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85" r:id="rId2"/>
    <p:sldId id="284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80" r:id="rId11"/>
    <p:sldId id="293" r:id="rId12"/>
    <p:sldId id="294" r:id="rId13"/>
    <p:sldId id="296" r:id="rId14"/>
    <p:sldId id="297" r:id="rId15"/>
    <p:sldId id="299" r:id="rId16"/>
    <p:sldId id="300" r:id="rId17"/>
    <p:sldId id="302" r:id="rId18"/>
    <p:sldId id="301" r:id="rId19"/>
    <p:sldId id="303" r:id="rId20"/>
    <p:sldId id="278" r:id="rId21"/>
    <p:sldId id="319" r:id="rId22"/>
    <p:sldId id="304" r:id="rId23"/>
    <p:sldId id="298" r:id="rId24"/>
    <p:sldId id="306" r:id="rId25"/>
    <p:sldId id="307" r:id="rId26"/>
    <p:sldId id="305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262" r:id="rId35"/>
    <p:sldId id="315" r:id="rId36"/>
    <p:sldId id="263" r:id="rId37"/>
    <p:sldId id="316" r:id="rId38"/>
    <p:sldId id="317" r:id="rId39"/>
    <p:sldId id="318" r:id="rId40"/>
  </p:sldIdLst>
  <p:sldSz cx="9144000" cy="6858000" type="screen4x3"/>
  <p:notesSz cx="7086600" cy="102235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CCCC"/>
    <a:srgbClr val="008000"/>
    <a:srgbClr val="CC9900"/>
    <a:srgbClr val="E8ECDA"/>
    <a:srgbClr val="FFFF00"/>
    <a:srgbClr val="CCFF66"/>
    <a:srgbClr val="66FFFF"/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>
        <p:scale>
          <a:sx n="130" d="100"/>
          <a:sy n="130" d="100"/>
        </p:scale>
        <p:origin x="-9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477DAA-50A6-4E94-87C4-D24740495401}" type="doc">
      <dgm:prSet loTypeId="urn:microsoft.com/office/officeart/2005/8/layout/process3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5B8FAD34-DF9C-4E43-B6AF-3E2C6B4FF0FA}">
      <dgm:prSet phldrT="[Text]"/>
      <dgm:spPr/>
      <dgm:t>
        <a:bodyPr/>
        <a:lstStyle/>
        <a:p>
          <a:r>
            <a:rPr lang="sk-SK" dirty="0" smtClean="0">
              <a:solidFill>
                <a:srgbClr val="0070C0"/>
              </a:solidFill>
            </a:rPr>
            <a:t>Zdrojové súbory</a:t>
          </a:r>
          <a:endParaRPr lang="sk-SK" dirty="0">
            <a:solidFill>
              <a:srgbClr val="0070C0"/>
            </a:solidFill>
          </a:endParaRPr>
        </a:p>
      </dgm:t>
    </dgm:pt>
    <dgm:pt modelId="{67875C6A-45DC-4506-907A-4E038601D9E2}" type="parTrans" cxnId="{E10E6775-06B2-4007-A2BF-165B1BE0F196}">
      <dgm:prSet/>
      <dgm:spPr/>
      <dgm:t>
        <a:bodyPr/>
        <a:lstStyle/>
        <a:p>
          <a:endParaRPr lang="sk-SK"/>
        </a:p>
      </dgm:t>
    </dgm:pt>
    <dgm:pt modelId="{82282100-75DF-44DB-99A8-EBF7DAD690EF}" type="sibTrans" cxnId="{E10E6775-06B2-4007-A2BF-165B1BE0F196}">
      <dgm:prSet/>
      <dgm:spPr/>
      <dgm:t>
        <a:bodyPr/>
        <a:lstStyle/>
        <a:p>
          <a:endParaRPr lang="sk-SK"/>
        </a:p>
      </dgm:t>
    </dgm:pt>
    <dgm:pt modelId="{A546168E-9225-4D64-9231-B195541BFEB2}">
      <dgm:prSet phldrT="[Text]"/>
      <dgm:spPr/>
      <dgm:t>
        <a:bodyPr/>
        <a:lstStyle/>
        <a:p>
          <a:r>
            <a:rPr lang="sk-SK" dirty="0" smtClean="0"/>
            <a:t>subor1.cpp</a:t>
          </a:r>
          <a:endParaRPr lang="sk-SK" dirty="0"/>
        </a:p>
      </dgm:t>
    </dgm:pt>
    <dgm:pt modelId="{0479BB99-A863-455A-B128-B7B56CC7A7E1}" type="parTrans" cxnId="{6FFF5C34-D1E6-415D-A745-885BDC15786A}">
      <dgm:prSet/>
      <dgm:spPr/>
      <dgm:t>
        <a:bodyPr/>
        <a:lstStyle/>
        <a:p>
          <a:endParaRPr lang="sk-SK"/>
        </a:p>
      </dgm:t>
    </dgm:pt>
    <dgm:pt modelId="{CAE64731-4384-4F5A-A388-F3A1C6281317}" type="sibTrans" cxnId="{6FFF5C34-D1E6-415D-A745-885BDC15786A}">
      <dgm:prSet/>
      <dgm:spPr/>
      <dgm:t>
        <a:bodyPr/>
        <a:lstStyle/>
        <a:p>
          <a:endParaRPr lang="sk-SK"/>
        </a:p>
      </dgm:t>
    </dgm:pt>
    <dgm:pt modelId="{8625FEC7-35F0-45CA-B94F-091F730EAE17}">
      <dgm:prSet phldrT="[Text]"/>
      <dgm:spPr/>
      <dgm:t>
        <a:bodyPr/>
        <a:lstStyle/>
        <a:p>
          <a:r>
            <a:rPr lang="sk-SK" dirty="0" err="1" smtClean="0">
              <a:solidFill>
                <a:srgbClr val="0070C0"/>
              </a:solidFill>
            </a:rPr>
            <a:t>Preprocesor</a:t>
          </a:r>
          <a:endParaRPr lang="sk-SK" dirty="0">
            <a:solidFill>
              <a:srgbClr val="0070C0"/>
            </a:solidFill>
          </a:endParaRPr>
        </a:p>
      </dgm:t>
    </dgm:pt>
    <dgm:pt modelId="{8B393B6C-AE68-43F4-846C-6D58ACA19972}" type="parTrans" cxnId="{863CCDB3-68DA-48A2-B44C-03FAED944BEE}">
      <dgm:prSet/>
      <dgm:spPr/>
      <dgm:t>
        <a:bodyPr/>
        <a:lstStyle/>
        <a:p>
          <a:endParaRPr lang="sk-SK"/>
        </a:p>
      </dgm:t>
    </dgm:pt>
    <dgm:pt modelId="{4B3F0AED-438E-49B2-9D86-3F07CE528801}" type="sibTrans" cxnId="{863CCDB3-68DA-48A2-B44C-03FAED944BEE}">
      <dgm:prSet/>
      <dgm:spPr/>
      <dgm:t>
        <a:bodyPr/>
        <a:lstStyle/>
        <a:p>
          <a:endParaRPr lang="sk-SK"/>
        </a:p>
      </dgm:t>
    </dgm:pt>
    <dgm:pt modelId="{5BB1F7E4-E90D-463B-9A54-66E16C5C2CCE}">
      <dgm:prSet phldrT="[Text]"/>
      <dgm:spPr/>
      <dgm:t>
        <a:bodyPr/>
        <a:lstStyle/>
        <a:p>
          <a:r>
            <a:rPr lang="sk-SK" dirty="0" smtClean="0"/>
            <a:t>Jeden zdrojový súbor</a:t>
          </a:r>
          <a:endParaRPr lang="sk-SK" dirty="0"/>
        </a:p>
      </dgm:t>
    </dgm:pt>
    <dgm:pt modelId="{1608D41B-B0FD-4FC7-9D84-70B2EFC3C8DD}" type="parTrans" cxnId="{AE2412FF-20BF-4CC2-BF0B-05E55B840029}">
      <dgm:prSet/>
      <dgm:spPr/>
      <dgm:t>
        <a:bodyPr/>
        <a:lstStyle/>
        <a:p>
          <a:endParaRPr lang="sk-SK"/>
        </a:p>
      </dgm:t>
    </dgm:pt>
    <dgm:pt modelId="{9D73DE80-B304-4BFB-AC7F-1BC6B57A7DD2}" type="sibTrans" cxnId="{AE2412FF-20BF-4CC2-BF0B-05E55B840029}">
      <dgm:prSet/>
      <dgm:spPr/>
      <dgm:t>
        <a:bodyPr/>
        <a:lstStyle/>
        <a:p>
          <a:endParaRPr lang="sk-SK"/>
        </a:p>
      </dgm:t>
    </dgm:pt>
    <dgm:pt modelId="{0442438F-4783-49EF-8BA0-C6F4335B0F73}">
      <dgm:prSet phldrT="[Text]"/>
      <dgm:spPr/>
      <dgm:t>
        <a:bodyPr/>
        <a:lstStyle/>
        <a:p>
          <a:r>
            <a:rPr lang="sk-SK" dirty="0" smtClean="0">
              <a:solidFill>
                <a:srgbClr val="0070C0"/>
              </a:solidFill>
            </a:rPr>
            <a:t>Preklad</a:t>
          </a:r>
          <a:endParaRPr lang="sk-SK" dirty="0">
            <a:solidFill>
              <a:srgbClr val="0070C0"/>
            </a:solidFill>
          </a:endParaRPr>
        </a:p>
      </dgm:t>
    </dgm:pt>
    <dgm:pt modelId="{D4B72E53-F053-4604-AC02-5CF9A0BC0369}" type="parTrans" cxnId="{386DE836-2F49-4A7F-8E05-27DB34395912}">
      <dgm:prSet/>
      <dgm:spPr/>
      <dgm:t>
        <a:bodyPr/>
        <a:lstStyle/>
        <a:p>
          <a:endParaRPr lang="sk-SK"/>
        </a:p>
      </dgm:t>
    </dgm:pt>
    <dgm:pt modelId="{58B738C0-BA7E-44EF-9B1E-3EAAD0EE79E7}" type="sibTrans" cxnId="{386DE836-2F49-4A7F-8E05-27DB34395912}">
      <dgm:prSet/>
      <dgm:spPr/>
      <dgm:t>
        <a:bodyPr/>
        <a:lstStyle/>
        <a:p>
          <a:endParaRPr lang="sk-SK"/>
        </a:p>
      </dgm:t>
    </dgm:pt>
    <dgm:pt modelId="{84E0BB0E-98FE-4647-8757-C27AEB17E2A7}">
      <dgm:prSet phldrT="[Text]"/>
      <dgm:spPr/>
      <dgm:t>
        <a:bodyPr/>
        <a:lstStyle/>
        <a:p>
          <a:r>
            <a:rPr lang="en-US" dirty="0" err="1" smtClean="0"/>
            <a:t>Cie</a:t>
          </a:r>
          <a:r>
            <a:rPr lang="sk-SK" dirty="0" smtClean="0"/>
            <a:t>ľ</a:t>
          </a:r>
          <a:r>
            <a:rPr lang="en-US" dirty="0" err="1" smtClean="0"/>
            <a:t>ov</a:t>
          </a:r>
          <a:r>
            <a:rPr lang="sk-SK" dirty="0" smtClean="0"/>
            <a:t>ý</a:t>
          </a:r>
          <a:r>
            <a:rPr lang="en-US" dirty="0" smtClean="0"/>
            <a:t> </a:t>
          </a:r>
          <a:r>
            <a:rPr lang="en-US" dirty="0" err="1" smtClean="0"/>
            <a:t>modul</a:t>
          </a:r>
          <a:r>
            <a:rPr lang="sk-SK" dirty="0" smtClean="0"/>
            <a:t> (</a:t>
          </a:r>
          <a:r>
            <a:rPr lang="en-US" dirty="0" smtClean="0"/>
            <a:t>.o,.obj</a:t>
          </a:r>
          <a:r>
            <a:rPr lang="sk-SK" dirty="0" smtClean="0"/>
            <a:t>)</a:t>
          </a:r>
          <a:endParaRPr lang="sk-SK" dirty="0"/>
        </a:p>
      </dgm:t>
    </dgm:pt>
    <dgm:pt modelId="{39DF65D2-2C57-44DD-AA52-4B1BBFD799FC}" type="parTrans" cxnId="{B2392CDB-D586-45AF-BAF9-55E97ECBDDB8}">
      <dgm:prSet/>
      <dgm:spPr/>
      <dgm:t>
        <a:bodyPr/>
        <a:lstStyle/>
        <a:p>
          <a:endParaRPr lang="sk-SK"/>
        </a:p>
      </dgm:t>
    </dgm:pt>
    <dgm:pt modelId="{156DB618-5A70-4581-9FE5-36D90FCE49ED}" type="sibTrans" cxnId="{B2392CDB-D586-45AF-BAF9-55E97ECBDDB8}">
      <dgm:prSet/>
      <dgm:spPr/>
      <dgm:t>
        <a:bodyPr/>
        <a:lstStyle/>
        <a:p>
          <a:endParaRPr lang="sk-SK"/>
        </a:p>
      </dgm:t>
    </dgm:pt>
    <dgm:pt modelId="{11394258-1DDE-4D2F-80D6-D4726845ACED}" type="pres">
      <dgm:prSet presAssocID="{62477DAA-50A6-4E94-87C4-D2474049540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20A19BC0-64A0-47C1-90EB-1B1BD37336DB}" type="pres">
      <dgm:prSet presAssocID="{5B8FAD34-DF9C-4E43-B6AF-3E2C6B4FF0FA}" presName="composite" presStyleCnt="0"/>
      <dgm:spPr/>
    </dgm:pt>
    <dgm:pt modelId="{7C23E01E-F9E8-4A44-91BE-0ADFBD8D3281}" type="pres">
      <dgm:prSet presAssocID="{5B8FAD34-DF9C-4E43-B6AF-3E2C6B4FF0F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270CF3E-0812-4D15-BFFF-77AA82C00205}" type="pres">
      <dgm:prSet presAssocID="{5B8FAD34-DF9C-4E43-B6AF-3E2C6B4FF0FA}" presName="parSh" presStyleLbl="node1" presStyleIdx="0" presStyleCnt="3"/>
      <dgm:spPr/>
      <dgm:t>
        <a:bodyPr/>
        <a:lstStyle/>
        <a:p>
          <a:endParaRPr lang="sk-SK"/>
        </a:p>
      </dgm:t>
    </dgm:pt>
    <dgm:pt modelId="{06E3E54C-DA0D-4AF2-96A1-41FAAEBE1712}" type="pres">
      <dgm:prSet presAssocID="{5B8FAD34-DF9C-4E43-B6AF-3E2C6B4FF0FA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DABF69E-E7CF-4D22-9236-ED5545F5979B}" type="pres">
      <dgm:prSet presAssocID="{82282100-75DF-44DB-99A8-EBF7DAD690EF}" presName="sibTrans" presStyleLbl="sibTrans2D1" presStyleIdx="0" presStyleCnt="2"/>
      <dgm:spPr/>
      <dgm:t>
        <a:bodyPr/>
        <a:lstStyle/>
        <a:p>
          <a:endParaRPr lang="sk-SK"/>
        </a:p>
      </dgm:t>
    </dgm:pt>
    <dgm:pt modelId="{F7DE35A0-750F-46A9-86F8-B3439EF9D67C}" type="pres">
      <dgm:prSet presAssocID="{82282100-75DF-44DB-99A8-EBF7DAD690EF}" presName="connTx" presStyleLbl="sibTrans2D1" presStyleIdx="0" presStyleCnt="2"/>
      <dgm:spPr/>
      <dgm:t>
        <a:bodyPr/>
        <a:lstStyle/>
        <a:p>
          <a:endParaRPr lang="sk-SK"/>
        </a:p>
      </dgm:t>
    </dgm:pt>
    <dgm:pt modelId="{51BBBE2D-FBC0-4CD8-890E-91B2E6740E0B}" type="pres">
      <dgm:prSet presAssocID="{8625FEC7-35F0-45CA-B94F-091F730EAE17}" presName="composite" presStyleCnt="0"/>
      <dgm:spPr/>
    </dgm:pt>
    <dgm:pt modelId="{26496184-5B68-4850-9ED6-D2EC16E8EA8F}" type="pres">
      <dgm:prSet presAssocID="{8625FEC7-35F0-45CA-B94F-091F730EAE1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52C8F75-3DD4-40A3-ABDA-4D2A314FE92B}" type="pres">
      <dgm:prSet presAssocID="{8625FEC7-35F0-45CA-B94F-091F730EAE17}" presName="parSh" presStyleLbl="node1" presStyleIdx="1" presStyleCnt="3"/>
      <dgm:spPr/>
      <dgm:t>
        <a:bodyPr/>
        <a:lstStyle/>
        <a:p>
          <a:endParaRPr lang="sk-SK"/>
        </a:p>
      </dgm:t>
    </dgm:pt>
    <dgm:pt modelId="{2F19C060-09AA-4349-ADFC-E2C6026B055B}" type="pres">
      <dgm:prSet presAssocID="{8625FEC7-35F0-45CA-B94F-091F730EAE17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06C8565-B808-4C82-BACE-E648072A2CDC}" type="pres">
      <dgm:prSet presAssocID="{4B3F0AED-438E-49B2-9D86-3F07CE528801}" presName="sibTrans" presStyleLbl="sibTrans2D1" presStyleIdx="1" presStyleCnt="2"/>
      <dgm:spPr/>
      <dgm:t>
        <a:bodyPr/>
        <a:lstStyle/>
        <a:p>
          <a:endParaRPr lang="sk-SK"/>
        </a:p>
      </dgm:t>
    </dgm:pt>
    <dgm:pt modelId="{F0C511DB-D1A2-434E-80F5-D1066966AD78}" type="pres">
      <dgm:prSet presAssocID="{4B3F0AED-438E-49B2-9D86-3F07CE528801}" presName="connTx" presStyleLbl="sibTrans2D1" presStyleIdx="1" presStyleCnt="2"/>
      <dgm:spPr/>
      <dgm:t>
        <a:bodyPr/>
        <a:lstStyle/>
        <a:p>
          <a:endParaRPr lang="sk-SK"/>
        </a:p>
      </dgm:t>
    </dgm:pt>
    <dgm:pt modelId="{527ED95A-A839-4349-9823-A8DEA42CFEE3}" type="pres">
      <dgm:prSet presAssocID="{0442438F-4783-49EF-8BA0-C6F4335B0F73}" presName="composite" presStyleCnt="0"/>
      <dgm:spPr/>
    </dgm:pt>
    <dgm:pt modelId="{3BC85CB2-C845-44BD-AE4C-3B8D3A919BCB}" type="pres">
      <dgm:prSet presAssocID="{0442438F-4783-49EF-8BA0-C6F4335B0F7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1F90B43-1544-4845-9AEF-D29D114B29B5}" type="pres">
      <dgm:prSet presAssocID="{0442438F-4783-49EF-8BA0-C6F4335B0F73}" presName="parSh" presStyleLbl="node1" presStyleIdx="2" presStyleCnt="3"/>
      <dgm:spPr/>
      <dgm:t>
        <a:bodyPr/>
        <a:lstStyle/>
        <a:p>
          <a:endParaRPr lang="sk-SK"/>
        </a:p>
      </dgm:t>
    </dgm:pt>
    <dgm:pt modelId="{795CA5C5-EE88-47D0-8041-5BCEAB98BBFF}" type="pres">
      <dgm:prSet presAssocID="{0442438F-4783-49EF-8BA0-C6F4335B0F73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6FFF5C34-D1E6-415D-A745-885BDC15786A}" srcId="{5B8FAD34-DF9C-4E43-B6AF-3E2C6B4FF0FA}" destId="{A546168E-9225-4D64-9231-B195541BFEB2}" srcOrd="0" destOrd="0" parTransId="{0479BB99-A863-455A-B128-B7B56CC7A7E1}" sibTransId="{CAE64731-4384-4F5A-A388-F3A1C6281317}"/>
    <dgm:cxn modelId="{AE2412FF-20BF-4CC2-BF0B-05E55B840029}" srcId="{8625FEC7-35F0-45CA-B94F-091F730EAE17}" destId="{5BB1F7E4-E90D-463B-9A54-66E16C5C2CCE}" srcOrd="0" destOrd="0" parTransId="{1608D41B-B0FD-4FC7-9D84-70B2EFC3C8DD}" sibTransId="{9D73DE80-B304-4BFB-AC7F-1BC6B57A7DD2}"/>
    <dgm:cxn modelId="{60C361B9-30F0-4C47-BA07-D07BFC032351}" type="presOf" srcId="{82282100-75DF-44DB-99A8-EBF7DAD690EF}" destId="{F7DE35A0-750F-46A9-86F8-B3439EF9D67C}" srcOrd="1" destOrd="0" presId="urn:microsoft.com/office/officeart/2005/8/layout/process3"/>
    <dgm:cxn modelId="{9D87D298-69B3-47C1-8266-BB7F2B38CE79}" type="presOf" srcId="{84E0BB0E-98FE-4647-8757-C27AEB17E2A7}" destId="{795CA5C5-EE88-47D0-8041-5BCEAB98BBFF}" srcOrd="0" destOrd="0" presId="urn:microsoft.com/office/officeart/2005/8/layout/process3"/>
    <dgm:cxn modelId="{3655E784-E2B2-4564-A5BC-BBAF57F4B228}" type="presOf" srcId="{0442438F-4783-49EF-8BA0-C6F4335B0F73}" destId="{91F90B43-1544-4845-9AEF-D29D114B29B5}" srcOrd="1" destOrd="0" presId="urn:microsoft.com/office/officeart/2005/8/layout/process3"/>
    <dgm:cxn modelId="{386DE836-2F49-4A7F-8E05-27DB34395912}" srcId="{62477DAA-50A6-4E94-87C4-D24740495401}" destId="{0442438F-4783-49EF-8BA0-C6F4335B0F73}" srcOrd="2" destOrd="0" parTransId="{D4B72E53-F053-4604-AC02-5CF9A0BC0369}" sibTransId="{58B738C0-BA7E-44EF-9B1E-3EAAD0EE79E7}"/>
    <dgm:cxn modelId="{B2392CDB-D586-45AF-BAF9-55E97ECBDDB8}" srcId="{0442438F-4783-49EF-8BA0-C6F4335B0F73}" destId="{84E0BB0E-98FE-4647-8757-C27AEB17E2A7}" srcOrd="0" destOrd="0" parTransId="{39DF65D2-2C57-44DD-AA52-4B1BBFD799FC}" sibTransId="{156DB618-5A70-4581-9FE5-36D90FCE49ED}"/>
    <dgm:cxn modelId="{863CCDB3-68DA-48A2-B44C-03FAED944BEE}" srcId="{62477DAA-50A6-4E94-87C4-D24740495401}" destId="{8625FEC7-35F0-45CA-B94F-091F730EAE17}" srcOrd="1" destOrd="0" parTransId="{8B393B6C-AE68-43F4-846C-6D58ACA19972}" sibTransId="{4B3F0AED-438E-49B2-9D86-3F07CE528801}"/>
    <dgm:cxn modelId="{1C85A9AC-6C26-4E53-A19F-95EF17A48B70}" type="presOf" srcId="{5BB1F7E4-E90D-463B-9A54-66E16C5C2CCE}" destId="{2F19C060-09AA-4349-ADFC-E2C6026B055B}" srcOrd="0" destOrd="0" presId="urn:microsoft.com/office/officeart/2005/8/layout/process3"/>
    <dgm:cxn modelId="{E10E6775-06B2-4007-A2BF-165B1BE0F196}" srcId="{62477DAA-50A6-4E94-87C4-D24740495401}" destId="{5B8FAD34-DF9C-4E43-B6AF-3E2C6B4FF0FA}" srcOrd="0" destOrd="0" parTransId="{67875C6A-45DC-4506-907A-4E038601D9E2}" sibTransId="{82282100-75DF-44DB-99A8-EBF7DAD690EF}"/>
    <dgm:cxn modelId="{526F0FD8-8BA1-4E95-BDB8-750288A0AEE1}" type="presOf" srcId="{A546168E-9225-4D64-9231-B195541BFEB2}" destId="{06E3E54C-DA0D-4AF2-96A1-41FAAEBE1712}" srcOrd="0" destOrd="0" presId="urn:microsoft.com/office/officeart/2005/8/layout/process3"/>
    <dgm:cxn modelId="{F3712C5E-23BF-4AB8-9B7E-DE0286609830}" type="presOf" srcId="{5B8FAD34-DF9C-4E43-B6AF-3E2C6B4FF0FA}" destId="{7C23E01E-F9E8-4A44-91BE-0ADFBD8D3281}" srcOrd="0" destOrd="0" presId="urn:microsoft.com/office/officeart/2005/8/layout/process3"/>
    <dgm:cxn modelId="{0A1E707A-8A74-44E5-89AB-81BB9602388E}" type="presOf" srcId="{4B3F0AED-438E-49B2-9D86-3F07CE528801}" destId="{F0C511DB-D1A2-434E-80F5-D1066966AD78}" srcOrd="1" destOrd="0" presId="urn:microsoft.com/office/officeart/2005/8/layout/process3"/>
    <dgm:cxn modelId="{956AB3CE-54B4-4471-BF01-29C48118C69D}" type="presOf" srcId="{82282100-75DF-44DB-99A8-EBF7DAD690EF}" destId="{8DABF69E-E7CF-4D22-9236-ED5545F5979B}" srcOrd="0" destOrd="0" presId="urn:microsoft.com/office/officeart/2005/8/layout/process3"/>
    <dgm:cxn modelId="{E77896EE-CA8A-4F23-8AAC-E3323F81FB26}" type="presOf" srcId="{0442438F-4783-49EF-8BA0-C6F4335B0F73}" destId="{3BC85CB2-C845-44BD-AE4C-3B8D3A919BCB}" srcOrd="0" destOrd="0" presId="urn:microsoft.com/office/officeart/2005/8/layout/process3"/>
    <dgm:cxn modelId="{1611CAF5-C7D2-453F-BC96-E92D499E9AD9}" type="presOf" srcId="{5B8FAD34-DF9C-4E43-B6AF-3E2C6B4FF0FA}" destId="{8270CF3E-0812-4D15-BFFF-77AA82C00205}" srcOrd="1" destOrd="0" presId="urn:microsoft.com/office/officeart/2005/8/layout/process3"/>
    <dgm:cxn modelId="{F5E45D41-229A-4A31-85BB-F4438145CAF5}" type="presOf" srcId="{8625FEC7-35F0-45CA-B94F-091F730EAE17}" destId="{852C8F75-3DD4-40A3-ABDA-4D2A314FE92B}" srcOrd="1" destOrd="0" presId="urn:microsoft.com/office/officeart/2005/8/layout/process3"/>
    <dgm:cxn modelId="{6591522F-7FB4-4EF2-AEC0-C6D7C08028B5}" type="presOf" srcId="{8625FEC7-35F0-45CA-B94F-091F730EAE17}" destId="{26496184-5B68-4850-9ED6-D2EC16E8EA8F}" srcOrd="0" destOrd="0" presId="urn:microsoft.com/office/officeart/2005/8/layout/process3"/>
    <dgm:cxn modelId="{3AE949EC-1807-4A43-92C5-D6A32DB87A67}" type="presOf" srcId="{4B3F0AED-438E-49B2-9D86-3F07CE528801}" destId="{406C8565-B808-4C82-BACE-E648072A2CDC}" srcOrd="0" destOrd="0" presId="urn:microsoft.com/office/officeart/2005/8/layout/process3"/>
    <dgm:cxn modelId="{F216DC08-35D4-4D66-A9F1-6D5D6A6D6EC8}" type="presOf" srcId="{62477DAA-50A6-4E94-87C4-D24740495401}" destId="{11394258-1DDE-4D2F-80D6-D4726845ACED}" srcOrd="0" destOrd="0" presId="urn:microsoft.com/office/officeart/2005/8/layout/process3"/>
    <dgm:cxn modelId="{302F879C-1969-4ED3-8A2A-6ABD98B62C7F}" type="presParOf" srcId="{11394258-1DDE-4D2F-80D6-D4726845ACED}" destId="{20A19BC0-64A0-47C1-90EB-1B1BD37336DB}" srcOrd="0" destOrd="0" presId="urn:microsoft.com/office/officeart/2005/8/layout/process3"/>
    <dgm:cxn modelId="{BB25E347-EC66-4B6F-AA9B-F71914A02880}" type="presParOf" srcId="{20A19BC0-64A0-47C1-90EB-1B1BD37336DB}" destId="{7C23E01E-F9E8-4A44-91BE-0ADFBD8D3281}" srcOrd="0" destOrd="0" presId="urn:microsoft.com/office/officeart/2005/8/layout/process3"/>
    <dgm:cxn modelId="{87201920-0106-475B-B7EF-70EFB98C37F3}" type="presParOf" srcId="{20A19BC0-64A0-47C1-90EB-1B1BD37336DB}" destId="{8270CF3E-0812-4D15-BFFF-77AA82C00205}" srcOrd="1" destOrd="0" presId="urn:microsoft.com/office/officeart/2005/8/layout/process3"/>
    <dgm:cxn modelId="{A90C3113-8492-4925-90C2-8B803C0F6B83}" type="presParOf" srcId="{20A19BC0-64A0-47C1-90EB-1B1BD37336DB}" destId="{06E3E54C-DA0D-4AF2-96A1-41FAAEBE1712}" srcOrd="2" destOrd="0" presId="urn:microsoft.com/office/officeart/2005/8/layout/process3"/>
    <dgm:cxn modelId="{69004124-67FF-4A7F-B22F-C8268D446AEF}" type="presParOf" srcId="{11394258-1DDE-4D2F-80D6-D4726845ACED}" destId="{8DABF69E-E7CF-4D22-9236-ED5545F5979B}" srcOrd="1" destOrd="0" presId="urn:microsoft.com/office/officeart/2005/8/layout/process3"/>
    <dgm:cxn modelId="{0580D482-4DDC-4432-8C63-7F41DB37FFA4}" type="presParOf" srcId="{8DABF69E-E7CF-4D22-9236-ED5545F5979B}" destId="{F7DE35A0-750F-46A9-86F8-B3439EF9D67C}" srcOrd="0" destOrd="0" presId="urn:microsoft.com/office/officeart/2005/8/layout/process3"/>
    <dgm:cxn modelId="{10385169-A21E-433D-AB1E-24811EF33E54}" type="presParOf" srcId="{11394258-1DDE-4D2F-80D6-D4726845ACED}" destId="{51BBBE2D-FBC0-4CD8-890E-91B2E6740E0B}" srcOrd="2" destOrd="0" presId="urn:microsoft.com/office/officeart/2005/8/layout/process3"/>
    <dgm:cxn modelId="{AB7EB9D2-EDFA-4AD1-8476-4F22C7ECC19B}" type="presParOf" srcId="{51BBBE2D-FBC0-4CD8-890E-91B2E6740E0B}" destId="{26496184-5B68-4850-9ED6-D2EC16E8EA8F}" srcOrd="0" destOrd="0" presId="urn:microsoft.com/office/officeart/2005/8/layout/process3"/>
    <dgm:cxn modelId="{F5135DBB-B233-42C4-853C-4C74B1D75DB9}" type="presParOf" srcId="{51BBBE2D-FBC0-4CD8-890E-91B2E6740E0B}" destId="{852C8F75-3DD4-40A3-ABDA-4D2A314FE92B}" srcOrd="1" destOrd="0" presId="urn:microsoft.com/office/officeart/2005/8/layout/process3"/>
    <dgm:cxn modelId="{890ABA6A-DE57-4C3F-A53E-5E4B9DA48130}" type="presParOf" srcId="{51BBBE2D-FBC0-4CD8-890E-91B2E6740E0B}" destId="{2F19C060-09AA-4349-ADFC-E2C6026B055B}" srcOrd="2" destOrd="0" presId="urn:microsoft.com/office/officeart/2005/8/layout/process3"/>
    <dgm:cxn modelId="{083D0A87-8AD5-4E76-BF89-25447394C1C9}" type="presParOf" srcId="{11394258-1DDE-4D2F-80D6-D4726845ACED}" destId="{406C8565-B808-4C82-BACE-E648072A2CDC}" srcOrd="3" destOrd="0" presId="urn:microsoft.com/office/officeart/2005/8/layout/process3"/>
    <dgm:cxn modelId="{9200908C-29D3-4B5B-964F-10EFBF077477}" type="presParOf" srcId="{406C8565-B808-4C82-BACE-E648072A2CDC}" destId="{F0C511DB-D1A2-434E-80F5-D1066966AD78}" srcOrd="0" destOrd="0" presId="urn:microsoft.com/office/officeart/2005/8/layout/process3"/>
    <dgm:cxn modelId="{B9B66EB9-8185-4F7C-AF3D-209D2AA87B5A}" type="presParOf" srcId="{11394258-1DDE-4D2F-80D6-D4726845ACED}" destId="{527ED95A-A839-4349-9823-A8DEA42CFEE3}" srcOrd="4" destOrd="0" presId="urn:microsoft.com/office/officeart/2005/8/layout/process3"/>
    <dgm:cxn modelId="{04F837D3-EE4F-4F74-BD0D-DBEA167E6E8E}" type="presParOf" srcId="{527ED95A-A839-4349-9823-A8DEA42CFEE3}" destId="{3BC85CB2-C845-44BD-AE4C-3B8D3A919BCB}" srcOrd="0" destOrd="0" presId="urn:microsoft.com/office/officeart/2005/8/layout/process3"/>
    <dgm:cxn modelId="{7DFFBDC0-D260-4BBC-88F3-9C374DAD8758}" type="presParOf" srcId="{527ED95A-A839-4349-9823-A8DEA42CFEE3}" destId="{91F90B43-1544-4845-9AEF-D29D114B29B5}" srcOrd="1" destOrd="0" presId="urn:microsoft.com/office/officeart/2005/8/layout/process3"/>
    <dgm:cxn modelId="{C93AD6F3-F410-4DC7-913E-A72DB9F83F50}" type="presParOf" srcId="{527ED95A-A839-4349-9823-A8DEA42CFEE3}" destId="{795CA5C5-EE88-47D0-8041-5BCEAB98BBF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477DAA-50A6-4E94-87C4-D24740495401}" type="doc">
      <dgm:prSet loTypeId="urn:microsoft.com/office/officeart/2005/8/layout/process3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5B8FAD34-DF9C-4E43-B6AF-3E2C6B4FF0FA}">
      <dgm:prSet phldrT="[Text]"/>
      <dgm:spPr/>
      <dgm:t>
        <a:bodyPr/>
        <a:lstStyle/>
        <a:p>
          <a:r>
            <a:rPr lang="sk-SK" dirty="0" smtClean="0">
              <a:solidFill>
                <a:srgbClr val="0070C0"/>
              </a:solidFill>
            </a:rPr>
            <a:t>Zdrojové súbory</a:t>
          </a:r>
          <a:endParaRPr lang="sk-SK" dirty="0">
            <a:solidFill>
              <a:srgbClr val="0070C0"/>
            </a:solidFill>
          </a:endParaRPr>
        </a:p>
      </dgm:t>
    </dgm:pt>
    <dgm:pt modelId="{67875C6A-45DC-4506-907A-4E038601D9E2}" type="parTrans" cxnId="{E10E6775-06B2-4007-A2BF-165B1BE0F196}">
      <dgm:prSet/>
      <dgm:spPr/>
      <dgm:t>
        <a:bodyPr/>
        <a:lstStyle/>
        <a:p>
          <a:endParaRPr lang="sk-SK"/>
        </a:p>
      </dgm:t>
    </dgm:pt>
    <dgm:pt modelId="{82282100-75DF-44DB-99A8-EBF7DAD690EF}" type="sibTrans" cxnId="{E10E6775-06B2-4007-A2BF-165B1BE0F196}">
      <dgm:prSet/>
      <dgm:spPr/>
      <dgm:t>
        <a:bodyPr/>
        <a:lstStyle/>
        <a:p>
          <a:endParaRPr lang="sk-SK"/>
        </a:p>
      </dgm:t>
    </dgm:pt>
    <dgm:pt modelId="{A546168E-9225-4D64-9231-B195541BFEB2}">
      <dgm:prSet phldrT="[Text]"/>
      <dgm:spPr/>
      <dgm:t>
        <a:bodyPr/>
        <a:lstStyle/>
        <a:p>
          <a:r>
            <a:rPr lang="sk-SK" dirty="0" smtClean="0"/>
            <a:t>subor2.cpp</a:t>
          </a:r>
          <a:endParaRPr lang="sk-SK" dirty="0"/>
        </a:p>
      </dgm:t>
    </dgm:pt>
    <dgm:pt modelId="{0479BB99-A863-455A-B128-B7B56CC7A7E1}" type="parTrans" cxnId="{6FFF5C34-D1E6-415D-A745-885BDC15786A}">
      <dgm:prSet/>
      <dgm:spPr/>
      <dgm:t>
        <a:bodyPr/>
        <a:lstStyle/>
        <a:p>
          <a:endParaRPr lang="sk-SK"/>
        </a:p>
      </dgm:t>
    </dgm:pt>
    <dgm:pt modelId="{CAE64731-4384-4F5A-A388-F3A1C6281317}" type="sibTrans" cxnId="{6FFF5C34-D1E6-415D-A745-885BDC15786A}">
      <dgm:prSet/>
      <dgm:spPr/>
      <dgm:t>
        <a:bodyPr/>
        <a:lstStyle/>
        <a:p>
          <a:endParaRPr lang="sk-SK"/>
        </a:p>
      </dgm:t>
    </dgm:pt>
    <dgm:pt modelId="{8625FEC7-35F0-45CA-B94F-091F730EAE17}">
      <dgm:prSet phldrT="[Text]"/>
      <dgm:spPr/>
      <dgm:t>
        <a:bodyPr/>
        <a:lstStyle/>
        <a:p>
          <a:r>
            <a:rPr lang="sk-SK" dirty="0" err="1" smtClean="0">
              <a:solidFill>
                <a:srgbClr val="0070C0"/>
              </a:solidFill>
            </a:rPr>
            <a:t>Preprocesor</a:t>
          </a:r>
          <a:endParaRPr lang="sk-SK" dirty="0">
            <a:solidFill>
              <a:srgbClr val="0070C0"/>
            </a:solidFill>
          </a:endParaRPr>
        </a:p>
      </dgm:t>
    </dgm:pt>
    <dgm:pt modelId="{8B393B6C-AE68-43F4-846C-6D58ACA19972}" type="parTrans" cxnId="{863CCDB3-68DA-48A2-B44C-03FAED944BEE}">
      <dgm:prSet/>
      <dgm:spPr/>
      <dgm:t>
        <a:bodyPr/>
        <a:lstStyle/>
        <a:p>
          <a:endParaRPr lang="sk-SK"/>
        </a:p>
      </dgm:t>
    </dgm:pt>
    <dgm:pt modelId="{4B3F0AED-438E-49B2-9D86-3F07CE528801}" type="sibTrans" cxnId="{863CCDB3-68DA-48A2-B44C-03FAED944BEE}">
      <dgm:prSet/>
      <dgm:spPr/>
      <dgm:t>
        <a:bodyPr/>
        <a:lstStyle/>
        <a:p>
          <a:endParaRPr lang="sk-SK"/>
        </a:p>
      </dgm:t>
    </dgm:pt>
    <dgm:pt modelId="{5BB1F7E4-E90D-463B-9A54-66E16C5C2CCE}">
      <dgm:prSet phldrT="[Text]"/>
      <dgm:spPr/>
      <dgm:t>
        <a:bodyPr/>
        <a:lstStyle/>
        <a:p>
          <a:r>
            <a:rPr lang="sk-SK" dirty="0" smtClean="0"/>
            <a:t>Jeden zdrojový</a:t>
          </a:r>
          <a:endParaRPr lang="sk-SK" dirty="0"/>
        </a:p>
      </dgm:t>
    </dgm:pt>
    <dgm:pt modelId="{1608D41B-B0FD-4FC7-9D84-70B2EFC3C8DD}" type="parTrans" cxnId="{AE2412FF-20BF-4CC2-BF0B-05E55B840029}">
      <dgm:prSet/>
      <dgm:spPr/>
      <dgm:t>
        <a:bodyPr/>
        <a:lstStyle/>
        <a:p>
          <a:endParaRPr lang="sk-SK"/>
        </a:p>
      </dgm:t>
    </dgm:pt>
    <dgm:pt modelId="{9D73DE80-B304-4BFB-AC7F-1BC6B57A7DD2}" type="sibTrans" cxnId="{AE2412FF-20BF-4CC2-BF0B-05E55B840029}">
      <dgm:prSet/>
      <dgm:spPr/>
      <dgm:t>
        <a:bodyPr/>
        <a:lstStyle/>
        <a:p>
          <a:endParaRPr lang="sk-SK"/>
        </a:p>
      </dgm:t>
    </dgm:pt>
    <dgm:pt modelId="{0442438F-4783-49EF-8BA0-C6F4335B0F73}">
      <dgm:prSet phldrT="[Text]"/>
      <dgm:spPr/>
      <dgm:t>
        <a:bodyPr/>
        <a:lstStyle/>
        <a:p>
          <a:r>
            <a:rPr lang="sk-SK" dirty="0" smtClean="0">
              <a:solidFill>
                <a:srgbClr val="0070C0"/>
              </a:solidFill>
            </a:rPr>
            <a:t>Preklad</a:t>
          </a:r>
          <a:endParaRPr lang="sk-SK" dirty="0">
            <a:solidFill>
              <a:srgbClr val="0070C0"/>
            </a:solidFill>
          </a:endParaRPr>
        </a:p>
      </dgm:t>
    </dgm:pt>
    <dgm:pt modelId="{D4B72E53-F053-4604-AC02-5CF9A0BC0369}" type="parTrans" cxnId="{386DE836-2F49-4A7F-8E05-27DB34395912}">
      <dgm:prSet/>
      <dgm:spPr/>
      <dgm:t>
        <a:bodyPr/>
        <a:lstStyle/>
        <a:p>
          <a:endParaRPr lang="sk-SK"/>
        </a:p>
      </dgm:t>
    </dgm:pt>
    <dgm:pt modelId="{58B738C0-BA7E-44EF-9B1E-3EAAD0EE79E7}" type="sibTrans" cxnId="{386DE836-2F49-4A7F-8E05-27DB34395912}">
      <dgm:prSet/>
      <dgm:spPr/>
      <dgm:t>
        <a:bodyPr/>
        <a:lstStyle/>
        <a:p>
          <a:endParaRPr lang="sk-SK"/>
        </a:p>
      </dgm:t>
    </dgm:pt>
    <dgm:pt modelId="{84E0BB0E-98FE-4647-8757-C27AEB17E2A7}">
      <dgm:prSet phldrT="[Text]"/>
      <dgm:spPr/>
      <dgm:t>
        <a:bodyPr/>
        <a:lstStyle/>
        <a:p>
          <a:r>
            <a:rPr lang="en-US" dirty="0" err="1" smtClean="0"/>
            <a:t>Cie</a:t>
          </a:r>
          <a:r>
            <a:rPr lang="sk-SK" dirty="0" smtClean="0"/>
            <a:t>ľ</a:t>
          </a:r>
          <a:r>
            <a:rPr lang="en-US" dirty="0" err="1" smtClean="0"/>
            <a:t>ov</a:t>
          </a:r>
          <a:r>
            <a:rPr lang="sk-SK" dirty="0" smtClean="0"/>
            <a:t>ý</a:t>
          </a:r>
          <a:r>
            <a:rPr lang="en-US" dirty="0" smtClean="0"/>
            <a:t> </a:t>
          </a:r>
          <a:r>
            <a:rPr lang="en-US" dirty="0" err="1" smtClean="0"/>
            <a:t>modul</a:t>
          </a:r>
          <a:r>
            <a:rPr lang="sk-SK" dirty="0" smtClean="0"/>
            <a:t> (</a:t>
          </a:r>
          <a:r>
            <a:rPr lang="en-US" dirty="0" smtClean="0"/>
            <a:t>.o,.obj</a:t>
          </a:r>
          <a:r>
            <a:rPr lang="sk-SK" dirty="0" smtClean="0"/>
            <a:t>)</a:t>
          </a:r>
          <a:endParaRPr lang="sk-SK" dirty="0"/>
        </a:p>
      </dgm:t>
    </dgm:pt>
    <dgm:pt modelId="{39DF65D2-2C57-44DD-AA52-4B1BBFD799FC}" type="parTrans" cxnId="{B2392CDB-D586-45AF-BAF9-55E97ECBDDB8}">
      <dgm:prSet/>
      <dgm:spPr/>
      <dgm:t>
        <a:bodyPr/>
        <a:lstStyle/>
        <a:p>
          <a:endParaRPr lang="sk-SK"/>
        </a:p>
      </dgm:t>
    </dgm:pt>
    <dgm:pt modelId="{156DB618-5A70-4581-9FE5-36D90FCE49ED}" type="sibTrans" cxnId="{B2392CDB-D586-45AF-BAF9-55E97ECBDDB8}">
      <dgm:prSet/>
      <dgm:spPr/>
      <dgm:t>
        <a:bodyPr/>
        <a:lstStyle/>
        <a:p>
          <a:endParaRPr lang="sk-SK"/>
        </a:p>
      </dgm:t>
    </dgm:pt>
    <dgm:pt modelId="{06480240-EA3E-4A79-BCFE-7FB6B01517A1}">
      <dgm:prSet phldrT="[Text]"/>
      <dgm:spPr/>
      <dgm:t>
        <a:bodyPr/>
        <a:lstStyle/>
        <a:p>
          <a:r>
            <a:rPr lang="sk-SK" smtClean="0"/>
            <a:t> </a:t>
          </a:r>
          <a:r>
            <a:rPr lang="sk-SK" dirty="0" smtClean="0"/>
            <a:t>súbor</a:t>
          </a:r>
          <a:endParaRPr lang="sk-SK" dirty="0"/>
        </a:p>
      </dgm:t>
    </dgm:pt>
    <dgm:pt modelId="{B624F166-BDBC-4CC5-AECB-2AD4F83EF0C2}" type="parTrans" cxnId="{EE96E6D4-62D7-434A-A2B7-4EA35460F2C6}">
      <dgm:prSet/>
      <dgm:spPr/>
      <dgm:t>
        <a:bodyPr/>
        <a:lstStyle/>
        <a:p>
          <a:endParaRPr lang="sk-SK"/>
        </a:p>
      </dgm:t>
    </dgm:pt>
    <dgm:pt modelId="{974082A4-BE80-4455-A87A-83203323116E}" type="sibTrans" cxnId="{EE96E6D4-62D7-434A-A2B7-4EA35460F2C6}">
      <dgm:prSet/>
      <dgm:spPr/>
      <dgm:t>
        <a:bodyPr/>
        <a:lstStyle/>
        <a:p>
          <a:endParaRPr lang="sk-SK"/>
        </a:p>
      </dgm:t>
    </dgm:pt>
    <dgm:pt modelId="{11394258-1DDE-4D2F-80D6-D4726845ACED}" type="pres">
      <dgm:prSet presAssocID="{62477DAA-50A6-4E94-87C4-D2474049540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20A19BC0-64A0-47C1-90EB-1B1BD37336DB}" type="pres">
      <dgm:prSet presAssocID="{5B8FAD34-DF9C-4E43-B6AF-3E2C6B4FF0FA}" presName="composite" presStyleCnt="0"/>
      <dgm:spPr/>
    </dgm:pt>
    <dgm:pt modelId="{7C23E01E-F9E8-4A44-91BE-0ADFBD8D3281}" type="pres">
      <dgm:prSet presAssocID="{5B8FAD34-DF9C-4E43-B6AF-3E2C6B4FF0F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270CF3E-0812-4D15-BFFF-77AA82C00205}" type="pres">
      <dgm:prSet presAssocID="{5B8FAD34-DF9C-4E43-B6AF-3E2C6B4FF0FA}" presName="parSh" presStyleLbl="node1" presStyleIdx="0" presStyleCnt="3"/>
      <dgm:spPr/>
      <dgm:t>
        <a:bodyPr/>
        <a:lstStyle/>
        <a:p>
          <a:endParaRPr lang="sk-SK"/>
        </a:p>
      </dgm:t>
    </dgm:pt>
    <dgm:pt modelId="{06E3E54C-DA0D-4AF2-96A1-41FAAEBE1712}" type="pres">
      <dgm:prSet presAssocID="{5B8FAD34-DF9C-4E43-B6AF-3E2C6B4FF0FA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DABF69E-E7CF-4D22-9236-ED5545F5979B}" type="pres">
      <dgm:prSet presAssocID="{82282100-75DF-44DB-99A8-EBF7DAD690EF}" presName="sibTrans" presStyleLbl="sibTrans2D1" presStyleIdx="0" presStyleCnt="2"/>
      <dgm:spPr/>
      <dgm:t>
        <a:bodyPr/>
        <a:lstStyle/>
        <a:p>
          <a:endParaRPr lang="sk-SK"/>
        </a:p>
      </dgm:t>
    </dgm:pt>
    <dgm:pt modelId="{F7DE35A0-750F-46A9-86F8-B3439EF9D67C}" type="pres">
      <dgm:prSet presAssocID="{82282100-75DF-44DB-99A8-EBF7DAD690EF}" presName="connTx" presStyleLbl="sibTrans2D1" presStyleIdx="0" presStyleCnt="2"/>
      <dgm:spPr/>
      <dgm:t>
        <a:bodyPr/>
        <a:lstStyle/>
        <a:p>
          <a:endParaRPr lang="sk-SK"/>
        </a:p>
      </dgm:t>
    </dgm:pt>
    <dgm:pt modelId="{51BBBE2D-FBC0-4CD8-890E-91B2E6740E0B}" type="pres">
      <dgm:prSet presAssocID="{8625FEC7-35F0-45CA-B94F-091F730EAE17}" presName="composite" presStyleCnt="0"/>
      <dgm:spPr/>
    </dgm:pt>
    <dgm:pt modelId="{26496184-5B68-4850-9ED6-D2EC16E8EA8F}" type="pres">
      <dgm:prSet presAssocID="{8625FEC7-35F0-45CA-B94F-091F730EAE1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52C8F75-3DD4-40A3-ABDA-4D2A314FE92B}" type="pres">
      <dgm:prSet presAssocID="{8625FEC7-35F0-45CA-B94F-091F730EAE17}" presName="parSh" presStyleLbl="node1" presStyleIdx="1" presStyleCnt="3"/>
      <dgm:spPr/>
      <dgm:t>
        <a:bodyPr/>
        <a:lstStyle/>
        <a:p>
          <a:endParaRPr lang="sk-SK"/>
        </a:p>
      </dgm:t>
    </dgm:pt>
    <dgm:pt modelId="{2F19C060-09AA-4349-ADFC-E2C6026B055B}" type="pres">
      <dgm:prSet presAssocID="{8625FEC7-35F0-45CA-B94F-091F730EAE17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06C8565-B808-4C82-BACE-E648072A2CDC}" type="pres">
      <dgm:prSet presAssocID="{4B3F0AED-438E-49B2-9D86-3F07CE528801}" presName="sibTrans" presStyleLbl="sibTrans2D1" presStyleIdx="1" presStyleCnt="2"/>
      <dgm:spPr/>
      <dgm:t>
        <a:bodyPr/>
        <a:lstStyle/>
        <a:p>
          <a:endParaRPr lang="sk-SK"/>
        </a:p>
      </dgm:t>
    </dgm:pt>
    <dgm:pt modelId="{F0C511DB-D1A2-434E-80F5-D1066966AD78}" type="pres">
      <dgm:prSet presAssocID="{4B3F0AED-438E-49B2-9D86-3F07CE528801}" presName="connTx" presStyleLbl="sibTrans2D1" presStyleIdx="1" presStyleCnt="2"/>
      <dgm:spPr/>
      <dgm:t>
        <a:bodyPr/>
        <a:lstStyle/>
        <a:p>
          <a:endParaRPr lang="sk-SK"/>
        </a:p>
      </dgm:t>
    </dgm:pt>
    <dgm:pt modelId="{527ED95A-A839-4349-9823-A8DEA42CFEE3}" type="pres">
      <dgm:prSet presAssocID="{0442438F-4783-49EF-8BA0-C6F4335B0F73}" presName="composite" presStyleCnt="0"/>
      <dgm:spPr/>
    </dgm:pt>
    <dgm:pt modelId="{3BC85CB2-C845-44BD-AE4C-3B8D3A919BCB}" type="pres">
      <dgm:prSet presAssocID="{0442438F-4783-49EF-8BA0-C6F4335B0F7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1F90B43-1544-4845-9AEF-D29D114B29B5}" type="pres">
      <dgm:prSet presAssocID="{0442438F-4783-49EF-8BA0-C6F4335B0F73}" presName="parSh" presStyleLbl="node1" presStyleIdx="2" presStyleCnt="3"/>
      <dgm:spPr/>
      <dgm:t>
        <a:bodyPr/>
        <a:lstStyle/>
        <a:p>
          <a:endParaRPr lang="sk-SK"/>
        </a:p>
      </dgm:t>
    </dgm:pt>
    <dgm:pt modelId="{795CA5C5-EE88-47D0-8041-5BCEAB98BBFF}" type="pres">
      <dgm:prSet presAssocID="{0442438F-4783-49EF-8BA0-C6F4335B0F73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6FFF5C34-D1E6-415D-A745-885BDC15786A}" srcId="{5B8FAD34-DF9C-4E43-B6AF-3E2C6B4FF0FA}" destId="{A546168E-9225-4D64-9231-B195541BFEB2}" srcOrd="0" destOrd="0" parTransId="{0479BB99-A863-455A-B128-B7B56CC7A7E1}" sibTransId="{CAE64731-4384-4F5A-A388-F3A1C6281317}"/>
    <dgm:cxn modelId="{75C75A40-96A3-40E5-B970-3585846E976C}" type="presOf" srcId="{4B3F0AED-438E-49B2-9D86-3F07CE528801}" destId="{F0C511DB-D1A2-434E-80F5-D1066966AD78}" srcOrd="1" destOrd="0" presId="urn:microsoft.com/office/officeart/2005/8/layout/process3"/>
    <dgm:cxn modelId="{7FC02B79-86FE-4177-A700-D48E9CA96D0A}" type="presOf" srcId="{82282100-75DF-44DB-99A8-EBF7DAD690EF}" destId="{F7DE35A0-750F-46A9-86F8-B3439EF9D67C}" srcOrd="1" destOrd="0" presId="urn:microsoft.com/office/officeart/2005/8/layout/process3"/>
    <dgm:cxn modelId="{AE2412FF-20BF-4CC2-BF0B-05E55B840029}" srcId="{8625FEC7-35F0-45CA-B94F-091F730EAE17}" destId="{5BB1F7E4-E90D-463B-9A54-66E16C5C2CCE}" srcOrd="0" destOrd="0" parTransId="{1608D41B-B0FD-4FC7-9D84-70B2EFC3C8DD}" sibTransId="{9D73DE80-B304-4BFB-AC7F-1BC6B57A7DD2}"/>
    <dgm:cxn modelId="{19624FBB-DCF5-4312-A230-67D261E4A486}" type="presOf" srcId="{62477DAA-50A6-4E94-87C4-D24740495401}" destId="{11394258-1DDE-4D2F-80D6-D4726845ACED}" srcOrd="0" destOrd="0" presId="urn:microsoft.com/office/officeart/2005/8/layout/process3"/>
    <dgm:cxn modelId="{386DE836-2F49-4A7F-8E05-27DB34395912}" srcId="{62477DAA-50A6-4E94-87C4-D24740495401}" destId="{0442438F-4783-49EF-8BA0-C6F4335B0F73}" srcOrd="2" destOrd="0" parTransId="{D4B72E53-F053-4604-AC02-5CF9A0BC0369}" sibTransId="{58B738C0-BA7E-44EF-9B1E-3EAAD0EE79E7}"/>
    <dgm:cxn modelId="{B2392CDB-D586-45AF-BAF9-55E97ECBDDB8}" srcId="{0442438F-4783-49EF-8BA0-C6F4335B0F73}" destId="{84E0BB0E-98FE-4647-8757-C27AEB17E2A7}" srcOrd="0" destOrd="0" parTransId="{39DF65D2-2C57-44DD-AA52-4B1BBFD799FC}" sibTransId="{156DB618-5A70-4581-9FE5-36D90FCE49ED}"/>
    <dgm:cxn modelId="{C3A159C9-B2C4-44E8-844D-0C7C955D0C26}" type="presOf" srcId="{84E0BB0E-98FE-4647-8757-C27AEB17E2A7}" destId="{795CA5C5-EE88-47D0-8041-5BCEAB98BBFF}" srcOrd="0" destOrd="0" presId="urn:microsoft.com/office/officeart/2005/8/layout/process3"/>
    <dgm:cxn modelId="{BFE269F4-B112-4058-9A1C-FC1E364F0B2B}" type="presOf" srcId="{0442438F-4783-49EF-8BA0-C6F4335B0F73}" destId="{3BC85CB2-C845-44BD-AE4C-3B8D3A919BCB}" srcOrd="0" destOrd="0" presId="urn:microsoft.com/office/officeart/2005/8/layout/process3"/>
    <dgm:cxn modelId="{863CCDB3-68DA-48A2-B44C-03FAED944BEE}" srcId="{62477DAA-50A6-4E94-87C4-D24740495401}" destId="{8625FEC7-35F0-45CA-B94F-091F730EAE17}" srcOrd="1" destOrd="0" parTransId="{8B393B6C-AE68-43F4-846C-6D58ACA19972}" sibTransId="{4B3F0AED-438E-49B2-9D86-3F07CE528801}"/>
    <dgm:cxn modelId="{94E78921-5A29-4069-A38D-E469FB91E3A1}" type="presOf" srcId="{8625FEC7-35F0-45CA-B94F-091F730EAE17}" destId="{852C8F75-3DD4-40A3-ABDA-4D2A314FE92B}" srcOrd="1" destOrd="0" presId="urn:microsoft.com/office/officeart/2005/8/layout/process3"/>
    <dgm:cxn modelId="{E10E6775-06B2-4007-A2BF-165B1BE0F196}" srcId="{62477DAA-50A6-4E94-87C4-D24740495401}" destId="{5B8FAD34-DF9C-4E43-B6AF-3E2C6B4FF0FA}" srcOrd="0" destOrd="0" parTransId="{67875C6A-45DC-4506-907A-4E038601D9E2}" sibTransId="{82282100-75DF-44DB-99A8-EBF7DAD690EF}"/>
    <dgm:cxn modelId="{F62C9B66-76ED-4111-BDD3-B1721F5DBC58}" type="presOf" srcId="{06480240-EA3E-4A79-BCFE-7FB6B01517A1}" destId="{2F19C060-09AA-4349-ADFC-E2C6026B055B}" srcOrd="0" destOrd="1" presId="urn:microsoft.com/office/officeart/2005/8/layout/process3"/>
    <dgm:cxn modelId="{3138CED9-883D-4447-B065-01BC00C202C0}" type="presOf" srcId="{A546168E-9225-4D64-9231-B195541BFEB2}" destId="{06E3E54C-DA0D-4AF2-96A1-41FAAEBE1712}" srcOrd="0" destOrd="0" presId="urn:microsoft.com/office/officeart/2005/8/layout/process3"/>
    <dgm:cxn modelId="{1AA46F0D-2AE5-4732-9DA8-AD55142A6104}" type="presOf" srcId="{82282100-75DF-44DB-99A8-EBF7DAD690EF}" destId="{8DABF69E-E7CF-4D22-9236-ED5545F5979B}" srcOrd="0" destOrd="0" presId="urn:microsoft.com/office/officeart/2005/8/layout/process3"/>
    <dgm:cxn modelId="{4855DD91-14F4-4879-AC41-9EFBBDB4CAC2}" type="presOf" srcId="{5B8FAD34-DF9C-4E43-B6AF-3E2C6B4FF0FA}" destId="{8270CF3E-0812-4D15-BFFF-77AA82C00205}" srcOrd="1" destOrd="0" presId="urn:microsoft.com/office/officeart/2005/8/layout/process3"/>
    <dgm:cxn modelId="{DB609F52-7CD2-4D08-8EDC-A20A4E4B4448}" type="presOf" srcId="{8625FEC7-35F0-45CA-B94F-091F730EAE17}" destId="{26496184-5B68-4850-9ED6-D2EC16E8EA8F}" srcOrd="0" destOrd="0" presId="urn:microsoft.com/office/officeart/2005/8/layout/process3"/>
    <dgm:cxn modelId="{976D78B8-266F-43CC-82C8-32E540C6C194}" type="presOf" srcId="{5B8FAD34-DF9C-4E43-B6AF-3E2C6B4FF0FA}" destId="{7C23E01E-F9E8-4A44-91BE-0ADFBD8D3281}" srcOrd="0" destOrd="0" presId="urn:microsoft.com/office/officeart/2005/8/layout/process3"/>
    <dgm:cxn modelId="{AA40DAEF-8913-483B-82DF-0ADFDC1B63C1}" type="presOf" srcId="{0442438F-4783-49EF-8BA0-C6F4335B0F73}" destId="{91F90B43-1544-4845-9AEF-D29D114B29B5}" srcOrd="1" destOrd="0" presId="urn:microsoft.com/office/officeart/2005/8/layout/process3"/>
    <dgm:cxn modelId="{5AFA5F74-CA25-48D0-BC38-05A59258F3E9}" type="presOf" srcId="{5BB1F7E4-E90D-463B-9A54-66E16C5C2CCE}" destId="{2F19C060-09AA-4349-ADFC-E2C6026B055B}" srcOrd="0" destOrd="0" presId="urn:microsoft.com/office/officeart/2005/8/layout/process3"/>
    <dgm:cxn modelId="{35267296-D131-4640-B406-8499B9C3F4CB}" type="presOf" srcId="{4B3F0AED-438E-49B2-9D86-3F07CE528801}" destId="{406C8565-B808-4C82-BACE-E648072A2CDC}" srcOrd="0" destOrd="0" presId="urn:microsoft.com/office/officeart/2005/8/layout/process3"/>
    <dgm:cxn modelId="{EE96E6D4-62D7-434A-A2B7-4EA35460F2C6}" srcId="{8625FEC7-35F0-45CA-B94F-091F730EAE17}" destId="{06480240-EA3E-4A79-BCFE-7FB6B01517A1}" srcOrd="1" destOrd="0" parTransId="{B624F166-BDBC-4CC5-AECB-2AD4F83EF0C2}" sibTransId="{974082A4-BE80-4455-A87A-83203323116E}"/>
    <dgm:cxn modelId="{3876719E-5200-4AC1-9761-409B3600BB30}" type="presParOf" srcId="{11394258-1DDE-4D2F-80D6-D4726845ACED}" destId="{20A19BC0-64A0-47C1-90EB-1B1BD37336DB}" srcOrd="0" destOrd="0" presId="urn:microsoft.com/office/officeart/2005/8/layout/process3"/>
    <dgm:cxn modelId="{46A79FA7-8D6C-4D7C-9053-D582D156C916}" type="presParOf" srcId="{20A19BC0-64A0-47C1-90EB-1B1BD37336DB}" destId="{7C23E01E-F9E8-4A44-91BE-0ADFBD8D3281}" srcOrd="0" destOrd="0" presId="urn:microsoft.com/office/officeart/2005/8/layout/process3"/>
    <dgm:cxn modelId="{04410D6F-A644-4A05-A3AA-A7C7884B8838}" type="presParOf" srcId="{20A19BC0-64A0-47C1-90EB-1B1BD37336DB}" destId="{8270CF3E-0812-4D15-BFFF-77AA82C00205}" srcOrd="1" destOrd="0" presId="urn:microsoft.com/office/officeart/2005/8/layout/process3"/>
    <dgm:cxn modelId="{5DA1399C-6570-4391-B29B-8CB83110101B}" type="presParOf" srcId="{20A19BC0-64A0-47C1-90EB-1B1BD37336DB}" destId="{06E3E54C-DA0D-4AF2-96A1-41FAAEBE1712}" srcOrd="2" destOrd="0" presId="urn:microsoft.com/office/officeart/2005/8/layout/process3"/>
    <dgm:cxn modelId="{6128E9D4-751D-47EC-A552-BB4ABEA66CC3}" type="presParOf" srcId="{11394258-1DDE-4D2F-80D6-D4726845ACED}" destId="{8DABF69E-E7CF-4D22-9236-ED5545F5979B}" srcOrd="1" destOrd="0" presId="urn:microsoft.com/office/officeart/2005/8/layout/process3"/>
    <dgm:cxn modelId="{28BCC123-D7C5-4F86-B96D-9DBD2577FBD7}" type="presParOf" srcId="{8DABF69E-E7CF-4D22-9236-ED5545F5979B}" destId="{F7DE35A0-750F-46A9-86F8-B3439EF9D67C}" srcOrd="0" destOrd="0" presId="urn:microsoft.com/office/officeart/2005/8/layout/process3"/>
    <dgm:cxn modelId="{79E1E2F1-6CAF-436D-80EF-FCB026317DA5}" type="presParOf" srcId="{11394258-1DDE-4D2F-80D6-D4726845ACED}" destId="{51BBBE2D-FBC0-4CD8-890E-91B2E6740E0B}" srcOrd="2" destOrd="0" presId="urn:microsoft.com/office/officeart/2005/8/layout/process3"/>
    <dgm:cxn modelId="{D0372893-2D9B-4653-8EC1-C883489F016E}" type="presParOf" srcId="{51BBBE2D-FBC0-4CD8-890E-91B2E6740E0B}" destId="{26496184-5B68-4850-9ED6-D2EC16E8EA8F}" srcOrd="0" destOrd="0" presId="urn:microsoft.com/office/officeart/2005/8/layout/process3"/>
    <dgm:cxn modelId="{0E4AFC17-A080-4769-9156-1045E4462ACC}" type="presParOf" srcId="{51BBBE2D-FBC0-4CD8-890E-91B2E6740E0B}" destId="{852C8F75-3DD4-40A3-ABDA-4D2A314FE92B}" srcOrd="1" destOrd="0" presId="urn:microsoft.com/office/officeart/2005/8/layout/process3"/>
    <dgm:cxn modelId="{67DE2D62-73B9-494B-B421-77866B7C7E23}" type="presParOf" srcId="{51BBBE2D-FBC0-4CD8-890E-91B2E6740E0B}" destId="{2F19C060-09AA-4349-ADFC-E2C6026B055B}" srcOrd="2" destOrd="0" presId="urn:microsoft.com/office/officeart/2005/8/layout/process3"/>
    <dgm:cxn modelId="{6023A61D-CDCC-4691-A960-43757D46EA67}" type="presParOf" srcId="{11394258-1DDE-4D2F-80D6-D4726845ACED}" destId="{406C8565-B808-4C82-BACE-E648072A2CDC}" srcOrd="3" destOrd="0" presId="urn:microsoft.com/office/officeart/2005/8/layout/process3"/>
    <dgm:cxn modelId="{1997A2C5-3D1A-4A0A-B2AB-0C733CB8865B}" type="presParOf" srcId="{406C8565-B808-4C82-BACE-E648072A2CDC}" destId="{F0C511DB-D1A2-434E-80F5-D1066966AD78}" srcOrd="0" destOrd="0" presId="urn:microsoft.com/office/officeart/2005/8/layout/process3"/>
    <dgm:cxn modelId="{E9101844-45AE-4DA4-B1E8-EEF16E47110D}" type="presParOf" srcId="{11394258-1DDE-4D2F-80D6-D4726845ACED}" destId="{527ED95A-A839-4349-9823-A8DEA42CFEE3}" srcOrd="4" destOrd="0" presId="urn:microsoft.com/office/officeart/2005/8/layout/process3"/>
    <dgm:cxn modelId="{F6AD0512-7EE6-48AC-BDAD-6EEABB783E40}" type="presParOf" srcId="{527ED95A-A839-4349-9823-A8DEA42CFEE3}" destId="{3BC85CB2-C845-44BD-AE4C-3B8D3A919BCB}" srcOrd="0" destOrd="0" presId="urn:microsoft.com/office/officeart/2005/8/layout/process3"/>
    <dgm:cxn modelId="{9584050E-08E8-433D-AF01-2E9FCC5CC6EB}" type="presParOf" srcId="{527ED95A-A839-4349-9823-A8DEA42CFEE3}" destId="{91F90B43-1544-4845-9AEF-D29D114B29B5}" srcOrd="1" destOrd="0" presId="urn:microsoft.com/office/officeart/2005/8/layout/process3"/>
    <dgm:cxn modelId="{5889DBE2-261E-47AA-8689-BF8A4EDBB0CE}" type="presParOf" srcId="{527ED95A-A839-4349-9823-A8DEA42CFEE3}" destId="{795CA5C5-EE88-47D0-8041-5BCEAB98BBF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0CF3E-0812-4D15-BFFF-77AA82C00205}">
      <dsp:nvSpPr>
        <dsp:cNvPr id="0" name=""/>
        <dsp:cNvSpPr/>
      </dsp:nvSpPr>
      <dsp:spPr>
        <a:xfrm>
          <a:off x="3049" y="200157"/>
          <a:ext cx="1386485" cy="782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kern="1200" dirty="0" smtClean="0">
              <a:solidFill>
                <a:srgbClr val="0070C0"/>
              </a:solidFill>
            </a:rPr>
            <a:t>Zdrojové súbory</a:t>
          </a:r>
          <a:endParaRPr lang="sk-SK" sz="1400" kern="1200" dirty="0">
            <a:solidFill>
              <a:srgbClr val="0070C0"/>
            </a:solidFill>
          </a:endParaRPr>
        </a:p>
      </dsp:txBody>
      <dsp:txXfrm>
        <a:off x="3049" y="200157"/>
        <a:ext cx="1386485" cy="521476"/>
      </dsp:txXfrm>
    </dsp:sp>
    <dsp:sp modelId="{06E3E54C-DA0D-4AF2-96A1-41FAAEBE1712}">
      <dsp:nvSpPr>
        <dsp:cNvPr id="0" name=""/>
        <dsp:cNvSpPr/>
      </dsp:nvSpPr>
      <dsp:spPr>
        <a:xfrm>
          <a:off x="287028" y="721634"/>
          <a:ext cx="1386485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1400" kern="1200" dirty="0" smtClean="0"/>
            <a:t>subor1.cpp</a:t>
          </a:r>
          <a:endParaRPr lang="sk-SK" sz="1400" kern="1200" dirty="0"/>
        </a:p>
      </dsp:txBody>
      <dsp:txXfrm>
        <a:off x="310647" y="745253"/>
        <a:ext cx="1339247" cy="759162"/>
      </dsp:txXfrm>
    </dsp:sp>
    <dsp:sp modelId="{8DABF69E-E7CF-4D22-9236-ED5545F5979B}">
      <dsp:nvSpPr>
        <dsp:cNvPr id="0" name=""/>
        <dsp:cNvSpPr/>
      </dsp:nvSpPr>
      <dsp:spPr>
        <a:xfrm>
          <a:off x="1599721" y="288298"/>
          <a:ext cx="445594" cy="3451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100" kern="1200"/>
        </a:p>
      </dsp:txBody>
      <dsp:txXfrm>
        <a:off x="1599721" y="357337"/>
        <a:ext cx="342036" cy="207116"/>
      </dsp:txXfrm>
    </dsp:sp>
    <dsp:sp modelId="{852C8F75-3DD4-40A3-ABDA-4D2A314FE92B}">
      <dsp:nvSpPr>
        <dsp:cNvPr id="0" name=""/>
        <dsp:cNvSpPr/>
      </dsp:nvSpPr>
      <dsp:spPr>
        <a:xfrm>
          <a:off x="2230279" y="200157"/>
          <a:ext cx="1386485" cy="782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kern="1200" dirty="0" err="1" smtClean="0">
              <a:solidFill>
                <a:srgbClr val="0070C0"/>
              </a:solidFill>
            </a:rPr>
            <a:t>Preprocesor</a:t>
          </a:r>
          <a:endParaRPr lang="sk-SK" sz="1400" kern="1200" dirty="0">
            <a:solidFill>
              <a:srgbClr val="0070C0"/>
            </a:solidFill>
          </a:endParaRPr>
        </a:p>
      </dsp:txBody>
      <dsp:txXfrm>
        <a:off x="2230279" y="200157"/>
        <a:ext cx="1386485" cy="521476"/>
      </dsp:txXfrm>
    </dsp:sp>
    <dsp:sp modelId="{2F19C060-09AA-4349-ADFC-E2C6026B055B}">
      <dsp:nvSpPr>
        <dsp:cNvPr id="0" name=""/>
        <dsp:cNvSpPr/>
      </dsp:nvSpPr>
      <dsp:spPr>
        <a:xfrm>
          <a:off x="2514258" y="721634"/>
          <a:ext cx="1386485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1400" kern="1200" dirty="0" smtClean="0"/>
            <a:t>Jeden zdrojový súbor</a:t>
          </a:r>
          <a:endParaRPr lang="sk-SK" sz="1400" kern="1200" dirty="0"/>
        </a:p>
      </dsp:txBody>
      <dsp:txXfrm>
        <a:off x="2537877" y="745253"/>
        <a:ext cx="1339247" cy="759162"/>
      </dsp:txXfrm>
    </dsp:sp>
    <dsp:sp modelId="{406C8565-B808-4C82-BACE-E648072A2CDC}">
      <dsp:nvSpPr>
        <dsp:cNvPr id="0" name=""/>
        <dsp:cNvSpPr/>
      </dsp:nvSpPr>
      <dsp:spPr>
        <a:xfrm>
          <a:off x="3826951" y="288298"/>
          <a:ext cx="445594" cy="3451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100" kern="1200"/>
        </a:p>
      </dsp:txBody>
      <dsp:txXfrm>
        <a:off x="3826951" y="357337"/>
        <a:ext cx="342036" cy="207116"/>
      </dsp:txXfrm>
    </dsp:sp>
    <dsp:sp modelId="{91F90B43-1544-4845-9AEF-D29D114B29B5}">
      <dsp:nvSpPr>
        <dsp:cNvPr id="0" name=""/>
        <dsp:cNvSpPr/>
      </dsp:nvSpPr>
      <dsp:spPr>
        <a:xfrm>
          <a:off x="4457510" y="200157"/>
          <a:ext cx="1386485" cy="782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kern="1200" dirty="0" smtClean="0">
              <a:solidFill>
                <a:srgbClr val="0070C0"/>
              </a:solidFill>
            </a:rPr>
            <a:t>Preklad</a:t>
          </a:r>
          <a:endParaRPr lang="sk-SK" sz="1400" kern="1200" dirty="0">
            <a:solidFill>
              <a:srgbClr val="0070C0"/>
            </a:solidFill>
          </a:endParaRPr>
        </a:p>
      </dsp:txBody>
      <dsp:txXfrm>
        <a:off x="4457510" y="200157"/>
        <a:ext cx="1386485" cy="521476"/>
      </dsp:txXfrm>
    </dsp:sp>
    <dsp:sp modelId="{795CA5C5-EE88-47D0-8041-5BCEAB98BBFF}">
      <dsp:nvSpPr>
        <dsp:cNvPr id="0" name=""/>
        <dsp:cNvSpPr/>
      </dsp:nvSpPr>
      <dsp:spPr>
        <a:xfrm>
          <a:off x="4741489" y="721634"/>
          <a:ext cx="1386485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Cie</a:t>
          </a:r>
          <a:r>
            <a:rPr lang="sk-SK" sz="1400" kern="1200" dirty="0" smtClean="0"/>
            <a:t>ľ</a:t>
          </a:r>
          <a:r>
            <a:rPr lang="en-US" sz="1400" kern="1200" dirty="0" err="1" smtClean="0"/>
            <a:t>ov</a:t>
          </a:r>
          <a:r>
            <a:rPr lang="sk-SK" sz="1400" kern="1200" dirty="0" smtClean="0"/>
            <a:t>ý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modul</a:t>
          </a:r>
          <a:r>
            <a:rPr lang="sk-SK" sz="1400" kern="1200" dirty="0" smtClean="0"/>
            <a:t> (</a:t>
          </a:r>
          <a:r>
            <a:rPr lang="en-US" sz="1400" kern="1200" dirty="0" smtClean="0"/>
            <a:t>.o,.obj</a:t>
          </a:r>
          <a:r>
            <a:rPr lang="sk-SK" sz="1400" kern="1200" dirty="0" smtClean="0"/>
            <a:t>)</a:t>
          </a:r>
          <a:endParaRPr lang="sk-SK" sz="1400" kern="1200" dirty="0"/>
        </a:p>
      </dsp:txBody>
      <dsp:txXfrm>
        <a:off x="4765108" y="745253"/>
        <a:ext cx="1339247" cy="759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0CF3E-0812-4D15-BFFF-77AA82C00205}">
      <dsp:nvSpPr>
        <dsp:cNvPr id="0" name=""/>
        <dsp:cNvSpPr/>
      </dsp:nvSpPr>
      <dsp:spPr>
        <a:xfrm>
          <a:off x="3049" y="187557"/>
          <a:ext cx="1386485" cy="782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kern="1200" dirty="0" smtClean="0">
              <a:solidFill>
                <a:srgbClr val="0070C0"/>
              </a:solidFill>
            </a:rPr>
            <a:t>Zdrojové súbory</a:t>
          </a:r>
          <a:endParaRPr lang="sk-SK" sz="1400" kern="1200" dirty="0">
            <a:solidFill>
              <a:srgbClr val="0070C0"/>
            </a:solidFill>
          </a:endParaRPr>
        </a:p>
      </dsp:txBody>
      <dsp:txXfrm>
        <a:off x="3049" y="187557"/>
        <a:ext cx="1386485" cy="521476"/>
      </dsp:txXfrm>
    </dsp:sp>
    <dsp:sp modelId="{06E3E54C-DA0D-4AF2-96A1-41FAAEBE1712}">
      <dsp:nvSpPr>
        <dsp:cNvPr id="0" name=""/>
        <dsp:cNvSpPr/>
      </dsp:nvSpPr>
      <dsp:spPr>
        <a:xfrm>
          <a:off x="287028" y="709034"/>
          <a:ext cx="1386485" cy="83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1400" kern="1200" dirty="0" smtClean="0"/>
            <a:t>subor2.cpp</a:t>
          </a:r>
          <a:endParaRPr lang="sk-SK" sz="1400" kern="1200" dirty="0"/>
        </a:p>
      </dsp:txBody>
      <dsp:txXfrm>
        <a:off x="311385" y="733391"/>
        <a:ext cx="1337771" cy="782886"/>
      </dsp:txXfrm>
    </dsp:sp>
    <dsp:sp modelId="{8DABF69E-E7CF-4D22-9236-ED5545F5979B}">
      <dsp:nvSpPr>
        <dsp:cNvPr id="0" name=""/>
        <dsp:cNvSpPr/>
      </dsp:nvSpPr>
      <dsp:spPr>
        <a:xfrm>
          <a:off x="1599721" y="275698"/>
          <a:ext cx="445594" cy="3451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100" kern="1200"/>
        </a:p>
      </dsp:txBody>
      <dsp:txXfrm>
        <a:off x="1599721" y="344737"/>
        <a:ext cx="342036" cy="207116"/>
      </dsp:txXfrm>
    </dsp:sp>
    <dsp:sp modelId="{852C8F75-3DD4-40A3-ABDA-4D2A314FE92B}">
      <dsp:nvSpPr>
        <dsp:cNvPr id="0" name=""/>
        <dsp:cNvSpPr/>
      </dsp:nvSpPr>
      <dsp:spPr>
        <a:xfrm>
          <a:off x="2230279" y="187557"/>
          <a:ext cx="1386485" cy="782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kern="1200" dirty="0" err="1" smtClean="0">
              <a:solidFill>
                <a:srgbClr val="0070C0"/>
              </a:solidFill>
            </a:rPr>
            <a:t>Preprocesor</a:t>
          </a:r>
          <a:endParaRPr lang="sk-SK" sz="1400" kern="1200" dirty="0">
            <a:solidFill>
              <a:srgbClr val="0070C0"/>
            </a:solidFill>
          </a:endParaRPr>
        </a:p>
      </dsp:txBody>
      <dsp:txXfrm>
        <a:off x="2230279" y="187557"/>
        <a:ext cx="1386485" cy="521476"/>
      </dsp:txXfrm>
    </dsp:sp>
    <dsp:sp modelId="{2F19C060-09AA-4349-ADFC-E2C6026B055B}">
      <dsp:nvSpPr>
        <dsp:cNvPr id="0" name=""/>
        <dsp:cNvSpPr/>
      </dsp:nvSpPr>
      <dsp:spPr>
        <a:xfrm>
          <a:off x="2514258" y="709034"/>
          <a:ext cx="1386485" cy="83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1400" kern="1200" dirty="0" smtClean="0"/>
            <a:t>Jeden zdrojový</a:t>
          </a:r>
          <a:endParaRPr lang="sk-SK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1400" kern="1200" smtClean="0"/>
            <a:t> </a:t>
          </a:r>
          <a:r>
            <a:rPr lang="sk-SK" sz="1400" kern="1200" dirty="0" smtClean="0"/>
            <a:t>súbor</a:t>
          </a:r>
          <a:endParaRPr lang="sk-SK" sz="1400" kern="1200" dirty="0"/>
        </a:p>
      </dsp:txBody>
      <dsp:txXfrm>
        <a:off x="2538615" y="733391"/>
        <a:ext cx="1337771" cy="782886"/>
      </dsp:txXfrm>
    </dsp:sp>
    <dsp:sp modelId="{406C8565-B808-4C82-BACE-E648072A2CDC}">
      <dsp:nvSpPr>
        <dsp:cNvPr id="0" name=""/>
        <dsp:cNvSpPr/>
      </dsp:nvSpPr>
      <dsp:spPr>
        <a:xfrm>
          <a:off x="3826951" y="275698"/>
          <a:ext cx="445594" cy="3451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100" kern="1200"/>
        </a:p>
      </dsp:txBody>
      <dsp:txXfrm>
        <a:off x="3826951" y="344737"/>
        <a:ext cx="342036" cy="207116"/>
      </dsp:txXfrm>
    </dsp:sp>
    <dsp:sp modelId="{91F90B43-1544-4845-9AEF-D29D114B29B5}">
      <dsp:nvSpPr>
        <dsp:cNvPr id="0" name=""/>
        <dsp:cNvSpPr/>
      </dsp:nvSpPr>
      <dsp:spPr>
        <a:xfrm>
          <a:off x="4457510" y="187557"/>
          <a:ext cx="1386485" cy="782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kern="1200" dirty="0" smtClean="0">
              <a:solidFill>
                <a:srgbClr val="0070C0"/>
              </a:solidFill>
            </a:rPr>
            <a:t>Preklad</a:t>
          </a:r>
          <a:endParaRPr lang="sk-SK" sz="1400" kern="1200" dirty="0">
            <a:solidFill>
              <a:srgbClr val="0070C0"/>
            </a:solidFill>
          </a:endParaRPr>
        </a:p>
      </dsp:txBody>
      <dsp:txXfrm>
        <a:off x="4457510" y="187557"/>
        <a:ext cx="1386485" cy="521476"/>
      </dsp:txXfrm>
    </dsp:sp>
    <dsp:sp modelId="{795CA5C5-EE88-47D0-8041-5BCEAB98BBFF}">
      <dsp:nvSpPr>
        <dsp:cNvPr id="0" name=""/>
        <dsp:cNvSpPr/>
      </dsp:nvSpPr>
      <dsp:spPr>
        <a:xfrm>
          <a:off x="4741489" y="709034"/>
          <a:ext cx="1386485" cy="83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Cie</a:t>
          </a:r>
          <a:r>
            <a:rPr lang="sk-SK" sz="1400" kern="1200" dirty="0" smtClean="0"/>
            <a:t>ľ</a:t>
          </a:r>
          <a:r>
            <a:rPr lang="en-US" sz="1400" kern="1200" dirty="0" err="1" smtClean="0"/>
            <a:t>ov</a:t>
          </a:r>
          <a:r>
            <a:rPr lang="sk-SK" sz="1400" kern="1200" dirty="0" smtClean="0"/>
            <a:t>ý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modul</a:t>
          </a:r>
          <a:r>
            <a:rPr lang="sk-SK" sz="1400" kern="1200" dirty="0" smtClean="0"/>
            <a:t> (</a:t>
          </a:r>
          <a:r>
            <a:rPr lang="en-US" sz="1400" kern="1200" dirty="0" smtClean="0"/>
            <a:t>.o,.obj</a:t>
          </a:r>
          <a:r>
            <a:rPr lang="sk-SK" sz="1400" kern="1200" dirty="0" smtClean="0"/>
            <a:t>)</a:t>
          </a:r>
          <a:endParaRPr lang="sk-SK" sz="1400" kern="1200" dirty="0"/>
        </a:p>
      </dsp:txBody>
      <dsp:txXfrm>
        <a:off x="4765846" y="733391"/>
        <a:ext cx="1337771" cy="782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3AE95F8-F09F-4DAA-AF6F-0B7DEB00B836}" type="datetimeFigureOut">
              <a:rPr lang="en-US"/>
              <a:pPr>
                <a:defRPr/>
              </a:pPr>
              <a:t>9/24/2015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en-US" noProof="0" smtClean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8FF3B8E-BCB8-413B-984F-945C0A4F5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22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Pomocou textového editora napíšeme program a uložíme ho do súboru. Tento súbor predstavuje </a:t>
            </a:r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zdrojový kód programu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Zdrojový kód preložíme (skompilujeme). Znamená to, že spustíme program, ktorý preloží zdrojový kód do interného jazyka, nazývaného strojový kód, používaného hostiteľským počítačom. Súbor, obsahujúci preložený program predstavuje </a:t>
            </a:r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cieľový kód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programu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Zdrojový kód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KOMPILÁTOR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Cieľový kód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LINKER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Vykonateľný kód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Štartovací kód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Knižničný kód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dirty="0" smtClean="0">
                <a:effectLst/>
              </a:rPr>
              <a:t/>
            </a:r>
            <a:br>
              <a:rPr lang="sk-SK" dirty="0" smtClean="0">
                <a:effectLst/>
              </a:rPr>
            </a:br>
            <a:r>
              <a:rPr lang="sk-SK" dirty="0" smtClean="0">
                <a:effectLst/>
              </a:rPr>
              <a:t>Cieľový kód spojíme s ďalším kódom. Napríklad C++ programy </a:t>
            </a:r>
            <a:r>
              <a:rPr lang="sk-SK" dirty="0" err="1" smtClean="0">
                <a:effectLst/>
              </a:rPr>
              <a:t>bežnepoužívajú</a:t>
            </a:r>
            <a:r>
              <a:rPr lang="sk-SK" dirty="0" smtClean="0">
                <a:effectLst/>
              </a:rPr>
              <a:t> knižnice. C++ knižnica obsahuje cieľový kód množiny počítačových rutín, nazývaných funkcie. Spájanie (linkovanie) spája cieľový kód s cieľovým kódom týchto funkcii a s nejakým štandardným štartovacím kódom, aby sa vytvorila spustiteľná verzia programu. Súbor, obsahujúci tento finálny produkt sa nazýva </a:t>
            </a:r>
            <a:r>
              <a:rPr lang="sk-SK" b="1" dirty="0" smtClean="0">
                <a:effectLst/>
              </a:rPr>
              <a:t>vykonateľný kód</a:t>
            </a:r>
            <a:r>
              <a:rPr lang="sk-SK" dirty="0" smtClean="0">
                <a:effectLst/>
              </a:rPr>
              <a:t>.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61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71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40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38D07-CCA0-4AFE-9B59-0CF0ACF08A8F}" type="slidenum">
              <a:rPr lang="en-US" smtClean="0"/>
              <a:pPr eaLnBrk="1" hangingPunct="1"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2553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15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38D07-CCA0-4AFE-9B59-0CF0ACF08A8F}" type="slidenum">
              <a:rPr lang="en-US" smtClean="0"/>
              <a:pPr eaLnBrk="1" hangingPunct="1"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2553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38D07-CCA0-4AFE-9B59-0CF0ACF08A8F}" type="slidenum">
              <a:rPr lang="en-US" smtClean="0"/>
              <a:pPr eaLnBrk="1" hangingPunct="1"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2553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38D07-CCA0-4AFE-9B59-0CF0ACF08A8F}" type="slidenum">
              <a:rPr lang="en-US" smtClean="0"/>
              <a:pPr eaLnBrk="1" hangingPunct="1"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2553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38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b="0" dirty="0" smtClean="0"/>
          </a:p>
          <a:p>
            <a:pPr lvl="0"/>
            <a:r>
              <a:rPr lang="sk-SK" b="0" dirty="0" smtClean="0"/>
              <a:t>Zmysluplný</a:t>
            </a:r>
            <a:r>
              <a:rPr lang="sk-SK" b="0" baseline="0" dirty="0" smtClean="0"/>
              <a:t> = vychádzať z biznis procesov, riešených programom.</a:t>
            </a:r>
          </a:p>
          <a:p>
            <a:pPr lvl="0"/>
            <a:r>
              <a:rPr lang="sk-SK" b="0" dirty="0" smtClean="0"/>
              <a:t>Názvy, začínajúce </a:t>
            </a:r>
            <a:r>
              <a:rPr lang="sk-SK" b="0" dirty="0" err="1" smtClean="0"/>
              <a:t>podtržítkom</a:t>
            </a:r>
            <a:r>
              <a:rPr lang="sk-SK" b="0" dirty="0" smtClean="0"/>
              <a:t> alebo dvomi </a:t>
            </a:r>
            <a:r>
              <a:rPr lang="sk-SK" b="0" dirty="0" err="1" smtClean="0"/>
              <a:t>podtržítkami</a:t>
            </a:r>
            <a:r>
              <a:rPr lang="sk-SK" b="0" dirty="0" smtClean="0"/>
              <a:t> sú rezervované pre implementačné použitie, t.j. kompilátorom a prostriedkami, ktoré používa.</a:t>
            </a:r>
            <a:endParaRPr lang="sk-SK" b="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b="0" dirty="0" smtClean="0"/>
          </a:p>
          <a:p>
            <a:pPr lvl="0"/>
            <a:r>
              <a:rPr lang="sk-SK" b="0" dirty="0" smtClean="0"/>
              <a:t>Zmysluplný</a:t>
            </a:r>
            <a:r>
              <a:rPr lang="sk-SK" b="0" baseline="0" dirty="0" smtClean="0"/>
              <a:t> = vychádzať z biznis procesov, riešených programom.</a:t>
            </a:r>
          </a:p>
          <a:p>
            <a:pPr lvl="0"/>
            <a:r>
              <a:rPr lang="sk-SK" b="0" dirty="0" smtClean="0"/>
              <a:t>Názvy, začínajúce </a:t>
            </a:r>
            <a:r>
              <a:rPr lang="sk-SK" b="0" dirty="0" err="1" smtClean="0"/>
              <a:t>podtržítkom</a:t>
            </a:r>
            <a:r>
              <a:rPr lang="sk-SK" b="0" dirty="0" smtClean="0"/>
              <a:t> alebo dvomi </a:t>
            </a:r>
            <a:r>
              <a:rPr lang="sk-SK" b="0" dirty="0" err="1" smtClean="0"/>
              <a:t>podtržítkami</a:t>
            </a:r>
            <a:r>
              <a:rPr lang="sk-SK" b="0" dirty="0" smtClean="0"/>
              <a:t> sú rezervované pre implementačné použitie, t.j. kompilátorom a prostriedkami, ktoré používa.</a:t>
            </a:r>
            <a:endParaRPr lang="sk-SK" b="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b="0" dirty="0" smtClean="0"/>
          </a:p>
          <a:p>
            <a:pPr lvl="0"/>
            <a:r>
              <a:rPr lang="sk-SK" b="0" dirty="0" smtClean="0"/>
              <a:t>Zmysluplný</a:t>
            </a:r>
            <a:r>
              <a:rPr lang="sk-SK" b="0" baseline="0" dirty="0" smtClean="0"/>
              <a:t> = vychádzať z biznis procesov, riešených programom.</a:t>
            </a:r>
          </a:p>
          <a:p>
            <a:pPr lvl="0"/>
            <a:r>
              <a:rPr lang="sk-SK" b="0" dirty="0" smtClean="0"/>
              <a:t>Názvy, začínajúce </a:t>
            </a:r>
            <a:r>
              <a:rPr lang="sk-SK" b="0" dirty="0" err="1" smtClean="0"/>
              <a:t>podtržítkom</a:t>
            </a:r>
            <a:r>
              <a:rPr lang="sk-SK" b="0" dirty="0" smtClean="0"/>
              <a:t> alebo dvomi </a:t>
            </a:r>
            <a:r>
              <a:rPr lang="sk-SK" b="0" dirty="0" err="1" smtClean="0"/>
              <a:t>podtržítkami</a:t>
            </a:r>
            <a:r>
              <a:rPr lang="sk-SK" b="0" dirty="0" smtClean="0"/>
              <a:t> sú rezervované pre implementačné použitie, t.j. kompilátorom a prostriedkami, ktoré používa.</a:t>
            </a:r>
            <a:endParaRPr lang="sk-SK" b="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7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69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38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70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Pomocou textového editora napíšeme program a uložíme ho do súboru. Tento súbor predstavuje </a:t>
            </a:r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zdrojový kód programu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Zdrojový kód preložíme (skompilujeme). Znamená to, že spustíme program, ktorý preloží zdrojový kód do interného jazyka, nazývaného strojový kód, používaného hostiteľským počítačom. Súbor, obsahujúci preložený program predstavuje </a:t>
            </a:r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cieľový kód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programu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Zdrojový kód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KOMPILÁTOR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Cieľový kód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LINKER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Vykonateľný kód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Štartovací kód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Knižničný kód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dirty="0" smtClean="0">
                <a:effectLst/>
              </a:rPr>
              <a:t/>
            </a:r>
            <a:br>
              <a:rPr lang="sk-SK" dirty="0" smtClean="0">
                <a:effectLst/>
              </a:rPr>
            </a:br>
            <a:r>
              <a:rPr lang="sk-SK" dirty="0" smtClean="0">
                <a:effectLst/>
              </a:rPr>
              <a:t>Cieľový kód spojíme s ďalším kódom. Napríklad C++ programy </a:t>
            </a:r>
            <a:r>
              <a:rPr lang="sk-SK" dirty="0" err="1" smtClean="0">
                <a:effectLst/>
              </a:rPr>
              <a:t>bežnepoužívajú</a:t>
            </a:r>
            <a:r>
              <a:rPr lang="sk-SK" dirty="0" smtClean="0">
                <a:effectLst/>
              </a:rPr>
              <a:t> knižnice. C++ knižnica obsahuje cieľový kód množiny počítačových rutín, nazývaných funkcie. Spájanie (linkovanie) spája cieľový kód s cieľovým kódom týchto funkcii a s nejakým štandardným štartovacím kódom, aby sa vytvorila spustiteľná verzia programu. Súbor, obsahujúci tento finálny produkt sa nazýva </a:t>
            </a:r>
            <a:r>
              <a:rPr lang="sk-SK" b="1" dirty="0" smtClean="0">
                <a:effectLst/>
              </a:rPr>
              <a:t>vykonateľný kód</a:t>
            </a:r>
            <a:r>
              <a:rPr lang="sk-SK" dirty="0" smtClean="0">
                <a:effectLst/>
              </a:rPr>
              <a:t>.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20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Tx/>
              <a:buNone/>
              <a:defRPr/>
            </a:pPr>
            <a:r>
              <a:rPr lang="sk-SK" sz="2000" b="0" dirty="0" smtClean="0">
                <a:solidFill>
                  <a:srgbClr val="FF0000"/>
                </a:solidFill>
              </a:rPr>
              <a:t>Zdrojový súbor </a:t>
            </a:r>
            <a:r>
              <a:rPr lang="en-US" sz="2000" b="0" dirty="0" smtClean="0">
                <a:solidFill>
                  <a:srgbClr val="FF0000"/>
                </a:solidFill>
              </a:rPr>
              <a:t>-&gt;</a:t>
            </a:r>
            <a:r>
              <a:rPr lang="sk-SK" sz="2000" b="0" dirty="0" smtClean="0">
                <a:solidFill>
                  <a:srgbClr val="FF0000"/>
                </a:solidFill>
              </a:rPr>
              <a:t> </a:t>
            </a:r>
            <a:r>
              <a:rPr lang="sk-SK" sz="2000" b="0" dirty="0" err="1" smtClean="0">
                <a:solidFill>
                  <a:srgbClr val="FF0000"/>
                </a:solidFill>
              </a:rPr>
              <a:t>preprocesor</a:t>
            </a:r>
            <a:r>
              <a:rPr lang="en-US" sz="2000" b="0" dirty="0" smtClean="0">
                <a:solidFill>
                  <a:srgbClr val="FF0000"/>
                </a:solidFill>
              </a:rPr>
              <a:t> -&gt;</a:t>
            </a:r>
            <a:r>
              <a:rPr lang="sk-SK" sz="2000" b="0" dirty="0" smtClean="0">
                <a:solidFill>
                  <a:srgbClr val="FF0000"/>
                </a:solidFill>
              </a:rPr>
              <a:t> preklad</a:t>
            </a:r>
            <a:r>
              <a:rPr lang="en-US" sz="2000" b="0" dirty="0" smtClean="0">
                <a:solidFill>
                  <a:srgbClr val="FF0000"/>
                </a:solidFill>
              </a:rPr>
              <a:t> -&gt;</a:t>
            </a:r>
            <a:r>
              <a:rPr lang="sk-SK" sz="2000" b="0" dirty="0" smtClean="0">
                <a:solidFill>
                  <a:srgbClr val="FF0000"/>
                </a:solidFill>
              </a:rPr>
              <a:t> linkovanie </a:t>
            </a:r>
            <a:r>
              <a:rPr lang="en-US" sz="2000" b="0" dirty="0" smtClean="0">
                <a:solidFill>
                  <a:srgbClr val="FF0000"/>
                </a:solidFill>
              </a:rPr>
              <a:t>-&gt;</a:t>
            </a:r>
            <a:r>
              <a:rPr lang="sk-SK" sz="2000" b="0" dirty="0" smtClean="0">
                <a:solidFill>
                  <a:srgbClr val="FF0000"/>
                </a:solidFill>
              </a:rPr>
              <a:t> program</a:t>
            </a:r>
          </a:p>
          <a:p>
            <a:pPr>
              <a:defRPr/>
            </a:pPr>
            <a:endParaRPr lang="sk-SK" sz="1800" b="0" dirty="0" smtClean="0"/>
          </a:p>
          <a:p>
            <a:pPr>
              <a:defRPr/>
            </a:pPr>
            <a:r>
              <a:rPr lang="sk-SK" sz="1800" b="0" dirty="0" err="1" smtClean="0"/>
              <a:t>Preprocesor</a:t>
            </a:r>
            <a:endParaRPr lang="sk-SK" sz="1800" b="0" dirty="0" smtClean="0"/>
          </a:p>
          <a:p>
            <a:pPr lvl="1">
              <a:defRPr/>
            </a:pPr>
            <a:r>
              <a:rPr lang="sk-SK" sz="1400" b="0" dirty="0" smtClean="0"/>
              <a:t>Analýza -</a:t>
            </a:r>
            <a:r>
              <a:rPr lang="en-US" sz="1400" b="0" dirty="0" smtClean="0"/>
              <a:t>&gt;</a:t>
            </a:r>
            <a:r>
              <a:rPr lang="sk-SK" sz="1400" b="0" dirty="0" smtClean="0"/>
              <a:t> strom, statická kontrola typov</a:t>
            </a:r>
          </a:p>
          <a:p>
            <a:pPr lvl="1">
              <a:defRPr/>
            </a:pPr>
            <a:r>
              <a:rPr lang="sk-SK" sz="1400" b="0" dirty="0" smtClean="0"/>
              <a:t>Generátor kódu</a:t>
            </a:r>
            <a:r>
              <a:rPr lang="en-US" sz="1400" b="0" dirty="0" smtClean="0"/>
              <a:t> -&gt; </a:t>
            </a:r>
            <a:r>
              <a:rPr lang="en-US" sz="1400" b="0" dirty="0" err="1" smtClean="0"/>
              <a:t>cie</a:t>
            </a:r>
            <a:r>
              <a:rPr lang="sk-SK" sz="1400" b="0" dirty="0" smtClean="0"/>
              <a:t>ľ</a:t>
            </a:r>
            <a:r>
              <a:rPr lang="en-US" sz="1400" b="0" dirty="0" err="1" smtClean="0"/>
              <a:t>ov</a:t>
            </a:r>
            <a:r>
              <a:rPr lang="sk-SK" sz="1400" b="0" dirty="0" smtClean="0"/>
              <a:t>ý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modul</a:t>
            </a:r>
            <a:r>
              <a:rPr lang="sk-SK" sz="1400" b="0" dirty="0" smtClean="0"/>
              <a:t> (.</a:t>
            </a:r>
            <a:r>
              <a:rPr lang="sk-SK" sz="1400" b="0" dirty="0" err="1" smtClean="0"/>
              <a:t>obj</a:t>
            </a:r>
            <a:r>
              <a:rPr lang="sk-SK" sz="1400" b="0" dirty="0" smtClean="0"/>
              <a:t>, .o)</a:t>
            </a:r>
          </a:p>
          <a:p>
            <a:pPr>
              <a:defRPr/>
            </a:pPr>
            <a:r>
              <a:rPr lang="sk-SK" sz="1800" b="0" dirty="0" smtClean="0"/>
              <a:t>Preklad</a:t>
            </a:r>
          </a:p>
          <a:p>
            <a:pPr lvl="1">
              <a:defRPr/>
            </a:pPr>
            <a:r>
              <a:rPr lang="sk-SK" sz="1400" b="0" dirty="0" smtClean="0"/>
              <a:t>Interpreter - +prenositeľnosť, -rýchlosť, -tvorba rozsiahlejších projektov</a:t>
            </a:r>
          </a:p>
          <a:p>
            <a:pPr lvl="1">
              <a:defRPr/>
            </a:pPr>
            <a:r>
              <a:rPr lang="sk-SK" sz="1400" b="0" dirty="0" smtClean="0"/>
              <a:t>Kompilátor - +rýchlosť, +optimalizácia kódu, -prenositeľnosť cieľového modulu</a:t>
            </a:r>
          </a:p>
          <a:p>
            <a:pPr lvl="1">
              <a:defRPr/>
            </a:pPr>
            <a:r>
              <a:rPr lang="sk-SK" sz="1400" b="0" dirty="0" smtClean="0"/>
              <a:t>Interpreter i kompilátor</a:t>
            </a:r>
          </a:p>
          <a:p>
            <a:pPr>
              <a:defRPr/>
            </a:pPr>
            <a:r>
              <a:rPr lang="sk-SK" sz="1800" b="0" dirty="0" smtClean="0"/>
              <a:t>Linkovanie</a:t>
            </a:r>
          </a:p>
          <a:p>
            <a:pPr lvl="1">
              <a:defRPr/>
            </a:pPr>
            <a:r>
              <a:rPr lang="sk-SK" sz="1400" b="0" dirty="0" smtClean="0"/>
              <a:t>Spájanie modulov - Linkovanie </a:t>
            </a:r>
            <a:r>
              <a:rPr lang="en-US" sz="1400" b="0" dirty="0" smtClean="0"/>
              <a:t>-&gt; .exe – </a:t>
            </a:r>
            <a:r>
              <a:rPr lang="sk-SK" sz="1400" b="0" dirty="0" smtClean="0"/>
              <a:t>vykonateľný program</a:t>
            </a:r>
          </a:p>
          <a:p>
            <a:pPr lvl="1">
              <a:defRPr/>
            </a:pPr>
            <a:endParaRPr lang="sk-SK" sz="1400" b="0" dirty="0" smtClean="0"/>
          </a:p>
          <a:p>
            <a:pPr>
              <a:defRPr/>
            </a:pPr>
            <a:r>
              <a:rPr lang="sk-SK" sz="1800" b="0" dirty="0" smtClean="0"/>
              <a:t>Oddelená kompilácia</a:t>
            </a:r>
          </a:p>
          <a:p>
            <a:pPr lvl="1">
              <a:defRPr/>
            </a:pPr>
            <a:r>
              <a:rPr lang="sk-SK" sz="1400" b="0" dirty="0" smtClean="0"/>
              <a:t>vytváranie malých zrozumiteľných zdrojových modulov</a:t>
            </a:r>
            <a:endParaRPr lang="en-US" sz="1400" b="0" dirty="0" smtClean="0"/>
          </a:p>
          <a:p>
            <a:pPr lvl="1">
              <a:defRPr/>
            </a:pPr>
            <a:endParaRPr lang="en-US" sz="1400" b="0" dirty="0" smtClean="0"/>
          </a:p>
          <a:p>
            <a:pPr marL="285750" lvl="1">
              <a:buFont typeface="Arial" pitchFamily="34" charset="0"/>
              <a:buChar char="•"/>
              <a:defRPr/>
            </a:pPr>
            <a:r>
              <a:rPr lang="sk-SK" sz="1800" b="0" dirty="0" smtClean="0">
                <a:solidFill>
                  <a:schemeClr val="accent2"/>
                </a:solidFill>
              </a:rPr>
              <a:t>Vývojové prostredie alebo </a:t>
            </a:r>
            <a:r>
              <a:rPr lang="sk-SK" sz="1800" b="0" dirty="0" err="1" smtClean="0">
                <a:solidFill>
                  <a:schemeClr val="accent2"/>
                </a:solidFill>
              </a:rPr>
              <a:t>Makefile</a:t>
            </a:r>
            <a:endParaRPr lang="sk-SK" sz="1800" b="0" dirty="0" smtClean="0">
              <a:solidFill>
                <a:schemeClr val="accent2"/>
              </a:solidFill>
            </a:endParaRPr>
          </a:p>
          <a:p>
            <a:endParaRPr lang="sk-SK" b="0" dirty="0" smtClean="0"/>
          </a:p>
          <a:p>
            <a:r>
              <a:rPr lang="sk-SK" b="0" dirty="0" smtClean="0"/>
              <a:t>Strom závislostí –</a:t>
            </a:r>
            <a:r>
              <a:rPr lang="sk-SK" b="0" baseline="0" dirty="0" smtClean="0"/>
              <a:t> preklad len nevyhnutných modulov a záverečné linkovanie</a:t>
            </a:r>
            <a:endParaRPr lang="sk-SK" b="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50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61B5C-9EE7-45E0-BB37-6D410ECD435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00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4468A-1B49-4DF2-8FC9-3786061B321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092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6669087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6669087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814EC-FB35-41FF-8E97-A1E080FAC89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28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FC1EE-EFD1-4045-8656-BC6E9F7D031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283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7328F-30A7-4500-B0D5-25BE6B25C19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285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C1275-10A3-45CC-82C9-7E5BBEE7B2F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25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251ED-C8FD-4B58-BD40-B6B1AAC05E3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105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21824-E408-45F6-80E9-6F0C611B222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039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59A6B-40B0-4736-8518-603DFC6C413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496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451CE-E0EF-4A91-84E1-60F68E0B4FC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555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2F049-B7D9-4FD0-8E67-E7BD70BF176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8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7778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3F8878E-16DA-4483-90EA-ED87A713B33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roslav.gabor@fri.uniza.sk" TargetMode="External"/><Relationship Id="rId2" Type="http://schemas.openxmlformats.org/officeDocument/2006/relationships/hyperlink" Target="mailto:viliam.tavac@fri.uniza.sk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enata.tothova@fri.uniza.sk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i.uniza.sk/stranka/softver-a-interne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www.fri.uniza.sk/uploads/files/Software%20MSDN_AA%20pre%20studentov.doc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edv.at/books/ecke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276872"/>
            <a:ext cx="8784976" cy="22322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FF0000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eaLnBrk="1" hangingPunct="1">
              <a:lnSpc>
                <a:spcPct val="80000"/>
              </a:lnSpc>
              <a:defRPr/>
            </a:pPr>
            <a:r>
              <a:rPr lang="sk-SK" sz="2000" b="1" kern="0" dirty="0" smtClean="0">
                <a:solidFill>
                  <a:srgbClr val="C00000"/>
                </a:solidFill>
              </a:rPr>
              <a:t>Viliam TAVAČ</a:t>
            </a:r>
            <a:r>
              <a:rPr lang="sk-SK" sz="2000" b="1" kern="0" dirty="0" smtClean="0"/>
              <a:t>, Žilina  </a:t>
            </a:r>
          </a:p>
          <a:p>
            <a:pPr marL="0" lvl="1" eaLnBrk="1" hangingPunct="1">
              <a:lnSpc>
                <a:spcPct val="80000"/>
              </a:lnSpc>
              <a:defRPr/>
            </a:pPr>
            <a:r>
              <a:rPr lang="sk-SK" sz="2000" b="1" kern="0" dirty="0" smtClean="0"/>
              <a:t>(</a:t>
            </a:r>
            <a:r>
              <a:rPr lang="sk-SK" sz="2000" b="1" kern="0" dirty="0" err="1" smtClean="0">
                <a:hlinkClick r:id="rId2"/>
              </a:rPr>
              <a:t>viliam.tavac</a:t>
            </a:r>
            <a:r>
              <a:rPr lang="en-US" sz="2000" b="1" kern="0" dirty="0" smtClean="0">
                <a:hlinkClick r:id="rId2"/>
              </a:rPr>
              <a:t>@</a:t>
            </a:r>
            <a:r>
              <a:rPr lang="sk-SK" sz="2000" b="1" kern="0" dirty="0" err="1" smtClean="0">
                <a:hlinkClick r:id="rId2"/>
              </a:rPr>
              <a:t>fri.uniza.sk</a:t>
            </a:r>
            <a:r>
              <a:rPr lang="sk-SK" sz="2000" b="1" kern="0" dirty="0" smtClean="0"/>
              <a:t>)  </a:t>
            </a:r>
          </a:p>
          <a:p>
            <a:pPr marL="0" lvl="1" eaLnBrk="1" hangingPunct="1">
              <a:lnSpc>
                <a:spcPct val="80000"/>
              </a:lnSpc>
              <a:defRPr/>
            </a:pPr>
            <a:r>
              <a:rPr lang="sk-SK" sz="2000" b="1" kern="0" dirty="0" smtClean="0"/>
              <a:t>FRI A120</a:t>
            </a:r>
            <a:endParaRPr lang="en-US" sz="2000" b="1" kern="0" dirty="0" smtClean="0"/>
          </a:p>
          <a:p>
            <a:pPr marL="285750" lvl="1" eaLnBrk="1" hangingPunct="1">
              <a:lnSpc>
                <a:spcPct val="80000"/>
              </a:lnSpc>
              <a:defRPr/>
            </a:pPr>
            <a:endParaRPr lang="en-US" sz="2000" b="1" kern="0" dirty="0" smtClean="0"/>
          </a:p>
          <a:p>
            <a:pPr marL="0" lvl="1" eaLnBrk="1" hangingPunct="1">
              <a:lnSpc>
                <a:spcPct val="80000"/>
              </a:lnSpc>
              <a:defRPr/>
            </a:pPr>
            <a:r>
              <a:rPr lang="en-US" sz="2000" b="1" kern="0" dirty="0" err="1" smtClean="0"/>
              <a:t>Miroslav</a:t>
            </a:r>
            <a:r>
              <a:rPr lang="en-US" sz="2000" b="1" kern="0" dirty="0" smtClean="0"/>
              <a:t> </a:t>
            </a:r>
            <a:r>
              <a:rPr lang="sk-SK" sz="2000" b="1" kern="0" dirty="0" err="1" smtClean="0"/>
              <a:t>Gábor</a:t>
            </a:r>
            <a:r>
              <a:rPr lang="sk-SK" sz="2000" b="1" kern="0" dirty="0" smtClean="0"/>
              <a:t>, Prievidza, Žilina</a:t>
            </a:r>
          </a:p>
          <a:p>
            <a:pPr marL="0" lvl="1" eaLnBrk="1" hangingPunct="1">
              <a:lnSpc>
                <a:spcPct val="80000"/>
              </a:lnSpc>
              <a:defRPr/>
            </a:pPr>
            <a:r>
              <a:rPr lang="sk-SK" sz="2000" b="1" kern="0" dirty="0" smtClean="0"/>
              <a:t>(</a:t>
            </a:r>
            <a:r>
              <a:rPr lang="sk-SK" sz="2000" b="1" kern="0" dirty="0" err="1" smtClean="0">
                <a:hlinkClick r:id="rId3"/>
              </a:rPr>
              <a:t>miroslav.gabor</a:t>
            </a:r>
            <a:r>
              <a:rPr lang="en-US" sz="2000" b="1" kern="0" dirty="0" smtClean="0">
                <a:hlinkClick r:id="rId3"/>
              </a:rPr>
              <a:t>@</a:t>
            </a:r>
            <a:r>
              <a:rPr lang="sk-SK" sz="2000" b="1" kern="0" dirty="0" err="1" smtClean="0">
                <a:hlinkClick r:id="rId3"/>
              </a:rPr>
              <a:t>fri.uniza.sk</a:t>
            </a:r>
            <a:r>
              <a:rPr lang="sk-SK" sz="2000" b="1" kern="0" dirty="0" smtClean="0"/>
              <a:t>)  </a:t>
            </a:r>
          </a:p>
          <a:p>
            <a:pPr marL="0" lvl="1" eaLnBrk="1" hangingPunct="1">
              <a:lnSpc>
                <a:spcPct val="80000"/>
              </a:lnSpc>
              <a:defRPr/>
            </a:pPr>
            <a:r>
              <a:rPr lang="sk-SK" sz="2000" b="1" kern="0" dirty="0" smtClean="0"/>
              <a:t>FRI A117</a:t>
            </a:r>
            <a:endParaRPr lang="en-US" sz="2000" b="1" kern="0" dirty="0" smtClean="0"/>
          </a:p>
          <a:p>
            <a:pPr marL="285750" lvl="1" eaLnBrk="1" hangingPunct="1">
              <a:lnSpc>
                <a:spcPct val="80000"/>
              </a:lnSpc>
              <a:defRPr/>
            </a:pPr>
            <a:endParaRPr lang="sk-SK" sz="2000" b="1" kern="0" dirty="0" smtClean="0"/>
          </a:p>
          <a:p>
            <a:pPr lvl="1" eaLnBrk="1" hangingPunct="1">
              <a:lnSpc>
                <a:spcPct val="80000"/>
              </a:lnSpc>
              <a:defRPr/>
            </a:pPr>
            <a:endParaRPr lang="sk-SK" sz="1400" kern="0" dirty="0" smtClean="0">
              <a:ea typeface="+mn-ea"/>
              <a:cs typeface="+mn-cs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sk-SK" sz="2000" kern="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784976" cy="864096"/>
          </a:xfrm>
        </p:spPr>
        <p:txBody>
          <a:bodyPr/>
          <a:lstStyle/>
          <a:p>
            <a:pPr algn="ctr"/>
            <a:r>
              <a:rPr lang="sk-SK" dirty="0" smtClean="0"/>
              <a:t>Informatika 3</a:t>
            </a:r>
            <a:endParaRPr lang="sk-SK" dirty="0"/>
          </a:p>
        </p:txBody>
      </p:sp>
      <p:sp>
        <p:nvSpPr>
          <p:cNvPr id="5" name="Nadpis 1"/>
          <p:cNvSpPr txBox="1">
            <a:spLocks/>
          </p:cNvSpPr>
          <p:nvPr/>
        </p:nvSpPr>
        <p:spPr bwMode="auto">
          <a:xfrm>
            <a:off x="179512" y="1124744"/>
            <a:ext cx="8784976" cy="57653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sk-SK" sz="2800" kern="0" dirty="0" smtClean="0">
                <a:solidFill>
                  <a:schemeClr val="accent1">
                    <a:lumMod val="75000"/>
                  </a:schemeClr>
                </a:solidFill>
              </a:rPr>
              <a:t>Kto je kto</a:t>
            </a:r>
            <a:endParaRPr lang="sk-SK" sz="28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3" y="5157192"/>
            <a:ext cx="8784975" cy="108012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FF0000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eaLnBrk="1" hangingPunct="1">
              <a:lnSpc>
                <a:spcPct val="80000"/>
              </a:lnSpc>
              <a:defRPr/>
            </a:pPr>
            <a:r>
              <a:rPr lang="sk-SK" sz="2000" b="1" kern="0" dirty="0" smtClean="0"/>
              <a:t>Renáta Tóthová, </a:t>
            </a:r>
            <a:r>
              <a:rPr lang="sk-SK" sz="2000" b="1" kern="0" dirty="0"/>
              <a:t>Žilina</a:t>
            </a:r>
            <a:r>
              <a:rPr lang="sk-SK" sz="2000" b="1" kern="0" dirty="0" smtClean="0"/>
              <a:t> </a:t>
            </a:r>
          </a:p>
          <a:p>
            <a:pPr marL="0" lvl="1" eaLnBrk="1" hangingPunct="1">
              <a:lnSpc>
                <a:spcPct val="80000"/>
              </a:lnSpc>
              <a:defRPr/>
            </a:pPr>
            <a:r>
              <a:rPr lang="sk-SK" sz="2000" b="1" kern="0" dirty="0" smtClean="0"/>
              <a:t>(</a:t>
            </a:r>
            <a:r>
              <a:rPr lang="sk-SK" sz="2000" b="1" kern="0" dirty="0" err="1" smtClean="0">
                <a:hlinkClick r:id="rId4"/>
              </a:rPr>
              <a:t>renata.tothova</a:t>
            </a:r>
            <a:r>
              <a:rPr lang="en-US" sz="2000" b="1" kern="0" dirty="0" smtClean="0">
                <a:hlinkClick r:id="rId4"/>
              </a:rPr>
              <a:t>@</a:t>
            </a:r>
            <a:r>
              <a:rPr lang="sk-SK" sz="2000" b="1" kern="0" dirty="0" err="1" smtClean="0">
                <a:hlinkClick r:id="rId4"/>
              </a:rPr>
              <a:t>fri.uniza.sk</a:t>
            </a:r>
            <a:r>
              <a:rPr lang="sk-SK" sz="2000" b="1" kern="0" dirty="0" smtClean="0"/>
              <a:t>)</a:t>
            </a:r>
          </a:p>
          <a:p>
            <a:pPr marL="0" lvl="1" eaLnBrk="1" hangingPunct="1">
              <a:lnSpc>
                <a:spcPct val="80000"/>
              </a:lnSpc>
              <a:defRPr/>
            </a:pPr>
            <a:r>
              <a:rPr lang="sk-SK" sz="2000" b="1" kern="0" dirty="0" smtClean="0"/>
              <a:t>FRI A316</a:t>
            </a:r>
            <a:endParaRPr lang="en-US" sz="2000" b="1" kern="0" dirty="0" smtClean="0"/>
          </a:p>
          <a:p>
            <a:pPr lvl="1" eaLnBrk="1" hangingPunct="1">
              <a:lnSpc>
                <a:spcPct val="80000"/>
              </a:lnSpc>
              <a:defRPr/>
            </a:pPr>
            <a:endParaRPr lang="sk-SK" sz="1400" kern="0" dirty="0" smtClean="0">
              <a:ea typeface="+mn-ea"/>
              <a:cs typeface="+mn-cs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sk-SK" sz="2000" kern="0" dirty="0"/>
          </a:p>
        </p:txBody>
      </p:sp>
      <p:sp>
        <p:nvSpPr>
          <p:cNvPr id="7" name="Obdĺžnik 6"/>
          <p:cNvSpPr/>
          <p:nvPr/>
        </p:nvSpPr>
        <p:spPr>
          <a:xfrm>
            <a:off x="2951820" y="1844824"/>
            <a:ext cx="3240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defRPr/>
            </a:pPr>
            <a:r>
              <a:rPr lang="sk-SK" sz="2000" kern="0" dirty="0">
                <a:solidFill>
                  <a:srgbClr val="0070C0"/>
                </a:solidFill>
              </a:rPr>
              <a:t>Prednášajúci (a aj cvičiaci</a:t>
            </a:r>
            <a:r>
              <a:rPr lang="sk-SK" sz="2000" kern="0" dirty="0" smtClean="0">
                <a:solidFill>
                  <a:srgbClr val="0070C0"/>
                </a:solidFill>
              </a:rPr>
              <a:t>)  </a:t>
            </a:r>
            <a:endParaRPr lang="sk-SK" sz="2000" kern="0" dirty="0">
              <a:solidFill>
                <a:srgbClr val="0070C0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3671753" y="4803715"/>
            <a:ext cx="1511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eaLnBrk="1" hangingPunct="1">
              <a:lnSpc>
                <a:spcPct val="80000"/>
              </a:lnSpc>
              <a:defRPr/>
            </a:pPr>
            <a:r>
              <a:rPr lang="sk-SK" sz="2000" kern="0" dirty="0">
                <a:solidFill>
                  <a:srgbClr val="0070C0"/>
                </a:solidFill>
              </a:rPr>
              <a:t>Len cvičiaci</a:t>
            </a:r>
          </a:p>
        </p:txBody>
      </p:sp>
    </p:spTree>
    <p:extLst>
      <p:ext uri="{BB962C8B-B14F-4D97-AF65-F5344CB8AC3E}">
        <p14:creationId xmlns:p14="http://schemas.microsoft.com/office/powerpoint/2010/main" val="34680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157774"/>
            <a:ext cx="8823811" cy="1011915"/>
          </a:xfrm>
        </p:spPr>
        <p:txBody>
          <a:bodyPr/>
          <a:lstStyle/>
          <a:p>
            <a:r>
              <a:rPr lang="sk-SK" dirty="0" smtClean="0"/>
              <a:t>Proces prekladu</a:t>
            </a:r>
            <a:endParaRPr lang="sk-SK" dirty="0"/>
          </a:p>
        </p:txBody>
      </p:sp>
      <p:graphicFrame>
        <p:nvGraphicFramePr>
          <p:cNvPr id="8" name="Zástupný symbol obsah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105455"/>
              </p:ext>
            </p:extLst>
          </p:nvPr>
        </p:nvGraphicFramePr>
        <p:xfrm>
          <a:off x="457200" y="1052736"/>
          <a:ext cx="6131024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3" name="Diagram group"/>
          <p:cNvGrpSpPr/>
          <p:nvPr/>
        </p:nvGrpSpPr>
        <p:grpSpPr>
          <a:xfrm>
            <a:off x="7236296" y="2492896"/>
            <a:ext cx="1670464" cy="1506375"/>
            <a:chOff x="4457510" y="110908"/>
            <a:chExt cx="1670464" cy="1506375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24" name="Skupina 23"/>
            <p:cNvGrpSpPr/>
            <p:nvPr/>
          </p:nvGrpSpPr>
          <p:grpSpPr>
            <a:xfrm>
              <a:off x="4457510" y="110908"/>
              <a:ext cx="1386485" cy="561600"/>
              <a:chOff x="4457510" y="110908"/>
              <a:chExt cx="1386485" cy="561600"/>
            </a:xfrm>
          </p:grpSpPr>
          <p:sp>
            <p:nvSpPr>
              <p:cNvPr id="28" name="Zaoblený obdĺžnik 27"/>
              <p:cNvSpPr/>
              <p:nvPr/>
            </p:nvSpPr>
            <p:spPr>
              <a:xfrm>
                <a:off x="4457510" y="110908"/>
                <a:ext cx="1386485" cy="561600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Zaoblený obdĺžnik 4"/>
              <p:cNvSpPr/>
              <p:nvPr/>
            </p:nvSpPr>
            <p:spPr>
              <a:xfrm>
                <a:off x="4457510" y="110908"/>
                <a:ext cx="1386485" cy="37440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2456" tIns="92456" rIns="92456" bIns="49530" numCol="1" spcCol="1270" anchor="t" anchorCtr="0">
                <a:noAutofit/>
              </a:bodyPr>
              <a:lstStyle/>
              <a:p>
                <a:pPr lvl="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sk-SK" sz="1300" kern="1200" dirty="0" smtClean="0">
                    <a:solidFill>
                      <a:srgbClr val="0070C0"/>
                    </a:solidFill>
                  </a:rPr>
                  <a:t>Linkovanie</a:t>
                </a:r>
                <a:endParaRPr lang="sk-SK" sz="1300" kern="12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5" name="Skupina 24"/>
            <p:cNvGrpSpPr/>
            <p:nvPr/>
          </p:nvGrpSpPr>
          <p:grpSpPr>
            <a:xfrm>
              <a:off x="4741489" y="485308"/>
              <a:ext cx="1386485" cy="1131975"/>
              <a:chOff x="4741489" y="485308"/>
              <a:chExt cx="1386485" cy="1131975"/>
            </a:xfrm>
          </p:grpSpPr>
          <p:sp>
            <p:nvSpPr>
              <p:cNvPr id="26" name="Zaoblený obdĺžnik 25"/>
              <p:cNvSpPr/>
              <p:nvPr/>
            </p:nvSpPr>
            <p:spPr>
              <a:xfrm>
                <a:off x="4741489" y="485308"/>
                <a:ext cx="1386485" cy="1131975"/>
              </a:xfrm>
              <a:prstGeom prst="roundRect">
                <a:avLst>
                  <a:gd name="adj" fmla="val 10000"/>
                </a:avLst>
              </a:prstGeom>
              <a:sp3d z="5008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" name="Zaoblený obdĺžnik 6"/>
              <p:cNvSpPr/>
              <p:nvPr/>
            </p:nvSpPr>
            <p:spPr>
              <a:xfrm>
                <a:off x="4774643" y="518462"/>
                <a:ext cx="1320177" cy="1065667"/>
              </a:xfrm>
              <a:prstGeom prst="rect">
                <a:avLst/>
              </a:prstGeom>
              <a:sp3d z="5008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t" anchorCtr="0">
                <a:noAutofit/>
              </a:bodyPr>
              <a:lstStyle/>
              <a:p>
                <a:pPr marL="114300" lvl="1" indent="-11430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sk-SK" sz="1300" kern="1200" dirty="0" smtClean="0">
                    <a:solidFill>
                      <a:srgbClr val="FF0000"/>
                    </a:solidFill>
                  </a:rPr>
                  <a:t>Program (.</a:t>
                </a:r>
                <a:r>
                  <a:rPr lang="sk-SK" sz="1300" kern="1200" dirty="0" err="1" smtClean="0">
                    <a:solidFill>
                      <a:srgbClr val="FF0000"/>
                    </a:solidFill>
                  </a:rPr>
                  <a:t>exe</a:t>
                </a:r>
                <a:r>
                  <a:rPr lang="sk-SK" sz="1300" kern="1200" dirty="0" smtClean="0">
                    <a:solidFill>
                      <a:srgbClr val="FF0000"/>
                    </a:solidFill>
                  </a:rPr>
                  <a:t>)</a:t>
                </a:r>
                <a:endParaRPr lang="sk-SK" sz="1300" kern="12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0" name="Diagram group"/>
          <p:cNvGrpSpPr/>
          <p:nvPr/>
        </p:nvGrpSpPr>
        <p:grpSpPr>
          <a:xfrm rot="2112153">
            <a:off x="6736989" y="1977553"/>
            <a:ext cx="445594" cy="345194"/>
            <a:chOff x="3826951" y="125511"/>
            <a:chExt cx="445594" cy="34519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31" name="Skupina 30"/>
            <p:cNvGrpSpPr/>
            <p:nvPr/>
          </p:nvGrpSpPr>
          <p:grpSpPr>
            <a:xfrm>
              <a:off x="3826951" y="125511"/>
              <a:ext cx="445594" cy="345194"/>
              <a:chOff x="3826951" y="125511"/>
              <a:chExt cx="445594" cy="345194"/>
            </a:xfrm>
          </p:grpSpPr>
          <p:sp>
            <p:nvSpPr>
              <p:cNvPr id="32" name="Šípka doprava 31"/>
              <p:cNvSpPr/>
              <p:nvPr/>
            </p:nvSpPr>
            <p:spPr>
              <a:xfrm>
                <a:off x="3826951" y="125511"/>
                <a:ext cx="445594" cy="345194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p3d z="-2540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Šípka doprava 4"/>
              <p:cNvSpPr/>
              <p:nvPr/>
            </p:nvSpPr>
            <p:spPr>
              <a:xfrm>
                <a:off x="3826951" y="194550"/>
                <a:ext cx="342036" cy="207116"/>
              </a:xfrm>
              <a:prstGeom prst="rect">
                <a:avLst/>
              </a:prstGeom>
              <a:sp3d z="-254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sk-SK" sz="1000" kern="1200"/>
              </a:p>
            </p:txBody>
          </p:sp>
        </p:grpSp>
      </p:grpSp>
      <p:grpSp>
        <p:nvGrpSpPr>
          <p:cNvPr id="38" name="Diagram group"/>
          <p:cNvGrpSpPr/>
          <p:nvPr/>
        </p:nvGrpSpPr>
        <p:grpSpPr>
          <a:xfrm rot="19490295">
            <a:off x="6587943" y="3597820"/>
            <a:ext cx="445594" cy="345194"/>
            <a:chOff x="3826951" y="125511"/>
            <a:chExt cx="445594" cy="34519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39" name="Skupina 38"/>
            <p:cNvGrpSpPr/>
            <p:nvPr/>
          </p:nvGrpSpPr>
          <p:grpSpPr>
            <a:xfrm>
              <a:off x="3826951" y="125511"/>
              <a:ext cx="445594" cy="345194"/>
              <a:chOff x="3826951" y="125511"/>
              <a:chExt cx="445594" cy="345194"/>
            </a:xfrm>
          </p:grpSpPr>
          <p:sp>
            <p:nvSpPr>
              <p:cNvPr id="40" name="Šípka doprava 39"/>
              <p:cNvSpPr/>
              <p:nvPr/>
            </p:nvSpPr>
            <p:spPr>
              <a:xfrm>
                <a:off x="3826951" y="125511"/>
                <a:ext cx="445594" cy="345194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p3d z="-2540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1" name="Šípka doprava 4"/>
              <p:cNvSpPr/>
              <p:nvPr/>
            </p:nvSpPr>
            <p:spPr>
              <a:xfrm>
                <a:off x="3826951" y="194550"/>
                <a:ext cx="342036" cy="207116"/>
              </a:xfrm>
              <a:prstGeom prst="rect">
                <a:avLst/>
              </a:prstGeom>
              <a:sp3d z="-254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sk-SK" sz="1000" kern="1200"/>
              </a:p>
            </p:txBody>
          </p:sp>
        </p:grpSp>
      </p:grpSp>
      <p:graphicFrame>
        <p:nvGraphicFramePr>
          <p:cNvPr id="42" name="Zástupný symbol obsahu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3976175"/>
              </p:ext>
            </p:extLst>
          </p:nvPr>
        </p:nvGraphicFramePr>
        <p:xfrm>
          <a:off x="467544" y="3861048"/>
          <a:ext cx="6131024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44" name="Diagram group"/>
          <p:cNvGrpSpPr/>
          <p:nvPr/>
        </p:nvGrpSpPr>
        <p:grpSpPr>
          <a:xfrm>
            <a:off x="7347677" y="4799682"/>
            <a:ext cx="1386485" cy="1186980"/>
            <a:chOff x="4741489" y="442896"/>
            <a:chExt cx="1386485" cy="12168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45" name="Skupina 44"/>
            <p:cNvGrpSpPr/>
            <p:nvPr/>
          </p:nvGrpSpPr>
          <p:grpSpPr>
            <a:xfrm>
              <a:off x="4741489" y="442896"/>
              <a:ext cx="1386485" cy="1216800"/>
              <a:chOff x="4741489" y="442896"/>
              <a:chExt cx="1386485" cy="1216800"/>
            </a:xfrm>
          </p:grpSpPr>
          <p:sp>
            <p:nvSpPr>
              <p:cNvPr id="46" name="Zaoblený obdĺžnik 45"/>
              <p:cNvSpPr/>
              <p:nvPr/>
            </p:nvSpPr>
            <p:spPr>
              <a:xfrm>
                <a:off x="4741489" y="442896"/>
                <a:ext cx="1386485" cy="1216800"/>
              </a:xfrm>
              <a:prstGeom prst="roundRect">
                <a:avLst>
                  <a:gd name="adj" fmla="val 10000"/>
                </a:avLst>
              </a:prstGeom>
              <a:sp3d z="5008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7" name="Zaoblený obdĺžnik 4"/>
              <p:cNvSpPr/>
              <p:nvPr/>
            </p:nvSpPr>
            <p:spPr>
              <a:xfrm>
                <a:off x="4777128" y="478535"/>
                <a:ext cx="1315207" cy="1145522"/>
              </a:xfrm>
              <a:prstGeom prst="rect">
                <a:avLst/>
              </a:prstGeom>
              <a:sp3d z="5008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t" anchorCtr="0">
                <a:noAutofit/>
              </a:bodyPr>
              <a:lstStyle/>
              <a:p>
                <a:pPr marL="114300" lvl="1" indent="-11430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sk-SK" sz="1300" kern="1200" dirty="0" smtClean="0"/>
                  <a:t>Knižnica</a:t>
                </a:r>
                <a:endParaRPr lang="sk-SK" sz="1300" kern="1200" dirty="0"/>
              </a:p>
            </p:txBody>
          </p:sp>
        </p:grpSp>
      </p:grpSp>
      <p:grpSp>
        <p:nvGrpSpPr>
          <p:cNvPr id="48" name="Diagram group"/>
          <p:cNvGrpSpPr/>
          <p:nvPr/>
        </p:nvGrpSpPr>
        <p:grpSpPr>
          <a:xfrm rot="16200000">
            <a:off x="7864723" y="4438840"/>
            <a:ext cx="445594" cy="345194"/>
            <a:chOff x="3826951" y="125511"/>
            <a:chExt cx="445594" cy="34519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49" name="Skupina 48"/>
            <p:cNvGrpSpPr/>
            <p:nvPr/>
          </p:nvGrpSpPr>
          <p:grpSpPr>
            <a:xfrm>
              <a:off x="3826951" y="125511"/>
              <a:ext cx="445594" cy="345194"/>
              <a:chOff x="3826951" y="125511"/>
              <a:chExt cx="445594" cy="345194"/>
            </a:xfrm>
          </p:grpSpPr>
          <p:sp>
            <p:nvSpPr>
              <p:cNvPr id="50" name="Šípka doprava 49"/>
              <p:cNvSpPr/>
              <p:nvPr/>
            </p:nvSpPr>
            <p:spPr>
              <a:xfrm>
                <a:off x="3826951" y="125511"/>
                <a:ext cx="445594" cy="345194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p3d z="-2540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1" name="Šípka doprava 4"/>
              <p:cNvSpPr/>
              <p:nvPr/>
            </p:nvSpPr>
            <p:spPr>
              <a:xfrm>
                <a:off x="3826951" y="194550"/>
                <a:ext cx="342036" cy="207116"/>
              </a:xfrm>
              <a:prstGeom prst="rect">
                <a:avLst/>
              </a:prstGeom>
              <a:sp3d z="-254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sk-SK" sz="1000" kern="1200"/>
              </a:p>
            </p:txBody>
          </p:sp>
        </p:grpSp>
      </p:grpSp>
      <p:grpSp>
        <p:nvGrpSpPr>
          <p:cNvPr id="52" name="Diagram group"/>
          <p:cNvGrpSpPr/>
          <p:nvPr/>
        </p:nvGrpSpPr>
        <p:grpSpPr>
          <a:xfrm>
            <a:off x="7500077" y="4952082"/>
            <a:ext cx="1386485" cy="1186980"/>
            <a:chOff x="4741489" y="442896"/>
            <a:chExt cx="1386485" cy="12168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53" name="Skupina 52"/>
            <p:cNvGrpSpPr/>
            <p:nvPr/>
          </p:nvGrpSpPr>
          <p:grpSpPr>
            <a:xfrm>
              <a:off x="4741489" y="442896"/>
              <a:ext cx="1386485" cy="1216800"/>
              <a:chOff x="4741489" y="442896"/>
              <a:chExt cx="1386485" cy="1216800"/>
            </a:xfrm>
          </p:grpSpPr>
          <p:sp>
            <p:nvSpPr>
              <p:cNvPr id="54" name="Zaoblený obdĺžnik 53"/>
              <p:cNvSpPr/>
              <p:nvPr/>
            </p:nvSpPr>
            <p:spPr>
              <a:xfrm>
                <a:off x="4741489" y="442896"/>
                <a:ext cx="1386485" cy="1216800"/>
              </a:xfrm>
              <a:prstGeom prst="roundRect">
                <a:avLst>
                  <a:gd name="adj" fmla="val 10000"/>
                </a:avLst>
              </a:prstGeom>
              <a:sp3d z="5008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5" name="Zaoblený obdĺžnik 4"/>
              <p:cNvSpPr/>
              <p:nvPr/>
            </p:nvSpPr>
            <p:spPr>
              <a:xfrm>
                <a:off x="4777128" y="478535"/>
                <a:ext cx="1315207" cy="1145522"/>
              </a:xfrm>
              <a:prstGeom prst="rect">
                <a:avLst/>
              </a:prstGeom>
              <a:sp3d z="5008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t" anchorCtr="0">
                <a:noAutofit/>
              </a:bodyPr>
              <a:lstStyle/>
              <a:p>
                <a:pPr marL="114300" lvl="1" indent="-11430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sk-SK" sz="1300" kern="1200" dirty="0" smtClean="0"/>
                  <a:t>Knižnica</a:t>
                </a:r>
                <a:endParaRPr lang="sk-SK" sz="1300" kern="1200" dirty="0"/>
              </a:p>
            </p:txBody>
          </p:sp>
        </p:grpSp>
      </p:grpSp>
      <p:grpSp>
        <p:nvGrpSpPr>
          <p:cNvPr id="56" name="Diagram group"/>
          <p:cNvGrpSpPr/>
          <p:nvPr/>
        </p:nvGrpSpPr>
        <p:grpSpPr>
          <a:xfrm>
            <a:off x="7652477" y="5104482"/>
            <a:ext cx="1386485" cy="1186980"/>
            <a:chOff x="4741489" y="442896"/>
            <a:chExt cx="1386485" cy="12168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57" name="Skupina 56"/>
            <p:cNvGrpSpPr/>
            <p:nvPr/>
          </p:nvGrpSpPr>
          <p:grpSpPr>
            <a:xfrm>
              <a:off x="4741489" y="442896"/>
              <a:ext cx="1386485" cy="1216800"/>
              <a:chOff x="4741489" y="442896"/>
              <a:chExt cx="1386485" cy="1216800"/>
            </a:xfrm>
          </p:grpSpPr>
          <p:sp>
            <p:nvSpPr>
              <p:cNvPr id="58" name="Zaoblený obdĺžnik 57"/>
              <p:cNvSpPr/>
              <p:nvPr/>
            </p:nvSpPr>
            <p:spPr>
              <a:xfrm>
                <a:off x="4741489" y="442896"/>
                <a:ext cx="1386485" cy="1216800"/>
              </a:xfrm>
              <a:prstGeom prst="roundRect">
                <a:avLst>
                  <a:gd name="adj" fmla="val 10000"/>
                </a:avLst>
              </a:prstGeom>
              <a:sp3d z="5008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9" name="Zaoblený obdĺžnik 4"/>
              <p:cNvSpPr/>
              <p:nvPr/>
            </p:nvSpPr>
            <p:spPr>
              <a:xfrm>
                <a:off x="4777128" y="478535"/>
                <a:ext cx="1315207" cy="1145522"/>
              </a:xfrm>
              <a:prstGeom prst="rect">
                <a:avLst/>
              </a:prstGeom>
              <a:sp3d z="5008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t" anchorCtr="0">
                <a:noAutofit/>
              </a:bodyPr>
              <a:lstStyle/>
              <a:p>
                <a:pPr marL="114300" lvl="1" indent="-11430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sk-SK" sz="1300" kern="1200" dirty="0" smtClean="0"/>
                  <a:t>Knižnica</a:t>
                </a:r>
                <a:endParaRPr lang="sk-SK" sz="1300" kern="1200" dirty="0"/>
              </a:p>
            </p:txBody>
          </p:sp>
        </p:grpSp>
      </p:grpSp>
      <p:grpSp>
        <p:nvGrpSpPr>
          <p:cNvPr id="72" name="Diagram group"/>
          <p:cNvGrpSpPr/>
          <p:nvPr/>
        </p:nvGrpSpPr>
        <p:grpSpPr>
          <a:xfrm>
            <a:off x="755576" y="2708920"/>
            <a:ext cx="1386485" cy="489210"/>
            <a:chOff x="4741489" y="442896"/>
            <a:chExt cx="1386485" cy="12168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73" name="Skupina 72"/>
            <p:cNvGrpSpPr/>
            <p:nvPr/>
          </p:nvGrpSpPr>
          <p:grpSpPr>
            <a:xfrm>
              <a:off x="4741489" y="442896"/>
              <a:ext cx="1386485" cy="1216800"/>
              <a:chOff x="4741489" y="442896"/>
              <a:chExt cx="1386485" cy="1216800"/>
            </a:xfrm>
          </p:grpSpPr>
          <p:sp>
            <p:nvSpPr>
              <p:cNvPr id="74" name="Zaoblený obdĺžnik 73"/>
              <p:cNvSpPr/>
              <p:nvPr/>
            </p:nvSpPr>
            <p:spPr>
              <a:xfrm>
                <a:off x="4741489" y="442896"/>
                <a:ext cx="1386485" cy="1216800"/>
              </a:xfrm>
              <a:prstGeom prst="roundRect">
                <a:avLst>
                  <a:gd name="adj" fmla="val 10000"/>
                </a:avLst>
              </a:prstGeom>
              <a:sp3d z="5008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5" name="Zaoblený obdĺžnik 4"/>
              <p:cNvSpPr/>
              <p:nvPr/>
            </p:nvSpPr>
            <p:spPr>
              <a:xfrm>
                <a:off x="4777128" y="478535"/>
                <a:ext cx="1315207" cy="1145522"/>
              </a:xfrm>
              <a:prstGeom prst="rect">
                <a:avLst/>
              </a:prstGeom>
              <a:sp3d z="5008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t" anchorCtr="0">
                <a:noAutofit/>
              </a:bodyPr>
              <a:lstStyle/>
              <a:p>
                <a:pPr marL="114300" lvl="1" indent="-114300" defTabSz="5778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</a:pPr>
                <a:r>
                  <a:rPr lang="sk-SK" sz="1400" dirty="0" smtClean="0"/>
                  <a:t>subor1.h</a:t>
                </a:r>
              </a:p>
            </p:txBody>
          </p:sp>
        </p:grpSp>
      </p:grpSp>
      <p:grpSp>
        <p:nvGrpSpPr>
          <p:cNvPr id="76" name="Diagram group"/>
          <p:cNvGrpSpPr/>
          <p:nvPr/>
        </p:nvGrpSpPr>
        <p:grpSpPr>
          <a:xfrm rot="16200000">
            <a:off x="1379122" y="2436597"/>
            <a:ext cx="232593" cy="345194"/>
            <a:chOff x="3826951" y="125511"/>
            <a:chExt cx="445594" cy="34519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77" name="Skupina 76"/>
            <p:cNvGrpSpPr/>
            <p:nvPr/>
          </p:nvGrpSpPr>
          <p:grpSpPr>
            <a:xfrm>
              <a:off x="3826951" y="125511"/>
              <a:ext cx="445594" cy="345194"/>
              <a:chOff x="3826951" y="125511"/>
              <a:chExt cx="445594" cy="345194"/>
            </a:xfrm>
          </p:grpSpPr>
          <p:sp>
            <p:nvSpPr>
              <p:cNvPr id="78" name="Šípka doprava 77"/>
              <p:cNvSpPr/>
              <p:nvPr/>
            </p:nvSpPr>
            <p:spPr>
              <a:xfrm>
                <a:off x="3826951" y="125511"/>
                <a:ext cx="445594" cy="345194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p3d z="-2540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9" name="Šípka doprava 4"/>
              <p:cNvSpPr/>
              <p:nvPr/>
            </p:nvSpPr>
            <p:spPr>
              <a:xfrm>
                <a:off x="3826951" y="194550"/>
                <a:ext cx="342036" cy="207116"/>
              </a:xfrm>
              <a:prstGeom prst="rect">
                <a:avLst/>
              </a:prstGeom>
              <a:sp3d z="-254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sk-SK" sz="1000" kern="1200"/>
              </a:p>
            </p:txBody>
          </p:sp>
        </p:grpSp>
      </p:grpSp>
      <p:grpSp>
        <p:nvGrpSpPr>
          <p:cNvPr id="84" name="Diagram group"/>
          <p:cNvGrpSpPr/>
          <p:nvPr/>
        </p:nvGrpSpPr>
        <p:grpSpPr>
          <a:xfrm>
            <a:off x="899592" y="2982572"/>
            <a:ext cx="1386485" cy="489210"/>
            <a:chOff x="4741489" y="442896"/>
            <a:chExt cx="1386485" cy="12168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85" name="Skupina 84"/>
            <p:cNvGrpSpPr/>
            <p:nvPr/>
          </p:nvGrpSpPr>
          <p:grpSpPr>
            <a:xfrm>
              <a:off x="4741489" y="442896"/>
              <a:ext cx="1386485" cy="1216800"/>
              <a:chOff x="4741489" y="442896"/>
              <a:chExt cx="1386485" cy="1216800"/>
            </a:xfrm>
          </p:grpSpPr>
          <p:sp>
            <p:nvSpPr>
              <p:cNvPr id="86" name="Zaoblený obdĺžnik 85"/>
              <p:cNvSpPr/>
              <p:nvPr/>
            </p:nvSpPr>
            <p:spPr>
              <a:xfrm>
                <a:off x="4741489" y="442896"/>
                <a:ext cx="1386485" cy="1216800"/>
              </a:xfrm>
              <a:prstGeom prst="roundRect">
                <a:avLst>
                  <a:gd name="adj" fmla="val 10000"/>
                </a:avLst>
              </a:prstGeom>
              <a:sp3d z="5008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7" name="Zaoblený obdĺžnik 4"/>
              <p:cNvSpPr/>
              <p:nvPr/>
            </p:nvSpPr>
            <p:spPr>
              <a:xfrm>
                <a:off x="4777128" y="478535"/>
                <a:ext cx="1315207" cy="1145522"/>
              </a:xfrm>
              <a:prstGeom prst="rect">
                <a:avLst/>
              </a:prstGeom>
              <a:sp3d z="5008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t" anchorCtr="0">
                <a:noAutofit/>
              </a:bodyPr>
              <a:lstStyle/>
              <a:p>
                <a:pPr marL="114300" lvl="1" indent="-114300" defTabSz="5778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</a:pPr>
                <a:r>
                  <a:rPr lang="sk-SK" sz="1400" dirty="0" smtClean="0"/>
                  <a:t>Vlastné </a:t>
                </a:r>
                <a:r>
                  <a:rPr lang="en-US" sz="1400" dirty="0" smtClean="0"/>
                  <a:t>*.h</a:t>
                </a:r>
                <a:endParaRPr lang="sk-SK" sz="1400" dirty="0" smtClean="0"/>
              </a:p>
            </p:txBody>
          </p:sp>
        </p:grpSp>
      </p:grpSp>
      <p:grpSp>
        <p:nvGrpSpPr>
          <p:cNvPr id="88" name="Diagram group"/>
          <p:cNvGrpSpPr/>
          <p:nvPr/>
        </p:nvGrpSpPr>
        <p:grpSpPr>
          <a:xfrm>
            <a:off x="1019670" y="3278111"/>
            <a:ext cx="1386485" cy="489210"/>
            <a:chOff x="4741489" y="442896"/>
            <a:chExt cx="1386485" cy="12168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89" name="Skupina 88"/>
            <p:cNvGrpSpPr/>
            <p:nvPr/>
          </p:nvGrpSpPr>
          <p:grpSpPr>
            <a:xfrm>
              <a:off x="4741489" y="442896"/>
              <a:ext cx="1386485" cy="1216800"/>
              <a:chOff x="4741489" y="442896"/>
              <a:chExt cx="1386485" cy="1216800"/>
            </a:xfrm>
          </p:grpSpPr>
          <p:sp>
            <p:nvSpPr>
              <p:cNvPr id="90" name="Zaoblený obdĺžnik 89"/>
              <p:cNvSpPr/>
              <p:nvPr/>
            </p:nvSpPr>
            <p:spPr>
              <a:xfrm>
                <a:off x="4741489" y="442896"/>
                <a:ext cx="1386485" cy="1216800"/>
              </a:xfrm>
              <a:prstGeom prst="roundRect">
                <a:avLst>
                  <a:gd name="adj" fmla="val 10000"/>
                </a:avLst>
              </a:prstGeom>
              <a:sp3d z="5008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1" name="Zaoblený obdĺžnik 4"/>
              <p:cNvSpPr/>
              <p:nvPr/>
            </p:nvSpPr>
            <p:spPr>
              <a:xfrm>
                <a:off x="4777128" y="478535"/>
                <a:ext cx="1315207" cy="1145522"/>
              </a:xfrm>
              <a:prstGeom prst="rect">
                <a:avLst/>
              </a:prstGeom>
              <a:sp3d z="5008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t" anchorCtr="0">
                <a:noAutofit/>
              </a:bodyPr>
              <a:lstStyle/>
              <a:p>
                <a:pPr marL="114300" lvl="1" indent="-114300" defTabSz="5778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</a:pPr>
                <a:r>
                  <a:rPr lang="sk-SK" sz="1400" dirty="0" smtClean="0"/>
                  <a:t>Systém *.h</a:t>
                </a:r>
              </a:p>
              <a:p>
                <a:pPr marL="114300" lvl="1" indent="-114300" defTabSz="5778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</a:pPr>
                <a:endParaRPr lang="sk-SK" sz="1400" dirty="0" smtClean="0"/>
              </a:p>
            </p:txBody>
          </p:sp>
        </p:grpSp>
      </p:grpSp>
      <p:grpSp>
        <p:nvGrpSpPr>
          <p:cNvPr id="92" name="Diagram group"/>
          <p:cNvGrpSpPr/>
          <p:nvPr/>
        </p:nvGrpSpPr>
        <p:grpSpPr>
          <a:xfrm>
            <a:off x="755576" y="5466943"/>
            <a:ext cx="1386485" cy="489210"/>
            <a:chOff x="4741489" y="442896"/>
            <a:chExt cx="1386485" cy="12168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93" name="Skupina 92"/>
            <p:cNvGrpSpPr/>
            <p:nvPr/>
          </p:nvGrpSpPr>
          <p:grpSpPr>
            <a:xfrm>
              <a:off x="4741489" y="442896"/>
              <a:ext cx="1386485" cy="1216800"/>
              <a:chOff x="4741489" y="442896"/>
              <a:chExt cx="1386485" cy="1216800"/>
            </a:xfrm>
          </p:grpSpPr>
          <p:sp>
            <p:nvSpPr>
              <p:cNvPr id="94" name="Zaoblený obdĺžnik 93"/>
              <p:cNvSpPr/>
              <p:nvPr/>
            </p:nvSpPr>
            <p:spPr>
              <a:xfrm>
                <a:off x="4741489" y="442896"/>
                <a:ext cx="1386485" cy="1216800"/>
              </a:xfrm>
              <a:prstGeom prst="roundRect">
                <a:avLst>
                  <a:gd name="adj" fmla="val 10000"/>
                </a:avLst>
              </a:prstGeom>
              <a:sp3d z="5008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5" name="Zaoblený obdĺžnik 4"/>
              <p:cNvSpPr/>
              <p:nvPr/>
            </p:nvSpPr>
            <p:spPr>
              <a:xfrm>
                <a:off x="4777128" y="478535"/>
                <a:ext cx="1315207" cy="1145522"/>
              </a:xfrm>
              <a:prstGeom prst="rect">
                <a:avLst/>
              </a:prstGeom>
              <a:sp3d z="5008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t" anchorCtr="0">
                <a:noAutofit/>
              </a:bodyPr>
              <a:lstStyle/>
              <a:p>
                <a:pPr marL="114300" lvl="1" indent="-114300" defTabSz="5778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</a:pPr>
                <a:r>
                  <a:rPr lang="sk-SK" sz="1400" dirty="0" smtClean="0"/>
                  <a:t>subor1.h</a:t>
                </a:r>
              </a:p>
            </p:txBody>
          </p:sp>
        </p:grpSp>
      </p:grpSp>
      <p:grpSp>
        <p:nvGrpSpPr>
          <p:cNvPr id="96" name="Diagram group"/>
          <p:cNvGrpSpPr/>
          <p:nvPr/>
        </p:nvGrpSpPr>
        <p:grpSpPr>
          <a:xfrm rot="16200000">
            <a:off x="1379122" y="5194620"/>
            <a:ext cx="232593" cy="345194"/>
            <a:chOff x="3826951" y="125511"/>
            <a:chExt cx="445594" cy="34519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97" name="Skupina 96"/>
            <p:cNvGrpSpPr/>
            <p:nvPr/>
          </p:nvGrpSpPr>
          <p:grpSpPr>
            <a:xfrm>
              <a:off x="3826951" y="125511"/>
              <a:ext cx="445594" cy="345194"/>
              <a:chOff x="3826951" y="125511"/>
              <a:chExt cx="445594" cy="345194"/>
            </a:xfrm>
          </p:grpSpPr>
          <p:sp>
            <p:nvSpPr>
              <p:cNvPr id="98" name="Šípka doprava 97"/>
              <p:cNvSpPr/>
              <p:nvPr/>
            </p:nvSpPr>
            <p:spPr>
              <a:xfrm>
                <a:off x="3826951" y="125511"/>
                <a:ext cx="445594" cy="345194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p3d z="-2540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9" name="Šípka doprava 4"/>
              <p:cNvSpPr/>
              <p:nvPr/>
            </p:nvSpPr>
            <p:spPr>
              <a:xfrm>
                <a:off x="3826951" y="194550"/>
                <a:ext cx="342036" cy="207116"/>
              </a:xfrm>
              <a:prstGeom prst="rect">
                <a:avLst/>
              </a:prstGeom>
              <a:sp3d z="-254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sk-SK" sz="1000" kern="1200"/>
              </a:p>
            </p:txBody>
          </p:sp>
        </p:grpSp>
      </p:grpSp>
      <p:grpSp>
        <p:nvGrpSpPr>
          <p:cNvPr id="100" name="Diagram group"/>
          <p:cNvGrpSpPr/>
          <p:nvPr/>
        </p:nvGrpSpPr>
        <p:grpSpPr>
          <a:xfrm>
            <a:off x="899592" y="5740595"/>
            <a:ext cx="1386485" cy="489210"/>
            <a:chOff x="4741489" y="442896"/>
            <a:chExt cx="1386485" cy="12168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101" name="Skupina 100"/>
            <p:cNvGrpSpPr/>
            <p:nvPr/>
          </p:nvGrpSpPr>
          <p:grpSpPr>
            <a:xfrm>
              <a:off x="4741489" y="442896"/>
              <a:ext cx="1386485" cy="1216800"/>
              <a:chOff x="4741489" y="442896"/>
              <a:chExt cx="1386485" cy="1216800"/>
            </a:xfrm>
          </p:grpSpPr>
          <p:sp>
            <p:nvSpPr>
              <p:cNvPr id="102" name="Zaoblený obdĺžnik 101"/>
              <p:cNvSpPr/>
              <p:nvPr/>
            </p:nvSpPr>
            <p:spPr>
              <a:xfrm>
                <a:off x="4741489" y="442896"/>
                <a:ext cx="1386485" cy="1216800"/>
              </a:xfrm>
              <a:prstGeom prst="roundRect">
                <a:avLst>
                  <a:gd name="adj" fmla="val 10000"/>
                </a:avLst>
              </a:prstGeom>
              <a:sp3d z="5008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3" name="Zaoblený obdĺžnik 4"/>
              <p:cNvSpPr/>
              <p:nvPr/>
            </p:nvSpPr>
            <p:spPr>
              <a:xfrm>
                <a:off x="4777128" y="478535"/>
                <a:ext cx="1315207" cy="1145522"/>
              </a:xfrm>
              <a:prstGeom prst="rect">
                <a:avLst/>
              </a:prstGeom>
              <a:sp3d z="5008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t" anchorCtr="0">
                <a:noAutofit/>
              </a:bodyPr>
              <a:lstStyle/>
              <a:p>
                <a:pPr marL="114300" lvl="1" indent="-114300" defTabSz="5778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</a:pPr>
                <a:r>
                  <a:rPr lang="sk-SK" sz="1400" dirty="0" smtClean="0"/>
                  <a:t>Vlastné </a:t>
                </a:r>
                <a:r>
                  <a:rPr lang="en-US" sz="1400" dirty="0" smtClean="0"/>
                  <a:t>*.h</a:t>
                </a:r>
                <a:endParaRPr lang="sk-SK" sz="1400" dirty="0" smtClean="0"/>
              </a:p>
            </p:txBody>
          </p:sp>
        </p:grpSp>
      </p:grpSp>
      <p:grpSp>
        <p:nvGrpSpPr>
          <p:cNvPr id="104" name="Diagram group"/>
          <p:cNvGrpSpPr/>
          <p:nvPr/>
        </p:nvGrpSpPr>
        <p:grpSpPr>
          <a:xfrm>
            <a:off x="1019670" y="6036134"/>
            <a:ext cx="1386485" cy="489210"/>
            <a:chOff x="4741489" y="442896"/>
            <a:chExt cx="1386485" cy="12168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105" name="Skupina 104"/>
            <p:cNvGrpSpPr/>
            <p:nvPr/>
          </p:nvGrpSpPr>
          <p:grpSpPr>
            <a:xfrm>
              <a:off x="4741489" y="442896"/>
              <a:ext cx="1386485" cy="1216800"/>
              <a:chOff x="4741489" y="442896"/>
              <a:chExt cx="1386485" cy="1216800"/>
            </a:xfrm>
          </p:grpSpPr>
          <p:sp>
            <p:nvSpPr>
              <p:cNvPr id="106" name="Zaoblený obdĺžnik 105"/>
              <p:cNvSpPr/>
              <p:nvPr/>
            </p:nvSpPr>
            <p:spPr>
              <a:xfrm>
                <a:off x="4741489" y="442896"/>
                <a:ext cx="1386485" cy="1216800"/>
              </a:xfrm>
              <a:prstGeom prst="roundRect">
                <a:avLst>
                  <a:gd name="adj" fmla="val 10000"/>
                </a:avLst>
              </a:prstGeom>
              <a:sp3d z="5008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7" name="Zaoblený obdĺžnik 4"/>
              <p:cNvSpPr/>
              <p:nvPr/>
            </p:nvSpPr>
            <p:spPr>
              <a:xfrm>
                <a:off x="4777128" y="478535"/>
                <a:ext cx="1315207" cy="1145522"/>
              </a:xfrm>
              <a:prstGeom prst="rect">
                <a:avLst/>
              </a:prstGeom>
              <a:sp3d z="5008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t" anchorCtr="0">
                <a:noAutofit/>
              </a:bodyPr>
              <a:lstStyle/>
              <a:p>
                <a:pPr marL="114300" lvl="1" indent="-114300" defTabSz="5778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</a:pPr>
                <a:r>
                  <a:rPr lang="sk-SK" sz="1400" dirty="0" smtClean="0"/>
                  <a:t>Systém *.h</a:t>
                </a:r>
              </a:p>
              <a:p>
                <a:pPr marL="114300" lvl="1" indent="-114300" defTabSz="5778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</a:pPr>
                <a:endParaRPr lang="sk-SK" sz="1400" dirty="0" smtClean="0"/>
              </a:p>
            </p:txBody>
          </p:sp>
        </p:grpSp>
      </p:grp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73220" y="6525344"/>
            <a:ext cx="426683" cy="47625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/>
              <a:pPr>
                <a:defRPr/>
              </a:pPr>
              <a:t>10</a:t>
            </a:fld>
            <a:endParaRPr lang="sk-SK" b="1" i="1" dirty="0"/>
          </a:p>
        </p:txBody>
      </p:sp>
      <p:pic>
        <p:nvPicPr>
          <p:cNvPr id="69" name="Picture 4" descr="C:\Vyuka\2013\Programator\vykricnik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914" y="3000760"/>
            <a:ext cx="391692" cy="78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Obrázok 5" descr="logo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062" y="6500813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055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Súbor - zdrojový kód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702" y="1340768"/>
            <a:ext cx="8559102" cy="5184787"/>
          </a:xfrm>
        </p:spPr>
        <p:txBody>
          <a:bodyPr/>
          <a:lstStyle/>
          <a:p>
            <a:pPr marL="800100" lvl="3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2400" b="1" dirty="0" smtClean="0"/>
          </a:p>
          <a:p>
            <a:pPr marL="800100" lvl="3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400" b="1" dirty="0" smtClean="0"/>
              <a:t>Ľubovoľný textový editor</a:t>
            </a:r>
          </a:p>
          <a:p>
            <a:pPr marL="800100" lvl="3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2400" b="1" dirty="0"/>
          </a:p>
          <a:p>
            <a:pPr marL="800100" lvl="3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400" b="1" dirty="0" smtClean="0"/>
              <a:t>Sofistikované vývojové prostredie</a:t>
            </a:r>
          </a:p>
          <a:p>
            <a:pPr marL="800100" lvl="3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2400" b="1" dirty="0"/>
          </a:p>
          <a:p>
            <a:pPr marL="1257300" lvl="4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400" b="1" i="1" dirty="0" err="1" smtClean="0">
                <a:solidFill>
                  <a:srgbClr val="FF0000"/>
                </a:solidFill>
              </a:rPr>
              <a:t>Visual</a:t>
            </a:r>
            <a:r>
              <a:rPr lang="sk-SK" sz="2400" b="1" i="1" dirty="0" smtClean="0">
                <a:solidFill>
                  <a:srgbClr val="FF0000"/>
                </a:solidFill>
              </a:rPr>
              <a:t> </a:t>
            </a:r>
            <a:r>
              <a:rPr lang="sk-SK" sz="2400" b="1" i="1" dirty="0" err="1" smtClean="0">
                <a:solidFill>
                  <a:srgbClr val="FF0000"/>
                </a:solidFill>
              </a:rPr>
              <a:t>Studio</a:t>
            </a:r>
            <a:r>
              <a:rPr lang="sk-SK" sz="2400" b="1" i="1" dirty="0">
                <a:solidFill>
                  <a:srgbClr val="FF0000"/>
                </a:solidFill>
              </a:rPr>
              <a:t> 2013 </a:t>
            </a:r>
            <a:endParaRPr lang="sk-SK" sz="2400" b="1" i="1" dirty="0" smtClean="0">
              <a:solidFill>
                <a:srgbClr val="FF0000"/>
              </a:solidFill>
            </a:endParaRPr>
          </a:p>
          <a:p>
            <a:pPr marL="914400" lvl="4" indent="0" eaLnBrk="1" hangingPunct="1">
              <a:lnSpc>
                <a:spcPct val="80000"/>
              </a:lnSpc>
              <a:buNone/>
              <a:defRPr/>
            </a:pPr>
            <a:r>
              <a:rPr lang="sk-SK" sz="2400" b="1" i="1" dirty="0">
                <a:solidFill>
                  <a:srgbClr val="FF0000"/>
                </a:solidFill>
              </a:rPr>
              <a:t> </a:t>
            </a:r>
            <a:r>
              <a:rPr lang="sk-SK" sz="2400" b="1" i="1" dirty="0" smtClean="0">
                <a:solidFill>
                  <a:srgbClr val="FF0000"/>
                </a:solidFill>
              </a:rPr>
              <a:t>    </a:t>
            </a:r>
            <a:r>
              <a:rPr lang="sk-SK" b="1" i="1" dirty="0" smtClean="0">
                <a:solidFill>
                  <a:srgbClr val="0070C0"/>
                </a:solidFill>
              </a:rPr>
              <a:t>(</a:t>
            </a:r>
            <a:r>
              <a:rPr lang="sk-SK" b="1" i="1" dirty="0">
                <a:solidFill>
                  <a:srgbClr val="0070C0"/>
                </a:solidFill>
                <a:hlinkClick r:id="rId3"/>
              </a:rPr>
              <a:t>http://www.fri.uniza.sk/stranka/softver-a-internet</a:t>
            </a:r>
            <a:r>
              <a:rPr lang="sk-SK" b="1" i="1" dirty="0" smtClean="0">
                <a:solidFill>
                  <a:srgbClr val="0070C0"/>
                </a:solidFill>
              </a:rPr>
              <a:t>)</a:t>
            </a:r>
          </a:p>
          <a:p>
            <a:pPr marL="914400" lvl="4" indent="0" eaLnBrk="1" hangingPunct="1">
              <a:lnSpc>
                <a:spcPct val="80000"/>
              </a:lnSpc>
              <a:buNone/>
              <a:defRPr/>
            </a:pPr>
            <a:endParaRPr lang="sk-SK" dirty="0" smtClean="0"/>
          </a:p>
          <a:p>
            <a:pPr marL="1828800" lvl="6" indent="0">
              <a:lnSpc>
                <a:spcPct val="80000"/>
              </a:lnSpc>
              <a:buNone/>
              <a:defRPr/>
            </a:pPr>
            <a:r>
              <a:rPr lang="sk-SK" sz="1400" i="1" dirty="0" smtClean="0"/>
              <a:t>„...zaradenie </a:t>
            </a:r>
            <a:r>
              <a:rPr lang="sk-SK" sz="1400" i="1" dirty="0"/>
              <a:t>do licenčného programu Microsoft </a:t>
            </a:r>
            <a:r>
              <a:rPr lang="sk-SK" sz="1400" i="1" dirty="0" err="1"/>
              <a:t>DreamSpark</a:t>
            </a:r>
            <a:r>
              <a:rPr lang="sk-SK" sz="1400" i="1" dirty="0"/>
              <a:t> (predtým  MSDN AA), kde si študenti FRI bezplatne môžu sťahovať a inštalovať softvér Microsoft a to operačné systémy, vývojové prostredie a aplikácie   - podľa návodu </a:t>
            </a:r>
            <a:r>
              <a:rPr lang="sk-SK" sz="1400" i="1" dirty="0" err="1">
                <a:hlinkClick r:id="rId4"/>
              </a:rPr>
              <a:t>msdn</a:t>
            </a:r>
            <a:r>
              <a:rPr lang="sk-SK" sz="1400" i="1" dirty="0"/>
              <a:t>  - čítajte návod - od 1.1. 2013 nový elektronický systém </a:t>
            </a:r>
            <a:r>
              <a:rPr lang="sk-SK" sz="1400" i="1" dirty="0" smtClean="0"/>
              <a:t>registrácie...“</a:t>
            </a:r>
            <a:endParaRPr lang="sk-SK" sz="1400" b="1" i="1" dirty="0">
              <a:solidFill>
                <a:srgbClr val="0070C0"/>
              </a:solidFill>
            </a:endParaRPr>
          </a:p>
          <a:p>
            <a:pPr marL="914400" lvl="4" indent="0" eaLnBrk="1" hangingPunct="1">
              <a:lnSpc>
                <a:spcPct val="80000"/>
              </a:lnSpc>
              <a:buNone/>
              <a:defRPr/>
            </a:pPr>
            <a:endParaRPr lang="sk-SK" b="1" i="1" dirty="0">
              <a:solidFill>
                <a:srgbClr val="0070C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212976"/>
            <a:ext cx="432048" cy="86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11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Zaoblený obdĺžnik 1"/>
          <p:cNvSpPr/>
          <p:nvPr/>
        </p:nvSpPr>
        <p:spPr>
          <a:xfrm>
            <a:off x="7452320" y="4437112"/>
            <a:ext cx="648072" cy="4320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648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Prípona zdrojového súboru</a:t>
            </a:r>
            <a:endParaRPr lang="sk-SK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25144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12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uľ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157559"/>
              </p:ext>
            </p:extLst>
          </p:nvPr>
        </p:nvGraphicFramePr>
        <p:xfrm>
          <a:off x="1115616" y="2492895"/>
          <a:ext cx="7200799" cy="22792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0052"/>
                <a:gridCol w="4030747"/>
              </a:tblGrid>
              <a:tr h="61596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b="1" dirty="0">
                          <a:solidFill>
                            <a:schemeClr val="tx2"/>
                          </a:solidFill>
                          <a:effectLst/>
                        </a:rPr>
                        <a:t>C++ implementácia</a:t>
                      </a:r>
                      <a:endParaRPr lang="sk-SK" sz="20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dirty="0">
                          <a:solidFill>
                            <a:schemeClr val="tx2"/>
                          </a:solidFill>
                          <a:effectLst/>
                        </a:rPr>
                        <a:t>Prípona zdrojového súboru</a:t>
                      </a:r>
                      <a:endParaRPr lang="sk-SK" sz="20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61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b="1" dirty="0">
                          <a:solidFill>
                            <a:schemeClr val="tx2"/>
                          </a:solidFill>
                          <a:effectLst/>
                        </a:rPr>
                        <a:t>Unix</a:t>
                      </a:r>
                      <a:endParaRPr lang="sk-SK" sz="20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b="1" dirty="0">
                          <a:solidFill>
                            <a:srgbClr val="C00000"/>
                          </a:solidFill>
                          <a:effectLst/>
                        </a:rPr>
                        <a:t>C, cc, </a:t>
                      </a:r>
                      <a:r>
                        <a:rPr lang="sk-SK" sz="2000" b="1" dirty="0" smtClean="0">
                          <a:solidFill>
                            <a:srgbClr val="C00000"/>
                          </a:solidFill>
                          <a:effectLst/>
                        </a:rPr>
                        <a:t>cxx, </a:t>
                      </a:r>
                      <a:r>
                        <a:rPr lang="sk-SK" sz="2000" b="1" dirty="0" smtClean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sk-SK" sz="2000" b="1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62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b="1" dirty="0">
                          <a:solidFill>
                            <a:schemeClr val="tx2"/>
                          </a:solidFill>
                          <a:effectLst/>
                        </a:rPr>
                        <a:t>GNU C++</a:t>
                      </a:r>
                      <a:endParaRPr lang="sk-SK" sz="20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>
                          <a:solidFill>
                            <a:srgbClr val="C00000"/>
                          </a:solidFill>
                          <a:effectLst/>
                        </a:rPr>
                        <a:t>C, cc, cxx, </a:t>
                      </a:r>
                      <a:r>
                        <a:rPr lang="sk-SK" sz="2000" b="1" dirty="0" err="1">
                          <a:solidFill>
                            <a:srgbClr val="C00000"/>
                          </a:solidFill>
                          <a:effectLst/>
                        </a:rPr>
                        <a:t>cpp</a:t>
                      </a:r>
                      <a:r>
                        <a:rPr lang="sk-SK" sz="2000" b="1" dirty="0">
                          <a:solidFill>
                            <a:srgbClr val="C00000"/>
                          </a:solidFill>
                          <a:effectLst/>
                        </a:rPr>
                        <a:t>, c</a:t>
                      </a:r>
                      <a:r>
                        <a:rPr lang="sk-SK" sz="2000" b="1" dirty="0" smtClean="0">
                          <a:solidFill>
                            <a:srgbClr val="C00000"/>
                          </a:solidFill>
                          <a:effectLst/>
                        </a:rPr>
                        <a:t>++,</a:t>
                      </a:r>
                      <a:r>
                        <a:rPr lang="sk-SK" sz="2000" b="1" dirty="0" smtClean="0">
                          <a:solidFill>
                            <a:srgbClr val="0070C0"/>
                          </a:solidFill>
                          <a:effectLst/>
                        </a:rPr>
                        <a:t> c</a:t>
                      </a:r>
                      <a:endParaRPr lang="sk-SK" sz="2000" b="1" dirty="0" smtClean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596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b="1" dirty="0">
                          <a:solidFill>
                            <a:schemeClr val="tx2"/>
                          </a:solidFill>
                          <a:effectLst/>
                        </a:rPr>
                        <a:t>Microsoft </a:t>
                      </a:r>
                      <a:r>
                        <a:rPr lang="sk-SK" sz="2000" b="1" dirty="0" err="1">
                          <a:solidFill>
                            <a:schemeClr val="tx2"/>
                          </a:solidFill>
                          <a:effectLst/>
                        </a:rPr>
                        <a:t>Visual</a:t>
                      </a:r>
                      <a:r>
                        <a:rPr lang="sk-SK" sz="2000" b="1" dirty="0">
                          <a:solidFill>
                            <a:schemeClr val="tx2"/>
                          </a:solidFill>
                          <a:effectLst/>
                        </a:rPr>
                        <a:t> C++</a:t>
                      </a:r>
                      <a:endParaRPr lang="sk-SK" sz="20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600" b="1" dirty="0" err="1">
                          <a:solidFill>
                            <a:srgbClr val="C00000"/>
                          </a:solidFill>
                          <a:effectLst/>
                        </a:rPr>
                        <a:t>cpp</a:t>
                      </a:r>
                      <a:r>
                        <a:rPr lang="sk-SK" sz="2000" b="1" dirty="0">
                          <a:solidFill>
                            <a:srgbClr val="C00000"/>
                          </a:solidFill>
                          <a:effectLst/>
                        </a:rPr>
                        <a:t>, cxx, </a:t>
                      </a:r>
                      <a:r>
                        <a:rPr lang="sk-SK" sz="2000" b="1" dirty="0" smtClean="0">
                          <a:solidFill>
                            <a:srgbClr val="C00000"/>
                          </a:solidFill>
                          <a:effectLst/>
                        </a:rPr>
                        <a:t>cc, </a:t>
                      </a:r>
                      <a:r>
                        <a:rPr lang="sk-SK" sz="3600" b="1" dirty="0" smtClean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sk-SK" sz="3600" b="1" dirty="0" smtClean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8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725144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7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sz="2800" dirty="0" smtClean="0"/>
              <a:t>C a C++ program</a:t>
            </a:r>
            <a:endParaRPr lang="sk-SK" sz="28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698077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13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bdĺžnik 4"/>
          <p:cNvSpPr/>
          <p:nvPr/>
        </p:nvSpPr>
        <p:spPr>
          <a:xfrm>
            <a:off x="179512" y="1340768"/>
            <a:ext cx="4149542" cy="42334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sk-SK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prvy.c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– zobrazí oznam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stdio.h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sk-SK" b="1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sk-SK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sk-SK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("Ahoj C++.");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("\n");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Zaciname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!\n");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0;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sk-SK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4401062" y="1340768"/>
            <a:ext cx="4609494" cy="423346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sk-SK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prvy.cpp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– zobrazí oznam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iostream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sk-SK" b="1" dirty="0" smtClean="0">
              <a:solidFill>
                <a:srgbClr val="00206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 err="1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using</a:t>
            </a:r>
            <a:r>
              <a:rPr lang="sk-SK" b="1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namespace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sk-SK" b="1" dirty="0" smtClean="0">
              <a:solidFill>
                <a:srgbClr val="00206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 err="1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sk-SK" b="1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sk-SK" b="1" dirty="0" err="1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sk-SK" b="1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&lt;&lt; "Ahoj C++.";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endl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"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Zaciname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!" &lt;&lt; 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endl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sk-SK" b="1" dirty="0">
              <a:solidFill>
                <a:srgbClr val="00206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pic>
        <p:nvPicPr>
          <p:cNvPr id="8" name="Obrázok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698077"/>
            <a:ext cx="3096344" cy="971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68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Funkcia </a:t>
            </a:r>
            <a:r>
              <a:rPr lang="sk-SK" dirty="0" err="1" smtClean="0"/>
              <a:t>main</a:t>
            </a:r>
            <a:endParaRPr lang="sk-SK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698" y="2801417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14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Skupina 27"/>
          <p:cNvGrpSpPr/>
          <p:nvPr/>
        </p:nvGrpSpPr>
        <p:grpSpPr>
          <a:xfrm>
            <a:off x="1467293" y="1456844"/>
            <a:ext cx="6137405" cy="4176463"/>
            <a:chOff x="26746" y="65257"/>
            <a:chExt cx="3311137" cy="1892448"/>
          </a:xfrm>
        </p:grpSpPr>
        <p:grpSp>
          <p:nvGrpSpPr>
            <p:cNvPr id="29" name="Skupina 28"/>
            <p:cNvGrpSpPr/>
            <p:nvPr/>
          </p:nvGrpSpPr>
          <p:grpSpPr>
            <a:xfrm>
              <a:off x="26746" y="65257"/>
              <a:ext cx="3311137" cy="1892448"/>
              <a:chOff x="26746" y="65257"/>
              <a:chExt cx="3311137" cy="1892448"/>
            </a:xfrm>
          </p:grpSpPr>
          <p:sp>
            <p:nvSpPr>
              <p:cNvPr id="37" name="Blok textu 72"/>
              <p:cNvSpPr txBox="1"/>
              <p:nvPr/>
            </p:nvSpPr>
            <p:spPr>
              <a:xfrm>
                <a:off x="1327159" y="1517120"/>
                <a:ext cx="1222375" cy="25590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sk-SK" dirty="0">
                    <a:solidFill>
                      <a:srgbClr val="0070C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ukončenie</a:t>
                </a:r>
                <a:r>
                  <a:rPr lang="sk-SK" sz="1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k-SK" dirty="0">
                    <a:solidFill>
                      <a:srgbClr val="0070C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funkcie</a:t>
                </a:r>
              </a:p>
            </p:txBody>
          </p:sp>
          <p:sp>
            <p:nvSpPr>
              <p:cNvPr id="31" name="Blok textu 60"/>
              <p:cNvSpPr txBox="1"/>
              <p:nvPr/>
            </p:nvSpPr>
            <p:spPr>
              <a:xfrm>
                <a:off x="982345" y="65257"/>
                <a:ext cx="1567189" cy="25590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sk-SK" dirty="0">
                    <a:solidFill>
                      <a:srgbClr val="0070C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meno </a:t>
                </a:r>
                <a:r>
                  <a:rPr lang="sk-SK" dirty="0" smtClean="0">
                    <a:solidFill>
                      <a:srgbClr val="0070C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funkcie</a:t>
                </a:r>
                <a:endParaRPr lang="sk-SK" dirty="0">
                  <a:solidFill>
                    <a:srgbClr val="0070C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Blok textu 62"/>
              <p:cNvSpPr txBox="1"/>
              <p:nvPr/>
            </p:nvSpPr>
            <p:spPr>
              <a:xfrm>
                <a:off x="1181100" y="590550"/>
                <a:ext cx="742315" cy="25590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sk-SK" sz="2000" b="1" dirty="0" err="1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Courier New" panose="02070309020205020404" pitchFamily="49" charset="0"/>
                  </a:rPr>
                  <a:t>int</a:t>
                </a:r>
                <a:r>
                  <a:rPr lang="sk-SK" sz="2000" b="1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Courier New" panose="02070309020205020404" pitchFamily="49" charset="0"/>
                  </a:rPr>
                  <a:t> </a:t>
                </a:r>
                <a:r>
                  <a:rPr lang="sk-SK" sz="2000" b="1" dirty="0" err="1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Courier New" panose="02070309020205020404" pitchFamily="49" charset="0"/>
                  </a:rPr>
                  <a:t>main</a:t>
                </a:r>
                <a:r>
                  <a:rPr lang="sk-SK" sz="2000" b="1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sp>
            <p:nvSpPr>
              <p:cNvPr id="33" name="Blok textu 63"/>
              <p:cNvSpPr txBox="1"/>
              <p:nvPr/>
            </p:nvSpPr>
            <p:spPr>
              <a:xfrm>
                <a:off x="26746" y="1262380"/>
                <a:ext cx="1115695" cy="25590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sk-SK" dirty="0">
                    <a:solidFill>
                      <a:srgbClr val="0070C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definícia</a:t>
                </a:r>
                <a:r>
                  <a:rPr lang="sk-SK" sz="1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k-SK" dirty="0">
                    <a:solidFill>
                      <a:srgbClr val="0070C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funkcie</a:t>
                </a:r>
              </a:p>
            </p:txBody>
          </p:sp>
          <p:sp>
            <p:nvSpPr>
              <p:cNvPr id="34" name="Blok textu 64"/>
              <p:cNvSpPr txBox="1"/>
              <p:nvPr/>
            </p:nvSpPr>
            <p:spPr>
              <a:xfrm>
                <a:off x="1181100" y="1701800"/>
                <a:ext cx="233680" cy="25590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000" b="1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Courier New" panose="02070309020205020404" pitchFamily="49" charset="0"/>
                  </a:rPr>
                  <a:t>}</a:t>
                </a:r>
                <a:endParaRPr lang="sk-SK" sz="2000" b="1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Blok textu 66"/>
              <p:cNvSpPr txBox="1"/>
              <p:nvPr/>
            </p:nvSpPr>
            <p:spPr>
              <a:xfrm>
                <a:off x="1181100" y="781050"/>
                <a:ext cx="233680" cy="2927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000" b="1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Courier New" panose="02070309020205020404" pitchFamily="49" charset="0"/>
                  </a:rPr>
                  <a:t>{</a:t>
                </a:r>
                <a:endParaRPr lang="sk-SK" sz="2000" b="1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Blok textu 70"/>
              <p:cNvSpPr txBox="1"/>
              <p:nvPr/>
            </p:nvSpPr>
            <p:spPr>
              <a:xfrm>
                <a:off x="2274668" y="1220776"/>
                <a:ext cx="856615" cy="25590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sk-SK" dirty="0">
                    <a:solidFill>
                      <a:srgbClr val="0070C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telo</a:t>
                </a:r>
                <a:r>
                  <a:rPr lang="sk-SK" sz="1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k-SK" dirty="0">
                    <a:solidFill>
                      <a:srgbClr val="0070C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funkcie</a:t>
                </a:r>
              </a:p>
            </p:txBody>
          </p:sp>
          <p:cxnSp>
            <p:nvCxnSpPr>
              <p:cNvPr id="38" name="Rovná spojovacia šípka 37"/>
              <p:cNvCxnSpPr/>
              <p:nvPr/>
            </p:nvCxnSpPr>
            <p:spPr>
              <a:xfrm>
                <a:off x="1702015" y="229681"/>
                <a:ext cx="7315" cy="3732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Blok textu 74"/>
              <p:cNvSpPr txBox="1"/>
              <p:nvPr/>
            </p:nvSpPr>
            <p:spPr>
              <a:xfrm>
                <a:off x="2246318" y="619716"/>
                <a:ext cx="1091565" cy="42439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sk-SK" b="1" dirty="0">
                    <a:solidFill>
                      <a:srgbClr val="0070C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hlavička</a:t>
                </a:r>
                <a:r>
                  <a:rPr lang="sk-SK" sz="2000" b="1" dirty="0">
                    <a:solidFill>
                      <a:srgbClr val="0070C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k-SK" b="1" dirty="0" smtClean="0">
                    <a:solidFill>
                      <a:srgbClr val="0070C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funkcie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sk-SK" b="1" dirty="0" smtClean="0">
                    <a:solidFill>
                      <a:srgbClr val="0070C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rozhranie</a:t>
                </a:r>
                <a:endParaRPr lang="sk-SK" b="1" dirty="0">
                  <a:solidFill>
                    <a:srgbClr val="0070C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Pravá zložená zátvorka 39"/>
              <p:cNvSpPr/>
              <p:nvPr/>
            </p:nvSpPr>
            <p:spPr>
              <a:xfrm>
                <a:off x="2190750" y="590550"/>
                <a:ext cx="45719" cy="255905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sk-SK"/>
              </a:p>
            </p:txBody>
          </p:sp>
          <p:sp>
            <p:nvSpPr>
              <p:cNvPr id="41" name="Ľavá zložená zátvorka 40"/>
              <p:cNvSpPr/>
              <p:nvPr/>
            </p:nvSpPr>
            <p:spPr>
              <a:xfrm>
                <a:off x="1098550" y="850900"/>
                <a:ext cx="87782" cy="101681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sk-SK"/>
              </a:p>
            </p:txBody>
          </p:sp>
          <p:grpSp>
            <p:nvGrpSpPr>
              <p:cNvPr id="42" name="Skupina 41"/>
              <p:cNvGrpSpPr/>
              <p:nvPr/>
            </p:nvGrpSpPr>
            <p:grpSpPr>
              <a:xfrm>
                <a:off x="1346200" y="1079500"/>
                <a:ext cx="915035" cy="452755"/>
                <a:chOff x="0" y="0"/>
                <a:chExt cx="915035" cy="452755"/>
              </a:xfrm>
            </p:grpSpPr>
            <p:sp>
              <p:nvSpPr>
                <p:cNvPr id="43" name="Blok textu 67"/>
                <p:cNvSpPr txBox="1"/>
                <p:nvPr/>
              </p:nvSpPr>
              <p:spPr>
                <a:xfrm>
                  <a:off x="6350" y="0"/>
                  <a:ext cx="592455" cy="25590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sk-SK" sz="2000" b="1" dirty="0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  <a:cs typeface="Courier New" panose="02070309020205020404" pitchFamily="49" charset="0"/>
                    </a:rPr>
                    <a:t>príkazy</a:t>
                  </a:r>
                </a:p>
              </p:txBody>
            </p:sp>
            <p:sp>
              <p:nvSpPr>
                <p:cNvPr id="44" name="Blok textu 68"/>
                <p:cNvSpPr txBox="1"/>
                <p:nvPr/>
              </p:nvSpPr>
              <p:spPr>
                <a:xfrm>
                  <a:off x="0" y="196850"/>
                  <a:ext cx="689610" cy="25590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sk-SK" sz="2000" b="1" dirty="0" err="1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  <a:cs typeface="Courier New" panose="02070309020205020404" pitchFamily="49" charset="0"/>
                    </a:rPr>
                    <a:t>return</a:t>
                  </a:r>
                  <a:r>
                    <a:rPr lang="sk-SK" sz="2000" b="1" dirty="0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  <a:cs typeface="Courier New" panose="02070309020205020404" pitchFamily="49" charset="0"/>
                    </a:rPr>
                    <a:t> 0;</a:t>
                  </a:r>
                </a:p>
              </p:txBody>
            </p:sp>
            <p:sp>
              <p:nvSpPr>
                <p:cNvPr id="45" name="Pravá zložená zátvorka 44"/>
                <p:cNvSpPr/>
                <p:nvPr/>
              </p:nvSpPr>
              <p:spPr>
                <a:xfrm>
                  <a:off x="869950" y="0"/>
                  <a:ext cx="45085" cy="445770"/>
                </a:xfrm>
                <a:prstGeom prst="righ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sk-SK"/>
                </a:p>
              </p:txBody>
            </p:sp>
          </p:grpSp>
        </p:grpSp>
        <p:sp>
          <p:nvSpPr>
            <p:cNvPr id="30" name="Pravá zložená zátvorka 29"/>
            <p:cNvSpPr/>
            <p:nvPr/>
          </p:nvSpPr>
          <p:spPr>
            <a:xfrm rot="5400000">
              <a:off x="1657350" y="1257300"/>
              <a:ext cx="45085" cy="52197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</p:grpSp>
      <p:sp>
        <p:nvSpPr>
          <p:cNvPr id="46" name="Pravá zložená zátvorka 45"/>
          <p:cNvSpPr/>
          <p:nvPr/>
        </p:nvSpPr>
        <p:spPr>
          <a:xfrm rot="5400000">
            <a:off x="4599502" y="3981585"/>
            <a:ext cx="91817" cy="123322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2242754" y="6103818"/>
            <a:ext cx="4733988" cy="327782"/>
          </a:xfrm>
          <a:prstGeom prst="rect">
            <a:avLst/>
          </a:prstGeom>
          <a:solidFill>
            <a:schemeClr val="accent5">
              <a:lumMod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L="0" lvl="2" eaLnBrk="1" hangingPunct="1">
              <a:lnSpc>
                <a:spcPct val="80000"/>
              </a:lnSpc>
              <a:buFontTx/>
              <a:buNone/>
            </a:pP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Rovná spojnica 7"/>
          <p:cNvCxnSpPr/>
          <p:nvPr/>
        </p:nvCxnSpPr>
        <p:spPr>
          <a:xfrm>
            <a:off x="323528" y="5877272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8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Komentáre</a:t>
            </a:r>
            <a:endParaRPr lang="sk-SK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024" y="188640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15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dĺžnik 8"/>
          <p:cNvSpPr/>
          <p:nvPr/>
        </p:nvSpPr>
        <p:spPr>
          <a:xfrm>
            <a:off x="1115616" y="2060848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k-SK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/* </a:t>
            </a:r>
            <a:r>
              <a:rPr 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komentár </a:t>
            </a:r>
            <a:r>
              <a:rPr 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1115616" y="3227402"/>
            <a:ext cx="8010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sk-S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a C++ komentár (od </a:t>
            </a:r>
            <a:r>
              <a:rPr lang="sk-SK" sz="2000" dirty="0" smtClean="0"/>
              <a:t>C99 i v C</a:t>
            </a:r>
            <a:r>
              <a:rPr 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sk-S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1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err="1" smtClean="0"/>
              <a:t>Preprocesor</a:t>
            </a:r>
            <a:endParaRPr lang="sk-SK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45" y="1778134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16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dĺžnik 8"/>
          <p:cNvSpPr/>
          <p:nvPr/>
        </p:nvSpPr>
        <p:spPr>
          <a:xfrm>
            <a:off x="1115616" y="2060848"/>
            <a:ext cx="31085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k-SK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k-S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251520" y="3105835"/>
            <a:ext cx="84969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sk-SK" sz="2400" b="1" dirty="0" smtClean="0">
                <a:latin typeface="+mn-lt"/>
              </a:rPr>
              <a:t>program</a:t>
            </a:r>
            <a:r>
              <a:rPr lang="sk-SK" sz="2400" b="1" dirty="0">
                <a:latin typeface="+mn-lt"/>
              </a:rPr>
              <a:t>, ktorý spracováva zdrojový súbor pred vykonaním samotnej </a:t>
            </a:r>
            <a:r>
              <a:rPr lang="sk-SK" sz="2400" b="1" dirty="0" smtClean="0">
                <a:latin typeface="+mn-lt"/>
              </a:rPr>
              <a:t>kompilácie</a:t>
            </a:r>
          </a:p>
          <a:p>
            <a:pPr marL="342900" indent="-342900">
              <a:buFontTx/>
              <a:buChar char="-"/>
            </a:pPr>
            <a:endParaRPr lang="sk-SK" sz="2400" b="1" dirty="0" smtClean="0"/>
          </a:p>
          <a:p>
            <a:pPr marL="342900" indent="-342900">
              <a:buFontTx/>
              <a:buChar char="-"/>
            </a:pPr>
            <a:r>
              <a:rPr lang="sk-SK" sz="2400" b="1" dirty="0" smtClean="0"/>
              <a:t>direktívy </a:t>
            </a:r>
            <a:r>
              <a:rPr lang="sk-SK" sz="2400" b="1" dirty="0" err="1"/>
              <a:t>preprocesora</a:t>
            </a:r>
            <a:r>
              <a:rPr lang="sk-SK" sz="2400" b="1" dirty="0"/>
              <a:t> začínajú znakom </a:t>
            </a:r>
            <a:r>
              <a:rPr lang="en-US" sz="2400" b="1" dirty="0"/>
              <a:t>#</a:t>
            </a:r>
            <a:endParaRPr lang="sk-SK" sz="2400" b="1" dirty="0"/>
          </a:p>
          <a:p>
            <a:pPr marL="342900" indent="-342900">
              <a:buFontTx/>
              <a:buChar char="-"/>
            </a:pPr>
            <a:endParaRPr lang="sk-SK" sz="2400" b="1" dirty="0" smtClean="0">
              <a:latin typeface="+mn-lt"/>
            </a:endParaRPr>
          </a:p>
          <a:p>
            <a:pPr marL="342900" indent="-342900">
              <a:buFontTx/>
              <a:buChar char="-"/>
            </a:pPr>
            <a:endParaRPr lang="sk-SK" sz="2400" b="1" dirty="0">
              <a:latin typeface="+mn-lt"/>
            </a:endParaRPr>
          </a:p>
          <a:p>
            <a:pPr marL="342900" indent="-342900">
              <a:buFontTx/>
              <a:buChar char="-"/>
            </a:pPr>
            <a:endParaRPr lang="sk-SK" sz="2400" b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81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89296" y="2316986"/>
            <a:ext cx="84969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sk-SK" sz="2400" b="1" dirty="0" smtClean="0">
                <a:latin typeface="+mn-lt"/>
              </a:rPr>
              <a:t>včleňujú sa na začiatku do iných súborov</a:t>
            </a:r>
            <a:r>
              <a:rPr lang="en-US" sz="2400" b="1" dirty="0" smtClean="0">
                <a:latin typeface="+mn-lt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sk-SK" sz="2400" b="1" dirty="0" smtClean="0">
                <a:latin typeface="+mn-lt"/>
              </a:rPr>
              <a:t>p</a:t>
            </a:r>
            <a:r>
              <a:rPr lang="en-US" sz="2400" b="1" dirty="0" smtClean="0">
                <a:latin typeface="+mn-lt"/>
              </a:rPr>
              <a:t>r</a:t>
            </a:r>
            <a:r>
              <a:rPr lang="sk-SK" sz="2400" b="1" dirty="0" smtClean="0">
                <a:latin typeface="+mn-lt"/>
              </a:rPr>
              <a:t>í</a:t>
            </a:r>
            <a:r>
              <a:rPr lang="en-US" sz="2400" b="1" dirty="0" err="1" smtClean="0">
                <a:latin typeface="+mn-lt"/>
              </a:rPr>
              <a:t>kaz</a:t>
            </a:r>
            <a:r>
              <a:rPr lang="en-US" sz="2400" b="1" dirty="0" smtClean="0">
                <a:latin typeface="+mn-lt"/>
              </a:rPr>
              <a:t> </a:t>
            </a:r>
            <a:r>
              <a:rPr lang="sk-SK" sz="2400" b="1" dirty="0" err="1" smtClean="0">
                <a:latin typeface="+mn-lt"/>
              </a:rPr>
              <a:t>preprocesora</a:t>
            </a:r>
            <a:r>
              <a:rPr lang="sk-SK" sz="2400" b="1" dirty="0" smtClean="0">
                <a:latin typeface="+mn-lt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+mn-lt"/>
              </a:rPr>
              <a:t>#include</a:t>
            </a:r>
          </a:p>
          <a:p>
            <a:endParaRPr lang="en-US" sz="2400" b="1" dirty="0" smtClean="0">
              <a:latin typeface="+mn-lt"/>
            </a:endParaRPr>
          </a:p>
          <a:p>
            <a:pPr lvl="2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3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standardny</a:t>
            </a:r>
            <a:r>
              <a:rPr lang="en-US" sz="3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 algn="ctr"/>
            <a:endParaRPr lang="en-US" sz="2400" b="1" dirty="0" smtClean="0">
              <a:latin typeface="+mn-lt"/>
            </a:endParaRPr>
          </a:p>
          <a:p>
            <a:pPr lvl="2"/>
            <a:r>
              <a:rPr lang="en-US" sz="2400" b="1" dirty="0" smtClean="0">
                <a:latin typeface="+mn-lt"/>
              </a:rPr>
              <a:t>               </a:t>
            </a:r>
            <a:r>
              <a:rPr lang="en-US" sz="2400" b="1" dirty="0" err="1" smtClean="0">
                <a:latin typeface="+mn-lt"/>
              </a:rPr>
              <a:t>alebo</a:t>
            </a:r>
            <a:endParaRPr lang="en-US" sz="2400" b="1" dirty="0" smtClean="0">
              <a:latin typeface="+mn-lt"/>
            </a:endParaRPr>
          </a:p>
          <a:p>
            <a:pPr lvl="2" algn="ctr"/>
            <a:endParaRPr lang="en-US" sz="2400" b="1" dirty="0" smtClean="0">
              <a:latin typeface="+mn-lt"/>
            </a:endParaRPr>
          </a:p>
          <a:p>
            <a:pPr lvl="2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3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vlastny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sz="3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3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sk-SK" sz="2400" b="1" dirty="0" smtClean="0">
              <a:latin typeface="+mn-lt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>
                <a:solidFill>
                  <a:srgbClr val="C00000"/>
                </a:solidFill>
              </a:rPr>
              <a:t>Hlavičkové</a:t>
            </a:r>
            <a:r>
              <a:rPr lang="sk-SK" dirty="0" smtClean="0"/>
              <a:t> (včleňované) súbory</a:t>
            </a:r>
            <a:endParaRPr lang="sk-SK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19212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17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dĺžnik 8"/>
          <p:cNvSpPr/>
          <p:nvPr/>
        </p:nvSpPr>
        <p:spPr>
          <a:xfrm>
            <a:off x="477391" y="1556792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endParaRPr lang="sk-S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126" y="4869160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Hlavičkové súbory</a:t>
            </a:r>
            <a:r>
              <a:rPr lang="en-US" dirty="0" smtClean="0"/>
              <a:t> </a:t>
            </a:r>
            <a:r>
              <a:rPr lang="sk-SK" dirty="0" smtClean="0"/>
              <a:t>-</a:t>
            </a:r>
            <a:r>
              <a:rPr lang="en-US" dirty="0" smtClean="0"/>
              <a:t> </a:t>
            </a:r>
            <a:r>
              <a:rPr lang="en-US" dirty="0" err="1" smtClean="0"/>
              <a:t>pr</a:t>
            </a:r>
            <a:r>
              <a:rPr lang="sk-SK" dirty="0" smtClean="0"/>
              <a:t>í</a:t>
            </a:r>
            <a:r>
              <a:rPr lang="en-US" dirty="0" smtClean="0"/>
              <a:t>pony</a:t>
            </a:r>
            <a:endParaRPr lang="sk-SK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45" y="1268760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18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dĺžnik 8"/>
          <p:cNvSpPr/>
          <p:nvPr/>
        </p:nvSpPr>
        <p:spPr>
          <a:xfrm>
            <a:off x="1115616" y="1551474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endParaRPr lang="sk-S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375431"/>
              </p:ext>
            </p:extLst>
          </p:nvPr>
        </p:nvGraphicFramePr>
        <p:xfrm>
          <a:off x="251520" y="2348880"/>
          <a:ext cx="8712968" cy="25731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9275"/>
                <a:gridCol w="2313213"/>
                <a:gridCol w="1391751"/>
                <a:gridCol w="2928729"/>
              </a:tblGrid>
              <a:tr h="2406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/>
                          </a:solidFill>
                          <a:effectLst/>
                        </a:rPr>
                        <a:t>Druh hlavičky</a:t>
                      </a:r>
                      <a:endParaRPr lang="sk-SK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/>
                          </a:solidFill>
                          <a:effectLst/>
                        </a:rPr>
                        <a:t>Konvencia</a:t>
                      </a:r>
                      <a:endParaRPr lang="sk-SK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/>
                          </a:solidFill>
                          <a:effectLst/>
                        </a:rPr>
                        <a:t>Príklad</a:t>
                      </a:r>
                      <a:endParaRPr lang="sk-SK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 smtClean="0">
                          <a:solidFill>
                            <a:schemeClr val="tx1"/>
                          </a:solidFill>
                          <a:effectLst/>
                        </a:rPr>
                        <a:t>Použiteľné</a:t>
                      </a:r>
                      <a:r>
                        <a:rPr lang="sk-SK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v programoch</a:t>
                      </a:r>
                      <a:endParaRPr lang="sk-SK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78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/>
                          </a:solidFill>
                          <a:effectLst/>
                        </a:rPr>
                        <a:t>C++ starý štýl</a:t>
                      </a:r>
                      <a:endParaRPr lang="sk-SK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Končí príponou .h</a:t>
                      </a:r>
                      <a:endParaRPr lang="sk-SK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iostream.h</a:t>
                      </a:r>
                      <a:endParaRPr lang="sk-SK" sz="18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 smtClean="0">
                          <a:effectLst/>
                        </a:rPr>
                        <a:t>C++</a:t>
                      </a:r>
                      <a:endParaRPr lang="sk-SK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78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/>
                          </a:solidFill>
                          <a:effectLst/>
                        </a:rPr>
                        <a:t>C starý štýl</a:t>
                      </a:r>
                      <a:endParaRPr lang="sk-SK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Končí príponou .h</a:t>
                      </a:r>
                      <a:endParaRPr lang="sk-SK" sz="18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math.h</a:t>
                      </a:r>
                      <a:endParaRPr lang="sk-SK" sz="18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 smtClean="0">
                          <a:effectLst/>
                        </a:rPr>
                        <a:t>C </a:t>
                      </a:r>
                      <a:r>
                        <a:rPr lang="sk-SK" sz="1800" dirty="0">
                          <a:effectLst/>
                        </a:rPr>
                        <a:t>a C</a:t>
                      </a:r>
                      <a:r>
                        <a:rPr lang="sk-SK" sz="1800" dirty="0" smtClean="0">
                          <a:effectLst/>
                        </a:rPr>
                        <a:t>++</a:t>
                      </a:r>
                      <a:endParaRPr lang="sk-SK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78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/>
                          </a:solidFill>
                          <a:effectLst/>
                        </a:rPr>
                        <a:t>C++ nový štýl</a:t>
                      </a:r>
                      <a:endParaRPr lang="sk-SK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Bez prípony</a:t>
                      </a:r>
                      <a:endParaRPr lang="sk-SK" sz="18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iostream</a:t>
                      </a:r>
                      <a:endParaRPr lang="sk-SK" sz="18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 smtClean="0">
                          <a:effectLst/>
                        </a:rPr>
                        <a:t>C++, </a:t>
                      </a:r>
                      <a:r>
                        <a:rPr lang="sk-SK" sz="1800" dirty="0">
                          <a:effectLst/>
                        </a:rPr>
                        <a:t>používa </a:t>
                      </a:r>
                      <a:r>
                        <a:rPr lang="sk-SK" sz="1800" dirty="0" err="1">
                          <a:effectLst/>
                        </a:rPr>
                        <a:t>namespace</a:t>
                      </a:r>
                      <a:r>
                        <a:rPr lang="sk-SK" sz="1800" dirty="0">
                          <a:effectLst/>
                        </a:rPr>
                        <a:t> </a:t>
                      </a:r>
                      <a:r>
                        <a:rPr lang="sk-SK" sz="1800" dirty="0" err="1">
                          <a:effectLst/>
                        </a:rPr>
                        <a:t>std</a:t>
                      </a:r>
                      <a:endParaRPr lang="sk-SK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78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/>
                          </a:solidFill>
                          <a:effectLst/>
                        </a:rPr>
                        <a:t>Konvertované C</a:t>
                      </a:r>
                      <a:endParaRPr lang="sk-SK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C </a:t>
                      </a:r>
                      <a:r>
                        <a:rPr lang="sk-SK" sz="1800" dirty="0" smtClean="0">
                          <a:effectLst/>
                        </a:rPr>
                        <a:t>prefix, </a:t>
                      </a:r>
                      <a:r>
                        <a:rPr lang="sk-SK" sz="1800" dirty="0">
                          <a:effectLst/>
                        </a:rPr>
                        <a:t>bez prípony</a:t>
                      </a:r>
                      <a:endParaRPr lang="sk-SK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 err="1">
                          <a:effectLst/>
                        </a:rPr>
                        <a:t>cmath</a:t>
                      </a:r>
                      <a:endParaRPr lang="sk-SK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 smtClean="0">
                          <a:effectLst/>
                        </a:rPr>
                        <a:t>C++, </a:t>
                      </a:r>
                      <a:r>
                        <a:rPr lang="sk-SK" sz="1800" dirty="0">
                          <a:effectLst/>
                        </a:rPr>
                        <a:t>môžu používať </a:t>
                      </a:r>
                      <a:r>
                        <a:rPr lang="sk-SK" sz="1800" b="1" dirty="0" err="1">
                          <a:effectLst/>
                        </a:rPr>
                        <a:t>nie-C</a:t>
                      </a:r>
                      <a:r>
                        <a:rPr lang="sk-SK" sz="1800" dirty="0">
                          <a:effectLst/>
                        </a:rPr>
                        <a:t> vlastnosti</a:t>
                      </a:r>
                      <a:endParaRPr lang="sk-SK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8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1520" y="1412776"/>
            <a:ext cx="871296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sk-SK" dirty="0" smtClean="0"/>
              <a:t>Písanie rozsiahlych programov, ktoré kombinujú existujúci kód od rôznych tvorcov</a:t>
            </a:r>
          </a:p>
          <a:p>
            <a:pPr marL="285750" indent="-285750">
              <a:buFontTx/>
              <a:buChar char="-"/>
            </a:pPr>
            <a:endParaRPr lang="sk-SK" dirty="0"/>
          </a:p>
          <a:p>
            <a:pPr marL="285750" indent="-285750">
              <a:buFontTx/>
              <a:buChar char="-"/>
            </a:pPr>
            <a:r>
              <a:rPr lang="sk-SK" dirty="0" smtClean="0"/>
              <a:t>Štandardné knižnice v meno priestore </a:t>
            </a:r>
            <a:r>
              <a:rPr lang="sk-SK" b="1" dirty="0" err="1" smtClean="0">
                <a:solidFill>
                  <a:srgbClr val="FF0000"/>
                </a:solidFill>
              </a:rPr>
              <a:t>std</a:t>
            </a:r>
            <a:endParaRPr lang="sk-SK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sk-SK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sk-SK" dirty="0" smtClean="0"/>
              <a:t>Direktíva </a:t>
            </a:r>
            <a:r>
              <a:rPr lang="sk-SK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sk-SK" dirty="0" smtClean="0"/>
              <a:t>  	</a:t>
            </a:r>
          </a:p>
          <a:p>
            <a:pPr marL="285750" indent="-285750">
              <a:buFontTx/>
              <a:buChar char="-"/>
            </a:pPr>
            <a:endParaRPr lang="sk-SK" dirty="0"/>
          </a:p>
          <a:p>
            <a:pPr marL="742950" lvl="1" indent="-285750">
              <a:buFontTx/>
              <a:buChar char="-"/>
            </a:pP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lvl="1" indent="-285750">
              <a:buFontTx/>
              <a:buChar char="-"/>
            </a:pP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std::cout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681786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err="1" smtClean="0"/>
              <a:t>Namespace</a:t>
            </a:r>
            <a:r>
              <a:rPr lang="sk-SK" dirty="0" smtClean="0"/>
              <a:t> - </a:t>
            </a:r>
            <a:r>
              <a:rPr lang="sk-SK" dirty="0" err="1" smtClean="0"/>
              <a:t>menopriestor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19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bdĺžnik 9"/>
          <p:cNvSpPr/>
          <p:nvPr/>
        </p:nvSpPr>
        <p:spPr>
          <a:xfrm>
            <a:off x="3923928" y="2719653"/>
            <a:ext cx="5112567" cy="32778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sk-SK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prvy.cpp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– zobrazí oznam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iostream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sk-SK" b="1" i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using</a:t>
            </a:r>
            <a:r>
              <a:rPr lang="sk-SK" b="1" i="1" dirty="0" smtClean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i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namespace</a:t>
            </a:r>
            <a:r>
              <a:rPr lang="sk-SK" b="1" i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i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lang="sk-SK" b="1" i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 err="1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sk-SK" b="1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sk-SK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std::</a:t>
            </a:r>
            <a:r>
              <a:rPr lang="sk-SK" b="1" dirty="0" err="1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sk-SK" b="1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&lt;&lt; "Ahoj C++.";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sk-SK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std::</a:t>
            </a:r>
            <a:r>
              <a:rPr lang="sk-SK" b="1" dirty="0" err="1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sk-SK" b="1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&lt;&lt; </a:t>
            </a:r>
            <a:r>
              <a:rPr lang="sk-SK" b="1" dirty="0" err="1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lang="sk-SK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sk-SK" b="1" dirty="0" err="1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endl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sk-SK" b="1" dirty="0" err="1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sk-SK" b="1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sk-SK" b="1" dirty="0">
              <a:solidFill>
                <a:srgbClr val="00206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91781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5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913"/>
            <a:ext cx="8415211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Pomôcky pri štúdiu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702" y="1772816"/>
            <a:ext cx="8311896" cy="4896544"/>
          </a:xfrm>
        </p:spPr>
        <p:txBody>
          <a:bodyPr/>
          <a:lstStyle/>
          <a:p>
            <a:pPr marL="285750"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</a:rPr>
              <a:t>    </a:t>
            </a:r>
            <a:r>
              <a:rPr lang="sk-SK" sz="3200" b="1" dirty="0" err="1" smtClean="0">
                <a:solidFill>
                  <a:srgbClr val="FF0000"/>
                </a:solidFill>
              </a:rPr>
              <a:t>Moodle</a:t>
            </a:r>
            <a:endParaRPr lang="en-US" sz="3200" b="1" dirty="0">
              <a:solidFill>
                <a:srgbClr val="FF0000"/>
              </a:solidFill>
            </a:endParaRPr>
          </a:p>
          <a:p>
            <a:pPr marL="457200" lvl="1" indent="0" algn="ctr" eaLnBrk="1" hangingPunct="1">
              <a:lnSpc>
                <a:spcPct val="80000"/>
              </a:lnSpc>
              <a:buNone/>
              <a:defRPr/>
            </a:pPr>
            <a:endParaRPr lang="sk-SK" sz="1400" dirty="0" smtClean="0">
              <a:solidFill>
                <a:srgbClr val="FF0000"/>
              </a:solidFill>
              <a:ea typeface="+mn-ea"/>
              <a:cs typeface="+mn-cs"/>
            </a:endParaRPr>
          </a:p>
          <a:p>
            <a:pPr lvl="1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400" dirty="0" smtClean="0">
                <a:solidFill>
                  <a:srgbClr val="FF0000"/>
                </a:solidFill>
              </a:rPr>
              <a:t>Prezentácie</a:t>
            </a:r>
          </a:p>
          <a:p>
            <a:pPr lvl="1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400" dirty="0" smtClean="0">
                <a:solidFill>
                  <a:srgbClr val="FF0000"/>
                </a:solidFill>
              </a:rPr>
              <a:t>Texty prednášok</a:t>
            </a:r>
          </a:p>
          <a:p>
            <a:pPr lvl="1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400" dirty="0" smtClean="0">
                <a:solidFill>
                  <a:srgbClr val="FF0000"/>
                </a:solidFill>
              </a:rPr>
              <a:t>Riešené príklady z cvičení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endParaRPr lang="sk-SK" sz="2000" dirty="0" smtClean="0">
              <a:solidFill>
                <a:srgbClr val="FF0000"/>
              </a:solidFill>
            </a:endParaRPr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sk-SK" sz="2000" b="1" dirty="0" smtClean="0"/>
              <a:t>Knihy</a:t>
            </a:r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endParaRPr lang="sk-SK" sz="2000" b="1" dirty="0" smtClean="0"/>
          </a:p>
          <a:p>
            <a:pPr marL="801688" lvl="1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000" dirty="0" err="1"/>
              <a:t>Thinking</a:t>
            </a:r>
            <a:r>
              <a:rPr lang="sk-SK" sz="2000" dirty="0" smtClean="0">
                <a:solidFill>
                  <a:schemeClr val="tx2"/>
                </a:solidFill>
              </a:rPr>
              <a:t> in C++,2nd </a:t>
            </a:r>
            <a:r>
              <a:rPr lang="sk-SK" sz="2000" dirty="0" err="1" smtClean="0">
                <a:solidFill>
                  <a:schemeClr val="tx2"/>
                </a:solidFill>
              </a:rPr>
              <a:t>Edition</a:t>
            </a:r>
            <a:r>
              <a:rPr lang="sk-SK" sz="2000" dirty="0" smtClean="0">
                <a:solidFill>
                  <a:schemeClr val="tx2"/>
                </a:solidFill>
              </a:rPr>
              <a:t>, </a:t>
            </a:r>
            <a:r>
              <a:rPr lang="sk-SK" sz="2000" dirty="0" err="1" smtClean="0">
                <a:solidFill>
                  <a:schemeClr val="tx2"/>
                </a:solidFill>
              </a:rPr>
              <a:t>Bruce</a:t>
            </a:r>
            <a:r>
              <a:rPr lang="sk-SK" sz="2000" dirty="0" smtClean="0">
                <a:solidFill>
                  <a:schemeClr val="tx2"/>
                </a:solidFill>
              </a:rPr>
              <a:t> </a:t>
            </a:r>
            <a:r>
              <a:rPr lang="sk-SK" sz="2000" dirty="0" err="1" smtClean="0">
                <a:solidFill>
                  <a:schemeClr val="tx2"/>
                </a:solidFill>
              </a:rPr>
              <a:t>Eckel</a:t>
            </a:r>
            <a:r>
              <a:rPr lang="sk-SK" sz="2000" dirty="0" smtClean="0">
                <a:solidFill>
                  <a:schemeClr val="tx2"/>
                </a:solidFill>
              </a:rPr>
              <a:t>,</a:t>
            </a:r>
          </a:p>
          <a:p>
            <a:pPr marL="0" lvl="1" indent="0" algn="r" eaLnBrk="1" hangingPunct="1">
              <a:lnSpc>
                <a:spcPct val="80000"/>
              </a:lnSpc>
              <a:buNone/>
              <a:defRPr/>
            </a:pPr>
            <a:r>
              <a:rPr lang="sk-SK" sz="2000" dirty="0" smtClean="0">
                <a:solidFill>
                  <a:schemeClr val="tx2"/>
                </a:solidFill>
                <a:hlinkClick r:id="rId3"/>
              </a:rPr>
              <a:t>http</a:t>
            </a:r>
            <a:r>
              <a:rPr lang="sk-SK" sz="2000" dirty="0">
                <a:solidFill>
                  <a:schemeClr val="tx2"/>
                </a:solidFill>
                <a:hlinkClick r:id="rId3"/>
              </a:rPr>
              <a:t>://www.msedv.at/books/eckel</a:t>
            </a:r>
            <a:r>
              <a:rPr lang="sk-SK" sz="2000" dirty="0" smtClean="0">
                <a:solidFill>
                  <a:schemeClr val="tx2"/>
                </a:solidFill>
                <a:hlinkClick r:id="rId3"/>
              </a:rPr>
              <a:t>/</a:t>
            </a:r>
            <a:endParaRPr lang="sk-SK" sz="2000" dirty="0" smtClean="0">
              <a:solidFill>
                <a:schemeClr val="tx2"/>
              </a:solidFill>
            </a:endParaRPr>
          </a:p>
          <a:p>
            <a:pPr marL="342900" lvl="1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en-US" sz="2000" dirty="0"/>
          </a:p>
          <a:p>
            <a:pPr marL="801688" lvl="1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000" dirty="0" smtClean="0"/>
              <a:t>C++ </a:t>
            </a:r>
            <a:r>
              <a:rPr lang="sk-SK" sz="2000" dirty="0" err="1" smtClean="0"/>
              <a:t>Primer</a:t>
            </a:r>
            <a:r>
              <a:rPr lang="sk-SK" sz="2000" dirty="0" smtClean="0"/>
              <a:t> Plus, </a:t>
            </a:r>
            <a:r>
              <a:rPr lang="sk-SK" sz="2000" dirty="0" err="1" smtClean="0"/>
              <a:t>Stephen</a:t>
            </a:r>
            <a:r>
              <a:rPr lang="sk-SK" sz="2000" dirty="0" smtClean="0"/>
              <a:t> </a:t>
            </a:r>
            <a:r>
              <a:rPr lang="sk-SK" sz="2000" dirty="0" err="1" smtClean="0"/>
              <a:t>Prata</a:t>
            </a:r>
            <a:r>
              <a:rPr lang="sk-SK" sz="2000" dirty="0" smtClean="0"/>
              <a:t>, 6th </a:t>
            </a:r>
            <a:r>
              <a:rPr lang="sk-SK" sz="2000" dirty="0" err="1" smtClean="0"/>
              <a:t>Edition</a:t>
            </a:r>
            <a:r>
              <a:rPr lang="sk-SK" sz="2000" dirty="0" smtClean="0"/>
              <a:t>, </a:t>
            </a:r>
            <a:r>
              <a:rPr lang="sk-SK" sz="2000" dirty="0" err="1" smtClean="0"/>
              <a:t>Addison-Wesley</a:t>
            </a:r>
            <a:endParaRPr lang="sk-SK" sz="2000" dirty="0"/>
          </a:p>
          <a:p>
            <a:pPr marL="515938" lvl="1" indent="0" eaLnBrk="1" hangingPunct="1">
              <a:lnSpc>
                <a:spcPct val="80000"/>
              </a:lnSpc>
              <a:buNone/>
              <a:defRPr/>
            </a:pPr>
            <a:endParaRPr lang="sk-SK" sz="2000" dirty="0"/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sk-SK" sz="2000" b="1" dirty="0" err="1" smtClean="0"/>
              <a:t>Visual</a:t>
            </a:r>
            <a:r>
              <a:rPr lang="sk-SK" sz="2000" b="1" dirty="0" smtClean="0"/>
              <a:t> .net vývojové prostredie, </a:t>
            </a:r>
            <a:r>
              <a:rPr lang="sk-SK" sz="2000" b="1" dirty="0" err="1" smtClean="0"/>
              <a:t>help</a:t>
            </a:r>
            <a:endParaRPr lang="sk-SK" sz="2000" b="1" dirty="0"/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endParaRPr lang="sk-SK" sz="2000" dirty="0"/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0" y="1556792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841804" y="6525555"/>
            <a:ext cx="267682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35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538" y="188913"/>
            <a:ext cx="8784976" cy="935831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en-US" dirty="0" smtClean="0"/>
              <a:t>Pam</a:t>
            </a:r>
            <a:r>
              <a:rPr lang="sk-SK" dirty="0" err="1" smtClean="0"/>
              <a:t>äť</a:t>
            </a:r>
            <a:endParaRPr lang="sk-SK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96752"/>
            <a:ext cx="8774682" cy="5400600"/>
          </a:xfrm>
        </p:spPr>
        <p:txBody>
          <a:bodyPr/>
          <a:lstStyle/>
          <a:p>
            <a:pPr marL="0" indent="0">
              <a:buNone/>
              <a:defRPr/>
            </a:pPr>
            <a:endParaRPr lang="sk-SK" sz="14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dirty="0" smtClean="0">
              <a:ea typeface="+mn-ea"/>
              <a:cs typeface="+mn-cs"/>
            </a:endParaRPr>
          </a:p>
        </p:txBody>
      </p:sp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32994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20</a:t>
            </a:fld>
            <a:endParaRPr lang="sk-SK" b="1" i="1" dirty="0"/>
          </a:p>
        </p:txBody>
      </p:sp>
      <p:pic>
        <p:nvPicPr>
          <p:cNvPr id="6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890" y="131096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843421" y="1340768"/>
            <a:ext cx="1872208" cy="216024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843421" y="1556792"/>
            <a:ext cx="1872208" cy="216024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843034" y="1773246"/>
            <a:ext cx="1872208" cy="216024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843421" y="1989270"/>
            <a:ext cx="1872208" cy="216024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843421" y="2205294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843034" y="2421748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843034" y="2637772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2843034" y="2853796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2842647" y="3070250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2842647" y="3286274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2842647" y="3502298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2842260" y="3718752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2843808" y="3934776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2843808" y="4150800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843421" y="4367254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2843421" y="4583278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843421" y="4799302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2843034" y="5015756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2843808" y="5231780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2843808" y="5447804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2843421" y="5664258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2842260" y="5880282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2842260" y="6096306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2843421" y="6312760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2051333" y="1268760"/>
            <a:ext cx="7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rgbClr val="FF0000"/>
                </a:solidFill>
              </a:rPr>
              <a:t>0x2000</a:t>
            </a:r>
            <a:endParaRPr lang="sk-SK" sz="1400" dirty="0">
              <a:solidFill>
                <a:srgbClr val="FF0000"/>
              </a:solidFill>
            </a:endParaRPr>
          </a:p>
        </p:txBody>
      </p:sp>
      <p:sp>
        <p:nvSpPr>
          <p:cNvPr id="41" name="BlokTextu 40"/>
          <p:cNvSpPr txBox="1"/>
          <p:nvPr/>
        </p:nvSpPr>
        <p:spPr>
          <a:xfrm>
            <a:off x="2051333" y="1510915"/>
            <a:ext cx="7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rgbClr val="FF0000"/>
                </a:solidFill>
              </a:rPr>
              <a:t>0x2001</a:t>
            </a:r>
            <a:endParaRPr lang="sk-SK" sz="1400" dirty="0">
              <a:solidFill>
                <a:srgbClr val="FF0000"/>
              </a:solidFill>
            </a:endParaRPr>
          </a:p>
        </p:txBody>
      </p:sp>
      <p:sp>
        <p:nvSpPr>
          <p:cNvPr id="42" name="BlokTextu 41"/>
          <p:cNvSpPr txBox="1"/>
          <p:nvPr/>
        </p:nvSpPr>
        <p:spPr>
          <a:xfrm>
            <a:off x="2051720" y="1753071"/>
            <a:ext cx="7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rgbClr val="FF0000"/>
                </a:solidFill>
              </a:rPr>
              <a:t>0x2002</a:t>
            </a:r>
            <a:endParaRPr lang="sk-SK" sz="1400" dirty="0">
              <a:solidFill>
                <a:srgbClr val="FF0000"/>
              </a:solidFill>
            </a:endParaRPr>
          </a:p>
        </p:txBody>
      </p:sp>
      <p:sp>
        <p:nvSpPr>
          <p:cNvPr id="43" name="BlokTextu 42"/>
          <p:cNvSpPr txBox="1"/>
          <p:nvPr/>
        </p:nvSpPr>
        <p:spPr>
          <a:xfrm>
            <a:off x="2051720" y="1969095"/>
            <a:ext cx="7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/>
              <a:t>...</a:t>
            </a:r>
            <a:endParaRPr lang="sk-SK" sz="1400" dirty="0"/>
          </a:p>
        </p:txBody>
      </p:sp>
      <p:sp>
        <p:nvSpPr>
          <p:cNvPr id="8" name="BlokTextu 7"/>
          <p:cNvSpPr txBox="1"/>
          <p:nvPr/>
        </p:nvSpPr>
        <p:spPr>
          <a:xfrm>
            <a:off x="1009371" y="12379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Adresa</a:t>
            </a:r>
            <a:endParaRPr lang="sk-SK" dirty="0">
              <a:solidFill>
                <a:srgbClr val="FF0000"/>
              </a:solidFill>
            </a:endParaRPr>
          </a:p>
        </p:txBody>
      </p:sp>
      <p:cxnSp>
        <p:nvCxnSpPr>
          <p:cNvPr id="46" name="Rovná spojovacia šípka 45"/>
          <p:cNvCxnSpPr>
            <a:endCxn id="4" idx="1"/>
          </p:cNvCxnSpPr>
          <p:nvPr/>
        </p:nvCxnSpPr>
        <p:spPr>
          <a:xfrm flipV="1">
            <a:off x="1871506" y="1422649"/>
            <a:ext cx="179827" cy="6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ravá zložená zátvorka 55"/>
          <p:cNvSpPr/>
          <p:nvPr/>
        </p:nvSpPr>
        <p:spPr>
          <a:xfrm>
            <a:off x="4876195" y="1341198"/>
            <a:ext cx="72008" cy="8640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9" name="BlokTextu 58"/>
          <p:cNvSpPr txBox="1"/>
          <p:nvPr/>
        </p:nvSpPr>
        <p:spPr>
          <a:xfrm>
            <a:off x="4932040" y="161993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8000"/>
                </a:solidFill>
              </a:rPr>
              <a:t>Kódový segment</a:t>
            </a:r>
            <a:endParaRPr lang="sk-SK" dirty="0">
              <a:solidFill>
                <a:srgbClr val="008000"/>
              </a:solidFill>
            </a:endParaRPr>
          </a:p>
        </p:txBody>
      </p:sp>
      <p:sp>
        <p:nvSpPr>
          <p:cNvPr id="60" name="Pravá zložená zátvorka 59"/>
          <p:cNvSpPr/>
          <p:nvPr/>
        </p:nvSpPr>
        <p:spPr>
          <a:xfrm>
            <a:off x="7018015" y="2206154"/>
            <a:ext cx="45719" cy="43226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1" name="BlokTextu 60"/>
          <p:cNvSpPr txBox="1"/>
          <p:nvPr/>
        </p:nvSpPr>
        <p:spPr>
          <a:xfrm>
            <a:off x="7020272" y="418215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70C0"/>
                </a:solidFill>
              </a:rPr>
              <a:t>Dátový segment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62" name="Pravá zložená zátvorka 61"/>
          <p:cNvSpPr/>
          <p:nvPr/>
        </p:nvSpPr>
        <p:spPr>
          <a:xfrm>
            <a:off x="4886321" y="2206154"/>
            <a:ext cx="61882" cy="10801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3" name="Pravá zložená zátvorka 62"/>
          <p:cNvSpPr/>
          <p:nvPr/>
        </p:nvSpPr>
        <p:spPr>
          <a:xfrm>
            <a:off x="4886321" y="3286274"/>
            <a:ext cx="61882" cy="10801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4" name="Pravá zložená zátvorka 63"/>
          <p:cNvSpPr/>
          <p:nvPr/>
        </p:nvSpPr>
        <p:spPr>
          <a:xfrm>
            <a:off x="4886091" y="4367683"/>
            <a:ext cx="62112" cy="21578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5" name="BlokTextu 64"/>
          <p:cNvSpPr txBox="1"/>
          <p:nvPr/>
        </p:nvSpPr>
        <p:spPr>
          <a:xfrm>
            <a:off x="4948203" y="2561548"/>
            <a:ext cx="200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5">
                    <a:lumMod val="50000"/>
                  </a:schemeClr>
                </a:solidFill>
              </a:rPr>
              <a:t>Statická pamäť</a:t>
            </a:r>
            <a:endParaRPr lang="sk-SK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6" name="BlokTextu 65"/>
          <p:cNvSpPr txBox="1"/>
          <p:nvPr/>
        </p:nvSpPr>
        <p:spPr>
          <a:xfrm>
            <a:off x="4932040" y="3645024"/>
            <a:ext cx="200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B0F0"/>
                </a:solidFill>
              </a:rPr>
              <a:t>Zásobník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67" name="BlokTextu 66"/>
          <p:cNvSpPr txBox="1"/>
          <p:nvPr/>
        </p:nvSpPr>
        <p:spPr>
          <a:xfrm>
            <a:off x="4948203" y="5085184"/>
            <a:ext cx="2288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70C0"/>
                </a:solidFill>
              </a:rPr>
              <a:t>Dynamická pamäť (halda)</a:t>
            </a:r>
            <a:endParaRPr lang="sk-SK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913"/>
            <a:ext cx="8784976" cy="935831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Deklarácia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96752"/>
            <a:ext cx="8774682" cy="5400600"/>
          </a:xfrm>
        </p:spPr>
        <p:txBody>
          <a:bodyPr/>
          <a:lstStyle/>
          <a:p>
            <a:pPr marL="0" lvl="1" indent="0">
              <a:buNone/>
              <a:defRPr/>
            </a:pPr>
            <a:r>
              <a:rPr lang="sk-SK" sz="1800" b="1" dirty="0" smtClean="0"/>
              <a:t>Oznamuje kompilátoru:</a:t>
            </a:r>
          </a:p>
          <a:p>
            <a:pPr marL="0" lvl="1" indent="0">
              <a:buNone/>
              <a:defRPr/>
            </a:pPr>
            <a:endParaRPr lang="sk-SK" sz="1800" b="1" dirty="0"/>
          </a:p>
          <a:p>
            <a:pPr marL="0" lvl="1" indent="0">
              <a:buNone/>
              <a:defRPr/>
            </a:pPr>
            <a:r>
              <a:rPr lang="sk-SK" sz="1800" b="1" dirty="0" smtClean="0"/>
              <a:t>  „</a:t>
            </a:r>
            <a:r>
              <a:rPr lang="sk-SK" sz="1800" b="1" i="1" dirty="0" smtClean="0">
                <a:solidFill>
                  <a:srgbClr val="C00000"/>
                </a:solidFill>
              </a:rPr>
              <a:t>Táto funkcia alebo premenná niekde existuje a bude vypadať takto.</a:t>
            </a:r>
            <a:r>
              <a:rPr lang="sk-SK" sz="1800" b="1" dirty="0" smtClean="0"/>
              <a:t>“</a:t>
            </a:r>
          </a:p>
          <a:p>
            <a:pPr marL="285750" lvl="1">
              <a:defRPr/>
            </a:pPr>
            <a:endParaRPr lang="sk-SK" sz="1600" b="1" dirty="0" smtClean="0"/>
          </a:p>
          <a:p>
            <a:pPr marL="914400" lvl="2" indent="0">
              <a:buNone/>
              <a:defRPr/>
            </a:pPr>
            <a:r>
              <a:rPr lang="sk-SK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sk-SK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sk-SK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sk-SK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// deklarácie funkcie</a:t>
            </a:r>
            <a:endParaRPr lang="sk-SK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  <a:defRPr/>
            </a:pPr>
            <a:r>
              <a:rPr lang="sk-SK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sk-SK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  <a:r>
              <a:rPr lang="sk-SK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// deklarácia premennej</a:t>
            </a:r>
          </a:p>
          <a:p>
            <a:pPr marL="914400" lvl="2" indent="0">
              <a:buNone/>
              <a:defRPr/>
            </a:pPr>
            <a:r>
              <a:rPr lang="sk-SK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285750" lvl="1">
              <a:buFontTx/>
              <a:buChar char="-"/>
              <a:defRPr/>
            </a:pPr>
            <a:r>
              <a:rPr lang="sk-SK" sz="1800" b="1" dirty="0"/>
              <a:t>Môže byť viacnásobná (ak je zhodná)</a:t>
            </a:r>
          </a:p>
          <a:p>
            <a:pPr marL="285750" lvl="1">
              <a:buFontTx/>
              <a:buChar char="-"/>
              <a:defRPr/>
            </a:pPr>
            <a:r>
              <a:rPr lang="sk-SK" sz="1800" b="1" dirty="0"/>
              <a:t>Väčšinou sa umiestňuje do hlavičkového (včleňovaného) súboru</a:t>
            </a:r>
          </a:p>
          <a:p>
            <a:pPr lvl="1">
              <a:defRPr/>
            </a:pPr>
            <a:endParaRPr lang="sk-SK" sz="1600" b="1" dirty="0"/>
          </a:p>
          <a:p>
            <a:pPr marL="265113" lvl="1" indent="-254000">
              <a:defRPr/>
            </a:pPr>
            <a:r>
              <a:rPr lang="sk-SK" sz="1800" b="1" dirty="0"/>
              <a:t>Deklarácie funkcie = </a:t>
            </a:r>
            <a:r>
              <a:rPr lang="sk-SK" sz="2000" b="1" dirty="0" smtClean="0">
                <a:solidFill>
                  <a:srgbClr val="C00000"/>
                </a:solidFill>
              </a:rPr>
              <a:t>prototyp funkcie</a:t>
            </a:r>
          </a:p>
          <a:p>
            <a:pPr marL="665163" lvl="2" indent="-254000">
              <a:defRPr/>
            </a:pPr>
            <a:endParaRPr lang="sk-SK" sz="1000" dirty="0">
              <a:solidFill>
                <a:srgbClr val="C00000"/>
              </a:solidFill>
            </a:endParaRPr>
          </a:p>
          <a:p>
            <a:pPr marL="720725" lvl="2" indent="-361950">
              <a:defRPr/>
            </a:pPr>
            <a:r>
              <a:rPr lang="sk-SK" sz="1600" dirty="0" smtClean="0">
                <a:solidFill>
                  <a:srgbClr val="0070C0"/>
                </a:solidFill>
              </a:rPr>
              <a:t>Prototyp </a:t>
            </a:r>
            <a:r>
              <a:rPr lang="sk-SK" sz="1600" dirty="0">
                <a:solidFill>
                  <a:srgbClr val="0070C0"/>
                </a:solidFill>
              </a:rPr>
              <a:t>funkcie musíme umiestniť pred prvé použitie </a:t>
            </a:r>
            <a:r>
              <a:rPr lang="sk-SK" sz="1600" dirty="0" smtClean="0">
                <a:solidFill>
                  <a:srgbClr val="0070C0"/>
                </a:solidFill>
              </a:rPr>
              <a:t>funkcie</a:t>
            </a:r>
          </a:p>
          <a:p>
            <a:pPr marL="1117600" lvl="1"/>
            <a:r>
              <a:rPr lang="sk-SK" sz="1400" b="1" dirty="0" smtClean="0">
                <a:solidFill>
                  <a:srgbClr val="0070C0"/>
                </a:solidFill>
              </a:rPr>
              <a:t>Prototyp </a:t>
            </a:r>
            <a:r>
              <a:rPr lang="sk-SK" sz="1400" b="1" dirty="0">
                <a:solidFill>
                  <a:srgbClr val="0070C0"/>
                </a:solidFill>
              </a:rPr>
              <a:t>funkcie napíšeme </a:t>
            </a:r>
            <a:r>
              <a:rPr lang="sk-SK" sz="1400" b="1" dirty="0" smtClean="0">
                <a:solidFill>
                  <a:srgbClr val="0070C0"/>
                </a:solidFill>
              </a:rPr>
              <a:t>explicitne do </a:t>
            </a:r>
            <a:r>
              <a:rPr lang="sk-SK" sz="1400" b="1" dirty="0">
                <a:solidFill>
                  <a:srgbClr val="0070C0"/>
                </a:solidFill>
              </a:rPr>
              <a:t>zdrojového kódu </a:t>
            </a:r>
            <a:r>
              <a:rPr lang="sk-SK" sz="1400" b="1" dirty="0" smtClean="0">
                <a:solidFill>
                  <a:srgbClr val="0070C0"/>
                </a:solidFill>
              </a:rPr>
              <a:t>sami alebo</a:t>
            </a:r>
            <a:endParaRPr lang="sk-SK" sz="1400" b="1" dirty="0">
              <a:solidFill>
                <a:srgbClr val="0070C0"/>
              </a:solidFill>
            </a:endParaRPr>
          </a:p>
          <a:p>
            <a:pPr marL="1117600" lvl="1"/>
            <a:r>
              <a:rPr lang="sk-SK" sz="1400" b="1" dirty="0">
                <a:solidFill>
                  <a:srgbClr val="0070C0"/>
                </a:solidFill>
              </a:rPr>
              <a:t>Včleníme do zdrojového kódu hlavičkový </a:t>
            </a:r>
            <a:r>
              <a:rPr lang="sk-SK" sz="1400" b="1" dirty="0" smtClean="0">
                <a:solidFill>
                  <a:srgbClr val="0070C0"/>
                </a:solidFill>
              </a:rPr>
              <a:t>súbor, </a:t>
            </a:r>
            <a:r>
              <a:rPr lang="sk-SK" sz="1400" b="1" dirty="0">
                <a:solidFill>
                  <a:srgbClr val="0070C0"/>
                </a:solidFill>
              </a:rPr>
              <a:t>ktorý tento prototyp obsahuje.</a:t>
            </a:r>
          </a:p>
          <a:p>
            <a:pPr marL="665163" lvl="2" indent="-254000">
              <a:defRPr/>
            </a:pPr>
            <a:endParaRPr lang="en-US" sz="1600" b="1" dirty="0" smtClean="0">
              <a:solidFill>
                <a:srgbClr val="0070C0"/>
              </a:solidFill>
              <a:ea typeface="+mn-ea"/>
              <a:cs typeface="+mn-cs"/>
            </a:endParaRPr>
          </a:p>
          <a:p>
            <a:pPr lvl="2">
              <a:buFontTx/>
              <a:buNone/>
              <a:defRPr/>
            </a:pPr>
            <a:endParaRPr lang="sk-SK" sz="1000" dirty="0" smtClean="0"/>
          </a:p>
          <a:p>
            <a:pPr>
              <a:defRPr/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sk-SK" sz="1000" dirty="0" smtClean="0"/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dirty="0" smtClean="0">
              <a:ea typeface="+mn-ea"/>
              <a:cs typeface="+mn-cs"/>
            </a:endParaRPr>
          </a:p>
        </p:txBody>
      </p:sp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21</a:t>
            </a:fld>
            <a:endParaRPr lang="sk-SK" b="1" i="1" dirty="0"/>
          </a:p>
        </p:txBody>
      </p:sp>
      <p:pic>
        <p:nvPicPr>
          <p:cNvPr id="6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1124744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05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3"/>
            <a:ext cx="8784976" cy="936104"/>
          </a:xfrm>
        </p:spPr>
        <p:txBody>
          <a:bodyPr/>
          <a:lstStyle/>
          <a:p>
            <a:pPr eaLnBrk="1" hangingPunct="1"/>
            <a:r>
              <a:rPr lang="sk-SK" dirty="0" smtClean="0"/>
              <a:t>Definícia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24991"/>
            <a:ext cx="8784976" cy="54005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sk-SK" sz="1800" b="1" dirty="0" smtClean="0">
                <a:solidFill>
                  <a:schemeClr val="tx1"/>
                </a:solidFill>
              </a:rPr>
              <a:t>Prikazuje kompilátoru:</a:t>
            </a:r>
          </a:p>
          <a:p>
            <a:pPr marL="0" indent="0">
              <a:buNone/>
              <a:defRPr/>
            </a:pPr>
            <a:endParaRPr lang="sk-SK" sz="1800" b="1" dirty="0" smtClean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sk-SK" sz="1800" b="1" dirty="0" smtClean="0">
                <a:solidFill>
                  <a:schemeClr val="tx1"/>
                </a:solidFill>
              </a:rPr>
              <a:t>		„</a:t>
            </a:r>
            <a:r>
              <a:rPr lang="sk-SK" sz="1800" b="1" i="1" dirty="0" smtClean="0">
                <a:solidFill>
                  <a:srgbClr val="C00000"/>
                </a:solidFill>
              </a:rPr>
              <a:t>Vytvor </a:t>
            </a:r>
            <a:r>
              <a:rPr lang="sk-SK" sz="1800" b="1" i="1" dirty="0">
                <a:solidFill>
                  <a:srgbClr val="C00000"/>
                </a:solidFill>
              </a:rPr>
              <a:t>túto </a:t>
            </a:r>
            <a:r>
              <a:rPr lang="sk-SK" sz="1800" b="1" i="1" dirty="0" smtClean="0">
                <a:solidFill>
                  <a:srgbClr val="C00000"/>
                </a:solidFill>
              </a:rPr>
              <a:t>premennú na tomto mieste</a:t>
            </a:r>
            <a:r>
              <a:rPr lang="sk-SK" sz="1800" b="1" dirty="0" smtClean="0">
                <a:solidFill>
                  <a:schemeClr val="tx1"/>
                </a:solidFill>
              </a:rPr>
              <a:t>“ </a:t>
            </a:r>
            <a:r>
              <a:rPr lang="sk-SK" sz="1400" b="1" dirty="0" smtClean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  <a:defRPr/>
            </a:pPr>
            <a:r>
              <a:rPr lang="sk-SK" sz="1400" b="1" dirty="0">
                <a:solidFill>
                  <a:schemeClr val="tx1"/>
                </a:solidFill>
              </a:rPr>
              <a:t>	</a:t>
            </a:r>
            <a:r>
              <a:rPr lang="sk-SK" sz="1400" b="1" dirty="0" smtClean="0">
                <a:solidFill>
                  <a:schemeClr val="tx1"/>
                </a:solidFill>
              </a:rPr>
              <a:t>			alebo </a:t>
            </a:r>
          </a:p>
          <a:p>
            <a:pPr marL="0" indent="0">
              <a:buNone/>
              <a:defRPr/>
            </a:pPr>
            <a:r>
              <a:rPr lang="sk-SK" sz="1800" b="1" dirty="0" smtClean="0">
                <a:solidFill>
                  <a:schemeClr val="tx1"/>
                </a:solidFill>
                <a:ea typeface="+mn-ea"/>
                <a:cs typeface="+mn-cs"/>
              </a:rPr>
              <a:t>		„</a:t>
            </a:r>
            <a:r>
              <a:rPr lang="sk-SK" sz="1800" b="1" i="1" dirty="0" smtClean="0">
                <a:solidFill>
                  <a:srgbClr val="C00000"/>
                </a:solidFill>
                <a:ea typeface="+mn-ea"/>
                <a:cs typeface="+mn-cs"/>
              </a:rPr>
              <a:t>Vytvor </a:t>
            </a:r>
            <a:r>
              <a:rPr lang="sk-SK" sz="1800" b="1" i="1" dirty="0">
                <a:solidFill>
                  <a:srgbClr val="C00000"/>
                </a:solidFill>
                <a:ea typeface="+mn-ea"/>
                <a:cs typeface="+mn-cs"/>
              </a:rPr>
              <a:t>túto funkciu </a:t>
            </a:r>
            <a:r>
              <a:rPr lang="sk-SK" sz="1800" b="1" i="1" dirty="0" smtClean="0">
                <a:solidFill>
                  <a:srgbClr val="C00000"/>
                </a:solidFill>
                <a:ea typeface="+mn-ea"/>
                <a:cs typeface="+mn-cs"/>
              </a:rPr>
              <a:t>na tomto mieste</a:t>
            </a:r>
            <a:r>
              <a:rPr lang="sk-SK" sz="1800" b="1" dirty="0" smtClean="0">
                <a:solidFill>
                  <a:schemeClr val="tx1"/>
                </a:solidFill>
                <a:ea typeface="+mn-ea"/>
                <a:cs typeface="+mn-cs"/>
              </a:rPr>
              <a:t>“.</a:t>
            </a:r>
            <a:r>
              <a:rPr lang="sk-SK" sz="1800" b="1" dirty="0" smtClean="0">
                <a:ea typeface="+mn-ea"/>
                <a:cs typeface="+mn-cs"/>
              </a:rPr>
              <a:t> </a:t>
            </a:r>
          </a:p>
          <a:p>
            <a:pPr marL="457200" lvl="1" indent="0">
              <a:buNone/>
              <a:defRPr/>
            </a:pPr>
            <a:endParaRPr lang="sk-SK" sz="1800" b="1" dirty="0" smtClean="0"/>
          </a:p>
          <a:p>
            <a:pPr marL="457200" lvl="1" indent="0">
              <a:buNone/>
              <a:defRPr/>
            </a:pPr>
            <a:r>
              <a:rPr lang="sk-SK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sk-S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		// definícia premennej</a:t>
            </a:r>
            <a:endParaRPr lang="sk-SK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r>
              <a:rPr lang="sk-SK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func1(int,int)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definícia funkcie</a:t>
            </a:r>
          </a:p>
          <a:p>
            <a:pPr marL="457200" lvl="1" indent="0"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k-SK" sz="1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sk-S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telo funkcie</a:t>
            </a:r>
          </a:p>
          <a:p>
            <a:pPr marL="457200" lvl="1" indent="0"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endParaRPr lang="sk-SK" sz="1800" b="1" dirty="0" smtClean="0">
              <a:ea typeface="+mn-ea"/>
              <a:cs typeface="+mn-cs"/>
            </a:endParaRPr>
          </a:p>
          <a:p>
            <a:pPr marL="285750" lvl="1">
              <a:buFontTx/>
              <a:buChar char="-"/>
              <a:defRPr/>
            </a:pPr>
            <a:r>
              <a:rPr lang="sk-SK" sz="1800" b="1" dirty="0" smtClean="0">
                <a:ea typeface="+mn-ea"/>
                <a:cs typeface="+mn-cs"/>
              </a:rPr>
              <a:t>Alokuje </a:t>
            </a:r>
            <a:r>
              <a:rPr lang="sk-SK" sz="1800" b="1" dirty="0">
                <a:ea typeface="+mn-ea"/>
                <a:cs typeface="+mn-cs"/>
              </a:rPr>
              <a:t>pamäť pre identifikátor. </a:t>
            </a:r>
          </a:p>
          <a:p>
            <a:pPr marL="285750" lvl="1">
              <a:buFontTx/>
              <a:buChar char="-"/>
              <a:defRPr/>
            </a:pPr>
            <a:r>
              <a:rPr lang="sk-SK" sz="1600" b="1" dirty="0" smtClean="0">
                <a:solidFill>
                  <a:schemeClr val="tx1"/>
                </a:solidFill>
              </a:rPr>
              <a:t>Môže byť Iba </a:t>
            </a:r>
            <a:r>
              <a:rPr lang="sk-SK" sz="1600" b="1" dirty="0">
                <a:solidFill>
                  <a:schemeClr val="tx1"/>
                </a:solidFill>
              </a:rPr>
              <a:t>jedna (ODR – </a:t>
            </a:r>
            <a:r>
              <a:rPr lang="sk-SK" sz="1600" b="1" dirty="0" err="1">
                <a:solidFill>
                  <a:schemeClr val="tx1"/>
                </a:solidFill>
              </a:rPr>
              <a:t>one</a:t>
            </a:r>
            <a:r>
              <a:rPr lang="sk-SK" sz="1600" b="1" dirty="0">
                <a:solidFill>
                  <a:schemeClr val="tx1"/>
                </a:solidFill>
              </a:rPr>
              <a:t> </a:t>
            </a:r>
            <a:r>
              <a:rPr lang="sk-SK" sz="1600" b="1" dirty="0" err="1">
                <a:solidFill>
                  <a:schemeClr val="tx1"/>
                </a:solidFill>
              </a:rPr>
              <a:t>definition</a:t>
            </a:r>
            <a:r>
              <a:rPr lang="sk-SK" sz="1600" b="1" dirty="0">
                <a:solidFill>
                  <a:schemeClr val="tx1"/>
                </a:solidFill>
              </a:rPr>
              <a:t> rule</a:t>
            </a:r>
            <a:r>
              <a:rPr lang="sk-SK" sz="1600" b="1" dirty="0" smtClean="0">
                <a:solidFill>
                  <a:schemeClr val="tx1"/>
                </a:solidFill>
              </a:rPr>
              <a:t>)</a:t>
            </a:r>
            <a:r>
              <a:rPr lang="sk-SK" sz="1400" dirty="0" smtClean="0"/>
              <a:t>	</a:t>
            </a:r>
            <a:endParaRPr lang="sk-SK" sz="1000" b="1" dirty="0"/>
          </a:p>
          <a:p>
            <a:pPr marL="285750" lvl="1">
              <a:buFontTx/>
              <a:buChar char="-"/>
              <a:defRPr/>
            </a:pPr>
            <a:r>
              <a:rPr lang="sk-SK" sz="1600" b="1" dirty="0" smtClean="0"/>
              <a:t>Umiestňuje sa do zdrojového súboru</a:t>
            </a:r>
          </a:p>
          <a:p>
            <a:pPr marL="285750" lvl="1">
              <a:buFontTx/>
              <a:buChar char="-"/>
              <a:defRPr/>
            </a:pPr>
            <a:endParaRPr lang="sk-SK" sz="1600" b="1" dirty="0" smtClean="0"/>
          </a:p>
          <a:p>
            <a:pPr marL="285750" lvl="1">
              <a:buFontTx/>
              <a:buChar char="-"/>
              <a:defRPr/>
            </a:pPr>
            <a:r>
              <a:rPr lang="sk-SK" sz="1600" b="1" dirty="0" smtClean="0">
                <a:solidFill>
                  <a:srgbClr val="0070C0"/>
                </a:solidFill>
              </a:rPr>
              <a:t>Flexibilné deklarácie </a:t>
            </a:r>
            <a:r>
              <a:rPr lang="sk-SK" sz="1600" b="1" dirty="0">
                <a:solidFill>
                  <a:srgbClr val="0070C0"/>
                </a:solidFill>
              </a:rPr>
              <a:t>(C++, C99)</a:t>
            </a:r>
          </a:p>
          <a:p>
            <a:pPr>
              <a:defRPr/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sk-SK" sz="1000" dirty="0" smtClean="0"/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dirty="0" smtClean="0">
              <a:ea typeface="+mn-ea"/>
              <a:cs typeface="+mn-cs"/>
            </a:endParaRPr>
          </a:p>
        </p:txBody>
      </p:sp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22</a:t>
            </a:fld>
            <a:endParaRPr lang="sk-SK" b="1" i="1" dirty="0"/>
          </a:p>
        </p:txBody>
      </p:sp>
      <p:pic>
        <p:nvPicPr>
          <p:cNvPr id="6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367" y="1772816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951023"/>
            <a:ext cx="349746" cy="70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67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Hlavička funkcie ako rozhranie</a:t>
            </a:r>
            <a:endParaRPr lang="sk-SK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198" y="2636912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23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bdĺžnik 1"/>
          <p:cNvSpPr/>
          <p:nvPr/>
        </p:nvSpPr>
        <p:spPr>
          <a:xfrm>
            <a:off x="179512" y="1340768"/>
            <a:ext cx="84969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sk-SK" sz="2000" b="1" dirty="0" smtClean="0">
                <a:latin typeface="+mn-lt"/>
              </a:rPr>
              <a:t>rozhranie </a:t>
            </a:r>
            <a:r>
              <a:rPr lang="sk-SK" sz="2000" b="1" dirty="0">
                <a:latin typeface="+mn-lt"/>
              </a:rPr>
              <a:t>medzi </a:t>
            </a:r>
            <a:r>
              <a:rPr lang="sk-SK" sz="2000" b="1" dirty="0">
                <a:solidFill>
                  <a:srgbClr val="C00000"/>
                </a:solidFill>
                <a:latin typeface="+mn-lt"/>
              </a:rPr>
              <a:t>volanou</a:t>
            </a:r>
            <a:r>
              <a:rPr lang="sk-SK" sz="2000" b="1" dirty="0">
                <a:latin typeface="+mn-lt"/>
              </a:rPr>
              <a:t> funkciou a </a:t>
            </a:r>
            <a:r>
              <a:rPr lang="sk-SK" sz="2000" b="1" dirty="0">
                <a:solidFill>
                  <a:srgbClr val="0070C0"/>
                </a:solidFill>
                <a:latin typeface="+mn-lt"/>
              </a:rPr>
              <a:t>volajúcou</a:t>
            </a:r>
            <a:r>
              <a:rPr lang="sk-SK" sz="2000" b="1" dirty="0">
                <a:latin typeface="+mn-lt"/>
              </a:rPr>
              <a:t> funkciou</a:t>
            </a:r>
          </a:p>
          <a:p>
            <a:r>
              <a:rPr lang="sk-SK" sz="2400" b="1" dirty="0">
                <a:latin typeface="+mn-lt"/>
              </a:rPr>
              <a:t> </a:t>
            </a:r>
          </a:p>
        </p:txBody>
      </p:sp>
      <p:sp>
        <p:nvSpPr>
          <p:cNvPr id="5" name="Obdĺžnik 4"/>
          <p:cNvSpPr/>
          <p:nvPr/>
        </p:nvSpPr>
        <p:spPr>
          <a:xfrm>
            <a:off x="2339752" y="2998292"/>
            <a:ext cx="2952328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</a:t>
            </a:r>
            <a:r>
              <a:rPr lang="sk-SK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sk-SK" b="1" dirty="0" err="1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long</a:t>
            </a:r>
            <a:r>
              <a:rPr lang="sk-SK" b="1" dirty="0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pocet</a:t>
            </a:r>
            <a:r>
              <a:rPr lang="sk-SK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397452" y="2636912"/>
            <a:ext cx="1518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600" b="1" dirty="0">
                <a:solidFill>
                  <a:schemeClr val="accent1">
                    <a:lumMod val="50000"/>
                  </a:schemeClr>
                </a:solidFill>
              </a:rPr>
              <a:t>návratový typ</a:t>
            </a:r>
            <a:endParaRPr lang="sk-SK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Pravá zložená zátvorka 46"/>
          <p:cNvSpPr/>
          <p:nvPr/>
        </p:nvSpPr>
        <p:spPr>
          <a:xfrm rot="16200000" flipV="1">
            <a:off x="2599756" y="2832528"/>
            <a:ext cx="91817" cy="3896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48" name="Obdĺžnik 47"/>
          <p:cNvSpPr/>
          <p:nvPr/>
        </p:nvSpPr>
        <p:spPr>
          <a:xfrm>
            <a:off x="2992868" y="2636912"/>
            <a:ext cx="1495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600" b="1" dirty="0" smtClean="0">
                <a:solidFill>
                  <a:srgbClr val="C00000"/>
                </a:solidFill>
              </a:rPr>
              <a:t>meno funkcie</a:t>
            </a:r>
            <a:endParaRPr lang="sk-SK" sz="1600" dirty="0">
              <a:solidFill>
                <a:srgbClr val="C00000"/>
              </a:solidFill>
            </a:endParaRPr>
          </a:p>
        </p:txBody>
      </p:sp>
      <p:sp>
        <p:nvSpPr>
          <p:cNvPr id="49" name="Pravá zložená zátvorka 48"/>
          <p:cNvSpPr/>
          <p:nvPr/>
        </p:nvSpPr>
        <p:spPr>
          <a:xfrm rot="16200000" flipV="1">
            <a:off x="3141763" y="2826571"/>
            <a:ext cx="91817" cy="3896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554468" y="4293096"/>
            <a:ext cx="81939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návratový typ - </a:t>
            </a:r>
            <a:r>
              <a:rPr lang="sk-SK" b="1" dirty="0" smtClean="0"/>
              <a:t>popis informácie, ktorá </a:t>
            </a:r>
            <a:r>
              <a:rPr lang="sk-SK" b="1" dirty="0"/>
              <a:t>ide z volanej funkcie do </a:t>
            </a:r>
            <a:r>
              <a:rPr lang="sk-SK" b="1" dirty="0" smtClean="0"/>
              <a:t>			  volajúcej funkcie</a:t>
            </a:r>
          </a:p>
          <a:p>
            <a:endParaRPr lang="sk-SK" b="1" dirty="0" smtClean="0"/>
          </a:p>
          <a:p>
            <a:pPr marL="285750" indent="-285750">
              <a:buFontTx/>
              <a:buChar char="-"/>
            </a:pPr>
            <a:r>
              <a:rPr lang="sk-SK" b="1" dirty="0">
                <a:solidFill>
                  <a:srgbClr val="00B0F0"/>
                </a:solidFill>
              </a:rPr>
              <a:t>zoznam parametrov (argumentov</a:t>
            </a:r>
            <a:r>
              <a:rPr lang="sk-SK" b="1" dirty="0" smtClean="0">
                <a:solidFill>
                  <a:srgbClr val="00B0F0"/>
                </a:solidFill>
              </a:rPr>
              <a:t>) - </a:t>
            </a:r>
            <a:r>
              <a:rPr lang="sk-SK" b="1" dirty="0" smtClean="0"/>
              <a:t>popis </a:t>
            </a:r>
            <a:r>
              <a:rPr lang="sk-SK" b="1" dirty="0"/>
              <a:t>informácie, ktorá ide 			</a:t>
            </a:r>
            <a:r>
              <a:rPr lang="sk-SK" b="1" dirty="0" smtClean="0"/>
              <a:t>  z</a:t>
            </a:r>
            <a:r>
              <a:rPr lang="sk-SK" b="1" dirty="0"/>
              <a:t>  volajúcej do </a:t>
            </a:r>
            <a:r>
              <a:rPr lang="sk-SK" b="1" dirty="0" smtClean="0"/>
              <a:t>funkcie </a:t>
            </a:r>
            <a:r>
              <a:rPr lang="sk-SK" b="1" dirty="0"/>
              <a:t>volanej </a:t>
            </a:r>
            <a:r>
              <a:rPr lang="sk-SK" b="1" dirty="0" smtClean="0"/>
              <a:t>funkcie</a:t>
            </a:r>
            <a:endParaRPr lang="sk-SK" b="1" dirty="0"/>
          </a:p>
          <a:p>
            <a:pPr marL="285750" indent="-285750">
              <a:buFontTx/>
              <a:buChar char="-"/>
            </a:pPr>
            <a:endParaRPr lang="sk-SK" dirty="0">
              <a:solidFill>
                <a:srgbClr val="00B0F0"/>
              </a:solidFill>
            </a:endParaRPr>
          </a:p>
          <a:p>
            <a:endParaRPr lang="sk-SK" b="1" dirty="0" smtClean="0"/>
          </a:p>
          <a:p>
            <a:pPr marL="285750" indent="-285750">
              <a:buFontTx/>
              <a:buChar char="-"/>
            </a:pPr>
            <a:endParaRPr lang="sk-SK" b="1" dirty="0"/>
          </a:p>
        </p:txBody>
      </p:sp>
      <p:sp>
        <p:nvSpPr>
          <p:cNvPr id="50" name="Obdĺžnik 49"/>
          <p:cNvSpPr/>
          <p:nvPr/>
        </p:nvSpPr>
        <p:spPr>
          <a:xfrm>
            <a:off x="3508316" y="3471416"/>
            <a:ext cx="35028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600" b="1" dirty="0">
                <a:solidFill>
                  <a:srgbClr val="00B0F0"/>
                </a:solidFill>
              </a:rPr>
              <a:t>z</a:t>
            </a:r>
            <a:r>
              <a:rPr lang="sk-SK" sz="1600" b="1" dirty="0" smtClean="0">
                <a:solidFill>
                  <a:srgbClr val="00B0F0"/>
                </a:solidFill>
              </a:rPr>
              <a:t>oznam parametrov (argumentov)</a:t>
            </a:r>
            <a:endParaRPr lang="sk-SK" sz="1600" dirty="0">
              <a:solidFill>
                <a:srgbClr val="00B0F0"/>
              </a:solidFill>
            </a:endParaRPr>
          </a:p>
        </p:txBody>
      </p:sp>
      <p:sp>
        <p:nvSpPr>
          <p:cNvPr id="51" name="Pravá zložená zátvorka 50"/>
          <p:cNvSpPr/>
          <p:nvPr/>
        </p:nvSpPr>
        <p:spPr>
          <a:xfrm rot="5400000">
            <a:off x="4170730" y="2736138"/>
            <a:ext cx="91817" cy="143788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43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913"/>
            <a:ext cx="8784976" cy="935831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Prototyp funkcie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96752"/>
            <a:ext cx="8774682" cy="5400600"/>
          </a:xfrm>
        </p:spPr>
        <p:txBody>
          <a:bodyPr/>
          <a:lstStyle/>
          <a:p>
            <a:pPr marL="11113" lvl="1" indent="0">
              <a:buNone/>
              <a:defRPr/>
            </a:pPr>
            <a:endParaRPr lang="sk-SK" sz="2400" b="1" dirty="0" smtClean="0">
              <a:solidFill>
                <a:srgbClr val="C00000"/>
              </a:solidFill>
            </a:endParaRPr>
          </a:p>
          <a:p>
            <a:pPr marL="11113" lvl="1" indent="0">
              <a:buNone/>
              <a:defRPr/>
            </a:pPr>
            <a:r>
              <a:rPr lang="sk-SK" sz="2400" b="1" dirty="0" smtClean="0">
                <a:solidFill>
                  <a:srgbClr val="C00000"/>
                </a:solidFill>
              </a:rPr>
              <a:t>Deklarácie </a:t>
            </a:r>
            <a:r>
              <a:rPr lang="sk-SK" sz="2400" b="1" dirty="0">
                <a:solidFill>
                  <a:srgbClr val="C00000"/>
                </a:solidFill>
              </a:rPr>
              <a:t>funkcie = </a:t>
            </a:r>
            <a:r>
              <a:rPr lang="sk-SK" sz="2400" b="1" dirty="0" smtClean="0">
                <a:solidFill>
                  <a:srgbClr val="C00000"/>
                </a:solidFill>
              </a:rPr>
              <a:t>prototyp funkcie</a:t>
            </a:r>
          </a:p>
          <a:p>
            <a:pPr marL="11113" lvl="1" indent="0">
              <a:buNone/>
              <a:defRPr/>
            </a:pPr>
            <a:endParaRPr lang="sk-SK" sz="2400" b="1" dirty="0" smtClean="0">
              <a:solidFill>
                <a:srgbClr val="C00000"/>
              </a:solidFill>
            </a:endParaRPr>
          </a:p>
          <a:p>
            <a:pPr marL="665163" lvl="2" indent="-254000">
              <a:defRPr/>
            </a:pPr>
            <a:endParaRPr lang="sk-SK" sz="1000" dirty="0">
              <a:solidFill>
                <a:srgbClr val="C00000"/>
              </a:solidFill>
            </a:endParaRPr>
          </a:p>
          <a:p>
            <a:pPr marL="720725" lvl="2" indent="-361950">
              <a:defRPr/>
            </a:pPr>
            <a:r>
              <a:rPr lang="sk-SK" sz="1600" dirty="0" smtClean="0">
                <a:solidFill>
                  <a:srgbClr val="0070C0"/>
                </a:solidFill>
              </a:rPr>
              <a:t>Prototyp </a:t>
            </a:r>
            <a:r>
              <a:rPr lang="sk-SK" sz="1600" dirty="0">
                <a:solidFill>
                  <a:srgbClr val="0070C0"/>
                </a:solidFill>
              </a:rPr>
              <a:t>funkcie musíme umiestniť pred prvé použitie </a:t>
            </a:r>
            <a:r>
              <a:rPr lang="sk-SK" sz="1600" dirty="0" smtClean="0">
                <a:solidFill>
                  <a:srgbClr val="0070C0"/>
                </a:solidFill>
              </a:rPr>
              <a:t>funkcie</a:t>
            </a:r>
          </a:p>
          <a:p>
            <a:pPr marL="720725" lvl="2" indent="-361950">
              <a:defRPr/>
            </a:pPr>
            <a:endParaRPr lang="sk-SK" sz="1600" dirty="0" smtClean="0">
              <a:solidFill>
                <a:srgbClr val="0070C0"/>
              </a:solidFill>
            </a:endParaRPr>
          </a:p>
          <a:p>
            <a:pPr marL="720725" lvl="2" indent="-361950">
              <a:defRPr/>
            </a:pPr>
            <a:r>
              <a:rPr lang="sk-SK" sz="1600" dirty="0">
                <a:solidFill>
                  <a:srgbClr val="0070C0"/>
                </a:solidFill>
              </a:rPr>
              <a:t>Prototyp funkcie napíšeme explicitne do zdrojového kódu sami alebo</a:t>
            </a:r>
          </a:p>
          <a:p>
            <a:pPr marL="720725" lvl="2" indent="-361950">
              <a:defRPr/>
            </a:pPr>
            <a:endParaRPr lang="sk-SK" sz="1600" dirty="0" smtClean="0">
              <a:solidFill>
                <a:srgbClr val="0070C0"/>
              </a:solidFill>
            </a:endParaRPr>
          </a:p>
          <a:p>
            <a:pPr marL="720725" lvl="2" indent="-361950">
              <a:defRPr/>
            </a:pPr>
            <a:r>
              <a:rPr lang="sk-SK" sz="1600" dirty="0" smtClean="0">
                <a:solidFill>
                  <a:srgbClr val="0070C0"/>
                </a:solidFill>
              </a:rPr>
              <a:t>Včleníme </a:t>
            </a:r>
            <a:r>
              <a:rPr lang="sk-SK" sz="1600" dirty="0">
                <a:solidFill>
                  <a:srgbClr val="0070C0"/>
                </a:solidFill>
              </a:rPr>
              <a:t>do zdrojového kódu hlavičkový súbor, ktorý tento prototyp </a:t>
            </a:r>
            <a:r>
              <a:rPr lang="sk-SK" sz="1600" dirty="0" smtClean="0">
                <a:solidFill>
                  <a:srgbClr val="0070C0"/>
                </a:solidFill>
              </a:rPr>
              <a:t>obsahuje</a:t>
            </a:r>
            <a:endParaRPr lang="sk-SK" sz="1600" dirty="0">
              <a:solidFill>
                <a:srgbClr val="0070C0"/>
              </a:solidFill>
            </a:endParaRPr>
          </a:p>
          <a:p>
            <a:pPr marL="665163" lvl="2" indent="-254000">
              <a:defRPr/>
            </a:pPr>
            <a:endParaRPr lang="en-US" sz="1600" dirty="0">
              <a:solidFill>
                <a:srgbClr val="0070C0"/>
              </a:solidFill>
            </a:endParaRPr>
          </a:p>
          <a:p>
            <a:pPr lvl="2">
              <a:buFontTx/>
              <a:buNone/>
              <a:defRPr/>
            </a:pPr>
            <a:endParaRPr lang="sk-SK" sz="1600" dirty="0">
              <a:solidFill>
                <a:srgbClr val="0070C0"/>
              </a:solidFill>
            </a:endParaRPr>
          </a:p>
          <a:p>
            <a:pPr>
              <a:defRPr/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sk-SK" sz="1000" dirty="0" smtClean="0"/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dirty="0" smtClean="0">
              <a:ea typeface="+mn-ea"/>
              <a:cs typeface="+mn-cs"/>
            </a:endParaRPr>
          </a:p>
        </p:txBody>
      </p:sp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24</a:t>
            </a:fld>
            <a:endParaRPr lang="sk-SK" b="1" i="1" dirty="0"/>
          </a:p>
        </p:txBody>
      </p:sp>
      <p:pic>
        <p:nvPicPr>
          <p:cNvPr id="6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204" y="1286272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85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err="1" smtClean="0"/>
              <a:t>Funkci</a:t>
            </a:r>
            <a:r>
              <a:rPr lang="en-US" dirty="0" smtClean="0"/>
              <a:t>e</a:t>
            </a:r>
            <a:endParaRPr lang="sk-SK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72816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25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bdĺžnik 1"/>
          <p:cNvSpPr/>
          <p:nvPr/>
        </p:nvSpPr>
        <p:spPr>
          <a:xfrm>
            <a:off x="323528" y="1340768"/>
            <a:ext cx="8496944" cy="227754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</a:rPr>
              <a:t>S </a:t>
            </a:r>
            <a:r>
              <a:rPr lang="sk-SK" sz="2800" dirty="0">
                <a:solidFill>
                  <a:srgbClr val="FF0000"/>
                </a:solidFill>
              </a:rPr>
              <a:t>návratovou </a:t>
            </a:r>
            <a:r>
              <a:rPr lang="sk-SK" sz="2800" dirty="0" smtClean="0">
                <a:solidFill>
                  <a:srgbClr val="FF0000"/>
                </a:solidFill>
              </a:rPr>
              <a:t>hodnotou - </a:t>
            </a:r>
            <a:r>
              <a:rPr lang="sk-SK" sz="2000" b="1" dirty="0" smtClean="0"/>
              <a:t>vytvára </a:t>
            </a:r>
            <a:r>
              <a:rPr lang="sk-SK" sz="2000" b="1" dirty="0"/>
              <a:t>a vracia hodnotu </a:t>
            </a:r>
            <a:endParaRPr lang="sk-SK" sz="20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b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k-SK" b="1" dirty="0" smtClean="0"/>
              <a:t>môžeme </a:t>
            </a:r>
            <a:r>
              <a:rPr lang="sk-SK" b="1" dirty="0"/>
              <a:t>ju priradiť do premennej alebo </a:t>
            </a:r>
            <a:endParaRPr lang="sk-SK" b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k-SK" b="1" dirty="0" smtClean="0"/>
              <a:t>použiť </a:t>
            </a:r>
            <a:r>
              <a:rPr lang="sk-SK" b="1" dirty="0"/>
              <a:t>v inom výraze</a:t>
            </a:r>
          </a:p>
          <a:p>
            <a:r>
              <a:rPr lang="sk-SK" sz="2400" b="1" dirty="0" smtClean="0">
                <a:latin typeface="+mn-lt"/>
              </a:rPr>
              <a:t>		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x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sqrt(6.25);</a:t>
            </a:r>
          </a:p>
          <a:p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304485" y="4293096"/>
            <a:ext cx="8496944" cy="218521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/>
          <a:p>
            <a:pPr marL="0" lvl="1"/>
            <a:r>
              <a:rPr lang="sk-SK" sz="2800" dirty="0">
                <a:solidFill>
                  <a:srgbClr val="FF0000"/>
                </a:solidFill>
              </a:rPr>
              <a:t>Bez návratovej </a:t>
            </a:r>
            <a:r>
              <a:rPr lang="sk-SK" sz="2800" dirty="0" smtClean="0">
                <a:solidFill>
                  <a:srgbClr val="FF0000"/>
                </a:solidFill>
              </a:rPr>
              <a:t>hodnoty - </a:t>
            </a:r>
            <a:r>
              <a:rPr lang="sk-SK" sz="2000" b="1" dirty="0" smtClean="0"/>
              <a:t>niečo </a:t>
            </a:r>
            <a:r>
              <a:rPr lang="sk-SK" sz="2000" b="1" dirty="0"/>
              <a:t>vykonáva, nevracia hodnotu</a:t>
            </a:r>
          </a:p>
          <a:p>
            <a:pPr lvl="1"/>
            <a:endParaRPr lang="sk-SK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k-SK" b="1" dirty="0"/>
              <a:t>procedúry alebo </a:t>
            </a:r>
            <a:r>
              <a:rPr lang="sk-SK" b="1" dirty="0" smtClean="0"/>
              <a:t>podprogramy</a:t>
            </a:r>
          </a:p>
          <a:p>
            <a:pPr lvl="4"/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(10.3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0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1373099" y="4437112"/>
            <a:ext cx="5791189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sk-SK" b="1" dirty="0">
                <a:solidFill>
                  <a:srgbClr val="C00000"/>
                </a:solidFill>
              </a:rPr>
              <a:t>Ak použitie </a:t>
            </a:r>
            <a:r>
              <a:rPr lang="sk-SK" b="1" dirty="0" smtClean="0">
                <a:solidFill>
                  <a:srgbClr val="C00000"/>
                </a:solidFill>
              </a:rPr>
              <a:t>štandardnej </a:t>
            </a:r>
            <a:r>
              <a:rPr lang="sk-SK" b="1" dirty="0">
                <a:solidFill>
                  <a:srgbClr val="C00000"/>
                </a:solidFill>
              </a:rPr>
              <a:t>funkcie  postačuje, </a:t>
            </a:r>
            <a:endParaRPr lang="sk-SK" b="1" dirty="0" smtClean="0">
              <a:solidFill>
                <a:srgbClr val="C00000"/>
              </a:solidFill>
            </a:endParaRPr>
          </a:p>
          <a:p>
            <a:pPr algn="ctr"/>
            <a:r>
              <a:rPr lang="sk-SK" b="1" dirty="0" smtClean="0">
                <a:solidFill>
                  <a:srgbClr val="C00000"/>
                </a:solidFill>
              </a:rPr>
              <a:t>treba </a:t>
            </a:r>
            <a:r>
              <a:rPr lang="sk-SK" b="1" dirty="0">
                <a:solidFill>
                  <a:srgbClr val="C00000"/>
                </a:solidFill>
              </a:rPr>
              <a:t>ju použiť  a nevytvárať vlastnú.</a:t>
            </a:r>
          </a:p>
        </p:txBody>
      </p:sp>
      <p:sp>
        <p:nvSpPr>
          <p:cNvPr id="2" name="Obdĺžnik 1"/>
          <p:cNvSpPr/>
          <p:nvPr/>
        </p:nvSpPr>
        <p:spPr>
          <a:xfrm>
            <a:off x="251519" y="1628800"/>
            <a:ext cx="85798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lvl="5" indent="-358775">
              <a:buFontTx/>
              <a:buChar char="-"/>
            </a:pPr>
            <a:r>
              <a:rPr lang="sk-SK" b="1" dirty="0" smtClean="0"/>
              <a:t>uložené </a:t>
            </a:r>
            <a:r>
              <a:rPr lang="sk-SK" b="1" dirty="0"/>
              <a:t>v knižničných </a:t>
            </a:r>
            <a:r>
              <a:rPr lang="sk-SK" b="1" dirty="0" smtClean="0"/>
              <a:t>súboroch</a:t>
            </a:r>
          </a:p>
          <a:p>
            <a:pPr marL="342900" lvl="5" indent="-342900">
              <a:buFontTx/>
              <a:buChar char="-"/>
            </a:pPr>
            <a:endParaRPr lang="sk-SK" b="1" dirty="0" smtClean="0"/>
          </a:p>
          <a:p>
            <a:pPr marL="342900" lvl="5" indent="-342900">
              <a:buFontTx/>
              <a:buChar char="-"/>
            </a:pPr>
            <a:r>
              <a:rPr lang="sk-SK" b="1" dirty="0" smtClean="0"/>
              <a:t>automatické </a:t>
            </a:r>
            <a:r>
              <a:rPr lang="sk-SK" b="1" dirty="0"/>
              <a:t>prehľadávanie </a:t>
            </a:r>
            <a:r>
              <a:rPr lang="sk-SK" b="1" dirty="0" smtClean="0"/>
              <a:t>knižníc a </a:t>
            </a:r>
            <a:r>
              <a:rPr lang="sk-SK" b="1" dirty="0"/>
              <a:t>pripájanie </a:t>
            </a:r>
            <a:r>
              <a:rPr lang="sk-SK" b="1" dirty="0" smtClean="0"/>
              <a:t>knižnice</a:t>
            </a:r>
          </a:p>
          <a:p>
            <a:pPr marL="342900" lvl="5" indent="-342900">
              <a:buFontTx/>
              <a:buChar char="-"/>
            </a:pPr>
            <a:endParaRPr lang="sk-SK" b="1" dirty="0" smtClean="0"/>
          </a:p>
          <a:p>
            <a:pPr marL="342900" lvl="5" indent="-342900">
              <a:buFontTx/>
              <a:buChar char="-"/>
            </a:pPr>
            <a:r>
              <a:rPr lang="sk-SK" b="1" dirty="0" smtClean="0"/>
              <a:t>explicitné </a:t>
            </a:r>
            <a:r>
              <a:rPr lang="sk-SK" b="1" dirty="0"/>
              <a:t>prehľadávanie </a:t>
            </a:r>
            <a:r>
              <a:rPr lang="sk-SK" b="1" dirty="0" smtClean="0"/>
              <a:t>knižníc (-</a:t>
            </a:r>
            <a:r>
              <a:rPr lang="sk-SK" b="1" dirty="0" err="1" smtClean="0"/>
              <a:t>lm</a:t>
            </a:r>
            <a:r>
              <a:rPr lang="sk-SK" b="1" dirty="0" smtClean="0"/>
              <a:t>)</a:t>
            </a:r>
          </a:p>
          <a:p>
            <a:pPr marL="342900" lvl="5" indent="-342900">
              <a:buFontTx/>
              <a:buChar char="-"/>
            </a:pPr>
            <a:endParaRPr lang="sk-SK" b="1" dirty="0" smtClean="0"/>
          </a:p>
          <a:p>
            <a:pPr marL="342900" lvl="5" indent="-342900">
              <a:buFontTx/>
              <a:buChar char="-"/>
            </a:pPr>
            <a:r>
              <a:rPr lang="sk-SK" b="1" dirty="0" smtClean="0"/>
              <a:t>štandardná </a:t>
            </a:r>
            <a:r>
              <a:rPr lang="sk-SK" b="1" dirty="0"/>
              <a:t>knižnica C jazyka </a:t>
            </a:r>
            <a:r>
              <a:rPr lang="sk-SK" b="1" dirty="0" smtClean="0"/>
              <a:t>- viac </a:t>
            </a:r>
            <a:r>
              <a:rPr lang="sk-SK" b="1" dirty="0"/>
              <a:t>ako 140 preddefinovaných </a:t>
            </a:r>
            <a:r>
              <a:rPr lang="sk-SK" b="1" dirty="0" smtClean="0"/>
              <a:t>funkcií</a:t>
            </a:r>
          </a:p>
          <a:p>
            <a:pPr marL="0" lvl="5"/>
            <a:endParaRPr lang="sk-SK" b="1" dirty="0" smtClean="0"/>
          </a:p>
          <a:p>
            <a:pPr marL="0" lvl="5"/>
            <a:endParaRPr lang="sk-SK" b="1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Knižničné funkcie</a:t>
            </a:r>
            <a:endParaRPr lang="sk-SK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087688"/>
            <a:ext cx="504056" cy="101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26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242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997853" y="2060848"/>
            <a:ext cx="4752528" cy="830997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/>
          </a:gradFill>
        </p:spPr>
        <p:txBody>
          <a:bodyPr wrap="square">
            <a:spAutoFit/>
          </a:bodyPr>
          <a:lstStyle/>
          <a:p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mojafun.h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hlavičkový súbor </a:t>
            </a:r>
          </a:p>
          <a:p>
            <a:endParaRPr lang="sk-SK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mojaFun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pocet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k-SK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223064" y="1340768"/>
            <a:ext cx="8579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lvl="5" indent="-358775">
              <a:buFontTx/>
              <a:buChar char="-"/>
            </a:pPr>
            <a:r>
              <a:rPr lang="sk-SK" b="1" dirty="0" smtClean="0"/>
              <a:t>prototyp funkcie – v hlavičkovom súbore</a:t>
            </a:r>
          </a:p>
          <a:p>
            <a:pPr marL="342900" lvl="5" indent="-342900">
              <a:buFontTx/>
              <a:buChar char="-"/>
            </a:pPr>
            <a:r>
              <a:rPr lang="sk-SK" b="1" dirty="0" smtClean="0"/>
              <a:t>definícia tela funkcie – v zdrojovom súbore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Funkcie definované programátorom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27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dĺžnik 7"/>
          <p:cNvSpPr/>
          <p:nvPr/>
        </p:nvSpPr>
        <p:spPr>
          <a:xfrm>
            <a:off x="997853" y="2996952"/>
            <a:ext cx="4752528" cy="181588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mojafun.c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zdrojový súbor 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”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mojaFun.h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sk-SK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mojaFun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pocet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… k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ó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997853" y="4935198"/>
            <a:ext cx="4752528" cy="1815882"/>
          </a:xfrm>
          <a:prstGeom prst="rect">
            <a:avLst/>
          </a:prstGeom>
          <a:gradFill flip="none" rotWithShape="1">
            <a:gsLst>
              <a:gs pos="0">
                <a:srgbClr val="008000">
                  <a:tint val="66000"/>
                  <a:satMod val="160000"/>
                </a:srgbClr>
              </a:gs>
              <a:gs pos="50000">
                <a:srgbClr val="008000">
                  <a:tint val="44500"/>
                  <a:satMod val="160000"/>
                </a:srgbClr>
              </a:gs>
              <a:gs pos="100000">
                <a:srgbClr val="008000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txBody>
          <a:bodyPr wrap="square">
            <a:spAutoFit/>
          </a:bodyPr>
          <a:lstStyle/>
          <a:p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hlavny.c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vstupný bod programu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”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mojaFun.h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sk-SK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mojaFun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157192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390" y="3212976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23064" y="1340768"/>
            <a:ext cx="85798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lvl="7" indent="-358775">
              <a:buFontTx/>
              <a:buChar char="-"/>
            </a:pPr>
            <a:r>
              <a:rPr lang="sk-SK" b="1" dirty="0"/>
              <a:t>slovník</a:t>
            </a:r>
            <a:r>
              <a:rPr lang="sk-SK" dirty="0"/>
              <a:t> </a:t>
            </a:r>
            <a:r>
              <a:rPr lang="sk-SK" b="1" dirty="0"/>
              <a:t>počítačového</a:t>
            </a:r>
            <a:r>
              <a:rPr lang="sk-SK" dirty="0"/>
              <a:t> </a:t>
            </a:r>
            <a:r>
              <a:rPr lang="sk-SK" b="1" dirty="0" smtClean="0"/>
              <a:t>jazyka</a:t>
            </a:r>
          </a:p>
          <a:p>
            <a:pPr marL="358775" lvl="7" indent="-358775">
              <a:buFontTx/>
              <a:buChar char="-"/>
            </a:pPr>
            <a:endParaRPr lang="sk-SK" b="1" dirty="0" smtClean="0"/>
          </a:p>
          <a:p>
            <a:pPr marL="358775" lvl="7" indent="-358775">
              <a:buFontTx/>
              <a:buChar char="-"/>
            </a:pPr>
            <a:r>
              <a:rPr lang="sk-SK" b="1" dirty="0" smtClean="0">
                <a:solidFill>
                  <a:srgbClr val="C00000"/>
                </a:solidFill>
              </a:rPr>
              <a:t>nepoužívať na iné účely (ako identifikátory)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en-US" dirty="0" smtClean="0"/>
              <a:t>K</a:t>
            </a:r>
            <a:r>
              <a:rPr lang="sk-SK" dirty="0" err="1" smtClean="0"/>
              <a:t>ľúčové</a:t>
            </a:r>
            <a:r>
              <a:rPr lang="sk-SK" dirty="0" smtClean="0"/>
              <a:t> slová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28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686238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3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23064" y="1340768"/>
            <a:ext cx="85798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lvl="7" indent="-358775">
              <a:buFontTx/>
              <a:buChar char="-"/>
            </a:pPr>
            <a:endParaRPr lang="sk-SK" b="1" dirty="0" smtClean="0"/>
          </a:p>
          <a:p>
            <a:pPr marL="358775" lvl="7" indent="-358775">
              <a:buFontTx/>
              <a:buChar char="-"/>
            </a:pPr>
            <a:r>
              <a:rPr lang="sk-SK" b="1" dirty="0" smtClean="0"/>
              <a:t>závisia od riešiteľského tímu</a:t>
            </a:r>
          </a:p>
          <a:p>
            <a:pPr marL="358775" lvl="7" indent="-358775">
              <a:buFontTx/>
              <a:buChar char="-"/>
            </a:pPr>
            <a:endParaRPr lang="sk-SK" b="1" dirty="0" smtClean="0"/>
          </a:p>
          <a:p>
            <a:pPr marL="358775" lvl="7" indent="-358775">
              <a:buFontTx/>
              <a:buChar char="-"/>
            </a:pPr>
            <a:r>
              <a:rPr lang="sk-SK" b="1" dirty="0" smtClean="0">
                <a:solidFill>
                  <a:srgbClr val="C00000"/>
                </a:solidFill>
              </a:rPr>
              <a:t>mali by byť jednotné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Konvencie pomenovania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29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63238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1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913"/>
            <a:ext cx="8415211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Požiadavky na skúšku - </a:t>
            </a:r>
            <a:r>
              <a:rPr lang="sk-SK" dirty="0" err="1" smtClean="0">
                <a:solidFill>
                  <a:srgbClr val="FF0000"/>
                </a:solidFill>
              </a:rPr>
              <a:t>Moodle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378" y="1772816"/>
            <a:ext cx="8311896" cy="4896544"/>
          </a:xfrm>
        </p:spPr>
        <p:txBody>
          <a:bodyPr/>
          <a:lstStyle/>
          <a:p>
            <a:pPr marL="514350" lvl="1" indent="-51435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sk-SK" sz="2400" dirty="0" smtClean="0"/>
              <a:t>Získanie </a:t>
            </a:r>
            <a:r>
              <a:rPr lang="sk-SK" sz="2400" dirty="0"/>
              <a:t>minimálne </a:t>
            </a:r>
            <a:r>
              <a:rPr lang="sk-SK" sz="2400" b="1" dirty="0"/>
              <a:t>10</a:t>
            </a:r>
            <a:r>
              <a:rPr lang="sk-SK" sz="2400" dirty="0"/>
              <a:t> bodov počas semestra</a:t>
            </a:r>
            <a:r>
              <a:rPr lang="sk-SK" sz="2400" dirty="0" smtClean="0"/>
              <a:t>.</a:t>
            </a:r>
          </a:p>
          <a:p>
            <a:pPr marL="514350" lvl="1" indent="-51435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sk-SK" sz="2400" dirty="0" smtClean="0"/>
              <a:t>Získať </a:t>
            </a:r>
            <a:r>
              <a:rPr lang="sk-SK" sz="2400" dirty="0"/>
              <a:t>minimálne </a:t>
            </a:r>
            <a:r>
              <a:rPr lang="sk-SK" sz="2400" b="1" dirty="0"/>
              <a:t>17</a:t>
            </a:r>
            <a:r>
              <a:rPr lang="sk-SK" sz="2400" dirty="0"/>
              <a:t> bodov </a:t>
            </a:r>
            <a:r>
              <a:rPr lang="sk-SK" sz="2400" dirty="0" smtClean="0"/>
              <a:t>zo skúškového testu (z </a:t>
            </a:r>
            <a:r>
              <a:rPr lang="sk-SK" sz="2400" b="1" dirty="0" smtClean="0"/>
              <a:t>30</a:t>
            </a:r>
            <a:r>
              <a:rPr lang="sk-SK" sz="2400" dirty="0" smtClean="0"/>
              <a:t>). </a:t>
            </a:r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sk-SK" sz="2400" dirty="0"/>
              <a:t/>
            </a:r>
            <a:br>
              <a:rPr lang="sk-SK" sz="2400" dirty="0"/>
            </a:br>
            <a:endParaRPr lang="sk-SK" sz="2400" b="1" dirty="0">
              <a:solidFill>
                <a:srgbClr val="FF0000"/>
              </a:solidFill>
            </a:endParaRPr>
          </a:p>
          <a:p>
            <a:pPr marL="285750" lvl="1" eaLnBrk="1" hangingPunct="1">
              <a:lnSpc>
                <a:spcPct val="80000"/>
              </a:lnSpc>
              <a:buFontTx/>
              <a:buNone/>
              <a:defRPr/>
            </a:pPr>
            <a:r>
              <a:rPr lang="sk-SK" sz="2000" b="1" dirty="0"/>
              <a:t>Počet prepočítaných bodov = (DU+KT+AC-10)/</a:t>
            </a:r>
            <a:r>
              <a:rPr lang="sk-SK" sz="2000" b="1" dirty="0" smtClean="0"/>
              <a:t>2</a:t>
            </a:r>
          </a:p>
          <a:p>
            <a:pPr marL="285750" lvl="1" eaLnBrk="1" hangingPunct="1">
              <a:lnSpc>
                <a:spcPct val="80000"/>
              </a:lnSpc>
              <a:buFontTx/>
              <a:buNone/>
              <a:defRPr/>
            </a:pPr>
            <a:endParaRPr lang="sk-SK" sz="2000" b="1" dirty="0"/>
          </a:p>
          <a:p>
            <a:pPr marL="342900" lvl="1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000" dirty="0" smtClean="0">
                <a:solidFill>
                  <a:srgbClr val="C00000"/>
                </a:solidFill>
              </a:rPr>
              <a:t>DU  - domáce </a:t>
            </a:r>
            <a:r>
              <a:rPr lang="sk-SK" sz="2000" dirty="0">
                <a:solidFill>
                  <a:srgbClr val="C00000"/>
                </a:solidFill>
              </a:rPr>
              <a:t>úlohy </a:t>
            </a:r>
            <a:r>
              <a:rPr lang="sk-SK" sz="2000" dirty="0" smtClean="0">
                <a:solidFill>
                  <a:srgbClr val="C00000"/>
                </a:solidFill>
              </a:rPr>
              <a:t> </a:t>
            </a:r>
          </a:p>
          <a:p>
            <a:pPr marL="342900" lvl="1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000" dirty="0"/>
              <a:t>KT </a:t>
            </a:r>
            <a:r>
              <a:rPr lang="sk-SK" sz="2000" dirty="0" smtClean="0"/>
              <a:t>- kontrolné testy</a:t>
            </a:r>
          </a:p>
          <a:p>
            <a:pPr marL="342900" lvl="1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000" dirty="0" smtClean="0"/>
              <a:t>AC - aktivita </a:t>
            </a:r>
            <a:r>
              <a:rPr lang="sk-SK" sz="2000" dirty="0"/>
              <a:t>na </a:t>
            </a:r>
            <a:r>
              <a:rPr lang="sk-SK" sz="2000" dirty="0" smtClean="0"/>
              <a:t>cvičeniach</a:t>
            </a:r>
          </a:p>
          <a:p>
            <a:pPr marL="342900" lvl="1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2000" dirty="0"/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sk-SK" sz="2400" dirty="0" smtClean="0"/>
              <a:t>3. Ústna skúška</a:t>
            </a:r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endParaRPr lang="sk-SK" sz="2400" dirty="0"/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344" y="1628800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841804" y="6525555"/>
            <a:ext cx="267682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3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99" y="3570246"/>
            <a:ext cx="246881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9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323528" y="1515245"/>
            <a:ext cx="4968552" cy="52322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78000">
                <a:schemeClr val="accent5"/>
              </a:gs>
              <a:gs pos="100000">
                <a:srgbClr val="D1C39F"/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marL="0" lvl="7"/>
            <a:r>
              <a:rPr lang="sk-SK" sz="2800" b="1" dirty="0">
                <a:solidFill>
                  <a:srgbClr val="C00000"/>
                </a:solidFill>
              </a:rPr>
              <a:t>Nástroj na identifikáciu dát</a:t>
            </a:r>
          </a:p>
        </p:txBody>
      </p:sp>
      <p:sp>
        <p:nvSpPr>
          <p:cNvPr id="2" name="Obdĺžnik 1"/>
          <p:cNvSpPr/>
          <p:nvPr/>
        </p:nvSpPr>
        <p:spPr>
          <a:xfrm>
            <a:off x="223064" y="2636912"/>
            <a:ext cx="85798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sk-SK" b="1" u="sng" dirty="0" smtClean="0">
                <a:solidFill>
                  <a:srgbClr val="0070C0"/>
                </a:solidFill>
              </a:rPr>
              <a:t>Program musí sledovať 3 vlastnosti:</a:t>
            </a:r>
          </a:p>
          <a:p>
            <a:pPr marL="285750" lvl="0" indent="-285750">
              <a:buFontTx/>
              <a:buChar char="-"/>
            </a:pPr>
            <a:endParaRPr lang="sk-SK" b="1" dirty="0" smtClean="0"/>
          </a:p>
          <a:p>
            <a:pPr marL="742950" lvl="1" indent="-285750">
              <a:buFontTx/>
              <a:buChar char="-"/>
            </a:pPr>
            <a:r>
              <a:rPr lang="sk-SK" b="1" dirty="0" smtClean="0"/>
              <a:t>Kde je informácia uložená</a:t>
            </a:r>
          </a:p>
          <a:p>
            <a:pPr marL="742950" lvl="1" indent="-285750">
              <a:buFontTx/>
              <a:buChar char="-"/>
            </a:pPr>
            <a:endParaRPr lang="sk-SK" b="1" dirty="0" smtClean="0"/>
          </a:p>
          <a:p>
            <a:pPr marL="742950" lvl="1" indent="-285750">
              <a:buFontTx/>
              <a:buChar char="-"/>
            </a:pPr>
            <a:r>
              <a:rPr lang="sk-SK" b="1" dirty="0" smtClean="0"/>
              <a:t>Akú hodnotu uchováva</a:t>
            </a:r>
          </a:p>
          <a:p>
            <a:pPr marL="742950" lvl="1" indent="-285750">
              <a:buFontTx/>
              <a:buChar char="-"/>
            </a:pPr>
            <a:endParaRPr lang="sk-SK" b="1" dirty="0" smtClean="0"/>
          </a:p>
          <a:p>
            <a:pPr marL="742950" lvl="1" indent="-285750">
              <a:buFontTx/>
              <a:buChar char="-"/>
            </a:pPr>
            <a:r>
              <a:rPr lang="sk-SK" b="1" dirty="0" smtClean="0"/>
              <a:t>O aký druh informácie sa jedná</a:t>
            </a:r>
            <a:endParaRPr lang="sk-SK" b="1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Premenné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30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153" y="1487925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7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15249" y="2132856"/>
            <a:ext cx="857986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sk-SK" b="1" u="sng" dirty="0" smtClean="0">
                <a:solidFill>
                  <a:srgbClr val="0070C0"/>
                </a:solidFill>
              </a:rPr>
              <a:t>Pravidlá tvorby:</a:t>
            </a:r>
          </a:p>
          <a:p>
            <a:pPr marL="285750" lvl="0" indent="-285750">
              <a:buFontTx/>
              <a:buChar char="-"/>
            </a:pPr>
            <a:endParaRPr lang="sk-SK" b="1" dirty="0" smtClean="0"/>
          </a:p>
          <a:p>
            <a:pPr marL="361950" lvl="1" indent="-342900">
              <a:buFont typeface="+mj-lt"/>
              <a:buAutoNum type="arabicPeriod"/>
            </a:pPr>
            <a:r>
              <a:rPr lang="sk-SK" b="1" dirty="0" smtClean="0"/>
              <a:t>V </a:t>
            </a:r>
            <a:r>
              <a:rPr lang="sk-SK" b="1" dirty="0"/>
              <a:t>menách </a:t>
            </a:r>
            <a:r>
              <a:rPr lang="sk-SK" b="1" dirty="0" smtClean="0"/>
              <a:t>môžeme </a:t>
            </a:r>
            <a:r>
              <a:rPr lang="sk-SK" b="1" dirty="0"/>
              <a:t>používať písmena abecedy, číslice a </a:t>
            </a:r>
            <a:r>
              <a:rPr lang="sk-SK" b="1" dirty="0" err="1"/>
              <a:t>podtržítko</a:t>
            </a:r>
            <a:r>
              <a:rPr lang="sk-SK" b="1" dirty="0"/>
              <a:t> </a:t>
            </a:r>
            <a:r>
              <a:rPr lang="sk-SK" b="1" dirty="0" smtClean="0"/>
              <a:t>(_).</a:t>
            </a:r>
          </a:p>
          <a:p>
            <a:pPr marL="361950" lvl="1" indent="-342900">
              <a:buFont typeface="+mj-lt"/>
              <a:buAutoNum type="arabicPeriod"/>
            </a:pPr>
            <a:endParaRPr lang="sk-SK" b="1" dirty="0" smtClean="0"/>
          </a:p>
          <a:p>
            <a:pPr marL="361950" lvl="1" indent="-342900">
              <a:buFont typeface="+mj-lt"/>
              <a:buAutoNum type="arabicPeriod"/>
            </a:pPr>
            <a:r>
              <a:rPr lang="sk-SK" b="1" dirty="0" smtClean="0">
                <a:solidFill>
                  <a:srgbClr val="C00000"/>
                </a:solidFill>
              </a:rPr>
              <a:t>Prvým </a:t>
            </a:r>
            <a:r>
              <a:rPr lang="sk-SK" b="1" dirty="0">
                <a:solidFill>
                  <a:srgbClr val="C00000"/>
                </a:solidFill>
              </a:rPr>
              <a:t>znakom mena nesmie byť </a:t>
            </a:r>
            <a:r>
              <a:rPr lang="sk-SK" b="1" dirty="0" smtClean="0">
                <a:solidFill>
                  <a:srgbClr val="C00000"/>
                </a:solidFill>
              </a:rPr>
              <a:t>číslica.</a:t>
            </a:r>
          </a:p>
          <a:p>
            <a:pPr marL="361950" lvl="1" indent="-342900">
              <a:buFont typeface="+mj-lt"/>
              <a:buAutoNum type="arabicPeriod"/>
            </a:pPr>
            <a:endParaRPr lang="sk-SK" b="1" dirty="0" smtClean="0">
              <a:solidFill>
                <a:srgbClr val="C00000"/>
              </a:solidFill>
            </a:endParaRPr>
          </a:p>
          <a:p>
            <a:pPr marL="361950" lvl="1" indent="-342900">
              <a:buFont typeface="+mj-lt"/>
              <a:buAutoNum type="arabicPeriod"/>
            </a:pPr>
            <a:r>
              <a:rPr lang="sk-SK" b="1" dirty="0" smtClean="0">
                <a:solidFill>
                  <a:srgbClr val="C00000"/>
                </a:solidFill>
              </a:rPr>
              <a:t>Malé </a:t>
            </a:r>
            <a:r>
              <a:rPr lang="sk-SK" b="1" dirty="0">
                <a:solidFill>
                  <a:srgbClr val="C00000"/>
                </a:solidFill>
              </a:rPr>
              <a:t>a veľké písmena sa </a:t>
            </a:r>
            <a:r>
              <a:rPr lang="sk-SK" b="1" dirty="0" smtClean="0">
                <a:solidFill>
                  <a:srgbClr val="C00000"/>
                </a:solidFill>
              </a:rPr>
              <a:t>rozlišujú.</a:t>
            </a:r>
          </a:p>
          <a:p>
            <a:pPr marL="361950" lvl="1" indent="-342900">
              <a:buFont typeface="+mj-lt"/>
              <a:buAutoNum type="arabicPeriod"/>
            </a:pPr>
            <a:endParaRPr lang="sk-SK" b="1" dirty="0" smtClean="0"/>
          </a:p>
          <a:p>
            <a:pPr marL="361950" lvl="1" indent="-342900">
              <a:buFont typeface="+mj-lt"/>
              <a:buAutoNum type="arabicPeriod"/>
            </a:pPr>
            <a:r>
              <a:rPr lang="sk-SK" b="1" dirty="0" smtClean="0"/>
              <a:t>Ako názov nemôžeme použiť kľúčové slovo jazyka C++.</a:t>
            </a:r>
          </a:p>
          <a:p>
            <a:pPr marL="361950" lvl="1" indent="-342900">
              <a:buFont typeface="+mj-lt"/>
              <a:buAutoNum type="arabicPeriod"/>
            </a:pPr>
            <a:endParaRPr lang="sk-SK" b="1" dirty="0" smtClean="0"/>
          </a:p>
          <a:p>
            <a:pPr marL="361950" lvl="1" indent="-342900">
              <a:buFont typeface="+mj-lt"/>
              <a:buAutoNum type="arabicPeriod"/>
            </a:pPr>
            <a:r>
              <a:rPr lang="sk-SK" b="1" dirty="0" smtClean="0"/>
              <a:t>Názvy</a:t>
            </a:r>
            <a:r>
              <a:rPr lang="sk-SK" b="1" dirty="0"/>
              <a:t>, začínajúce </a:t>
            </a:r>
            <a:r>
              <a:rPr lang="sk-SK" b="1" dirty="0" err="1"/>
              <a:t>podtržítkom</a:t>
            </a:r>
            <a:r>
              <a:rPr lang="sk-SK" b="1" dirty="0"/>
              <a:t> alebo dvomi </a:t>
            </a:r>
            <a:r>
              <a:rPr lang="sk-SK" b="1" dirty="0" err="1"/>
              <a:t>podtržítkami</a:t>
            </a:r>
            <a:r>
              <a:rPr lang="sk-SK" b="1" dirty="0"/>
              <a:t> sú rezervované pre </a:t>
            </a:r>
            <a:r>
              <a:rPr lang="sk-SK" b="1" dirty="0" smtClean="0"/>
              <a:t>použitie kompilátorom </a:t>
            </a:r>
            <a:r>
              <a:rPr lang="sk-SK" b="1" dirty="0"/>
              <a:t>a prostriedkami, ktoré používa</a:t>
            </a:r>
            <a:r>
              <a:rPr lang="sk-SK" b="1" dirty="0" smtClean="0"/>
              <a:t>.</a:t>
            </a:r>
          </a:p>
          <a:p>
            <a:pPr marL="361950" lvl="1" indent="-342900">
              <a:buFont typeface="+mj-lt"/>
              <a:buAutoNum type="arabicPeriod"/>
            </a:pPr>
            <a:endParaRPr lang="sk-SK" b="1" dirty="0" smtClean="0"/>
          </a:p>
          <a:p>
            <a:pPr marL="361950" lvl="1" indent="-342900">
              <a:buFont typeface="+mj-lt"/>
              <a:buAutoNum type="arabicPeriod"/>
            </a:pPr>
            <a:r>
              <a:rPr lang="sk-SK" b="1" dirty="0" smtClean="0"/>
              <a:t>C</a:t>
            </a:r>
            <a:r>
              <a:rPr lang="sk-SK" b="1" dirty="0"/>
              <a:t>++ neohraničuje dĺžku názvu a všetky znaky mena sú </a:t>
            </a:r>
            <a:r>
              <a:rPr lang="sk-SK" b="1" dirty="0" smtClean="0"/>
              <a:t>významné.  </a:t>
            </a:r>
          </a:p>
          <a:p>
            <a:pPr marL="19050" lvl="1"/>
            <a:r>
              <a:rPr lang="sk-SK" b="1" dirty="0"/>
              <a:t> </a:t>
            </a:r>
            <a:r>
              <a:rPr lang="sk-SK" b="1" dirty="0" smtClean="0"/>
              <a:t>    </a:t>
            </a:r>
            <a:r>
              <a:rPr lang="sk-SK" b="1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sk-SK" sz="1400" b="1" i="1" dirty="0" smtClean="0">
                <a:solidFill>
                  <a:schemeClr val="bg2">
                    <a:lumMod val="75000"/>
                  </a:schemeClr>
                </a:solidFill>
              </a:rPr>
              <a:t>Avšak </a:t>
            </a:r>
            <a:r>
              <a:rPr lang="sk-SK" sz="1400" b="1" i="1" dirty="0">
                <a:solidFill>
                  <a:schemeClr val="bg2">
                    <a:lumMod val="75000"/>
                  </a:schemeClr>
                </a:solidFill>
              </a:rPr>
              <a:t>niektoré platformy môžu mať svoje vlastné </a:t>
            </a:r>
            <a:r>
              <a:rPr lang="sk-SK" sz="1400" b="1" i="1" dirty="0" smtClean="0">
                <a:solidFill>
                  <a:schemeClr val="bg2">
                    <a:lumMod val="75000"/>
                  </a:schemeClr>
                </a:solidFill>
              </a:rPr>
              <a:t>limity. </a:t>
            </a:r>
            <a:r>
              <a:rPr lang="sk-SK" sz="1400" b="1" i="1" dirty="0">
                <a:solidFill>
                  <a:schemeClr val="bg2">
                    <a:lumMod val="75000"/>
                  </a:schemeClr>
                </a:solidFill>
              </a:rPr>
              <a:t>ANSI C99 </a:t>
            </a:r>
            <a:r>
              <a:rPr lang="sk-SK" sz="1400" b="1" i="1" dirty="0" smtClean="0">
                <a:solidFill>
                  <a:schemeClr val="bg2">
                    <a:lumMod val="75000"/>
                  </a:schemeClr>
                </a:solidFill>
              </a:rPr>
              <a:t>garantuje </a:t>
            </a:r>
            <a:r>
              <a:rPr lang="sk-SK" sz="1400" b="1" i="1" dirty="0">
                <a:solidFill>
                  <a:schemeClr val="bg2">
                    <a:lumMod val="75000"/>
                  </a:schemeClr>
                </a:solidFill>
              </a:rPr>
              <a:t>len 63 </a:t>
            </a:r>
            <a:r>
              <a:rPr lang="sk-SK" sz="1400" b="1" i="1" dirty="0" smtClean="0">
                <a:solidFill>
                  <a:schemeClr val="bg2">
                    <a:lumMod val="75000"/>
                  </a:schemeClr>
                </a:solidFill>
              </a:rPr>
              <a:t>znakov.)</a:t>
            </a:r>
            <a:endParaRPr lang="sk-SK" sz="1400" b="1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Názvy premenných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31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186" y="1330530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323528" y="1515244"/>
            <a:ext cx="3373039" cy="36933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78000">
                <a:schemeClr val="accent5"/>
              </a:gs>
              <a:gs pos="100000">
                <a:srgbClr val="D1C39F"/>
              </a:gs>
            </a:gsLst>
            <a:lin ang="2700000" scaled="1"/>
            <a:tileRect/>
          </a:gradFill>
        </p:spPr>
        <p:txBody>
          <a:bodyPr wrap="none">
            <a:spAutoFit/>
          </a:bodyPr>
          <a:lstStyle/>
          <a:p>
            <a:r>
              <a:rPr lang="sk-SK" b="1" dirty="0" smtClean="0">
                <a:solidFill>
                  <a:srgbClr val="C00000"/>
                </a:solidFill>
              </a:rPr>
              <a:t>Názov musí byť zmysluplný !</a:t>
            </a:r>
            <a:endParaRPr lang="sk-SK" b="1" dirty="0">
              <a:solidFill>
                <a:srgbClr val="C00000"/>
              </a:solidFill>
            </a:endParaRPr>
          </a:p>
        </p:txBody>
      </p:sp>
      <p:pic>
        <p:nvPicPr>
          <p:cNvPr id="9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996952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075" y="3575879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19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44986" y="1340768"/>
            <a:ext cx="871950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>
              <a:buFont typeface="Arial" panose="020B0604020202020204" pitchFamily="34" charset="0"/>
              <a:buChar char="•"/>
            </a:pPr>
            <a:r>
              <a:rPr lang="sk-SK" sz="2400" b="1" dirty="0" err="1" smtClean="0">
                <a:solidFill>
                  <a:srgbClr val="C00000"/>
                </a:solidFill>
              </a:rPr>
              <a:t>char</a:t>
            </a:r>
            <a:r>
              <a:rPr lang="sk-SK" b="1" dirty="0"/>
              <a:t>	</a:t>
            </a:r>
            <a:r>
              <a:rPr lang="sk-SK" b="1" dirty="0" smtClean="0"/>
              <a:t>	- </a:t>
            </a:r>
            <a:r>
              <a:rPr lang="sk-SK" b="1" dirty="0"/>
              <a:t>má minimálnu šírku </a:t>
            </a:r>
            <a:r>
              <a:rPr lang="sk-SK" b="1" dirty="0" smtClean="0"/>
              <a:t>8 </a:t>
            </a:r>
            <a:r>
              <a:rPr lang="sk-SK" b="1" dirty="0"/>
              <a:t>bitov</a:t>
            </a:r>
          </a:p>
          <a:p>
            <a:pPr marL="265113" lvl="0" indent="-265113">
              <a:buFont typeface="Arial" panose="020B0604020202020204" pitchFamily="34" charset="0"/>
              <a:buChar char="•"/>
            </a:pPr>
            <a:r>
              <a:rPr lang="sk-SK" sz="2400" b="1" dirty="0" err="1" smtClean="0">
                <a:solidFill>
                  <a:srgbClr val="C00000"/>
                </a:solidFill>
              </a:rPr>
              <a:t>short</a:t>
            </a:r>
            <a:r>
              <a:rPr lang="sk-SK" b="1" dirty="0" smtClean="0"/>
              <a:t> 	- má </a:t>
            </a:r>
            <a:r>
              <a:rPr lang="sk-SK" b="1" dirty="0"/>
              <a:t>minimálnu šírku 16 bitov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sz="2400" b="1" dirty="0" err="1">
                <a:solidFill>
                  <a:srgbClr val="C00000"/>
                </a:solidFill>
              </a:rPr>
              <a:t>int</a:t>
            </a:r>
            <a:r>
              <a:rPr lang="sk-SK" b="1" dirty="0"/>
              <a:t> </a:t>
            </a:r>
            <a:r>
              <a:rPr lang="sk-SK" b="1" dirty="0" smtClean="0"/>
              <a:t>		- je </a:t>
            </a:r>
            <a:r>
              <a:rPr lang="sk-SK" b="1" dirty="0"/>
              <a:t>minimálne taký veľký ako </a:t>
            </a:r>
            <a:r>
              <a:rPr lang="sk-SK" b="1" dirty="0" err="1"/>
              <a:t>short</a:t>
            </a:r>
            <a:endParaRPr lang="sk-SK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sz="2400" b="1" dirty="0" err="1">
                <a:solidFill>
                  <a:srgbClr val="C00000"/>
                </a:solidFill>
              </a:rPr>
              <a:t>long</a:t>
            </a:r>
            <a:r>
              <a:rPr lang="sk-SK" b="1" dirty="0"/>
              <a:t> </a:t>
            </a:r>
            <a:r>
              <a:rPr lang="sk-SK" b="1" dirty="0" smtClean="0"/>
              <a:t>	- má </a:t>
            </a:r>
            <a:r>
              <a:rPr lang="sk-SK" b="1" dirty="0"/>
              <a:t>minimálnu šírku 32 bitov a je minimálne taký </a:t>
            </a:r>
            <a:r>
              <a:rPr lang="sk-SK" b="1" dirty="0" smtClean="0"/>
              <a:t>ako </a:t>
            </a:r>
            <a:r>
              <a:rPr lang="sk-SK" b="1" dirty="0" err="1"/>
              <a:t>int</a:t>
            </a:r>
            <a:endParaRPr lang="sk-SK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sz="2400" b="1" dirty="0" err="1">
                <a:solidFill>
                  <a:srgbClr val="C00000"/>
                </a:solidFill>
              </a:rPr>
              <a:t>long</a:t>
            </a:r>
            <a:r>
              <a:rPr lang="sk-SK" b="1" dirty="0"/>
              <a:t> </a:t>
            </a:r>
            <a:r>
              <a:rPr lang="sk-SK" sz="2400" b="1" dirty="0" err="1">
                <a:solidFill>
                  <a:srgbClr val="C00000"/>
                </a:solidFill>
              </a:rPr>
              <a:t>long</a:t>
            </a:r>
            <a:r>
              <a:rPr lang="sk-SK" b="1" dirty="0"/>
              <a:t> </a:t>
            </a:r>
            <a:r>
              <a:rPr lang="sk-SK" b="1" dirty="0" smtClean="0"/>
              <a:t>	- má </a:t>
            </a:r>
            <a:r>
              <a:rPr lang="sk-SK" b="1" dirty="0"/>
              <a:t>minimálnu šírku 64 bitov a je minimálne taký </a:t>
            </a:r>
            <a:r>
              <a:rPr lang="sk-SK" b="1" dirty="0" smtClean="0"/>
              <a:t>ako </a:t>
            </a:r>
            <a:r>
              <a:rPr lang="sk-SK" b="1" dirty="0" err="1"/>
              <a:t>long</a:t>
            </a:r>
            <a:endParaRPr lang="sk-SK" b="1" dirty="0"/>
          </a:p>
          <a:p>
            <a:pPr marL="285750" indent="-285750">
              <a:buFontTx/>
              <a:buChar char="-"/>
            </a:pPr>
            <a:r>
              <a:rPr lang="sk-SK" sz="2400" b="1" dirty="0" err="1" smtClean="0">
                <a:solidFill>
                  <a:srgbClr val="C00000"/>
                </a:solidFill>
              </a:rPr>
              <a:t>wchar_t</a:t>
            </a:r>
            <a:r>
              <a:rPr lang="sk-SK" b="1" dirty="0"/>
              <a:t>	</a:t>
            </a:r>
            <a:r>
              <a:rPr lang="sk-SK" b="1" dirty="0" smtClean="0"/>
              <a:t>- široký znak – variabilná šírka</a:t>
            </a:r>
            <a:endParaRPr lang="sk-SK" b="1" dirty="0"/>
          </a:p>
          <a:p>
            <a:pPr marL="285750" lvl="0" indent="-285750">
              <a:buFontTx/>
              <a:buChar char="-"/>
            </a:pPr>
            <a:endParaRPr lang="sk-SK" b="1" dirty="0" smtClean="0"/>
          </a:p>
          <a:p>
            <a:pPr lvl="0"/>
            <a:r>
              <a:rPr lang="sk-SK" sz="3200" b="1" dirty="0">
                <a:solidFill>
                  <a:srgbClr val="0070C0"/>
                </a:solidFill>
              </a:rPr>
              <a:t>C++11</a:t>
            </a:r>
            <a:endParaRPr lang="sk-SK" sz="3200" b="1" dirty="0" smtClean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sk-SK" sz="2400" b="1" dirty="0">
                <a:solidFill>
                  <a:srgbClr val="0070C0"/>
                </a:solidFill>
              </a:rPr>
              <a:t>char16_t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sk-SK" dirty="0" smtClean="0"/>
              <a:t>	</a:t>
            </a:r>
            <a:r>
              <a:rPr lang="sk-SK" b="1" dirty="0"/>
              <a:t>- </a:t>
            </a:r>
            <a:r>
              <a:rPr lang="sk-SK" b="1" dirty="0" smtClean="0"/>
              <a:t>šírka </a:t>
            </a:r>
            <a:r>
              <a:rPr lang="sk-SK" b="1" dirty="0"/>
              <a:t>16 </a:t>
            </a:r>
            <a:r>
              <a:rPr lang="sk-SK" b="1" dirty="0" smtClean="0"/>
              <a:t>bitov</a:t>
            </a:r>
            <a:endParaRPr lang="sk-SK" dirty="0" smtClean="0"/>
          </a:p>
          <a:p>
            <a:pPr marL="285750" indent="-285750">
              <a:buFontTx/>
              <a:buChar char="-"/>
            </a:pPr>
            <a:r>
              <a:rPr lang="sk-SK" sz="2400" b="1" dirty="0" smtClean="0">
                <a:solidFill>
                  <a:srgbClr val="0070C0"/>
                </a:solidFill>
              </a:rPr>
              <a:t>char32_t</a:t>
            </a:r>
            <a:r>
              <a:rPr lang="sk-SK" sz="2400" b="1" dirty="0" smtClean="0">
                <a:solidFill>
                  <a:srgbClr val="C00000"/>
                </a:solidFill>
              </a:rPr>
              <a:t>	</a:t>
            </a:r>
            <a:r>
              <a:rPr lang="sk-SK" b="1" dirty="0"/>
              <a:t>- </a:t>
            </a:r>
            <a:r>
              <a:rPr lang="sk-SK" b="1" dirty="0" smtClean="0"/>
              <a:t>šírka 32 </a:t>
            </a:r>
            <a:r>
              <a:rPr lang="sk-SK" b="1" dirty="0"/>
              <a:t>bitov</a:t>
            </a:r>
          </a:p>
          <a:p>
            <a:pPr marL="285750" lvl="0" indent="-285750">
              <a:buFontTx/>
              <a:buChar char="-"/>
            </a:pPr>
            <a:endParaRPr lang="sk-SK" b="1" dirty="0"/>
          </a:p>
          <a:p>
            <a:pPr marL="742950" lvl="1" indent="-285750">
              <a:buFontTx/>
              <a:buChar char="-"/>
            </a:pPr>
            <a:r>
              <a:rPr lang="sk-SK" b="1" dirty="0" smtClean="0"/>
              <a:t>Štandardne </a:t>
            </a:r>
            <a:r>
              <a:rPr lang="sk-SK" b="1" dirty="0" err="1" smtClean="0">
                <a:solidFill>
                  <a:srgbClr val="C00000"/>
                </a:solidFill>
              </a:rPr>
              <a:t>signed</a:t>
            </a:r>
            <a:endParaRPr lang="sk-SK" b="1" dirty="0" smtClean="0">
              <a:solidFill>
                <a:srgbClr val="C0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sk-SK" b="1" dirty="0" smtClean="0"/>
              <a:t>Modifikátor </a:t>
            </a:r>
            <a:r>
              <a:rPr lang="sk-SK" b="1" dirty="0" err="1" smtClean="0">
                <a:solidFill>
                  <a:srgbClr val="C00000"/>
                </a:solidFill>
              </a:rPr>
              <a:t>unsigned</a:t>
            </a:r>
            <a:endParaRPr lang="sk-SK" b="1" dirty="0" smtClean="0">
              <a:solidFill>
                <a:srgbClr val="C0000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4986" y="188640"/>
            <a:ext cx="87195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Štandardné celočíselné typy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32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941168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4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44986" y="1340768"/>
            <a:ext cx="87195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sz="2400" b="1" dirty="0" err="1" smtClean="0">
                <a:solidFill>
                  <a:srgbClr val="C00000"/>
                </a:solidFill>
              </a:rPr>
              <a:t>float</a:t>
            </a:r>
            <a:r>
              <a:rPr lang="sk-SK" b="1" dirty="0" smtClean="0"/>
              <a:t> 		- 32 bitov</a:t>
            </a:r>
            <a:endParaRPr lang="sk-SK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sz="2400" b="1" dirty="0" err="1" smtClean="0">
                <a:solidFill>
                  <a:srgbClr val="C00000"/>
                </a:solidFill>
              </a:rPr>
              <a:t>double</a:t>
            </a:r>
            <a:r>
              <a:rPr lang="sk-SK" sz="2400" b="1" dirty="0" smtClean="0">
                <a:solidFill>
                  <a:srgbClr val="C00000"/>
                </a:solidFill>
              </a:rPr>
              <a:t> </a:t>
            </a:r>
            <a:r>
              <a:rPr lang="sk-SK" b="1" dirty="0" smtClean="0"/>
              <a:t>		- 48 </a:t>
            </a:r>
            <a:r>
              <a:rPr lang="sk-SK" b="1" dirty="0"/>
              <a:t>bitov a </a:t>
            </a:r>
            <a:r>
              <a:rPr lang="sk-SK" b="1" dirty="0" smtClean="0"/>
              <a:t>nie menej </a:t>
            </a:r>
            <a:r>
              <a:rPr lang="sk-SK" b="1" dirty="0" err="1" smtClean="0"/>
              <a:t>float</a:t>
            </a:r>
            <a:endParaRPr lang="sk-SK" b="1" dirty="0"/>
          </a:p>
          <a:p>
            <a:pPr marL="285750" indent="-285750">
              <a:buFontTx/>
              <a:buChar char="-"/>
            </a:pPr>
            <a:r>
              <a:rPr lang="sk-SK" sz="2400" b="1" dirty="0" err="1">
                <a:solidFill>
                  <a:srgbClr val="C00000"/>
                </a:solidFill>
              </a:rPr>
              <a:t>long</a:t>
            </a:r>
            <a:r>
              <a:rPr lang="sk-SK" sz="2400" b="1" dirty="0"/>
              <a:t> </a:t>
            </a:r>
            <a:r>
              <a:rPr lang="sk-SK" sz="2400" b="1" dirty="0" err="1" smtClean="0">
                <a:solidFill>
                  <a:srgbClr val="C00000"/>
                </a:solidFill>
              </a:rPr>
              <a:t>double</a:t>
            </a:r>
            <a:r>
              <a:rPr lang="sk-SK" sz="2400" b="1" dirty="0" smtClean="0">
                <a:solidFill>
                  <a:srgbClr val="C00000"/>
                </a:solidFill>
              </a:rPr>
              <a:t> 	</a:t>
            </a:r>
            <a:r>
              <a:rPr lang="sk-SK" b="1" dirty="0" smtClean="0"/>
              <a:t>- nie menej ako </a:t>
            </a:r>
            <a:r>
              <a:rPr lang="sk-SK" b="1" dirty="0" err="1" smtClean="0"/>
              <a:t>double</a:t>
            </a:r>
            <a:r>
              <a:rPr lang="sk-SK" b="1" dirty="0" smtClean="0"/>
              <a:t> (80, 96, 128)</a:t>
            </a:r>
            <a:endParaRPr lang="sk-SK" dirty="0" smtClean="0"/>
          </a:p>
          <a:p>
            <a:pPr marL="285750" lvl="0" indent="-285750">
              <a:buFontTx/>
              <a:buChar char="-"/>
            </a:pPr>
            <a:endParaRPr lang="sk-SK" b="1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4986" y="188640"/>
            <a:ext cx="87195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sz="3200" dirty="0" smtClean="0"/>
              <a:t>Štandardné typy pohyblivej rádovej bodky</a:t>
            </a:r>
            <a:endParaRPr lang="sk-SK" sz="3200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33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459" y="5684450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Skupina 7"/>
          <p:cNvGrpSpPr/>
          <p:nvPr/>
        </p:nvGrpSpPr>
        <p:grpSpPr>
          <a:xfrm>
            <a:off x="1768088" y="3554665"/>
            <a:ext cx="4884445" cy="1543814"/>
            <a:chOff x="0" y="0"/>
            <a:chExt cx="4883221" cy="1544457"/>
          </a:xfrm>
        </p:grpSpPr>
        <p:sp>
          <p:nvSpPr>
            <p:cNvPr id="10" name="Textové pole 39"/>
            <p:cNvSpPr txBox="1"/>
            <p:nvPr/>
          </p:nvSpPr>
          <p:spPr>
            <a:xfrm>
              <a:off x="0" y="533400"/>
              <a:ext cx="1911350" cy="2794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k-SK" sz="1100">
                  <a:effectLst/>
                  <a:ea typeface="Times New Roman"/>
                  <a:cs typeface="Times New Roman"/>
                </a:rPr>
                <a:t>Voliteľné znamienko + alebo -</a:t>
              </a:r>
            </a:p>
          </p:txBody>
        </p:sp>
        <p:sp>
          <p:nvSpPr>
            <p:cNvPr id="11" name="Textové pole 41"/>
            <p:cNvSpPr txBox="1"/>
            <p:nvPr/>
          </p:nvSpPr>
          <p:spPr>
            <a:xfrm>
              <a:off x="1955871" y="387300"/>
              <a:ext cx="2927350" cy="2794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k-SK" sz="1100" dirty="0">
                  <a:effectLst/>
                  <a:ea typeface="Times New Roman"/>
                  <a:cs typeface="Times New Roman"/>
                </a:rPr>
                <a:t>Znamienko môže byť + alebo - alebo vynechané</a:t>
              </a:r>
            </a:p>
          </p:txBody>
        </p:sp>
        <p:sp>
          <p:nvSpPr>
            <p:cNvPr id="12" name="Textové pole 42"/>
            <p:cNvSpPr txBox="1"/>
            <p:nvPr/>
          </p:nvSpPr>
          <p:spPr>
            <a:xfrm>
              <a:off x="1936750" y="1250950"/>
              <a:ext cx="977900" cy="2794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k-SK" sz="1100">
                  <a:effectLst/>
                  <a:ea typeface="Times New Roman"/>
                  <a:cs typeface="Times New Roman"/>
                </a:rPr>
                <a:t>Bez medzier</a:t>
              </a:r>
            </a:p>
          </p:txBody>
        </p:sp>
        <p:sp>
          <p:nvSpPr>
            <p:cNvPr id="13" name="Textové pole 43"/>
            <p:cNvSpPr txBox="1"/>
            <p:nvPr/>
          </p:nvSpPr>
          <p:spPr>
            <a:xfrm>
              <a:off x="223223" y="1265057"/>
              <a:ext cx="1854200" cy="2794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k-SK" sz="1100" dirty="0">
                  <a:effectLst/>
                  <a:ea typeface="Times New Roman"/>
                  <a:cs typeface="Times New Roman"/>
                </a:rPr>
                <a:t>Desatinná bodka je voliteľná</a:t>
              </a:r>
            </a:p>
          </p:txBody>
        </p:sp>
        <p:grpSp>
          <p:nvGrpSpPr>
            <p:cNvPr id="14" name="Skupina 13"/>
            <p:cNvGrpSpPr/>
            <p:nvPr/>
          </p:nvGrpSpPr>
          <p:grpSpPr>
            <a:xfrm>
              <a:off x="971550" y="0"/>
              <a:ext cx="2184400" cy="1279525"/>
              <a:chOff x="0" y="0"/>
              <a:chExt cx="2184400" cy="1279525"/>
            </a:xfrm>
          </p:grpSpPr>
          <p:sp>
            <p:nvSpPr>
              <p:cNvPr id="15" name="Textové pole 40"/>
              <p:cNvSpPr txBox="1"/>
              <p:nvPr/>
            </p:nvSpPr>
            <p:spPr>
              <a:xfrm>
                <a:off x="273050" y="0"/>
                <a:ext cx="1911350" cy="2794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sk-SK" sz="1100">
                    <a:effectLst/>
                    <a:ea typeface="Times New Roman"/>
                    <a:cs typeface="Times New Roman"/>
                  </a:rPr>
                  <a:t>Môžeme použiť e alebo E</a:t>
                </a:r>
              </a:p>
            </p:txBody>
          </p:sp>
          <p:sp>
            <p:nvSpPr>
              <p:cNvPr id="16" name="Ľavá zložená zátvorka 15"/>
              <p:cNvSpPr/>
              <p:nvPr/>
            </p:nvSpPr>
            <p:spPr>
              <a:xfrm rot="5400000">
                <a:off x="1301750" y="755650"/>
                <a:ext cx="79690" cy="11779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sk-SK"/>
              </a:p>
            </p:txBody>
          </p:sp>
          <p:sp>
            <p:nvSpPr>
              <p:cNvPr id="17" name="Ľavá zložená zátvorka 16"/>
              <p:cNvSpPr/>
              <p:nvPr/>
            </p:nvSpPr>
            <p:spPr>
              <a:xfrm rot="5400000">
                <a:off x="336550" y="762000"/>
                <a:ext cx="79690" cy="11779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sk-SK"/>
              </a:p>
            </p:txBody>
          </p:sp>
          <p:sp>
            <p:nvSpPr>
              <p:cNvPr id="18" name="Ľavá zložená zátvorka 17"/>
              <p:cNvSpPr/>
              <p:nvPr/>
            </p:nvSpPr>
            <p:spPr>
              <a:xfrm rot="5400000">
                <a:off x="1117600" y="736600"/>
                <a:ext cx="85725" cy="14922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sk-SK"/>
              </a:p>
            </p:txBody>
          </p:sp>
          <p:cxnSp>
            <p:nvCxnSpPr>
              <p:cNvPr id="19" name="Rovná spojnica 18"/>
              <p:cNvCxnSpPr/>
              <p:nvPr/>
            </p:nvCxnSpPr>
            <p:spPr>
              <a:xfrm>
                <a:off x="965200" y="324960"/>
                <a:ext cx="0" cy="4635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Ľavá zložená zátvorka 19"/>
              <p:cNvSpPr/>
              <p:nvPr/>
            </p:nvSpPr>
            <p:spPr>
              <a:xfrm rot="16200000" flipV="1">
                <a:off x="1365250" y="876300"/>
                <a:ext cx="114300" cy="69215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sk-SK"/>
              </a:p>
            </p:txBody>
          </p:sp>
          <p:sp>
            <p:nvSpPr>
              <p:cNvPr id="21" name="Ľavá zložená zátvorka 20"/>
              <p:cNvSpPr/>
              <p:nvPr/>
            </p:nvSpPr>
            <p:spPr>
              <a:xfrm rot="16200000" flipV="1">
                <a:off x="450850" y="1162050"/>
                <a:ext cx="79690" cy="11779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sk-SK"/>
              </a:p>
            </p:txBody>
          </p:sp>
          <p:sp>
            <p:nvSpPr>
              <p:cNvPr id="22" name="Textové pole 51"/>
              <p:cNvSpPr txBox="1"/>
              <p:nvPr/>
            </p:nvSpPr>
            <p:spPr>
              <a:xfrm>
                <a:off x="0" y="800100"/>
                <a:ext cx="1680845" cy="4254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k-SK" sz="2400" dirty="0">
                    <a:solidFill>
                      <a:srgbClr val="000000"/>
                    </a:solidFill>
                    <a:effectLst/>
                    <a:latin typeface="MonoRegular"/>
                    <a:ea typeface="Times New Roman"/>
                    <a:cs typeface="MonoRegular"/>
                  </a:rPr>
                  <a:t>+5.37E+16</a:t>
                </a:r>
                <a:endParaRPr lang="sk-SK" sz="1100" dirty="0">
                  <a:effectLst/>
                  <a:ea typeface="Times New Roman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sk-SK" sz="1100" dirty="0">
                    <a:effectLst/>
                    <a:ea typeface="Times New Roman"/>
                    <a:cs typeface="Times New Roman"/>
                  </a:rPr>
                  <a:t> </a:t>
                </a:r>
              </a:p>
            </p:txBody>
          </p:sp>
        </p:grpSp>
      </p:grpSp>
      <p:sp>
        <p:nvSpPr>
          <p:cNvPr id="23" name="Ľavá zložená zátvorka 22"/>
          <p:cNvSpPr/>
          <p:nvPr/>
        </p:nvSpPr>
        <p:spPr>
          <a:xfrm rot="5400000">
            <a:off x="3886884" y="4335715"/>
            <a:ext cx="79375" cy="117475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24" name="Ľavá zložená zátvorka 23"/>
          <p:cNvSpPr/>
          <p:nvPr/>
        </p:nvSpPr>
        <p:spPr>
          <a:xfrm rot="5400000">
            <a:off x="2879011" y="4382395"/>
            <a:ext cx="79375" cy="117475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25" name="Ľavá zložená zátvorka 24"/>
          <p:cNvSpPr/>
          <p:nvPr/>
        </p:nvSpPr>
        <p:spPr>
          <a:xfrm rot="5400000">
            <a:off x="3662754" y="4295181"/>
            <a:ext cx="85090" cy="149225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26" name="Ľavá zložená zátvorka 25"/>
          <p:cNvSpPr/>
          <p:nvPr/>
        </p:nvSpPr>
        <p:spPr>
          <a:xfrm rot="16200000" flipV="1">
            <a:off x="3928476" y="4468714"/>
            <a:ext cx="113665" cy="692150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27" name="Ľavá zložená zátvorka 26"/>
          <p:cNvSpPr/>
          <p:nvPr/>
        </p:nvSpPr>
        <p:spPr>
          <a:xfrm rot="16200000" flipV="1">
            <a:off x="3187700" y="4756053"/>
            <a:ext cx="79375" cy="117475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1331640" y="5373216"/>
            <a:ext cx="6768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 smtClean="0">
                <a:solidFill>
                  <a:srgbClr val="008000"/>
                </a:solidFill>
              </a:rPr>
              <a:t>čísla </a:t>
            </a:r>
            <a:r>
              <a:rPr lang="sk-SK" dirty="0">
                <a:solidFill>
                  <a:srgbClr val="008000"/>
                </a:solidFill>
              </a:rPr>
              <a:t>medzi celými číslami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 smtClean="0">
                <a:solidFill>
                  <a:srgbClr val="008000"/>
                </a:solidFill>
              </a:rPr>
              <a:t>omnoho </a:t>
            </a:r>
            <a:r>
              <a:rPr lang="sk-SK" dirty="0">
                <a:solidFill>
                  <a:srgbClr val="008000"/>
                </a:solidFill>
              </a:rPr>
              <a:t>väčší rozsah </a:t>
            </a:r>
            <a:r>
              <a:rPr lang="sk-SK" dirty="0" smtClean="0">
                <a:solidFill>
                  <a:srgbClr val="008000"/>
                </a:solidFill>
              </a:rPr>
              <a:t>hodnôt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 smtClean="0">
                <a:solidFill>
                  <a:srgbClr val="C00000"/>
                </a:solidFill>
              </a:rPr>
              <a:t>strata presnosti</a:t>
            </a:r>
            <a:endParaRPr lang="sk-SK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6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Číselné konštanty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471814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sk-SK" sz="2000" b="1" dirty="0" smtClean="0">
                <a:solidFill>
                  <a:srgbClr val="0070C0"/>
                </a:solidFill>
              </a:rPr>
              <a:t>Celočíselné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sk-SK" sz="20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celé číslo 1536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celé čísla bez znamienka (54321</a:t>
            </a:r>
            <a:r>
              <a:rPr lang="sk-SK" sz="1800" b="1" dirty="0" smtClean="0">
                <a:solidFill>
                  <a:srgbClr val="C00000"/>
                </a:solidFill>
              </a:rPr>
              <a:t>u</a:t>
            </a:r>
            <a:r>
              <a:rPr lang="sk-SK" sz="1800" b="1" dirty="0" smtClean="0"/>
              <a:t>, 31</a:t>
            </a:r>
            <a:r>
              <a:rPr lang="sk-SK" sz="1800" b="1" dirty="0" smtClean="0">
                <a:solidFill>
                  <a:srgbClr val="C00000"/>
                </a:solidFill>
              </a:rPr>
              <a:t>U</a:t>
            </a:r>
            <a:r>
              <a:rPr lang="sk-SK" sz="1800" b="1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hexadecimálne konštanty (</a:t>
            </a:r>
            <a:r>
              <a:rPr lang="sk-SK" sz="1800" b="1" dirty="0" smtClean="0">
                <a:solidFill>
                  <a:srgbClr val="C00000"/>
                </a:solidFill>
              </a:rPr>
              <a:t>0x</a:t>
            </a:r>
            <a:r>
              <a:rPr lang="sk-SK" sz="1800" b="1" dirty="0" smtClean="0"/>
              <a:t>31, </a:t>
            </a:r>
            <a:r>
              <a:rPr lang="sk-SK" sz="1800" b="1" dirty="0" smtClean="0">
                <a:solidFill>
                  <a:srgbClr val="C00000"/>
                </a:solidFill>
              </a:rPr>
              <a:t>0X</a:t>
            </a:r>
            <a:r>
              <a:rPr lang="sk-SK" sz="1800" b="1" dirty="0" smtClean="0"/>
              <a:t>1b2C)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err="1" smtClean="0"/>
              <a:t>oktálové</a:t>
            </a:r>
            <a:r>
              <a:rPr lang="sk-SK" sz="1800" b="1" dirty="0" smtClean="0"/>
              <a:t> konštanty (</a:t>
            </a:r>
            <a:r>
              <a:rPr lang="sk-SK" sz="1800" b="1" dirty="0" smtClean="0">
                <a:solidFill>
                  <a:srgbClr val="C00000"/>
                </a:solidFill>
              </a:rPr>
              <a:t>0</a:t>
            </a:r>
            <a:r>
              <a:rPr lang="sk-SK" sz="1800" b="1" dirty="0" smtClean="0"/>
              <a:t>15, </a:t>
            </a:r>
            <a:r>
              <a:rPr lang="sk-SK" sz="1800" b="1" dirty="0" smtClean="0">
                <a:solidFill>
                  <a:srgbClr val="C00000"/>
                </a:solidFill>
              </a:rPr>
              <a:t>0</a:t>
            </a:r>
            <a:r>
              <a:rPr lang="sk-SK" sz="1800" b="1" dirty="0" smtClean="0"/>
              <a:t>324)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Celé číslo typu </a:t>
            </a:r>
            <a:r>
              <a:rPr lang="sk-SK" sz="1800" b="1" dirty="0" err="1" smtClean="0"/>
              <a:t>long</a:t>
            </a:r>
            <a:r>
              <a:rPr lang="sk-SK" sz="1800" b="1" dirty="0" smtClean="0"/>
              <a:t> 1536</a:t>
            </a:r>
            <a:r>
              <a:rPr lang="sk-SK" sz="1800" b="1" dirty="0" smtClean="0">
                <a:solidFill>
                  <a:srgbClr val="C00000"/>
                </a:solidFill>
              </a:rPr>
              <a:t>l</a:t>
            </a:r>
            <a:r>
              <a:rPr lang="sk-SK" sz="1800" b="1" dirty="0" smtClean="0"/>
              <a:t> alebo 1536</a:t>
            </a:r>
            <a:r>
              <a:rPr lang="sk-SK" sz="1800" b="1" dirty="0" smtClean="0">
                <a:solidFill>
                  <a:srgbClr val="C00000"/>
                </a:solidFill>
              </a:rPr>
              <a:t>L</a:t>
            </a:r>
          </a:p>
          <a:p>
            <a:pPr marL="0" lvl="1" indent="0" eaLnBrk="1" hangingPunct="1">
              <a:lnSpc>
                <a:spcPct val="80000"/>
              </a:lnSpc>
              <a:buNone/>
            </a:pPr>
            <a:endParaRPr lang="sk-SK" sz="1800" b="1" dirty="0">
              <a:solidFill>
                <a:srgbClr val="C00000"/>
              </a:solidFill>
            </a:endParaRPr>
          </a:p>
          <a:p>
            <a:pPr marL="0" lvl="1" indent="0" eaLnBrk="1" hangingPunct="1">
              <a:lnSpc>
                <a:spcPct val="80000"/>
              </a:lnSpc>
              <a:buNone/>
            </a:pPr>
            <a:r>
              <a:rPr lang="sk-SK" sz="2400" b="1" dirty="0" smtClean="0">
                <a:solidFill>
                  <a:srgbClr val="0070C0"/>
                </a:solidFill>
              </a:rPr>
              <a:t>C</a:t>
            </a:r>
            <a:r>
              <a:rPr lang="sk-SK" sz="2400" b="1" dirty="0">
                <a:solidFill>
                  <a:srgbClr val="0070C0"/>
                </a:solidFill>
              </a:rPr>
              <a:t>++11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Celé </a:t>
            </a:r>
            <a:r>
              <a:rPr lang="sk-SK" sz="1800" b="1" dirty="0"/>
              <a:t>číslo typu </a:t>
            </a:r>
            <a:r>
              <a:rPr lang="sk-SK" sz="1800" b="1" dirty="0" err="1"/>
              <a:t>long</a:t>
            </a:r>
            <a:r>
              <a:rPr lang="sk-SK" sz="1800" b="1" dirty="0"/>
              <a:t> </a:t>
            </a:r>
            <a:r>
              <a:rPr lang="sk-SK" sz="1800" b="1" dirty="0" err="1" smtClean="0"/>
              <a:t>long</a:t>
            </a:r>
            <a:r>
              <a:rPr lang="sk-SK" sz="1800" b="1" dirty="0" smtClean="0"/>
              <a:t> 1536</a:t>
            </a:r>
            <a:r>
              <a:rPr lang="sk-SK" sz="1800" b="1" dirty="0" smtClean="0">
                <a:solidFill>
                  <a:srgbClr val="C00000"/>
                </a:solidFill>
              </a:rPr>
              <a:t>ll</a:t>
            </a:r>
            <a:r>
              <a:rPr lang="sk-SK" sz="1800" b="1" dirty="0" smtClean="0"/>
              <a:t> </a:t>
            </a:r>
            <a:r>
              <a:rPr lang="sk-SK" sz="1800" b="1" dirty="0"/>
              <a:t>alebo </a:t>
            </a:r>
            <a:r>
              <a:rPr lang="sk-SK" sz="1800" b="1" dirty="0" smtClean="0"/>
              <a:t>1536</a:t>
            </a:r>
            <a:r>
              <a:rPr lang="sk-SK" sz="1800" b="1" dirty="0" smtClean="0">
                <a:solidFill>
                  <a:srgbClr val="C00000"/>
                </a:solidFill>
              </a:rPr>
              <a:t>LL</a:t>
            </a:r>
            <a:endParaRPr lang="sk-SK" sz="1800" b="1" dirty="0">
              <a:solidFill>
                <a:srgbClr val="C0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sk-SK" sz="1800" b="1" dirty="0" smtClean="0">
              <a:solidFill>
                <a:srgbClr val="C00000"/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sk-SK" sz="12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sk-SK" sz="2000" b="1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sk-SK" sz="2000" b="1" dirty="0" smtClean="0">
                <a:solidFill>
                  <a:srgbClr val="0070C0"/>
                </a:solidFill>
              </a:rPr>
              <a:t>Čísla s pohyblivou rádovou bodkou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sk-SK" sz="20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v desatinnom tvare (-35.245)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v </a:t>
            </a:r>
            <a:r>
              <a:rPr lang="sk-SK" sz="1800" b="1" dirty="0" err="1" smtClean="0"/>
              <a:t>semilogaritmickom</a:t>
            </a:r>
            <a:r>
              <a:rPr lang="sk-SK" sz="1800" b="1" dirty="0" smtClean="0"/>
              <a:t> tvare (1e12, -22.56E-11, 1E+3)</a:t>
            </a:r>
          </a:p>
          <a:p>
            <a:pPr lvl="1" eaLnBrk="1" hangingPunct="1">
              <a:lnSpc>
                <a:spcPct val="80000"/>
              </a:lnSpc>
            </a:pPr>
            <a:endParaRPr lang="sk-SK" sz="18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pridaním f, F k celému číslu 15</a:t>
            </a:r>
            <a:r>
              <a:rPr lang="sk-SK" sz="1800" b="1" dirty="0" smtClean="0">
                <a:solidFill>
                  <a:srgbClr val="C00000"/>
                </a:solidFill>
              </a:rPr>
              <a:t>f</a:t>
            </a:r>
            <a:r>
              <a:rPr lang="sk-SK" sz="1800" b="1" dirty="0" smtClean="0"/>
              <a:t>, -321</a:t>
            </a:r>
            <a:r>
              <a:rPr lang="sk-SK" sz="1800" b="1" dirty="0" smtClean="0">
                <a:solidFill>
                  <a:srgbClr val="C00000"/>
                </a:solidFill>
              </a:rPr>
              <a:t>F</a:t>
            </a:r>
          </a:p>
          <a:p>
            <a:pPr lvl="1" eaLnBrk="1" hangingPunct="1">
              <a:lnSpc>
                <a:spcPct val="80000"/>
              </a:lnSpc>
            </a:pPr>
            <a:endParaRPr lang="sk-SK" sz="1800" b="1" dirty="0" smtClean="0"/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FC1EE-EFD1-4045-8656-BC6E9F7D0319}" type="slidenum">
              <a:rPr lang="sk-SK" smtClean="0"/>
              <a:pPr>
                <a:defRPr/>
              </a:pPr>
              <a:t>34</a:t>
            </a:fld>
            <a:endParaRPr lang="sk-SK"/>
          </a:p>
        </p:txBody>
      </p:sp>
      <p:pic>
        <p:nvPicPr>
          <p:cNvPr id="5" name="Picture 4" descr="C:\Vyuka\2013\Programator\vykricn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097" y="6021288"/>
            <a:ext cx="216024" cy="43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Vyuka\2013\Programator\vykricn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844824"/>
            <a:ext cx="570786" cy="114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Znakové konštanty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36898"/>
            <a:ext cx="8229600" cy="5732462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endParaRPr lang="sk-SK" sz="12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sk-SK" sz="2000" b="1" dirty="0" smtClean="0">
                <a:solidFill>
                  <a:srgbClr val="0070C0"/>
                </a:solidFill>
              </a:rPr>
              <a:t>Znakové konštanty - znak uzavretý v apostrofoch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ľubovoľný (‘a’, ‘2’)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L</a:t>
            </a:r>
            <a:r>
              <a:rPr lang="en-US" sz="1800" b="1" dirty="0" smtClean="0"/>
              <a:t>’</a:t>
            </a:r>
            <a:r>
              <a:rPr lang="sk-SK" sz="1800" b="1" dirty="0" smtClean="0"/>
              <a:t>a</a:t>
            </a:r>
            <a:r>
              <a:rPr lang="en-US" sz="1800" b="1" dirty="0" smtClean="0"/>
              <a:t>’ </a:t>
            </a:r>
            <a:r>
              <a:rPr lang="sk-SK" sz="1800" b="1" dirty="0" smtClean="0"/>
              <a:t>alebo l</a:t>
            </a:r>
            <a:r>
              <a:rPr lang="en-US" sz="1800" b="1" dirty="0" smtClean="0"/>
              <a:t>’a’ - </a:t>
            </a:r>
            <a:r>
              <a:rPr lang="en-US" sz="1800" b="1" dirty="0" err="1" smtClean="0"/>
              <a:t>kon</a:t>
            </a:r>
            <a:r>
              <a:rPr lang="sk-SK" sz="1800" b="1" dirty="0" smtClean="0"/>
              <a:t>š</a:t>
            </a:r>
            <a:r>
              <a:rPr lang="en-US" sz="1800" b="1" dirty="0" err="1" smtClean="0"/>
              <a:t>tanta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typu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wchar_t</a:t>
            </a:r>
            <a:endParaRPr lang="en-US" sz="18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b="1" dirty="0" err="1" smtClean="0"/>
              <a:t>u‘a</a:t>
            </a:r>
            <a:r>
              <a:rPr lang="en-US" sz="1800" b="1" dirty="0" smtClean="0"/>
              <a:t>’ – </a:t>
            </a:r>
            <a:r>
              <a:rPr lang="en-US" sz="1800" b="1" dirty="0" err="1" smtClean="0"/>
              <a:t>kon</a:t>
            </a:r>
            <a:r>
              <a:rPr lang="sk-SK" sz="1800" b="1" dirty="0" smtClean="0"/>
              <a:t>š</a:t>
            </a:r>
            <a:r>
              <a:rPr lang="en-US" sz="1800" b="1" dirty="0" smtClean="0"/>
              <a:t>t</a:t>
            </a:r>
            <a:r>
              <a:rPr lang="sk-SK" sz="1800" b="1" dirty="0" smtClean="0"/>
              <a:t>a</a:t>
            </a:r>
            <a:r>
              <a:rPr lang="en-US" sz="1800" b="1" dirty="0" err="1" smtClean="0"/>
              <a:t>nta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typu</a:t>
            </a:r>
            <a:r>
              <a:rPr lang="en-US" sz="1800" b="1" dirty="0" smtClean="0"/>
              <a:t> </a:t>
            </a:r>
            <a:r>
              <a:rPr lang="sk-SK" sz="1800" b="1" dirty="0" smtClean="0"/>
              <a:t>char16_t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U</a:t>
            </a:r>
            <a:r>
              <a:rPr lang="en-US" sz="1800" b="1" dirty="0" smtClean="0"/>
              <a:t>‘a</a:t>
            </a:r>
            <a:r>
              <a:rPr lang="en-US" sz="1800" b="1" dirty="0"/>
              <a:t>’ – </a:t>
            </a:r>
            <a:r>
              <a:rPr lang="en-US" sz="1800" b="1" dirty="0" err="1"/>
              <a:t>kon</a:t>
            </a:r>
            <a:r>
              <a:rPr lang="sk-SK" sz="1800" b="1" dirty="0"/>
              <a:t>š</a:t>
            </a:r>
            <a:r>
              <a:rPr lang="en-US" sz="1800" b="1" dirty="0"/>
              <a:t>t</a:t>
            </a:r>
            <a:r>
              <a:rPr lang="sk-SK" sz="1800" b="1" dirty="0"/>
              <a:t>a</a:t>
            </a:r>
            <a:r>
              <a:rPr lang="en-US" sz="1800" b="1" dirty="0" err="1"/>
              <a:t>nta</a:t>
            </a:r>
            <a:r>
              <a:rPr lang="en-US" sz="1800" b="1" dirty="0"/>
              <a:t> </a:t>
            </a:r>
            <a:r>
              <a:rPr lang="en-US" sz="1800" b="1" dirty="0" err="1"/>
              <a:t>typu</a:t>
            </a:r>
            <a:r>
              <a:rPr lang="en-US" sz="1800" b="1" dirty="0"/>
              <a:t> </a:t>
            </a:r>
            <a:r>
              <a:rPr lang="sk-SK" sz="1800" b="1" dirty="0" smtClean="0"/>
              <a:t>char32_t</a:t>
            </a:r>
            <a:endParaRPr lang="sk-SK" sz="1800" b="1" dirty="0"/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špeciálne znaky:</a:t>
            </a:r>
          </a:p>
          <a:p>
            <a:pPr lvl="2" eaLnBrk="1" hangingPunct="1">
              <a:lnSpc>
                <a:spcPct val="80000"/>
              </a:lnSpc>
            </a:pPr>
            <a:endParaRPr lang="sk-SK" sz="12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sk-SK" sz="2000" b="1" dirty="0" err="1" smtClean="0">
                <a:solidFill>
                  <a:srgbClr val="0070C0"/>
                </a:solidFill>
              </a:rPr>
              <a:t>Reťazcové</a:t>
            </a:r>
            <a:r>
              <a:rPr lang="sk-SK" sz="2000" b="1" dirty="0" smtClean="0">
                <a:solidFill>
                  <a:srgbClr val="0070C0"/>
                </a:solidFill>
              </a:rPr>
              <a:t> konštanty – znaky uzavreté v úvodzovkách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sk-SK" sz="1400" b="1" dirty="0"/>
              <a:t>	</a:t>
            </a:r>
            <a:r>
              <a:rPr lang="sk-SK" sz="1400" dirty="0">
                <a:solidFill>
                  <a:schemeClr val="tx1"/>
                </a:solidFill>
              </a:rPr>
              <a:t> </a:t>
            </a:r>
            <a:r>
              <a:rPr lang="sk-SK" sz="1800" dirty="0" smtClean="0">
                <a:solidFill>
                  <a:schemeClr val="tx1"/>
                </a:solidFill>
              </a:rPr>
              <a:t>”</a:t>
            </a:r>
            <a:r>
              <a:rPr lang="sk-SK" sz="1400" b="1" dirty="0" err="1" smtClean="0">
                <a:solidFill>
                  <a:schemeClr val="tx1"/>
                </a:solidFill>
              </a:rPr>
              <a:t>Ahoj.\nSom</a:t>
            </a:r>
            <a:r>
              <a:rPr lang="sk-SK" sz="1400" b="1" dirty="0" smtClean="0">
                <a:solidFill>
                  <a:schemeClr val="tx1"/>
                </a:solidFill>
              </a:rPr>
              <a:t> na </a:t>
            </a:r>
            <a:r>
              <a:rPr lang="sk-SK" sz="1400" b="1" dirty="0" err="1" smtClean="0">
                <a:solidFill>
                  <a:schemeClr val="tx1"/>
                </a:solidFill>
              </a:rPr>
              <a:t>prednaske</a:t>
            </a:r>
            <a:r>
              <a:rPr lang="sk-SK" sz="1400" b="1" dirty="0" smtClean="0">
                <a:solidFill>
                  <a:schemeClr val="tx1"/>
                </a:solidFill>
              </a:rPr>
              <a:t> z </a:t>
            </a:r>
            <a:r>
              <a:rPr lang="sk-SK" sz="1400" b="1" dirty="0" err="1" smtClean="0">
                <a:solidFill>
                  <a:schemeClr val="tx1"/>
                </a:solidFill>
              </a:rPr>
              <a:t>C-cka\n</a:t>
            </a:r>
            <a:r>
              <a:rPr lang="sk-SK" sz="1800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FC1EE-EFD1-4045-8656-BC6E9F7D0319}" type="slidenum">
              <a:rPr lang="sk-SK" smtClean="0"/>
              <a:pPr>
                <a:defRPr/>
              </a:pPr>
              <a:t>35</a:t>
            </a:fld>
            <a:endParaRPr lang="sk-SK"/>
          </a:p>
        </p:txBody>
      </p:sp>
      <p:pic>
        <p:nvPicPr>
          <p:cNvPr id="5" name="Picture 4" descr="C:\Vyuka\2013\Programator\vykricn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60648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346376"/>
              </p:ext>
            </p:extLst>
          </p:nvPr>
        </p:nvGraphicFramePr>
        <p:xfrm>
          <a:off x="1475656" y="2996952"/>
          <a:ext cx="6499019" cy="25393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0239"/>
                <a:gridCol w="1129626"/>
                <a:gridCol w="831680"/>
                <a:gridCol w="2377474"/>
              </a:tblGrid>
              <a:tr h="2370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Názov znaku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ASCII symbol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C++ kód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Desiatkový/</a:t>
                      </a:r>
                      <a:r>
                        <a:rPr lang="sk-SK" sz="1100" dirty="0" err="1">
                          <a:solidFill>
                            <a:schemeClr val="tx1"/>
                          </a:solidFill>
                          <a:effectLst/>
                        </a:rPr>
                        <a:t>Hexa</a:t>
                      </a: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 kód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0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Nový riadok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NL (LF)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\n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10/0xA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95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Horizontálny </a:t>
                      </a:r>
                      <a:r>
                        <a:rPr lang="sk-SK" sz="1100" dirty="0" smtClean="0">
                          <a:solidFill>
                            <a:schemeClr val="tx1"/>
                          </a:solidFill>
                          <a:effectLst/>
                        </a:rPr>
                        <a:t>tabelátor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effectLst/>
                        </a:rPr>
                        <a:t>HT</a:t>
                      </a:r>
                      <a:endParaRPr lang="sk-SK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\t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9/0x9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0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Vertikálny tabelátor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VT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\v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11/0xB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0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Krok späť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BS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\b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8/0x8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0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Návrat vozíka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CR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\r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13/0xD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0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Výstraha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BEL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\a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7/0x7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0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Opačné </a:t>
                      </a:r>
                      <a:r>
                        <a:rPr lang="sk-SK" sz="1100" dirty="0" err="1">
                          <a:solidFill>
                            <a:schemeClr val="tx1"/>
                          </a:solidFill>
                          <a:effectLst/>
                        </a:rPr>
                        <a:t>lomítko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\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\\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92/0x5C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0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Otáznik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?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\?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63/0x3F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28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Jednoduchá </a:t>
                      </a:r>
                      <a:r>
                        <a:rPr lang="sk-SK" sz="1100" dirty="0" err="1" smtClean="0">
                          <a:solidFill>
                            <a:schemeClr val="tx1"/>
                          </a:solidFill>
                          <a:effectLst/>
                        </a:rPr>
                        <a:t>úvodozovka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‘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\’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39/0x27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0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Dvojitá úvodzovka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“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</a:t>
                      </a:r>
                      <a:r>
                        <a:rPr lang="sk-SK" sz="1100">
                          <a:effectLst/>
                        </a:rPr>
                        <a:t>"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effectLst/>
                        </a:rPr>
                        <a:t>34/0x22</a:t>
                      </a:r>
                      <a:endParaRPr lang="sk-SK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Definícia konštanty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sk-SK" sz="2400" b="1" dirty="0" smtClean="0"/>
              <a:t>Konštanty typu </a:t>
            </a:r>
            <a:r>
              <a:rPr lang="sk-SK" sz="2400" b="1" dirty="0" err="1" smtClean="0"/>
              <a:t>const</a:t>
            </a:r>
            <a:endParaRPr lang="sk-SK" sz="2400" b="1" dirty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typ premenná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dirty="0" smtClean="0"/>
              <a:t>konštanta, ktorú môžeme používať ako premennú, ale nemôžeme do nej priamo zapisovať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dirty="0" smtClean="0"/>
              <a:t>ak </a:t>
            </a:r>
            <a:r>
              <a:rPr lang="en-US" sz="2000" dirty="0" smtClean="0"/>
              <a:t>v </a:t>
            </a:r>
            <a:r>
              <a:rPr lang="sk-SK" sz="2000" dirty="0" smtClean="0"/>
              <a:t>deklarácii chýba typ, predpokladá sa „</a:t>
            </a:r>
            <a:r>
              <a:rPr lang="sk-SK" sz="2000" dirty="0" err="1" smtClean="0"/>
              <a:t>int</a:t>
            </a:r>
            <a:r>
              <a:rPr lang="sk-SK" sz="2000" dirty="0" smtClean="0"/>
              <a:t>“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pi = 3.1415926535;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 = 10000;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sk-SK" sz="2400" b="1" dirty="0" smtClean="0"/>
              <a:t>Symbolické konštanty (</a:t>
            </a:r>
            <a:r>
              <a:rPr lang="sk-SK" sz="2400" b="1" dirty="0" err="1" smtClean="0"/>
              <a:t>literálové</a:t>
            </a:r>
            <a:r>
              <a:rPr lang="sk-SK" sz="2400" b="1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dirty="0" smtClean="0"/>
              <a:t>sú konštanty definované „#</a:t>
            </a:r>
            <a:r>
              <a:rPr lang="sk-SK" sz="2000" dirty="0" err="1" smtClean="0"/>
              <a:t>define</a:t>
            </a:r>
            <a:r>
              <a:rPr lang="sk-SK" sz="2000" dirty="0" smtClean="0"/>
              <a:t>“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dirty="0" smtClean="0"/>
              <a:t>nie je to ozajstná konštanta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dirty="0" smtClean="0">
                <a:solidFill>
                  <a:srgbClr val="C00000"/>
                </a:solidFill>
              </a:rPr>
              <a:t>nahrádza identifikátor textom uvedeným za ním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dirty="0" smtClean="0"/>
              <a:t>zvykom je písať ich veľkými písmenami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PI 3.1415926535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OZNAM “Toto je oznam”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 ;}</a:t>
            </a:r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FC1EE-EFD1-4045-8656-BC6E9F7D0319}" type="slidenum">
              <a:rPr lang="sk-SK" smtClean="0"/>
              <a:pPr>
                <a:defRPr/>
              </a:pPr>
              <a:t>36</a:t>
            </a:fld>
            <a:endParaRPr lang="sk-SK"/>
          </a:p>
        </p:txBody>
      </p:sp>
      <p:pic>
        <p:nvPicPr>
          <p:cNvPr id="5" name="Picture 4" descr="C:\Vyuka\2013\Programator\vykricn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293096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23064" y="1340768"/>
            <a:ext cx="85798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lvl="7" indent="-358775">
              <a:buFontTx/>
              <a:buChar char="-"/>
            </a:pPr>
            <a:endParaRPr lang="sk-SK" b="1" dirty="0" smtClean="0"/>
          </a:p>
          <a:p>
            <a:pPr marL="358775" lvl="7" indent="-358775">
              <a:buFontTx/>
              <a:buChar char="-"/>
            </a:pP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pocet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INT_MAX; 	// C, C++</a:t>
            </a:r>
          </a:p>
          <a:p>
            <a:pPr marL="815975" lvl="8" indent="-358775">
              <a:buFontTx/>
              <a:buChar char="-"/>
            </a:pPr>
            <a:endParaRPr lang="sk-SK" dirty="0" smtClean="0"/>
          </a:p>
          <a:p>
            <a:pPr marL="358775" lvl="7" indent="-358775">
              <a:buFontTx/>
              <a:buChar char="-"/>
            </a:pPr>
            <a:r>
              <a:rPr lang="sk-SK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pocet</a:t>
            </a:r>
            <a:r>
              <a:rPr lang="sk-SK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(INT_MAX</a:t>
            </a:r>
            <a:r>
              <a:rPr lang="sk-SK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// C++</a:t>
            </a:r>
          </a:p>
          <a:p>
            <a:pPr marL="358775" lvl="7" indent="-358775">
              <a:buFontTx/>
              <a:buChar char="-"/>
            </a:pP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lvl="7" indent="-358775">
              <a:buFontTx/>
              <a:buChar char="-"/>
            </a:pPr>
            <a:r>
              <a:rPr lang="sk-SK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pocet</a:t>
            </a:r>
            <a:r>
              <a:rPr lang="sk-SK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INT_MAX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k-SK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k-S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</a:t>
            </a:r>
            <a:r>
              <a:rPr lang="sk-SK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358775" lvl="7" indent="-358775">
              <a:buFontTx/>
              <a:buChar char="-"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lvl="7" indent="-358775">
              <a:buFontTx/>
              <a:buChar char="-"/>
            </a:pPr>
            <a:r>
              <a:rPr lang="sk-SK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pocet</a:t>
            </a:r>
            <a:r>
              <a:rPr lang="sk-S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INT_MAX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k-S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C++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358775" lvl="7" indent="-358775">
              <a:buFontTx/>
              <a:buChar char="-"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lvl="7" indent="-358775">
              <a:buFontTx/>
              <a:buChar char="-"/>
            </a:pPr>
            <a:r>
              <a:rPr lang="sk-SK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pocet</a:t>
            </a:r>
            <a:r>
              <a:rPr lang="sk-S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sk-S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k-S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11,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inicializ</a:t>
            </a:r>
            <a:r>
              <a:rPr lang="sk-SK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á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cia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sk-SK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lvl="7" indent="-358775">
              <a:buFontTx/>
              <a:buChar char="-"/>
            </a:pPr>
            <a:endParaRPr lang="sk-SK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7"/>
            <a:endParaRPr lang="sk-SK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Inicializácia premennej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37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060848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7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>
            <a:off x="1331640" y="4581128"/>
            <a:ext cx="3888432" cy="1200329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rozsah = 10;</a:t>
            </a:r>
          </a:p>
          <a:p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</a:t>
            </a:r>
          </a:p>
          <a:p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(i + 1) % rozsah;</a:t>
            </a:r>
          </a:p>
        </p:txBody>
      </p:sp>
      <p:sp>
        <p:nvSpPr>
          <p:cNvPr id="2" name="Obdĺžnik 1"/>
          <p:cNvSpPr/>
          <p:nvPr/>
        </p:nvSpPr>
        <p:spPr>
          <a:xfrm>
            <a:off x="223064" y="1340768"/>
            <a:ext cx="85798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lvl="7" indent="-358775">
              <a:buFontTx/>
              <a:buChar char="-"/>
            </a:pPr>
            <a:endParaRPr lang="sk-SK" b="1" dirty="0" smtClean="0"/>
          </a:p>
          <a:p>
            <a:pPr marL="536575" lvl="0" indent="-285750">
              <a:buFont typeface="Arial" panose="020B0604020202020204" pitchFamily="34" charset="0"/>
              <a:buChar char="•"/>
            </a:pPr>
            <a:r>
              <a:rPr lang="sk-SK" b="1" dirty="0" smtClean="0">
                <a:solidFill>
                  <a:srgbClr val="C00000"/>
                </a:solidFill>
              </a:rPr>
              <a:t>+</a:t>
            </a:r>
            <a:r>
              <a:rPr lang="sk-SK" b="1" dirty="0" smtClean="0"/>
              <a:t> 	pre sčítanie</a:t>
            </a:r>
          </a:p>
          <a:p>
            <a:pPr marL="536575" lvl="0" indent="-285750">
              <a:buFont typeface="Arial" panose="020B0604020202020204" pitchFamily="34" charset="0"/>
              <a:buChar char="•"/>
            </a:pPr>
            <a:r>
              <a:rPr lang="sk-SK" b="1" dirty="0" smtClean="0">
                <a:solidFill>
                  <a:srgbClr val="C00000"/>
                </a:solidFill>
              </a:rPr>
              <a:t>–</a:t>
            </a:r>
            <a:r>
              <a:rPr lang="sk-SK" b="1" dirty="0" smtClean="0"/>
              <a:t> 	pre odčítanie</a:t>
            </a:r>
          </a:p>
          <a:p>
            <a:pPr marL="536575" lvl="0" indent="-285750">
              <a:buFont typeface="Arial" panose="020B0604020202020204" pitchFamily="34" charset="0"/>
              <a:buChar char="•"/>
            </a:pPr>
            <a:r>
              <a:rPr lang="sk-SK" b="1" dirty="0" smtClean="0">
                <a:solidFill>
                  <a:srgbClr val="C00000"/>
                </a:solidFill>
              </a:rPr>
              <a:t>*</a:t>
            </a:r>
            <a:r>
              <a:rPr lang="sk-SK" b="1" dirty="0"/>
              <a:t>	</a:t>
            </a:r>
            <a:r>
              <a:rPr lang="sk-SK" b="1" dirty="0" smtClean="0"/>
              <a:t>pre násobenie</a:t>
            </a:r>
          </a:p>
          <a:p>
            <a:pPr marL="536575" lvl="0" indent="-285750">
              <a:buFont typeface="Arial" panose="020B0604020202020204" pitchFamily="34" charset="0"/>
              <a:buChar char="•"/>
            </a:pPr>
            <a:r>
              <a:rPr lang="sk-SK" b="1" dirty="0" smtClean="0">
                <a:solidFill>
                  <a:srgbClr val="C00000"/>
                </a:solidFill>
              </a:rPr>
              <a:t>/</a:t>
            </a:r>
            <a:r>
              <a:rPr lang="sk-SK" b="1" dirty="0" smtClean="0"/>
              <a:t> 	pre delenie  (ak </a:t>
            </a:r>
            <a:r>
              <a:rPr lang="sk-SK" b="1" dirty="0"/>
              <a:t>sú obidva </a:t>
            </a:r>
            <a:r>
              <a:rPr lang="sk-SK" b="1" dirty="0" err="1"/>
              <a:t>operandy</a:t>
            </a:r>
            <a:r>
              <a:rPr lang="sk-SK" b="1" dirty="0"/>
              <a:t> celočíselného typu, výsledkom </a:t>
            </a:r>
            <a:r>
              <a:rPr lang="sk-SK" b="1" dirty="0" smtClean="0"/>
              <a:t>	je </a:t>
            </a:r>
            <a:r>
              <a:rPr lang="sk-SK" b="1" dirty="0"/>
              <a:t>celočíselná časť podielu a zlomková časť sa </a:t>
            </a:r>
            <a:r>
              <a:rPr lang="sk-SK" b="1" dirty="0" smtClean="0"/>
              <a:t>zahodí)</a:t>
            </a:r>
          </a:p>
          <a:p>
            <a:pPr marL="536575" lvl="0" indent="-285750">
              <a:buFont typeface="Arial" panose="020B0604020202020204" pitchFamily="34" charset="0"/>
              <a:buChar char="•"/>
            </a:pPr>
            <a:endParaRPr lang="sk-SK" b="1" dirty="0" smtClean="0"/>
          </a:p>
          <a:p>
            <a:pPr marL="536575" lvl="0" indent="-285750">
              <a:buFont typeface="Arial" panose="020B0604020202020204" pitchFamily="34" charset="0"/>
              <a:buChar char="•"/>
            </a:pPr>
            <a:r>
              <a:rPr lang="sk-SK" b="1" dirty="0" smtClean="0">
                <a:solidFill>
                  <a:srgbClr val="C00000"/>
                </a:solidFill>
              </a:rPr>
              <a:t>%</a:t>
            </a:r>
            <a:r>
              <a:rPr lang="sk-SK" b="1" dirty="0" smtClean="0"/>
              <a:t> 	pre </a:t>
            </a:r>
            <a:r>
              <a:rPr lang="sk-SK" b="1" dirty="0"/>
              <a:t>výpočet </a:t>
            </a:r>
            <a:r>
              <a:rPr lang="sk-SK" b="1" dirty="0" err="1"/>
              <a:t>modula</a:t>
            </a:r>
            <a:r>
              <a:rPr lang="sk-SK" b="1" dirty="0"/>
              <a:t>, </a:t>
            </a:r>
            <a:r>
              <a:rPr lang="sk-SK" b="1" dirty="0" err="1"/>
              <a:t>tj</a:t>
            </a:r>
            <a:r>
              <a:rPr lang="sk-SK" b="1" dirty="0"/>
              <a:t>, zvyšku po </a:t>
            </a:r>
            <a:r>
              <a:rPr lang="sk-SK" b="1" dirty="0" smtClean="0"/>
              <a:t>delení (obidva </a:t>
            </a:r>
            <a:r>
              <a:rPr lang="sk-SK" b="1" dirty="0" err="1"/>
              <a:t>operandy</a:t>
            </a:r>
            <a:r>
              <a:rPr lang="sk-SK" b="1" dirty="0"/>
              <a:t> musia </a:t>
            </a:r>
            <a:r>
              <a:rPr lang="sk-SK" b="1" dirty="0" smtClean="0"/>
              <a:t>	byť </a:t>
            </a:r>
            <a:r>
              <a:rPr lang="sk-SK" b="1" dirty="0"/>
              <a:t>celočíselného </a:t>
            </a:r>
            <a:r>
              <a:rPr lang="sk-SK" b="1" dirty="0" smtClean="0"/>
              <a:t>typu)</a:t>
            </a:r>
            <a:endParaRPr lang="sk-SK" b="1" dirty="0"/>
          </a:p>
          <a:p>
            <a:pPr marL="0" lvl="7"/>
            <a:endParaRPr lang="sk-SK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Aritmetické operátory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38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892362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97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sz="3200" dirty="0" smtClean="0"/>
              <a:t>Konverzie pri inicializácii a priraďovaní</a:t>
            </a:r>
            <a:endParaRPr lang="sk-SK" sz="3200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39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332656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610749"/>
              </p:ext>
            </p:extLst>
          </p:nvPr>
        </p:nvGraphicFramePr>
        <p:xfrm>
          <a:off x="323528" y="1556792"/>
          <a:ext cx="8496944" cy="2631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80520"/>
                <a:gridCol w="3816424"/>
              </a:tblGrid>
              <a:tr h="3776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effectLst/>
                        </a:rPr>
                        <a:t>Typ konverzie</a:t>
                      </a:r>
                      <a:endParaRPr lang="sk-SK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 err="1">
                          <a:solidFill>
                            <a:schemeClr val="tx1"/>
                          </a:solidFill>
                          <a:effectLst/>
                        </a:rPr>
                        <a:t>Potencionálny</a:t>
                      </a:r>
                      <a:r>
                        <a:rPr lang="sk-SK" sz="1600" dirty="0">
                          <a:solidFill>
                            <a:schemeClr val="tx1"/>
                          </a:solidFill>
                          <a:effectLst/>
                        </a:rPr>
                        <a:t> problém</a:t>
                      </a:r>
                      <a:endParaRPr lang="sk-SK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84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 dirty="0">
                          <a:solidFill>
                            <a:schemeClr val="tx1"/>
                          </a:solidFill>
                          <a:effectLst/>
                        </a:rPr>
                        <a:t>Väčší typ pohyblivej rádovej bodky na menší typ pohyblivej rádovej </a:t>
                      </a:r>
                      <a:r>
                        <a:rPr lang="sk-SK" sz="1400" dirty="0" smtClean="0">
                          <a:solidFill>
                            <a:schemeClr val="tx1"/>
                          </a:solidFill>
                          <a:effectLst/>
                        </a:rPr>
                        <a:t>bodky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 dirty="0">
                          <a:effectLst/>
                        </a:rPr>
                        <a:t>Strata presnosti (platné číslice) </a:t>
                      </a: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sk-SK" sz="1400" dirty="0">
                          <a:effectLst/>
                        </a:rPr>
                        <a:t>hodnota môže byť mimo rozsah cieľového typu (výsledok nedefinovaný)</a:t>
                      </a:r>
                      <a:endParaRPr lang="sk-SK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05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 dirty="0">
                          <a:solidFill>
                            <a:schemeClr val="tx1"/>
                          </a:solidFill>
                          <a:effectLst/>
                        </a:rPr>
                        <a:t>Typ pohyblivej rádovej bodky na celočíselný typ</a:t>
                      </a:r>
                      <a:endParaRPr lang="sk-SK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sk-SK" sz="1400" dirty="0">
                          <a:effectLst/>
                        </a:rPr>
                        <a:t>Strata zlomkovej časti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sk-SK" sz="1400" dirty="0">
                          <a:effectLst/>
                        </a:rPr>
                        <a:t>Pôvodná hodnota môže byť mimo rozsah cieľovej hodnoty (výsledok nedefinovaný)</a:t>
                      </a:r>
                      <a:endParaRPr lang="sk-SK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812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 dirty="0">
                          <a:solidFill>
                            <a:schemeClr val="tx1"/>
                          </a:solidFill>
                          <a:effectLst/>
                        </a:rPr>
                        <a:t>Väčší celočíselný typ do menšieho celočíselného typu</a:t>
                      </a:r>
                      <a:endParaRPr lang="sk-SK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 dirty="0">
                          <a:effectLst/>
                        </a:rPr>
                        <a:t>Pôvodná hodnota môže byť mimo rozsah cieľového typu (zvyčajne sa priradia iba spodné bity hodnoty)</a:t>
                      </a:r>
                      <a:endParaRPr lang="sk-SK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6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913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Pozícia C a C++ v praxi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702" y="1683197"/>
            <a:ext cx="8311896" cy="288032"/>
          </a:xfrm>
        </p:spPr>
        <p:txBody>
          <a:bodyPr/>
          <a:lstStyle/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sk-SK" sz="2400" b="1" dirty="0" err="1" smtClean="0"/>
              <a:t>Tiobe</a:t>
            </a:r>
            <a:r>
              <a:rPr lang="sk-SK" sz="2400" b="1" dirty="0" smtClean="0"/>
              <a:t> index</a:t>
            </a:r>
            <a:endParaRPr lang="sk-SK" sz="2400" b="1" dirty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841804" y="6525555"/>
            <a:ext cx="267682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4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uľ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36197"/>
              </p:ext>
            </p:extLst>
          </p:nvPr>
        </p:nvGraphicFramePr>
        <p:xfrm>
          <a:off x="282701" y="1988840"/>
          <a:ext cx="8559103" cy="3421459"/>
        </p:xfrm>
        <a:graphic>
          <a:graphicData uri="http://schemas.openxmlformats.org/drawingml/2006/table">
            <a:tbl>
              <a:tblPr firstRow="1" firstCol="1" bandRow="1"/>
              <a:tblGrid>
                <a:gridCol w="2170999"/>
                <a:gridCol w="3479422"/>
                <a:gridCol w="2908682"/>
              </a:tblGrid>
              <a:tr h="3229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 b="1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Sep</a:t>
                      </a:r>
                      <a:r>
                        <a:rPr lang="sk-SK" sz="20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sk-SK" sz="2000" b="1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r>
                        <a:rPr lang="en-US" sz="2000" b="1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sk-SK" sz="2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 b="1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</a:t>
                      </a:r>
                      <a:r>
                        <a:rPr lang="sk-SK" sz="20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sk-SK" sz="2000" b="1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Language</a:t>
                      </a:r>
                      <a:endParaRPr lang="sk-SK" sz="2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Ratings</a:t>
                      </a:r>
                      <a:endParaRPr lang="sk-SK" sz="2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3558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sk-SK" sz="2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  <a:endParaRPr lang="sk-SK" sz="2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sk-SK" sz="200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565</a:t>
                      </a:r>
                      <a:r>
                        <a:rPr lang="sk-SK" sz="200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sk-SK" sz="2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3558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4000" b="1" dirty="0" smtClean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sk-SK" sz="40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40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sk-SK" sz="40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4000" dirty="0" smtClean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4000" dirty="0" smtClean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sk-SK" sz="4000" dirty="0" smtClean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4000" dirty="0" smtClean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621</a:t>
                      </a:r>
                      <a:r>
                        <a:rPr lang="sk-SK" sz="4000" dirty="0" smtClean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sk-SK" sz="40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3229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sk-SK" sz="2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C++</a:t>
                      </a:r>
                      <a:endParaRPr lang="sk-SK" sz="2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sk-SK" sz="2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782</a:t>
                      </a:r>
                      <a:r>
                        <a:rPr lang="sk-SK" sz="2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sk-SK" sz="2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3229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sk-SK" sz="2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C#</a:t>
                      </a:r>
                      <a:endParaRPr lang="sk-SK" sz="2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en-US" sz="200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909</a:t>
                      </a:r>
                      <a:r>
                        <a:rPr lang="sk-SK" sz="200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sk-SK" sz="2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3229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sk-SK" sz="2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sk-SK" sz="2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sk-SK" sz="200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664</a:t>
                      </a:r>
                      <a:r>
                        <a:rPr lang="sk-SK" sz="200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sk-SK" sz="2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3229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sk-SK" sz="2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PHP</a:t>
                      </a:r>
                      <a:endParaRPr lang="sk-SK" sz="2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sk-SK" sz="200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530</a:t>
                      </a:r>
                      <a:r>
                        <a:rPr lang="sk-SK" sz="200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sk-SK" sz="2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3229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sk-SK" sz="2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endParaRPr lang="sk-SK" sz="2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en-US" sz="200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sk-SK" sz="200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00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sk-SK" sz="200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sk-SK" sz="2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3229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sk-SK" sz="2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Basic</a:t>
                      </a:r>
                      <a:endParaRPr lang="sk-SK" sz="2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sk-SK" sz="200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062</a:t>
                      </a:r>
                      <a:r>
                        <a:rPr lang="sk-SK" sz="200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sk-SK" sz="2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3186914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4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913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C jazyk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702" y="1412776"/>
            <a:ext cx="8249738" cy="5112779"/>
          </a:xfrm>
        </p:spPr>
        <p:txBody>
          <a:bodyPr/>
          <a:lstStyle/>
          <a:p>
            <a:pPr marL="342900" lvl="1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000" b="1" dirty="0" smtClean="0"/>
              <a:t>„vedľajší produkt“ vývoja operačného systému Unix 1969-1973</a:t>
            </a:r>
          </a:p>
          <a:p>
            <a:pPr marL="342900" lvl="1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2000" b="1" dirty="0" smtClean="0"/>
          </a:p>
          <a:p>
            <a:pPr marL="342900" lvl="1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000" b="1" dirty="0" smtClean="0"/>
              <a:t>1989 </a:t>
            </a:r>
            <a:r>
              <a:rPr lang="sk-SK" sz="2000" b="1" dirty="0"/>
              <a:t>prijatý štandard ANSI-C, 1990 prijatý aj organizáciou </a:t>
            </a:r>
            <a:r>
              <a:rPr lang="sk-SK" sz="2000" b="1" dirty="0" smtClean="0"/>
              <a:t>ISO</a:t>
            </a:r>
          </a:p>
          <a:p>
            <a:pPr marL="342900" lvl="1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2000" b="1" dirty="0" smtClean="0"/>
          </a:p>
          <a:p>
            <a:pPr marL="342900" lvl="1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000" b="1" dirty="0" smtClean="0"/>
              <a:t>C99 </a:t>
            </a:r>
            <a:r>
              <a:rPr lang="sk-SK" sz="2000" b="1" dirty="0"/>
              <a:t>– prijatý ISO v 1999 a ANSI v marci </a:t>
            </a:r>
            <a:r>
              <a:rPr lang="sk-SK" sz="2000" b="1" dirty="0" smtClean="0"/>
              <a:t>2000</a:t>
            </a:r>
          </a:p>
          <a:p>
            <a:pPr marL="342900" lvl="1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2000" b="1" dirty="0"/>
          </a:p>
          <a:p>
            <a:pPr marL="342900" lvl="1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000" b="1" dirty="0" smtClean="0"/>
              <a:t>C11 – december 2011</a:t>
            </a:r>
            <a:endParaRPr lang="sk-SK" sz="2000" b="1" dirty="0"/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endParaRPr lang="sk-SK" sz="2000" b="1" dirty="0" smtClean="0"/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1600" b="1" dirty="0" smtClean="0"/>
              <a:t>Stručný	</a:t>
            </a:r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600" dirty="0" smtClean="0"/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1600" dirty="0" smtClean="0"/>
              <a:t>Kompaktný výkonný cieľový kód</a:t>
            </a:r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600" b="1" dirty="0" smtClean="0"/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1600" b="1" dirty="0" smtClean="0"/>
              <a:t>Možnosť ovládať hardvér</a:t>
            </a:r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600" dirty="0" smtClean="0"/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1600" dirty="0" smtClean="0"/>
              <a:t>Strojovo-nezávislý jazyk</a:t>
            </a:r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600" dirty="0" smtClean="0"/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1600" dirty="0" smtClean="0"/>
              <a:t>Prenositeľnosť na rôzne hardvérové konfigurácie</a:t>
            </a:r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600" b="1" dirty="0"/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600" dirty="0" smtClean="0"/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45024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841804" y="6525555"/>
            <a:ext cx="267682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5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Obrázok 7" descr="\\vt4\vt4-D\Vyuka\2014\Prednasky\dennis ritchie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119" y="2461269"/>
            <a:ext cx="2941320" cy="38074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095176" y="6389712"/>
            <a:ext cx="2941320" cy="49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sk-SK" sz="2000" b="1" i="1" kern="0" dirty="0" err="1" smtClean="0"/>
              <a:t>Dennis</a:t>
            </a:r>
            <a:r>
              <a:rPr lang="sk-SK" sz="2000" b="1" i="1" kern="0" dirty="0" smtClean="0"/>
              <a:t> </a:t>
            </a:r>
            <a:r>
              <a:rPr lang="sk-SK" sz="2000" b="1" i="1" kern="0" dirty="0" err="1" smtClean="0"/>
              <a:t>Ritchie</a:t>
            </a:r>
            <a:endParaRPr lang="sk-SK" sz="2000" b="1" i="1" kern="0" dirty="0"/>
          </a:p>
        </p:txBody>
      </p:sp>
    </p:spTree>
    <p:extLst>
      <p:ext uri="{BB962C8B-B14F-4D97-AF65-F5344CB8AC3E}">
        <p14:creationId xmlns:p14="http://schemas.microsoft.com/office/powerpoint/2010/main" val="69369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913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/>
              <a:t>Filozofia programovania v </a:t>
            </a:r>
            <a:r>
              <a:rPr lang="sk-SK" dirty="0" smtClean="0"/>
              <a:t>C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702" y="1412776"/>
            <a:ext cx="6881586" cy="5112779"/>
          </a:xfrm>
        </p:spPr>
        <p:txBody>
          <a:bodyPr/>
          <a:lstStyle/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sk-SK" sz="2400" b="1" dirty="0" smtClean="0">
                <a:solidFill>
                  <a:srgbClr val="C00000"/>
                </a:solidFill>
              </a:rPr>
              <a:t>Program = Dáta + Algoritmy</a:t>
            </a:r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endParaRPr lang="sk-SK" sz="2400" b="1" dirty="0" smtClean="0">
              <a:solidFill>
                <a:srgbClr val="C00000"/>
              </a:solidFill>
            </a:endParaRPr>
          </a:p>
          <a:p>
            <a:pPr marL="400050" lvl="2" indent="0" eaLnBrk="1" hangingPunct="1">
              <a:lnSpc>
                <a:spcPct val="80000"/>
              </a:lnSpc>
              <a:buNone/>
              <a:defRPr/>
            </a:pPr>
            <a:r>
              <a:rPr lang="sk-SK" sz="1600" b="1" dirty="0" smtClean="0"/>
              <a:t>Dáta</a:t>
            </a:r>
            <a:r>
              <a:rPr lang="sk-SK" sz="1600" b="1" dirty="0" smtClean="0">
                <a:solidFill>
                  <a:schemeClr val="tx1"/>
                </a:solidFill>
              </a:rPr>
              <a:t> – informácia, spracovávaná programom</a:t>
            </a:r>
            <a:r>
              <a:rPr lang="sk-SK" sz="1600" b="1" dirty="0" smtClean="0"/>
              <a:t>	</a:t>
            </a:r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600" dirty="0"/>
          </a:p>
          <a:p>
            <a:pPr marL="400050" lvl="2" indent="0" eaLnBrk="1" hangingPunct="1">
              <a:lnSpc>
                <a:spcPct val="80000"/>
              </a:lnSpc>
              <a:buNone/>
              <a:defRPr/>
            </a:pPr>
            <a:r>
              <a:rPr lang="sk-SK" sz="1600" b="1" dirty="0" smtClean="0"/>
              <a:t>Algoritmy </a:t>
            </a:r>
            <a:r>
              <a:rPr lang="sk-SK" sz="1600" b="1" dirty="0" smtClean="0">
                <a:solidFill>
                  <a:schemeClr val="tx1"/>
                </a:solidFill>
              </a:rPr>
              <a:t>– metódy programu na spracovanie dát</a:t>
            </a:r>
          </a:p>
          <a:p>
            <a:pPr marL="400050" lvl="2" indent="0" eaLnBrk="1" hangingPunct="1">
              <a:lnSpc>
                <a:spcPct val="80000"/>
              </a:lnSpc>
              <a:buNone/>
              <a:defRPr/>
            </a:pPr>
            <a:endParaRPr lang="sk-SK" sz="1600" dirty="0"/>
          </a:p>
          <a:p>
            <a:pPr marL="400050" lvl="2" indent="0" eaLnBrk="1" hangingPunct="1">
              <a:lnSpc>
                <a:spcPct val="80000"/>
              </a:lnSpc>
              <a:buNone/>
              <a:defRPr/>
            </a:pPr>
            <a:endParaRPr lang="sk-SK" sz="1600" dirty="0" smtClean="0"/>
          </a:p>
          <a:p>
            <a:pPr marL="0" lvl="2" indent="0" eaLnBrk="1" hangingPunct="1">
              <a:lnSpc>
                <a:spcPct val="80000"/>
              </a:lnSpc>
              <a:buNone/>
              <a:defRPr/>
            </a:pPr>
            <a:r>
              <a:rPr lang="sk-SK" dirty="0">
                <a:solidFill>
                  <a:srgbClr val="C00000"/>
                </a:solidFill>
              </a:rPr>
              <a:t>Procedurálny </a:t>
            </a:r>
            <a:r>
              <a:rPr lang="sk-SK" dirty="0" smtClean="0">
                <a:solidFill>
                  <a:srgbClr val="C00000"/>
                </a:solidFill>
              </a:rPr>
              <a:t>jazyk</a:t>
            </a:r>
          </a:p>
          <a:p>
            <a:pPr marL="0" lvl="2" indent="0" eaLnBrk="1" hangingPunct="1">
              <a:lnSpc>
                <a:spcPct val="80000"/>
              </a:lnSpc>
              <a:buNone/>
              <a:defRPr/>
            </a:pPr>
            <a:endParaRPr lang="sk-SK" dirty="0" smtClean="0">
              <a:solidFill>
                <a:srgbClr val="C00000"/>
              </a:solidFill>
            </a:endParaRPr>
          </a:p>
          <a:p>
            <a:pPr marL="342900" lvl="2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1600" dirty="0">
                <a:solidFill>
                  <a:schemeClr val="tx1"/>
                </a:solidFill>
              </a:rPr>
              <a:t>Dôraz na algoritmickú stránku </a:t>
            </a:r>
            <a:r>
              <a:rPr lang="sk-SK" sz="1600" dirty="0" smtClean="0">
                <a:solidFill>
                  <a:schemeClr val="tx1"/>
                </a:solidFill>
              </a:rPr>
              <a:t>programovania</a:t>
            </a:r>
          </a:p>
          <a:p>
            <a:pPr marL="34290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600" dirty="0" smtClean="0">
              <a:solidFill>
                <a:schemeClr val="tx1"/>
              </a:solidFill>
            </a:endParaRPr>
          </a:p>
          <a:p>
            <a:pPr marL="342900" lvl="2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1600" dirty="0" smtClean="0">
                <a:solidFill>
                  <a:schemeClr val="tx1"/>
                </a:solidFill>
              </a:rPr>
              <a:t>Zhora nadol</a:t>
            </a:r>
          </a:p>
          <a:p>
            <a:pPr marL="34290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600" dirty="0">
              <a:solidFill>
                <a:schemeClr val="tx1"/>
              </a:solidFill>
            </a:endParaRPr>
          </a:p>
          <a:p>
            <a:pPr marL="342900" lvl="2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1600" dirty="0" smtClean="0">
                <a:solidFill>
                  <a:schemeClr val="tx1"/>
                </a:solidFill>
              </a:rPr>
              <a:t>Funkcie (procedúry)</a:t>
            </a:r>
            <a:endParaRPr lang="sk-SK" sz="1600" dirty="0">
              <a:solidFill>
                <a:schemeClr val="tx1"/>
              </a:solidFill>
            </a:endParaRPr>
          </a:p>
          <a:p>
            <a:pPr marL="34290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600" dirty="0">
              <a:solidFill>
                <a:schemeClr val="tx1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996952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841804" y="6525555"/>
            <a:ext cx="267682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6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825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913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sz="2800" dirty="0" smtClean="0"/>
              <a:t>C++</a:t>
            </a:r>
            <a:endParaRPr lang="sk-SK" sz="2800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702" y="1412776"/>
            <a:ext cx="8033714" cy="5112779"/>
          </a:xfrm>
        </p:spPr>
        <p:txBody>
          <a:bodyPr/>
          <a:lstStyle/>
          <a:p>
            <a:pPr marL="342900" lvl="2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dirty="0">
                <a:solidFill>
                  <a:schemeClr val="tx1"/>
                </a:solidFill>
              </a:rPr>
              <a:t>uľahčiť </a:t>
            </a:r>
            <a:r>
              <a:rPr lang="sk-SK" dirty="0" smtClean="0">
                <a:solidFill>
                  <a:schemeClr val="tx1"/>
                </a:solidFill>
              </a:rPr>
              <a:t>písanie </a:t>
            </a:r>
            <a:r>
              <a:rPr lang="sk-SK" dirty="0">
                <a:solidFill>
                  <a:schemeClr val="tx1"/>
                </a:solidFill>
              </a:rPr>
              <a:t>dobrých </a:t>
            </a:r>
            <a:r>
              <a:rPr lang="sk-SK" dirty="0" smtClean="0">
                <a:solidFill>
                  <a:schemeClr val="tx1"/>
                </a:solidFill>
              </a:rPr>
              <a:t>programov</a:t>
            </a:r>
          </a:p>
          <a:p>
            <a:pPr marL="34290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8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b="1" dirty="0">
                <a:solidFill>
                  <a:srgbClr val="C00000"/>
                </a:solidFill>
              </a:rPr>
              <a:t>1983 –</a:t>
            </a:r>
            <a:r>
              <a:rPr lang="sk-SK" sz="2400" b="1" dirty="0">
                <a:solidFill>
                  <a:srgbClr val="C00000"/>
                </a:solidFill>
              </a:rPr>
              <a:t> C++ </a:t>
            </a:r>
            <a:endParaRPr lang="sk-SK" sz="2400" b="1" dirty="0" smtClean="0">
              <a:solidFill>
                <a:srgbClr val="C00000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sk-SK" sz="2400" b="1" dirty="0">
              <a:solidFill>
                <a:srgbClr val="C00000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sk-SK" sz="2400" b="1" dirty="0" smtClean="0"/>
              <a:t>1998 štandard </a:t>
            </a:r>
            <a:r>
              <a:rPr lang="sk-SK" sz="2400" b="1" dirty="0"/>
              <a:t>ISO/IEC - ANSI C</a:t>
            </a:r>
            <a:r>
              <a:rPr lang="sk-SK" sz="2400" b="1" dirty="0" smtClean="0"/>
              <a:t>++ alebo C++98</a:t>
            </a:r>
            <a:endParaRPr lang="sk-SK" sz="2400" b="1" dirty="0"/>
          </a:p>
          <a:p>
            <a:pPr lvl="1" eaLnBrk="1" hangingPunct="1">
              <a:lnSpc>
                <a:spcPct val="80000"/>
              </a:lnSpc>
              <a:defRPr/>
            </a:pPr>
            <a:endParaRPr lang="sk-SK" sz="2400" b="1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sk-SK" sz="2400" b="1" dirty="0" smtClean="0"/>
              <a:t>2003 </a:t>
            </a:r>
            <a:r>
              <a:rPr lang="sk-SK" sz="2400" b="1" dirty="0"/>
              <a:t>– aktuálna verzia C++</a:t>
            </a:r>
            <a:r>
              <a:rPr lang="sk-SK" sz="2400" b="1" dirty="0" smtClean="0"/>
              <a:t>03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sk-SK" sz="2400" b="1" dirty="0" smtClean="0">
              <a:solidFill>
                <a:srgbClr val="C00000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sk-SK" sz="2400" b="1" dirty="0" smtClean="0">
                <a:solidFill>
                  <a:srgbClr val="C00000"/>
                </a:solidFill>
              </a:rPr>
              <a:t>201</a:t>
            </a:r>
            <a:r>
              <a:rPr lang="en-US" sz="2400" b="1" dirty="0">
                <a:solidFill>
                  <a:srgbClr val="C00000"/>
                </a:solidFill>
              </a:rPr>
              <a:t>1</a:t>
            </a:r>
            <a:r>
              <a:rPr lang="sk-SK" sz="2400" b="1" dirty="0">
                <a:solidFill>
                  <a:srgbClr val="C00000"/>
                </a:solidFill>
              </a:rPr>
              <a:t> – </a:t>
            </a:r>
            <a:r>
              <a:rPr lang="sk-SK" sz="2400" b="1" dirty="0" smtClean="0">
                <a:solidFill>
                  <a:srgbClr val="C00000"/>
                </a:solidFill>
              </a:rPr>
              <a:t>August, C</a:t>
            </a:r>
            <a:r>
              <a:rPr lang="sk-SK" sz="2400" b="1" dirty="0">
                <a:solidFill>
                  <a:srgbClr val="C00000"/>
                </a:solidFill>
              </a:rPr>
              <a:t>++</a:t>
            </a:r>
            <a:r>
              <a:rPr lang="en-US" sz="2400" b="1" dirty="0">
                <a:solidFill>
                  <a:srgbClr val="C00000"/>
                </a:solidFill>
              </a:rPr>
              <a:t>11 </a:t>
            </a:r>
            <a:r>
              <a:rPr lang="sk-SK" sz="2400" b="1" dirty="0">
                <a:solidFill>
                  <a:srgbClr val="C00000"/>
                </a:solidFill>
              </a:rPr>
              <a:t>ISO štandard </a:t>
            </a:r>
          </a:p>
          <a:p>
            <a:pPr marL="34290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2800" dirty="0">
              <a:solidFill>
                <a:schemeClr val="tx1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75" y="1340768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841804" y="6525555"/>
            <a:ext cx="267682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7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Obrázok 7" descr="\\vt4\vt4-D\Vyuka\2014\Prednasky\str1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728" y="4020997"/>
            <a:ext cx="2026920" cy="22453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bdĺžnik 1"/>
          <p:cNvSpPr/>
          <p:nvPr/>
        </p:nvSpPr>
        <p:spPr>
          <a:xfrm>
            <a:off x="7023056" y="6300028"/>
            <a:ext cx="2027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i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Bjarne</a:t>
            </a:r>
            <a:r>
              <a:rPr lang="sk-SK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b="1" i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Stroustrup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41289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913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sz="2800" dirty="0" smtClean="0"/>
              <a:t>Filozofia programovania v C++</a:t>
            </a:r>
            <a:endParaRPr lang="sk-SK" sz="2800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702" y="1412776"/>
            <a:ext cx="8559102" cy="5112779"/>
          </a:xfrm>
        </p:spPr>
        <p:txBody>
          <a:bodyPr/>
          <a:lstStyle/>
          <a:p>
            <a:pPr marL="342900" lvl="2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dirty="0">
                <a:solidFill>
                  <a:schemeClr val="tx1"/>
                </a:solidFill>
              </a:rPr>
              <a:t>OOP zdôrazňuje </a:t>
            </a:r>
            <a:r>
              <a:rPr lang="sk-SK" dirty="0" smtClean="0">
                <a:solidFill>
                  <a:schemeClr val="tx1"/>
                </a:solidFill>
              </a:rPr>
              <a:t>dáta</a:t>
            </a:r>
          </a:p>
          <a:p>
            <a:pPr marL="34290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800" dirty="0">
              <a:solidFill>
                <a:schemeClr val="tx1"/>
              </a:solidFill>
            </a:endParaRPr>
          </a:p>
          <a:p>
            <a:pPr marL="342900" lvl="2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dirty="0" smtClean="0"/>
              <a:t>Prisp</a:t>
            </a:r>
            <a:r>
              <a:rPr lang="sk-SK" dirty="0"/>
              <a:t>ô</a:t>
            </a:r>
            <a:r>
              <a:rPr lang="sk-SK" dirty="0" smtClean="0"/>
              <a:t>sobiť </a:t>
            </a:r>
            <a:r>
              <a:rPr lang="sk-SK" dirty="0"/>
              <a:t>jazyk </a:t>
            </a:r>
            <a:r>
              <a:rPr lang="sk-SK" dirty="0" smtClean="0"/>
              <a:t>problému</a:t>
            </a:r>
          </a:p>
          <a:p>
            <a:pPr marL="34290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dirty="0">
              <a:solidFill>
                <a:schemeClr val="tx1"/>
              </a:solidFill>
            </a:endParaRPr>
          </a:p>
          <a:p>
            <a:pPr marL="342900" lvl="2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dirty="0" smtClean="0">
                <a:solidFill>
                  <a:schemeClr val="tx1"/>
                </a:solidFill>
              </a:rPr>
              <a:t>Návrh dátových formulárov, </a:t>
            </a:r>
            <a:r>
              <a:rPr lang="sk-SK" dirty="0">
                <a:solidFill>
                  <a:schemeClr val="tx1"/>
                </a:solidFill>
              </a:rPr>
              <a:t>ktoré budú zodpovedať podstatným charakteristikám </a:t>
            </a:r>
            <a:r>
              <a:rPr lang="sk-SK" dirty="0" smtClean="0">
                <a:solidFill>
                  <a:schemeClr val="tx1"/>
                </a:solidFill>
              </a:rPr>
              <a:t>problému </a:t>
            </a:r>
          </a:p>
          <a:p>
            <a:pPr marL="800100" lvl="3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dirty="0"/>
          </a:p>
          <a:p>
            <a:pPr marL="800100" lvl="3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dirty="0" err="1" smtClean="0"/>
              <a:t>class</a:t>
            </a:r>
            <a:r>
              <a:rPr lang="sk-SK" dirty="0" smtClean="0"/>
              <a:t> – objekt</a:t>
            </a:r>
          </a:p>
          <a:p>
            <a:pPr marL="457200" lvl="3" indent="0" eaLnBrk="1" hangingPunct="1">
              <a:lnSpc>
                <a:spcPct val="80000"/>
              </a:lnSpc>
              <a:buNone/>
              <a:defRPr/>
            </a:pPr>
            <a:endParaRPr lang="sk-SK" dirty="0" smtClean="0"/>
          </a:p>
          <a:p>
            <a:pPr marL="354013" lvl="3" indent="-342900" eaLnBrk="1" hangingPunct="1">
              <a:lnSpc>
                <a:spcPct val="80000"/>
              </a:lnSpc>
              <a:buFontTx/>
              <a:buChar char="-"/>
              <a:tabLst>
                <a:tab pos="354013" algn="l"/>
              </a:tabLst>
              <a:defRPr/>
            </a:pPr>
            <a:r>
              <a:rPr lang="sk-SK" sz="2400" b="1" dirty="0" smtClean="0"/>
              <a:t>Programovanie </a:t>
            </a:r>
            <a:r>
              <a:rPr lang="sk-SK" sz="2400" b="1" dirty="0"/>
              <a:t>zdola nahor 	</a:t>
            </a:r>
            <a:endParaRPr lang="sk-SK" sz="2400" b="1" dirty="0" smtClean="0"/>
          </a:p>
          <a:p>
            <a:pPr marL="354013" lvl="3" indent="-342900" eaLnBrk="1" hangingPunct="1">
              <a:lnSpc>
                <a:spcPct val="80000"/>
              </a:lnSpc>
              <a:buFontTx/>
              <a:buChar char="-"/>
              <a:tabLst>
                <a:tab pos="354013" algn="l"/>
              </a:tabLst>
              <a:defRPr/>
            </a:pPr>
            <a:endParaRPr lang="sk-SK" sz="2400" b="1" dirty="0"/>
          </a:p>
          <a:p>
            <a:pPr marL="354013" lvl="3" indent="-342900" eaLnBrk="1" hangingPunct="1">
              <a:lnSpc>
                <a:spcPct val="80000"/>
              </a:lnSpc>
              <a:buFontTx/>
              <a:buChar char="-"/>
              <a:tabLst>
                <a:tab pos="354013" algn="l"/>
              </a:tabLst>
              <a:defRPr/>
            </a:pPr>
            <a:r>
              <a:rPr lang="sk-SK" sz="2400" b="1" dirty="0" smtClean="0"/>
              <a:t>Generické programovanie - šablóny</a:t>
            </a:r>
          </a:p>
          <a:p>
            <a:pPr marL="800100" lvl="3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2400" b="1" dirty="0"/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00808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841804" y="6525555"/>
            <a:ext cx="267682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8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127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sz="2800" dirty="0" smtClean="0"/>
              <a:t>Mechanizmus tvorby programu v C a C++</a:t>
            </a:r>
            <a:endParaRPr lang="sk-SK" sz="28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582" y="2191865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9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" name="Skupina 22"/>
          <p:cNvGrpSpPr/>
          <p:nvPr/>
        </p:nvGrpSpPr>
        <p:grpSpPr>
          <a:xfrm>
            <a:off x="1475656" y="1412776"/>
            <a:ext cx="6192688" cy="4680520"/>
            <a:chOff x="0" y="0"/>
            <a:chExt cx="3253740" cy="2783205"/>
          </a:xfrm>
        </p:grpSpPr>
        <p:sp>
          <p:nvSpPr>
            <p:cNvPr id="24" name="Textové pole 7"/>
            <p:cNvSpPr txBox="1"/>
            <p:nvPr/>
          </p:nvSpPr>
          <p:spPr>
            <a:xfrm>
              <a:off x="1885950" y="0"/>
              <a:ext cx="1367790" cy="2876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sk-SK" sz="1600" b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Zdrojový kód</a:t>
              </a:r>
              <a:endParaRPr lang="sk-SK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ové pole 8"/>
            <p:cNvSpPr txBox="1"/>
            <p:nvPr/>
          </p:nvSpPr>
          <p:spPr>
            <a:xfrm>
              <a:off x="1885950" y="628650"/>
              <a:ext cx="1367790" cy="2876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sk-SK" sz="1600" b="1" dirty="0">
                  <a:solidFill>
                    <a:srgbClr val="FF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KOMPILÁTOR</a:t>
              </a:r>
              <a:endParaRPr lang="sk-SK" sz="16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ové pole 9"/>
            <p:cNvSpPr txBox="1"/>
            <p:nvPr/>
          </p:nvSpPr>
          <p:spPr>
            <a:xfrm>
              <a:off x="1885950" y="1228725"/>
              <a:ext cx="1367790" cy="2876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sk-SK" sz="1600" b="1" dirty="0">
                  <a:ea typeface="Times New Roman" panose="02020603050405020304" pitchFamily="18" charset="0"/>
                  <a:cs typeface="Times New Roman" panose="02020603050405020304" pitchFamily="18" charset="0"/>
                </a:rPr>
                <a:t>Cieľový kód</a:t>
              </a:r>
            </a:p>
          </p:txBody>
        </p:sp>
        <p:sp>
          <p:nvSpPr>
            <p:cNvPr id="27" name="Textové pole 10"/>
            <p:cNvSpPr txBox="1"/>
            <p:nvPr/>
          </p:nvSpPr>
          <p:spPr>
            <a:xfrm>
              <a:off x="1885950" y="1857375"/>
              <a:ext cx="1367790" cy="2876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sk-SK" sz="1600" b="1" dirty="0">
                  <a:solidFill>
                    <a:srgbClr val="FF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LINKER</a:t>
              </a:r>
            </a:p>
          </p:txBody>
        </p:sp>
        <p:sp>
          <p:nvSpPr>
            <p:cNvPr id="28" name="Textové pole 11"/>
            <p:cNvSpPr txBox="1"/>
            <p:nvPr/>
          </p:nvSpPr>
          <p:spPr>
            <a:xfrm>
              <a:off x="1885950" y="2495550"/>
              <a:ext cx="1367790" cy="2876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sk-SK" sz="1600" b="1" dirty="0">
                  <a:ea typeface="Times New Roman" panose="02020603050405020304" pitchFamily="18" charset="0"/>
                  <a:cs typeface="Times New Roman" panose="02020603050405020304" pitchFamily="18" charset="0"/>
                </a:rPr>
                <a:t>Vykonateľný</a:t>
              </a:r>
              <a:r>
                <a:rPr lang="sk-SK" sz="1100" b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sk-SK" sz="1600" b="1" dirty="0">
                  <a:ea typeface="Times New Roman" panose="02020603050405020304" pitchFamily="18" charset="0"/>
                  <a:cs typeface="Times New Roman" panose="02020603050405020304" pitchFamily="18" charset="0"/>
                </a:rPr>
                <a:t>kód</a:t>
              </a:r>
            </a:p>
          </p:txBody>
        </p:sp>
        <p:sp>
          <p:nvSpPr>
            <p:cNvPr id="29" name="Textové pole 12"/>
            <p:cNvSpPr txBox="1"/>
            <p:nvPr/>
          </p:nvSpPr>
          <p:spPr>
            <a:xfrm>
              <a:off x="0" y="1524000"/>
              <a:ext cx="1367790" cy="2876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sk-SK" sz="1600" b="1" dirty="0">
                  <a:ea typeface="Times New Roman" panose="02020603050405020304" pitchFamily="18" charset="0"/>
                  <a:cs typeface="Times New Roman" panose="02020603050405020304" pitchFamily="18" charset="0"/>
                </a:rPr>
                <a:t>Štartovací</a:t>
              </a:r>
              <a:r>
                <a:rPr lang="sk-SK" sz="1100" b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sk-SK" sz="1600" b="1" dirty="0">
                  <a:ea typeface="Times New Roman" panose="02020603050405020304" pitchFamily="18" charset="0"/>
                  <a:cs typeface="Times New Roman" panose="02020603050405020304" pitchFamily="18" charset="0"/>
                </a:rPr>
                <a:t>kód</a:t>
              </a:r>
            </a:p>
          </p:txBody>
        </p:sp>
        <p:sp>
          <p:nvSpPr>
            <p:cNvPr id="30" name="Textové pole 13"/>
            <p:cNvSpPr txBox="1"/>
            <p:nvPr/>
          </p:nvSpPr>
          <p:spPr>
            <a:xfrm>
              <a:off x="0" y="2190750"/>
              <a:ext cx="1367790" cy="2876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sk-SK" sz="1600" b="1" dirty="0">
                  <a:ea typeface="Times New Roman" panose="02020603050405020304" pitchFamily="18" charset="0"/>
                  <a:cs typeface="Times New Roman" panose="02020603050405020304" pitchFamily="18" charset="0"/>
                </a:rPr>
                <a:t>Knižničný</a:t>
              </a:r>
              <a:r>
                <a:rPr lang="sk-SK" sz="1100" b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sk-SK" sz="1600" b="1" dirty="0">
                  <a:ea typeface="Times New Roman" panose="02020603050405020304" pitchFamily="18" charset="0"/>
                  <a:cs typeface="Times New Roman" panose="02020603050405020304" pitchFamily="18" charset="0"/>
                </a:rPr>
                <a:t>kód</a:t>
              </a:r>
            </a:p>
          </p:txBody>
        </p:sp>
        <p:cxnSp>
          <p:nvCxnSpPr>
            <p:cNvPr id="31" name="Rovná spojovacia šípka 30"/>
            <p:cNvCxnSpPr/>
            <p:nvPr/>
          </p:nvCxnSpPr>
          <p:spPr>
            <a:xfrm>
              <a:off x="2590800" y="1524000"/>
              <a:ext cx="0" cy="34099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ovná spojovacia šípka 31"/>
            <p:cNvCxnSpPr/>
            <p:nvPr/>
          </p:nvCxnSpPr>
          <p:spPr>
            <a:xfrm>
              <a:off x="2590800" y="285750"/>
              <a:ext cx="0" cy="34099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ovná spojovacia šípka 32"/>
            <p:cNvCxnSpPr/>
            <p:nvPr/>
          </p:nvCxnSpPr>
          <p:spPr>
            <a:xfrm>
              <a:off x="2590800" y="914400"/>
              <a:ext cx="0" cy="34099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ovná spojovacia šípka 33"/>
            <p:cNvCxnSpPr/>
            <p:nvPr/>
          </p:nvCxnSpPr>
          <p:spPr>
            <a:xfrm>
              <a:off x="2590800" y="2143125"/>
              <a:ext cx="0" cy="34099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Rovná spojovacia šípka 34"/>
            <p:cNvCxnSpPr/>
            <p:nvPr/>
          </p:nvCxnSpPr>
          <p:spPr>
            <a:xfrm>
              <a:off x="1362075" y="1685925"/>
              <a:ext cx="518160" cy="26543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Rovná spojovacia šípka 35"/>
            <p:cNvCxnSpPr/>
            <p:nvPr/>
          </p:nvCxnSpPr>
          <p:spPr>
            <a:xfrm flipV="1">
              <a:off x="1371600" y="2047875"/>
              <a:ext cx="514824" cy="279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Rovná spojovacia šípka 36"/>
          <p:cNvCxnSpPr>
            <a:stCxn id="30" idx="3"/>
            <a:endCxn id="27" idx="1"/>
          </p:cNvCxnSpPr>
          <p:nvPr/>
        </p:nvCxnSpPr>
        <p:spPr>
          <a:xfrm flipV="1">
            <a:off x="4078905" y="4778201"/>
            <a:ext cx="986190" cy="56063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911" y="4221088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21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3941</TotalTime>
  <Words>1751</Words>
  <Application>Microsoft Office PowerPoint</Application>
  <PresentationFormat>Prezentácia na obrazovke (4:3)</PresentationFormat>
  <Paragraphs>748</Paragraphs>
  <Slides>39</Slides>
  <Notes>35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39</vt:i4>
      </vt:variant>
    </vt:vector>
  </HeadingPairs>
  <TitlesOfParts>
    <vt:vector size="40" baseType="lpstr">
      <vt:lpstr>Výchozí návrh</vt:lpstr>
      <vt:lpstr>Informatika 3</vt:lpstr>
      <vt:lpstr>Pomôcky pri štúdiu</vt:lpstr>
      <vt:lpstr>Požiadavky na skúšku - Moodle</vt:lpstr>
      <vt:lpstr>Pozícia C a C++ v praxi</vt:lpstr>
      <vt:lpstr>C jazyk</vt:lpstr>
      <vt:lpstr>Filozofia programovania v C</vt:lpstr>
      <vt:lpstr>C++</vt:lpstr>
      <vt:lpstr>Filozofia programovania v C++</vt:lpstr>
      <vt:lpstr>Mechanizmus tvorby programu v C a C++</vt:lpstr>
      <vt:lpstr>Proces prekladu</vt:lpstr>
      <vt:lpstr>Súbor - zdrojový kód</vt:lpstr>
      <vt:lpstr>Prípona zdrojového súboru</vt:lpstr>
      <vt:lpstr>C a C++ program</vt:lpstr>
      <vt:lpstr>Funkcia main</vt:lpstr>
      <vt:lpstr>Komentáre</vt:lpstr>
      <vt:lpstr>Preprocesor</vt:lpstr>
      <vt:lpstr>Hlavičkové (včleňované) súbory</vt:lpstr>
      <vt:lpstr>Hlavičkové súbory - prípony</vt:lpstr>
      <vt:lpstr>Namespace - menopriestor</vt:lpstr>
      <vt:lpstr>Pamäť</vt:lpstr>
      <vt:lpstr>Deklarácia</vt:lpstr>
      <vt:lpstr>Definícia</vt:lpstr>
      <vt:lpstr>Hlavička funkcie ako rozhranie</vt:lpstr>
      <vt:lpstr>Prototyp funkcie</vt:lpstr>
      <vt:lpstr>Funkcie</vt:lpstr>
      <vt:lpstr>Knižničné funkcie</vt:lpstr>
      <vt:lpstr>Funkcie definované programátorom</vt:lpstr>
      <vt:lpstr>Kľúčové slová</vt:lpstr>
      <vt:lpstr>Konvencie pomenovania</vt:lpstr>
      <vt:lpstr>Premenné</vt:lpstr>
      <vt:lpstr>Názvy premenných</vt:lpstr>
      <vt:lpstr>Štandardné celočíselné typy</vt:lpstr>
      <vt:lpstr>Štandardné typy pohyblivej rádovej bodky</vt:lpstr>
      <vt:lpstr>Číselné konštanty</vt:lpstr>
      <vt:lpstr>Znakové konštanty</vt:lpstr>
      <vt:lpstr>Definícia konštanty</vt:lpstr>
      <vt:lpstr>Inicializácia premennej</vt:lpstr>
      <vt:lpstr>Aritmetické operátory</vt:lpstr>
      <vt:lpstr>Konverzie pri inicializácii a priraďovaní</vt:lpstr>
    </vt:vector>
  </TitlesOfParts>
  <Company>KST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</dc:title>
  <dc:creator>Emil Kršák</dc:creator>
  <cp:lastModifiedBy>Viliam Tavač</cp:lastModifiedBy>
  <cp:revision>777</cp:revision>
  <dcterms:created xsi:type="dcterms:W3CDTF">2005-10-09T17:16:28Z</dcterms:created>
  <dcterms:modified xsi:type="dcterms:W3CDTF">2015-09-24T06:17:56Z</dcterms:modified>
</cp:coreProperties>
</file>