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67" r:id="rId4"/>
    <p:sldId id="268" r:id="rId5"/>
    <p:sldId id="257" r:id="rId6"/>
    <p:sldId id="260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7086600" cy="102235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49" autoAdjust="0"/>
  </p:normalViewPr>
  <p:slideViewPr>
    <p:cSldViewPr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3200" y="0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766763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856163"/>
            <a:ext cx="56705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noProof="0" smtClean="0"/>
              <a:t>Klepnutím lze upravit styly předlohy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Třetí úroveň</a:t>
            </a:r>
          </a:p>
          <a:p>
            <a:pPr lvl="3"/>
            <a:r>
              <a:rPr lang="sk-SK" noProof="0" smtClean="0"/>
              <a:t>Čtvrtá úroveň</a:t>
            </a:r>
          </a:p>
          <a:p>
            <a:pPr lvl="4"/>
            <a:r>
              <a:rPr lang="sk-SK" noProof="0" smtClean="0"/>
              <a:t>Pátá úroveň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0738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3200" y="9710738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D3A33A92-3105-4489-9927-443A6BE858B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2691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AB08A9-EBDD-4DDB-9435-94127FCC0244}" type="slidenum">
              <a:rPr lang="sk-SK" smtClean="0"/>
              <a:pPr eaLnBrk="1" hangingPunct="1"/>
              <a:t>1</a:t>
            </a:fld>
            <a:endParaRPr lang="sk-SK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92D2BC-DAAA-4223-97CE-3ED632D99A7F}" type="slidenum">
              <a:rPr lang="sk-SK" smtClean="0"/>
              <a:pPr eaLnBrk="1" hangingPunct="1"/>
              <a:t>11</a:t>
            </a:fld>
            <a:endParaRPr lang="sk-SK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1A61D8-7C12-4A04-8F64-D5A75D5C0D25}" type="slidenum">
              <a:rPr lang="sk-SK" smtClean="0"/>
              <a:pPr eaLnBrk="1" hangingPunct="1"/>
              <a:t>12</a:t>
            </a:fld>
            <a:endParaRPr lang="sk-SK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86C36B-4BFF-424C-AA32-AC68096CEE95}" type="slidenum">
              <a:rPr lang="sk-SK" smtClean="0"/>
              <a:pPr eaLnBrk="1" hangingPunct="1"/>
              <a:t>13</a:t>
            </a:fld>
            <a:endParaRPr lang="sk-SK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CE01F4-F6F3-4036-9F75-C0901157B2D7}" type="slidenum">
              <a:rPr lang="sk-SK" smtClean="0"/>
              <a:pPr eaLnBrk="1" hangingPunct="1"/>
              <a:t>14</a:t>
            </a:fld>
            <a:endParaRPr lang="sk-SK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FAF92C-4276-43E4-B16E-1CE4341FBB2D}" type="slidenum">
              <a:rPr lang="sk-SK" smtClean="0"/>
              <a:pPr eaLnBrk="1" hangingPunct="1"/>
              <a:t>3</a:t>
            </a:fld>
            <a:endParaRPr lang="sk-SK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66763"/>
            <a:ext cx="5111750" cy="3833812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A0C87C-FDA2-404E-BE4B-439BC6C7EC8A}" type="slidenum">
              <a:rPr lang="sk-SK" smtClean="0"/>
              <a:pPr eaLnBrk="1" hangingPunct="1"/>
              <a:t>4</a:t>
            </a:fld>
            <a:endParaRPr lang="sk-SK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66763"/>
            <a:ext cx="5111750" cy="3833812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sk-SK" dirty="0" err="1" smtClean="0"/>
              <a:t>obj</a:t>
            </a:r>
            <a:r>
              <a:rPr lang="sk-SK" dirty="0" smtClean="0"/>
              <a:t>:</a:t>
            </a:r>
          </a:p>
          <a:p>
            <a:pPr eaLnBrk="1" hangingPunct="1"/>
            <a:r>
              <a:rPr lang="en-US" dirty="0" smtClean="0"/>
              <a:t>k=</a:t>
            </a:r>
            <a:r>
              <a:rPr lang="sk-SK" dirty="0" smtClean="0"/>
              <a:t>6</a:t>
            </a:r>
            <a:endParaRPr lang="en-US" dirty="0" smtClean="0"/>
          </a:p>
          <a:p>
            <a:pPr eaLnBrk="1" hangingPunct="1"/>
            <a:r>
              <a:rPr lang="sk-SK" dirty="0" smtClean="0"/>
              <a:t>f	{i=0 }	tr1</a:t>
            </a:r>
          </a:p>
          <a:p>
            <a:pPr eaLnBrk="1" hangingPunct="1"/>
            <a:r>
              <a:rPr lang="sk-SK" dirty="0" smtClean="0"/>
              <a:t>b1	{</a:t>
            </a:r>
            <a:r>
              <a:rPr lang="en-US" dirty="0" smtClean="0"/>
              <a:t>j</a:t>
            </a:r>
            <a:r>
              <a:rPr lang="sk-SK" dirty="0" smtClean="0"/>
              <a:t>=7 }	tr2</a:t>
            </a:r>
          </a:p>
          <a:p>
            <a:pPr eaLnBrk="1" hangingPunct="1"/>
            <a:r>
              <a:rPr lang="sk-SK" dirty="0" smtClean="0"/>
              <a:t>b2	{</a:t>
            </a:r>
            <a:r>
              <a:rPr lang="en-US" dirty="0" smtClean="0"/>
              <a:t>j</a:t>
            </a:r>
            <a:r>
              <a:rPr lang="sk-SK" dirty="0" smtClean="0"/>
              <a:t>=8 }	tr2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F4C006-4774-4039-B436-829861DBF8C0}" type="slidenum">
              <a:rPr lang="sk-SK" smtClean="0"/>
              <a:pPr eaLnBrk="1" hangingPunct="1"/>
              <a:t>5</a:t>
            </a:fld>
            <a:endParaRPr lang="sk-SK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40E322-2BB0-4929-8885-07184C4C6BDC}" type="slidenum">
              <a:rPr lang="sk-SK" smtClean="0"/>
              <a:pPr eaLnBrk="1" hangingPunct="1"/>
              <a:t>6</a:t>
            </a:fld>
            <a:endParaRPr lang="sk-SK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67C44E-C238-43FA-906D-D590E4F2B9CB}" type="slidenum">
              <a:rPr lang="sk-SK" smtClean="0"/>
              <a:pPr eaLnBrk="1" hangingPunct="1"/>
              <a:t>7</a:t>
            </a:fld>
            <a:endParaRPr lang="sk-SK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8A37ED-3335-4250-8AE7-6DD4461C2923}" type="slidenum">
              <a:rPr lang="sk-SK" smtClean="0"/>
              <a:pPr eaLnBrk="1" hangingPunct="1"/>
              <a:t>8</a:t>
            </a:fld>
            <a:endParaRPr lang="sk-SK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734DDB-BB8D-43BC-9705-1C31BBAFF1AD}" type="slidenum">
              <a:rPr lang="sk-SK" smtClean="0"/>
              <a:pPr eaLnBrk="1" hangingPunct="1"/>
              <a:t>9</a:t>
            </a:fld>
            <a:endParaRPr lang="sk-SK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2615A67-6756-48DB-A81A-5541B0299CD9}" type="slidenum">
              <a:rPr lang="sk-SK" smtClean="0"/>
              <a:pPr eaLnBrk="1" hangingPunct="1"/>
              <a:t>10</a:t>
            </a:fld>
            <a:endParaRPr lang="sk-SK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5ADD7-119B-485C-B7F9-1BD74E892E9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433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98042-106A-4580-BD44-3A55DA30C6A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016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3B077-E4FC-4192-B817-ECE655C0E9F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20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A3B4D-913D-4974-BB79-29D8C8B5CA9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771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02FCB-D40B-4DC4-9C7D-BA6337D8AB5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068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F536B-4293-4263-91C3-0C8F837FFB2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916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0D9A3-4C51-4C74-A423-5048D2E12A5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604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DB1D7-DB78-4E31-81CA-EA9BE9B4A1E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552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5B70B-5010-4CE5-AB69-A1654451245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20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FAA04-6016-433C-8B0F-38D3DCA475C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60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9D76F-C287-4751-AD9E-36241A4F530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800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5F24382-3EFD-4F65-80F2-22432BF26AF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 bwMode="auto">
          <a:xfrm>
            <a:off x="179512" y="188640"/>
            <a:ext cx="8784976" cy="864096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sk-SK" kern="0" smtClean="0"/>
              <a:t>Informatika 3</a:t>
            </a:r>
            <a:endParaRPr lang="sk-SK" kern="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Nadpis 1"/>
          <p:cNvSpPr txBox="1">
            <a:spLocks/>
          </p:cNvSpPr>
          <p:nvPr/>
        </p:nvSpPr>
        <p:spPr bwMode="auto">
          <a:xfrm>
            <a:off x="179512" y="1556792"/>
            <a:ext cx="8784976" cy="4104456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9600" kern="0" dirty="0">
                <a:solidFill>
                  <a:srgbClr val="FF0000"/>
                </a:solidFill>
              </a:rPr>
              <a:t>4</a:t>
            </a:r>
            <a:r>
              <a:rPr lang="en-US" sz="4000" kern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sk-SK" sz="4000" kern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sk-SK" sz="4000" dirty="0" smtClean="0">
                <a:solidFill>
                  <a:schemeClr val="accent1">
                    <a:lumMod val="90000"/>
                  </a:schemeClr>
                </a:solidFill>
              </a:rPr>
              <a:t>Dedičnosť a kompozícia</a:t>
            </a:r>
            <a:endParaRPr lang="sk-SK" sz="4000" kern="0" dirty="0">
              <a:solidFill>
                <a:schemeClr val="accent1">
                  <a:lumMod val="90000"/>
                </a:schemeClr>
              </a:solidFill>
            </a:endParaRPr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812554" y="1655763"/>
            <a:ext cx="3975791" cy="244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1400" b="1" dirty="0">
                <a:solidFill>
                  <a:srgbClr val="FF0000"/>
                </a:solidFill>
              </a:rPr>
              <a:t>class A1 : public A {</a:t>
            </a:r>
          </a:p>
          <a:p>
            <a:pPr lvl="1" eaLnBrk="1" hangingPunct="1"/>
            <a:r>
              <a:rPr lang="sk-SK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>
                <a:solidFill>
                  <a:srgbClr val="FF0000"/>
                </a:solidFill>
              </a:rPr>
              <a:t>void f() {</a:t>
            </a:r>
          </a:p>
          <a:p>
            <a:pPr lvl="1" eaLnBrk="1" hangingPunct="1"/>
            <a:r>
              <a:rPr lang="en-US" sz="1400" b="1" dirty="0">
                <a:solidFill>
                  <a:srgbClr val="FF0000"/>
                </a:solidFill>
              </a:rPr>
              <a:t>        ii = 3;</a:t>
            </a:r>
            <a:r>
              <a:rPr lang="sk-SK" sz="1400" b="1" dirty="0">
                <a:solidFill>
                  <a:srgbClr val="FF0000"/>
                </a:solidFill>
              </a:rPr>
              <a:t>   </a:t>
            </a:r>
            <a:r>
              <a:rPr lang="en-US" sz="1400" b="1" dirty="0">
                <a:solidFill>
                  <a:srgbClr val="FF0000"/>
                </a:solidFill>
              </a:rPr>
              <a:t>// ii </a:t>
            </a:r>
            <a:r>
              <a:rPr lang="sk-SK" sz="1400" b="1" dirty="0">
                <a:solidFill>
                  <a:srgbClr val="FF0000"/>
                </a:solidFill>
              </a:rPr>
              <a:t>je nedostupná</a:t>
            </a:r>
            <a:endParaRPr lang="en-US" sz="1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400" b="1" dirty="0">
                <a:solidFill>
                  <a:srgbClr val="FF0000"/>
                </a:solidFill>
              </a:rPr>
              <a:t>        pp = 5; // ok</a:t>
            </a:r>
          </a:p>
          <a:p>
            <a:pPr lvl="1" eaLnBrk="1" hangingPunct="1"/>
            <a:r>
              <a:rPr lang="en-US" sz="1400" b="1" dirty="0">
                <a:solidFill>
                  <a:srgbClr val="FF0000"/>
                </a:solidFill>
              </a:rPr>
              <a:t>        </a:t>
            </a:r>
            <a:r>
              <a:rPr lang="sk-SK" sz="1400" b="1" dirty="0" err="1">
                <a:solidFill>
                  <a:srgbClr val="FF0000"/>
                </a:solidFill>
              </a:rPr>
              <a:t>kk</a:t>
            </a:r>
            <a:r>
              <a:rPr lang="en-US" sz="1400" b="1" dirty="0">
                <a:solidFill>
                  <a:srgbClr val="FF0000"/>
                </a:solidFill>
              </a:rPr>
              <a:t> = 4;</a:t>
            </a:r>
            <a:r>
              <a:rPr lang="sk-SK" sz="1400" b="1" dirty="0">
                <a:solidFill>
                  <a:srgbClr val="FF0000"/>
                </a:solidFill>
              </a:rPr>
              <a:t> // </a:t>
            </a:r>
            <a:r>
              <a:rPr lang="sk-SK" sz="1400" b="1" dirty="0" err="1">
                <a:solidFill>
                  <a:srgbClr val="FF0000"/>
                </a:solidFill>
              </a:rPr>
              <a:t>ok</a:t>
            </a:r>
            <a:endParaRPr lang="en-US" sz="1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sk-SK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>
                <a:solidFill>
                  <a:srgbClr val="FF0000"/>
                </a:solidFill>
              </a:rPr>
              <a:t>}</a:t>
            </a:r>
          </a:p>
          <a:p>
            <a:pPr lvl="1" eaLnBrk="1" hangingPunct="1"/>
            <a:r>
              <a:rPr lang="en-US" sz="1400" b="1" dirty="0">
                <a:solidFill>
                  <a:srgbClr val="FF0000"/>
                </a:solidFill>
              </a:rPr>
              <a:t>};</a:t>
            </a:r>
            <a:endParaRPr lang="sk-SK" sz="1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sk-SK" sz="1400" b="1" dirty="0">
                <a:solidFill>
                  <a:srgbClr val="FF0000"/>
                </a:solidFill>
              </a:rPr>
              <a:t>A1 </a:t>
            </a:r>
            <a:r>
              <a:rPr lang="sk-SK" sz="1400" b="1" dirty="0" err="1">
                <a:solidFill>
                  <a:srgbClr val="FF0000"/>
                </a:solidFill>
              </a:rPr>
              <a:t>a1</a:t>
            </a:r>
            <a:r>
              <a:rPr lang="en-US" sz="1400" b="1" dirty="0">
                <a:solidFill>
                  <a:srgbClr val="FF0000"/>
                </a:solidFill>
              </a:rPr>
              <a:t>;</a:t>
            </a:r>
          </a:p>
          <a:p>
            <a:pPr lvl="1" eaLnBrk="1" hangingPunct="1"/>
            <a:r>
              <a:rPr lang="en-US" sz="1400" b="1" dirty="0">
                <a:solidFill>
                  <a:srgbClr val="FF0000"/>
                </a:solidFill>
              </a:rPr>
              <a:t>a1.ii = 30; // </a:t>
            </a:r>
            <a:r>
              <a:rPr lang="sk-SK" sz="1400" b="1" dirty="0">
                <a:solidFill>
                  <a:srgbClr val="FF0000"/>
                </a:solidFill>
              </a:rPr>
              <a:t>nedostupná</a:t>
            </a:r>
            <a:endParaRPr lang="en-US" sz="1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400" b="1" dirty="0">
                <a:solidFill>
                  <a:srgbClr val="FF0000"/>
                </a:solidFill>
              </a:rPr>
              <a:t>a1.pp = 50; // </a:t>
            </a:r>
            <a:r>
              <a:rPr lang="sk-SK" sz="1400" b="1" dirty="0">
                <a:solidFill>
                  <a:srgbClr val="FF0000"/>
                </a:solidFill>
              </a:rPr>
              <a:t>nedostupná</a:t>
            </a:r>
            <a:endParaRPr lang="en-US" sz="1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400" b="1" dirty="0">
                <a:solidFill>
                  <a:srgbClr val="FF0000"/>
                </a:solidFill>
              </a:rPr>
              <a:t>a1.</a:t>
            </a:r>
            <a:r>
              <a:rPr lang="sk-SK" sz="1400" b="1" dirty="0" err="1">
                <a:solidFill>
                  <a:srgbClr val="FF0000"/>
                </a:solidFill>
              </a:rPr>
              <a:t>kk</a:t>
            </a:r>
            <a:r>
              <a:rPr lang="en-US" sz="1400" b="1" dirty="0">
                <a:solidFill>
                  <a:srgbClr val="FF0000"/>
                </a:solidFill>
              </a:rPr>
              <a:t> = 40;</a:t>
            </a:r>
            <a:r>
              <a:rPr lang="sk-SK" sz="1400" b="1" dirty="0">
                <a:solidFill>
                  <a:srgbClr val="FF0000"/>
                </a:solidFill>
              </a:rPr>
              <a:t> // </a:t>
            </a:r>
            <a:r>
              <a:rPr lang="sk-SK" sz="1400" b="1" dirty="0" err="1">
                <a:solidFill>
                  <a:srgbClr val="FF0000"/>
                </a:solidFill>
              </a:rPr>
              <a:t>ok</a:t>
            </a:r>
            <a:endParaRPr lang="sk-SK" sz="1400" b="1" dirty="0">
              <a:solidFill>
                <a:srgbClr val="FF0000"/>
              </a:solidFill>
            </a:endParaRP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2700338" y="0"/>
            <a:ext cx="360045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class  A {</a:t>
            </a:r>
          </a:p>
          <a:p>
            <a:pPr lvl="1" eaLnBrk="1" hangingPunct="1"/>
            <a:r>
              <a:rPr lang="sk-SK" sz="1400" b="1">
                <a:solidFill>
                  <a:srgbClr val="FF0000"/>
                </a:solidFill>
              </a:rPr>
              <a:t>    </a:t>
            </a:r>
            <a:r>
              <a:rPr lang="en-US" sz="1400" b="1">
                <a:solidFill>
                  <a:srgbClr val="FF0000"/>
                </a:solidFill>
              </a:rPr>
              <a:t>int ii;	// private</a:t>
            </a:r>
            <a:endParaRPr lang="sk-SK" sz="1400" b="1">
              <a:solidFill>
                <a:srgbClr val="FF0000"/>
              </a:solidFill>
            </a:endParaRPr>
          </a:p>
          <a:p>
            <a:pPr lvl="1" eaLnBrk="1" hangingPunct="1"/>
            <a:r>
              <a:rPr lang="sk-SK" sz="1400" b="1">
                <a:solidFill>
                  <a:srgbClr val="FF0000"/>
                </a:solidFill>
              </a:rPr>
              <a:t>protected</a:t>
            </a:r>
            <a:r>
              <a:rPr lang="en-US" sz="1400" b="1">
                <a:solidFill>
                  <a:srgbClr val="FF0000"/>
                </a:solidFill>
              </a:rPr>
              <a:t>:</a:t>
            </a: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    int pp;</a:t>
            </a: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public:</a:t>
            </a:r>
          </a:p>
          <a:p>
            <a:pPr lvl="1" eaLnBrk="1" hangingPunct="1"/>
            <a:r>
              <a:rPr lang="sk-SK" sz="1400" b="1">
                <a:solidFill>
                  <a:srgbClr val="FF0000"/>
                </a:solidFill>
              </a:rPr>
              <a:t>    </a:t>
            </a:r>
            <a:r>
              <a:rPr lang="en-US" sz="1400" b="1">
                <a:solidFill>
                  <a:srgbClr val="FF0000"/>
                </a:solidFill>
              </a:rPr>
              <a:t>int </a:t>
            </a:r>
            <a:r>
              <a:rPr lang="sk-SK" sz="1400" b="1">
                <a:solidFill>
                  <a:srgbClr val="FF0000"/>
                </a:solidFill>
              </a:rPr>
              <a:t>kk</a:t>
            </a:r>
            <a:r>
              <a:rPr lang="en-US" sz="1400" b="1">
                <a:solidFill>
                  <a:srgbClr val="FF0000"/>
                </a:solidFill>
              </a:rPr>
              <a:t>;</a:t>
            </a: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};</a:t>
            </a:r>
            <a:endParaRPr lang="sk-SK" sz="1400"/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4932808" y="1655763"/>
            <a:ext cx="4103688" cy="244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class A</a:t>
            </a:r>
            <a:r>
              <a:rPr lang="sk-SK" sz="1400" b="1">
                <a:solidFill>
                  <a:srgbClr val="FF0000"/>
                </a:solidFill>
              </a:rPr>
              <a:t>2</a:t>
            </a:r>
            <a:r>
              <a:rPr lang="en-US" sz="1400" b="1">
                <a:solidFill>
                  <a:srgbClr val="FF0000"/>
                </a:solidFill>
              </a:rPr>
              <a:t> : </a:t>
            </a:r>
            <a:r>
              <a:rPr lang="sk-SK" sz="1400" b="1">
                <a:solidFill>
                  <a:srgbClr val="FF0000"/>
                </a:solidFill>
              </a:rPr>
              <a:t>private</a:t>
            </a:r>
            <a:r>
              <a:rPr lang="en-US" sz="1400" b="1">
                <a:solidFill>
                  <a:srgbClr val="FF0000"/>
                </a:solidFill>
              </a:rPr>
              <a:t> A {</a:t>
            </a:r>
          </a:p>
          <a:p>
            <a:pPr lvl="1" eaLnBrk="1" hangingPunct="1"/>
            <a:r>
              <a:rPr lang="sk-SK" sz="1400" b="1">
                <a:solidFill>
                  <a:srgbClr val="FF0000"/>
                </a:solidFill>
              </a:rPr>
              <a:t>    </a:t>
            </a:r>
            <a:r>
              <a:rPr lang="en-US" sz="1400" b="1">
                <a:solidFill>
                  <a:srgbClr val="FF0000"/>
                </a:solidFill>
              </a:rPr>
              <a:t>void f() {</a:t>
            </a: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        ii = 3;</a:t>
            </a:r>
            <a:r>
              <a:rPr lang="sk-SK" sz="1400" b="1">
                <a:solidFill>
                  <a:srgbClr val="FF0000"/>
                </a:solidFill>
              </a:rPr>
              <a:t>   </a:t>
            </a:r>
            <a:r>
              <a:rPr lang="en-US" sz="1400" b="1">
                <a:solidFill>
                  <a:srgbClr val="FF0000"/>
                </a:solidFill>
              </a:rPr>
              <a:t>// ii </a:t>
            </a:r>
            <a:r>
              <a:rPr lang="sk-SK" sz="1400" b="1">
                <a:solidFill>
                  <a:srgbClr val="FF0000"/>
                </a:solidFill>
              </a:rPr>
              <a:t>je nedostupná</a:t>
            </a:r>
            <a:endParaRPr lang="en-US" sz="1400" b="1">
              <a:solidFill>
                <a:srgbClr val="FF0000"/>
              </a:solidFill>
            </a:endParaRP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        pp = 5; // ok</a:t>
            </a: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        </a:t>
            </a:r>
            <a:r>
              <a:rPr lang="sk-SK" sz="1400" b="1">
                <a:solidFill>
                  <a:srgbClr val="FF0000"/>
                </a:solidFill>
              </a:rPr>
              <a:t>kk</a:t>
            </a:r>
            <a:r>
              <a:rPr lang="en-US" sz="1400" b="1">
                <a:solidFill>
                  <a:srgbClr val="FF0000"/>
                </a:solidFill>
              </a:rPr>
              <a:t> = 4;</a:t>
            </a:r>
            <a:r>
              <a:rPr lang="sk-SK" sz="1400" b="1">
                <a:solidFill>
                  <a:srgbClr val="FF0000"/>
                </a:solidFill>
              </a:rPr>
              <a:t> // ok</a:t>
            </a:r>
            <a:endParaRPr lang="en-US" sz="1400" b="1">
              <a:solidFill>
                <a:srgbClr val="FF0000"/>
              </a:solidFill>
            </a:endParaRPr>
          </a:p>
          <a:p>
            <a:pPr lvl="1" eaLnBrk="1" hangingPunct="1"/>
            <a:r>
              <a:rPr lang="sk-SK" sz="1400" b="1">
                <a:solidFill>
                  <a:srgbClr val="FF0000"/>
                </a:solidFill>
              </a:rPr>
              <a:t>    </a:t>
            </a:r>
            <a:r>
              <a:rPr lang="en-US" sz="1400" b="1">
                <a:solidFill>
                  <a:srgbClr val="FF0000"/>
                </a:solidFill>
              </a:rPr>
              <a:t>}</a:t>
            </a: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};</a:t>
            </a:r>
            <a:endParaRPr lang="sk-SK" sz="1400" b="1">
              <a:solidFill>
                <a:srgbClr val="FF0000"/>
              </a:solidFill>
            </a:endParaRPr>
          </a:p>
          <a:p>
            <a:pPr lvl="1" eaLnBrk="1" hangingPunct="1"/>
            <a:r>
              <a:rPr lang="sk-SK" sz="1400" b="1">
                <a:solidFill>
                  <a:srgbClr val="FF0000"/>
                </a:solidFill>
              </a:rPr>
              <a:t>A2 a2</a:t>
            </a:r>
            <a:r>
              <a:rPr lang="en-US" sz="1400" b="1">
                <a:solidFill>
                  <a:srgbClr val="FF0000"/>
                </a:solidFill>
              </a:rPr>
              <a:t>;</a:t>
            </a: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a</a:t>
            </a:r>
            <a:r>
              <a:rPr lang="sk-SK" sz="1400" b="1">
                <a:solidFill>
                  <a:srgbClr val="FF0000"/>
                </a:solidFill>
              </a:rPr>
              <a:t>2</a:t>
            </a:r>
            <a:r>
              <a:rPr lang="en-US" sz="1400" b="1">
                <a:solidFill>
                  <a:srgbClr val="FF0000"/>
                </a:solidFill>
              </a:rPr>
              <a:t>.ii = 30; // </a:t>
            </a:r>
            <a:r>
              <a:rPr lang="sk-SK" sz="1400" b="1">
                <a:solidFill>
                  <a:srgbClr val="FF0000"/>
                </a:solidFill>
              </a:rPr>
              <a:t>nedostupná</a:t>
            </a:r>
            <a:endParaRPr lang="en-US" sz="1400" b="1">
              <a:solidFill>
                <a:srgbClr val="FF0000"/>
              </a:solidFill>
            </a:endParaRP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a2.pp = 50; // </a:t>
            </a:r>
            <a:r>
              <a:rPr lang="sk-SK" sz="1400" b="1">
                <a:solidFill>
                  <a:srgbClr val="FF0000"/>
                </a:solidFill>
              </a:rPr>
              <a:t>nedostupná</a:t>
            </a:r>
            <a:endParaRPr lang="en-US" sz="1400" b="1">
              <a:solidFill>
                <a:srgbClr val="FF0000"/>
              </a:solidFill>
            </a:endParaRP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a</a:t>
            </a:r>
            <a:r>
              <a:rPr lang="sk-SK" sz="1400" b="1">
                <a:solidFill>
                  <a:srgbClr val="FF0000"/>
                </a:solidFill>
              </a:rPr>
              <a:t>2</a:t>
            </a:r>
            <a:r>
              <a:rPr lang="en-US" sz="1400" b="1">
                <a:solidFill>
                  <a:srgbClr val="FF0000"/>
                </a:solidFill>
              </a:rPr>
              <a:t>.</a:t>
            </a:r>
            <a:r>
              <a:rPr lang="sk-SK" sz="1400" b="1">
                <a:solidFill>
                  <a:srgbClr val="FF0000"/>
                </a:solidFill>
              </a:rPr>
              <a:t>kk</a:t>
            </a:r>
            <a:r>
              <a:rPr lang="en-US" sz="1400" b="1">
                <a:solidFill>
                  <a:srgbClr val="FF0000"/>
                </a:solidFill>
              </a:rPr>
              <a:t> = 40;</a:t>
            </a:r>
            <a:r>
              <a:rPr lang="sk-SK" sz="1400" b="1">
                <a:solidFill>
                  <a:srgbClr val="FF0000"/>
                </a:solidFill>
              </a:rPr>
              <a:t> // nedostupná</a:t>
            </a:r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812554" y="4221163"/>
            <a:ext cx="3975791" cy="244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1400" b="1" dirty="0">
                <a:solidFill>
                  <a:srgbClr val="FF0000"/>
                </a:solidFill>
              </a:rPr>
              <a:t>class B1 : public A1 {</a:t>
            </a:r>
          </a:p>
          <a:p>
            <a:pPr lvl="1" eaLnBrk="1" hangingPunct="1"/>
            <a:r>
              <a:rPr lang="sk-SK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>
                <a:solidFill>
                  <a:srgbClr val="FF0000"/>
                </a:solidFill>
              </a:rPr>
              <a:t>void f() {</a:t>
            </a:r>
          </a:p>
          <a:p>
            <a:pPr lvl="1" eaLnBrk="1" hangingPunct="1"/>
            <a:r>
              <a:rPr lang="en-US" sz="1400" b="1" dirty="0">
                <a:solidFill>
                  <a:srgbClr val="FF0000"/>
                </a:solidFill>
              </a:rPr>
              <a:t>        ii = 3;</a:t>
            </a:r>
            <a:r>
              <a:rPr lang="sk-SK" sz="1400" b="1" dirty="0">
                <a:solidFill>
                  <a:srgbClr val="FF0000"/>
                </a:solidFill>
              </a:rPr>
              <a:t>   </a:t>
            </a:r>
            <a:r>
              <a:rPr lang="en-US" sz="1400" b="1" dirty="0">
                <a:solidFill>
                  <a:srgbClr val="FF0000"/>
                </a:solidFill>
              </a:rPr>
              <a:t>// ii </a:t>
            </a:r>
            <a:r>
              <a:rPr lang="sk-SK" sz="1400" b="1" dirty="0">
                <a:solidFill>
                  <a:srgbClr val="FF0000"/>
                </a:solidFill>
              </a:rPr>
              <a:t>je nedostupná</a:t>
            </a:r>
            <a:endParaRPr lang="en-US" sz="1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400" b="1" dirty="0">
                <a:solidFill>
                  <a:srgbClr val="FF0000"/>
                </a:solidFill>
              </a:rPr>
              <a:t>        pp = 5; // ok</a:t>
            </a:r>
          </a:p>
          <a:p>
            <a:pPr lvl="1" eaLnBrk="1" hangingPunct="1"/>
            <a:r>
              <a:rPr lang="en-US" sz="1400" b="1" dirty="0">
                <a:solidFill>
                  <a:srgbClr val="FF0000"/>
                </a:solidFill>
              </a:rPr>
              <a:t>        </a:t>
            </a:r>
            <a:r>
              <a:rPr lang="sk-SK" sz="1400" b="1" dirty="0" err="1">
                <a:solidFill>
                  <a:srgbClr val="FF0000"/>
                </a:solidFill>
              </a:rPr>
              <a:t>kk</a:t>
            </a:r>
            <a:r>
              <a:rPr lang="en-US" sz="1400" b="1" dirty="0">
                <a:solidFill>
                  <a:srgbClr val="FF0000"/>
                </a:solidFill>
              </a:rPr>
              <a:t> = 4;</a:t>
            </a:r>
            <a:r>
              <a:rPr lang="sk-SK" sz="1400" b="1" dirty="0">
                <a:solidFill>
                  <a:srgbClr val="FF0000"/>
                </a:solidFill>
              </a:rPr>
              <a:t> // </a:t>
            </a:r>
            <a:r>
              <a:rPr lang="sk-SK" sz="1400" b="1" dirty="0" err="1">
                <a:solidFill>
                  <a:srgbClr val="FF0000"/>
                </a:solidFill>
              </a:rPr>
              <a:t>ok</a:t>
            </a:r>
            <a:endParaRPr lang="en-US" sz="1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sk-SK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>
                <a:solidFill>
                  <a:srgbClr val="FF0000"/>
                </a:solidFill>
              </a:rPr>
              <a:t>}</a:t>
            </a:r>
          </a:p>
          <a:p>
            <a:pPr lvl="1" eaLnBrk="1" hangingPunct="1"/>
            <a:r>
              <a:rPr lang="en-US" sz="1400" b="1" dirty="0">
                <a:solidFill>
                  <a:srgbClr val="FF0000"/>
                </a:solidFill>
              </a:rPr>
              <a:t>};</a:t>
            </a:r>
            <a:endParaRPr lang="sk-SK" sz="1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sk-SK" sz="1400" b="1" dirty="0">
                <a:solidFill>
                  <a:srgbClr val="FF0000"/>
                </a:solidFill>
              </a:rPr>
              <a:t>B1 </a:t>
            </a:r>
            <a:r>
              <a:rPr lang="sk-SK" sz="1400" b="1" dirty="0" err="1">
                <a:solidFill>
                  <a:srgbClr val="FF0000"/>
                </a:solidFill>
              </a:rPr>
              <a:t>b1</a:t>
            </a:r>
            <a:r>
              <a:rPr lang="en-US" sz="1400" b="1" dirty="0">
                <a:solidFill>
                  <a:srgbClr val="FF0000"/>
                </a:solidFill>
              </a:rPr>
              <a:t>;</a:t>
            </a:r>
          </a:p>
          <a:p>
            <a:pPr lvl="1" eaLnBrk="1" hangingPunct="1"/>
            <a:r>
              <a:rPr lang="sk-SK" sz="14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1.ii = 30; // </a:t>
            </a:r>
            <a:r>
              <a:rPr lang="sk-SK" sz="1400" b="1" dirty="0">
                <a:solidFill>
                  <a:srgbClr val="FF0000"/>
                </a:solidFill>
              </a:rPr>
              <a:t>nedostupná</a:t>
            </a:r>
            <a:endParaRPr lang="en-US" sz="1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sk-SK" sz="14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1.pp = 50; // </a:t>
            </a:r>
            <a:r>
              <a:rPr lang="sk-SK" sz="1400" b="1" dirty="0">
                <a:solidFill>
                  <a:srgbClr val="FF0000"/>
                </a:solidFill>
              </a:rPr>
              <a:t>nedostupná</a:t>
            </a:r>
            <a:endParaRPr lang="en-US" sz="1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sk-SK" sz="14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1.</a:t>
            </a:r>
            <a:r>
              <a:rPr lang="sk-SK" sz="1400" b="1" dirty="0" err="1">
                <a:solidFill>
                  <a:srgbClr val="FF0000"/>
                </a:solidFill>
              </a:rPr>
              <a:t>kk</a:t>
            </a:r>
            <a:r>
              <a:rPr lang="en-US" sz="1400" b="1" dirty="0">
                <a:solidFill>
                  <a:srgbClr val="FF0000"/>
                </a:solidFill>
              </a:rPr>
              <a:t> = 40;</a:t>
            </a:r>
            <a:r>
              <a:rPr lang="sk-SK" sz="1400" b="1" dirty="0">
                <a:solidFill>
                  <a:srgbClr val="FF0000"/>
                </a:solidFill>
              </a:rPr>
              <a:t> // </a:t>
            </a:r>
            <a:r>
              <a:rPr lang="sk-SK" sz="1400" b="1" dirty="0" err="1">
                <a:solidFill>
                  <a:srgbClr val="FF0000"/>
                </a:solidFill>
              </a:rPr>
              <a:t>ok</a:t>
            </a:r>
            <a:endParaRPr lang="sk-SK" sz="1400" b="1" dirty="0">
              <a:solidFill>
                <a:srgbClr val="FF0000"/>
              </a:solidFill>
            </a:endParaRPr>
          </a:p>
        </p:txBody>
      </p:sp>
      <p:sp>
        <p:nvSpPr>
          <p:cNvPr id="251912" name="Text Box 8"/>
          <p:cNvSpPr txBox="1">
            <a:spLocks noChangeArrowheads="1"/>
          </p:cNvSpPr>
          <p:nvPr/>
        </p:nvSpPr>
        <p:spPr bwMode="auto">
          <a:xfrm>
            <a:off x="4932808" y="4221163"/>
            <a:ext cx="4103688" cy="244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class B</a:t>
            </a:r>
            <a:r>
              <a:rPr lang="sk-SK" sz="1400" b="1">
                <a:solidFill>
                  <a:srgbClr val="FF0000"/>
                </a:solidFill>
              </a:rPr>
              <a:t>2</a:t>
            </a:r>
            <a:r>
              <a:rPr lang="en-US" sz="1400" b="1">
                <a:solidFill>
                  <a:srgbClr val="FF0000"/>
                </a:solidFill>
              </a:rPr>
              <a:t> : </a:t>
            </a:r>
            <a:r>
              <a:rPr lang="sk-SK" sz="1400" b="1">
                <a:solidFill>
                  <a:srgbClr val="FF0000"/>
                </a:solidFill>
              </a:rPr>
              <a:t>private</a:t>
            </a:r>
            <a:r>
              <a:rPr lang="en-US" sz="1400" b="1">
                <a:solidFill>
                  <a:srgbClr val="FF0000"/>
                </a:solidFill>
              </a:rPr>
              <a:t> A2 {</a:t>
            </a:r>
          </a:p>
          <a:p>
            <a:pPr lvl="1" eaLnBrk="1" hangingPunct="1"/>
            <a:r>
              <a:rPr lang="sk-SK" sz="1400" b="1">
                <a:solidFill>
                  <a:srgbClr val="FF0000"/>
                </a:solidFill>
              </a:rPr>
              <a:t>    </a:t>
            </a:r>
            <a:r>
              <a:rPr lang="en-US" sz="1400" b="1">
                <a:solidFill>
                  <a:srgbClr val="FF0000"/>
                </a:solidFill>
              </a:rPr>
              <a:t>void f() {</a:t>
            </a: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        ii = 3;</a:t>
            </a:r>
            <a:r>
              <a:rPr lang="sk-SK" sz="1400" b="1">
                <a:solidFill>
                  <a:srgbClr val="FF0000"/>
                </a:solidFill>
              </a:rPr>
              <a:t>   </a:t>
            </a:r>
            <a:r>
              <a:rPr lang="en-US" sz="1400" b="1">
                <a:solidFill>
                  <a:srgbClr val="FF0000"/>
                </a:solidFill>
              </a:rPr>
              <a:t>// </a:t>
            </a:r>
            <a:r>
              <a:rPr lang="sk-SK" sz="1400" b="1">
                <a:solidFill>
                  <a:srgbClr val="FF0000"/>
                </a:solidFill>
              </a:rPr>
              <a:t>nedostupná</a:t>
            </a:r>
            <a:endParaRPr lang="en-US" sz="1400" b="1">
              <a:solidFill>
                <a:srgbClr val="FF0000"/>
              </a:solidFill>
            </a:endParaRP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        pp = 5; // </a:t>
            </a:r>
            <a:r>
              <a:rPr lang="sk-SK" sz="1400" b="1">
                <a:solidFill>
                  <a:srgbClr val="FF0000"/>
                </a:solidFill>
              </a:rPr>
              <a:t>nedostupná</a:t>
            </a:r>
            <a:endParaRPr lang="en-US" sz="1400" b="1">
              <a:solidFill>
                <a:srgbClr val="FF0000"/>
              </a:solidFill>
            </a:endParaRP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        </a:t>
            </a:r>
            <a:r>
              <a:rPr lang="sk-SK" sz="1400" b="1">
                <a:solidFill>
                  <a:srgbClr val="FF0000"/>
                </a:solidFill>
              </a:rPr>
              <a:t>kk</a:t>
            </a:r>
            <a:r>
              <a:rPr lang="en-US" sz="1400" b="1">
                <a:solidFill>
                  <a:srgbClr val="FF0000"/>
                </a:solidFill>
              </a:rPr>
              <a:t> = 4;</a:t>
            </a:r>
            <a:r>
              <a:rPr lang="sk-SK" sz="1400" b="1">
                <a:solidFill>
                  <a:srgbClr val="FF0000"/>
                </a:solidFill>
              </a:rPr>
              <a:t> // nedostupná</a:t>
            </a:r>
            <a:endParaRPr lang="en-US" sz="1400" b="1">
              <a:solidFill>
                <a:srgbClr val="FF0000"/>
              </a:solidFill>
            </a:endParaRPr>
          </a:p>
          <a:p>
            <a:pPr lvl="1" eaLnBrk="1" hangingPunct="1"/>
            <a:r>
              <a:rPr lang="sk-SK" sz="1400" b="1">
                <a:solidFill>
                  <a:srgbClr val="FF0000"/>
                </a:solidFill>
              </a:rPr>
              <a:t>    </a:t>
            </a:r>
            <a:r>
              <a:rPr lang="en-US" sz="1400" b="1">
                <a:solidFill>
                  <a:srgbClr val="FF0000"/>
                </a:solidFill>
              </a:rPr>
              <a:t>}</a:t>
            </a: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};</a:t>
            </a:r>
            <a:endParaRPr lang="sk-SK" sz="1400" b="1">
              <a:solidFill>
                <a:srgbClr val="FF0000"/>
              </a:solidFill>
            </a:endParaRPr>
          </a:p>
          <a:p>
            <a:pPr lvl="1" eaLnBrk="1" hangingPunct="1"/>
            <a:r>
              <a:rPr lang="sk-SK" sz="1400" b="1">
                <a:solidFill>
                  <a:srgbClr val="FF0000"/>
                </a:solidFill>
              </a:rPr>
              <a:t>B2 b2</a:t>
            </a:r>
            <a:r>
              <a:rPr lang="en-US" sz="1400" b="1">
                <a:solidFill>
                  <a:srgbClr val="FF0000"/>
                </a:solidFill>
              </a:rPr>
              <a:t>;</a:t>
            </a:r>
          </a:p>
          <a:p>
            <a:pPr lvl="1" eaLnBrk="1" hangingPunct="1"/>
            <a:r>
              <a:rPr lang="sk-SK" sz="1400" b="1">
                <a:solidFill>
                  <a:srgbClr val="FF0000"/>
                </a:solidFill>
              </a:rPr>
              <a:t>b2</a:t>
            </a:r>
            <a:r>
              <a:rPr lang="en-US" sz="1400" b="1">
                <a:solidFill>
                  <a:srgbClr val="FF0000"/>
                </a:solidFill>
              </a:rPr>
              <a:t>.ii = 30; // </a:t>
            </a:r>
            <a:r>
              <a:rPr lang="sk-SK" sz="1400" b="1">
                <a:solidFill>
                  <a:srgbClr val="FF0000"/>
                </a:solidFill>
              </a:rPr>
              <a:t>nedostupná</a:t>
            </a:r>
            <a:endParaRPr lang="en-US" sz="1400" b="1">
              <a:solidFill>
                <a:srgbClr val="FF0000"/>
              </a:solidFill>
            </a:endParaRPr>
          </a:p>
          <a:p>
            <a:pPr lvl="1" eaLnBrk="1" hangingPunct="1"/>
            <a:r>
              <a:rPr lang="sk-SK" sz="1400" b="1">
                <a:solidFill>
                  <a:srgbClr val="FF0000"/>
                </a:solidFill>
              </a:rPr>
              <a:t>b</a:t>
            </a:r>
            <a:r>
              <a:rPr lang="en-US" sz="1400" b="1">
                <a:solidFill>
                  <a:srgbClr val="FF0000"/>
                </a:solidFill>
              </a:rPr>
              <a:t>2.pp = 50; // </a:t>
            </a:r>
            <a:r>
              <a:rPr lang="sk-SK" sz="1400" b="1">
                <a:solidFill>
                  <a:srgbClr val="FF0000"/>
                </a:solidFill>
              </a:rPr>
              <a:t>nedostupná</a:t>
            </a:r>
            <a:endParaRPr lang="en-US" sz="1400" b="1">
              <a:solidFill>
                <a:srgbClr val="FF0000"/>
              </a:solidFill>
            </a:endParaRPr>
          </a:p>
          <a:p>
            <a:pPr lvl="1" eaLnBrk="1" hangingPunct="1"/>
            <a:r>
              <a:rPr lang="sk-SK" sz="1400" b="1">
                <a:solidFill>
                  <a:srgbClr val="FF0000"/>
                </a:solidFill>
              </a:rPr>
              <a:t>b2</a:t>
            </a:r>
            <a:r>
              <a:rPr lang="en-US" sz="1400" b="1">
                <a:solidFill>
                  <a:srgbClr val="FF0000"/>
                </a:solidFill>
              </a:rPr>
              <a:t>.</a:t>
            </a:r>
            <a:r>
              <a:rPr lang="sk-SK" sz="1400" b="1">
                <a:solidFill>
                  <a:srgbClr val="FF0000"/>
                </a:solidFill>
              </a:rPr>
              <a:t>kk</a:t>
            </a:r>
            <a:r>
              <a:rPr lang="en-US" sz="1400" b="1">
                <a:solidFill>
                  <a:srgbClr val="FF0000"/>
                </a:solidFill>
              </a:rPr>
              <a:t> = 40;</a:t>
            </a:r>
            <a:r>
              <a:rPr lang="sk-SK" sz="1400" b="1">
                <a:solidFill>
                  <a:srgbClr val="FF0000"/>
                </a:solidFill>
              </a:rPr>
              <a:t> // nedostupná</a:t>
            </a:r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8" grpId="0" animBg="1"/>
      <p:bldP spid="251910" grpId="0" animBg="1"/>
      <p:bldP spid="251911" grpId="0" animBg="1"/>
      <p:bldP spid="2519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Viacnásobná dedičnosť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800" smtClean="0"/>
              <a:t>trieda môže mať viac ako jednu základnú triedu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smtClean="0"/>
              <a:t>class Zaklad1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smtClean="0"/>
              <a:t>protected: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smtClean="0"/>
              <a:t>	int b1;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smtClean="0"/>
              <a:t>public: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smtClean="0"/>
              <a:t>	void Set(int i) { b1 = i;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smtClean="0"/>
              <a:t>};	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smtClean="0"/>
              <a:t>class Zaklad2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smtClean="0"/>
              <a:t>private: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smtClean="0"/>
              <a:t>	int b2;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smtClean="0"/>
              <a:t>public: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smtClean="0"/>
              <a:t>	void Set(int i) { b2 = i;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smtClean="0"/>
              <a:t>	int Get() { return b2;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smtClean="0"/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smtClean="0"/>
              <a:t>class Odvodena : public Zaklad1, private Zaklad2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smtClean="0"/>
              <a:t>public: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smtClean="0"/>
              <a:t>	void Print() { printf(“b1 = %d a b2 = %d“, b1, Get());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smtClean="0"/>
              <a:t>};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Nejednoznačnosť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sk-SK" smtClean="0"/>
              <a:t>v prípade nejednoznačnosti je nutné použiť klasifikátor triedy:</a:t>
            </a:r>
          </a:p>
          <a:p>
            <a:pPr marL="1371600" lvl="2" indent="-457200" eaLnBrk="1" hangingPunct="1">
              <a:buFontTx/>
              <a:buNone/>
            </a:pPr>
            <a:r>
              <a:rPr lang="sk-SK" smtClean="0"/>
              <a:t>Odvodena d</a:t>
            </a:r>
            <a:r>
              <a:rPr lang="en-US" smtClean="0"/>
              <a:t>;</a:t>
            </a:r>
          </a:p>
          <a:p>
            <a:pPr marL="1371600" lvl="2" indent="-457200" eaLnBrk="1" hangingPunct="1">
              <a:buFontTx/>
              <a:buNone/>
            </a:pPr>
            <a:r>
              <a:rPr lang="en-US" smtClean="0"/>
              <a:t>d.Set(10);		// chyba nejednozna</a:t>
            </a:r>
            <a:r>
              <a:rPr lang="sk-SK" smtClean="0"/>
              <a:t>č</a:t>
            </a:r>
            <a:r>
              <a:rPr lang="en-US" smtClean="0"/>
              <a:t>nosti</a:t>
            </a:r>
            <a:endParaRPr lang="sk-SK" smtClean="0"/>
          </a:p>
          <a:p>
            <a:pPr marL="1371600" lvl="2" indent="-457200" eaLnBrk="1" hangingPunct="1">
              <a:buFontTx/>
              <a:buNone/>
            </a:pPr>
            <a:r>
              <a:rPr lang="sk-SK" smtClean="0"/>
              <a:t>d.Zaklad1::Set(10);</a:t>
            </a:r>
          </a:p>
          <a:p>
            <a:pPr marL="609600" indent="-609600" eaLnBrk="1" hangingPunct="1"/>
            <a:r>
              <a:rPr lang="sk-SK" smtClean="0"/>
              <a:t>Konštruktor odvodenej triedy musí volať konštruktory všetkých základných tried. Ak tieto majú bezparametrický konštruktor, netreba ho volať explicitne.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1"/>
          <p:cNvSpPr>
            <a:spLocks noChangeArrowheads="1"/>
          </p:cNvSpPr>
          <p:nvPr/>
        </p:nvSpPr>
        <p:spPr bwMode="auto">
          <a:xfrm>
            <a:off x="4787900" y="1700213"/>
            <a:ext cx="3816350" cy="3816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5148263" y="2205038"/>
            <a:ext cx="1511300" cy="2303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5507038" y="2708275"/>
            <a:ext cx="793750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Virtuálne základné triedy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class A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public: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	int v1;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};	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class B : public A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public: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	double v2;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class C : public A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public: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	float v3;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class D : public B, public C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public: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	char v4;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int main()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{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	D obj;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	obj.v4 = ´a´;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	obj.v3 = 3.14;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	obj.v2 = 1.8;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	obj.v1 = 0; // nejednoznačné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}</a:t>
            </a:r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5722938" y="278130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v</a:t>
            </a:r>
            <a:r>
              <a:rPr lang="en-US"/>
              <a:t>1</a:t>
            </a:r>
            <a:endParaRPr lang="sk-SK"/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5651500" y="3141663"/>
            <a:ext cx="50482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5722938" y="227647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  <a:endParaRPr lang="sk-SK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722938" y="184467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B</a:t>
            </a:r>
            <a:endParaRPr lang="sk-SK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722938" y="364490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v</a:t>
            </a:r>
            <a:r>
              <a:rPr lang="en-US"/>
              <a:t>2</a:t>
            </a:r>
            <a:endParaRPr lang="sk-SK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651500" y="4005263"/>
            <a:ext cx="50482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804025" y="2205038"/>
            <a:ext cx="1511300" cy="2303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7162800" y="2708275"/>
            <a:ext cx="793750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7378700" y="278130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v</a:t>
            </a:r>
            <a:r>
              <a:rPr lang="en-US"/>
              <a:t>1</a:t>
            </a:r>
            <a:endParaRPr lang="sk-SK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7307263" y="3141663"/>
            <a:ext cx="50482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7378700" y="227647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  <a:endParaRPr lang="sk-SK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7378700" y="184467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</a:t>
            </a:r>
            <a:endParaRPr lang="sk-SK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7378700" y="364490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v</a:t>
            </a:r>
            <a:r>
              <a:rPr lang="en-US"/>
              <a:t>3</a:t>
            </a:r>
            <a:endParaRPr lang="sk-SK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7307263" y="4005263"/>
            <a:ext cx="50482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Text Box 22"/>
          <p:cNvSpPr txBox="1">
            <a:spLocks noChangeArrowheads="1"/>
          </p:cNvSpPr>
          <p:nvPr/>
        </p:nvSpPr>
        <p:spPr bwMode="auto">
          <a:xfrm>
            <a:off x="6515100" y="4652963"/>
            <a:ext cx="42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v</a:t>
            </a:r>
            <a:r>
              <a:rPr lang="en-US"/>
              <a:t>4</a:t>
            </a:r>
            <a:endParaRPr lang="sk-SK"/>
          </a:p>
        </p:txBody>
      </p:sp>
      <p:sp>
        <p:nvSpPr>
          <p:cNvPr id="14358" name="Rectangle 23"/>
          <p:cNvSpPr>
            <a:spLocks noChangeArrowheads="1"/>
          </p:cNvSpPr>
          <p:nvPr/>
        </p:nvSpPr>
        <p:spPr bwMode="auto">
          <a:xfrm>
            <a:off x="6443663" y="5013325"/>
            <a:ext cx="50482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Text Box 26"/>
          <p:cNvSpPr txBox="1">
            <a:spLocks noChangeArrowheads="1"/>
          </p:cNvSpPr>
          <p:nvPr/>
        </p:nvSpPr>
        <p:spPr bwMode="auto">
          <a:xfrm>
            <a:off x="6588125" y="12684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</a:t>
            </a:r>
            <a:endParaRPr lang="sk-SK"/>
          </a:p>
        </p:txBody>
      </p:sp>
      <p:pic>
        <p:nvPicPr>
          <p:cNvPr id="2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Virtuálne základné triedy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mtClean="0"/>
              <a:t>ak chceme zamedziť, aby sa pri viacnásobnej dedičnosti v rodovom strome tá istá trieda vyskytla viackrát, deklarujeme ju pri vytváraní odvodenej triedy ako virtuálnu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mtClean="0"/>
              <a:t>class B : virtual public A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mtClean="0"/>
              <a:t>public: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sk-SK" smtClean="0"/>
              <a:t>double v2;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mtClean="0"/>
              <a:t>};	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mtClean="0"/>
              <a:t>class C : virtual public A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mtClean="0"/>
              <a:t>public: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sk-SK" smtClean="0"/>
              <a:t>float v3;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mtClean="0"/>
              <a:t>};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Alokácia pamäte a inicializácia</a:t>
            </a:r>
            <a:endParaRPr lang="en-US" dirty="0" smtClean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5538"/>
            <a:ext cx="3898900" cy="525621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sk-SK" sz="1800" dirty="0" err="1" smtClean="0"/>
              <a:t>class</a:t>
            </a:r>
            <a:r>
              <a:rPr lang="sk-SK" sz="1800" dirty="0" smtClean="0"/>
              <a:t> X </a:t>
            </a:r>
          </a:p>
          <a:p>
            <a:pPr>
              <a:buFontTx/>
              <a:buNone/>
              <a:defRPr/>
            </a:pPr>
            <a:r>
              <a:rPr lang="sk-SK" sz="1800" dirty="0" smtClean="0"/>
              <a:t>{</a:t>
            </a:r>
          </a:p>
          <a:p>
            <a:pPr lvl="1">
              <a:buFontTx/>
              <a:buNone/>
              <a:defRPr/>
            </a:pPr>
            <a:r>
              <a:rPr lang="sk-SK" sz="1800" dirty="0" err="1" smtClean="0">
                <a:solidFill>
                  <a:schemeClr val="accent2"/>
                </a:solidFill>
                <a:ea typeface="+mn-ea"/>
                <a:cs typeface="+mn-cs"/>
              </a:rPr>
              <a:t>private</a:t>
            </a:r>
            <a:r>
              <a:rPr lang="sk-SK" sz="1800" dirty="0" smtClean="0">
                <a:solidFill>
                  <a:schemeClr val="accent2"/>
                </a:solidFill>
                <a:ea typeface="+mn-ea"/>
                <a:cs typeface="+mn-cs"/>
              </a:rPr>
              <a:t>:  </a:t>
            </a:r>
          </a:p>
          <a:p>
            <a:pPr lvl="1">
              <a:buFontTx/>
              <a:buNone/>
              <a:defRPr/>
            </a:pPr>
            <a:r>
              <a:rPr lang="sk-SK" sz="1800" dirty="0" smtClean="0">
                <a:solidFill>
                  <a:schemeClr val="accent2"/>
                </a:solidFill>
                <a:ea typeface="+mn-ea"/>
                <a:cs typeface="+mn-cs"/>
              </a:rPr>
              <a:t>	</a:t>
            </a:r>
            <a:r>
              <a:rPr lang="sk-SK" sz="1800" dirty="0" err="1" smtClean="0">
                <a:solidFill>
                  <a:schemeClr val="accent2"/>
                </a:solidFill>
                <a:ea typeface="+mn-ea"/>
                <a:cs typeface="+mn-cs"/>
              </a:rPr>
              <a:t>long</a:t>
            </a:r>
            <a:r>
              <a:rPr lang="sk-SK" sz="1800" dirty="0" smtClean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sk-SK" sz="1800" dirty="0" smtClean="0"/>
              <a:t>l;</a:t>
            </a:r>
          </a:p>
          <a:p>
            <a:pPr lvl="1">
              <a:buFontTx/>
              <a:buNone/>
              <a:defRPr/>
            </a:pPr>
            <a:r>
              <a:rPr lang="sk-SK" sz="1800" dirty="0" err="1" smtClean="0">
                <a:solidFill>
                  <a:schemeClr val="accent2"/>
                </a:solidFill>
                <a:ea typeface="+mn-ea"/>
                <a:cs typeface="+mn-cs"/>
              </a:rPr>
              <a:t>public</a:t>
            </a:r>
            <a:r>
              <a:rPr lang="sk-SK" sz="1800" dirty="0" smtClean="0"/>
              <a:t>:  X() {};</a:t>
            </a:r>
          </a:p>
          <a:p>
            <a:pPr>
              <a:buFontTx/>
              <a:buNone/>
              <a:defRPr/>
            </a:pPr>
            <a:r>
              <a:rPr lang="sk-SK" sz="1800" dirty="0" smtClean="0"/>
              <a:t>}; </a:t>
            </a:r>
          </a:p>
          <a:p>
            <a:pPr>
              <a:buFontTx/>
              <a:buNone/>
              <a:defRPr/>
            </a:pPr>
            <a:r>
              <a:rPr lang="sk-SK" sz="1800" dirty="0" err="1" smtClean="0"/>
              <a:t>void</a:t>
            </a:r>
            <a:r>
              <a:rPr lang="sk-SK" sz="1800" dirty="0" smtClean="0"/>
              <a:t> f(</a:t>
            </a:r>
            <a:r>
              <a:rPr lang="sk-SK" sz="1800" dirty="0" err="1" smtClean="0"/>
              <a:t>int</a:t>
            </a:r>
            <a:r>
              <a:rPr lang="sk-SK" sz="1800" dirty="0" smtClean="0"/>
              <a:t> i) </a:t>
            </a:r>
          </a:p>
          <a:p>
            <a:pPr>
              <a:buFontTx/>
              <a:buNone/>
              <a:defRPr/>
            </a:pPr>
            <a:r>
              <a:rPr lang="sk-SK" sz="1800" dirty="0" smtClean="0"/>
              <a:t>{  </a:t>
            </a:r>
          </a:p>
          <a:p>
            <a:pPr>
              <a:buFontTx/>
              <a:buNone/>
              <a:defRPr/>
            </a:pPr>
            <a:r>
              <a:rPr lang="sk-SK" sz="1800" dirty="0" smtClean="0"/>
              <a:t>	</a:t>
            </a:r>
            <a:r>
              <a:rPr lang="sk-SK" sz="1800" dirty="0" err="1" smtClean="0"/>
              <a:t>char</a:t>
            </a:r>
            <a:r>
              <a:rPr lang="sk-SK" sz="1800" dirty="0" smtClean="0"/>
              <a:t> c</a:t>
            </a:r>
            <a:r>
              <a:rPr lang="en-US" sz="1800" dirty="0" smtClean="0"/>
              <a:t>; </a:t>
            </a:r>
            <a:r>
              <a:rPr lang="sk-SK" sz="1800" dirty="0" smtClean="0"/>
              <a:t>  </a:t>
            </a:r>
          </a:p>
          <a:p>
            <a:pPr>
              <a:buFontTx/>
              <a:buNone/>
              <a:defRPr/>
            </a:pPr>
            <a:r>
              <a:rPr lang="sk-SK" sz="1800" dirty="0" smtClean="0"/>
              <a:t>	</a:t>
            </a:r>
            <a:r>
              <a:rPr lang="sk-SK" sz="1800" dirty="0" err="1" smtClean="0"/>
              <a:t>if</a:t>
            </a:r>
            <a:r>
              <a:rPr lang="sk-SK" sz="1800" dirty="0" smtClean="0"/>
              <a:t>(i &lt; 10) {    </a:t>
            </a:r>
          </a:p>
          <a:p>
            <a:pPr>
              <a:buFontTx/>
              <a:buNone/>
              <a:defRPr/>
            </a:pPr>
            <a:r>
              <a:rPr lang="sk-SK" sz="1800" dirty="0" smtClean="0"/>
              <a:t>	   </a:t>
            </a:r>
            <a:r>
              <a:rPr lang="sk-SK" sz="1800" dirty="0" err="1" smtClean="0"/>
              <a:t>int</a:t>
            </a:r>
            <a:r>
              <a:rPr lang="sk-SK" sz="1800" dirty="0" smtClean="0"/>
              <a:t> </a:t>
            </a:r>
            <a:r>
              <a:rPr lang="sk-SK" sz="1800" dirty="0" err="1" smtClean="0"/>
              <a:t>ii</a:t>
            </a:r>
            <a:r>
              <a:rPr lang="sk-SK" sz="1800" dirty="0" smtClean="0"/>
              <a:t>;   </a:t>
            </a:r>
          </a:p>
          <a:p>
            <a:pPr>
              <a:buFontTx/>
              <a:buNone/>
              <a:defRPr/>
            </a:pPr>
            <a:r>
              <a:rPr lang="sk-SK" sz="1800" dirty="0" smtClean="0"/>
              <a:t>	}  </a:t>
            </a:r>
          </a:p>
          <a:p>
            <a:pPr>
              <a:buFontTx/>
              <a:buNone/>
              <a:defRPr/>
            </a:pPr>
            <a:r>
              <a:rPr lang="sk-SK" sz="1800" dirty="0" smtClean="0"/>
              <a:t>	X x1;  // Konštruktor sa volá až tu	</a:t>
            </a:r>
          </a:p>
          <a:p>
            <a:pPr>
              <a:buFontTx/>
              <a:buNone/>
              <a:defRPr/>
            </a:pPr>
            <a:r>
              <a:rPr lang="sk-SK" sz="1800" dirty="0" smtClean="0"/>
              <a:t>	</a:t>
            </a:r>
            <a:r>
              <a:rPr lang="sk-SK" sz="1800" dirty="0" err="1" smtClean="0"/>
              <a:t>for</a:t>
            </a:r>
            <a:r>
              <a:rPr lang="sk-SK" sz="1800" dirty="0" smtClean="0"/>
              <a:t>(i=0;i&lt;5;i++)  {      }</a:t>
            </a:r>
          </a:p>
          <a:p>
            <a:pPr>
              <a:buFontTx/>
              <a:buNone/>
              <a:defRPr/>
            </a:pPr>
            <a:r>
              <a:rPr lang="sk-SK" sz="1800" dirty="0" smtClean="0"/>
              <a:t>}</a:t>
            </a:r>
            <a:endParaRPr lang="en-US" sz="1800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 bwMode="auto">
          <a:xfrm>
            <a:off x="4643438" y="1196975"/>
            <a:ext cx="3898900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sk-SK" sz="1400" dirty="0" err="1"/>
              <a:t>void</a:t>
            </a:r>
            <a:r>
              <a:rPr lang="sk-SK" sz="1400" dirty="0"/>
              <a:t> f(</a:t>
            </a:r>
            <a:r>
              <a:rPr lang="sk-SK" sz="1400" dirty="0" err="1"/>
              <a:t>int</a:t>
            </a:r>
            <a:r>
              <a:rPr lang="sk-SK" sz="1400" dirty="0"/>
              <a:t> i)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sk-SK" sz="1400" dirty="0"/>
              <a:t>{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sk-SK" sz="1400" dirty="0"/>
              <a:t> // Tu sa alokuje objekt x1 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sk-SK" sz="1400" dirty="0"/>
              <a:t>	</a:t>
            </a:r>
            <a:r>
              <a:rPr lang="sk-SK" sz="1400" dirty="0" err="1"/>
              <a:t>if</a:t>
            </a:r>
            <a:r>
              <a:rPr lang="sk-SK" sz="1400" dirty="0"/>
              <a:t>(i &lt; 10)  {   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sk-SK" sz="1400" dirty="0"/>
              <a:t>	    </a:t>
            </a:r>
            <a:r>
              <a:rPr lang="sk-SK" sz="1400" dirty="0" err="1"/>
              <a:t>goto</a:t>
            </a:r>
            <a:r>
              <a:rPr lang="sk-SK" sz="1400" dirty="0"/>
              <a:t> Nav1;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sk-SK" sz="1400" dirty="0"/>
              <a:t>// Chyba: príkaz </a:t>
            </a:r>
            <a:r>
              <a:rPr lang="sk-SK" sz="1400" dirty="0" err="1"/>
              <a:t>goto</a:t>
            </a:r>
            <a:r>
              <a:rPr lang="sk-SK" sz="1400" dirty="0"/>
              <a:t> obchádza inicializáciu objektu x1, t.j. volanie jeho konštruktora (ak je i</a:t>
            </a:r>
            <a:r>
              <a:rPr lang="de-DE" sz="1400" dirty="0"/>
              <a:t>&lt;10</a:t>
            </a:r>
            <a:r>
              <a:rPr lang="sk-SK" sz="1400" dirty="0"/>
              <a:t>)	  } 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sk-SK" sz="1400" dirty="0"/>
              <a:t>      X x1;  // Až tu sa volá konštruktor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sk-SK" sz="1400" dirty="0"/>
              <a:t>Nav1: 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sk-SK" sz="1400" dirty="0"/>
              <a:t>	</a:t>
            </a:r>
            <a:r>
              <a:rPr lang="sk-SK" sz="1400" dirty="0" err="1"/>
              <a:t>switch</a:t>
            </a:r>
            <a:r>
              <a:rPr lang="sk-SK" sz="1400" dirty="0"/>
              <a:t>(i)  { // Tu sa </a:t>
            </a:r>
            <a:r>
              <a:rPr lang="sk-SK" sz="1400" b="1" dirty="0">
                <a:solidFill>
                  <a:srgbClr val="00B050"/>
                </a:solidFill>
              </a:rPr>
              <a:t>alokujú</a:t>
            </a:r>
            <a:r>
              <a:rPr lang="sk-SK" sz="1400" dirty="0"/>
              <a:t> x2 a x3   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sk-SK" sz="1400" dirty="0"/>
              <a:t>	  </a:t>
            </a:r>
            <a:r>
              <a:rPr lang="sk-SK" sz="1400" dirty="0" err="1"/>
              <a:t>case</a:t>
            </a:r>
            <a:r>
              <a:rPr lang="sk-SK" sz="1400" dirty="0"/>
              <a:t> 1 :  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sk-SK" sz="1400" dirty="0"/>
              <a:t>	      X x2;  // Tu sa volá konštruktor      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sk-SK" sz="1400" dirty="0"/>
              <a:t>            break;   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sk-SK" sz="1400" dirty="0"/>
              <a:t>        </a:t>
            </a:r>
            <a:r>
              <a:rPr lang="sk-SK" sz="1400" dirty="0" err="1"/>
              <a:t>case</a:t>
            </a:r>
            <a:r>
              <a:rPr lang="sk-SK" sz="1400" dirty="0"/>
              <a:t> 2 :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sk-SK" sz="1400" dirty="0"/>
              <a:t>               </a:t>
            </a:r>
            <a:r>
              <a:rPr lang="sk-SK" sz="1400" b="1" dirty="0">
                <a:solidFill>
                  <a:srgbClr val="FF0000"/>
                </a:solidFill>
              </a:rPr>
              <a:t>// Chyba: príkaz </a:t>
            </a:r>
            <a:r>
              <a:rPr lang="sk-SK" sz="1400" b="1" dirty="0" err="1">
                <a:solidFill>
                  <a:srgbClr val="FF0000"/>
                </a:solidFill>
              </a:rPr>
              <a:t>case</a:t>
            </a:r>
            <a:r>
              <a:rPr lang="sk-SK" sz="1400" b="1" dirty="0">
                <a:solidFill>
                  <a:srgbClr val="FF0000"/>
                </a:solidFill>
              </a:rPr>
              <a:t> obchádza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sk-SK" sz="1400" b="1" dirty="0">
                <a:solidFill>
                  <a:srgbClr val="FF0000"/>
                </a:solidFill>
              </a:rPr>
              <a:t>		inicializáciu objektu x2         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sk-SK" sz="1400" dirty="0"/>
              <a:t>	      X x3;  // Tu sa volá konštruktor  	break;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sk-SK" sz="1400" dirty="0"/>
              <a:t>        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sk-SK" sz="1400" dirty="0"/>
              <a:t>} </a:t>
            </a:r>
            <a:endParaRPr lang="en-US" sz="1400" kern="0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Konštruktory a objektové členy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800" smtClean="0"/>
              <a:t>keď zostavujeme triedu s objektov inej triedy – nazývame  kompozícia</a:t>
            </a:r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tried</a:t>
            </a:r>
            <a:r>
              <a:rPr lang="en-US" sz="2800" smtClean="0"/>
              <a:t>u, </a:t>
            </a:r>
            <a:r>
              <a:rPr lang="sk-SK" sz="2800" smtClean="0"/>
              <a:t>ktorá obsahuje objekty inej triedy, nazývame obalová trieda</a:t>
            </a: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objektové členy sa vytvárajú zadaním inicializačného zoznamu členov v konštruktore obalovej </a:t>
            </a:r>
            <a:r>
              <a:rPr lang="en-US" sz="2800" smtClean="0"/>
              <a:t>triedy</a:t>
            </a:r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v prípade, že chceme volať konštruktor bez argumentov, nemusíme ho do zoznamu písať</a:t>
            </a: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poradie volania inicializácií nezávisí od poradia uvedeného v konštruktore obalovej triedy ale od poradia definície objektových členov v definícií obalovej triedy</a:t>
            </a:r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Je vhodné inicializovať v inicializačnom zozname konštruktora aj interné typy(int,char,...)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Konštruktory a objektové členy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class</a:t>
            </a:r>
            <a:r>
              <a:rPr lang="sk-SK" sz="1600" dirty="0" smtClean="0"/>
              <a:t> tr1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public</a:t>
            </a:r>
            <a:r>
              <a:rPr lang="sk-SK" sz="1600" dirty="0" smtClean="0"/>
              <a:t>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int</a:t>
            </a:r>
            <a:r>
              <a:rPr lang="sk-SK" sz="1600" dirty="0" smtClean="0"/>
              <a:t> i;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tr1() { i=0;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class</a:t>
            </a:r>
            <a:r>
              <a:rPr lang="sk-SK" sz="1600" dirty="0" smtClean="0"/>
              <a:t> tr2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public</a:t>
            </a:r>
            <a:r>
              <a:rPr lang="sk-SK" sz="1600" dirty="0" smtClean="0"/>
              <a:t>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en-US" sz="1600" dirty="0" smtClean="0"/>
              <a:t>j</a:t>
            </a:r>
            <a:r>
              <a:rPr lang="sk-SK" sz="16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tr2(int x) { </a:t>
            </a:r>
            <a:r>
              <a:rPr lang="en-US" sz="1600" dirty="0" smtClean="0"/>
              <a:t>j</a:t>
            </a:r>
            <a:r>
              <a:rPr lang="sk-SK" sz="1600" dirty="0" smtClean="0"/>
              <a:t>=x;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class</a:t>
            </a:r>
            <a:r>
              <a:rPr lang="sk-SK" sz="1600" dirty="0" smtClean="0"/>
              <a:t> obal {</a:t>
            </a:r>
            <a:endParaRPr lang="en-US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public</a:t>
            </a:r>
            <a:r>
              <a:rPr lang="sk-SK" sz="1600" dirty="0" smtClean="0"/>
              <a:t>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k;</a:t>
            </a:r>
            <a:endParaRPr lang="sk-SK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tr1 f;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tr2 b1;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tr2 b2;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obal(</a:t>
            </a: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en-US" sz="1600" dirty="0" smtClean="0"/>
              <a:t>x</a:t>
            </a:r>
            <a:r>
              <a:rPr lang="sk-SK" sz="1600" dirty="0" smtClean="0"/>
              <a:t>):</a:t>
            </a:r>
            <a:r>
              <a:rPr lang="en-US" sz="1600" dirty="0" smtClean="0"/>
              <a:t> </a:t>
            </a:r>
            <a:r>
              <a:rPr lang="sk-SK" sz="1600" dirty="0" smtClean="0"/>
              <a:t>b2(</a:t>
            </a:r>
            <a:r>
              <a:rPr lang="en-US" sz="1600" dirty="0" smtClean="0"/>
              <a:t>x</a:t>
            </a:r>
            <a:r>
              <a:rPr lang="sk-SK" sz="1600" dirty="0" smtClean="0"/>
              <a:t>)</a:t>
            </a:r>
            <a:r>
              <a:rPr lang="en-US" sz="1600" dirty="0" smtClean="0"/>
              <a:t>, </a:t>
            </a:r>
            <a:r>
              <a:rPr lang="sk-SK" sz="1600" dirty="0" smtClean="0"/>
              <a:t>b1(</a:t>
            </a:r>
            <a:r>
              <a:rPr lang="en-US" sz="1600" dirty="0" smtClean="0"/>
              <a:t>x++</a:t>
            </a:r>
            <a:r>
              <a:rPr lang="sk-SK" sz="1600" dirty="0" smtClean="0"/>
              <a:t>)</a:t>
            </a:r>
            <a:r>
              <a:rPr lang="en-US" sz="1600" smtClean="0"/>
              <a:t>, k(x</a:t>
            </a:r>
            <a:r>
              <a:rPr lang="en-US" sz="1600" dirty="0" smtClean="0"/>
              <a:t>++)</a:t>
            </a:r>
            <a:r>
              <a:rPr lang="sk-SK" sz="1600" dirty="0" smtClean="0"/>
              <a:t> {</a:t>
            </a:r>
            <a:r>
              <a:rPr lang="en-US" sz="1600" dirty="0" smtClean="0"/>
              <a:t> </a:t>
            </a:r>
            <a:r>
              <a:rPr lang="sk-SK" sz="16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};</a:t>
            </a:r>
            <a:endParaRPr lang="en-US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dirty="0" err="1" smtClean="0"/>
              <a:t>obal</a:t>
            </a:r>
            <a:r>
              <a:rPr lang="en-US" sz="1600" dirty="0" smtClean="0"/>
              <a:t> </a:t>
            </a:r>
            <a:r>
              <a:rPr lang="en-US" sz="1600" dirty="0" err="1" smtClean="0"/>
              <a:t>obj</a:t>
            </a:r>
            <a:r>
              <a:rPr lang="sk-SK" sz="1600" dirty="0" smtClean="0"/>
              <a:t>(6)</a:t>
            </a:r>
            <a:r>
              <a:rPr lang="en-US" sz="1600" dirty="0" smtClean="0"/>
              <a:t>;	// </a:t>
            </a:r>
            <a:r>
              <a:rPr lang="sk-SK" sz="1600" dirty="0" smtClean="0"/>
              <a:t>čo bude v jednotlivých položkách???</a:t>
            </a:r>
            <a:endParaRPr lang="en-US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dirty="0" err="1" smtClean="0"/>
              <a:t>obj.k</a:t>
            </a:r>
            <a:r>
              <a:rPr lang="en-US" sz="1600" dirty="0" smtClean="0"/>
              <a:t> = 5;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obj.b1.j = 10;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obj.b2.j = 20;</a:t>
            </a:r>
            <a:endParaRPr lang="sk-SK" sz="1600" dirty="0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140200" y="2205038"/>
            <a:ext cx="4464050" cy="180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156325" y="177323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obal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300788" y="2708275"/>
            <a:ext cx="1008062" cy="1081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443663" y="23495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tr</a:t>
            </a:r>
            <a:r>
              <a:rPr lang="en-US"/>
              <a:t>2 b1</a:t>
            </a:r>
            <a:endParaRPr lang="sk-SK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6443663" y="3213100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6516688" y="285273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j</a:t>
            </a:r>
            <a:endParaRPr lang="sk-SK" dirty="0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7453313" y="2708275"/>
            <a:ext cx="1008062" cy="1081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7548563" y="23495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tr</a:t>
            </a:r>
            <a:r>
              <a:rPr lang="en-US"/>
              <a:t>2 b2</a:t>
            </a:r>
            <a:endParaRPr lang="sk-SK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7596188" y="3213100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7669213" y="285273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j</a:t>
            </a:r>
            <a:endParaRPr lang="sk-SK" dirty="0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5148263" y="2708275"/>
            <a:ext cx="1008062" cy="1081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5364163" y="23495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tr1</a:t>
            </a:r>
            <a:r>
              <a:rPr lang="en-US"/>
              <a:t> f</a:t>
            </a:r>
            <a:endParaRPr lang="sk-SK"/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5291138" y="3213100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5400675" y="285273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int i</a:t>
            </a:r>
            <a:endParaRPr lang="sk-SK"/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4319588" y="3213100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4396189" y="2852738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k</a:t>
            </a:r>
            <a:endParaRPr lang="sk-SK" dirty="0"/>
          </a:p>
        </p:txBody>
      </p:sp>
      <p:pic>
        <p:nvPicPr>
          <p:cNvPr id="20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Dedičnosť - jednoduchá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z="2800" smtClean="0"/>
              <a:t>Pojmy:</a:t>
            </a:r>
          </a:p>
          <a:p>
            <a:pPr lvl="1" eaLnBrk="1" hangingPunct="1"/>
            <a:r>
              <a:rPr lang="sk-SK" sz="2400" b="1" smtClean="0"/>
              <a:t>odvodená trieda</a:t>
            </a:r>
            <a:r>
              <a:rPr lang="sk-SK" sz="2400" smtClean="0"/>
              <a:t> - trieda, ktorá dedí vlastnosti inej triedy</a:t>
            </a:r>
            <a:endParaRPr lang="sk-SK" sz="2400" i="1" smtClean="0"/>
          </a:p>
          <a:p>
            <a:pPr lvl="1" eaLnBrk="1" hangingPunct="1"/>
            <a:r>
              <a:rPr lang="sk-SK" sz="2400" b="1" smtClean="0"/>
              <a:t>základná trieda</a:t>
            </a:r>
            <a:r>
              <a:rPr lang="sk-SK" sz="2400" smtClean="0"/>
              <a:t> - trieda, z ktorej sa vlastnosti dedia</a:t>
            </a:r>
          </a:p>
          <a:p>
            <a:pPr eaLnBrk="1" hangingPunct="1"/>
            <a:r>
              <a:rPr lang="sk-SK" sz="2800" smtClean="0"/>
              <a:t>odvodená trieda dedí všetky členy so základnej triedy (táto môže byť tiež zdedená)</a:t>
            </a:r>
          </a:p>
          <a:p>
            <a:pPr eaLnBrk="1" hangingPunct="1"/>
            <a:r>
              <a:rPr lang="sk-SK" sz="2800" smtClean="0"/>
              <a:t>odvodená trieda nemá prístup k privátnym členom základnej triedy</a:t>
            </a:r>
          </a:p>
          <a:p>
            <a:pPr eaLnBrk="1" hangingPunct="1"/>
            <a:r>
              <a:rPr lang="sk-SK" sz="2800" smtClean="0"/>
              <a:t>deštruktor odvodenej triedy po skončení automaticky volá deštruktor základnej triedy</a:t>
            </a:r>
          </a:p>
          <a:p>
            <a:pPr eaLnBrk="1" hangingPunct="1"/>
            <a:r>
              <a:rPr lang="sk-SK" sz="2800" smtClean="0"/>
              <a:t>ak prekryjeme člen zákl. triedy, odkážeme sa opäť naň </a:t>
            </a:r>
            <a:r>
              <a:rPr lang="sk-SK" sz="2800" b="1" smtClean="0"/>
              <a:t>zakladna_trieda</a:t>
            </a:r>
            <a:r>
              <a:rPr lang="en-US" sz="2800" b="1" smtClean="0"/>
              <a:t>::</a:t>
            </a:r>
            <a:r>
              <a:rPr lang="sk-SK" sz="2800" b="1" smtClean="0"/>
              <a:t>člen</a:t>
            </a:r>
            <a:endParaRPr lang="sk-SK" sz="28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Prístupový kvalifikátor dedenia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129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000" b="1" smtClean="0"/>
              <a:t>public</a:t>
            </a:r>
            <a:r>
              <a:rPr lang="sk-SK" sz="2000" smtClean="0"/>
              <a:t> - všetky public členy základnej triedy ostávajú public členy odvodenej triedy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b="1" smtClean="0"/>
              <a:t>private</a:t>
            </a:r>
            <a:r>
              <a:rPr lang="sk-SK" sz="2000" smtClean="0"/>
              <a:t> - všetky </a:t>
            </a:r>
            <a:r>
              <a:rPr lang="en-US" sz="2000" smtClean="0"/>
              <a:t>public</a:t>
            </a:r>
            <a:r>
              <a:rPr lang="sk-SK" sz="2000" smtClean="0"/>
              <a:t> členy zákl. triedy sú private členy odvodenej triedy</a:t>
            </a:r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323850" y="4005263"/>
            <a:ext cx="4103688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class A1 : </a:t>
            </a:r>
            <a:r>
              <a:rPr lang="en-US" sz="1400" b="1" u="sng">
                <a:solidFill>
                  <a:srgbClr val="FF0000"/>
                </a:solidFill>
              </a:rPr>
              <a:t>public</a:t>
            </a:r>
            <a:r>
              <a:rPr lang="en-US" sz="1400" b="1">
                <a:solidFill>
                  <a:srgbClr val="FF0000"/>
                </a:solidFill>
              </a:rPr>
              <a:t> A {</a:t>
            </a:r>
          </a:p>
          <a:p>
            <a:pPr lvl="1" eaLnBrk="1" hangingPunct="1"/>
            <a:r>
              <a:rPr lang="sk-SK" sz="1400" b="1">
                <a:solidFill>
                  <a:srgbClr val="FF0000"/>
                </a:solidFill>
              </a:rPr>
              <a:t>        </a:t>
            </a:r>
            <a:r>
              <a:rPr lang="en-US" sz="1400" b="1">
                <a:solidFill>
                  <a:srgbClr val="FF0000"/>
                </a:solidFill>
              </a:rPr>
              <a:t>void f() {</a:t>
            </a: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	ii = 3;</a:t>
            </a:r>
            <a:r>
              <a:rPr lang="sk-SK" sz="1400" b="1">
                <a:solidFill>
                  <a:srgbClr val="FF0000"/>
                </a:solidFill>
              </a:rPr>
              <a:t>   </a:t>
            </a:r>
            <a:r>
              <a:rPr lang="en-US" sz="1400" b="1">
                <a:solidFill>
                  <a:srgbClr val="FF0000"/>
                </a:solidFill>
              </a:rPr>
              <a:t>// ii </a:t>
            </a:r>
            <a:r>
              <a:rPr lang="sk-SK" sz="1400" b="1">
                <a:solidFill>
                  <a:srgbClr val="FF0000"/>
                </a:solidFill>
              </a:rPr>
              <a:t>je nedostupná</a:t>
            </a:r>
            <a:endParaRPr lang="en-US" sz="1400" b="1">
              <a:solidFill>
                <a:srgbClr val="FF0000"/>
              </a:solidFill>
            </a:endParaRP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	</a:t>
            </a:r>
            <a:r>
              <a:rPr lang="sk-SK" sz="1400" b="1">
                <a:solidFill>
                  <a:srgbClr val="FF0000"/>
                </a:solidFill>
              </a:rPr>
              <a:t>kk</a:t>
            </a:r>
            <a:r>
              <a:rPr lang="en-US" sz="1400" b="1">
                <a:solidFill>
                  <a:srgbClr val="FF0000"/>
                </a:solidFill>
              </a:rPr>
              <a:t> = 4;</a:t>
            </a:r>
            <a:r>
              <a:rPr lang="sk-SK" sz="1400" b="1">
                <a:solidFill>
                  <a:srgbClr val="FF0000"/>
                </a:solidFill>
              </a:rPr>
              <a:t> // ok</a:t>
            </a:r>
            <a:endParaRPr lang="en-US" sz="1400" b="1">
              <a:solidFill>
                <a:srgbClr val="FF0000"/>
              </a:solidFill>
            </a:endParaRPr>
          </a:p>
          <a:p>
            <a:pPr lvl="1" eaLnBrk="1" hangingPunct="1"/>
            <a:r>
              <a:rPr lang="sk-SK" sz="1400" b="1">
                <a:solidFill>
                  <a:srgbClr val="FF0000"/>
                </a:solidFill>
              </a:rPr>
              <a:t>        </a:t>
            </a:r>
            <a:r>
              <a:rPr lang="en-US" sz="1400" b="1">
                <a:solidFill>
                  <a:srgbClr val="FF0000"/>
                </a:solidFill>
              </a:rPr>
              <a:t>}</a:t>
            </a: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};</a:t>
            </a:r>
            <a:endParaRPr lang="sk-SK" sz="1400" b="1">
              <a:solidFill>
                <a:srgbClr val="FF0000"/>
              </a:solidFill>
            </a:endParaRPr>
          </a:p>
          <a:p>
            <a:pPr lvl="1" eaLnBrk="1" hangingPunct="1"/>
            <a:r>
              <a:rPr lang="sk-SK" sz="1400" b="1">
                <a:solidFill>
                  <a:srgbClr val="FF0000"/>
                </a:solidFill>
              </a:rPr>
              <a:t>A1 a1</a:t>
            </a:r>
            <a:r>
              <a:rPr lang="en-US" sz="1400" b="1">
                <a:solidFill>
                  <a:srgbClr val="FF0000"/>
                </a:solidFill>
              </a:rPr>
              <a:t>;</a:t>
            </a: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a1.ii = 30; // ii – </a:t>
            </a:r>
            <a:r>
              <a:rPr lang="sk-SK" sz="1400" b="1">
                <a:solidFill>
                  <a:srgbClr val="FF0000"/>
                </a:solidFill>
              </a:rPr>
              <a:t>nedostupná</a:t>
            </a:r>
            <a:endParaRPr lang="en-US" sz="1400" b="1">
              <a:solidFill>
                <a:srgbClr val="FF0000"/>
              </a:solidFill>
            </a:endParaRP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a1.</a:t>
            </a:r>
            <a:r>
              <a:rPr lang="sk-SK" sz="1400" b="1">
                <a:solidFill>
                  <a:srgbClr val="FF0000"/>
                </a:solidFill>
              </a:rPr>
              <a:t>kk</a:t>
            </a:r>
            <a:r>
              <a:rPr lang="en-US" sz="1400" b="1">
                <a:solidFill>
                  <a:srgbClr val="FF0000"/>
                </a:solidFill>
              </a:rPr>
              <a:t> = 40;</a:t>
            </a:r>
            <a:r>
              <a:rPr lang="sk-SK" sz="1400" b="1">
                <a:solidFill>
                  <a:srgbClr val="FF0000"/>
                </a:solidFill>
              </a:rPr>
              <a:t> // </a:t>
            </a:r>
            <a:r>
              <a:rPr lang="sk-SK" sz="1400" b="1" u="sng">
                <a:solidFill>
                  <a:srgbClr val="FF0000"/>
                </a:solidFill>
              </a:rPr>
              <a:t>ok</a:t>
            </a:r>
            <a:endParaRPr lang="sk-SK" sz="1400" u="sng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059113" y="2492375"/>
            <a:ext cx="2879725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class  A {</a:t>
            </a:r>
          </a:p>
          <a:p>
            <a:pPr lvl="1" eaLnBrk="1" hangingPunct="1"/>
            <a:r>
              <a:rPr lang="sk-SK" sz="1400" b="1">
                <a:solidFill>
                  <a:srgbClr val="FF0000"/>
                </a:solidFill>
              </a:rPr>
              <a:t>    </a:t>
            </a:r>
            <a:r>
              <a:rPr lang="en-US" sz="1400" b="1">
                <a:solidFill>
                  <a:srgbClr val="FF0000"/>
                </a:solidFill>
              </a:rPr>
              <a:t>int ii;	// private</a:t>
            </a: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public:</a:t>
            </a:r>
          </a:p>
          <a:p>
            <a:pPr lvl="1" eaLnBrk="1" hangingPunct="1"/>
            <a:r>
              <a:rPr lang="sk-SK" sz="1400" b="1">
                <a:solidFill>
                  <a:srgbClr val="FF0000"/>
                </a:solidFill>
              </a:rPr>
              <a:t>    </a:t>
            </a:r>
            <a:r>
              <a:rPr lang="en-US" sz="1400" b="1">
                <a:solidFill>
                  <a:srgbClr val="FF0000"/>
                </a:solidFill>
              </a:rPr>
              <a:t>int </a:t>
            </a:r>
            <a:r>
              <a:rPr lang="sk-SK" sz="1400" b="1">
                <a:solidFill>
                  <a:srgbClr val="FF0000"/>
                </a:solidFill>
              </a:rPr>
              <a:t>kk</a:t>
            </a:r>
            <a:r>
              <a:rPr lang="en-US" sz="1400" b="1">
                <a:solidFill>
                  <a:srgbClr val="FF0000"/>
                </a:solidFill>
              </a:rPr>
              <a:t>;</a:t>
            </a: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};</a:t>
            </a:r>
            <a:endParaRPr lang="sk-SK" sz="1400"/>
          </a:p>
        </p:txBody>
      </p:sp>
      <p:sp>
        <p:nvSpPr>
          <p:cNvPr id="247814" name="Text Box 6"/>
          <p:cNvSpPr txBox="1">
            <a:spLocks noChangeArrowheads="1"/>
          </p:cNvSpPr>
          <p:nvPr/>
        </p:nvSpPr>
        <p:spPr bwMode="auto">
          <a:xfrm>
            <a:off x="4572000" y="4005263"/>
            <a:ext cx="4103688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class A</a:t>
            </a:r>
            <a:r>
              <a:rPr lang="sk-SK" sz="1400" b="1">
                <a:solidFill>
                  <a:srgbClr val="FF0000"/>
                </a:solidFill>
              </a:rPr>
              <a:t>2</a:t>
            </a:r>
            <a:r>
              <a:rPr lang="en-US" sz="1400" b="1">
                <a:solidFill>
                  <a:srgbClr val="FF0000"/>
                </a:solidFill>
              </a:rPr>
              <a:t> : </a:t>
            </a:r>
            <a:r>
              <a:rPr lang="sk-SK" sz="1400" b="1" u="sng">
                <a:solidFill>
                  <a:srgbClr val="FF0000"/>
                </a:solidFill>
              </a:rPr>
              <a:t>private</a:t>
            </a:r>
            <a:r>
              <a:rPr lang="en-US" sz="1400" b="1">
                <a:solidFill>
                  <a:srgbClr val="FF0000"/>
                </a:solidFill>
              </a:rPr>
              <a:t> A {</a:t>
            </a:r>
          </a:p>
          <a:p>
            <a:pPr lvl="1" eaLnBrk="1" hangingPunct="1"/>
            <a:r>
              <a:rPr lang="sk-SK" sz="1400" b="1">
                <a:solidFill>
                  <a:srgbClr val="FF0000"/>
                </a:solidFill>
              </a:rPr>
              <a:t>        </a:t>
            </a:r>
            <a:r>
              <a:rPr lang="en-US" sz="1400" b="1">
                <a:solidFill>
                  <a:srgbClr val="FF0000"/>
                </a:solidFill>
              </a:rPr>
              <a:t>void f() {</a:t>
            </a: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	ii = 3;</a:t>
            </a:r>
            <a:r>
              <a:rPr lang="sk-SK" sz="1400" b="1">
                <a:solidFill>
                  <a:srgbClr val="FF0000"/>
                </a:solidFill>
              </a:rPr>
              <a:t>   </a:t>
            </a:r>
            <a:r>
              <a:rPr lang="en-US" sz="1400" b="1">
                <a:solidFill>
                  <a:srgbClr val="FF0000"/>
                </a:solidFill>
              </a:rPr>
              <a:t>// ii </a:t>
            </a:r>
            <a:r>
              <a:rPr lang="sk-SK" sz="1400" b="1">
                <a:solidFill>
                  <a:srgbClr val="FF0000"/>
                </a:solidFill>
              </a:rPr>
              <a:t>je nedostupná</a:t>
            </a:r>
            <a:endParaRPr lang="en-US" sz="1400" b="1">
              <a:solidFill>
                <a:srgbClr val="FF0000"/>
              </a:solidFill>
            </a:endParaRP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	</a:t>
            </a:r>
            <a:r>
              <a:rPr lang="sk-SK" sz="1400" b="1">
                <a:solidFill>
                  <a:srgbClr val="FF0000"/>
                </a:solidFill>
              </a:rPr>
              <a:t>kk</a:t>
            </a:r>
            <a:r>
              <a:rPr lang="en-US" sz="1400" b="1">
                <a:solidFill>
                  <a:srgbClr val="FF0000"/>
                </a:solidFill>
              </a:rPr>
              <a:t> = 4;</a:t>
            </a:r>
            <a:r>
              <a:rPr lang="sk-SK" sz="1400" b="1">
                <a:solidFill>
                  <a:srgbClr val="FF0000"/>
                </a:solidFill>
              </a:rPr>
              <a:t> // ok</a:t>
            </a:r>
            <a:endParaRPr lang="en-US" sz="1400" b="1">
              <a:solidFill>
                <a:srgbClr val="FF0000"/>
              </a:solidFill>
            </a:endParaRPr>
          </a:p>
          <a:p>
            <a:pPr lvl="1" eaLnBrk="1" hangingPunct="1"/>
            <a:r>
              <a:rPr lang="sk-SK" sz="1400" b="1">
                <a:solidFill>
                  <a:srgbClr val="FF0000"/>
                </a:solidFill>
              </a:rPr>
              <a:t>        </a:t>
            </a:r>
            <a:r>
              <a:rPr lang="en-US" sz="1400" b="1">
                <a:solidFill>
                  <a:srgbClr val="FF0000"/>
                </a:solidFill>
              </a:rPr>
              <a:t>}</a:t>
            </a: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};</a:t>
            </a:r>
            <a:endParaRPr lang="sk-SK" sz="1400" b="1">
              <a:solidFill>
                <a:srgbClr val="FF0000"/>
              </a:solidFill>
            </a:endParaRPr>
          </a:p>
          <a:p>
            <a:pPr lvl="1" eaLnBrk="1" hangingPunct="1"/>
            <a:r>
              <a:rPr lang="sk-SK" sz="1400" b="1">
                <a:solidFill>
                  <a:srgbClr val="FF0000"/>
                </a:solidFill>
              </a:rPr>
              <a:t>A2 a2</a:t>
            </a:r>
            <a:r>
              <a:rPr lang="en-US" sz="1400" b="1">
                <a:solidFill>
                  <a:srgbClr val="FF0000"/>
                </a:solidFill>
              </a:rPr>
              <a:t>;</a:t>
            </a: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a</a:t>
            </a:r>
            <a:r>
              <a:rPr lang="sk-SK" sz="1400" b="1">
                <a:solidFill>
                  <a:srgbClr val="FF0000"/>
                </a:solidFill>
              </a:rPr>
              <a:t>2</a:t>
            </a:r>
            <a:r>
              <a:rPr lang="en-US" sz="1400" b="1">
                <a:solidFill>
                  <a:srgbClr val="FF0000"/>
                </a:solidFill>
              </a:rPr>
              <a:t>.ii = 30; // ii – </a:t>
            </a:r>
            <a:r>
              <a:rPr lang="sk-SK" sz="1400" b="1">
                <a:solidFill>
                  <a:srgbClr val="FF0000"/>
                </a:solidFill>
              </a:rPr>
              <a:t>nedostupná</a:t>
            </a:r>
            <a:endParaRPr lang="en-US" sz="1400" b="1">
              <a:solidFill>
                <a:srgbClr val="FF0000"/>
              </a:solidFill>
            </a:endParaRPr>
          </a:p>
          <a:p>
            <a:pPr lvl="1" eaLnBrk="1" hangingPunct="1"/>
            <a:r>
              <a:rPr lang="en-US" sz="1400" b="1">
                <a:solidFill>
                  <a:srgbClr val="FF0000"/>
                </a:solidFill>
              </a:rPr>
              <a:t>a</a:t>
            </a:r>
            <a:r>
              <a:rPr lang="sk-SK" sz="1400" b="1">
                <a:solidFill>
                  <a:srgbClr val="FF0000"/>
                </a:solidFill>
              </a:rPr>
              <a:t>2</a:t>
            </a:r>
            <a:r>
              <a:rPr lang="en-US" sz="1400" b="1">
                <a:solidFill>
                  <a:srgbClr val="FF0000"/>
                </a:solidFill>
              </a:rPr>
              <a:t>.</a:t>
            </a:r>
            <a:r>
              <a:rPr lang="sk-SK" sz="1400" b="1">
                <a:solidFill>
                  <a:srgbClr val="FF0000"/>
                </a:solidFill>
              </a:rPr>
              <a:t>kk</a:t>
            </a:r>
            <a:r>
              <a:rPr lang="en-US" sz="1400" b="1">
                <a:solidFill>
                  <a:srgbClr val="FF0000"/>
                </a:solidFill>
              </a:rPr>
              <a:t> = 40;</a:t>
            </a:r>
            <a:r>
              <a:rPr lang="sk-SK" sz="1400" b="1">
                <a:solidFill>
                  <a:srgbClr val="FF0000"/>
                </a:solidFill>
              </a:rPr>
              <a:t> // </a:t>
            </a:r>
            <a:r>
              <a:rPr lang="sk-SK" sz="1400" b="1" u="sng">
                <a:solidFill>
                  <a:srgbClr val="FF0000"/>
                </a:solidFill>
              </a:rPr>
              <a:t>kk – nedostupná</a:t>
            </a:r>
            <a:endParaRPr lang="sk-SK" sz="1400" u="sng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2" grpId="0" animBg="1"/>
      <p:bldP spid="2478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Prístupový kvalifikátor dedenia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smtClean="0"/>
              <a:t>konštruktory a deštruktory sa nededia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konštruktory odvodených tried musia obsahovať parametrické informácie konštruktorov základnej triedy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enum Farba {</a:t>
            </a:r>
            <a:r>
              <a:rPr lang="en-US" sz="1800" smtClean="0"/>
              <a:t> </a:t>
            </a:r>
            <a:r>
              <a:rPr lang="sk-SK" sz="1800" smtClean="0"/>
              <a:t>Red, Blue, Yellow,</a:t>
            </a:r>
            <a:r>
              <a:rPr lang="en-US" sz="1800" smtClean="0"/>
              <a:t> </a:t>
            </a:r>
            <a:r>
              <a:rPr lang="sk-SK" sz="1800" smtClean="0"/>
              <a:t>Black</a:t>
            </a:r>
            <a:r>
              <a:rPr lang="en-US" sz="1800" smtClean="0"/>
              <a:t> </a:t>
            </a:r>
            <a:r>
              <a:rPr lang="sk-SK" sz="1800" smtClean="0"/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	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class Hmyz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	int Nohy;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	Farba farb;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public: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	Hmyz(int numNohy, Farba c) </a:t>
            </a:r>
            <a:r>
              <a:rPr lang="en-US" sz="1800" smtClean="0"/>
              <a:t>: </a:t>
            </a:r>
            <a:r>
              <a:rPr lang="sk-SK" sz="1800" u="sng" smtClean="0"/>
              <a:t>Nohy</a:t>
            </a:r>
            <a:r>
              <a:rPr lang="en-US" sz="1800" u="sng" smtClean="0"/>
              <a:t>(</a:t>
            </a:r>
            <a:r>
              <a:rPr lang="sk-SK" sz="1800" u="sng" smtClean="0"/>
              <a:t>numNohy</a:t>
            </a:r>
            <a:r>
              <a:rPr lang="en-US" sz="1800" u="sng" smtClean="0"/>
              <a:t>),</a:t>
            </a:r>
            <a:r>
              <a:rPr lang="sk-SK" sz="1800" u="sng" smtClean="0"/>
              <a:t> farb</a:t>
            </a:r>
            <a:r>
              <a:rPr lang="en-US" sz="1800" u="sng" smtClean="0"/>
              <a:t>(</a:t>
            </a:r>
            <a:r>
              <a:rPr lang="sk-SK" sz="1800" u="sng" smtClean="0"/>
              <a:t>c</a:t>
            </a:r>
            <a:r>
              <a:rPr lang="en-US" sz="1800" u="sng" smtClean="0"/>
              <a:t>)</a:t>
            </a:r>
            <a:r>
              <a:rPr lang="en-US" sz="1800" smtClean="0"/>
              <a:t> { </a:t>
            </a:r>
            <a:r>
              <a:rPr lang="sk-SK" sz="18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	void Kresli();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};	</a:t>
            </a:r>
            <a:endParaRPr lang="en-US" sz="18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8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class LietajuciHmyz : </a:t>
            </a:r>
            <a:r>
              <a:rPr lang="sk-SK" sz="1800" u="sng" smtClean="0"/>
              <a:t>public</a:t>
            </a:r>
            <a:r>
              <a:rPr lang="sk-SK" sz="1800" smtClean="0"/>
              <a:t> Hmyz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	int Frekvencia;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public:	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	LietajuciHmyz(int numNohy, Farba c, int frekv)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		: </a:t>
            </a:r>
            <a:r>
              <a:rPr lang="sk-SK" sz="1800" u="sng" smtClean="0"/>
              <a:t>Hmyz(numNohy,c)</a:t>
            </a:r>
            <a:r>
              <a:rPr lang="en-US" sz="1800" u="sng" smtClean="0"/>
              <a:t>, </a:t>
            </a:r>
            <a:r>
              <a:rPr lang="sk-SK" sz="1800" u="sng" smtClean="0"/>
              <a:t>Frekvencia</a:t>
            </a:r>
            <a:r>
              <a:rPr lang="en-US" sz="1800" u="sng" smtClean="0"/>
              <a:t>(freq)</a:t>
            </a:r>
            <a:r>
              <a:rPr lang="sk-SK" sz="1800" smtClean="0"/>
              <a:t> {</a:t>
            </a:r>
            <a:r>
              <a:rPr lang="en-US" sz="1800" smtClean="0"/>
              <a:t> </a:t>
            </a:r>
            <a:r>
              <a:rPr lang="sk-SK" sz="18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	void Lietaj();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};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 na základnú triedu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z="2800" dirty="0" smtClean="0"/>
              <a:t>objekt odvodenej triedy možno automaticky používať ako keby to bol objekt jeho základnej triedy (odvodená trieda je špecializáciou základnej triedy), opačne to neplatí</a:t>
            </a:r>
          </a:p>
          <a:p>
            <a:pPr lvl="2" eaLnBrk="1" hangingPunct="1">
              <a:buFontTx/>
              <a:buNone/>
            </a:pPr>
            <a:r>
              <a:rPr lang="sk-SK" sz="2000" dirty="0" err="1" smtClean="0"/>
              <a:t>LietajuciHmyz</a:t>
            </a:r>
            <a:r>
              <a:rPr lang="sk-SK" sz="2000" dirty="0" smtClean="0"/>
              <a:t> </a:t>
            </a:r>
            <a:r>
              <a:rPr lang="en-US" sz="2000" dirty="0" smtClean="0"/>
              <a:t> </a:t>
            </a:r>
            <a:r>
              <a:rPr lang="sk-SK" sz="2000" dirty="0" err="1" smtClean="0"/>
              <a:t>vcela</a:t>
            </a:r>
            <a:r>
              <a:rPr lang="en-US" sz="2000" dirty="0" smtClean="0"/>
              <a:t>(6, Yellow, 200);</a:t>
            </a:r>
          </a:p>
          <a:p>
            <a:pPr lvl="2" eaLnBrk="1" hangingPunct="1">
              <a:buFontTx/>
              <a:buNone/>
            </a:pPr>
            <a:r>
              <a:rPr lang="en-US" sz="2000" dirty="0" err="1" smtClean="0"/>
              <a:t>Hmyz</a:t>
            </a:r>
            <a:r>
              <a:rPr lang="en-US" sz="2000" dirty="0" smtClean="0"/>
              <a:t> *</a:t>
            </a:r>
            <a:r>
              <a:rPr lang="en-US" sz="2000" dirty="0" err="1" smtClean="0"/>
              <a:t>zviera</a:t>
            </a:r>
            <a:r>
              <a:rPr lang="en-US" sz="2000" dirty="0" smtClean="0"/>
              <a:t>;</a:t>
            </a:r>
          </a:p>
          <a:p>
            <a:pPr lvl="2" eaLnBrk="1" hangingPunct="1">
              <a:buFontTx/>
              <a:buNone/>
            </a:pPr>
            <a:r>
              <a:rPr lang="sk-SK" sz="2000" dirty="0" err="1" smtClean="0"/>
              <a:t>LietajuciHmyz</a:t>
            </a:r>
            <a:r>
              <a:rPr lang="en-US" sz="2000" dirty="0" smtClean="0"/>
              <a:t> *</a:t>
            </a:r>
            <a:r>
              <a:rPr lang="en-US" sz="2000" dirty="0" err="1" smtClean="0"/>
              <a:t>lieta</a:t>
            </a:r>
            <a:r>
              <a:rPr lang="en-US" sz="2000" dirty="0" smtClean="0"/>
              <a:t>;</a:t>
            </a:r>
          </a:p>
          <a:p>
            <a:pPr lvl="2" eaLnBrk="1" hangingPunct="1">
              <a:buFontTx/>
              <a:buNone/>
            </a:pPr>
            <a:r>
              <a:rPr lang="en-US" sz="2000" dirty="0" err="1" smtClean="0"/>
              <a:t>lieta</a:t>
            </a:r>
            <a:r>
              <a:rPr lang="en-US" sz="2000" dirty="0" smtClean="0"/>
              <a:t> = &amp;</a:t>
            </a:r>
            <a:r>
              <a:rPr lang="en-US" sz="2000" dirty="0" err="1" smtClean="0"/>
              <a:t>vcela</a:t>
            </a:r>
            <a:r>
              <a:rPr lang="en-US" sz="2000" dirty="0" smtClean="0"/>
              <a:t>;</a:t>
            </a:r>
          </a:p>
          <a:p>
            <a:pPr lvl="2" eaLnBrk="1" hangingPunct="1">
              <a:buFontTx/>
              <a:buNone/>
            </a:pPr>
            <a:r>
              <a:rPr lang="en-US" sz="2000" dirty="0" err="1" smtClean="0"/>
              <a:t>zviera</a:t>
            </a:r>
            <a:r>
              <a:rPr lang="en-US" sz="2000" dirty="0" smtClean="0"/>
              <a:t> = &amp;</a:t>
            </a:r>
            <a:r>
              <a:rPr lang="en-US" sz="2000" dirty="0" err="1" smtClean="0"/>
              <a:t>vcela</a:t>
            </a:r>
            <a:r>
              <a:rPr lang="en-US" sz="2000" dirty="0" smtClean="0"/>
              <a:t>;</a:t>
            </a:r>
          </a:p>
          <a:p>
            <a:pPr lvl="2" eaLnBrk="1" hangingPunct="1">
              <a:buFontTx/>
              <a:buNone/>
            </a:pPr>
            <a:r>
              <a:rPr lang="en-US" sz="2000" dirty="0" err="1" smtClean="0"/>
              <a:t>lieta</a:t>
            </a:r>
            <a:r>
              <a:rPr lang="en-US" sz="2000" dirty="0" smtClean="0"/>
              <a:t> -&gt; </a:t>
            </a:r>
            <a:r>
              <a:rPr lang="en-US" sz="2000" dirty="0" err="1" smtClean="0"/>
              <a:t>Kresli</a:t>
            </a:r>
            <a:r>
              <a:rPr lang="en-US" sz="2000" dirty="0" smtClean="0"/>
              <a:t>(); // ok</a:t>
            </a:r>
          </a:p>
          <a:p>
            <a:pPr lvl="2" eaLnBrk="1" hangingPunct="1">
              <a:buFontTx/>
              <a:buNone/>
            </a:pPr>
            <a:r>
              <a:rPr lang="en-US" sz="2000" dirty="0" err="1" smtClean="0"/>
              <a:t>lieta</a:t>
            </a:r>
            <a:r>
              <a:rPr lang="en-US" sz="2000" dirty="0" smtClean="0"/>
              <a:t> -&gt; </a:t>
            </a:r>
            <a:r>
              <a:rPr lang="en-US" sz="2000" dirty="0" err="1" smtClean="0"/>
              <a:t>Lietaj</a:t>
            </a:r>
            <a:r>
              <a:rPr lang="en-US" sz="2000" dirty="0" smtClean="0"/>
              <a:t>(); // ok</a:t>
            </a:r>
            <a:endParaRPr lang="sk-SK" sz="2000" dirty="0" smtClean="0"/>
          </a:p>
          <a:p>
            <a:pPr lvl="2" eaLnBrk="1" hangingPunct="1">
              <a:buFontTx/>
              <a:buNone/>
            </a:pPr>
            <a:r>
              <a:rPr lang="en-US" sz="2000" dirty="0" err="1" smtClean="0"/>
              <a:t>zviera</a:t>
            </a:r>
            <a:r>
              <a:rPr lang="en-US" sz="2000" dirty="0" smtClean="0"/>
              <a:t> -&gt; </a:t>
            </a:r>
            <a:r>
              <a:rPr lang="en-US" sz="2000" dirty="0" err="1" smtClean="0"/>
              <a:t>Kresli</a:t>
            </a:r>
            <a:r>
              <a:rPr lang="en-US" sz="2000" dirty="0" smtClean="0"/>
              <a:t>(); // ok</a:t>
            </a:r>
          </a:p>
          <a:p>
            <a:pPr lvl="2" eaLnBrk="1" hangingPunct="1">
              <a:buFontTx/>
              <a:buNone/>
            </a:pPr>
            <a:r>
              <a:rPr lang="en-US" sz="2000" dirty="0" err="1" smtClean="0"/>
              <a:t>zviera</a:t>
            </a:r>
            <a:r>
              <a:rPr lang="en-US" sz="2000" dirty="0" smtClean="0"/>
              <a:t> -&gt; </a:t>
            </a:r>
            <a:r>
              <a:rPr lang="en-US" sz="2000" dirty="0" err="1" smtClean="0"/>
              <a:t>Lietaj</a:t>
            </a:r>
            <a:r>
              <a:rPr lang="en-US" sz="2000" dirty="0" smtClean="0"/>
              <a:t>(); // </a:t>
            </a:r>
            <a:r>
              <a:rPr lang="en-US" sz="2000" dirty="0" err="1" smtClean="0"/>
              <a:t>chyba</a:t>
            </a:r>
            <a:endParaRPr lang="en-US" sz="2000" dirty="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Prístupový kvalifikátor protected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400" b="1" smtClean="0"/>
              <a:t>protected</a:t>
            </a:r>
            <a:r>
              <a:rPr lang="sk-SK" sz="2400" i="1" smtClean="0"/>
              <a:t> </a:t>
            </a:r>
            <a:r>
              <a:rPr lang="sk-SK" sz="2400" smtClean="0"/>
              <a:t>členy základnej triedy sú ako </a:t>
            </a:r>
            <a:r>
              <a:rPr lang="sk-SK" sz="2400" b="1" smtClean="0"/>
              <a:t>private</a:t>
            </a:r>
            <a:r>
              <a:rPr lang="sk-SK" sz="2400" smtClean="0"/>
              <a:t> ale sú prístupné aj v odvodenej triede.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ak je základná trieda</a:t>
            </a:r>
            <a:r>
              <a:rPr lang="en-US" sz="2400" smtClean="0"/>
              <a:t> deden</a:t>
            </a:r>
            <a:r>
              <a:rPr lang="sk-SK" sz="2400" smtClean="0"/>
              <a:t>á </a:t>
            </a:r>
            <a:r>
              <a:rPr lang="sk-SK" sz="2400" b="1" smtClean="0"/>
              <a:t>private</a:t>
            </a:r>
            <a:r>
              <a:rPr lang="sk-SK" sz="2400" smtClean="0"/>
              <a:t>, </a:t>
            </a:r>
            <a:r>
              <a:rPr lang="sk-SK" sz="2400" b="1" smtClean="0"/>
              <a:t>protected</a:t>
            </a:r>
            <a:r>
              <a:rPr lang="sk-SK" sz="2400" smtClean="0"/>
              <a:t> členy základnej triedy sú </a:t>
            </a:r>
            <a:r>
              <a:rPr lang="sk-SK" sz="2400" b="1" smtClean="0"/>
              <a:t>private</a:t>
            </a:r>
            <a:r>
              <a:rPr lang="sk-SK" sz="2400" smtClean="0"/>
              <a:t> členy odvodenej triedy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ak je základná trieda dedená </a:t>
            </a:r>
            <a:r>
              <a:rPr lang="sk-SK" sz="2400" b="1" smtClean="0"/>
              <a:t>public</a:t>
            </a:r>
            <a:r>
              <a:rPr lang="sk-SK" sz="2400" smtClean="0"/>
              <a:t>, </a:t>
            </a:r>
            <a:r>
              <a:rPr lang="sk-SK" sz="2400" b="1" smtClean="0"/>
              <a:t>protected</a:t>
            </a:r>
            <a:r>
              <a:rPr lang="sk-SK" sz="2400" smtClean="0"/>
              <a:t> členy základnej triedy sú </a:t>
            </a:r>
            <a:r>
              <a:rPr lang="sk-SK" sz="2400" b="1" smtClean="0"/>
              <a:t>protected</a:t>
            </a:r>
            <a:r>
              <a:rPr lang="sk-SK" sz="2400" i="1" smtClean="0"/>
              <a:t> </a:t>
            </a:r>
            <a:r>
              <a:rPr lang="sk-SK" sz="2400" smtClean="0"/>
              <a:t>členy odvodenej triedy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class trieda </a:t>
            </a:r>
            <a:r>
              <a:rPr lang="en-US" sz="1800" smtClean="0"/>
              <a:t>{</a:t>
            </a:r>
            <a:endParaRPr lang="sk-SK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protected: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	// protected členy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public: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	// public členy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private: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	// private členy</a:t>
            </a:r>
            <a:endParaRPr lang="en-US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}</a:t>
            </a:r>
            <a:endParaRPr lang="sk-SK" sz="18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614</Words>
  <Application>Microsoft Office PowerPoint</Application>
  <PresentationFormat>Prezentácia na obrazovke (4:3)</PresentationFormat>
  <Paragraphs>292</Paragraphs>
  <Slides>14</Slides>
  <Notes>13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Výchozí návrh</vt:lpstr>
      <vt:lpstr>Prezentácia programu PowerPoint</vt:lpstr>
      <vt:lpstr>Alokácia pamäte a inicializácia</vt:lpstr>
      <vt:lpstr>Konštruktory a objektové členy</vt:lpstr>
      <vt:lpstr>Konštruktory a objektové členy</vt:lpstr>
      <vt:lpstr>Dedičnosť - jednoduchá</vt:lpstr>
      <vt:lpstr>Prístupový kvalifikátor dedenia</vt:lpstr>
      <vt:lpstr>Prístupový kvalifikátor dedenia</vt:lpstr>
      <vt:lpstr>Smerník na základnú triedu</vt:lpstr>
      <vt:lpstr>Prístupový kvalifikátor protected</vt:lpstr>
      <vt:lpstr>Prezentácia programu PowerPoint</vt:lpstr>
      <vt:lpstr>Viacnásobná dedičnosť</vt:lpstr>
      <vt:lpstr>Nejednoznačnosť</vt:lpstr>
      <vt:lpstr>Virtuálne základné triedy</vt:lpstr>
      <vt:lpstr>Virtuálne základné triedy</vt:lpstr>
    </vt:vector>
  </TitlesOfParts>
  <Company>KST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Viliam Tavač</cp:lastModifiedBy>
  <cp:revision>748</cp:revision>
  <dcterms:created xsi:type="dcterms:W3CDTF">2005-10-09T17:16:28Z</dcterms:created>
  <dcterms:modified xsi:type="dcterms:W3CDTF">2014-10-22T13:44:44Z</dcterms:modified>
</cp:coreProperties>
</file>