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0" r:id="rId2"/>
    <p:sldId id="305" r:id="rId3"/>
    <p:sldId id="306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cx="9144000" cy="6858000" type="screen4x3"/>
  <p:notesSz cx="7086600" cy="102108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C3D730-911C-492A-ACB0-BDB13FC237AE}" type="datetimeFigureOut">
              <a:rPr lang="sk-SK"/>
              <a:pPr>
                <a:defRPr/>
              </a:pPr>
              <a:t>19.11.2014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49813"/>
            <a:ext cx="5670550" cy="4595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 smtClean="0"/>
              <a:t>Upravte štýl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AF9D0-474D-4C68-A8E4-8BAE27382F7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813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6904FC-F572-421E-A08E-DC3AC52F7F18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86D39E-F7B7-43E6-B499-BEC93FF1EAB2}" type="slidenum">
              <a:rPr lang="sk-SK" smtClean="0"/>
              <a:pPr eaLnBrk="1" hangingPunct="1"/>
              <a:t>12</a:t>
            </a:fld>
            <a:endParaRPr lang="sk-SK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867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8CFCB7-2948-46B0-ACDB-7FC0A098A124}" type="slidenum">
              <a:rPr lang="sk-SK" smtClean="0"/>
              <a:pPr eaLnBrk="1" hangingPunct="1"/>
              <a:t>13</a:t>
            </a:fld>
            <a:endParaRPr lang="sk-S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970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988D85-CF12-4158-820C-B23614EBA983}" type="slidenum">
              <a:rPr lang="sk-SK" smtClean="0"/>
              <a:pPr eaLnBrk="1" hangingPunct="1"/>
              <a:t>14</a:t>
            </a:fld>
            <a:endParaRPr lang="sk-SK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3072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03021E-F754-4107-BEB1-5BA3A564AF9F}" type="slidenum">
              <a:rPr lang="sk-SK" smtClean="0"/>
              <a:pPr eaLnBrk="1" hangingPunct="1"/>
              <a:t>15</a:t>
            </a:fld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1946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F3B2FD-8C7F-4BF2-9C96-ACF04019D66B}" type="slidenum">
              <a:rPr lang="sk-SK" smtClean="0"/>
              <a:pPr eaLnBrk="1" hangingPunct="1"/>
              <a:t>4</a:t>
            </a:fld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048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6773E5-A1D8-446E-B9A3-06FBAB6EDAB7}" type="slidenum">
              <a:rPr lang="sk-SK" smtClean="0"/>
              <a:pPr eaLnBrk="1" hangingPunct="1"/>
              <a:t>5</a:t>
            </a:fld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150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45D416-DF1A-41E1-B074-59C0F70E0E75}" type="slidenum">
              <a:rPr lang="sk-SK" smtClean="0"/>
              <a:pPr eaLnBrk="1" hangingPunct="1"/>
              <a:t>6</a:t>
            </a:fld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253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90ADD8-4F25-4D66-8BA8-233B9D67E26D}" type="slidenum">
              <a:rPr lang="sk-SK" smtClean="0"/>
              <a:pPr eaLnBrk="1" hangingPunct="1"/>
              <a:t>7</a:t>
            </a:fld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355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34FACB-102E-40CD-B8D5-2C43EFC793D8}" type="slidenum">
              <a:rPr lang="sk-SK" smtClean="0"/>
              <a:pPr eaLnBrk="1" hangingPunct="1"/>
              <a:t>8</a:t>
            </a:fld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458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7491D7-52A1-4B9A-BD91-965DB3ED3759}" type="slidenum">
              <a:rPr lang="sk-SK" smtClean="0"/>
              <a:pPr eaLnBrk="1" hangingPunct="1"/>
              <a:t>9</a:t>
            </a:fld>
            <a:endParaRPr lang="sk-SK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560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D9F70C-2B32-4086-A52F-B58704D75A77}" type="slidenum">
              <a:rPr lang="sk-SK" smtClean="0"/>
              <a:pPr eaLnBrk="1" hangingPunct="1"/>
              <a:t>10</a:t>
            </a:fld>
            <a:endParaRPr 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662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E3440F-3A55-42ED-A486-2794E8A800B9}" type="slidenum">
              <a:rPr lang="sk-SK" smtClean="0"/>
              <a:pPr eaLnBrk="1" hangingPunct="1"/>
              <a:t>11</a:t>
            </a:fld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9CDB2-BA97-4CE5-800E-A31D5FCAF5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799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77FA0-D591-4E2F-AEE9-18B68659BE6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026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B2547-65F7-4B9A-8224-FD0BCD858AE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672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8AAA4-1CBC-4071-96DB-7A94EF7331C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699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9E9DF-3973-425C-87F6-7BA6FB7FEB4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825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1248A-6C63-41F7-8611-68AF31C9BC2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04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2C9B7-0A9A-40F6-A276-EBAC0A19E3B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499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6FEFD-421E-4B26-8A11-EB5F8B88B98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65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6475C-9CD4-4307-8CF1-48C218D0081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70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37AF9-5B0B-4D96-AA55-58F467E3422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893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45899-E515-4298-BF36-7C0A67672BC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369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32E7F0B-6E44-4F4F-A8AE-12FAB141AC7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79650"/>
          </a:xfrm>
        </p:spPr>
        <p:txBody>
          <a:bodyPr/>
          <a:lstStyle/>
          <a:p>
            <a:pPr algn="l" eaLnBrk="1" hangingPunct="1"/>
            <a:endParaRPr lang="sk-SK" smtClean="0"/>
          </a:p>
        </p:txBody>
      </p:sp>
      <p:sp>
        <p:nvSpPr>
          <p:cNvPr id="4" name="Nadpis 1"/>
          <p:cNvSpPr txBox="1">
            <a:spLocks/>
          </p:cNvSpPr>
          <p:nvPr/>
        </p:nvSpPr>
        <p:spPr bwMode="auto">
          <a:xfrm>
            <a:off x="179512" y="188640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kern="0" smtClean="0"/>
              <a:t>Informatika 3</a:t>
            </a:r>
            <a:endParaRPr lang="sk-SK" kern="0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93758" y="1700808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sz="4000" dirty="0" err="1">
                <a:solidFill>
                  <a:schemeClr val="accent1">
                    <a:lumMod val="90000"/>
                  </a:schemeClr>
                </a:solidFill>
              </a:rPr>
              <a:t>Objektovo-orientovaný</a:t>
            </a:r>
            <a:r>
              <a:rPr lang="sk-SK" sz="4000" dirty="0">
                <a:solidFill>
                  <a:schemeClr val="accent1">
                    <a:lumMod val="90000"/>
                  </a:schemeClr>
                </a:solidFill>
              </a:rPr>
              <a:t> vstup/výstup – </a:t>
            </a:r>
            <a:endParaRPr lang="en-US" sz="4000" dirty="0">
              <a:solidFill>
                <a:schemeClr val="accent1">
                  <a:lumMod val="90000"/>
                </a:schemeClr>
              </a:solidFill>
            </a:endParaRPr>
          </a:p>
          <a:p>
            <a:pPr algn="ctr"/>
            <a:r>
              <a:rPr lang="en-US" sz="4000" dirty="0" err="1" smtClean="0">
                <a:solidFill>
                  <a:schemeClr val="accent1">
                    <a:lumMod val="90000"/>
                  </a:schemeClr>
                </a:solidFill>
              </a:rPr>
              <a:t>Pr</a:t>
            </a:r>
            <a:r>
              <a:rPr lang="sk-SK" sz="4000" dirty="0">
                <a:solidFill>
                  <a:schemeClr val="accent1">
                    <a:lumMod val="90000"/>
                  </a:schemeClr>
                </a:solidFill>
              </a:rPr>
              <a:t>údy (</a:t>
            </a:r>
            <a:r>
              <a:rPr lang="sk-SK" sz="4000" dirty="0" err="1">
                <a:solidFill>
                  <a:schemeClr val="accent1">
                    <a:lumMod val="90000"/>
                  </a:schemeClr>
                </a:solidFill>
              </a:rPr>
              <a:t>streams</a:t>
            </a:r>
            <a:r>
              <a:rPr lang="sk-SK" sz="4000" dirty="0">
                <a:solidFill>
                  <a:schemeClr val="accent1">
                    <a:lumMod val="90000"/>
                  </a:schemeClr>
                </a:solidFill>
              </a:rPr>
              <a:t>)</a:t>
            </a:r>
            <a:endParaRPr lang="sk-SK" sz="4000" kern="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algn="ctr"/>
            <a:endParaRPr lang="en-US" sz="4000" kern="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algn="ctr"/>
            <a:r>
              <a:rPr lang="sk-SK" sz="7200" kern="0" dirty="0" smtClean="0">
                <a:solidFill>
                  <a:schemeClr val="accent1">
                    <a:lumMod val="90000"/>
                  </a:schemeClr>
                </a:solidFill>
              </a:rPr>
              <a:t>9</a:t>
            </a:r>
            <a:endParaRPr lang="sk-SK" sz="7200" kern="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Stav prúdu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smtClean="0"/>
              <a:t>ios, definuje štyri indikátory: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smtClean="0"/>
              <a:t>badbit</a:t>
            </a:r>
            <a:r>
              <a:rPr lang="sk-SK" sz="1800" smtClean="0"/>
              <a:t> - Nastala nejaká fatálna (napr. hardvérová) chyba. Prúd by mal byť považovaný za nepoužiteľný.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smtClean="0"/>
              <a:t>eofbit</a:t>
            </a:r>
            <a:r>
              <a:rPr lang="sk-SK" sz="1800" smtClean="0"/>
              <a:t> - Nastal koniec vstupu  (buď narazením na fyzický koniec súborového prúdu alebo ukončenie užívateľského konzolového prúdu napríklad Ctrl-Z alebo Ctrl‑D).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smtClean="0"/>
              <a:t>failbit</a:t>
            </a:r>
            <a:r>
              <a:rPr lang="sk-SK" sz="1800" smtClean="0"/>
              <a:t> - Zlyhala vstupno/výstupná operácia, najpravdepodobnejšie kvôli neplatným dátam (napríklad narazilo sa na písmena pri pokuse čítať číslice). Prúd je stále použiteľný, tento bit sa nastavuje i v prípade konca vstupu.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smtClean="0"/>
              <a:t>goodbit</a:t>
            </a:r>
            <a:r>
              <a:rPr lang="sk-SK" sz="1800" smtClean="0"/>
              <a:t> - Všetko je v poriadku, žiadne chyby. Koniec vstupu ešte nenastal.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Užitočné metódy: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good() – true, ak nie je nastavený žiaden z prvých troch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eof() – true, ak je nastavený eofbit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fail() – true, ak je nastavený failbit alebo badbit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bad() – true, ak je nastavený badbit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clear() – vynuluje všetky chybové bity (treba urobiť ručne, nemažú sa automaticky napr. pri presunutí pozície v súbore)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int 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while (mojPrud &gt;&gt; i)  // volá sa ios_base::operator void *() čo volá good()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cout &lt;&lt; i &lt;&lt; endl;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10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Prúdy a výnimky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Prúdy vznikli v C++ skôr ako výnimky - kvôli kompatibilite testy cez good() a bad()</a:t>
            </a:r>
          </a:p>
          <a:p>
            <a:pPr eaLnBrk="1" hangingPunct="1"/>
            <a:r>
              <a:rPr lang="sk-SK" smtClean="0"/>
              <a:t>Ak chceme výnimky, musíme ich zapnúť pre konkrétny typ chyby:</a:t>
            </a:r>
          </a:p>
          <a:p>
            <a:pPr lvl="1" eaLnBrk="1" hangingPunct="1"/>
            <a:r>
              <a:rPr lang="sk-SK" smtClean="0"/>
              <a:t>mojPrud.exceptions(ios::badbit);</a:t>
            </a:r>
          </a:p>
          <a:p>
            <a:pPr eaLnBrk="1" hangingPunct="1"/>
            <a:r>
              <a:rPr lang="sk-SK" smtClean="0"/>
              <a:t>Generuje sa std::ios_base::failure čo je potomok std::exception</a:t>
            </a:r>
          </a:p>
          <a:p>
            <a:pPr eaLnBrk="1" hangingPunct="1"/>
            <a:r>
              <a:rPr lang="sk-SK" smtClean="0"/>
              <a:t>Nie je rozumné nastavovať vynimku pre eofbit</a:t>
            </a:r>
            <a:r>
              <a:rPr lang="en-US" smtClean="0"/>
              <a:t> – </a:t>
            </a:r>
            <a:r>
              <a:rPr lang="sk-SK" smtClean="0"/>
              <a:t>nie </a:t>
            </a:r>
            <a:r>
              <a:rPr lang="en-US" smtClean="0"/>
              <a:t>je to </a:t>
            </a:r>
            <a:r>
              <a:rPr lang="sk-SK" smtClean="0"/>
              <a:t>nič výnimočné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11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Formátovacie indikátory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fmtflags ios::flags(fmtflags newflags);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fmtflags ios::setf(fmtflags ored_flag);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fmtflags ios::unsetf(fmtflags clear_flag);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Prvá nastaví všetky, ostatné len konkrétny indikátor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Jednoducho zapnúť/vupnúť cez setf()/unsetf()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ios::skipws </a:t>
            </a:r>
            <a:r>
              <a:rPr lang="sk-SK" sz="2000" smtClean="0"/>
              <a:t>Preskoč bielu medzeru. (pre vstup; implicitne nastavený)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ios::showbase </a:t>
            </a:r>
            <a:r>
              <a:rPr lang="sk-SK" sz="2000" smtClean="0"/>
              <a:t>Indikuj základ čísla (aký je nastavený, napríklad </a:t>
            </a:r>
            <a:r>
              <a:rPr lang="sk-SK" sz="2000" b="1" smtClean="0"/>
              <a:t>dec</a:t>
            </a:r>
            <a:r>
              <a:rPr lang="sk-SK" sz="2000" smtClean="0"/>
              <a:t>, </a:t>
            </a:r>
            <a:r>
              <a:rPr lang="sk-SK" sz="2000" b="1" smtClean="0"/>
              <a:t>oct</a:t>
            </a:r>
            <a:r>
              <a:rPr lang="sk-SK" sz="2000" smtClean="0"/>
              <a:t> alebo </a:t>
            </a:r>
            <a:r>
              <a:rPr lang="sk-SK" sz="2000" b="1" smtClean="0"/>
              <a:t>hex</a:t>
            </a:r>
            <a:r>
              <a:rPr lang="sk-SK" sz="2000" smtClean="0"/>
              <a:t>) pri tlači zabudovanej hodnoty. Vstupné prúdy tiež rozpoznávajú prefix základu ak je </a:t>
            </a:r>
            <a:r>
              <a:rPr lang="sk-SK" sz="2000" b="1" smtClean="0"/>
              <a:t>showbase</a:t>
            </a:r>
            <a:r>
              <a:rPr lang="sk-SK" sz="2000" smtClean="0"/>
              <a:t> zapnutý.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ios::showpoint </a:t>
            </a:r>
            <a:r>
              <a:rPr lang="sk-SK" sz="2000" smtClean="0"/>
              <a:t>Zobrazuj desatinnú bodku a koncové nuly pre hodnoty v pohyblivej rádovej čiarke.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ios::uppercase </a:t>
            </a:r>
            <a:r>
              <a:rPr lang="sk-SK" sz="2000" smtClean="0"/>
              <a:t>Zobrazuj veľké písmena A-F pre hexadecimálne hodnoty a E pre vedecké hodnoty.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ios::showpos </a:t>
            </a:r>
            <a:r>
              <a:rPr lang="sk-SK" sz="2000" smtClean="0"/>
              <a:t>Zobrazuj znamienko plus (+) pre kladné hodnoty.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ios::unitbuf </a:t>
            </a:r>
            <a:r>
              <a:rPr lang="sk-SK" sz="2000" smtClean="0"/>
              <a:t>“Jednotkové bufrovanie.” Prúd sa vyprázdňuje po každom vložení.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12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77875"/>
          </a:xfrm>
        </p:spPr>
        <p:txBody>
          <a:bodyPr/>
          <a:lstStyle/>
          <a:p>
            <a:pPr eaLnBrk="1" hangingPunct="1"/>
            <a:r>
              <a:rPr lang="sk-SK" smtClean="0"/>
              <a:t>Skupinové formátovacie indikátory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85813"/>
            <a:ext cx="8229600" cy="6072187"/>
          </a:xfrm>
        </p:spPr>
        <p:txBody>
          <a:bodyPr/>
          <a:lstStyle/>
          <a:p>
            <a:pPr marL="342900" lvl="2" indent="-342900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	fmtflags ios::setf(fmtflags bits, fmtflags field);</a:t>
            </a:r>
          </a:p>
          <a:p>
            <a:pPr eaLnBrk="1" hangingPunct="1">
              <a:lnSpc>
                <a:spcPct val="80000"/>
              </a:lnSpc>
            </a:pPr>
            <a:r>
              <a:rPr lang="sk-SK" sz="1600" smtClean="0"/>
              <a:t>Môže byť nastavený iba jeden indikátor zo skupiny, inak nedefinované správanie.</a:t>
            </a:r>
            <a:endParaRPr lang="sk-SK" sz="1600" b="1" smtClean="0"/>
          </a:p>
          <a:p>
            <a:pPr eaLnBrk="1" hangingPunct="1">
              <a:lnSpc>
                <a:spcPct val="80000"/>
              </a:lnSpc>
            </a:pPr>
            <a:r>
              <a:rPr lang="sk-SK" sz="1600" b="1" smtClean="0"/>
              <a:t>ios::basefield – parameter field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ios::dec</a:t>
            </a:r>
            <a:r>
              <a:rPr lang="sk-SK" sz="1400" smtClean="0"/>
              <a:t>Formátuje zabudované hodnoty v základe 10 (decimálne) (implicitný základ—nie je viditeľný žiaden prefix). Aj s vymazaním ostatných: setf(ios::</a:t>
            </a:r>
            <a:r>
              <a:rPr lang="en-US" sz="1400" smtClean="0"/>
              <a:t>dec</a:t>
            </a:r>
            <a:r>
              <a:rPr lang="sk-SK" sz="1400" smtClean="0"/>
              <a:t>, ios::basefield).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ios::hex</a:t>
            </a:r>
            <a:r>
              <a:rPr lang="sk-SK" sz="1400" smtClean="0"/>
              <a:t>Formátuje zabudované hodnoty v základe 16 (hexadecimálne).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ios::oct</a:t>
            </a:r>
            <a:r>
              <a:rPr lang="sk-SK" sz="1400" smtClean="0"/>
              <a:t>Formátuje zabudované hodnoty v základe 8 (oktálovo).</a:t>
            </a:r>
          </a:p>
          <a:p>
            <a:pPr eaLnBrk="1" hangingPunct="1">
              <a:lnSpc>
                <a:spcPct val="80000"/>
              </a:lnSpc>
            </a:pPr>
            <a:r>
              <a:rPr lang="sk-SK" sz="1600" b="1" smtClean="0"/>
              <a:t>ios::floatfield</a:t>
            </a:r>
            <a:endParaRPr lang="sk-SK" sz="1600" smtClean="0"/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ios::scientific </a:t>
            </a:r>
            <a:r>
              <a:rPr lang="sk-SK" sz="1400" smtClean="0"/>
              <a:t>Zobrazuj čísla v pohyblivej rádovej čiarke vo vedeckom formáte. Položka presnosti určuje počet číslic za desatinnou bodkou.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ios::fixed </a:t>
            </a:r>
            <a:r>
              <a:rPr lang="sk-SK" sz="1400" smtClean="0"/>
              <a:t>Zobrazuj čísla v pohyblivej rádovej čiarke v pevnom formáte. Položka presnosti určuje počet číslic za desatinnou bodkou.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“automatická” (Ani jeden bit nie je nastavený.) </a:t>
            </a:r>
            <a:r>
              <a:rPr lang="sk-SK" sz="1400" smtClean="0"/>
              <a:t>Položka presnosti určuje celkový počet platných číslic.</a:t>
            </a:r>
          </a:p>
          <a:p>
            <a:pPr eaLnBrk="1" hangingPunct="1">
              <a:lnSpc>
                <a:spcPct val="80000"/>
              </a:lnSpc>
            </a:pPr>
            <a:r>
              <a:rPr lang="sk-SK" sz="1600" b="1" smtClean="0"/>
              <a:t>ios::adjustfield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ios::left </a:t>
            </a:r>
            <a:r>
              <a:rPr lang="sk-SK" sz="1400" smtClean="0"/>
              <a:t>Hodnoty zarovnané vľavo. Vyplňujúci znak doplnený sprava.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ios::right </a:t>
            </a:r>
            <a:r>
              <a:rPr lang="sk-SK" sz="1400" smtClean="0"/>
              <a:t>Hodnoty zarovnané vpravo. Vyplňujúci znak doplnený zľava. Toto je implicitné zarovnanie.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ios::internal </a:t>
            </a:r>
            <a:r>
              <a:rPr lang="sk-SK" sz="1400" smtClean="0"/>
              <a:t>Vlož vyplňovacie znaky za znamienko alebo indikátor základu, ale pred hodnotu. (Inými slovami znamienko, ak sa tlačí, je zarovnané vľavo a čísla vpravo).</a:t>
            </a:r>
          </a:p>
          <a:p>
            <a:pPr eaLnBrk="1" hangingPunct="1">
              <a:lnSpc>
                <a:spcPct val="80000"/>
              </a:lnSpc>
            </a:pPr>
            <a:r>
              <a:rPr lang="sk-SK" sz="1600" b="1" smtClean="0"/>
              <a:t>Šírka, výplň, presnosť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int ios::width() </a:t>
            </a:r>
            <a:r>
              <a:rPr lang="sk-SK" sz="1400" smtClean="0"/>
              <a:t>Vracia aktuálnu šírku. (Implicitne je 0.) = Minimálny počet znakov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int ios::width(int n ) </a:t>
            </a:r>
            <a:r>
              <a:rPr lang="sk-SK" sz="1400" smtClean="0"/>
              <a:t>Nastavuje šírku, vracia predchádzajúcu šírku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int ios::fill() </a:t>
            </a:r>
            <a:r>
              <a:rPr lang="sk-SK" sz="1400" smtClean="0"/>
              <a:t>Vracia aktuálny vyplňovací znak. (Implicitne je to medzera.)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int ios::fill(int n) </a:t>
            </a:r>
            <a:r>
              <a:rPr lang="sk-SK" sz="1400" smtClean="0"/>
              <a:t>Nastavuje vyplňovací znak, vracia predchádzajúci vyplňovací znak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int ios::precision() </a:t>
            </a:r>
            <a:r>
              <a:rPr lang="sk-SK" sz="1400" smtClean="0"/>
              <a:t>Vracia aktuálnu presnosť čísla v pohyblivej rádovej čiarke. (Implicitne je  6.)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400" b="1" smtClean="0"/>
              <a:t>int ios::precision(int n) </a:t>
            </a:r>
            <a:r>
              <a:rPr lang="sk-SK" sz="1400" smtClean="0"/>
              <a:t>Nastavuje presnosť čísla v pohyblivej rádovej čiarke, Vracia predchádzajúcu presnosť.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13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Manipulátory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smtClean="0"/>
              <a:t>Môžeme ich vkladať priamo do prúdu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Ľahšie sa pracuje (hlavne oproti supinovým indikátorom)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dec</a:t>
            </a:r>
            <a:r>
              <a:rPr lang="sk-SK" sz="1600" smtClean="0"/>
              <a:t>, </a:t>
            </a:r>
            <a:r>
              <a:rPr lang="sk-SK" sz="1600" b="1" smtClean="0"/>
              <a:t>oct </a:t>
            </a:r>
            <a:r>
              <a:rPr lang="sk-SK" sz="1600" smtClean="0"/>
              <a:t>a </a:t>
            </a:r>
            <a:r>
              <a:rPr lang="sk-SK" sz="1600" b="1" smtClean="0"/>
              <a:t>hex</a:t>
            </a:r>
            <a:r>
              <a:rPr lang="sk-SK" sz="1600" smtClean="0"/>
              <a:t>, vykonávajú rovnaké činnosti ako funkcie </a:t>
            </a:r>
            <a:r>
              <a:rPr lang="sk-SK" sz="1600" b="1" smtClean="0"/>
              <a:t>setf(ios::dec, ios::basefield), setf(ios::oct, ios::basefield)</a:t>
            </a:r>
            <a:r>
              <a:rPr lang="sk-SK" sz="1600" smtClean="0"/>
              <a:t> a </a:t>
            </a:r>
            <a:r>
              <a:rPr lang="sk-SK" sz="1600" b="1" smtClean="0"/>
              <a:t>setf(ios::hex, ios::basefield)</a:t>
            </a:r>
            <a:r>
              <a:rPr lang="sk-SK" sz="16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ws</a:t>
            </a:r>
            <a:r>
              <a:rPr lang="sk-SK" sz="1600" smtClean="0"/>
              <a:t> pre vstupný prúd „zje“ biele medzery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endl</a:t>
            </a:r>
            <a:r>
              <a:rPr lang="sk-SK" sz="1600" smtClean="0"/>
              <a:t> = </a:t>
            </a:r>
            <a:r>
              <a:rPr lang="en-US" sz="1600" smtClean="0"/>
              <a:t>‘\n’</a:t>
            </a:r>
            <a:r>
              <a:rPr lang="sk-SK" sz="1600" smtClean="0"/>
              <a:t> + vyprázdni buffer</a:t>
            </a:r>
            <a:endParaRPr lang="en-US" sz="1600" smtClean="0"/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flush</a:t>
            </a:r>
            <a:r>
              <a:rPr lang="en-US" sz="1600" smtClean="0"/>
              <a:t> </a:t>
            </a:r>
            <a:r>
              <a:rPr lang="sk-SK" sz="1600" smtClean="0"/>
              <a:t>vyprázdni výstupný buffer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showbase/noshowbase </a:t>
            </a:r>
            <a:r>
              <a:rPr lang="sk-SK" sz="1600" smtClean="0"/>
              <a:t>Indikuje číselný základ (</a:t>
            </a:r>
            <a:r>
              <a:rPr lang="sk-SK" sz="1600" b="1" smtClean="0"/>
              <a:t>dec</a:t>
            </a:r>
            <a:r>
              <a:rPr lang="sk-SK" sz="1600" smtClean="0"/>
              <a:t>, </a:t>
            </a:r>
            <a:r>
              <a:rPr lang="sk-SK" sz="1600" b="1" smtClean="0"/>
              <a:t>oct </a:t>
            </a:r>
            <a:r>
              <a:rPr lang="sk-SK" sz="1600" smtClean="0"/>
              <a:t>alebo </a:t>
            </a:r>
            <a:r>
              <a:rPr lang="sk-SK" sz="1600" b="1" smtClean="0"/>
              <a:t>hex</a:t>
            </a:r>
            <a:r>
              <a:rPr lang="sk-SK" sz="1600" smtClean="0"/>
              <a:t>) pri tlači celočíselných hodnôt. Použitý formát môže čítať C++ kompilátor.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showpos/noshowpos </a:t>
            </a:r>
            <a:r>
              <a:rPr lang="sk-SK" sz="1600" smtClean="0"/>
              <a:t>Zobrazuje znamienko plus (+) pre kladné hodnoty.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uppercase/nouppercase </a:t>
            </a:r>
            <a:r>
              <a:rPr lang="sk-SK" sz="1600" smtClean="0"/>
              <a:t>Zobrazuje A-F pre hexadecimálne hodnoty a zobrazuje E pre vedecké hodnoty.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showpoint/noshowpoint </a:t>
            </a:r>
            <a:r>
              <a:rPr lang="sk-SK" sz="1600" smtClean="0"/>
              <a:t>Zobrazuje desatinnú bodku a koncové nuly pre čísla v pohyblivej rádovej bodke.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skipws/noskipws </a:t>
            </a:r>
            <a:r>
              <a:rPr lang="sk-SK" sz="1600" smtClean="0"/>
              <a:t>Preskakuje biele medzery na vstupe.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left </a:t>
            </a:r>
            <a:r>
              <a:rPr lang="sk-SK" sz="1600" smtClean="0"/>
              <a:t>Zarovnanie vľavo, doplnenie vpravo.</a:t>
            </a:r>
            <a:endParaRPr lang="sk-SK" sz="1600" b="1" smtClean="0"/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right </a:t>
            </a:r>
            <a:r>
              <a:rPr lang="sk-SK" sz="1600" smtClean="0"/>
              <a:t>Zarovnanie vpravo, doplnenie vľavo.</a:t>
            </a:r>
            <a:endParaRPr lang="sk-SK" sz="1600" b="1" smtClean="0"/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internal </a:t>
            </a:r>
            <a:r>
              <a:rPr lang="sk-SK" sz="1600" smtClean="0"/>
              <a:t>Vyplňovanie medzi znamienkom alebo indikátorom základu a hodnotou.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b="1" smtClean="0"/>
              <a:t>scientific/fixed </a:t>
            </a:r>
            <a:r>
              <a:rPr lang="sk-SK" sz="1600" smtClean="0"/>
              <a:t>Indikuje prednostné zobrazovanie výstupu čísel v pohyblivej rádovej čiarke. (vedecká notácia vs. pevná desatinná bodka).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</a:t>
            </a:r>
            <a:r>
              <a:rPr lang="sk-SK" sz="1800" smtClean="0"/>
              <a:t>	cout </a:t>
            </a:r>
            <a:r>
              <a:rPr lang="en-US" sz="1800" smtClean="0"/>
              <a:t>&lt;&lt; hex &lt;&lt; “0x” &lt;&lt; i &lt;&lt; endl;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cin &gt;&gt; ws;</a:t>
            </a:r>
            <a:endParaRPr lang="sk-SK" sz="1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14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Manipulátory s argumentami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/>
              <a:t>Existuje šesť štandardných manipulátorov, ktoré akceptujú argumenty. Tieto sú definované v hlavičkovom súbore &lt;</a:t>
            </a:r>
            <a:r>
              <a:rPr lang="sk-SK" sz="2400" b="1" smtClean="0"/>
              <a:t>iomanip&gt;</a:t>
            </a:r>
            <a:endParaRPr lang="sk-SK" sz="2400" smtClean="0"/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setiosflags (fmtflags n) </a:t>
            </a:r>
            <a:r>
              <a:rPr lang="sk-SK" sz="2000" smtClean="0"/>
              <a:t>Ekvivalent volania </a:t>
            </a:r>
            <a:r>
              <a:rPr lang="sk-SK" sz="2000" b="1" smtClean="0"/>
              <a:t>setf(n)</a:t>
            </a:r>
            <a:r>
              <a:rPr lang="sk-SK" sz="2000" smtClean="0"/>
              <a:t>. Nastavenie zostáva v platnosti až po ďalšiu zmenu, napríklad </a:t>
            </a:r>
            <a:r>
              <a:rPr lang="sk-SK" sz="2000" b="1" smtClean="0"/>
              <a:t>ios::setf()</a:t>
            </a:r>
            <a:r>
              <a:rPr lang="sk-SK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resetiosflags(fmtflags n) </a:t>
            </a:r>
            <a:r>
              <a:rPr lang="sk-SK" sz="2000" smtClean="0"/>
              <a:t>Maže iba formátovacie indikátory, dané hodnotou </a:t>
            </a:r>
            <a:r>
              <a:rPr lang="sk-SK" sz="2000" b="1" smtClean="0"/>
              <a:t>n</a:t>
            </a:r>
            <a:r>
              <a:rPr lang="sk-SK" sz="2000" smtClean="0"/>
              <a:t>. Nastavenie zostáva v platnosti až po ďalšiu zmenu, napríklad</a:t>
            </a:r>
            <a:r>
              <a:rPr lang="sk-SK" sz="2000" b="1" smtClean="0"/>
              <a:t> ios::unsetf()</a:t>
            </a:r>
            <a:r>
              <a:rPr lang="sk-SK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setbase(base n) </a:t>
            </a:r>
            <a:r>
              <a:rPr lang="sk-SK" sz="2000" smtClean="0"/>
              <a:t>Mení základ na </a:t>
            </a:r>
            <a:r>
              <a:rPr lang="sk-SK" sz="2000" b="1" smtClean="0"/>
              <a:t>n</a:t>
            </a:r>
            <a:r>
              <a:rPr lang="sk-SK" sz="2000" smtClean="0"/>
              <a:t>, kde </a:t>
            </a:r>
            <a:r>
              <a:rPr lang="sk-SK" sz="2000" b="1" smtClean="0"/>
              <a:t>n </a:t>
            </a:r>
            <a:r>
              <a:rPr lang="sk-SK" sz="2000" smtClean="0"/>
              <a:t>je 10, 8 alebo 16. (Hocičo iné dáva 0.) Ak je </a:t>
            </a:r>
            <a:r>
              <a:rPr lang="sk-SK" sz="2000" b="1" smtClean="0"/>
              <a:t>n</a:t>
            </a:r>
            <a:r>
              <a:rPr lang="sk-SK" sz="2000" smtClean="0"/>
              <a:t> nulové, výstup bude so základom 10, ale vstup použije C konvencie: 10 je 10, 010 je 8 a 0xf je 15. Pre výstup by sme mohli tiež použiť </a:t>
            </a:r>
            <a:r>
              <a:rPr lang="sk-SK" sz="2000" b="1" smtClean="0"/>
              <a:t>dec</a:t>
            </a:r>
            <a:r>
              <a:rPr lang="sk-SK" sz="2000" smtClean="0"/>
              <a:t>,</a:t>
            </a:r>
            <a:r>
              <a:rPr lang="sk-SK" sz="2000" b="1" smtClean="0"/>
              <a:t> oct </a:t>
            </a:r>
            <a:r>
              <a:rPr lang="sk-SK" sz="2000" smtClean="0"/>
              <a:t>a </a:t>
            </a:r>
            <a:r>
              <a:rPr lang="sk-SK" sz="2000" b="1" smtClean="0"/>
              <a:t>hex</a:t>
            </a:r>
            <a:r>
              <a:rPr lang="sk-SK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setfill(char n) </a:t>
            </a:r>
            <a:r>
              <a:rPr lang="sk-SK" sz="2000" smtClean="0"/>
              <a:t>Mení vyplňovací znak na </a:t>
            </a:r>
            <a:r>
              <a:rPr lang="sk-SK" sz="2000" b="1" smtClean="0"/>
              <a:t>n</a:t>
            </a:r>
            <a:r>
              <a:rPr lang="sk-SK" sz="2000" smtClean="0"/>
              <a:t>, ako to robí funkcia </a:t>
            </a:r>
            <a:r>
              <a:rPr lang="sk-SK" sz="2000" b="1" smtClean="0"/>
              <a:t>ios::fill()</a:t>
            </a:r>
            <a:r>
              <a:rPr lang="sk-SK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setprecision(int n) </a:t>
            </a:r>
            <a:r>
              <a:rPr lang="sk-SK" sz="2000" smtClean="0"/>
              <a:t>Mení presnosť na </a:t>
            </a:r>
            <a:r>
              <a:rPr lang="sk-SK" sz="2000" b="1" smtClean="0"/>
              <a:t>n</a:t>
            </a:r>
            <a:r>
              <a:rPr lang="sk-SK" sz="2000" smtClean="0"/>
              <a:t>, rovnako ako funkcia </a:t>
            </a:r>
            <a:r>
              <a:rPr lang="sk-SK" sz="2000" b="1" smtClean="0"/>
              <a:t>ios::precision()</a:t>
            </a:r>
            <a:r>
              <a:rPr lang="sk-SK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b="1" smtClean="0"/>
              <a:t>setw(int n) </a:t>
            </a:r>
            <a:r>
              <a:rPr lang="sk-SK" sz="2000" smtClean="0"/>
              <a:t>Mení šírku položky na </a:t>
            </a:r>
            <a:r>
              <a:rPr lang="sk-SK" sz="2000" b="1" smtClean="0"/>
              <a:t>n</a:t>
            </a:r>
            <a:r>
              <a:rPr lang="sk-SK" sz="2000" smtClean="0"/>
              <a:t>, rovnako ako </a:t>
            </a:r>
            <a:r>
              <a:rPr lang="sk-SK" sz="2000" b="1" smtClean="0"/>
              <a:t>ios::width()</a:t>
            </a:r>
            <a:r>
              <a:rPr lang="sk-SK" sz="2000" smtClean="0"/>
              <a:t>.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15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Prečo prúdy ako triedy a nie FILE</a:t>
            </a:r>
            <a:r>
              <a:rPr lang="en-US" smtClean="0"/>
              <a:t>*</a:t>
            </a:r>
            <a:endParaRPr lang="sk-SK" smtClean="0"/>
          </a:p>
        </p:txBody>
      </p:sp>
      <p:sp>
        <p:nvSpPr>
          <p:cNvPr id="307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class cFileClass {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FILE* f;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cFileClass(const char* fname, const char* mode = "r")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  if((f = fopen(fname, mode)) == 0)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   throw exception("Chyba otvorenia suboru");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Tx/>
              <a:buNone/>
            </a:pPr>
            <a:endParaRPr lang="sk-SK" sz="18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~cFileClass() { fclose(f); };</a:t>
            </a: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  FILE* fp() { return f;  }</a:t>
            </a:r>
            <a:r>
              <a:rPr lang="sk-SK" sz="1800" smtClean="0"/>
              <a:t> </a:t>
            </a:r>
            <a:endParaRPr lang="sk-SK" sz="18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sk-SK" sz="18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endParaRPr lang="sk-SK" sz="18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32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2</a:t>
            </a:fld>
            <a:endParaRPr lang="sk-SK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777875"/>
          </a:xfrm>
        </p:spPr>
        <p:txBody>
          <a:bodyPr/>
          <a:lstStyle/>
          <a:p>
            <a:r>
              <a:rPr lang="sk-SK" smtClean="0"/>
              <a:t>Prečo prúdy ako triedy a nie FILE</a:t>
            </a:r>
            <a:r>
              <a:rPr lang="en-US" smtClean="0"/>
              <a:t>*</a:t>
            </a:r>
            <a:endParaRPr lang="sk-SK" smtClean="0"/>
          </a:p>
        </p:txBody>
      </p:sp>
      <p:sp>
        <p:nvSpPr>
          <p:cNvPr id="4099" name="Zástupný symbol obsahu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9769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class File {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FILE* f;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FILE* F(); // Dáva kontrolovaný smerník na f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File(); // Vytvor objekt ale neotváraj súbor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File(const char* path, const char* mode = "r");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~File();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open(const char* path, const char* mode = "r");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int getc();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ungetc(int c);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putc(int c);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puts(const char* s);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char* gets(char* s, int n);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printf(const char* format, ...);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size_t read(void* ptr, size_t size, size_t n);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size_t write(const void* ptr, size_t size, size_t n);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eof();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close();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flush();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seek(long offset, int whence);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getpos(fpos_t* pos);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setpos(const fpos_t* pos);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long tell();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void rewind();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void setbuf(char* buf);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  int setvbuf(char* buf, int type, size_t sz);</a:t>
            </a:r>
          </a:p>
          <a:p>
            <a:pPr marL="0" indent="0">
              <a:buFontTx/>
              <a:buNone/>
            </a:pPr>
            <a:r>
              <a:rPr lang="sk-SK" sz="12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endParaRPr lang="sk-SK" sz="12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3</a:t>
            </a:fld>
            <a:endParaRPr lang="sk-SK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Prečo prúdy ako triedy a nie FILE</a:t>
            </a:r>
            <a:r>
              <a:rPr lang="en-US" smtClean="0"/>
              <a:t>*</a:t>
            </a:r>
            <a:endParaRPr lang="sk-SK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Deštruktor zatvorí prúd (pre zábudlivcov)</a:t>
            </a:r>
            <a:endParaRPr lang="en-US" smtClean="0"/>
          </a:p>
          <a:p>
            <a:pPr eaLnBrk="1" hangingPunct="1"/>
            <a:r>
              <a:rPr lang="en-US" smtClean="0"/>
              <a:t>Ve</a:t>
            </a:r>
            <a:r>
              <a:rPr lang="sk-SK" smtClean="0"/>
              <a:t>ľká knižnica</a:t>
            </a:r>
          </a:p>
          <a:p>
            <a:pPr eaLnBrk="1" hangingPunct="1"/>
            <a:r>
              <a:rPr lang="sk-SK" smtClean="0"/>
              <a:t>Ponechať výhody ??printf(formát,...) ale bez réžie parsovania</a:t>
            </a:r>
            <a:r>
              <a:rPr lang="en-US" smtClean="0"/>
              <a:t> </a:t>
            </a:r>
            <a:r>
              <a:rPr lang="sk-SK" smtClean="0"/>
              <a:t>reťazca formát</a:t>
            </a:r>
          </a:p>
          <a:p>
            <a:pPr eaLnBrk="1" hangingPunct="1"/>
            <a:r>
              <a:rPr lang="sk-SK" smtClean="0"/>
              <a:t>V C neexistuje kontrola chýb vo formáte</a:t>
            </a:r>
          </a:p>
          <a:p>
            <a:pPr eaLnBrk="1" hangingPunct="1"/>
            <a:r>
              <a:rPr lang="sk-SK" smtClean="0"/>
              <a:t>Nie je možné ?printf rozširovať o vlastné formáty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4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Prúdy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Základné triedy prúdov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istream – vstupný prúd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ostream – výstupný stream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stream – obsahuje metódy pre vstup aj výstup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Súborové prúdy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ifstream – vstupný prúd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ofstream – výstupný stream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fstream – obsahuje metódy pre vstup aj výstup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Prúdy nad </a:t>
            </a:r>
            <a:r>
              <a:rPr lang="en-US" sz="2400" smtClean="0"/>
              <a:t>r</a:t>
            </a:r>
            <a:r>
              <a:rPr lang="sk-SK" sz="2400" smtClean="0"/>
              <a:t>eťazcami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istringstream – vstupný prúd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ostringstream – výstupný stream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stringstream – obsahuje metódy pre vstup aj výstup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Všetky varianty majú identické rozhrania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V skutočnosti sú prúdy špecializácie šablón. Napr: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typedef basic_istream&lt;char&gt; istream;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typedef basic_ostream&lt;char&gt; ostream;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typedef basic_stream&lt;char&gt; stream;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5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Hierarchia dedičnosti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551612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6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Vkladač/vyberač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/>
              <a:t>Pre pohodlnú prácu s prúdmi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Vkladač: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ostream&amp; </a:t>
            </a:r>
            <a:r>
              <a:rPr lang="sk-SK" sz="1800" smtClean="0"/>
              <a:t>operator</a:t>
            </a:r>
            <a:r>
              <a:rPr lang="en-US" sz="1800" smtClean="0"/>
              <a:t>&lt;&lt;(ostream&amp;, int);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ostream&amp; </a:t>
            </a:r>
            <a:r>
              <a:rPr lang="sk-SK" sz="1800" smtClean="0"/>
              <a:t>operator</a:t>
            </a:r>
            <a:r>
              <a:rPr lang="en-US" sz="1800" smtClean="0"/>
              <a:t>&lt;&lt;(ostream&amp;, float);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ostream&amp; </a:t>
            </a:r>
            <a:r>
              <a:rPr lang="sk-SK" sz="1800" smtClean="0"/>
              <a:t>operator</a:t>
            </a:r>
            <a:r>
              <a:rPr lang="en-US" sz="1800" smtClean="0"/>
              <a:t>&lt;&lt;(ostream&amp;, double);</a:t>
            </a:r>
            <a:endParaRPr lang="sk-SK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...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Vyberač:</a:t>
            </a:r>
            <a:endParaRPr lang="en-US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istream&amp; </a:t>
            </a:r>
            <a:r>
              <a:rPr lang="sk-SK" sz="1800" smtClean="0"/>
              <a:t>operator</a:t>
            </a:r>
            <a:r>
              <a:rPr lang="en-US" sz="1800" smtClean="0"/>
              <a:t>&gt;&gt;(istream&amp;, int&amp;);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istream&amp; </a:t>
            </a:r>
            <a:r>
              <a:rPr lang="sk-SK" sz="1800" smtClean="0"/>
              <a:t>operator</a:t>
            </a:r>
            <a:r>
              <a:rPr lang="en-US" sz="1800" smtClean="0"/>
              <a:t>&gt;&gt;(istream&amp;, float&amp;);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istream&amp; </a:t>
            </a:r>
            <a:r>
              <a:rPr lang="sk-SK" sz="1800" smtClean="0"/>
              <a:t>operator</a:t>
            </a:r>
            <a:r>
              <a:rPr lang="en-US" sz="1800" smtClean="0"/>
              <a:t>&gt;&gt;(istream&amp;, double&amp;);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...</a:t>
            </a:r>
            <a:endParaRPr lang="sk-SK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cout, cin, cerr s</a:t>
            </a:r>
            <a:r>
              <a:rPr lang="sk-SK" sz="2000" smtClean="0"/>
              <a:t>ú globálne deklarované prúdy štandardného vstupu, výstupu a prúdu pre chybové hlásenia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cout</a:t>
            </a:r>
            <a:r>
              <a:rPr lang="en-US" sz="1800" smtClean="0"/>
              <a:t> &lt;&lt; “a*b=” &lt;&lt; a*b &lt;&lt; </a:t>
            </a:r>
            <a:r>
              <a:rPr lang="sk-SK" sz="1800" smtClean="0"/>
              <a:t>endl</a:t>
            </a:r>
            <a:r>
              <a:rPr lang="en-US" sz="180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identické</a:t>
            </a:r>
            <a:endParaRPr lang="en-US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operator&lt;&lt;(operator&lt;&lt;(operator&lt;&lt;(cout, “a*b=“), a*b), </a:t>
            </a:r>
            <a:r>
              <a:rPr lang="sk-SK" sz="1800" smtClean="0"/>
              <a:t>endl</a:t>
            </a:r>
            <a:r>
              <a:rPr lang="en-US" sz="1800" smtClean="0"/>
              <a:t>);</a:t>
            </a:r>
            <a:endParaRPr lang="sk-SK" sz="1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7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Vlastný vkladač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preťažovaním príslušných operátorov</a:t>
            </a:r>
          </a:p>
          <a:p>
            <a:pPr lvl="1" eaLnBrk="1" hangingPunct="1"/>
            <a:r>
              <a:rPr lang="sk-SK" sz="2400" smtClean="0"/>
              <a:t>Prvým  parametrom je nekonštantný odkaz na prúd (</a:t>
            </a:r>
            <a:r>
              <a:rPr lang="sk-SK" sz="2400" b="1" smtClean="0"/>
              <a:t>istream</a:t>
            </a:r>
            <a:r>
              <a:rPr lang="sk-SK" sz="2400" smtClean="0"/>
              <a:t> pre vstup, </a:t>
            </a:r>
            <a:r>
              <a:rPr lang="sk-SK" sz="2400" b="1" smtClean="0"/>
              <a:t>ostream </a:t>
            </a:r>
            <a:r>
              <a:rPr lang="sk-SK" sz="2400" smtClean="0"/>
              <a:t>pre výstup)</a:t>
            </a:r>
          </a:p>
          <a:p>
            <a:pPr lvl="1" eaLnBrk="1" hangingPunct="1"/>
            <a:r>
              <a:rPr lang="sk-SK" sz="2400" smtClean="0"/>
              <a:t>Vykonáme operáciu vložením/vybratím dát do/z prúdu (samozrejme prostredníctvom spracovania prvkov objektu)</a:t>
            </a:r>
          </a:p>
          <a:p>
            <a:pPr lvl="1" eaLnBrk="1" hangingPunct="1"/>
            <a:r>
              <a:rPr lang="sk-SK" sz="2400" smtClean="0"/>
              <a:t>Vrátime odkaz na prúd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ostream&amp; operator&lt;&lt;(ostream&amp; os, const Datum&amp; d) {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 char fillc = os.fill('0');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 os &lt;&lt; setw(2) &lt;&lt; d.dajDen() &lt;&lt; '-'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      &lt;&lt; setw(2) &lt;&lt; d.dajMesiac() &lt;&lt; '-'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      &lt;&lt; setw(4) &lt;&lt; setfill(fillc) &lt;&lt; d.dajRok();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  return os;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}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8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Vlastný vyberač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istream&amp; operator&gt;&gt;(istream&amp; is, Datum&amp; d)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</a:t>
            </a:r>
            <a:r>
              <a:rPr lang="sk-SK" sz="1600" smtClean="0"/>
              <a:t> char pomlcka;</a:t>
            </a: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is &gt;&gt; d.den;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is &gt;&gt; pomlcka;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if (pomlcka != '-')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  is.setstate(ios::failbit);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is &gt;&gt; d.mesiac;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</a:t>
            </a:r>
            <a:r>
              <a:rPr lang="sk-SK" sz="1600" smtClean="0"/>
              <a:t>is &gt;&gt; pomlcka;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if (pomlcka != '-')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  is.setstate(ios::failbit);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is &gt;&gt; d.rok;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return is;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nastavením </a:t>
            </a:r>
            <a:r>
              <a:rPr lang="sk-SK" sz="2000" b="1" smtClean="0"/>
              <a:t>fail</a:t>
            </a:r>
            <a:r>
              <a:rPr lang="sk-SK" sz="2000" smtClean="0"/>
              <a:t> bitu signalizujeme chybu prúdu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Po nastavení chybového bitu prúdu sa všetky nasledujúce prúdové operácie ignorujú až kým prúd neobnovíme do </a:t>
            </a:r>
            <a:r>
              <a:rPr lang="sk-SK" sz="2000" b="1" i="1" smtClean="0"/>
              <a:t>dobrého </a:t>
            </a:r>
            <a:r>
              <a:rPr lang="sk-SK" sz="2000" smtClean="0"/>
              <a:t>stavu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// Datum.h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#include &lt;iosfwd&gt;  // nemusíme vkladať celú definíciu triedy do H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class Datum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friend std::ostream&amp; operator&lt;&lt;(std::ostream&amp;,const Datum&amp;);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friend std::istream&amp; operator&gt;&gt;(std::istream&amp;, Datum&amp;);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// atď. 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748464" y="6398832"/>
            <a:ext cx="298376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9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1556</Words>
  <Application>Microsoft Office PowerPoint</Application>
  <PresentationFormat>Prezentácia na obrazovke (4:3)</PresentationFormat>
  <Paragraphs>229</Paragraphs>
  <Slides>15</Slides>
  <Notes>13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Výchozí návrh</vt:lpstr>
      <vt:lpstr>Prezentácia programu PowerPoint</vt:lpstr>
      <vt:lpstr>Prečo prúdy ako triedy a nie FILE*</vt:lpstr>
      <vt:lpstr>Prečo prúdy ako triedy a nie FILE*</vt:lpstr>
      <vt:lpstr>Prečo prúdy ako triedy a nie FILE*</vt:lpstr>
      <vt:lpstr>Prúdy</vt:lpstr>
      <vt:lpstr>Hierarchia dedičnosti</vt:lpstr>
      <vt:lpstr>Vkladač/vyberač</vt:lpstr>
      <vt:lpstr>Vlastný vkladač</vt:lpstr>
      <vt:lpstr>Vlastný vyberač</vt:lpstr>
      <vt:lpstr>Stav prúdu</vt:lpstr>
      <vt:lpstr>Prúdy a výnimky</vt:lpstr>
      <vt:lpstr>Formátovacie indikátory</vt:lpstr>
      <vt:lpstr>Skupinové formátovacie indikátory</vt:lpstr>
      <vt:lpstr>Manipulátory</vt:lpstr>
      <vt:lpstr>Manipulátory s argumentami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489</cp:revision>
  <dcterms:created xsi:type="dcterms:W3CDTF">2005-10-09T17:16:28Z</dcterms:created>
  <dcterms:modified xsi:type="dcterms:W3CDTF">2014-11-19T12:00:27Z</dcterms:modified>
</cp:coreProperties>
</file>