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936BA0-1E2A-453B-9323-1CA38DBE6B82}">
  <a:tblStyle styleId="{A7936BA0-1E2A-453B-9323-1CA38DBE6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za.cz/netatmo-additional-indoor-module-d508087.htm" TargetMode="External"/><Relationship Id="rId3" Type="http://schemas.openxmlformats.org/officeDocument/2006/relationships/hyperlink" Target="https://obchod.bigclown.cz/co2-monitor-kit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ome-assistant.io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ynk.io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google.com/assistant/smarthome/overview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odered.org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iencedirect.com/science/article/pii/S2405959517302953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tu.cz/sites/default/files/obsah/ctu/vseobecne-opravneni-c.vo-r/10/01.2019-1/obrazky/vo-r10-012019-1.pdf" TargetMode="External"/><Relationship Id="rId3" Type="http://schemas.openxmlformats.org/officeDocument/2006/relationships/hyperlink" Target="https://www.ctu.cz/cs/download/oop/rok_2010/vo-r_12-09_2010-12.pdf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.wikipedia.org/wiki/Sigfox" TargetMode="External"/><Relationship Id="rId3" Type="http://schemas.openxmlformats.org/officeDocument/2006/relationships/hyperlink" Target="https://www.ismac-nc.net/wp/wp-content/uploads/2017/08/sigfoxtechnicaloverviewjuly2017-170802084218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.wikipedia.org/wiki/LoRa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.wikipedia.org/wiki/LoRaWAN" TargetMode="External"/><Relationship Id="rId3" Type="http://schemas.openxmlformats.org/officeDocument/2006/relationships/hyperlink" Target="https://www.thethingsnetwork.org/docs/lorawan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thingsnetwork.org/forum/t/limitations-data-rate-packet-size-30-seconds-uplink-and-10-messages-downlink-per-day-fair-access-policy/1300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kybermonty/status/1012704917784428547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vak.cz/index.php?document=1022&amp;lang=1" TargetMode="External"/><Relationship Id="rId3" Type="http://schemas.openxmlformats.org/officeDocument/2006/relationships/hyperlink" Target="https://www.o2.cz/osobni/smart-box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za.cz/fibaro-radiator-thermostat-senzor-d5236206.htm" TargetMode="External"/><Relationship Id="rId3" Type="http://schemas.openxmlformats.org/officeDocument/2006/relationships/hyperlink" Target="https://www.alza.cz/netatmo-thermostat-d602379.htm" TargetMode="External"/><Relationship Id="rId4" Type="http://schemas.openxmlformats.org/officeDocument/2006/relationships/hyperlink" Target="https://obchod.bigclown.cz/climate-monitor-ki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za.cz/fibaro-wall-plug-d5149718.htm" TargetMode="External"/><Relationship Id="rId3" Type="http://schemas.openxmlformats.org/officeDocument/2006/relationships/hyperlink" Target="https://www.ikea.com/cz/cs/catalog/products/20364476/" TargetMode="External"/><Relationship Id="rId4" Type="http://schemas.openxmlformats.org/officeDocument/2006/relationships/hyperlink" Target="https://obchod.bigclown.cz/power-controller-kit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za.cz/fibaro-spinaci-d4249643.htm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3544a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3544a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5415ea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5415ea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https://www.alza.cz/netatmo-additional-indoor-module-d508087.htm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https://obchod.bigclown.cz/co2-monitor-kit/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2d2c366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2d2c366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https://www.home-assistant.io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2d2c366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2d2c366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https://blynk.io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2d2c366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2d2c366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https://developers.google.com/assistant/smarthome/overview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5529c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5529c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https://nodered.org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2d2c366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2d2c366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https://www.sciencedirect.com/science/article/pii/S2405959517302953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2d2c3664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2d2c3664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https://www.ctu.cz/sites/default/files/obsah/ctu/vseobecne-opravneni-c.vo-r/10/01.2019-1/obrazky/vo-r10-012019-1.pdf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https://www.ctu.cz/cs/download/oop/rok_2010/vo-r_12-09_2010-12.pdf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5529c3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5529c3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28b02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28b02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https://cs.wikipedia.org/wiki/Sigfox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https://www.ismac-nc.net/wp/wp-content/uploads/2017/08/sigfoxtechnicaloverviewjuly2017-170802084218.pdf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2d2c36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2d2c36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2f2d03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2f2d03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2d2c36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2d2c36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https://cs.wikipedia.org/wiki/LoRa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2d2c366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2d2c366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https://cs.wikipedia.org/wiki/LoRaWAN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https://www.thethingsnetwork.org/docs/lorawan/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2d2c3664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2d2c366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https://www.thethingsnetwork.org/forum/t/limitations-data-rate-packet-size-30-seconds-uplink-and-10-messages-downlink-per-day-fair-access-policy/1300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2d2c366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2d2c366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2d2c366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2d2c366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https://twitter.com/kybermonty/status/1012704917784428547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2f2d03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2f2d03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2f2d03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22f2d03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22d2c3664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22d2c366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2d2c3664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2d2c3664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https://www.ovak.cz/index.php?document=1022&amp;lang=1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https://www.o2.cz/osobni/smart-box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2d2c366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2d2c366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2fbf3e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2fbf3e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5415ea0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5415ea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https://www.alza.cz/fibaro-radiator-thermostat-senzor-d5236206.htm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https://www.alza.cz/netatmo-thermostat-d602379.htm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https://obchod.bigclown.cz/climate-monitor-kit/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5415ea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5415ea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https://www.alza.cz/fibaro-wall-plug-d5149718.htm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https://www.ikea.com/cz/cs/catalog/products/20364476/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https://obchod.bigclown.cz/power-controller-kit/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2fbf3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2fbf3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https://www.alza.cz/fibaro-spinaci-d4249643.htm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5415ea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5415ea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artin.grames.cz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implecell.e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hethingsnetwork.org/article/lorawan-distance-world-recor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cra.cz/cra-iot-internet-veci" TargetMode="External"/><Relationship Id="rId4" Type="http://schemas.openxmlformats.org/officeDocument/2006/relationships/hyperlink" Target="https://www.thethingsnetwork.org/" TargetMode="External"/><Relationship Id="rId5" Type="http://schemas.openxmlformats.org/officeDocument/2006/relationships/hyperlink" Target="https://www.loriot.i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oot.cz/zpravicky/utok-z-shave-ohrozuje-100-milionu-iot-zarizeni/" TargetMode="External"/><Relationship Id="rId4" Type="http://schemas.openxmlformats.org/officeDocument/2006/relationships/hyperlink" Target="https://www.lupa.cz/aktuality/chytra-lavicka-v-praze-mela-snizovat-hluk-a-teplotu-nikdo-se-o-ni-nestaral-tak-uschl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2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Úvod do IoT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Martin Grames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u="sng">
                <a:solidFill>
                  <a:schemeClr val="hlink"/>
                </a:solidFill>
                <a:hlinkClick r:id="rId3"/>
              </a:rPr>
              <a:t>https://martin.grames.cz/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Oxid uhličitý - </a:t>
            </a:r>
            <a:r>
              <a:rPr lang="cs"/>
              <a:t>CO2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Dle vydýchanosti pokojů lze zjistit pohyb v bytě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635175"/>
            <a:ext cx="83534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Oxid uhličitý - CO2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767" y="1152475"/>
            <a:ext cx="4555212" cy="341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075" y="1152475"/>
            <a:ext cx="148159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Home Assistant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82" y="1152475"/>
            <a:ext cx="670003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Blynk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224" y="1152475"/>
            <a:ext cx="192170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976" y="1152475"/>
            <a:ext cx="1921701" cy="341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Google Home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424" y="1152475"/>
            <a:ext cx="1921703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027" y="1152475"/>
            <a:ext cx="1921701" cy="34163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626" y="1152475"/>
            <a:ext cx="1921701" cy="34163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Node-RED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919288"/>
            <a:ext cx="67437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Bezdrátové sítě pro IoT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Z-Wave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ZigBee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Sigfox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LoRaWAN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cs"/>
              <a:t>NB-IoT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Frekvence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433 MHz (Max. vyzářený výkon 10 mW, rušení)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868 MHz (EU, klíčovací poměr ≤ 1,0 %, 25 mW) / 915 MHz (USA)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2,4 GHz (100 mW, rušení)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/>
              <a:t>Klíčovací poměr (duty cycle) je podíl času, kdy zařízení aktivně vysílá, v rámci jakékoliv jedné hodiny.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Z-Wave a ZigBee 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Mesh sítě (opakovače/spáči, multipath)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Zabezpečeno šifrováním AES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Certifikovaná zařízení (Z-Wave Alliance / Zigbee Alliance)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Z-Wave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868 MHz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40 - 100 kbps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Např.: Fibaro, Danfoss, Danalock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ZigBee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2,4 GHz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250 kbps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Např. Philips Hue, IKEA TRÅDFRI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Sigfox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</a:t>
            </a:r>
            <a:r>
              <a:rPr lang="cs"/>
              <a:t>rancouzská společnost se </a:t>
            </a:r>
            <a:r>
              <a:rPr lang="cs"/>
              <a:t>stejnojmennou</a:t>
            </a:r>
            <a:r>
              <a:rPr lang="cs"/>
              <a:t> sítí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Celosvětové pokrytí řeší přes partnery, u nás SimpleCell Networks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3"/>
              </a:rPr>
              <a:t>https://simplecell.eu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Není třeba řešit roaming, za jeden poplatek možno použít všude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BPSK modulace založená na posunutí fáze harmonické nosné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Rychlost jen 100 bps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Dosah ve volné krajině až 50 km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Zpráva max 12 bytů, max 140 uplink a </a:t>
            </a:r>
            <a:r>
              <a:rPr lang="cs"/>
              <a:t>4 downlink </a:t>
            </a:r>
            <a:r>
              <a:rPr lang="cs"/>
              <a:t>zpráv denně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Každá zpráva je poslána 3x s použitím různých frekvencí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Vysílá se 6 sekund, modem v tu dobu spotřebovává 60 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Downlink se musí vyžádat zařízení a může mít jen 8 bytů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Obsah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Co je IoT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Ukázka projektů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cs"/>
              <a:t>Popis bezdrátových sítí pro IoT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Sigfox - pokrytí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386" y="1152475"/>
            <a:ext cx="59072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LoRa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Patentovaná technologie modulace vlastněná firmou Semtech, varianta rozprostřeného spektra (CSS) s vysíláním krátkých kmitočtově rozmítaných impulsů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 červenci 2019 dosažen rekordní dosah 766 km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3"/>
              </a:rPr>
              <a:t>https://www.thethingsnetwork.org/article/lorawan-distance-world-record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cs"/>
              <a:t>Pouze fyzická vrstva pro komunikaci po radiových vlnách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LoRaWAN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Komunikační protokol a architektura sítě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Brána poslouchá na 8 frekvencích s několika SF (spread factors) - až 42 kanálů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Adaptivní rychlost přenosu dat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Zabezpečeno šifrováním AES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Určení pozice pomocí triangulace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</a:t>
            </a:r>
            <a:r>
              <a:rPr lang="cs"/>
              <a:t>oužitelný d</a:t>
            </a:r>
            <a:r>
              <a:rPr lang="cs"/>
              <a:t>ownlink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Třídy A (zařízení na baterky, příjem jen krátkou dobu po zavysílání),</a:t>
            </a:r>
            <a:br>
              <a:rPr lang="cs"/>
            </a:br>
            <a:r>
              <a:rPr lang="cs"/>
              <a:t>B (příjem v daných oknech), C (přijímá vždy když nevysílá, velká spotřeba)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Max 50 kpbs a 230 bytů na zprávu s FSK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Možné provozovat i vlastní privátní síť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LoRaWAN - limity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Průměrně 30 sekund vysílacího času za den pro jedno zařízení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SF12/125kHz - 250 bps - max 59 bytů - 20 zpráv/den při 10 B/zpráva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SF7/250kHz - 11 000 bps - max 230 bytů - 500 zpráv/den při 10 B/zpráva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cs"/>
              <a:t>Maximálně 10 downlink zpráv za den včetně ACK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LoRaWAN - poskytovatelé v ČR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Komerční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České Radiokomunikace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3"/>
              </a:rPr>
              <a:t>https://www.cra.cz/cra-iot-internet-veci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Komunitní - zdarma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The Things Network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4"/>
              </a:rPr>
              <a:t>https://www.thethingsnetwork.org/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cs"/>
              <a:t>LORIOT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5"/>
              </a:rPr>
              <a:t>https://www.loriot.io</a:t>
            </a:r>
            <a:br>
              <a:rPr lang="cs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LoRaWAN</a:t>
            </a:r>
            <a:r>
              <a:rPr lang="cs"/>
              <a:t> v Ostravě s The Things Network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02" y="1152475"/>
            <a:ext cx="46179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LoRaWAN - CRA - pokrytí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679" y="1152475"/>
            <a:ext cx="581864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NB-IoT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Licenční pásmo - bez rušení, neomezený počet zpráv za den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Jednoduše dosažitelné velké pokrytí i uvnitř budov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Pouze se aktualizuje firmware na BTS, část frekvence vyhradí pro tuto síť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Max 200 kbps a 1600 bytů na zprávu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Pokrytí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T-Mobile - Praha a okolí, Beroun, Mladá Boleslav, Brno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cs"/>
              <a:t>Vodafone - celá ČR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Otázky?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cs"/>
              <a:t>Co příště?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Internet of Things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Jednoduchá zařízení, která mají konektivitu a posílají nějaká data nebo umožňují něco vzdáleně ovládat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Firmy v tom vidí obrovský obchodní potenciál a chtějí to cpát všude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cs"/>
              <a:t>Např. senzory hladiny řek, obsazenosti parkovacích míst, OVAK nabízí chytrý vodoměr, se Smart Boxem od O2 lze spárovat chytré zařízení (a pak vám při poplachu zavolá AutoIVR od LinuxBoxu)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Internet of Trash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Lidi si nakoupili chytré zařízení, ale firma za nějakou dobu zkrachovala a vypla cloud - bez něj se ze zařízení stal šrot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Útok Z-Shave ohrožuje 100 milionů IoT zařízení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3"/>
              </a:rPr>
              <a:t>https://www.root.cz/zpravicky/utok-z-shave-ohrozuje-100-milionu-iot-zarizeni/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cs"/>
              <a:t>Chytrá lavička v Praze měla snižovat hluk a teplotu.</a:t>
            </a:r>
            <a:br>
              <a:rPr lang="cs"/>
            </a:br>
            <a:r>
              <a:rPr lang="cs"/>
              <a:t>Nikdo se o ni nestaral, tak uschla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4"/>
              </a:rPr>
              <a:t>https://www.lupa.cz/aktuality/chytra-lavicka-v-praze-mela-snizovat-hluk-a-teplotu-nikdo-se-o-ni-nestaral-tak-uschla/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Meteostanice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 tímto začíná snad každý :-)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Bohužel není jednoduché splnit všechny podmínky pro správné měření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Nesmí být blízko budovy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Na teploměr nesmí svítit přímé slunce - radiační štít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Ve výšce 2 m nad zemí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Mezi bastlíři se nejčastěji používá teploměr DS18B20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75" y="3090275"/>
            <a:ext cx="1443125" cy="14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675" y="3090275"/>
            <a:ext cx="1922190" cy="14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Teplota a vlhkost v jednotlivých pokojích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Optimální podmínky pro lidský organismus: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Teplota přes den: 20 - 21 °C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Teplota na spaní: 17 - 18 °C (o 3 stupně nižší)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Relativní vlhkost: 40 - 60 %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Rozvrstvení teploty v pokoji není tak výrazné - můžeme umístit kdekoliv mimo zdroj tepla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Ideálně zařízení na baterky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50" y="3191625"/>
            <a:ext cx="2166375" cy="1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484" y="2571750"/>
            <a:ext cx="2662817" cy="199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575" y="2662975"/>
            <a:ext cx="1905900" cy="19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Ovládání zásuvek/zařízení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Např. ovládání kotle (náhrada termostatu), vypnutí uzlu clusteru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Pozor na vyhoření od čínských bazmeků :-)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400" y="2026950"/>
            <a:ext cx="2541925" cy="25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25" y="2310750"/>
            <a:ext cx="2402252" cy="22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475" y="2088025"/>
            <a:ext cx="3307825" cy="248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Chytré osvětlení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 určitých případech možnost ušetřit za kabeláž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 později možné kdekoliv umístit bezdrátové vypínače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Doporučuju ovladač k TV jako vypínač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Rozsvícení</a:t>
            </a:r>
            <a:r>
              <a:rPr lang="cs"/>
              <a:t> podle pohybu/otevření dveří/programu při dovolené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Chytré žárovky jsou blbost,</a:t>
            </a:r>
            <a:br>
              <a:rPr lang="cs"/>
            </a:br>
            <a:r>
              <a:rPr lang="cs"/>
              <a:t>lepší např.: Fibaro Switch</a:t>
            </a:r>
            <a:br>
              <a:rPr lang="cs"/>
            </a:br>
            <a:r>
              <a:rPr lang="cs"/>
              <a:t>pod vypínač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100" y="2603075"/>
            <a:ext cx="1965800" cy="1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Oxid uhličitý - CO2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426550" y="11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{A7936BA0-1E2A-453B-9323-1CA38DBE6B82}</a:tableStyleId>
              </a:tblPr>
              <a:tblGrid>
                <a:gridCol w="2616750"/>
                <a:gridCol w="5677600"/>
              </a:tblGrid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cca 350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úroveň venkovního prostředí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do 1000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doporučená úroveň CO2 ve vnitřních prostorách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1200 - 1500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doporučená maximální úroveň CO2 ve vnitřních prostorách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1000 - 2000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nastávají příznaky únavy a snižování koncentrace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2000 - 5000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nastávají možné bolesti hlavy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5000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maximální bezpečná koncentrace bez zdravotních rizik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&gt; 5000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nevolnost a zvýšený tep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&gt; 15000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dýchací potíže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&gt; 40000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možná ztráta vědomí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