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ppt/notesSlides/notesSlide67.xml" ContentType="application/vnd.openxmlformats-officedocument.presentationml.notesSlide+xml"/>
  <Override PartName="/ppt/tags/tag67.xml" ContentType="application/vnd.openxmlformats-officedocument.presentationml.tags+xml"/>
  <Override PartName="/ppt/notesSlides/notesSlide68.xml" ContentType="application/vnd.openxmlformats-officedocument.presentationml.notesSlide+xml"/>
  <Override PartName="/ppt/tags/tag68.xml" ContentType="application/vnd.openxmlformats-officedocument.presentationml.tags+xml"/>
  <Override PartName="/ppt/notesSlides/notesSlide69.xml" ContentType="application/vnd.openxmlformats-officedocument.presentationml.notesSlide+xml"/>
  <Override PartName="/ppt/tags/tag69.xml" ContentType="application/vnd.openxmlformats-officedocument.presentationml.tags+xml"/>
  <Override PartName="/ppt/notesSlides/notesSlide70.xml" ContentType="application/vnd.openxmlformats-officedocument.presentationml.notesSlide+xml"/>
  <Override PartName="/ppt/tags/tag70.xml" ContentType="application/vnd.openxmlformats-officedocument.presentationml.tags+xml"/>
  <Override PartName="/ppt/notesSlides/notesSlide71.xml" ContentType="application/vnd.openxmlformats-officedocument.presentationml.notesSlide+xml"/>
  <Override PartName="/ppt/tags/tag71.xml" ContentType="application/vnd.openxmlformats-officedocument.presentationml.tags+xml"/>
  <Override PartName="/ppt/notesSlides/notesSlide72.xml" ContentType="application/vnd.openxmlformats-officedocument.presentationml.notesSlide+xml"/>
  <Override PartName="/ppt/tags/tag72.xml" ContentType="application/vnd.openxmlformats-officedocument.presentationml.tags+xml"/>
  <Override PartName="/ppt/notesSlides/notesSlide73.xml" ContentType="application/vnd.openxmlformats-officedocument.presentationml.notesSlide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6"/>
  </p:notesMasterIdLst>
  <p:handoutMasterIdLst>
    <p:handoutMasterId r:id="rId77"/>
  </p:handoutMasterIdLst>
  <p:sldIdLst>
    <p:sldId id="740" r:id="rId2"/>
    <p:sldId id="741" r:id="rId3"/>
    <p:sldId id="743" r:id="rId4"/>
    <p:sldId id="744" r:id="rId5"/>
    <p:sldId id="745" r:id="rId6"/>
    <p:sldId id="742" r:id="rId7"/>
    <p:sldId id="746" r:id="rId8"/>
    <p:sldId id="747" r:id="rId9"/>
    <p:sldId id="749" r:id="rId10"/>
    <p:sldId id="750" r:id="rId11"/>
    <p:sldId id="810" r:id="rId12"/>
    <p:sldId id="809" r:id="rId13"/>
    <p:sldId id="811" r:id="rId14"/>
    <p:sldId id="812" r:id="rId15"/>
    <p:sldId id="813" r:id="rId16"/>
    <p:sldId id="814" r:id="rId17"/>
    <p:sldId id="815" r:id="rId18"/>
    <p:sldId id="816" r:id="rId19"/>
    <p:sldId id="818" r:id="rId20"/>
    <p:sldId id="817" r:id="rId21"/>
    <p:sldId id="819" r:id="rId22"/>
    <p:sldId id="820" r:id="rId23"/>
    <p:sldId id="822" r:id="rId24"/>
    <p:sldId id="806" r:id="rId25"/>
    <p:sldId id="823" r:id="rId26"/>
    <p:sldId id="825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835" r:id="rId35"/>
    <p:sldId id="836" r:id="rId36"/>
    <p:sldId id="837" r:id="rId37"/>
    <p:sldId id="838" r:id="rId38"/>
    <p:sldId id="839" r:id="rId39"/>
    <p:sldId id="840" r:id="rId40"/>
    <p:sldId id="841" r:id="rId41"/>
    <p:sldId id="842" r:id="rId42"/>
    <p:sldId id="843" r:id="rId43"/>
    <p:sldId id="844" r:id="rId44"/>
    <p:sldId id="845" r:id="rId45"/>
    <p:sldId id="821" r:id="rId46"/>
    <p:sldId id="849" r:id="rId47"/>
    <p:sldId id="847" r:id="rId48"/>
    <p:sldId id="850" r:id="rId49"/>
    <p:sldId id="851" r:id="rId50"/>
    <p:sldId id="855" r:id="rId51"/>
    <p:sldId id="852" r:id="rId52"/>
    <p:sldId id="853" r:id="rId53"/>
    <p:sldId id="854" r:id="rId54"/>
    <p:sldId id="856" r:id="rId55"/>
    <p:sldId id="857" r:id="rId56"/>
    <p:sldId id="858" r:id="rId57"/>
    <p:sldId id="859" r:id="rId58"/>
    <p:sldId id="860" r:id="rId59"/>
    <p:sldId id="861" r:id="rId60"/>
    <p:sldId id="862" r:id="rId61"/>
    <p:sldId id="863" r:id="rId62"/>
    <p:sldId id="865" r:id="rId63"/>
    <p:sldId id="866" r:id="rId64"/>
    <p:sldId id="867" r:id="rId65"/>
    <p:sldId id="868" r:id="rId66"/>
    <p:sldId id="869" r:id="rId67"/>
    <p:sldId id="870" r:id="rId68"/>
    <p:sldId id="871" r:id="rId69"/>
    <p:sldId id="872" r:id="rId70"/>
    <p:sldId id="873" r:id="rId71"/>
    <p:sldId id="874" r:id="rId72"/>
    <p:sldId id="876" r:id="rId73"/>
    <p:sldId id="877" r:id="rId74"/>
    <p:sldId id="721" r:id="rId7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CE803-36D6-419D-87DB-B2C1A59AD474}">
          <p14:sldIdLst>
            <p14:sldId id="740"/>
            <p14:sldId id="741"/>
            <p14:sldId id="743"/>
            <p14:sldId id="744"/>
            <p14:sldId id="745"/>
            <p14:sldId id="742"/>
            <p14:sldId id="746"/>
            <p14:sldId id="747"/>
            <p14:sldId id="749"/>
            <p14:sldId id="750"/>
            <p14:sldId id="810"/>
            <p14:sldId id="809"/>
            <p14:sldId id="811"/>
            <p14:sldId id="812"/>
            <p14:sldId id="813"/>
            <p14:sldId id="814"/>
            <p14:sldId id="815"/>
            <p14:sldId id="816"/>
            <p14:sldId id="818"/>
            <p14:sldId id="817"/>
            <p14:sldId id="819"/>
            <p14:sldId id="820"/>
            <p14:sldId id="822"/>
            <p14:sldId id="806"/>
            <p14:sldId id="823"/>
            <p14:sldId id="825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21"/>
            <p14:sldId id="849"/>
            <p14:sldId id="847"/>
            <p14:sldId id="850"/>
          </p14:sldIdLst>
        </p14:section>
        <p14:section name="Untitled Section" id="{09C40D66-BDA8-4AC5-B7DC-B40C6FC8494E}">
          <p14:sldIdLst>
            <p14:sldId id="851"/>
            <p14:sldId id="855"/>
            <p14:sldId id="852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6"/>
            <p14:sldId id="877"/>
            <p14:sldId id="7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70"/>
    <a:srgbClr val="E96565"/>
    <a:srgbClr val="1D1A36"/>
    <a:srgbClr val="3C356F"/>
    <a:srgbClr val="3F1A4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 autoAdjust="0"/>
    <p:restoredTop sz="84087" autoAdjust="0"/>
  </p:normalViewPr>
  <p:slideViewPr>
    <p:cSldViewPr>
      <p:cViewPr varScale="1">
        <p:scale>
          <a:sx n="72" d="100"/>
          <a:sy n="72" d="100"/>
        </p:scale>
        <p:origin x="1925" y="6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8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5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8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9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8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7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3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40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1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2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1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9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4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0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3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8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9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2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9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7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7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9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4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10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31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2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99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6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5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08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6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0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2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6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45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92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90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57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22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2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33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75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42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40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12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8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28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64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05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81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82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Computer Science Context</a:t>
            </a:r>
          </a:p>
        </p:txBody>
      </p:sp>
    </p:spTree>
    <p:extLst>
      <p:ext uri="{BB962C8B-B14F-4D97-AF65-F5344CB8AC3E}">
        <p14:creationId xmlns:p14="http://schemas.microsoft.com/office/powerpoint/2010/main" val="30048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We talk a lot about “efficiency”.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24036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What, 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, does “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” mean?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Fewer Steps = Faster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Number of steps ~ Efficiency</a:t>
            </a:r>
          </a:p>
        </p:txBody>
      </p:sp>
    </p:spTree>
    <p:extLst>
      <p:ext uri="{BB962C8B-B14F-4D97-AF65-F5344CB8AC3E}">
        <p14:creationId xmlns:p14="http://schemas.microsoft.com/office/powerpoint/2010/main" val="14234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Fewer Steps = Faster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More steps = Less Efficient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Fewer Steps =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5695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step is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the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computations boil down to a handful of “basic steps”.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Arithmetic (+, *,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Assignment (</a:t>
            </a: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var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x = 42;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Boolean tests (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x === 42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Reading from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Writing from memory</a:t>
            </a:r>
          </a:p>
        </p:txBody>
      </p:sp>
    </p:spTree>
    <p:extLst>
      <p:ext uri="{BB962C8B-B14F-4D97-AF65-F5344CB8AC3E}">
        <p14:creationId xmlns:p14="http://schemas.microsoft.com/office/powerpoint/2010/main" val="10918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Each of these counts as a step. </a:t>
            </a:r>
          </a:p>
        </p:txBody>
      </p:sp>
    </p:spTree>
    <p:extLst>
      <p:ext uri="{BB962C8B-B14F-4D97-AF65-F5344CB8AC3E}">
        <p14:creationId xmlns:p14="http://schemas.microsoft.com/office/powerpoint/2010/main" val="34842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Fewer Steps = Faster Code</a:t>
            </a:r>
          </a:p>
        </p:txBody>
      </p:sp>
    </p:spTree>
    <p:extLst>
      <p:ext uri="{BB962C8B-B14F-4D97-AF65-F5344CB8AC3E}">
        <p14:creationId xmlns:p14="http://schemas.microsoft.com/office/powerpoint/2010/main" val="24370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Pop Quiz (!)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Which function is more efficient?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49" y="2228746"/>
            <a:ext cx="5675900" cy="2400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134303"/>
            <a:ext cx="868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(Which has fewer instructions?)</a:t>
            </a:r>
          </a:p>
        </p:txBody>
      </p:sp>
    </p:spTree>
    <p:extLst>
      <p:ext uri="{BB962C8B-B14F-4D97-AF65-F5344CB8AC3E}">
        <p14:creationId xmlns:p14="http://schemas.microsoft.com/office/powerpoint/2010/main" val="40878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Count the instructions!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582" y="1295400"/>
            <a:ext cx="83888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“Computer Science Fundamentals”</a:t>
            </a:r>
          </a:p>
        </p:txBody>
      </p:sp>
      <p:pic>
        <p:nvPicPr>
          <p:cNvPr id="1026" name="Picture 2" descr="http://static6.businessinsider.com/image/52fbae78eab8eaa74e5439ee-480/dr-evil-air-quotes-la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 = 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1 instruction</a:t>
            </a:r>
          </a:p>
        </p:txBody>
      </p:sp>
    </p:spTree>
    <p:extLst>
      <p:ext uri="{BB962C8B-B14F-4D97-AF65-F5344CB8AC3E}">
        <p14:creationId xmlns:p14="http://schemas.microsoft.com/office/powerpoint/2010/main" val="8841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 = 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</a:p>
          <a:p>
            <a:pPr algn="ctr"/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(n =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list.length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)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The Verdict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169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/>
              <a:t>The Verdict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list_names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isn’t bad…</a:t>
            </a:r>
          </a:p>
        </p:txBody>
      </p:sp>
    </p:spTree>
    <p:extLst>
      <p:ext uri="{BB962C8B-B14F-4D97-AF65-F5344CB8AC3E}">
        <p14:creationId xmlns:p14="http://schemas.microsoft.com/office/powerpoint/2010/main" val="8710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27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 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executes one instruction…</a:t>
            </a:r>
          </a:p>
        </p:txBody>
      </p:sp>
    </p:spTree>
    <p:extLst>
      <p:ext uri="{BB962C8B-B14F-4D97-AF65-F5344CB8AC3E}">
        <p14:creationId xmlns:p14="http://schemas.microsoft.com/office/powerpoint/2010/main" val="353247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…No matter how long our array is</a:t>
            </a:r>
          </a:p>
        </p:txBody>
      </p:sp>
    </p:spTree>
    <p:extLst>
      <p:ext uri="{BB962C8B-B14F-4D97-AF65-F5344CB8AC3E}">
        <p14:creationId xmlns:p14="http://schemas.microsoft.com/office/powerpoint/2010/main" val="40367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752600"/>
            <a:ext cx="8837632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8686800" cy="186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takes same amount of time on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  <a:endParaRPr lang="en-US" sz="3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needs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605087"/>
            <a:ext cx="7334250" cy="164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44958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console.log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 item</a:t>
            </a:r>
            <a:endParaRPr lang="en-US" sz="3200" b="1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Computer Science “Fundamentals”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Isn’t about “easy” computer science stuff.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Rather, it’s about the “fundamental” concepts that underlie all of the work we’ve been doing to date.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biggest takeaway is to understand that there are different tools to increase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060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console.log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fast…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…but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free.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Longer arrays = more time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Double array length = Double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Triple array length = Triple time</a:t>
            </a:r>
          </a:p>
        </p:txBody>
      </p:sp>
    </p:spTree>
    <p:extLst>
      <p:ext uri="{BB962C8B-B14F-4D97-AF65-F5344CB8AC3E}">
        <p14:creationId xmlns:p14="http://schemas.microsoft.com/office/powerpoint/2010/main" val="10131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 other words…</a:t>
            </a:r>
          </a:p>
        </p:txBody>
      </p:sp>
    </p:spTree>
    <p:extLst>
      <p:ext uri="{BB962C8B-B14F-4D97-AF65-F5344CB8AC3E}">
        <p14:creationId xmlns:p14="http://schemas.microsoft.com/office/powerpoint/2010/main" val="39097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running times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scale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058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Time complexity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= Rate at which algorithm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slows 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as input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grows</a:t>
            </a:r>
          </a:p>
        </p:txBody>
      </p:sp>
    </p:spTree>
    <p:extLst>
      <p:ext uri="{BB962C8B-B14F-4D97-AF65-F5344CB8AC3E}">
        <p14:creationId xmlns:p14="http://schemas.microsoft.com/office/powerpoint/2010/main" val="407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one instruction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does not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slow for larger inputs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 other words…</a:t>
            </a:r>
          </a:p>
        </p:txBody>
      </p:sp>
    </p:spTree>
    <p:extLst>
      <p:ext uri="{BB962C8B-B14F-4D97-AF65-F5344CB8AC3E}">
        <p14:creationId xmlns:p14="http://schemas.microsoft.com/office/powerpoint/2010/main" val="32021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“Fundamentals”</a:t>
            </a:r>
          </a:p>
        </p:txBody>
      </p:sp>
      <p:pic>
        <p:nvPicPr>
          <p:cNvPr id="3074" name="Picture 2" descr="https://math.la.asu.edu/~kawski/classes/mat272/vc/stokes/slides/stokes-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838200"/>
            <a:ext cx="4614656" cy="518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266700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Remember this stuff?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0025" y="3097590"/>
            <a:ext cx="216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Yeah. Me neither.</a:t>
            </a:r>
          </a:p>
        </p:txBody>
      </p:sp>
    </p:spTree>
    <p:extLst>
      <p:ext uri="{BB962C8B-B14F-4D97-AF65-F5344CB8AC3E}">
        <p14:creationId xmlns:p14="http://schemas.microsoft.com/office/powerpoint/2010/main" val="10199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 running time of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constant.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depends on array</a:t>
            </a:r>
          </a:p>
        </p:txBody>
      </p:sp>
    </p:spTree>
    <p:extLst>
      <p:ext uri="{BB962C8B-B14F-4D97-AF65-F5344CB8AC3E}">
        <p14:creationId xmlns:p14="http://schemas.microsoft.com/office/powerpoint/2010/main" val="24790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Double array length, double time</a:t>
            </a:r>
          </a:p>
          <a:p>
            <a:pPr algn="ctr"/>
            <a:r>
              <a:rPr lang="en-US" sz="42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55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increase linearly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with array length.</a:t>
            </a:r>
          </a:p>
        </p:txBody>
      </p:sp>
    </p:spTree>
    <p:extLst>
      <p:ext uri="{BB962C8B-B14F-4D97-AF65-F5344CB8AC3E}">
        <p14:creationId xmlns:p14="http://schemas.microsoft.com/office/powerpoint/2010/main" val="22993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Big O Notation</a:t>
            </a:r>
          </a:p>
        </p:txBody>
      </p:sp>
    </p:spTree>
    <p:extLst>
      <p:ext uri="{BB962C8B-B14F-4D97-AF65-F5344CB8AC3E}">
        <p14:creationId xmlns:p14="http://schemas.microsoft.com/office/powerpoint/2010/main" val="31551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O notation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lets us describe how running time scales when we increase the input size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Denoted with a big O, and the “growth factor” in parentheses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head 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O(1)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“1”—i.e., running time never grows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O(n)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“n”—i.e., gets bigger as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gets bigger</a:t>
            </a:r>
          </a:p>
        </p:txBody>
      </p:sp>
    </p:spTree>
    <p:extLst>
      <p:ext uri="{BB962C8B-B14F-4D97-AF65-F5344CB8AC3E}">
        <p14:creationId xmlns:p14="http://schemas.microsoft.com/office/powerpoint/2010/main" val="18400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There are other Big O “classes”</a:t>
            </a:r>
          </a:p>
        </p:txBody>
      </p:sp>
    </p:spTree>
    <p:extLst>
      <p:ext uri="{BB962C8B-B14F-4D97-AF65-F5344CB8AC3E}">
        <p14:creationId xmlns:p14="http://schemas.microsoft.com/office/powerpoint/2010/main" val="33437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" y="1634338"/>
            <a:ext cx="8977138" cy="3589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4102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steps for each of the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items in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list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(!)</a:t>
            </a:r>
            <a:endParaRPr lang="en-US" sz="3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2x length = 4x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3x length = 9x time</a:t>
            </a:r>
          </a:p>
          <a:p>
            <a:pPr algn="ctr"/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length = n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2291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It gets hairy… and scary.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1"/>
            <a:ext cx="4656613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550" y="3352800"/>
            <a:ext cx="5017710" cy="2890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352800"/>
            <a:ext cx="3124200" cy="2729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25" y="933450"/>
            <a:ext cx="3381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grows as 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of input </a:t>
            </a:r>
          </a:p>
        </p:txBody>
      </p:sp>
    </p:spTree>
    <p:extLst>
      <p:ext uri="{BB962C8B-B14F-4D97-AF65-F5344CB8AC3E}">
        <p14:creationId xmlns:p14="http://schemas.microsoft.com/office/powerpoint/2010/main" val="8067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find_duplicates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O(n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time complexity”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6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MAJOR INSIGHT</a:t>
            </a:r>
          </a:p>
        </p:txBody>
      </p:sp>
    </p:spTree>
    <p:extLst>
      <p:ext uri="{BB962C8B-B14F-4D97-AF65-F5344CB8AC3E}">
        <p14:creationId xmlns:p14="http://schemas.microsoft.com/office/powerpoint/2010/main" val="2468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nested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for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loops ~ 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 COINCIDENCE!</a:t>
            </a:r>
          </a:p>
        </p:txBody>
      </p:sp>
    </p:spTree>
    <p:extLst>
      <p:ext uri="{BB962C8B-B14F-4D97-AF65-F5344CB8AC3E}">
        <p14:creationId xmlns:p14="http://schemas.microsoft.com/office/powerpoint/2010/main" val="40178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nested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for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loops ~ 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539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One more…</a:t>
            </a:r>
            <a:endParaRPr lang="en-US" sz="4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183939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How fast is binary search?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990600"/>
            <a:ext cx="4705350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6868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Is it…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Something else?...</a:t>
            </a:r>
          </a:p>
        </p:txBody>
      </p:sp>
    </p:spTree>
    <p:extLst>
      <p:ext uri="{BB962C8B-B14F-4D97-AF65-F5344CB8AC3E}">
        <p14:creationId xmlns:p14="http://schemas.microsoft.com/office/powerpoint/2010/main" val="37917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Something else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US" sz="4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7190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Wary of Imposter Syndrome!</a:t>
            </a:r>
          </a:p>
        </p:txBody>
      </p:sp>
      <p:pic>
        <p:nvPicPr>
          <p:cNvPr id="2052" name="Picture 4" descr="https://studentaffairscollective.org/wp-content/uploads/2014/07/youraregoodenou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21894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0800" y="5809642"/>
            <a:ext cx="444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 let the hard stuff scare you…</a:t>
            </a:r>
          </a:p>
        </p:txBody>
      </p:sp>
    </p:spTree>
    <p:extLst>
      <p:ext uri="{BB962C8B-B14F-4D97-AF65-F5344CB8AC3E}">
        <p14:creationId xmlns:p14="http://schemas.microsoft.com/office/powerpoint/2010/main" val="21159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160922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Binary search this array by hand, for 3, then 9.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Count the steps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2" y="2301193"/>
            <a:ext cx="8127585" cy="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3 steps.</a:t>
            </a:r>
          </a:p>
        </p:txBody>
      </p:sp>
    </p:spTree>
    <p:extLst>
      <p:ext uri="{BB962C8B-B14F-4D97-AF65-F5344CB8AC3E}">
        <p14:creationId xmlns:p14="http://schemas.microsoft.com/office/powerpoint/2010/main" val="633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Add the digits 11-20. Repeat.</a:t>
            </a:r>
          </a:p>
        </p:txBody>
      </p:sp>
    </p:spTree>
    <p:extLst>
      <p:ext uri="{BB962C8B-B14F-4D97-AF65-F5344CB8AC3E}">
        <p14:creationId xmlns:p14="http://schemas.microsoft.com/office/powerpoint/2010/main" val="15024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4 steps (!)</a:t>
            </a:r>
          </a:p>
        </p:txBody>
      </p:sp>
    </p:spTree>
    <p:extLst>
      <p:ext uri="{BB962C8B-B14F-4D97-AF65-F5344CB8AC3E}">
        <p14:creationId xmlns:p14="http://schemas.microsoft.com/office/powerpoint/2010/main" val="28532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faster than linear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(input size)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2x running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(input size)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3x running time</a:t>
            </a:r>
          </a:p>
          <a:p>
            <a:pPr algn="ctr"/>
            <a:endParaRPr lang="en-US" sz="4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55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This is called O(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n).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 = how many times do I divide n by two to get to 1?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8?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8 / 2 = 4 (1)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4 / 2 = 2 (2)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2 / 2 = 1 (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Why Cover This?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004" y="1066800"/>
            <a:ext cx="85671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concepts sometimes appear in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coding interviews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inheriting large code-bases you may be tasked to “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optimize” code efficiency.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computational challenges here forces you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deepen your understanding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7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8 = 3</a:t>
            </a:r>
          </a:p>
          <a:p>
            <a:pPr algn="ctr"/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But if this is confusing…</a:t>
            </a:r>
          </a:p>
        </p:txBody>
      </p:sp>
    </p:spTree>
    <p:extLst>
      <p:ext uri="{BB962C8B-B14F-4D97-AF65-F5344CB8AC3E}">
        <p14:creationId xmlns:p14="http://schemas.microsoft.com/office/powerpoint/2010/main" val="379697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Don’t worry about it.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head 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O(1)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“1”—i.e., 2x input size -&gt; 1x running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O(n)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“n”—i.e., 2x input size -&gt; 2x running time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find_duplicates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~ O(n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—i.e., 2x input size -&gt; 4x running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binary_search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~ O(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n”—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(input size)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-&gt; 2x running time</a:t>
            </a:r>
            <a:endParaRPr lang="en-US" sz="2400" baseline="300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Comparisons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143000"/>
            <a:ext cx="5972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728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582" y="1143000"/>
            <a:ext cx="80806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My goal is to give you the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terminology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concepts.</a:t>
            </a: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Enough insight that you can understand the context of interview questions that come your way.</a:t>
            </a:r>
          </a:p>
          <a:p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And… to encourage those of you into math to take a second look.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6882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12400</TotalTime>
  <Words>1107</Words>
  <Application>Microsoft Office PowerPoint</Application>
  <PresentationFormat>On-screen Show (4:3)</PresentationFormat>
  <Paragraphs>276</Paragraphs>
  <Slides>74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Courier Final Draft</vt:lpstr>
      <vt:lpstr>Roboto</vt:lpstr>
      <vt:lpstr>Unbranded</vt:lpstr>
      <vt:lpstr>Computer Science Context</vt:lpstr>
      <vt:lpstr>Welcome To…</vt:lpstr>
      <vt:lpstr>Remember…</vt:lpstr>
      <vt:lpstr>“Fundamentals”</vt:lpstr>
      <vt:lpstr>It gets hairy… and scary.</vt:lpstr>
      <vt:lpstr>Be Wary of Imposter Syndrome!</vt:lpstr>
      <vt:lpstr>Why Cover This?</vt:lpstr>
      <vt:lpstr>Bottom Line</vt:lpstr>
      <vt:lpstr>Efficiency</vt:lpstr>
      <vt:lpstr>What does “efficient” mean?</vt:lpstr>
      <vt:lpstr>What does “efficient” mean?</vt:lpstr>
      <vt:lpstr>What does “efficient” mean?</vt:lpstr>
      <vt:lpstr>Fewer Steps = Faster Code</vt:lpstr>
      <vt:lpstr>Fewer Steps = Faster Code</vt:lpstr>
      <vt:lpstr>What’s a “step”?</vt:lpstr>
      <vt:lpstr>What’s a “step”?</vt:lpstr>
      <vt:lpstr>What’s a “step”?</vt:lpstr>
      <vt:lpstr>Pop Quiz (!)</vt:lpstr>
      <vt:lpstr>Count Instructions</vt:lpstr>
      <vt:lpstr>Count Instructions</vt:lpstr>
      <vt:lpstr>Count Instructions</vt:lpstr>
      <vt:lpstr>The Verdict</vt:lpstr>
      <vt:lpstr>The Verdict</vt:lpstr>
      <vt:lpstr>Time Complexity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Big O Notation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Exercise</vt:lpstr>
      <vt:lpstr>Big O</vt:lpstr>
      <vt:lpstr>Big O</vt:lpstr>
      <vt:lpstr>Big O</vt:lpstr>
      <vt:lpstr>Big O</vt:lpstr>
      <vt:lpstr>Big O</vt:lpstr>
      <vt:lpstr>Big O</vt:lpstr>
      <vt:lpstr>Big O</vt:lpstr>
      <vt:lpstr>Logarithm Example</vt:lpstr>
      <vt:lpstr>Logarithm Example</vt:lpstr>
      <vt:lpstr>Logarithm Example</vt:lpstr>
      <vt:lpstr>Logarithm Example</vt:lpstr>
      <vt:lpstr>Big O Review</vt:lpstr>
      <vt:lpstr>Big O Comparisons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1649</cp:revision>
  <cp:lastPrinted>2016-01-30T16:23:56Z</cp:lastPrinted>
  <dcterms:created xsi:type="dcterms:W3CDTF">2015-01-20T17:19:00Z</dcterms:created>
  <dcterms:modified xsi:type="dcterms:W3CDTF">2018-10-24T21:39:15Z</dcterms:modified>
</cp:coreProperties>
</file>