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73" r:id="rId5"/>
    <p:sldId id="272" r:id="rId6"/>
    <p:sldId id="276" r:id="rId7"/>
    <p:sldId id="274" r:id="rId8"/>
    <p:sldId id="275" r:id="rId9"/>
    <p:sldId id="277" r:id="rId10"/>
    <p:sldId id="283" r:id="rId11"/>
    <p:sldId id="278" r:id="rId12"/>
    <p:sldId id="279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AA0BC-6609-4556-8B76-A1EDF3B4E98C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0A596-7141-45E9-836C-E467146705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3EF8-F1F1-426B-B0A9-FD4AEE8EDDC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AADA-552C-4634-A9B8-C1EEDF25358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A594C05-AA5C-4F09-A6B7-D3A3193AA5D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C161-5F1A-4F87-A250-8C55998B83E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4DB066-BA4C-4ACB-B5EF-D11313F7B51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13D9-FA56-4191-B3D1-0F0946347F7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99F0-C981-43CA-8461-68A368C933F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3CD-9FEF-4266-9447-6E0BADDDB82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D101-F83B-4D7E-9E34-DC0B18767A5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F4BB-6FA0-4C2D-AD18-4EF7D955C74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67F-260F-43C4-A09C-6B48384CFE2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4FBE5A9-3ED6-497C-9CD0-6F852ECCBD2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uchhbhi/latest-laptop-price-list?rvi=1" TargetMode="External"/><Relationship Id="rId2" Type="http://schemas.openxmlformats.org/officeDocument/2006/relationships/hyperlink" Target="https://www.rdocumentation.org/packages/base/versions/3.6.2/topics/make.nam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Laptop Prices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>
            <a:normAutofit/>
          </a:bodyPr>
          <a:lstStyle/>
          <a:p>
            <a:r>
              <a:rPr lang="en-US" dirty="0"/>
              <a:t>Kyle Brinker</a:t>
            </a: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Model Choice: Decision Tree</a:t>
            </a:r>
          </a:p>
          <a:p>
            <a:pPr lvl="1"/>
            <a:r>
              <a:rPr lang="en-US" sz="3000" b="1" dirty="0"/>
              <a:t>Produced the Lowest RMSE value (20114.45)</a:t>
            </a:r>
          </a:p>
          <a:p>
            <a:pPr lvl="1"/>
            <a:endParaRPr lang="en-US" sz="3000" b="1" dirty="0"/>
          </a:p>
          <a:p>
            <a:pPr lvl="1"/>
            <a:endParaRPr lang="en-US" sz="3000" b="1" dirty="0"/>
          </a:p>
          <a:p>
            <a:r>
              <a:rPr lang="en-US" sz="3200" b="1" dirty="0"/>
              <a:t>Next Steps:</a:t>
            </a:r>
          </a:p>
          <a:p>
            <a:pPr lvl="1"/>
            <a:r>
              <a:rPr lang="en-US" sz="3000" b="1" dirty="0"/>
              <a:t>Use Binning Techniques to Improve Accuracy</a:t>
            </a:r>
          </a:p>
          <a:p>
            <a:pPr lvl="1"/>
            <a:r>
              <a:rPr lang="en-US" sz="3000" b="1" dirty="0"/>
              <a:t>Normalize the Data</a:t>
            </a:r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7356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Brinker, K. (2024, March 5). Term Project Step 2.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Huang, B. (2024a, April 4).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RandomForest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Huang, B. (2024b, April 9).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Naive_Bayes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Make.names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Make syntactically valid names. </a:t>
            </a:r>
            <a:r>
              <a:rPr lang="en-US" sz="18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RDocumentation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 </a:t>
            </a:r>
            <a:r>
              <a:rPr lang="en-US" sz="1800" u="none" strike="noStrike" dirty="0">
                <a:solidFill>
                  <a:srgbClr val="337AB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https://www.rdocumentation.org/packages/base/versions/3.6.2/topics/make.names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Kumar, S. (2022, April 3). Laptop specs and latest price. Kaggle. </a:t>
            </a:r>
            <a:r>
              <a:rPr lang="en-US" sz="1800" u="none" strike="noStrike" dirty="0">
                <a:solidFill>
                  <a:srgbClr val="337AB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https://www.kaggle.com/datasets/kuchhbhi/latest-laptop-price-list?rvi=1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75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</a:t>
            </a:r>
            <a:r>
              <a:rPr lang="en-U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for Business Analytics: Concepts, techniques, and applications in R, Second edition. (2023). . John Wiley and Sons Ltd.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94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/>
              <a:schemeClr val="bg1">
                <a:shade val="91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08BFB7-73C2-4280-89D9-88A5B7B96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Person using laptop">
            <a:extLst>
              <a:ext uri="{FF2B5EF4-FFF2-40B4-BE49-F238E27FC236}">
                <a16:creationId xmlns:a16="http://schemas.microsoft.com/office/drawing/2014/main" id="{79735ADB-3E4C-F5D3-C06F-EB40F5730D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19988" r="20737" b="-1"/>
          <a:stretch/>
        </p:blipFill>
        <p:spPr>
          <a:xfrm>
            <a:off x="20" y="10"/>
            <a:ext cx="6089884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20147" r="20484" b="-1"/>
          <a:stretch/>
        </p:blipFill>
        <p:spPr>
          <a:xfrm>
            <a:off x="6089904" y="10"/>
            <a:ext cx="609953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7DCBC0-E5E5-43AB-9523-5FA326CB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2AB1DF-EF33-D9F7-5F2A-EC085FDB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10000"/>
                  </a:schemeClr>
                </a:solidFill>
              </a:rPr>
              <a:t>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B72B0-92F2-E076-8837-2760B847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775" y="2011680"/>
            <a:ext cx="4786224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Predict the latest price for a laptop based on the specifications of the Computer.</a:t>
            </a: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/>
              <a:schemeClr val="bg1">
                <a:shade val="91000"/>
                <a:satMod val="105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DF470D-7F90-43BB-B1CD-ADE821F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C31C5B-9F5D-499E-A9B2-4944B29CE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Variables for Formula [1]</a:t>
            </a:r>
            <a:endParaRPr lang="en-US" sz="11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B72B0-92F2-E076-8837-2760B847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 numCol="2">
            <a:noAutofit/>
          </a:bodyPr>
          <a:lstStyle/>
          <a:p>
            <a:r>
              <a:rPr lang="en-US" sz="2000" b="1" dirty="0"/>
              <a:t>Predictors Included:</a:t>
            </a:r>
          </a:p>
          <a:p>
            <a:pPr lvl="1"/>
            <a:r>
              <a:rPr lang="en-US" b="1" dirty="0"/>
              <a:t>Graphics Card Gigabyte</a:t>
            </a:r>
          </a:p>
          <a:p>
            <a:pPr lvl="1"/>
            <a:r>
              <a:rPr lang="en-US" b="1" dirty="0"/>
              <a:t>Warranty</a:t>
            </a:r>
          </a:p>
          <a:p>
            <a:pPr lvl="1"/>
            <a:r>
              <a:rPr lang="en-US" b="1" dirty="0"/>
              <a:t>Old Price</a:t>
            </a:r>
          </a:p>
          <a:p>
            <a:pPr lvl="1"/>
            <a:r>
              <a:rPr lang="en-US" b="1" dirty="0"/>
              <a:t>Brand</a:t>
            </a:r>
          </a:p>
          <a:p>
            <a:pPr lvl="2"/>
            <a:r>
              <a:rPr lang="en-US" sz="2000" b="1" dirty="0"/>
              <a:t>Apple, Alienware, </a:t>
            </a:r>
            <a:r>
              <a:rPr lang="en-US" sz="2000" b="1" dirty="0" err="1"/>
              <a:t>Smartron</a:t>
            </a:r>
            <a:r>
              <a:rPr lang="en-US" sz="2000" b="1" dirty="0"/>
              <a:t>, HP, or ASUS</a:t>
            </a:r>
          </a:p>
          <a:p>
            <a:pPr lvl="1"/>
            <a:r>
              <a:rPr lang="en-US" b="1" dirty="0"/>
              <a:t>Number of Stars</a:t>
            </a:r>
          </a:p>
          <a:p>
            <a:pPr lvl="1"/>
            <a:r>
              <a:rPr lang="en-US" b="1" dirty="0"/>
              <a:t>Ratings</a:t>
            </a:r>
          </a:p>
          <a:p>
            <a:pPr lvl="1"/>
            <a:r>
              <a:rPr lang="en-US" b="1" dirty="0"/>
              <a:t>No touchscreen</a:t>
            </a:r>
          </a:p>
          <a:p>
            <a:pPr lvl="1"/>
            <a:r>
              <a:rPr lang="en-US" b="1" dirty="0"/>
              <a:t>Processor</a:t>
            </a:r>
          </a:p>
          <a:p>
            <a:pPr lvl="2"/>
            <a:r>
              <a:rPr lang="en-US" sz="2000" b="1" dirty="0"/>
              <a:t>AMD, Intel, or M1</a:t>
            </a:r>
          </a:p>
          <a:p>
            <a:pPr lvl="1"/>
            <a:r>
              <a:rPr lang="en-US" b="1" dirty="0"/>
              <a:t>Processor Generation</a:t>
            </a:r>
          </a:p>
          <a:p>
            <a:pPr lvl="2"/>
            <a:r>
              <a:rPr lang="en-US" sz="2000" b="1" dirty="0"/>
              <a:t>4</a:t>
            </a:r>
            <a:r>
              <a:rPr lang="en-US" sz="2000" b="1" baseline="30000" dirty="0"/>
              <a:t>th,  </a:t>
            </a:r>
            <a:r>
              <a:rPr lang="en-US" sz="2000" b="1" dirty="0"/>
              <a:t>7</a:t>
            </a:r>
            <a:r>
              <a:rPr lang="en-US" sz="2000" b="1" baseline="30000" dirty="0"/>
              <a:t>th, </a:t>
            </a:r>
            <a:r>
              <a:rPr lang="en-US" sz="2000" b="1" dirty="0"/>
              <a:t>8</a:t>
            </a:r>
            <a:r>
              <a:rPr lang="en-US" sz="2000" b="1" baseline="30000" dirty="0"/>
              <a:t>th, </a:t>
            </a:r>
            <a:r>
              <a:rPr lang="en-US" sz="2000" b="1" dirty="0"/>
              <a:t>10</a:t>
            </a:r>
            <a:r>
              <a:rPr lang="en-US" sz="2000" b="1" baseline="30000" dirty="0"/>
              <a:t>th,</a:t>
            </a:r>
            <a:r>
              <a:rPr lang="en-US" sz="2000" b="1" dirty="0"/>
              <a:t>12</a:t>
            </a:r>
            <a:r>
              <a:rPr lang="en-US" sz="2000" b="1" baseline="30000" dirty="0"/>
              <a:t>th</a:t>
            </a:r>
            <a:endParaRPr lang="en-US" sz="2000" b="1" dirty="0"/>
          </a:p>
          <a:p>
            <a:pPr lvl="2"/>
            <a:r>
              <a:rPr lang="en-US" sz="2000" b="1" dirty="0"/>
              <a:t>Ram</a:t>
            </a:r>
          </a:p>
          <a:p>
            <a:pPr lvl="3"/>
            <a:r>
              <a:rPr lang="en-US" sz="2000" b="1" dirty="0"/>
              <a:t>4 GB, 8 GB, or 16 GB</a:t>
            </a:r>
          </a:p>
          <a:p>
            <a:pPr lvl="2"/>
            <a:r>
              <a:rPr lang="en-US" sz="2000" b="1" dirty="0"/>
              <a:t>Ram Type</a:t>
            </a:r>
          </a:p>
          <a:p>
            <a:pPr lvl="3"/>
            <a:r>
              <a:rPr lang="en-US" sz="2000" b="1" dirty="0"/>
              <a:t>LPDDR4 or LPDDR3</a:t>
            </a:r>
          </a:p>
          <a:p>
            <a:pPr lvl="2"/>
            <a:r>
              <a:rPr lang="en-US" sz="2000" b="1" dirty="0"/>
              <a:t>SSD</a:t>
            </a:r>
          </a:p>
          <a:p>
            <a:pPr lvl="3"/>
            <a:r>
              <a:rPr lang="en-US" sz="2000" b="1" dirty="0"/>
              <a:t>0 GB, 128 GB, 256 GB, 512 GB, 1 TB, 2 TB</a:t>
            </a:r>
          </a:p>
          <a:p>
            <a:pPr lvl="2"/>
            <a:r>
              <a:rPr lang="en-US" sz="2000" b="1" dirty="0"/>
              <a:t> HDD</a:t>
            </a:r>
          </a:p>
          <a:p>
            <a:pPr lvl="3"/>
            <a:r>
              <a:rPr lang="en-US" sz="2000" b="1" dirty="0"/>
              <a:t>0 GB, 512 GB</a:t>
            </a:r>
          </a:p>
          <a:p>
            <a:pPr lvl="2"/>
            <a:r>
              <a:rPr lang="en-US" sz="2000" b="1" dirty="0"/>
              <a:t>DOS OS</a:t>
            </a:r>
          </a:p>
          <a:p>
            <a:pPr lvl="2"/>
            <a:r>
              <a:rPr lang="en-US" sz="2000" b="1" dirty="0"/>
              <a:t>Screen Size</a:t>
            </a:r>
          </a:p>
          <a:p>
            <a:pPr lvl="3"/>
            <a:r>
              <a:rPr lang="en-US" sz="2000" b="1" dirty="0"/>
              <a:t>13.3”, 13.4”, 14”, 14.1”, 14.2”, 15.6”, 16”, 16.2”</a:t>
            </a:r>
          </a:p>
          <a:p>
            <a:pPr lvl="2"/>
            <a:r>
              <a:rPr lang="en-US" sz="2000" b="1" dirty="0"/>
              <a:t>Weight (Gaming)</a:t>
            </a:r>
          </a:p>
        </p:txBody>
      </p:sp>
    </p:spTree>
    <p:extLst>
      <p:ext uri="{BB962C8B-B14F-4D97-AF65-F5344CB8AC3E}">
        <p14:creationId xmlns:p14="http://schemas.microsoft.com/office/powerpoint/2010/main" val="11285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Previous Results[1]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Full Model</a:t>
            </a:r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Reduced Model</a:t>
            </a:r>
          </a:p>
          <a:p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CDC4F-9C14-5893-A2E3-1FFF4F42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48" y="2590770"/>
            <a:ext cx="8221221" cy="1304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5455C-9C45-2933-251E-2E2F5B9E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48" y="5230436"/>
            <a:ext cx="9007378" cy="13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83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New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Decision Tree</a:t>
            </a:r>
          </a:p>
          <a:p>
            <a:endParaRPr lang="en-US" sz="3200" b="1" dirty="0"/>
          </a:p>
          <a:p>
            <a:r>
              <a:rPr lang="en-US" sz="3200" b="1" dirty="0"/>
              <a:t>Random Forest</a:t>
            </a:r>
          </a:p>
          <a:p>
            <a:endParaRPr lang="en-US" sz="3200" b="1" dirty="0"/>
          </a:p>
          <a:p>
            <a:r>
              <a:rPr lang="en-US" sz="3200" b="1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707849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Produced Significantly Better Results Than Other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085D6-CCB0-4C1C-4AF5-8AFD94F3B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205314"/>
            <a:ext cx="9096166" cy="12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3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Decision Tree Visualization</a:t>
            </a:r>
          </a:p>
        </p:txBody>
      </p:sp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CC81DD58-1ABD-BF7E-C3D2-6C85A582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02" y="1901003"/>
            <a:ext cx="7833283" cy="48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Produced Worse Results (Possibly Due to Overfitting)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0BB1B-A3F6-50B5-5A23-9BF2AA91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156980"/>
            <a:ext cx="9478514" cy="11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EF2925-7D5E-46C1-9C42-D5C717A6B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8B99E-4097-4B96-A9A3-600B8872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9EE74-55D5-55E0-DFD6-15E4F51A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4FA-24E1-91BE-E2D6-6D266F9A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US" sz="3200" b="1" dirty="0"/>
              <a:t>Also Produced Worse Results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92E65-A957-F369-22ED-63089A78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17" y="2958438"/>
            <a:ext cx="9322283" cy="11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1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b810df-40f6-4d9b-aa06-bab57dfc29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ED061E01C51D43B2CD8DB1D5AE4AA7" ma:contentTypeVersion="5" ma:contentTypeDescription="Create a new document." ma:contentTypeScope="" ma:versionID="23b21a2128c9aff0401ab83f746b5d4f">
  <xsd:schema xmlns:xsd="http://www.w3.org/2001/XMLSchema" xmlns:xs="http://www.w3.org/2001/XMLSchema" xmlns:p="http://schemas.microsoft.com/office/2006/metadata/properties" xmlns:ns3="eeb810df-40f6-4d9b-aa06-bab57dfc29a4" targetNamespace="http://schemas.microsoft.com/office/2006/metadata/properties" ma:root="true" ma:fieldsID="86a78e47d09c5cf20e95db6915a5046b" ns3:_="">
    <xsd:import namespace="eeb810df-40f6-4d9b-aa06-bab57dfc29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810df-40f6-4d9b-aa06-bab57dfc2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4E3864-550F-4194-BC9D-CCA442A52D0D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eeb810df-40f6-4d9b-aa06-bab57dfc29a4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994A7-2720-4939-971A-8008A4AC9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810df-40f6-4d9b-aa06-bab57dfc2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Banded design</Template>
  <TotalTime>161</TotalTime>
  <Words>368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Corbel</vt:lpstr>
      <vt:lpstr>Times New Roman</vt:lpstr>
      <vt:lpstr>Wingdings</vt:lpstr>
      <vt:lpstr>Banded</vt:lpstr>
      <vt:lpstr>Laptop Prices Models</vt:lpstr>
      <vt:lpstr>Goal</vt:lpstr>
      <vt:lpstr>Variables for Formula [1]</vt:lpstr>
      <vt:lpstr>Previous Results[1]</vt:lpstr>
      <vt:lpstr>New Models</vt:lpstr>
      <vt:lpstr>Decision Tree</vt:lpstr>
      <vt:lpstr>Decision Tree Visualization</vt:lpstr>
      <vt:lpstr>Random Forest</vt:lpstr>
      <vt:lpstr>Naïve Bayes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Prices Models</dc:title>
  <dc:creator>Kyle Brinker</dc:creator>
  <cp:lastModifiedBy>Kyle Brinker</cp:lastModifiedBy>
  <cp:revision>2</cp:revision>
  <dcterms:created xsi:type="dcterms:W3CDTF">2024-04-15T20:24:14Z</dcterms:created>
  <dcterms:modified xsi:type="dcterms:W3CDTF">2024-04-16T19:59:43Z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0x01010093ED061E01C51D43B2CD8DB1D5AE4AA7</vt:lpwstr>
  </property>
</Properties>
</file>