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sldIdLst>
    <p:sldId id="273" r:id="rId5"/>
    <p:sldId id="272" r:id="rId6"/>
    <p:sldId id="277" r:id="rId7"/>
    <p:sldId id="274" r:id="rId8"/>
    <p:sldId id="280" r:id="rId9"/>
    <p:sldId id="279" r:id="rId10"/>
    <p:sldId id="275" r:id="rId11"/>
    <p:sldId id="276" r:id="rId12"/>
    <p:sldId id="278"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3/7/2024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9668-76AA-2DB6-C632-A78951F32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4F8F3F-B5B1-9EB3-644F-C1AE3B511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04B78C-9880-A6D5-2CB6-EC301415AEEA}"/>
              </a:ext>
            </a:extLst>
          </p:cNvPr>
          <p:cNvSpPr>
            <a:spLocks noGrp="1"/>
          </p:cNvSpPr>
          <p:nvPr>
            <p:ph type="dt" sz="half" idx="10"/>
          </p:nvPr>
        </p:nvSpPr>
        <p:spPr/>
        <p:txBody>
          <a:bodyPr/>
          <a:lstStyle/>
          <a:p>
            <a:fld id="{53A53EF8-F1F1-426B-B0A9-FD4AEE8EDDC7}" type="datetime1">
              <a:rPr lang="en-US" smtClean="0"/>
              <a:t>3/7/2024</a:t>
            </a:fld>
            <a:endParaRPr lang="en-US" dirty="0"/>
          </a:p>
        </p:txBody>
      </p:sp>
      <p:sp>
        <p:nvSpPr>
          <p:cNvPr id="5" name="Footer Placeholder 4">
            <a:extLst>
              <a:ext uri="{FF2B5EF4-FFF2-40B4-BE49-F238E27FC236}">
                <a16:creationId xmlns:a16="http://schemas.microsoft.com/office/drawing/2014/main" id="{75D81F32-F9FA-4BF8-3E1E-6520B5C6B8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9AA6B5-7229-79D8-BD26-29DD29F4865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310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9593-9596-C691-B742-8F3C7F204F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6B79EB-5BCD-CCBB-B41C-3459DBC546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5C73C-4E77-2257-C2CE-FA88B7656675}"/>
              </a:ext>
            </a:extLst>
          </p:cNvPr>
          <p:cNvSpPr>
            <a:spLocks noGrp="1"/>
          </p:cNvSpPr>
          <p:nvPr>
            <p:ph type="dt" sz="half" idx="10"/>
          </p:nvPr>
        </p:nvSpPr>
        <p:spPr/>
        <p:txBody>
          <a:bodyPr/>
          <a:lstStyle/>
          <a:p>
            <a:fld id="{B2AAAADA-552C-4634-A9B8-C1EEDF253588}" type="datetime1">
              <a:rPr lang="en-US" smtClean="0"/>
              <a:t>3/7/2024</a:t>
            </a:fld>
            <a:endParaRPr lang="en-US" dirty="0"/>
          </a:p>
        </p:txBody>
      </p:sp>
      <p:sp>
        <p:nvSpPr>
          <p:cNvPr id="5" name="Footer Placeholder 4">
            <a:extLst>
              <a:ext uri="{FF2B5EF4-FFF2-40B4-BE49-F238E27FC236}">
                <a16:creationId xmlns:a16="http://schemas.microsoft.com/office/drawing/2014/main" id="{82E79204-FFE4-03B4-3852-597994519C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7E25DE-549A-2832-0210-18AFD670FD3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299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C4218B-9816-9A31-C245-D2B6FD835F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4F663B-D03C-0CA0-E7F4-B07A02A172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C75F4-26A0-1AB0-0DFC-6B1A12B15601}"/>
              </a:ext>
            </a:extLst>
          </p:cNvPr>
          <p:cNvSpPr>
            <a:spLocks noGrp="1"/>
          </p:cNvSpPr>
          <p:nvPr>
            <p:ph type="dt" sz="half" idx="10"/>
          </p:nvPr>
        </p:nvSpPr>
        <p:spPr/>
        <p:txBody>
          <a:bodyPr/>
          <a:lstStyle/>
          <a:p>
            <a:fld id="{6A594C05-AA5C-4F09-A6B7-D3A3193AA5D7}" type="datetime1">
              <a:rPr lang="en-US" smtClean="0"/>
              <a:t>3/7/2024</a:t>
            </a:fld>
            <a:endParaRPr lang="en-US" dirty="0"/>
          </a:p>
        </p:txBody>
      </p:sp>
      <p:sp>
        <p:nvSpPr>
          <p:cNvPr id="5" name="Footer Placeholder 4">
            <a:extLst>
              <a:ext uri="{FF2B5EF4-FFF2-40B4-BE49-F238E27FC236}">
                <a16:creationId xmlns:a16="http://schemas.microsoft.com/office/drawing/2014/main" id="{752BE372-D803-ACFA-BA67-35850ECE2D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FA414E-4B8D-87AE-69CE-35EDF66744E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2783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BF08-DBEB-7B47-70C7-80839E5E5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0124D3-179A-7EE7-6A1E-C0E03C368C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036F6-2B8A-87FB-30B9-BB70D2D9C8C9}"/>
              </a:ext>
            </a:extLst>
          </p:cNvPr>
          <p:cNvSpPr>
            <a:spLocks noGrp="1"/>
          </p:cNvSpPr>
          <p:nvPr>
            <p:ph type="dt" sz="half" idx="10"/>
          </p:nvPr>
        </p:nvSpPr>
        <p:spPr/>
        <p:txBody>
          <a:bodyPr/>
          <a:lstStyle/>
          <a:p>
            <a:fld id="{95E7C161-5F1A-4F87-A250-8C55998B83EC}" type="datetime1">
              <a:rPr lang="en-US" smtClean="0"/>
              <a:t>3/7/2024</a:t>
            </a:fld>
            <a:endParaRPr lang="en-US" dirty="0"/>
          </a:p>
        </p:txBody>
      </p:sp>
      <p:sp>
        <p:nvSpPr>
          <p:cNvPr id="5" name="Footer Placeholder 4">
            <a:extLst>
              <a:ext uri="{FF2B5EF4-FFF2-40B4-BE49-F238E27FC236}">
                <a16:creationId xmlns:a16="http://schemas.microsoft.com/office/drawing/2014/main" id="{D85E5EC9-1BDF-6C11-1302-1CA278FF6C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48CDF0-7674-0738-887D-4F057DFBEFC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426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C332-C40F-E3D0-1773-4B7521F514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39A2B7-3267-8037-08C8-467704DB7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B2CFE-D644-2039-012D-FF3BE14C8AB8}"/>
              </a:ext>
            </a:extLst>
          </p:cNvPr>
          <p:cNvSpPr>
            <a:spLocks noGrp="1"/>
          </p:cNvSpPr>
          <p:nvPr>
            <p:ph type="dt" sz="half" idx="10"/>
          </p:nvPr>
        </p:nvSpPr>
        <p:spPr/>
        <p:txBody>
          <a:bodyPr/>
          <a:lstStyle/>
          <a:p>
            <a:fld id="{3E4DB066-BA4C-4ACB-B5EF-D11313F7B512}" type="datetime1">
              <a:rPr lang="en-US" smtClean="0"/>
              <a:t>3/7/2024</a:t>
            </a:fld>
            <a:endParaRPr lang="en-US" dirty="0"/>
          </a:p>
        </p:txBody>
      </p:sp>
      <p:sp>
        <p:nvSpPr>
          <p:cNvPr id="5" name="Footer Placeholder 4">
            <a:extLst>
              <a:ext uri="{FF2B5EF4-FFF2-40B4-BE49-F238E27FC236}">
                <a16:creationId xmlns:a16="http://schemas.microsoft.com/office/drawing/2014/main" id="{8A859A30-09AE-4965-2D28-734FB03D0E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37D1E0-6BBA-26EE-1237-A33677D056A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844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3428-0730-9E72-1E7F-F0A44AAFB3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ECC599-DC6D-C774-3DC3-31F8682D58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26617D-E0F6-0D36-D620-E699A1357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73CC7-F58F-1795-5920-E43017E03F42}"/>
              </a:ext>
            </a:extLst>
          </p:cNvPr>
          <p:cNvSpPr>
            <a:spLocks noGrp="1"/>
          </p:cNvSpPr>
          <p:nvPr>
            <p:ph type="dt" sz="half" idx="10"/>
          </p:nvPr>
        </p:nvSpPr>
        <p:spPr/>
        <p:txBody>
          <a:bodyPr/>
          <a:lstStyle/>
          <a:p>
            <a:fld id="{583D13D9-FA56-4191-B3D1-0F0946347F7F}" type="datetime1">
              <a:rPr lang="en-US" smtClean="0"/>
              <a:t>3/7/2024</a:t>
            </a:fld>
            <a:endParaRPr lang="en-US" dirty="0"/>
          </a:p>
        </p:txBody>
      </p:sp>
      <p:sp>
        <p:nvSpPr>
          <p:cNvPr id="6" name="Footer Placeholder 5">
            <a:extLst>
              <a:ext uri="{FF2B5EF4-FFF2-40B4-BE49-F238E27FC236}">
                <a16:creationId xmlns:a16="http://schemas.microsoft.com/office/drawing/2014/main" id="{BCD4EA10-9684-4E86-14E2-72D6AE484A0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AF89F6-64A7-8E6C-5620-279AB4F8898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1239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1B20-D42F-6CE5-161F-4F5744E75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4E269B-C407-4A0E-61D9-457748894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E67E5-0026-B2B5-E524-F7DAE4D3E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7B28DE-4F93-D7BC-5AAC-BF460E078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FA712-C058-53C0-DDE0-C436BC038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3CC49E-8B33-7892-485A-49AE2148F0AA}"/>
              </a:ext>
            </a:extLst>
          </p:cNvPr>
          <p:cNvSpPr>
            <a:spLocks noGrp="1"/>
          </p:cNvSpPr>
          <p:nvPr>
            <p:ph type="dt" sz="half" idx="10"/>
          </p:nvPr>
        </p:nvSpPr>
        <p:spPr/>
        <p:txBody>
          <a:bodyPr/>
          <a:lstStyle/>
          <a:p>
            <a:fld id="{218E99F0-C981-43CA-8461-68A368C933F2}" type="datetime1">
              <a:rPr lang="en-US" smtClean="0"/>
              <a:t>3/7/2024</a:t>
            </a:fld>
            <a:endParaRPr lang="en-US" dirty="0"/>
          </a:p>
        </p:txBody>
      </p:sp>
      <p:sp>
        <p:nvSpPr>
          <p:cNvPr id="8" name="Footer Placeholder 7">
            <a:extLst>
              <a:ext uri="{FF2B5EF4-FFF2-40B4-BE49-F238E27FC236}">
                <a16:creationId xmlns:a16="http://schemas.microsoft.com/office/drawing/2014/main" id="{DDF154B8-C670-F02E-0B67-BF32D7B936E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0A7BAB-FB13-2765-C62F-B5D9C9CC146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948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A67-B5F6-12B4-21D6-08F222AAC5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7FCDDB-06DC-3D93-3164-9CB3D8969256}"/>
              </a:ext>
            </a:extLst>
          </p:cNvPr>
          <p:cNvSpPr>
            <a:spLocks noGrp="1"/>
          </p:cNvSpPr>
          <p:nvPr>
            <p:ph type="dt" sz="half" idx="10"/>
          </p:nvPr>
        </p:nvSpPr>
        <p:spPr/>
        <p:txBody>
          <a:bodyPr/>
          <a:lstStyle/>
          <a:p>
            <a:fld id="{4597E3CD-9FEF-4266-9447-6E0BADDDB821}" type="datetime1">
              <a:rPr lang="en-US" smtClean="0"/>
              <a:t>3/7/2024</a:t>
            </a:fld>
            <a:endParaRPr lang="en-US" dirty="0"/>
          </a:p>
        </p:txBody>
      </p:sp>
      <p:sp>
        <p:nvSpPr>
          <p:cNvPr id="4" name="Footer Placeholder 3">
            <a:extLst>
              <a:ext uri="{FF2B5EF4-FFF2-40B4-BE49-F238E27FC236}">
                <a16:creationId xmlns:a16="http://schemas.microsoft.com/office/drawing/2014/main" id="{E32D3C1B-ED27-94BE-E2D2-906D719A55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E0751C6-E0DD-B2A0-4B9B-411EA73BC76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250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BB08D-8316-57A5-77E5-CCEC6681B75E}"/>
              </a:ext>
            </a:extLst>
          </p:cNvPr>
          <p:cNvSpPr>
            <a:spLocks noGrp="1"/>
          </p:cNvSpPr>
          <p:nvPr>
            <p:ph type="dt" sz="half" idx="10"/>
          </p:nvPr>
        </p:nvSpPr>
        <p:spPr/>
        <p:txBody>
          <a:bodyPr/>
          <a:lstStyle/>
          <a:p>
            <a:fld id="{6E7ED101-F83B-4D7E-9E34-DC0B18767A58}" type="datetime1">
              <a:rPr lang="en-US" smtClean="0"/>
              <a:t>3/7/2024</a:t>
            </a:fld>
            <a:endParaRPr lang="en-US" dirty="0"/>
          </a:p>
        </p:txBody>
      </p:sp>
      <p:sp>
        <p:nvSpPr>
          <p:cNvPr id="3" name="Footer Placeholder 2">
            <a:extLst>
              <a:ext uri="{FF2B5EF4-FFF2-40B4-BE49-F238E27FC236}">
                <a16:creationId xmlns:a16="http://schemas.microsoft.com/office/drawing/2014/main" id="{B0DCC70D-BD0D-A551-5C94-0D62213593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E6700B-DC80-7D88-B46E-B9D79E4A25D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4863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2496-1D23-F49A-D59D-BDF3E1F16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1C00D7-0D26-0AEB-E2C5-707319C3D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FF2A4D-85AB-0C54-56DF-80DA2F352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0592F-3B87-818E-71EA-B67819BA4F97}"/>
              </a:ext>
            </a:extLst>
          </p:cNvPr>
          <p:cNvSpPr>
            <a:spLocks noGrp="1"/>
          </p:cNvSpPr>
          <p:nvPr>
            <p:ph type="dt" sz="half" idx="10"/>
          </p:nvPr>
        </p:nvSpPr>
        <p:spPr/>
        <p:txBody>
          <a:bodyPr/>
          <a:lstStyle/>
          <a:p>
            <a:fld id="{A947F4BB-6FA0-4C2D-AD18-4EF7D955C743}" type="datetime1">
              <a:rPr lang="en-US" smtClean="0"/>
              <a:t>3/7/2024</a:t>
            </a:fld>
            <a:endParaRPr lang="en-US" dirty="0"/>
          </a:p>
        </p:txBody>
      </p:sp>
      <p:sp>
        <p:nvSpPr>
          <p:cNvPr id="6" name="Footer Placeholder 5">
            <a:extLst>
              <a:ext uri="{FF2B5EF4-FFF2-40B4-BE49-F238E27FC236}">
                <a16:creationId xmlns:a16="http://schemas.microsoft.com/office/drawing/2014/main" id="{E630BBFD-B2B8-DF07-22C9-2E038B81F4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16C0FA-AA44-B7B4-87B7-3325516FD03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2882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2C3B-5B05-ECB9-7088-7281C2494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99EEA1-441F-0A36-AC5D-816EC475B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C0ACB-5469-B82F-A342-978F06277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8EEAC-5FCC-475B-1B15-A743BBA8C30B}"/>
              </a:ext>
            </a:extLst>
          </p:cNvPr>
          <p:cNvSpPr>
            <a:spLocks noGrp="1"/>
          </p:cNvSpPr>
          <p:nvPr>
            <p:ph type="dt" sz="half" idx="10"/>
          </p:nvPr>
        </p:nvSpPr>
        <p:spPr/>
        <p:txBody>
          <a:bodyPr/>
          <a:lstStyle/>
          <a:p>
            <a:fld id="{55D3067F-260F-43C4-A09C-6B48384CFE2B}" type="datetime1">
              <a:rPr lang="en-US" smtClean="0"/>
              <a:t>3/7/2024</a:t>
            </a:fld>
            <a:endParaRPr lang="en-US" dirty="0"/>
          </a:p>
        </p:txBody>
      </p:sp>
      <p:sp>
        <p:nvSpPr>
          <p:cNvPr id="6" name="Footer Placeholder 5">
            <a:extLst>
              <a:ext uri="{FF2B5EF4-FFF2-40B4-BE49-F238E27FC236}">
                <a16:creationId xmlns:a16="http://schemas.microsoft.com/office/drawing/2014/main" id="{032EEBAD-3FA6-B8AD-5780-4BB833771E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C64A05-87B0-AB15-01C7-6ECD27C6882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160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C34BB-0FD8-8854-9506-62D421D5B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302653-0C16-E3FB-8227-C3951EA6E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2711D-24F5-13C9-0459-A11E71D2A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BE5A9-3ED6-497C-9CD0-6F852ECCBD21}" type="datetime1">
              <a:rPr lang="en-US" smtClean="0"/>
              <a:t>3/7/2024</a:t>
            </a:fld>
            <a:endParaRPr lang="en-US" dirty="0"/>
          </a:p>
        </p:txBody>
      </p:sp>
      <p:sp>
        <p:nvSpPr>
          <p:cNvPr id="5" name="Footer Placeholder 4">
            <a:extLst>
              <a:ext uri="{FF2B5EF4-FFF2-40B4-BE49-F238E27FC236}">
                <a16:creationId xmlns:a16="http://schemas.microsoft.com/office/drawing/2014/main" id="{221E396C-2C9A-E47B-D1D6-9CA6B5822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EFB3A11-775C-8094-9B08-779FDD84E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67083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p:txBody>
          <a:bodyPr>
            <a:normAutofit/>
          </a:bodyPr>
          <a:lstStyle/>
          <a:p>
            <a:r>
              <a:rPr lang="en-US" dirty="0"/>
              <a:t>Predicting Current Laptop Prices</a:t>
            </a: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dirty="0"/>
              <a:t>Kyle Brinker</a:t>
            </a:r>
          </a:p>
        </p:txBody>
      </p:sp>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D820-5F23-63E1-AB2E-E19905ABF83A}"/>
              </a:ext>
            </a:extLst>
          </p:cNvPr>
          <p:cNvSpPr>
            <a:spLocks noGrp="1"/>
          </p:cNvSpPr>
          <p:nvPr>
            <p:ph type="title"/>
          </p:nvPr>
        </p:nvSpPr>
        <p:spPr/>
        <p:txBody>
          <a:bodyPr/>
          <a:lstStyle/>
          <a:p>
            <a:r>
              <a:rPr lang="en-US" b="1" dirty="0"/>
              <a:t>Accuracy Measures and Conclusion</a:t>
            </a:r>
          </a:p>
        </p:txBody>
      </p:sp>
      <p:sp>
        <p:nvSpPr>
          <p:cNvPr id="3" name="Content Placeholder 2">
            <a:extLst>
              <a:ext uri="{FF2B5EF4-FFF2-40B4-BE49-F238E27FC236}">
                <a16:creationId xmlns:a16="http://schemas.microsoft.com/office/drawing/2014/main" id="{05B989BA-36B3-5FDB-05D3-D82367F44063}"/>
              </a:ext>
            </a:extLst>
          </p:cNvPr>
          <p:cNvSpPr>
            <a:spLocks noGrp="1"/>
          </p:cNvSpPr>
          <p:nvPr>
            <p:ph idx="1"/>
          </p:nvPr>
        </p:nvSpPr>
        <p:spPr>
          <a:xfrm>
            <a:off x="838200" y="1418719"/>
            <a:ext cx="10515600" cy="5074155"/>
          </a:xfrm>
        </p:spPr>
        <p:txBody>
          <a:bodyPr>
            <a:normAutofit lnSpcReduction="10000"/>
          </a:bodyPr>
          <a:lstStyle/>
          <a:p>
            <a:pPr marL="0" indent="0">
              <a:buNone/>
            </a:pPr>
            <a:r>
              <a:rPr lang="en-US" dirty="0"/>
              <a:t>Full Model:</a:t>
            </a:r>
          </a:p>
          <a:p>
            <a:pPr marL="0" indent="0">
              <a:buNone/>
            </a:pPr>
            <a:endParaRPr lang="en-US" dirty="0"/>
          </a:p>
          <a:p>
            <a:pPr marL="0" indent="0">
              <a:buNone/>
            </a:pPr>
            <a:endParaRPr lang="en-US" dirty="0"/>
          </a:p>
          <a:p>
            <a:pPr marL="0" indent="0">
              <a:buNone/>
            </a:pPr>
            <a:endParaRPr lang="en-US" dirty="0"/>
          </a:p>
          <a:p>
            <a:pPr marL="0" indent="0">
              <a:buNone/>
            </a:pPr>
            <a:r>
              <a:rPr lang="en-US" dirty="0"/>
              <a:t>Reduced Model</a:t>
            </a:r>
          </a:p>
          <a:p>
            <a:pPr marL="0" indent="0">
              <a:buNone/>
            </a:pPr>
            <a:endParaRPr lang="en-US" dirty="0"/>
          </a:p>
          <a:p>
            <a:pPr marL="0" indent="0">
              <a:buNone/>
            </a:pPr>
            <a:endParaRPr lang="en-US" dirty="0"/>
          </a:p>
          <a:p>
            <a:pPr marL="0" indent="0">
              <a:buNone/>
            </a:pPr>
            <a:endParaRPr lang="en-US" dirty="0"/>
          </a:p>
          <a:p>
            <a:pPr marL="0" indent="0">
              <a:buNone/>
            </a:pPr>
            <a:r>
              <a:rPr lang="en-US" dirty="0"/>
              <a:t>Based on the accuracy, the reduced model would be a better choice as it has less predictor variables and only a slightly higher RMSE, signifying a model with the relatively same accuracy, but less predictor variables.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65CF3AF-50C8-2E46-B1CB-2CED5DC309E6}"/>
              </a:ext>
            </a:extLst>
          </p:cNvPr>
          <p:cNvPicPr>
            <a:picLocks noChangeAspect="1"/>
          </p:cNvPicPr>
          <p:nvPr/>
        </p:nvPicPr>
        <p:blipFill>
          <a:blip r:embed="rId2"/>
          <a:stretch>
            <a:fillRect/>
          </a:stretch>
        </p:blipFill>
        <p:spPr>
          <a:xfrm>
            <a:off x="838200" y="1878301"/>
            <a:ext cx="10711165" cy="1325563"/>
          </a:xfrm>
          <a:prstGeom prst="rect">
            <a:avLst/>
          </a:prstGeom>
        </p:spPr>
      </p:pic>
      <p:pic>
        <p:nvPicPr>
          <p:cNvPr id="7" name="Picture 6">
            <a:extLst>
              <a:ext uri="{FF2B5EF4-FFF2-40B4-BE49-F238E27FC236}">
                <a16:creationId xmlns:a16="http://schemas.microsoft.com/office/drawing/2014/main" id="{CB7306CA-56CD-5A46-3C92-09F7A409F39B}"/>
              </a:ext>
            </a:extLst>
          </p:cNvPr>
          <p:cNvPicPr>
            <a:picLocks noChangeAspect="1"/>
          </p:cNvPicPr>
          <p:nvPr/>
        </p:nvPicPr>
        <p:blipFill>
          <a:blip r:embed="rId3"/>
          <a:stretch>
            <a:fillRect/>
          </a:stretch>
        </p:blipFill>
        <p:spPr>
          <a:xfrm>
            <a:off x="690260" y="3663446"/>
            <a:ext cx="10811480" cy="1380188"/>
          </a:xfrm>
          <a:prstGeom prst="rect">
            <a:avLst/>
          </a:prstGeom>
        </p:spPr>
      </p:pic>
    </p:spTree>
    <p:extLst>
      <p:ext uri="{BB962C8B-B14F-4D97-AF65-F5344CB8AC3E}">
        <p14:creationId xmlns:p14="http://schemas.microsoft.com/office/powerpoint/2010/main" val="147229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5FC8-945C-6BCF-5D97-27CC1B33BEF4}"/>
              </a:ext>
            </a:extLst>
          </p:cNvPr>
          <p:cNvSpPr>
            <a:spLocks noGrp="1"/>
          </p:cNvSpPr>
          <p:nvPr>
            <p:ph type="title"/>
          </p:nvPr>
        </p:nvSpPr>
        <p:spPr/>
        <p:txBody>
          <a:bodyPr/>
          <a:lstStyle/>
          <a:p>
            <a:r>
              <a:rPr lang="en-US" b="1" dirty="0"/>
              <a:t>Bibliography</a:t>
            </a:r>
          </a:p>
        </p:txBody>
      </p:sp>
      <p:sp>
        <p:nvSpPr>
          <p:cNvPr id="3" name="Content Placeholder 2">
            <a:extLst>
              <a:ext uri="{FF2B5EF4-FFF2-40B4-BE49-F238E27FC236}">
                <a16:creationId xmlns:a16="http://schemas.microsoft.com/office/drawing/2014/main" id="{D41F99F5-CB96-4A1D-2494-C7ACC22CF3A6}"/>
              </a:ext>
            </a:extLst>
          </p:cNvPr>
          <p:cNvSpPr>
            <a:spLocks noGrp="1"/>
          </p:cNvSpPr>
          <p:nvPr>
            <p:ph idx="1"/>
          </p:nvPr>
        </p:nvSpPr>
        <p:spPr/>
        <p:txBody>
          <a:bodyPr/>
          <a:lstStyle/>
          <a:p>
            <a:r>
              <a:rPr lang="en-US" dirty="0">
                <a:effectLst/>
              </a:rPr>
              <a:t>Kumar, S. (2022, April 3). </a:t>
            </a:r>
            <a:r>
              <a:rPr lang="en-US" i="1" dirty="0">
                <a:effectLst/>
              </a:rPr>
              <a:t>Laptop specs and latest price</a:t>
            </a:r>
            <a:r>
              <a:rPr lang="en-US" dirty="0">
                <a:effectLst/>
              </a:rPr>
              <a:t>. Kaggle. https://www.kaggle.com/datasets/kuchhbhi/latest-laptop-price-list </a:t>
            </a:r>
          </a:p>
          <a:p>
            <a:endParaRPr lang="en-US" dirty="0"/>
          </a:p>
        </p:txBody>
      </p:sp>
    </p:spTree>
    <p:extLst>
      <p:ext uri="{BB962C8B-B14F-4D97-AF65-F5344CB8AC3E}">
        <p14:creationId xmlns:p14="http://schemas.microsoft.com/office/powerpoint/2010/main" val="210262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l="8707" r="9044" b="-1"/>
          <a:stretch/>
        </p:blipFill>
        <p:spPr>
          <a:xfrm>
            <a:off x="0" y="10"/>
            <a:ext cx="8450297" cy="6857990"/>
          </a:xfrm>
          <a:prstGeom prst="rect">
            <a:avLst/>
          </a:prstGeom>
        </p:spPr>
      </p:pic>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838201" y="365125"/>
            <a:ext cx="5251316" cy="1627636"/>
          </a:xfrm>
        </p:spPr>
        <p:txBody>
          <a:bodyPr>
            <a:normAutofit/>
          </a:bodyPr>
          <a:lstStyle/>
          <a:p>
            <a:r>
              <a:rPr lang="en-US" b="1">
                <a:solidFill>
                  <a:srgbClr val="FFFFFF"/>
                </a:solidFill>
              </a:rPr>
              <a:t>Goal</a:t>
            </a:r>
          </a:p>
        </p:txBody>
      </p:sp>
      <p:sp>
        <p:nvSpPr>
          <p:cNvPr id="5" name="Content Placeholder 4">
            <a:extLst>
              <a:ext uri="{FF2B5EF4-FFF2-40B4-BE49-F238E27FC236}">
                <a16:creationId xmlns:a16="http://schemas.microsoft.com/office/drawing/2014/main" id="{1AFB72B0-92F2-E076-8837-2760B847C8C6}"/>
              </a:ext>
            </a:extLst>
          </p:cNvPr>
          <p:cNvSpPr>
            <a:spLocks noGrp="1"/>
          </p:cNvSpPr>
          <p:nvPr>
            <p:ph idx="1"/>
          </p:nvPr>
        </p:nvSpPr>
        <p:spPr>
          <a:xfrm>
            <a:off x="838200" y="2219785"/>
            <a:ext cx="4619621" cy="3957178"/>
          </a:xfrm>
        </p:spPr>
        <p:txBody>
          <a:bodyPr>
            <a:normAutofit/>
          </a:bodyPr>
          <a:lstStyle/>
          <a:p>
            <a:pPr marL="0" indent="0">
              <a:buNone/>
            </a:pPr>
            <a:endParaRPr lang="en-US" sz="2000" dirty="0">
              <a:solidFill>
                <a:srgbClr val="FFFFFF"/>
              </a:solidFill>
            </a:endParaRPr>
          </a:p>
          <a:p>
            <a:endParaRPr lang="en-US" sz="2000" dirty="0">
              <a:solidFill>
                <a:srgbClr val="FFFFFF"/>
              </a:solidFill>
            </a:endParaRPr>
          </a:p>
          <a:p>
            <a:pPr marL="0" indent="0">
              <a:buNone/>
            </a:pPr>
            <a:r>
              <a:rPr lang="en-US" sz="2000" dirty="0">
                <a:solidFill>
                  <a:srgbClr val="FFFFFF"/>
                </a:solidFill>
              </a:rPr>
              <a:t>Predict the latest price for a laptop based on the computer hardware and specifications.</a:t>
            </a:r>
          </a:p>
        </p:txBody>
      </p:sp>
      <p:pic>
        <p:nvPicPr>
          <p:cNvPr id="10" name="Picture 9" descr="Person using laptop">
            <a:extLst>
              <a:ext uri="{FF2B5EF4-FFF2-40B4-BE49-F238E27FC236}">
                <a16:creationId xmlns:a16="http://schemas.microsoft.com/office/drawing/2014/main" id="{79735ADB-3E4C-F5D3-C06F-EB40F5730DB4}"/>
              </a:ext>
            </a:extLst>
          </p:cNvPr>
          <p:cNvPicPr>
            <a:picLocks noChangeAspect="1"/>
          </p:cNvPicPr>
          <p:nvPr/>
        </p:nvPicPr>
        <p:blipFill rotWithShape="1">
          <a:blip r:embed="rId3"/>
          <a:srcRect l="20606" r="21356" b="-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607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0" y="-44796"/>
            <a:ext cx="12191980" cy="6857990"/>
          </a:xfrm>
          <a:prstGeom prst="rect">
            <a:avLst/>
          </a:prstGeom>
        </p:spPr>
      </p:pic>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p:txBody>
          <a:bodyPr>
            <a:normAutofit/>
          </a:bodyPr>
          <a:lstStyle/>
          <a:p>
            <a:r>
              <a:rPr lang="en-US" b="1" dirty="0"/>
              <a:t>Data Overview</a:t>
            </a:r>
          </a:p>
        </p:txBody>
      </p:sp>
      <p:sp>
        <p:nvSpPr>
          <p:cNvPr id="5" name="Content Placeholder 4">
            <a:extLst>
              <a:ext uri="{FF2B5EF4-FFF2-40B4-BE49-F238E27FC236}">
                <a16:creationId xmlns:a16="http://schemas.microsoft.com/office/drawing/2014/main" id="{1AFB72B0-92F2-E076-8837-2760B847C8C6}"/>
              </a:ext>
            </a:extLst>
          </p:cNvPr>
          <p:cNvSpPr>
            <a:spLocks noGrp="1"/>
          </p:cNvSpPr>
          <p:nvPr>
            <p:ph idx="1"/>
          </p:nvPr>
        </p:nvSpPr>
        <p:spPr/>
        <p:txBody>
          <a:bodyPr>
            <a:normAutofit/>
          </a:bodyPr>
          <a:lstStyle/>
          <a:p>
            <a:pPr marL="0" indent="0">
              <a:buNone/>
            </a:pPr>
            <a:r>
              <a:rPr lang="en-US" dirty="0"/>
              <a:t>The data involves 896 Observations along with 23 predictor variables.</a:t>
            </a:r>
          </a:p>
          <a:p>
            <a:pPr marL="0" indent="0">
              <a:buNone/>
            </a:pPr>
            <a:endParaRPr lang="en-US" dirty="0"/>
          </a:p>
          <a:p>
            <a:pPr marL="0" indent="0">
              <a:buNone/>
            </a:pPr>
            <a:r>
              <a:rPr lang="en-US" dirty="0"/>
              <a:t>Contains data on laptop prices (Indian Rupees) along with </a:t>
            </a:r>
          </a:p>
          <a:p>
            <a:r>
              <a:rPr lang="en-US" dirty="0"/>
              <a:t>Component Specifications</a:t>
            </a:r>
          </a:p>
          <a:p>
            <a:pPr lvl="1"/>
            <a:r>
              <a:rPr lang="en-US" sz="2800" dirty="0"/>
              <a:t>Storage, Weight, Touchscreen Capabilities, Brand, Processor, etc.</a:t>
            </a:r>
          </a:p>
          <a:p>
            <a:r>
              <a:rPr lang="en-US" dirty="0"/>
              <a:t>Warranty Information</a:t>
            </a:r>
          </a:p>
          <a:p>
            <a:r>
              <a:rPr lang="en-US" dirty="0"/>
              <a:t>Discount</a:t>
            </a:r>
          </a:p>
          <a:p>
            <a:r>
              <a:rPr lang="en-US" dirty="0"/>
              <a:t>Old Price</a:t>
            </a:r>
          </a:p>
        </p:txBody>
      </p:sp>
    </p:spTree>
    <p:extLst>
      <p:ext uri="{BB962C8B-B14F-4D97-AF65-F5344CB8AC3E}">
        <p14:creationId xmlns:p14="http://schemas.microsoft.com/office/powerpoint/2010/main" val="117571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p:txBody>
          <a:bodyPr>
            <a:normAutofit/>
          </a:bodyPr>
          <a:lstStyle/>
          <a:p>
            <a:r>
              <a:rPr lang="en-US" b="1" dirty="0"/>
              <a:t>Preliminary Feature Selection</a:t>
            </a:r>
          </a:p>
        </p:txBody>
      </p:sp>
      <p:sp>
        <p:nvSpPr>
          <p:cNvPr id="5" name="Content Placeholder 4">
            <a:extLst>
              <a:ext uri="{FF2B5EF4-FFF2-40B4-BE49-F238E27FC236}">
                <a16:creationId xmlns:a16="http://schemas.microsoft.com/office/drawing/2014/main" id="{1AFB72B0-92F2-E076-8837-2760B847C8C6}"/>
              </a:ext>
            </a:extLst>
          </p:cNvPr>
          <p:cNvSpPr>
            <a:spLocks noGrp="1"/>
          </p:cNvSpPr>
          <p:nvPr>
            <p:ph idx="1"/>
          </p:nvPr>
        </p:nvSpPr>
        <p:spPr/>
        <p:txBody>
          <a:bodyPr>
            <a:normAutofit lnSpcReduction="10000"/>
          </a:bodyPr>
          <a:lstStyle/>
          <a:p>
            <a:r>
              <a:rPr lang="en-US" dirty="0"/>
              <a:t>Removed the model type because the model will be associated with the brand of a laptop. </a:t>
            </a:r>
          </a:p>
          <a:p>
            <a:r>
              <a:rPr lang="en-US" dirty="0"/>
              <a:t>In addition, the brand has less unique values, which will help with the data analysis process. The processor name was also removed for similar reasons as the name would be associated with the brand of processor. </a:t>
            </a:r>
          </a:p>
          <a:p>
            <a:r>
              <a:rPr lang="en-US" dirty="0"/>
              <a:t>The discount was also removed since we are looking to predict the latest price; therefore, if we have the discount, then we are no longer predicting the latest price.</a:t>
            </a:r>
          </a:p>
          <a:p>
            <a:r>
              <a:rPr lang="en-US" dirty="0"/>
              <a:t>The ratings will also be removed as it has a high correlation with the number of reviews, suggesting they might be multicollinearity.</a:t>
            </a:r>
          </a:p>
        </p:txBody>
      </p:sp>
    </p:spTree>
    <p:extLst>
      <p:ext uri="{BB962C8B-B14F-4D97-AF65-F5344CB8AC3E}">
        <p14:creationId xmlns:p14="http://schemas.microsoft.com/office/powerpoint/2010/main" val="138609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2D2D-F014-6B46-2DC9-34CAA51A35E0}"/>
              </a:ext>
            </a:extLst>
          </p:cNvPr>
          <p:cNvSpPr>
            <a:spLocks noGrp="1"/>
          </p:cNvSpPr>
          <p:nvPr>
            <p:ph type="title"/>
          </p:nvPr>
        </p:nvSpPr>
        <p:spPr/>
        <p:txBody>
          <a:bodyPr/>
          <a:lstStyle/>
          <a:p>
            <a:r>
              <a:rPr lang="en-US" dirty="0"/>
              <a:t>Heatmap of Numeric Predictors</a:t>
            </a:r>
          </a:p>
        </p:txBody>
      </p:sp>
      <p:sp>
        <p:nvSpPr>
          <p:cNvPr id="3" name="AutoShape 2">
            <a:extLst>
              <a:ext uri="{FF2B5EF4-FFF2-40B4-BE49-F238E27FC236}">
                <a16:creationId xmlns:a16="http://schemas.microsoft.com/office/drawing/2014/main" id="{7A750019-BD07-B613-CD5F-0D280714291B}"/>
              </a:ext>
            </a:extLst>
          </p:cNvPr>
          <p:cNvSpPr>
            <a:spLocks noChangeAspect="1" noChangeArrowheads="1"/>
          </p:cNvSpPr>
          <p:nvPr/>
        </p:nvSpPr>
        <p:spPr bwMode="auto">
          <a:xfrm>
            <a:off x="5943599" y="3276599"/>
            <a:ext cx="2447925" cy="2447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41FCBA4A-6CAF-449B-7530-1AB9B880BB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yellow and orange squares with black text&#10;&#10;Description automatically generated">
            <a:extLst>
              <a:ext uri="{FF2B5EF4-FFF2-40B4-BE49-F238E27FC236}">
                <a16:creationId xmlns:a16="http://schemas.microsoft.com/office/drawing/2014/main" id="{3D15451C-D4AF-98FF-46FA-C3104E0E8064}"/>
              </a:ext>
            </a:extLst>
          </p:cNvPr>
          <p:cNvPicPr>
            <a:picLocks noChangeAspect="1"/>
          </p:cNvPicPr>
          <p:nvPr/>
        </p:nvPicPr>
        <p:blipFill>
          <a:blip r:embed="rId2"/>
          <a:stretch>
            <a:fillRect/>
          </a:stretch>
        </p:blipFill>
        <p:spPr>
          <a:xfrm>
            <a:off x="2055023" y="1503253"/>
            <a:ext cx="8081954" cy="4989622"/>
          </a:xfrm>
          <a:prstGeom prst="rect">
            <a:avLst/>
          </a:prstGeom>
        </p:spPr>
      </p:pic>
    </p:spTree>
    <p:extLst>
      <p:ext uri="{BB962C8B-B14F-4D97-AF65-F5344CB8AC3E}">
        <p14:creationId xmlns:p14="http://schemas.microsoft.com/office/powerpoint/2010/main" val="297846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p:txBody>
          <a:bodyPr>
            <a:normAutofit/>
          </a:bodyPr>
          <a:lstStyle/>
          <a:p>
            <a:r>
              <a:rPr lang="en-US" b="1" dirty="0"/>
              <a:t>Stepwise Selection</a:t>
            </a:r>
          </a:p>
        </p:txBody>
      </p:sp>
      <p:sp>
        <p:nvSpPr>
          <p:cNvPr id="5" name="Content Placeholder 4">
            <a:extLst>
              <a:ext uri="{FF2B5EF4-FFF2-40B4-BE49-F238E27FC236}">
                <a16:creationId xmlns:a16="http://schemas.microsoft.com/office/drawing/2014/main" id="{1AFB72B0-92F2-E076-8837-2760B847C8C6}"/>
              </a:ext>
            </a:extLst>
          </p:cNvPr>
          <p:cNvSpPr>
            <a:spLocks noGrp="1"/>
          </p:cNvSpPr>
          <p:nvPr>
            <p:ph idx="1"/>
          </p:nvPr>
        </p:nvSpPr>
        <p:spPr>
          <a:xfrm>
            <a:off x="838200" y="2055803"/>
            <a:ext cx="10515600" cy="2847975"/>
          </a:xfrm>
        </p:spPr>
        <p:txBody>
          <a:bodyPr numCol="1">
            <a:noAutofit/>
          </a:bodyPr>
          <a:lstStyle/>
          <a:p>
            <a:r>
              <a:rPr lang="en-US" sz="3200" dirty="0"/>
              <a:t>The model was selected based on the lowest AIC score of 10586.22.</a:t>
            </a:r>
          </a:p>
          <a:p>
            <a:endParaRPr lang="en-US" sz="3200" dirty="0"/>
          </a:p>
          <a:p>
            <a:r>
              <a:rPr lang="en-US" sz="3200" dirty="0"/>
              <a:t>The resulting model was based on forward-backward selection.</a:t>
            </a:r>
          </a:p>
        </p:txBody>
      </p:sp>
    </p:spTree>
    <p:extLst>
      <p:ext uri="{BB962C8B-B14F-4D97-AF65-F5344CB8AC3E}">
        <p14:creationId xmlns:p14="http://schemas.microsoft.com/office/powerpoint/2010/main" val="70521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p:txBody>
          <a:bodyPr>
            <a:normAutofit/>
          </a:bodyPr>
          <a:lstStyle/>
          <a:p>
            <a:r>
              <a:rPr lang="en-US" b="1" dirty="0"/>
              <a:t>Stepwise Selection Continued</a:t>
            </a:r>
          </a:p>
        </p:txBody>
      </p:sp>
      <p:sp>
        <p:nvSpPr>
          <p:cNvPr id="5" name="Content Placeholder 4">
            <a:extLst>
              <a:ext uri="{FF2B5EF4-FFF2-40B4-BE49-F238E27FC236}">
                <a16:creationId xmlns:a16="http://schemas.microsoft.com/office/drawing/2014/main" id="{1AFB72B0-92F2-E076-8837-2760B847C8C6}"/>
              </a:ext>
            </a:extLst>
          </p:cNvPr>
          <p:cNvSpPr>
            <a:spLocks noGrp="1"/>
          </p:cNvSpPr>
          <p:nvPr>
            <p:ph idx="1"/>
          </p:nvPr>
        </p:nvSpPr>
        <p:spPr>
          <a:xfrm>
            <a:off x="838200" y="1333500"/>
            <a:ext cx="10515600" cy="5343525"/>
          </a:xfrm>
        </p:spPr>
        <p:txBody>
          <a:bodyPr numCol="2">
            <a:noAutofit/>
          </a:bodyPr>
          <a:lstStyle/>
          <a:p>
            <a:r>
              <a:rPr lang="en-US" sz="2400" dirty="0"/>
              <a:t>Predictors Included:</a:t>
            </a:r>
          </a:p>
          <a:p>
            <a:pPr lvl="1"/>
            <a:r>
              <a:rPr lang="en-US" dirty="0"/>
              <a:t>Graphics Card Gigabyte</a:t>
            </a:r>
          </a:p>
          <a:p>
            <a:pPr lvl="1"/>
            <a:r>
              <a:rPr lang="en-US" dirty="0"/>
              <a:t>Warranty</a:t>
            </a:r>
          </a:p>
          <a:p>
            <a:pPr lvl="1"/>
            <a:r>
              <a:rPr lang="en-US" dirty="0"/>
              <a:t>Old Price</a:t>
            </a:r>
          </a:p>
          <a:p>
            <a:pPr lvl="1"/>
            <a:r>
              <a:rPr lang="en-US" dirty="0"/>
              <a:t>Brand</a:t>
            </a:r>
          </a:p>
          <a:p>
            <a:pPr lvl="2"/>
            <a:r>
              <a:rPr lang="en-US" sz="2400" dirty="0"/>
              <a:t>Apple, Alienware, </a:t>
            </a:r>
            <a:r>
              <a:rPr lang="en-US" sz="2400" dirty="0" err="1"/>
              <a:t>Smartron</a:t>
            </a:r>
            <a:r>
              <a:rPr lang="en-US" sz="2400" dirty="0"/>
              <a:t>, HP, or ASUS</a:t>
            </a:r>
          </a:p>
          <a:p>
            <a:pPr lvl="1"/>
            <a:r>
              <a:rPr lang="en-US" dirty="0"/>
              <a:t>Number of Stars</a:t>
            </a:r>
          </a:p>
          <a:p>
            <a:pPr lvl="1"/>
            <a:r>
              <a:rPr lang="en-US" dirty="0"/>
              <a:t>Ratings</a:t>
            </a:r>
          </a:p>
          <a:p>
            <a:pPr lvl="1"/>
            <a:r>
              <a:rPr lang="en-US" dirty="0"/>
              <a:t>No touchscreen</a:t>
            </a:r>
          </a:p>
          <a:p>
            <a:pPr lvl="1"/>
            <a:r>
              <a:rPr lang="en-US" dirty="0"/>
              <a:t>Processor</a:t>
            </a:r>
          </a:p>
          <a:p>
            <a:pPr lvl="2"/>
            <a:r>
              <a:rPr lang="en-US" sz="2400" dirty="0"/>
              <a:t>AMD, Intel, or M1</a:t>
            </a:r>
          </a:p>
          <a:p>
            <a:pPr lvl="1"/>
            <a:r>
              <a:rPr lang="en-US" dirty="0"/>
              <a:t>Processor Generation</a:t>
            </a:r>
          </a:p>
          <a:p>
            <a:pPr lvl="2"/>
            <a:r>
              <a:rPr lang="en-US" sz="2400" dirty="0"/>
              <a:t>4</a:t>
            </a:r>
            <a:r>
              <a:rPr lang="en-US" sz="2400" baseline="30000" dirty="0"/>
              <a:t>th,  </a:t>
            </a:r>
            <a:r>
              <a:rPr lang="en-US" sz="2400" dirty="0"/>
              <a:t>7</a:t>
            </a:r>
            <a:r>
              <a:rPr lang="en-US" sz="2400" baseline="30000" dirty="0"/>
              <a:t>th, </a:t>
            </a:r>
            <a:r>
              <a:rPr lang="en-US" sz="2400" dirty="0"/>
              <a:t>8</a:t>
            </a:r>
            <a:r>
              <a:rPr lang="en-US" sz="2400" baseline="30000" dirty="0"/>
              <a:t>th, </a:t>
            </a:r>
            <a:r>
              <a:rPr lang="en-US" sz="2400" dirty="0"/>
              <a:t>10</a:t>
            </a:r>
            <a:r>
              <a:rPr lang="en-US" sz="2400" baseline="30000" dirty="0"/>
              <a:t>th,</a:t>
            </a:r>
            <a:r>
              <a:rPr lang="en-US" sz="2400" dirty="0"/>
              <a:t>12</a:t>
            </a:r>
            <a:r>
              <a:rPr lang="en-US" sz="2400" baseline="30000" dirty="0"/>
              <a:t>th</a:t>
            </a:r>
            <a:endParaRPr lang="en-US" sz="2400" dirty="0"/>
          </a:p>
          <a:p>
            <a:pPr lvl="2"/>
            <a:r>
              <a:rPr lang="en-US" sz="2400" dirty="0"/>
              <a:t>Ram</a:t>
            </a:r>
          </a:p>
          <a:p>
            <a:pPr lvl="3"/>
            <a:r>
              <a:rPr lang="en-US" sz="2400" dirty="0"/>
              <a:t>4 GB, 8 GB, or 16 GB</a:t>
            </a:r>
          </a:p>
          <a:p>
            <a:pPr lvl="2"/>
            <a:r>
              <a:rPr lang="en-US" sz="2400" dirty="0"/>
              <a:t>Ram Type</a:t>
            </a:r>
          </a:p>
          <a:p>
            <a:pPr lvl="3"/>
            <a:r>
              <a:rPr lang="en-US" sz="2400" dirty="0"/>
              <a:t>LPDDR4 or LPDDR3</a:t>
            </a:r>
          </a:p>
          <a:p>
            <a:pPr lvl="2"/>
            <a:r>
              <a:rPr lang="en-US" sz="2400" dirty="0"/>
              <a:t>SSD</a:t>
            </a:r>
          </a:p>
          <a:p>
            <a:pPr lvl="3"/>
            <a:r>
              <a:rPr lang="en-US" sz="2400" dirty="0"/>
              <a:t>0 GB, 128 GB, 256 GB, 512 GB, 1 TB, 2 TB</a:t>
            </a:r>
          </a:p>
          <a:p>
            <a:pPr lvl="2"/>
            <a:r>
              <a:rPr lang="en-US" sz="2400" dirty="0"/>
              <a:t> HDD</a:t>
            </a:r>
          </a:p>
          <a:p>
            <a:pPr lvl="3"/>
            <a:r>
              <a:rPr lang="en-US" sz="2400" dirty="0"/>
              <a:t>0 GB, 512 GB</a:t>
            </a:r>
          </a:p>
          <a:p>
            <a:pPr lvl="2"/>
            <a:r>
              <a:rPr lang="en-US" sz="2400" dirty="0"/>
              <a:t>DOS OS</a:t>
            </a:r>
          </a:p>
          <a:p>
            <a:pPr lvl="2"/>
            <a:r>
              <a:rPr lang="en-US" sz="2400" dirty="0"/>
              <a:t>Screen Size</a:t>
            </a:r>
          </a:p>
          <a:p>
            <a:pPr lvl="3"/>
            <a:r>
              <a:rPr lang="en-US" sz="2400" dirty="0"/>
              <a:t>13.3”, 13.4”, 14”, 14.1”, 14.2”, 15.6”, 16”, 16.2”</a:t>
            </a:r>
          </a:p>
          <a:p>
            <a:pPr lvl="2"/>
            <a:r>
              <a:rPr lang="en-US" sz="2600" dirty="0"/>
              <a:t>Weight (Gaming)</a:t>
            </a:r>
          </a:p>
        </p:txBody>
      </p:sp>
    </p:spTree>
    <p:extLst>
      <p:ext uri="{BB962C8B-B14F-4D97-AF65-F5344CB8AC3E}">
        <p14:creationId xmlns:p14="http://schemas.microsoft.com/office/powerpoint/2010/main" val="112854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p:txBody>
          <a:bodyPr>
            <a:normAutofit/>
          </a:bodyPr>
          <a:lstStyle/>
          <a:p>
            <a:r>
              <a:rPr lang="en-US" b="1" dirty="0"/>
              <a:t>Model Conclusion</a:t>
            </a:r>
          </a:p>
        </p:txBody>
      </p:sp>
      <p:sp>
        <p:nvSpPr>
          <p:cNvPr id="5" name="Content Placeholder 4">
            <a:extLst>
              <a:ext uri="{FF2B5EF4-FFF2-40B4-BE49-F238E27FC236}">
                <a16:creationId xmlns:a16="http://schemas.microsoft.com/office/drawing/2014/main" id="{1AFB72B0-92F2-E076-8837-2760B847C8C6}"/>
              </a:ext>
            </a:extLst>
          </p:cNvPr>
          <p:cNvSpPr>
            <a:spLocks noGrp="1"/>
          </p:cNvSpPr>
          <p:nvPr>
            <p:ph idx="1"/>
          </p:nvPr>
        </p:nvSpPr>
        <p:spPr/>
        <p:txBody>
          <a:bodyPr/>
          <a:lstStyle/>
          <a:p>
            <a:r>
              <a:rPr lang="en-US" dirty="0"/>
              <a:t>The model produced using stepwise regression suggests that the latest laptop price depends on:</a:t>
            </a:r>
          </a:p>
          <a:p>
            <a:pPr lvl="1"/>
            <a:r>
              <a:rPr lang="en-US" dirty="0"/>
              <a:t>Specific Brands</a:t>
            </a:r>
          </a:p>
          <a:p>
            <a:pPr lvl="1"/>
            <a:r>
              <a:rPr lang="en-US" dirty="0"/>
              <a:t>Screen Size </a:t>
            </a:r>
          </a:p>
          <a:p>
            <a:pPr lvl="1"/>
            <a:r>
              <a:rPr lang="en-US" dirty="0"/>
              <a:t>Original Price</a:t>
            </a:r>
          </a:p>
          <a:p>
            <a:pPr lvl="1"/>
            <a:r>
              <a:rPr lang="en-US" dirty="0"/>
              <a:t>Reviews</a:t>
            </a:r>
          </a:p>
          <a:p>
            <a:pPr lvl="1"/>
            <a:r>
              <a:rPr lang="en-US" dirty="0"/>
              <a:t>Storage (SSD &amp; HDD) </a:t>
            </a:r>
          </a:p>
          <a:p>
            <a:pPr lvl="1"/>
            <a:r>
              <a:rPr lang="en-US" dirty="0"/>
              <a:t>Touchscreen Capability</a:t>
            </a:r>
          </a:p>
          <a:p>
            <a:pPr lvl="1"/>
            <a:r>
              <a:rPr lang="en-US" dirty="0"/>
              <a:t>Processor Type and Generation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2588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395A6-E4CF-4FAF-16C2-CCB0316E386A}"/>
              </a:ext>
            </a:extLst>
          </p:cNvPr>
          <p:cNvSpPr>
            <a:spLocks noGrp="1"/>
          </p:cNvSpPr>
          <p:nvPr>
            <p:ph type="title"/>
          </p:nvPr>
        </p:nvSpPr>
        <p:spPr>
          <a:xfrm>
            <a:off x="1028700" y="1967266"/>
            <a:ext cx="2628900" cy="2547257"/>
          </a:xfrm>
          <a:noFill/>
        </p:spPr>
        <p:txBody>
          <a:bodyPr anchor="ctr">
            <a:normAutofit/>
          </a:bodyPr>
          <a:lstStyle/>
          <a:p>
            <a:pPr algn="ctr"/>
            <a:r>
              <a:rPr lang="en-US" sz="3600" b="1" dirty="0">
                <a:solidFill>
                  <a:srgbClr val="FFFFFF"/>
                </a:solidFill>
              </a:rPr>
              <a:t>Coefficients</a:t>
            </a:r>
          </a:p>
        </p:txBody>
      </p:sp>
      <p:pic>
        <p:nvPicPr>
          <p:cNvPr id="6" name="Picture 5">
            <a:extLst>
              <a:ext uri="{FF2B5EF4-FFF2-40B4-BE49-F238E27FC236}">
                <a16:creationId xmlns:a16="http://schemas.microsoft.com/office/drawing/2014/main" id="{9AFAF164-7095-F4D7-C183-DE95E7C8AAC6}"/>
              </a:ext>
            </a:extLst>
          </p:cNvPr>
          <p:cNvPicPr>
            <a:picLocks noChangeAspect="1"/>
          </p:cNvPicPr>
          <p:nvPr/>
        </p:nvPicPr>
        <p:blipFill>
          <a:blip r:embed="rId2"/>
          <a:stretch>
            <a:fillRect/>
          </a:stretch>
        </p:blipFill>
        <p:spPr>
          <a:xfrm>
            <a:off x="5686425" y="66801"/>
            <a:ext cx="5619750" cy="6789996"/>
          </a:xfrm>
          <a:prstGeom prst="rect">
            <a:avLst/>
          </a:prstGeom>
        </p:spPr>
      </p:pic>
    </p:spTree>
    <p:extLst>
      <p:ext uri="{BB962C8B-B14F-4D97-AF65-F5344CB8AC3E}">
        <p14:creationId xmlns:p14="http://schemas.microsoft.com/office/powerpoint/2010/main" val="3982121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4E3864-550F-4194-BC9D-CCA442A52D0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3.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218</TotalTime>
  <Words>440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Current Laptop Prices</vt:lpstr>
      <vt:lpstr>Goal</vt:lpstr>
      <vt:lpstr>Data Overview</vt:lpstr>
      <vt:lpstr>Preliminary Feature Selection</vt:lpstr>
      <vt:lpstr>Heatmap of Numeric Predictors</vt:lpstr>
      <vt:lpstr>Stepwise Selection</vt:lpstr>
      <vt:lpstr>Stepwise Selection Continued</vt:lpstr>
      <vt:lpstr>Model Conclusion</vt:lpstr>
      <vt:lpstr>Coefficients</vt:lpstr>
      <vt:lpstr>Accuracy Measures and 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Current Laptop Prices</dc:title>
  <dc:creator>Kyle Brinker</dc:creator>
  <cp:lastModifiedBy>Kyle Brinker</cp:lastModifiedBy>
  <cp:revision>1</cp:revision>
  <dcterms:created xsi:type="dcterms:W3CDTF">2024-03-07T22:32:26Z</dcterms:created>
  <dcterms:modified xsi:type="dcterms:W3CDTF">2024-03-08T02:11:03Z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