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10.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notesSlides/notesSlide17.xml" ContentType="application/vnd.openxmlformats-officedocument.presentationml.notesSlide+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notesSlides/notesSlide18.xml" ContentType="application/vnd.openxmlformats-officedocument.presentationml.notesSlide+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notesSlides/notesSlide19.xml" ContentType="application/vnd.openxmlformats-officedocument.presentationml.notesSlide+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0"/>
  </p:notesMasterIdLst>
  <p:handoutMasterIdLst>
    <p:handoutMasterId r:id="rId241"/>
  </p:handoutMasterIdLst>
  <p:sldIdLst>
    <p:sldId id="790" r:id="rId2"/>
    <p:sldId id="731" r:id="rId3"/>
    <p:sldId id="748" r:id="rId4"/>
    <p:sldId id="763" r:id="rId5"/>
    <p:sldId id="752" r:id="rId6"/>
    <p:sldId id="527" r:id="rId7"/>
    <p:sldId id="528" r:id="rId8"/>
    <p:sldId id="529" r:id="rId9"/>
    <p:sldId id="530" r:id="rId10"/>
    <p:sldId id="532" r:id="rId11"/>
    <p:sldId id="533" r:id="rId12"/>
    <p:sldId id="534" r:id="rId13"/>
    <p:sldId id="535" r:id="rId14"/>
    <p:sldId id="538" r:id="rId15"/>
    <p:sldId id="628" r:id="rId16"/>
    <p:sldId id="540" r:id="rId17"/>
    <p:sldId id="521" r:id="rId18"/>
    <p:sldId id="522" r:id="rId19"/>
    <p:sldId id="751" r:id="rId20"/>
    <p:sldId id="539" r:id="rId21"/>
    <p:sldId id="541" r:id="rId22"/>
    <p:sldId id="542" r:id="rId23"/>
    <p:sldId id="543" r:id="rId24"/>
    <p:sldId id="553" r:id="rId25"/>
    <p:sldId id="753" r:id="rId26"/>
    <p:sldId id="544" r:id="rId27"/>
    <p:sldId id="545" r:id="rId28"/>
    <p:sldId id="546" r:id="rId29"/>
    <p:sldId id="630" r:id="rId30"/>
    <p:sldId id="554" r:id="rId31"/>
    <p:sldId id="631" r:id="rId32"/>
    <p:sldId id="754" r:id="rId33"/>
    <p:sldId id="755" r:id="rId34"/>
    <p:sldId id="547" r:id="rId35"/>
    <p:sldId id="555" r:id="rId36"/>
    <p:sldId id="548" r:id="rId37"/>
    <p:sldId id="556" r:id="rId38"/>
    <p:sldId id="557" r:id="rId39"/>
    <p:sldId id="558" r:id="rId40"/>
    <p:sldId id="559" r:id="rId41"/>
    <p:sldId id="560" r:id="rId42"/>
    <p:sldId id="550" r:id="rId43"/>
    <p:sldId id="562" r:id="rId44"/>
    <p:sldId id="551" r:id="rId45"/>
    <p:sldId id="552" r:id="rId46"/>
    <p:sldId id="524" r:id="rId47"/>
    <p:sldId id="525" r:id="rId48"/>
    <p:sldId id="600" r:id="rId49"/>
    <p:sldId id="601" r:id="rId50"/>
    <p:sldId id="602" r:id="rId51"/>
    <p:sldId id="603" r:id="rId52"/>
    <p:sldId id="702" r:id="rId53"/>
    <p:sldId id="808" r:id="rId54"/>
    <p:sldId id="792" r:id="rId55"/>
    <p:sldId id="793" r:id="rId56"/>
    <p:sldId id="762" r:id="rId57"/>
    <p:sldId id="699" r:id="rId58"/>
    <p:sldId id="564" r:id="rId59"/>
    <p:sldId id="700" r:id="rId60"/>
    <p:sldId id="572" r:id="rId61"/>
    <p:sldId id="584" r:id="rId62"/>
    <p:sldId id="585" r:id="rId63"/>
    <p:sldId id="586" r:id="rId64"/>
    <p:sldId id="757" r:id="rId65"/>
    <p:sldId id="588" r:id="rId66"/>
    <p:sldId id="587" r:id="rId67"/>
    <p:sldId id="565" r:id="rId68"/>
    <p:sldId id="580" r:id="rId69"/>
    <p:sldId id="581" r:id="rId70"/>
    <p:sldId id="570" r:id="rId71"/>
    <p:sldId id="591" r:id="rId72"/>
    <p:sldId id="571" r:id="rId73"/>
    <p:sldId id="592" r:id="rId74"/>
    <p:sldId id="593" r:id="rId75"/>
    <p:sldId id="519" r:id="rId76"/>
    <p:sldId id="526" r:id="rId77"/>
    <p:sldId id="794" r:id="rId78"/>
    <p:sldId id="594" r:id="rId79"/>
    <p:sldId id="595" r:id="rId80"/>
    <p:sldId id="596" r:id="rId81"/>
    <p:sldId id="597" r:id="rId82"/>
    <p:sldId id="598" r:id="rId83"/>
    <p:sldId id="758" r:id="rId84"/>
    <p:sldId id="759" r:id="rId85"/>
    <p:sldId id="760" r:id="rId86"/>
    <p:sldId id="761" r:id="rId87"/>
    <p:sldId id="578" r:id="rId88"/>
    <p:sldId id="589" r:id="rId89"/>
    <p:sldId id="590" r:id="rId90"/>
    <p:sldId id="566" r:id="rId91"/>
    <p:sldId id="567" r:id="rId92"/>
    <p:sldId id="569" r:id="rId93"/>
    <p:sldId id="749" r:id="rId94"/>
    <p:sldId id="750" r:id="rId95"/>
    <p:sldId id="685" r:id="rId96"/>
    <p:sldId id="687" r:id="rId97"/>
    <p:sldId id="688" r:id="rId98"/>
    <p:sldId id="791" r:id="rId99"/>
    <p:sldId id="520" r:id="rId100"/>
    <p:sldId id="531" r:id="rId101"/>
    <p:sldId id="709" r:id="rId102"/>
    <p:sldId id="710" r:id="rId103"/>
    <p:sldId id="712" r:id="rId104"/>
    <p:sldId id="705" r:id="rId105"/>
    <p:sldId id="706" r:id="rId106"/>
    <p:sldId id="707" r:id="rId107"/>
    <p:sldId id="708" r:id="rId108"/>
    <p:sldId id="713" r:id="rId109"/>
    <p:sldId id="717" r:id="rId110"/>
    <p:sldId id="718" r:id="rId111"/>
    <p:sldId id="719" r:id="rId112"/>
    <p:sldId id="720" r:id="rId113"/>
    <p:sldId id="632" r:id="rId114"/>
    <p:sldId id="764" r:id="rId115"/>
    <p:sldId id="772" r:id="rId116"/>
    <p:sldId id="773" r:id="rId117"/>
    <p:sldId id="774" r:id="rId118"/>
    <p:sldId id="609" r:id="rId119"/>
    <p:sldId id="765" r:id="rId120"/>
    <p:sldId id="617" r:id="rId121"/>
    <p:sldId id="620" r:id="rId122"/>
    <p:sldId id="619" r:id="rId123"/>
    <p:sldId id="775" r:id="rId124"/>
    <p:sldId id="776" r:id="rId125"/>
    <p:sldId id="523" r:id="rId126"/>
    <p:sldId id="795" r:id="rId127"/>
    <p:sldId id="797" r:id="rId128"/>
    <p:sldId id="766" r:id="rId129"/>
    <p:sldId id="607" r:id="rId130"/>
    <p:sldId id="608" r:id="rId131"/>
    <p:sldId id="610" r:id="rId132"/>
    <p:sldId id="611" r:id="rId133"/>
    <p:sldId id="612" r:id="rId134"/>
    <p:sldId id="613" r:id="rId135"/>
    <p:sldId id="614" r:id="rId136"/>
    <p:sldId id="615" r:id="rId137"/>
    <p:sldId id="800" r:id="rId138"/>
    <p:sldId id="796" r:id="rId139"/>
    <p:sldId id="798" r:id="rId140"/>
    <p:sldId id="799" r:id="rId141"/>
    <p:sldId id="767" r:id="rId142"/>
    <p:sldId id="625" r:id="rId143"/>
    <p:sldId id="635" r:id="rId144"/>
    <p:sldId id="636" r:id="rId145"/>
    <p:sldId id="633" r:id="rId146"/>
    <p:sldId id="638" r:id="rId147"/>
    <p:sldId id="639" r:id="rId148"/>
    <p:sldId id="640" r:id="rId149"/>
    <p:sldId id="641" r:id="rId150"/>
    <p:sldId id="642" r:id="rId151"/>
    <p:sldId id="643" r:id="rId152"/>
    <p:sldId id="644" r:id="rId153"/>
    <p:sldId id="645" r:id="rId154"/>
    <p:sldId id="646" r:id="rId155"/>
    <p:sldId id="647" r:id="rId156"/>
    <p:sldId id="801" r:id="rId157"/>
    <p:sldId id="802" r:id="rId158"/>
    <p:sldId id="634" r:id="rId159"/>
    <p:sldId id="637" r:id="rId160"/>
    <p:sldId id="803" r:id="rId161"/>
    <p:sldId id="768" r:id="rId162"/>
    <p:sldId id="648" r:id="rId163"/>
    <p:sldId id="649" r:id="rId164"/>
    <p:sldId id="650" r:id="rId165"/>
    <p:sldId id="651" r:id="rId166"/>
    <p:sldId id="652" r:id="rId167"/>
    <p:sldId id="653" r:id="rId168"/>
    <p:sldId id="658" r:id="rId169"/>
    <p:sldId id="656" r:id="rId170"/>
    <p:sldId id="654" r:id="rId171"/>
    <p:sldId id="804" r:id="rId172"/>
    <p:sldId id="805" r:id="rId173"/>
    <p:sldId id="806" r:id="rId174"/>
    <p:sldId id="769" r:id="rId175"/>
    <p:sldId id="655" r:id="rId176"/>
    <p:sldId id="659" r:id="rId177"/>
    <p:sldId id="660" r:id="rId178"/>
    <p:sldId id="661" r:id="rId179"/>
    <p:sldId id="662" r:id="rId180"/>
    <p:sldId id="663" r:id="rId181"/>
    <p:sldId id="668" r:id="rId182"/>
    <p:sldId id="664" r:id="rId183"/>
    <p:sldId id="665" r:id="rId184"/>
    <p:sldId id="666" r:id="rId185"/>
    <p:sldId id="667" r:id="rId186"/>
    <p:sldId id="669" r:id="rId187"/>
    <p:sldId id="670" r:id="rId188"/>
    <p:sldId id="671" r:id="rId189"/>
    <p:sldId id="672" r:id="rId190"/>
    <p:sldId id="673" r:id="rId191"/>
    <p:sldId id="674" r:id="rId192"/>
    <p:sldId id="675" r:id="rId193"/>
    <p:sldId id="676" r:id="rId194"/>
    <p:sldId id="677" r:id="rId195"/>
    <p:sldId id="678" r:id="rId196"/>
    <p:sldId id="679" r:id="rId197"/>
    <p:sldId id="680" r:id="rId198"/>
    <p:sldId id="681" r:id="rId199"/>
    <p:sldId id="807" r:id="rId200"/>
    <p:sldId id="537" r:id="rId201"/>
    <p:sldId id="536" r:id="rId202"/>
    <p:sldId id="686" r:id="rId203"/>
    <p:sldId id="771" r:id="rId204"/>
    <p:sldId id="721" r:id="rId205"/>
    <p:sldId id="722" r:id="rId206"/>
    <p:sldId id="725" r:id="rId207"/>
    <p:sldId id="726" r:id="rId208"/>
    <p:sldId id="723" r:id="rId209"/>
    <p:sldId id="724" r:id="rId210"/>
    <p:sldId id="727" r:id="rId211"/>
    <p:sldId id="728" r:id="rId212"/>
    <p:sldId id="729" r:id="rId213"/>
    <p:sldId id="730" r:id="rId214"/>
    <p:sldId id="777" r:id="rId215"/>
    <p:sldId id="737" r:id="rId216"/>
    <p:sldId id="732" r:id="rId217"/>
    <p:sldId id="733" r:id="rId218"/>
    <p:sldId id="734" r:id="rId219"/>
    <p:sldId id="735" r:id="rId220"/>
    <p:sldId id="736" r:id="rId221"/>
    <p:sldId id="739" r:id="rId222"/>
    <p:sldId id="740" r:id="rId223"/>
    <p:sldId id="741" r:id="rId224"/>
    <p:sldId id="742" r:id="rId225"/>
    <p:sldId id="744" r:id="rId226"/>
    <p:sldId id="745" r:id="rId227"/>
    <p:sldId id="746" r:id="rId228"/>
    <p:sldId id="747" r:id="rId229"/>
    <p:sldId id="778" r:id="rId230"/>
    <p:sldId id="779" r:id="rId231"/>
    <p:sldId id="781" r:id="rId232"/>
    <p:sldId id="784" r:id="rId233"/>
    <p:sldId id="785" r:id="rId234"/>
    <p:sldId id="786" r:id="rId235"/>
    <p:sldId id="787" r:id="rId236"/>
    <p:sldId id="788" r:id="rId237"/>
    <p:sldId id="789" r:id="rId238"/>
    <p:sldId id="616" r:id="rId239"/>
  </p:sldIdLst>
  <p:sldSz cx="9144000" cy="6858000" type="screen4x3"/>
  <p:notesSz cx="9928225" cy="666908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E9FB"/>
    <a:srgbClr val="006600"/>
    <a:srgbClr val="820064"/>
    <a:srgbClr val="86006A"/>
    <a:srgbClr val="FFF1FC"/>
    <a:srgbClr val="173660"/>
    <a:srgbClr val="00FF00"/>
    <a:srgbClr val="3399FF"/>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9" autoAdjust="0"/>
    <p:restoredTop sz="93236" autoAdjust="0"/>
  </p:normalViewPr>
  <p:slideViewPr>
    <p:cSldViewPr>
      <p:cViewPr varScale="1">
        <p:scale>
          <a:sx n="99" d="100"/>
          <a:sy n="99" d="100"/>
        </p:scale>
        <p:origin x="819"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96"/>
      </p:cViewPr>
      <p:guideLst>
        <p:guide orient="horz" pos="2101"/>
        <p:guide pos="312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106" Type="http://schemas.openxmlformats.org/officeDocument/2006/relationships/slide" Target="slides/slide105.xml"/><Relationship Id="rId127" Type="http://schemas.openxmlformats.org/officeDocument/2006/relationships/slide" Target="slides/slide1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itchFamily="34" charset="0"/>
                <a:ea typeface="宋体" pitchFamily="2" charset="-122"/>
              </a:defRPr>
            </a:lvl1pPr>
          </a:lstStyle>
          <a:p>
            <a:pPr>
              <a:defRPr/>
            </a:pPr>
            <a:fld id="{28501B2C-9B6C-4A37-8148-72CA3CE66EDD}" type="datetimeFigureOut">
              <a:rPr lang="zh-CN" altLang="en-US"/>
              <a:pPr>
                <a:defRPr/>
              </a:pPr>
              <a:t>2024/3/21</a:t>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itchFamily="34" charset="0"/>
                <a:ea typeface="宋体" pitchFamily="2" charset="-122"/>
              </a:defRPr>
            </a:lvl1pPr>
          </a:lstStyle>
          <a:p>
            <a:pPr>
              <a:defRPr/>
            </a:pPr>
            <a:fld id="{9FC47D02-C625-45A8-82E7-905A8D2AAA1D}" type="slidenum">
              <a:rPr lang="zh-CN" altLang="en-US"/>
              <a:pPr>
                <a:defRPr/>
              </a:pPr>
              <a:t>‹#›</a:t>
            </a:fld>
            <a:endParaRPr lang="zh-CN" altLang="en-US"/>
          </a:p>
        </p:txBody>
      </p:sp>
    </p:spTree>
    <p:extLst>
      <p:ext uri="{BB962C8B-B14F-4D97-AF65-F5344CB8AC3E}">
        <p14:creationId xmlns:p14="http://schemas.microsoft.com/office/powerpoint/2010/main" val="1912392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pPr>
                <a:defRPr/>
              </a:pPr>
              <a:t>2024/3/21</a:t>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pPr>
                <a:defRPr/>
              </a:pPr>
              <a:t>‹#›</a:t>
            </a:fld>
            <a:endParaRPr lang="zh-CN" altLang="en-US"/>
          </a:p>
        </p:txBody>
      </p:sp>
    </p:spTree>
    <p:extLst>
      <p:ext uri="{BB962C8B-B14F-4D97-AF65-F5344CB8AC3E}">
        <p14:creationId xmlns:p14="http://schemas.microsoft.com/office/powerpoint/2010/main" val="2665905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2</a:t>
            </a:fld>
            <a:endParaRPr lang="zh-CN" altLang="en-US"/>
          </a:p>
        </p:txBody>
      </p:sp>
    </p:spTree>
    <p:extLst>
      <p:ext uri="{BB962C8B-B14F-4D97-AF65-F5344CB8AC3E}">
        <p14:creationId xmlns:p14="http://schemas.microsoft.com/office/powerpoint/2010/main" val="128400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79</a:t>
            </a:fld>
            <a:endParaRPr lang="zh-CN" altLang="en-US"/>
          </a:p>
        </p:txBody>
      </p:sp>
    </p:spTree>
    <p:extLst>
      <p:ext uri="{BB962C8B-B14F-4D97-AF65-F5344CB8AC3E}">
        <p14:creationId xmlns:p14="http://schemas.microsoft.com/office/powerpoint/2010/main" val="2305153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112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114</a:t>
            </a:fld>
            <a:endParaRPr lang="zh-CN" altLang="en-US"/>
          </a:p>
        </p:txBody>
      </p:sp>
    </p:spTree>
    <p:extLst>
      <p:ext uri="{BB962C8B-B14F-4D97-AF65-F5344CB8AC3E}">
        <p14:creationId xmlns:p14="http://schemas.microsoft.com/office/powerpoint/2010/main" val="3332986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128</a:t>
            </a:fld>
            <a:endParaRPr lang="zh-CN" altLang="en-US"/>
          </a:p>
        </p:txBody>
      </p:sp>
    </p:spTree>
    <p:extLst>
      <p:ext uri="{BB962C8B-B14F-4D97-AF65-F5344CB8AC3E}">
        <p14:creationId xmlns:p14="http://schemas.microsoft.com/office/powerpoint/2010/main" val="4266887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查一下静态数据成员的访问权限</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130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141</a:t>
            </a:fld>
            <a:endParaRPr lang="zh-CN" altLang="en-US"/>
          </a:p>
        </p:txBody>
      </p:sp>
    </p:spTree>
    <p:extLst>
      <p:ext uri="{BB962C8B-B14F-4D97-AF65-F5344CB8AC3E}">
        <p14:creationId xmlns:p14="http://schemas.microsoft.com/office/powerpoint/2010/main" val="2939286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161</a:t>
            </a:fld>
            <a:endParaRPr lang="zh-CN" altLang="en-US"/>
          </a:p>
        </p:txBody>
      </p:sp>
    </p:spTree>
    <p:extLst>
      <p:ext uri="{BB962C8B-B14F-4D97-AF65-F5344CB8AC3E}">
        <p14:creationId xmlns:p14="http://schemas.microsoft.com/office/powerpoint/2010/main" val="627214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174</a:t>
            </a:fld>
            <a:endParaRPr lang="zh-CN" altLang="en-US"/>
          </a:p>
        </p:txBody>
      </p:sp>
    </p:spTree>
    <p:extLst>
      <p:ext uri="{BB962C8B-B14F-4D97-AF65-F5344CB8AC3E}">
        <p14:creationId xmlns:p14="http://schemas.microsoft.com/office/powerpoint/2010/main" val="254720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a:t>
            </a:fld>
            <a:endParaRPr lang="zh-CN" altLang="en-US"/>
          </a:p>
        </p:txBody>
      </p:sp>
    </p:spTree>
    <p:extLst>
      <p:ext uri="{BB962C8B-B14F-4D97-AF65-F5344CB8AC3E}">
        <p14:creationId xmlns:p14="http://schemas.microsoft.com/office/powerpoint/2010/main" val="3620976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203</a:t>
            </a:fld>
            <a:endParaRPr lang="zh-CN" altLang="en-US"/>
          </a:p>
        </p:txBody>
      </p:sp>
    </p:spTree>
    <p:extLst>
      <p:ext uri="{BB962C8B-B14F-4D97-AF65-F5344CB8AC3E}">
        <p14:creationId xmlns:p14="http://schemas.microsoft.com/office/powerpoint/2010/main" val="3749281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top</a:t>
            </a:r>
            <a:r>
              <a:rPr lang="zh-CN" altLang="en-US" dirty="0"/>
              <a:t>是游标，指向能够增加数据的位置，即比栈顶位置多</a:t>
            </a:r>
            <a:r>
              <a:rPr lang="en-US" altLang="zh-CN" dirty="0"/>
              <a:t>1</a:t>
            </a:r>
            <a:endParaRPr lang="zh-CN" altLang="en-US" dirty="0"/>
          </a:p>
        </p:txBody>
      </p:sp>
      <p:sp>
        <p:nvSpPr>
          <p:cNvPr id="4" name="灯片编号占位符 3"/>
          <p:cNvSpPr>
            <a:spLocks noGrp="1"/>
          </p:cNvSpPr>
          <p:nvPr>
            <p:ph type="sldNum" sz="quarter" idx="5"/>
          </p:nvPr>
        </p:nvSpPr>
        <p:spPr/>
        <p:txBody>
          <a:bodyPr/>
          <a:lstStyle/>
          <a:p>
            <a:fld id="{4DA5206D-904B-4230-84F4-E1C0F70D07E4}" type="slidenum">
              <a:rPr lang="zh-CN" altLang="en-US" smtClean="0"/>
              <a:pPr/>
              <a:t>228</a:t>
            </a:fld>
            <a:endParaRPr lang="zh-CN" altLang="en-US"/>
          </a:p>
        </p:txBody>
      </p:sp>
    </p:spTree>
    <p:extLst>
      <p:ext uri="{BB962C8B-B14F-4D97-AF65-F5344CB8AC3E}">
        <p14:creationId xmlns:p14="http://schemas.microsoft.com/office/powerpoint/2010/main" val="2659383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t>238</a:t>
            </a:fld>
            <a:endParaRPr lang="zh-CN" altLang="en-US"/>
          </a:p>
        </p:txBody>
      </p:sp>
    </p:spTree>
    <p:extLst>
      <p:ext uri="{BB962C8B-B14F-4D97-AF65-F5344CB8AC3E}">
        <p14:creationId xmlns:p14="http://schemas.microsoft.com/office/powerpoint/2010/main" val="520801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4</a:t>
            </a:fld>
            <a:endParaRPr lang="zh-CN" altLang="en-US"/>
          </a:p>
        </p:txBody>
      </p:sp>
    </p:spTree>
    <p:extLst>
      <p:ext uri="{BB962C8B-B14F-4D97-AF65-F5344CB8AC3E}">
        <p14:creationId xmlns:p14="http://schemas.microsoft.com/office/powerpoint/2010/main" val="411606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5</a:t>
            </a:fld>
            <a:endParaRPr lang="zh-CN" altLang="en-US"/>
          </a:p>
        </p:txBody>
      </p:sp>
    </p:spTree>
    <p:extLst>
      <p:ext uri="{BB962C8B-B14F-4D97-AF65-F5344CB8AC3E}">
        <p14:creationId xmlns:p14="http://schemas.microsoft.com/office/powerpoint/2010/main" val="1212304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19</a:t>
            </a:fld>
            <a:endParaRPr lang="zh-CN" altLang="en-US"/>
          </a:p>
        </p:txBody>
      </p:sp>
    </p:spTree>
    <p:extLst>
      <p:ext uri="{BB962C8B-B14F-4D97-AF65-F5344CB8AC3E}">
        <p14:creationId xmlns:p14="http://schemas.microsoft.com/office/powerpoint/2010/main" val="3704925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40</a:t>
            </a:fld>
            <a:endParaRPr lang="zh-CN" altLang="en-US"/>
          </a:p>
        </p:txBody>
      </p:sp>
    </p:spTree>
    <p:extLst>
      <p:ext uri="{BB962C8B-B14F-4D97-AF65-F5344CB8AC3E}">
        <p14:creationId xmlns:p14="http://schemas.microsoft.com/office/powerpoint/2010/main" val="403352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学生类（计算平均学分绩）、商品类（卖商品函数，以数量为参数）、足球队类（计算积分）</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45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56</a:t>
            </a:fld>
            <a:endParaRPr lang="zh-CN" altLang="en-US"/>
          </a:p>
        </p:txBody>
      </p:sp>
    </p:spTree>
    <p:extLst>
      <p:ext uri="{BB962C8B-B14F-4D97-AF65-F5344CB8AC3E}">
        <p14:creationId xmlns:p14="http://schemas.microsoft.com/office/powerpoint/2010/main" val="320351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用程序再进行验证</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65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4" name="页脚占位符 4"/>
          <p:cNvSpPr>
            <a:spLocks noGrp="1"/>
          </p:cNvSpPr>
          <p:nvPr>
            <p:ph type="ftr" sz="quarter" idx="11"/>
          </p:nvPr>
        </p:nvSpPr>
        <p:spPr/>
        <p:txBody>
          <a:bodyPr/>
          <a:lstStyle>
            <a:lvl1pPr>
              <a:defRPr b="1"/>
            </a:lvl1p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10" name="页脚占位符 9"/>
          <p:cNvSpPr>
            <a:spLocks noGrp="1"/>
          </p:cNvSpPr>
          <p:nvPr>
            <p:ph type="ftr" sz="quarter" idx="12"/>
          </p:nvPr>
        </p:nvSpPr>
        <p:spPr/>
        <p:txBody>
          <a:body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页脚占位符 4"/>
          <p:cNvSpPr>
            <a:spLocks noGrp="1"/>
          </p:cNvSpPr>
          <p:nvPr>
            <p:ph type="ftr" sz="quarter" idx="18"/>
          </p:nvPr>
        </p:nvSpPr>
        <p:spPr/>
        <p:txBody>
          <a:bodyPr/>
          <a:lstStyle>
            <a:lvl1pPr>
              <a:defRPr/>
            </a:lvl1pPr>
          </a:lstStyle>
          <a:p>
            <a:pPr>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页脚占位符 6"/>
          <p:cNvSpPr>
            <a:spLocks noGrp="1"/>
          </p:cNvSpPr>
          <p:nvPr>
            <p:ph type="ftr" sz="quarter" idx="11"/>
          </p:nvPr>
        </p:nvSpPr>
        <p:spPr/>
        <p:txBody>
          <a:body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6500813" y="6551613"/>
            <a:ext cx="1500187" cy="306387"/>
          </a:xfrm>
          <a:prstGeom prst="rect">
            <a:avLst/>
          </a:prstGeom>
        </p:spPr>
        <p:txBody>
          <a:bodyPr/>
          <a:lstStyle/>
          <a:p>
            <a:fld id="{8220F62D-10EF-4673-9D31-CA8E51EE75FB}" type="datetimeFigureOut">
              <a:rPr lang="zh-CN" altLang="en-US" smtClean="0"/>
              <a:t>2024/3/21</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a:xfrm>
            <a:off x="8397875" y="6551613"/>
            <a:ext cx="746125" cy="306387"/>
          </a:xfrm>
          <a:prstGeom prst="rect">
            <a:avLst/>
          </a:prstGeom>
        </p:spPr>
        <p:txBody>
          <a:bodyPr/>
          <a:lstStyle/>
          <a:p>
            <a:fld id="{297788AB-3F4B-4ED6-97DA-06656E9BE8C5}" type="slidenum">
              <a:rPr lang="zh-CN" altLang="en-US" smtClean="0"/>
              <a:t>‹#›</a:t>
            </a:fld>
            <a:endParaRPr lang="zh-CN" altLang="en-US"/>
          </a:p>
        </p:txBody>
      </p:sp>
    </p:spTree>
    <p:extLst>
      <p:ext uri="{BB962C8B-B14F-4D97-AF65-F5344CB8AC3E}">
        <p14:creationId xmlns:p14="http://schemas.microsoft.com/office/powerpoint/2010/main" val="1410087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r>
              <a:rPr lang="zh-CN" altLang="en-US"/>
              <a:t>高级语言</a:t>
            </a:r>
            <a:r>
              <a:rPr lang="en-US" altLang="zh-CN"/>
              <a:t>C++</a:t>
            </a:r>
            <a:r>
              <a:rPr lang="zh-CN" altLang="en-US"/>
              <a:t>程序设计</a:t>
            </a:r>
          </a:p>
        </p:txBody>
      </p:sp>
      <p:pic>
        <p:nvPicPr>
          <p:cNvPr id="1034" name="图片 12"/>
          <p:cNvPicPr>
            <a:picLocks noChangeAspect="1"/>
          </p:cNvPicPr>
          <p:nvPr/>
        </p:nvPicPr>
        <p:blipFill>
          <a:blip r:embed="rId9"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10" cstate="print"/>
          <a:srcRect/>
          <a:stretch>
            <a:fillRect/>
          </a:stretch>
        </p:blipFill>
        <p:spPr bwMode="auto">
          <a:xfrm>
            <a:off x="8329613" y="50800"/>
            <a:ext cx="781050" cy="776288"/>
          </a:xfrm>
          <a:prstGeom prst="rect">
            <a:avLst/>
          </a:prstGeom>
          <a:noFill/>
          <a:ln w="9525">
            <a:noFill/>
            <a:miter lim="800000"/>
            <a:headEnd/>
            <a:tailEnd/>
          </a:ln>
        </p:spPr>
      </p:pic>
      <p:sp>
        <p:nvSpPr>
          <p:cNvPr id="12" name="TextBox 9">
            <a:extLst>
              <a:ext uri="{FF2B5EF4-FFF2-40B4-BE49-F238E27FC236}">
                <a16:creationId xmlns:a16="http://schemas.microsoft.com/office/drawing/2014/main" id="{1458BC44-2374-4E14-B8F0-18487884C80F}"/>
              </a:ext>
            </a:extLst>
          </p:cNvPr>
          <p:cNvSpPr txBox="1"/>
          <p:nvPr userDrawn="1"/>
        </p:nvSpPr>
        <p:spPr>
          <a:xfrm>
            <a:off x="5868144" y="6572250"/>
            <a:ext cx="3242519" cy="291426"/>
          </a:xfrm>
          <a:prstGeom prst="rect">
            <a:avLst/>
          </a:prstGeom>
          <a:noFill/>
        </p:spPr>
        <p:txBody>
          <a:bodyPr wrap="square" rtlCol="0">
            <a:spAutoFit/>
          </a:bodyPr>
          <a:lstStyle/>
          <a:p>
            <a:pPr algn="r">
              <a:lnSpc>
                <a:spcPct val="120000"/>
              </a:lnSpc>
              <a:defRPr/>
            </a:pPr>
            <a:r>
              <a:rPr lang="zh-CN" altLang="en-US" sz="1200" dirty="0">
                <a:solidFill>
                  <a:schemeClr val="bg1"/>
                </a:solidFill>
                <a:latin typeface="+mn-lt"/>
                <a:ea typeface="方正姚体" pitchFamily="2" charset="-122"/>
              </a:rPr>
              <a:t>计算机学院</a:t>
            </a:r>
            <a:r>
              <a:rPr lang="en-US" altLang="zh-CN" sz="1200" dirty="0">
                <a:solidFill>
                  <a:schemeClr val="bg1"/>
                </a:solidFill>
                <a:latin typeface="+mn-lt"/>
                <a:ea typeface="方正姚体" pitchFamily="2" charset="-122"/>
              </a:rPr>
              <a:t>&amp;</a:t>
            </a:r>
            <a:r>
              <a:rPr lang="zh-CN" altLang="en-US" sz="1200" dirty="0">
                <a:solidFill>
                  <a:schemeClr val="bg1"/>
                </a:solidFill>
                <a:latin typeface="+mn-lt"/>
                <a:ea typeface="方正姚体" pitchFamily="2" charset="-122"/>
              </a:rPr>
              <a:t>网络空间安全学院</a:t>
            </a:r>
          </a:p>
        </p:txBody>
      </p:sp>
    </p:spTree>
  </p:cSld>
  <p:clrMap bg1="lt1" tx1="dk1" bg2="lt2" tx2="dk2" accent1="accent1" accent2="accent2" accent3="accent3" accent4="accent4" accent5="accent5" accent6="accent6" hlink="hlink" folHlink="folHlink"/>
  <p:sldLayoutIdLst>
    <p:sldLayoutId id="2147484471" r:id="rId1"/>
    <p:sldLayoutId id="2147484466" r:id="rId2"/>
    <p:sldLayoutId id="2147484467" r:id="rId3"/>
    <p:sldLayoutId id="2147484468" r:id="rId4"/>
    <p:sldLayoutId id="2147484469" r:id="rId5"/>
    <p:sldLayoutId id="2147484470" r:id="rId6"/>
    <p:sldLayoutId id="2147484472" r:id="rId7"/>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8" Type="http://schemas.openxmlformats.org/officeDocument/2006/relationships/tags" Target="../tags/tag195.xml"/><Relationship Id="rId13" Type="http://schemas.openxmlformats.org/officeDocument/2006/relationships/tags" Target="../tags/tag200.xml"/><Relationship Id="rId18" Type="http://schemas.openxmlformats.org/officeDocument/2006/relationships/slideLayout" Target="../slideLayouts/slideLayout7.xml"/><Relationship Id="rId3" Type="http://schemas.openxmlformats.org/officeDocument/2006/relationships/tags" Target="../tags/tag190.xml"/><Relationship Id="rId7" Type="http://schemas.openxmlformats.org/officeDocument/2006/relationships/tags" Target="../tags/tag194.xml"/><Relationship Id="rId12" Type="http://schemas.openxmlformats.org/officeDocument/2006/relationships/tags" Target="../tags/tag199.xml"/><Relationship Id="rId17" Type="http://schemas.openxmlformats.org/officeDocument/2006/relationships/tags" Target="../tags/tag204.xml"/><Relationship Id="rId2" Type="http://schemas.openxmlformats.org/officeDocument/2006/relationships/tags" Target="../tags/tag189.xml"/><Relationship Id="rId16" Type="http://schemas.openxmlformats.org/officeDocument/2006/relationships/tags" Target="../tags/tag203.xml"/><Relationship Id="rId1" Type="http://schemas.openxmlformats.org/officeDocument/2006/relationships/tags" Target="../tags/tag188.xml"/><Relationship Id="rId6" Type="http://schemas.openxmlformats.org/officeDocument/2006/relationships/tags" Target="../tags/tag193.xml"/><Relationship Id="rId11" Type="http://schemas.openxmlformats.org/officeDocument/2006/relationships/tags" Target="../tags/tag198.xml"/><Relationship Id="rId5" Type="http://schemas.openxmlformats.org/officeDocument/2006/relationships/tags" Target="../tags/tag192.xml"/><Relationship Id="rId15" Type="http://schemas.openxmlformats.org/officeDocument/2006/relationships/tags" Target="../tags/tag202.xml"/><Relationship Id="rId10" Type="http://schemas.openxmlformats.org/officeDocument/2006/relationships/tags" Target="../tags/tag197.xml"/><Relationship Id="rId19" Type="http://schemas.openxmlformats.org/officeDocument/2006/relationships/image" Target="../media/image11.tmp"/><Relationship Id="rId4" Type="http://schemas.openxmlformats.org/officeDocument/2006/relationships/tags" Target="../tags/tag191.xml"/><Relationship Id="rId9" Type="http://schemas.openxmlformats.org/officeDocument/2006/relationships/tags" Target="../tags/tag196.xml"/><Relationship Id="rId14" Type="http://schemas.openxmlformats.org/officeDocument/2006/relationships/tags" Target="../tags/tag201.xml"/></Relationships>
</file>

<file path=ppt/slides/_rels/slide10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slide" Target="slide5.xml"/><Relationship Id="rId4" Type="http://schemas.openxmlformats.org/officeDocument/2006/relationships/image" Target="../media/image14.png"/></Relationships>
</file>

<file path=ppt/slides/_rels/slide10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11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18" Type="http://schemas.openxmlformats.org/officeDocument/2006/relationships/slideLayout" Target="../slideLayouts/slideLayout7.xml"/><Relationship Id="rId3" Type="http://schemas.openxmlformats.org/officeDocument/2006/relationships/tags" Target="../tags/tag207.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tags" Target="../tags/tag221.xml"/><Relationship Id="rId2" Type="http://schemas.openxmlformats.org/officeDocument/2006/relationships/tags" Target="../tags/tag206.xml"/><Relationship Id="rId16" Type="http://schemas.openxmlformats.org/officeDocument/2006/relationships/tags" Target="../tags/tag220.xml"/><Relationship Id="rId1" Type="http://schemas.openxmlformats.org/officeDocument/2006/relationships/tags" Target="../tags/tag205.xml"/><Relationship Id="rId6" Type="http://schemas.openxmlformats.org/officeDocument/2006/relationships/tags" Target="../tags/tag210.xml"/><Relationship Id="rId11" Type="http://schemas.openxmlformats.org/officeDocument/2006/relationships/tags" Target="../tags/tag215.xml"/><Relationship Id="rId5" Type="http://schemas.openxmlformats.org/officeDocument/2006/relationships/tags" Target="../tags/tag209.xml"/><Relationship Id="rId15" Type="http://schemas.openxmlformats.org/officeDocument/2006/relationships/tags" Target="../tags/tag219.xml"/><Relationship Id="rId10" Type="http://schemas.openxmlformats.org/officeDocument/2006/relationships/tags" Target="../tags/tag214.xml"/><Relationship Id="rId19" Type="http://schemas.openxmlformats.org/officeDocument/2006/relationships/image" Target="../media/image11.tmp"/><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s>
</file>

<file path=ppt/slides/_rels/slide126.xml.rels><?xml version="1.0" encoding="UTF-8" standalone="yes"?>
<Relationships xmlns="http://schemas.openxmlformats.org/package/2006/relationships"><Relationship Id="rId8" Type="http://schemas.openxmlformats.org/officeDocument/2006/relationships/tags" Target="../tags/tag229.xml"/><Relationship Id="rId13" Type="http://schemas.openxmlformats.org/officeDocument/2006/relationships/tags" Target="../tags/tag234.xml"/><Relationship Id="rId18" Type="http://schemas.openxmlformats.org/officeDocument/2006/relationships/slideLayout" Target="../slideLayouts/slideLayout7.xml"/><Relationship Id="rId3" Type="http://schemas.openxmlformats.org/officeDocument/2006/relationships/tags" Target="../tags/tag224.xml"/><Relationship Id="rId7" Type="http://schemas.openxmlformats.org/officeDocument/2006/relationships/tags" Target="../tags/tag228.xml"/><Relationship Id="rId12" Type="http://schemas.openxmlformats.org/officeDocument/2006/relationships/tags" Target="../tags/tag233.xml"/><Relationship Id="rId17" Type="http://schemas.openxmlformats.org/officeDocument/2006/relationships/tags" Target="../tags/tag238.xml"/><Relationship Id="rId2" Type="http://schemas.openxmlformats.org/officeDocument/2006/relationships/tags" Target="../tags/tag223.xml"/><Relationship Id="rId16" Type="http://schemas.openxmlformats.org/officeDocument/2006/relationships/tags" Target="../tags/tag237.xml"/><Relationship Id="rId1" Type="http://schemas.openxmlformats.org/officeDocument/2006/relationships/tags" Target="../tags/tag222.xml"/><Relationship Id="rId6" Type="http://schemas.openxmlformats.org/officeDocument/2006/relationships/tags" Target="../tags/tag227.xml"/><Relationship Id="rId11" Type="http://schemas.openxmlformats.org/officeDocument/2006/relationships/tags" Target="../tags/tag232.xml"/><Relationship Id="rId5" Type="http://schemas.openxmlformats.org/officeDocument/2006/relationships/tags" Target="../tags/tag226.xml"/><Relationship Id="rId15" Type="http://schemas.openxmlformats.org/officeDocument/2006/relationships/tags" Target="../tags/tag236.xml"/><Relationship Id="rId10" Type="http://schemas.openxmlformats.org/officeDocument/2006/relationships/tags" Target="../tags/tag231.xml"/><Relationship Id="rId19" Type="http://schemas.openxmlformats.org/officeDocument/2006/relationships/image" Target="../media/image11.tmp"/><Relationship Id="rId4" Type="http://schemas.openxmlformats.org/officeDocument/2006/relationships/tags" Target="../tags/tag225.xml"/><Relationship Id="rId9" Type="http://schemas.openxmlformats.org/officeDocument/2006/relationships/tags" Target="../tags/tag230.xml"/><Relationship Id="rId14" Type="http://schemas.openxmlformats.org/officeDocument/2006/relationships/tags" Target="../tags/tag235.xml"/></Relationships>
</file>

<file path=ppt/slides/_rels/slide127.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18" Type="http://schemas.openxmlformats.org/officeDocument/2006/relationships/slideLayout" Target="../slideLayouts/slideLayout7.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tags" Target="../tags/tag255.xml"/><Relationship Id="rId2" Type="http://schemas.openxmlformats.org/officeDocument/2006/relationships/tags" Target="../tags/tag240.xml"/><Relationship Id="rId16" Type="http://schemas.openxmlformats.org/officeDocument/2006/relationships/tags" Target="../tags/tag254.xml"/><Relationship Id="rId1" Type="http://schemas.openxmlformats.org/officeDocument/2006/relationships/tags" Target="../tags/tag239.x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tags" Target="../tags/tag253.xml"/><Relationship Id="rId10" Type="http://schemas.openxmlformats.org/officeDocument/2006/relationships/tags" Target="../tags/tag248.xml"/><Relationship Id="rId19" Type="http://schemas.openxmlformats.org/officeDocument/2006/relationships/image" Target="../media/image11.tmp"/><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s/_rels/slide1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12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8" Type="http://schemas.openxmlformats.org/officeDocument/2006/relationships/tags" Target="../tags/tag263.xml"/><Relationship Id="rId13" Type="http://schemas.openxmlformats.org/officeDocument/2006/relationships/tags" Target="../tags/tag268.xml"/><Relationship Id="rId18" Type="http://schemas.openxmlformats.org/officeDocument/2006/relationships/slideLayout" Target="../slideLayouts/slideLayout7.xml"/><Relationship Id="rId3" Type="http://schemas.openxmlformats.org/officeDocument/2006/relationships/tags" Target="../tags/tag258.xml"/><Relationship Id="rId7" Type="http://schemas.openxmlformats.org/officeDocument/2006/relationships/tags" Target="../tags/tag262.xml"/><Relationship Id="rId12" Type="http://schemas.openxmlformats.org/officeDocument/2006/relationships/tags" Target="../tags/tag267.xml"/><Relationship Id="rId17" Type="http://schemas.openxmlformats.org/officeDocument/2006/relationships/tags" Target="../tags/tag272.xml"/><Relationship Id="rId2" Type="http://schemas.openxmlformats.org/officeDocument/2006/relationships/tags" Target="../tags/tag257.xml"/><Relationship Id="rId16" Type="http://schemas.openxmlformats.org/officeDocument/2006/relationships/tags" Target="../tags/tag271.xml"/><Relationship Id="rId1" Type="http://schemas.openxmlformats.org/officeDocument/2006/relationships/tags" Target="../tags/tag256.xml"/><Relationship Id="rId6" Type="http://schemas.openxmlformats.org/officeDocument/2006/relationships/tags" Target="../tags/tag261.xml"/><Relationship Id="rId11" Type="http://schemas.openxmlformats.org/officeDocument/2006/relationships/tags" Target="../tags/tag266.xml"/><Relationship Id="rId5" Type="http://schemas.openxmlformats.org/officeDocument/2006/relationships/tags" Target="../tags/tag260.xml"/><Relationship Id="rId15" Type="http://schemas.openxmlformats.org/officeDocument/2006/relationships/tags" Target="../tags/tag270.xml"/><Relationship Id="rId10" Type="http://schemas.openxmlformats.org/officeDocument/2006/relationships/tags" Target="../tags/tag265.xml"/><Relationship Id="rId19" Type="http://schemas.openxmlformats.org/officeDocument/2006/relationships/image" Target="../media/image11.tmp"/><Relationship Id="rId4" Type="http://schemas.openxmlformats.org/officeDocument/2006/relationships/tags" Target="../tags/tag259.xml"/><Relationship Id="rId9" Type="http://schemas.openxmlformats.org/officeDocument/2006/relationships/tags" Target="../tags/tag264.xml"/><Relationship Id="rId14" Type="http://schemas.openxmlformats.org/officeDocument/2006/relationships/tags" Target="../tags/tag269.xml"/></Relationships>
</file>

<file path=ppt/slides/_rels/slide138.xml.rels><?xml version="1.0" encoding="UTF-8" standalone="yes"?>
<Relationships xmlns="http://schemas.openxmlformats.org/package/2006/relationships"><Relationship Id="rId8" Type="http://schemas.openxmlformats.org/officeDocument/2006/relationships/tags" Target="../tags/tag280.xml"/><Relationship Id="rId13" Type="http://schemas.openxmlformats.org/officeDocument/2006/relationships/tags" Target="../tags/tag285.xml"/><Relationship Id="rId18" Type="http://schemas.openxmlformats.org/officeDocument/2006/relationships/slideLayout" Target="../slideLayouts/slideLayout7.xml"/><Relationship Id="rId3" Type="http://schemas.openxmlformats.org/officeDocument/2006/relationships/tags" Target="../tags/tag275.xml"/><Relationship Id="rId7" Type="http://schemas.openxmlformats.org/officeDocument/2006/relationships/tags" Target="../tags/tag279.xml"/><Relationship Id="rId12" Type="http://schemas.openxmlformats.org/officeDocument/2006/relationships/tags" Target="../tags/tag284.xml"/><Relationship Id="rId17" Type="http://schemas.openxmlformats.org/officeDocument/2006/relationships/tags" Target="../tags/tag289.xml"/><Relationship Id="rId2" Type="http://schemas.openxmlformats.org/officeDocument/2006/relationships/tags" Target="../tags/tag274.xml"/><Relationship Id="rId16" Type="http://schemas.openxmlformats.org/officeDocument/2006/relationships/tags" Target="../tags/tag288.xml"/><Relationship Id="rId1" Type="http://schemas.openxmlformats.org/officeDocument/2006/relationships/tags" Target="../tags/tag273.xml"/><Relationship Id="rId6" Type="http://schemas.openxmlformats.org/officeDocument/2006/relationships/tags" Target="../tags/tag278.xml"/><Relationship Id="rId11" Type="http://schemas.openxmlformats.org/officeDocument/2006/relationships/tags" Target="../tags/tag283.xml"/><Relationship Id="rId5" Type="http://schemas.openxmlformats.org/officeDocument/2006/relationships/tags" Target="../tags/tag277.xml"/><Relationship Id="rId15" Type="http://schemas.openxmlformats.org/officeDocument/2006/relationships/tags" Target="../tags/tag287.xml"/><Relationship Id="rId10" Type="http://schemas.openxmlformats.org/officeDocument/2006/relationships/tags" Target="../tags/tag282.xml"/><Relationship Id="rId19" Type="http://schemas.openxmlformats.org/officeDocument/2006/relationships/image" Target="../media/image11.tmp"/><Relationship Id="rId4" Type="http://schemas.openxmlformats.org/officeDocument/2006/relationships/tags" Target="../tags/tag276.xml"/><Relationship Id="rId9" Type="http://schemas.openxmlformats.org/officeDocument/2006/relationships/tags" Target="../tags/tag281.xml"/><Relationship Id="rId14" Type="http://schemas.openxmlformats.org/officeDocument/2006/relationships/tags" Target="../tags/tag286.xml"/></Relationships>
</file>

<file path=ppt/slides/_rels/slide139.xml.rels><?xml version="1.0" encoding="UTF-8" standalone="yes"?>
<Relationships xmlns="http://schemas.openxmlformats.org/package/2006/relationships"><Relationship Id="rId8" Type="http://schemas.openxmlformats.org/officeDocument/2006/relationships/tags" Target="../tags/tag297.xml"/><Relationship Id="rId13" Type="http://schemas.openxmlformats.org/officeDocument/2006/relationships/tags" Target="../tags/tag302.xml"/><Relationship Id="rId18" Type="http://schemas.openxmlformats.org/officeDocument/2006/relationships/slideLayout" Target="../slideLayouts/slideLayout7.xml"/><Relationship Id="rId3" Type="http://schemas.openxmlformats.org/officeDocument/2006/relationships/tags" Target="../tags/tag292.xml"/><Relationship Id="rId7" Type="http://schemas.openxmlformats.org/officeDocument/2006/relationships/tags" Target="../tags/tag296.xml"/><Relationship Id="rId12" Type="http://schemas.openxmlformats.org/officeDocument/2006/relationships/tags" Target="../tags/tag301.xml"/><Relationship Id="rId17" Type="http://schemas.openxmlformats.org/officeDocument/2006/relationships/tags" Target="../tags/tag306.xml"/><Relationship Id="rId2" Type="http://schemas.openxmlformats.org/officeDocument/2006/relationships/tags" Target="../tags/tag291.xml"/><Relationship Id="rId16" Type="http://schemas.openxmlformats.org/officeDocument/2006/relationships/tags" Target="../tags/tag305.xml"/><Relationship Id="rId1" Type="http://schemas.openxmlformats.org/officeDocument/2006/relationships/tags" Target="../tags/tag290.xml"/><Relationship Id="rId6" Type="http://schemas.openxmlformats.org/officeDocument/2006/relationships/tags" Target="../tags/tag295.xml"/><Relationship Id="rId11" Type="http://schemas.openxmlformats.org/officeDocument/2006/relationships/tags" Target="../tags/tag300.xml"/><Relationship Id="rId5" Type="http://schemas.openxmlformats.org/officeDocument/2006/relationships/tags" Target="../tags/tag294.xml"/><Relationship Id="rId15" Type="http://schemas.openxmlformats.org/officeDocument/2006/relationships/tags" Target="../tags/tag304.xml"/><Relationship Id="rId10" Type="http://schemas.openxmlformats.org/officeDocument/2006/relationships/tags" Target="../tags/tag299.xml"/><Relationship Id="rId19" Type="http://schemas.openxmlformats.org/officeDocument/2006/relationships/image" Target="../media/image11.tmp"/><Relationship Id="rId4" Type="http://schemas.openxmlformats.org/officeDocument/2006/relationships/tags" Target="../tags/tag293.xml"/><Relationship Id="rId9" Type="http://schemas.openxmlformats.org/officeDocument/2006/relationships/tags" Target="../tags/tag298.xml"/><Relationship Id="rId14" Type="http://schemas.openxmlformats.org/officeDocument/2006/relationships/tags" Target="../tags/tag303.xml"/></Relationships>
</file>

<file path=ppt/slides/_rels/slide1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8" Type="http://schemas.openxmlformats.org/officeDocument/2006/relationships/tags" Target="../tags/tag314.xml"/><Relationship Id="rId13" Type="http://schemas.openxmlformats.org/officeDocument/2006/relationships/tags" Target="../tags/tag319.xml"/><Relationship Id="rId18" Type="http://schemas.openxmlformats.org/officeDocument/2006/relationships/slideLayout" Target="../slideLayouts/slideLayout7.xml"/><Relationship Id="rId3" Type="http://schemas.openxmlformats.org/officeDocument/2006/relationships/tags" Target="../tags/tag309.xml"/><Relationship Id="rId7" Type="http://schemas.openxmlformats.org/officeDocument/2006/relationships/tags" Target="../tags/tag313.xml"/><Relationship Id="rId12" Type="http://schemas.openxmlformats.org/officeDocument/2006/relationships/tags" Target="../tags/tag318.xml"/><Relationship Id="rId17" Type="http://schemas.openxmlformats.org/officeDocument/2006/relationships/tags" Target="../tags/tag323.xml"/><Relationship Id="rId2" Type="http://schemas.openxmlformats.org/officeDocument/2006/relationships/tags" Target="../tags/tag308.xml"/><Relationship Id="rId16" Type="http://schemas.openxmlformats.org/officeDocument/2006/relationships/tags" Target="../tags/tag322.xml"/><Relationship Id="rId1" Type="http://schemas.openxmlformats.org/officeDocument/2006/relationships/tags" Target="../tags/tag307.xml"/><Relationship Id="rId6" Type="http://schemas.openxmlformats.org/officeDocument/2006/relationships/tags" Target="../tags/tag312.xml"/><Relationship Id="rId11" Type="http://schemas.openxmlformats.org/officeDocument/2006/relationships/tags" Target="../tags/tag317.xml"/><Relationship Id="rId5" Type="http://schemas.openxmlformats.org/officeDocument/2006/relationships/tags" Target="../tags/tag311.xml"/><Relationship Id="rId15" Type="http://schemas.openxmlformats.org/officeDocument/2006/relationships/tags" Target="../tags/tag321.xml"/><Relationship Id="rId10" Type="http://schemas.openxmlformats.org/officeDocument/2006/relationships/tags" Target="../tags/tag316.xml"/><Relationship Id="rId19" Type="http://schemas.openxmlformats.org/officeDocument/2006/relationships/image" Target="../media/image11.tmp"/><Relationship Id="rId4" Type="http://schemas.openxmlformats.org/officeDocument/2006/relationships/tags" Target="../tags/tag310.xml"/><Relationship Id="rId9" Type="http://schemas.openxmlformats.org/officeDocument/2006/relationships/tags" Target="../tags/tag315.xml"/><Relationship Id="rId14" Type="http://schemas.openxmlformats.org/officeDocument/2006/relationships/tags" Target="../tags/tag320.xml"/></Relationships>
</file>

<file path=ppt/slides/_rels/slide1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14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tags" Target="../tags/tag336.xml"/><Relationship Id="rId18" Type="http://schemas.openxmlformats.org/officeDocument/2006/relationships/slideLayout" Target="../slideLayouts/slideLayout7.xml"/><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tags" Target="../tags/tag335.xml"/><Relationship Id="rId17" Type="http://schemas.openxmlformats.org/officeDocument/2006/relationships/tags" Target="../tags/tag340.xml"/><Relationship Id="rId2" Type="http://schemas.openxmlformats.org/officeDocument/2006/relationships/tags" Target="../tags/tag325.xml"/><Relationship Id="rId16" Type="http://schemas.openxmlformats.org/officeDocument/2006/relationships/tags" Target="../tags/tag339.xml"/><Relationship Id="rId1" Type="http://schemas.openxmlformats.org/officeDocument/2006/relationships/tags" Target="../tags/tag324.xml"/><Relationship Id="rId6" Type="http://schemas.openxmlformats.org/officeDocument/2006/relationships/tags" Target="../tags/tag329.xml"/><Relationship Id="rId11" Type="http://schemas.openxmlformats.org/officeDocument/2006/relationships/tags" Target="../tags/tag334.xml"/><Relationship Id="rId5" Type="http://schemas.openxmlformats.org/officeDocument/2006/relationships/tags" Target="../tags/tag328.xml"/><Relationship Id="rId15" Type="http://schemas.openxmlformats.org/officeDocument/2006/relationships/tags" Target="../tags/tag338.xml"/><Relationship Id="rId10" Type="http://schemas.openxmlformats.org/officeDocument/2006/relationships/tags" Target="../tags/tag333.xml"/><Relationship Id="rId19" Type="http://schemas.openxmlformats.org/officeDocument/2006/relationships/image" Target="../media/image11.tmp"/><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tags" Target="../tags/tag337.xml"/></Relationships>
</file>

<file path=ppt/slides/_rels/slide157.xml.rels><?xml version="1.0" encoding="UTF-8" standalone="yes"?>
<Relationships xmlns="http://schemas.openxmlformats.org/package/2006/relationships"><Relationship Id="rId8" Type="http://schemas.openxmlformats.org/officeDocument/2006/relationships/tags" Target="../tags/tag348.xml"/><Relationship Id="rId13" Type="http://schemas.openxmlformats.org/officeDocument/2006/relationships/tags" Target="../tags/tag353.xml"/><Relationship Id="rId18" Type="http://schemas.openxmlformats.org/officeDocument/2006/relationships/slideLayout" Target="../slideLayouts/slideLayout7.xml"/><Relationship Id="rId3" Type="http://schemas.openxmlformats.org/officeDocument/2006/relationships/tags" Target="../tags/tag343.xml"/><Relationship Id="rId7" Type="http://schemas.openxmlformats.org/officeDocument/2006/relationships/tags" Target="../tags/tag347.xml"/><Relationship Id="rId12" Type="http://schemas.openxmlformats.org/officeDocument/2006/relationships/tags" Target="../tags/tag352.xml"/><Relationship Id="rId17" Type="http://schemas.openxmlformats.org/officeDocument/2006/relationships/tags" Target="../tags/tag357.xml"/><Relationship Id="rId2" Type="http://schemas.openxmlformats.org/officeDocument/2006/relationships/tags" Target="../tags/tag342.xml"/><Relationship Id="rId16" Type="http://schemas.openxmlformats.org/officeDocument/2006/relationships/tags" Target="../tags/tag356.xml"/><Relationship Id="rId1" Type="http://schemas.openxmlformats.org/officeDocument/2006/relationships/tags" Target="../tags/tag341.xml"/><Relationship Id="rId6" Type="http://schemas.openxmlformats.org/officeDocument/2006/relationships/tags" Target="../tags/tag346.xml"/><Relationship Id="rId11" Type="http://schemas.openxmlformats.org/officeDocument/2006/relationships/tags" Target="../tags/tag351.xml"/><Relationship Id="rId5" Type="http://schemas.openxmlformats.org/officeDocument/2006/relationships/tags" Target="../tags/tag345.xml"/><Relationship Id="rId15" Type="http://schemas.openxmlformats.org/officeDocument/2006/relationships/tags" Target="../tags/tag355.xml"/><Relationship Id="rId10" Type="http://schemas.openxmlformats.org/officeDocument/2006/relationships/tags" Target="../tags/tag350.xml"/><Relationship Id="rId19" Type="http://schemas.openxmlformats.org/officeDocument/2006/relationships/image" Target="../media/image11.tmp"/><Relationship Id="rId4" Type="http://schemas.openxmlformats.org/officeDocument/2006/relationships/tags" Target="../tags/tag344.xml"/><Relationship Id="rId9" Type="http://schemas.openxmlformats.org/officeDocument/2006/relationships/tags" Target="../tags/tag349.xml"/><Relationship Id="rId14" Type="http://schemas.openxmlformats.org/officeDocument/2006/relationships/tags" Target="../tags/tag354.xml"/></Relationships>
</file>

<file path=ppt/slides/_rels/slide15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8" Type="http://schemas.openxmlformats.org/officeDocument/2006/relationships/tags" Target="../tags/tag365.xml"/><Relationship Id="rId13" Type="http://schemas.openxmlformats.org/officeDocument/2006/relationships/tags" Target="../tags/tag370.xml"/><Relationship Id="rId18" Type="http://schemas.openxmlformats.org/officeDocument/2006/relationships/slideLayout" Target="../slideLayouts/slideLayout7.xml"/><Relationship Id="rId3" Type="http://schemas.openxmlformats.org/officeDocument/2006/relationships/tags" Target="../tags/tag360.xml"/><Relationship Id="rId7" Type="http://schemas.openxmlformats.org/officeDocument/2006/relationships/tags" Target="../tags/tag364.xml"/><Relationship Id="rId12" Type="http://schemas.openxmlformats.org/officeDocument/2006/relationships/tags" Target="../tags/tag369.xml"/><Relationship Id="rId17" Type="http://schemas.openxmlformats.org/officeDocument/2006/relationships/tags" Target="../tags/tag374.xml"/><Relationship Id="rId2" Type="http://schemas.openxmlformats.org/officeDocument/2006/relationships/tags" Target="../tags/tag359.xml"/><Relationship Id="rId16" Type="http://schemas.openxmlformats.org/officeDocument/2006/relationships/tags" Target="../tags/tag373.xml"/><Relationship Id="rId1" Type="http://schemas.openxmlformats.org/officeDocument/2006/relationships/tags" Target="../tags/tag358.xml"/><Relationship Id="rId6" Type="http://schemas.openxmlformats.org/officeDocument/2006/relationships/tags" Target="../tags/tag363.xml"/><Relationship Id="rId11" Type="http://schemas.openxmlformats.org/officeDocument/2006/relationships/tags" Target="../tags/tag368.xml"/><Relationship Id="rId5" Type="http://schemas.openxmlformats.org/officeDocument/2006/relationships/tags" Target="../tags/tag362.xml"/><Relationship Id="rId15" Type="http://schemas.openxmlformats.org/officeDocument/2006/relationships/tags" Target="../tags/tag372.xml"/><Relationship Id="rId10" Type="http://schemas.openxmlformats.org/officeDocument/2006/relationships/tags" Target="../tags/tag367.xml"/><Relationship Id="rId19" Type="http://schemas.openxmlformats.org/officeDocument/2006/relationships/image" Target="../media/image11.tmp"/><Relationship Id="rId4" Type="http://schemas.openxmlformats.org/officeDocument/2006/relationships/tags" Target="../tags/tag361.xml"/><Relationship Id="rId9" Type="http://schemas.openxmlformats.org/officeDocument/2006/relationships/tags" Target="../tags/tag366.xml"/><Relationship Id="rId14" Type="http://schemas.openxmlformats.org/officeDocument/2006/relationships/tags" Target="../tags/tag371.xml"/></Relationships>
</file>

<file path=ppt/slides/_rels/slide1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16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1.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7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8" Type="http://schemas.openxmlformats.org/officeDocument/2006/relationships/tags" Target="../tags/tag382.xml"/><Relationship Id="rId13" Type="http://schemas.openxmlformats.org/officeDocument/2006/relationships/tags" Target="../tags/tag387.xml"/><Relationship Id="rId18" Type="http://schemas.openxmlformats.org/officeDocument/2006/relationships/slideLayout" Target="../slideLayouts/slideLayout7.xml"/><Relationship Id="rId3" Type="http://schemas.openxmlformats.org/officeDocument/2006/relationships/tags" Target="../tags/tag377.xml"/><Relationship Id="rId7" Type="http://schemas.openxmlformats.org/officeDocument/2006/relationships/tags" Target="../tags/tag381.xml"/><Relationship Id="rId12" Type="http://schemas.openxmlformats.org/officeDocument/2006/relationships/tags" Target="../tags/tag386.xml"/><Relationship Id="rId17" Type="http://schemas.openxmlformats.org/officeDocument/2006/relationships/tags" Target="../tags/tag391.xml"/><Relationship Id="rId2" Type="http://schemas.openxmlformats.org/officeDocument/2006/relationships/tags" Target="../tags/tag376.xml"/><Relationship Id="rId16" Type="http://schemas.openxmlformats.org/officeDocument/2006/relationships/tags" Target="../tags/tag390.xml"/><Relationship Id="rId1" Type="http://schemas.openxmlformats.org/officeDocument/2006/relationships/tags" Target="../tags/tag375.xml"/><Relationship Id="rId6" Type="http://schemas.openxmlformats.org/officeDocument/2006/relationships/tags" Target="../tags/tag380.xml"/><Relationship Id="rId11" Type="http://schemas.openxmlformats.org/officeDocument/2006/relationships/tags" Target="../tags/tag385.xml"/><Relationship Id="rId5" Type="http://schemas.openxmlformats.org/officeDocument/2006/relationships/tags" Target="../tags/tag379.xml"/><Relationship Id="rId15" Type="http://schemas.openxmlformats.org/officeDocument/2006/relationships/tags" Target="../tags/tag389.xml"/><Relationship Id="rId10" Type="http://schemas.openxmlformats.org/officeDocument/2006/relationships/tags" Target="../tags/tag384.xml"/><Relationship Id="rId19" Type="http://schemas.openxmlformats.org/officeDocument/2006/relationships/image" Target="../media/image11.tmp"/><Relationship Id="rId4" Type="http://schemas.openxmlformats.org/officeDocument/2006/relationships/tags" Target="../tags/tag378.xml"/><Relationship Id="rId9" Type="http://schemas.openxmlformats.org/officeDocument/2006/relationships/tags" Target="../tags/tag383.xml"/><Relationship Id="rId14" Type="http://schemas.openxmlformats.org/officeDocument/2006/relationships/tags" Target="../tags/tag388.xml"/></Relationships>
</file>

<file path=ppt/slides/_rels/slide172.xml.rels><?xml version="1.0" encoding="UTF-8" standalone="yes"?>
<Relationships xmlns="http://schemas.openxmlformats.org/package/2006/relationships"><Relationship Id="rId8" Type="http://schemas.openxmlformats.org/officeDocument/2006/relationships/tags" Target="../tags/tag399.xml"/><Relationship Id="rId13" Type="http://schemas.openxmlformats.org/officeDocument/2006/relationships/tags" Target="../tags/tag404.xml"/><Relationship Id="rId18" Type="http://schemas.openxmlformats.org/officeDocument/2006/relationships/slideLayout" Target="../slideLayouts/slideLayout7.xml"/><Relationship Id="rId3" Type="http://schemas.openxmlformats.org/officeDocument/2006/relationships/tags" Target="../tags/tag394.xml"/><Relationship Id="rId7" Type="http://schemas.openxmlformats.org/officeDocument/2006/relationships/tags" Target="../tags/tag398.xml"/><Relationship Id="rId12" Type="http://schemas.openxmlformats.org/officeDocument/2006/relationships/tags" Target="../tags/tag403.xml"/><Relationship Id="rId17" Type="http://schemas.openxmlformats.org/officeDocument/2006/relationships/tags" Target="../tags/tag408.xml"/><Relationship Id="rId2" Type="http://schemas.openxmlformats.org/officeDocument/2006/relationships/tags" Target="../tags/tag393.xml"/><Relationship Id="rId16" Type="http://schemas.openxmlformats.org/officeDocument/2006/relationships/tags" Target="../tags/tag407.xml"/><Relationship Id="rId1" Type="http://schemas.openxmlformats.org/officeDocument/2006/relationships/tags" Target="../tags/tag392.xml"/><Relationship Id="rId6" Type="http://schemas.openxmlformats.org/officeDocument/2006/relationships/tags" Target="../tags/tag397.xml"/><Relationship Id="rId11" Type="http://schemas.openxmlformats.org/officeDocument/2006/relationships/tags" Target="../tags/tag402.xml"/><Relationship Id="rId5" Type="http://schemas.openxmlformats.org/officeDocument/2006/relationships/tags" Target="../tags/tag396.xml"/><Relationship Id="rId15" Type="http://schemas.openxmlformats.org/officeDocument/2006/relationships/tags" Target="../tags/tag406.xml"/><Relationship Id="rId10" Type="http://schemas.openxmlformats.org/officeDocument/2006/relationships/tags" Target="../tags/tag401.xml"/><Relationship Id="rId19" Type="http://schemas.openxmlformats.org/officeDocument/2006/relationships/image" Target="../media/image11.tmp"/><Relationship Id="rId4" Type="http://schemas.openxmlformats.org/officeDocument/2006/relationships/tags" Target="../tags/tag395.xml"/><Relationship Id="rId9" Type="http://schemas.openxmlformats.org/officeDocument/2006/relationships/tags" Target="../tags/tag400.xml"/><Relationship Id="rId14" Type="http://schemas.openxmlformats.org/officeDocument/2006/relationships/tags" Target="../tags/tag405.xml"/></Relationships>
</file>

<file path=ppt/slides/_rels/slide173.xml.rels><?xml version="1.0" encoding="UTF-8" standalone="yes"?>
<Relationships xmlns="http://schemas.openxmlformats.org/package/2006/relationships"><Relationship Id="rId8" Type="http://schemas.openxmlformats.org/officeDocument/2006/relationships/tags" Target="../tags/tag416.xml"/><Relationship Id="rId3" Type="http://schemas.openxmlformats.org/officeDocument/2006/relationships/tags" Target="../tags/tag411.xml"/><Relationship Id="rId7" Type="http://schemas.openxmlformats.org/officeDocument/2006/relationships/tags" Target="../tags/tag415.xml"/><Relationship Id="rId12" Type="http://schemas.openxmlformats.org/officeDocument/2006/relationships/image" Target="../media/image11.tmp"/><Relationship Id="rId2" Type="http://schemas.openxmlformats.org/officeDocument/2006/relationships/tags" Target="../tags/tag410.xml"/><Relationship Id="rId1" Type="http://schemas.openxmlformats.org/officeDocument/2006/relationships/tags" Target="../tags/tag409.xml"/><Relationship Id="rId6" Type="http://schemas.openxmlformats.org/officeDocument/2006/relationships/tags" Target="../tags/tag414.xml"/><Relationship Id="rId11" Type="http://schemas.openxmlformats.org/officeDocument/2006/relationships/slideLayout" Target="../slideLayouts/slideLayout7.xml"/><Relationship Id="rId5" Type="http://schemas.openxmlformats.org/officeDocument/2006/relationships/tags" Target="../tags/tag413.xml"/><Relationship Id="rId10" Type="http://schemas.openxmlformats.org/officeDocument/2006/relationships/tags" Target="../tags/tag418.xml"/><Relationship Id="rId4" Type="http://schemas.openxmlformats.org/officeDocument/2006/relationships/tags" Target="../tags/tag412.xml"/><Relationship Id="rId9" Type="http://schemas.openxmlformats.org/officeDocument/2006/relationships/tags" Target="../tags/tag417.xml"/></Relationships>
</file>

<file path=ppt/slides/_rels/slide1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17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11.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18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19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8" Type="http://schemas.openxmlformats.org/officeDocument/2006/relationships/tags" Target="../tags/tag426.xml"/><Relationship Id="rId13" Type="http://schemas.openxmlformats.org/officeDocument/2006/relationships/tags" Target="../tags/tag431.xml"/><Relationship Id="rId18" Type="http://schemas.openxmlformats.org/officeDocument/2006/relationships/slideLayout" Target="../slideLayouts/slideLayout7.xml"/><Relationship Id="rId3" Type="http://schemas.openxmlformats.org/officeDocument/2006/relationships/tags" Target="../tags/tag421.xml"/><Relationship Id="rId7" Type="http://schemas.openxmlformats.org/officeDocument/2006/relationships/tags" Target="../tags/tag425.xml"/><Relationship Id="rId12" Type="http://schemas.openxmlformats.org/officeDocument/2006/relationships/tags" Target="../tags/tag430.xml"/><Relationship Id="rId17" Type="http://schemas.openxmlformats.org/officeDocument/2006/relationships/tags" Target="../tags/tag435.xml"/><Relationship Id="rId2" Type="http://schemas.openxmlformats.org/officeDocument/2006/relationships/tags" Target="../tags/tag420.xml"/><Relationship Id="rId16" Type="http://schemas.openxmlformats.org/officeDocument/2006/relationships/tags" Target="../tags/tag434.xml"/><Relationship Id="rId1" Type="http://schemas.openxmlformats.org/officeDocument/2006/relationships/tags" Target="../tags/tag419.xml"/><Relationship Id="rId6" Type="http://schemas.openxmlformats.org/officeDocument/2006/relationships/tags" Target="../tags/tag424.xml"/><Relationship Id="rId11" Type="http://schemas.openxmlformats.org/officeDocument/2006/relationships/tags" Target="../tags/tag429.xml"/><Relationship Id="rId5" Type="http://schemas.openxmlformats.org/officeDocument/2006/relationships/tags" Target="../tags/tag423.xml"/><Relationship Id="rId15" Type="http://schemas.openxmlformats.org/officeDocument/2006/relationships/tags" Target="../tags/tag433.xml"/><Relationship Id="rId10" Type="http://schemas.openxmlformats.org/officeDocument/2006/relationships/tags" Target="../tags/tag428.xml"/><Relationship Id="rId19" Type="http://schemas.openxmlformats.org/officeDocument/2006/relationships/image" Target="../media/image11.tmp"/><Relationship Id="rId4" Type="http://schemas.openxmlformats.org/officeDocument/2006/relationships/tags" Target="../tags/tag422.xml"/><Relationship Id="rId9" Type="http://schemas.openxmlformats.org/officeDocument/2006/relationships/tags" Target="../tags/tag427.xml"/><Relationship Id="rId14" Type="http://schemas.openxmlformats.org/officeDocument/2006/relationships/tags" Target="../tags/tag43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8" Type="http://schemas.openxmlformats.org/officeDocument/2006/relationships/tags" Target="../tags/tag443.xml"/><Relationship Id="rId13" Type="http://schemas.openxmlformats.org/officeDocument/2006/relationships/tags" Target="../tags/tag448.xml"/><Relationship Id="rId18" Type="http://schemas.openxmlformats.org/officeDocument/2006/relationships/slideLayout" Target="../slideLayouts/slideLayout7.xml"/><Relationship Id="rId3" Type="http://schemas.openxmlformats.org/officeDocument/2006/relationships/tags" Target="../tags/tag438.xml"/><Relationship Id="rId7" Type="http://schemas.openxmlformats.org/officeDocument/2006/relationships/tags" Target="../tags/tag442.xml"/><Relationship Id="rId12" Type="http://schemas.openxmlformats.org/officeDocument/2006/relationships/tags" Target="../tags/tag447.xml"/><Relationship Id="rId17" Type="http://schemas.openxmlformats.org/officeDocument/2006/relationships/tags" Target="../tags/tag452.xml"/><Relationship Id="rId2" Type="http://schemas.openxmlformats.org/officeDocument/2006/relationships/tags" Target="../tags/tag437.xml"/><Relationship Id="rId16" Type="http://schemas.openxmlformats.org/officeDocument/2006/relationships/tags" Target="../tags/tag451.xml"/><Relationship Id="rId1" Type="http://schemas.openxmlformats.org/officeDocument/2006/relationships/tags" Target="../tags/tag436.xml"/><Relationship Id="rId6" Type="http://schemas.openxmlformats.org/officeDocument/2006/relationships/tags" Target="../tags/tag441.xml"/><Relationship Id="rId11" Type="http://schemas.openxmlformats.org/officeDocument/2006/relationships/tags" Target="../tags/tag446.xml"/><Relationship Id="rId5" Type="http://schemas.openxmlformats.org/officeDocument/2006/relationships/tags" Target="../tags/tag440.xml"/><Relationship Id="rId15" Type="http://schemas.openxmlformats.org/officeDocument/2006/relationships/tags" Target="../tags/tag450.xml"/><Relationship Id="rId10" Type="http://schemas.openxmlformats.org/officeDocument/2006/relationships/tags" Target="../tags/tag445.xml"/><Relationship Id="rId19" Type="http://schemas.openxmlformats.org/officeDocument/2006/relationships/image" Target="../media/image11.tmp"/><Relationship Id="rId4" Type="http://schemas.openxmlformats.org/officeDocument/2006/relationships/tags" Target="../tags/tag439.xml"/><Relationship Id="rId9" Type="http://schemas.openxmlformats.org/officeDocument/2006/relationships/tags" Target="../tags/tag444.xml"/><Relationship Id="rId14" Type="http://schemas.openxmlformats.org/officeDocument/2006/relationships/tags" Target="../tags/tag449.xml"/></Relationships>
</file>

<file path=ppt/slides/_rels/slide201.xml.rels><?xml version="1.0" encoding="UTF-8" standalone="yes"?>
<Relationships xmlns="http://schemas.openxmlformats.org/package/2006/relationships"><Relationship Id="rId8" Type="http://schemas.openxmlformats.org/officeDocument/2006/relationships/tags" Target="../tags/tag460.xml"/><Relationship Id="rId3" Type="http://schemas.openxmlformats.org/officeDocument/2006/relationships/tags" Target="../tags/tag455.xml"/><Relationship Id="rId7" Type="http://schemas.openxmlformats.org/officeDocument/2006/relationships/tags" Target="../tags/tag459.xml"/><Relationship Id="rId12" Type="http://schemas.openxmlformats.org/officeDocument/2006/relationships/image" Target="../media/image11.tmp"/><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11" Type="http://schemas.openxmlformats.org/officeDocument/2006/relationships/slideLayout" Target="../slideLayouts/slideLayout7.xml"/><Relationship Id="rId5" Type="http://schemas.openxmlformats.org/officeDocument/2006/relationships/tags" Target="../tags/tag457.xml"/><Relationship Id="rId10" Type="http://schemas.openxmlformats.org/officeDocument/2006/relationships/tags" Target="../tags/tag462.xml"/><Relationship Id="rId4" Type="http://schemas.openxmlformats.org/officeDocument/2006/relationships/tags" Target="../tags/tag456.xml"/><Relationship Id="rId9" Type="http://schemas.openxmlformats.org/officeDocument/2006/relationships/tags" Target="../tags/tag46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20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slide" Target="slide5.xml"/></Relationships>
</file>

<file path=ppt/slides/_rels/slide20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slide" Target="slide5.xml"/><Relationship Id="rId5" Type="http://schemas.openxmlformats.org/officeDocument/2006/relationships/image" Target="../media/image20.png"/><Relationship Id="rId4" Type="http://schemas.openxmlformats.org/officeDocument/2006/relationships/image" Target="../media/image19.png"/></Relationships>
</file>

<file path=ppt/slides/_rels/slide20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slide" Target="slide5.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emf"/><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slide" Target="slide5.xml"/><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1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33.emf"/><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32.emf"/><Relationship Id="rId11" Type="http://schemas.openxmlformats.org/officeDocument/2006/relationships/slide" Target="slide5.xml"/><Relationship Id="rId5" Type="http://schemas.openxmlformats.org/officeDocument/2006/relationships/image" Target="../media/image25.png"/><Relationship Id="rId10" Type="http://schemas.openxmlformats.org/officeDocument/2006/relationships/image" Target="../media/image36.png"/><Relationship Id="rId4" Type="http://schemas.openxmlformats.org/officeDocument/2006/relationships/image" Target="../media/image31.png"/><Relationship Id="rId9" Type="http://schemas.openxmlformats.org/officeDocument/2006/relationships/image" Target="../media/image35.png"/></Relationships>
</file>

<file path=ppt/slides/_rels/slide216.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slide" Target="slide5.xml"/><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27.png"/><Relationship Id="rId4" Type="http://schemas.openxmlformats.org/officeDocument/2006/relationships/image" Target="../media/image38.png"/></Relationships>
</file>

<file path=ppt/slides/_rels/slide21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11.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4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11.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4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7.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image" Target="../media/image11.tmp"/><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55.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slideLayout" Target="../slideLayouts/slideLayout7.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 Type="http://schemas.openxmlformats.org/officeDocument/2006/relationships/tags" Target="../tags/tag87.xml"/><Relationship Id="rId16" Type="http://schemas.openxmlformats.org/officeDocument/2006/relationships/tags" Target="../tags/tag101.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19" Type="http://schemas.openxmlformats.org/officeDocument/2006/relationships/image" Target="../media/image11.tmp"/><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8.png"/></Relationships>
</file>

<file path=ppt/slides/_rels/slide5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slideLayout" Target="../slideLayouts/slideLayout7.xml"/><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tags" Target="../tags/tag119.xml"/><Relationship Id="rId2" Type="http://schemas.openxmlformats.org/officeDocument/2006/relationships/tags" Target="../tags/tag104.xml"/><Relationship Id="rId16" Type="http://schemas.openxmlformats.org/officeDocument/2006/relationships/tags" Target="../tags/tag118.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5" Type="http://schemas.openxmlformats.org/officeDocument/2006/relationships/tags" Target="../tags/tag117.xml"/><Relationship Id="rId10" Type="http://schemas.openxmlformats.org/officeDocument/2006/relationships/tags" Target="../tags/tag112.xml"/><Relationship Id="rId19" Type="http://schemas.openxmlformats.org/officeDocument/2006/relationships/image" Target="../media/image11.tmp"/><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s>
</file>

<file path=ppt/slides/_rels/slide76.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slideLayout" Target="../slideLayouts/slideLayout7.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tags" Target="../tags/tag136.xml"/><Relationship Id="rId2" Type="http://schemas.openxmlformats.org/officeDocument/2006/relationships/tags" Target="../tags/tag121.xml"/><Relationship Id="rId16" Type="http://schemas.openxmlformats.org/officeDocument/2006/relationships/tags" Target="../tags/tag135.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tags" Target="../tags/tag134.xml"/><Relationship Id="rId10" Type="http://schemas.openxmlformats.org/officeDocument/2006/relationships/tags" Target="../tags/tag129.xml"/><Relationship Id="rId19" Type="http://schemas.openxmlformats.org/officeDocument/2006/relationships/image" Target="../media/image11.tmp"/><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s>
</file>

<file path=ppt/slides/_rels/slide77.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tags" Target="../tags/tag149.xml"/><Relationship Id="rId18" Type="http://schemas.openxmlformats.org/officeDocument/2006/relationships/slideLayout" Target="../slideLayouts/slideLayout7.xml"/><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tags" Target="../tags/tag148.xml"/><Relationship Id="rId17" Type="http://schemas.openxmlformats.org/officeDocument/2006/relationships/tags" Target="../tags/tag153.xml"/><Relationship Id="rId2" Type="http://schemas.openxmlformats.org/officeDocument/2006/relationships/tags" Target="../tags/tag138.xml"/><Relationship Id="rId16" Type="http://schemas.openxmlformats.org/officeDocument/2006/relationships/tags" Target="../tags/tag152.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tags" Target="../tags/tag147.xml"/><Relationship Id="rId5" Type="http://schemas.openxmlformats.org/officeDocument/2006/relationships/tags" Target="../tags/tag141.xml"/><Relationship Id="rId15" Type="http://schemas.openxmlformats.org/officeDocument/2006/relationships/tags" Target="../tags/tag151.xml"/><Relationship Id="rId10" Type="http://schemas.openxmlformats.org/officeDocument/2006/relationships/tags" Target="../tags/tag146.xml"/><Relationship Id="rId19" Type="http://schemas.openxmlformats.org/officeDocument/2006/relationships/image" Target="../media/image11.tmp"/><Relationship Id="rId4" Type="http://schemas.openxmlformats.org/officeDocument/2006/relationships/tags" Target="../tags/tag140.xml"/><Relationship Id="rId9" Type="http://schemas.openxmlformats.org/officeDocument/2006/relationships/tags" Target="../tags/tag145.xml"/><Relationship Id="rId14" Type="http://schemas.openxmlformats.org/officeDocument/2006/relationships/tags" Target="../tags/tag150.xml"/></Relationships>
</file>

<file path=ppt/slides/_rels/slide7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slide" Target="slide5.xml"/></Relationships>
</file>

<file path=ppt/slides/_rels/slide9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tags" Target="../tags/tag166.xml"/><Relationship Id="rId18" Type="http://schemas.openxmlformats.org/officeDocument/2006/relationships/slideLayout" Target="../slideLayouts/slideLayout7.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tags" Target="../tags/tag165.xml"/><Relationship Id="rId17" Type="http://schemas.openxmlformats.org/officeDocument/2006/relationships/tags" Target="../tags/tag170.xml"/><Relationship Id="rId2" Type="http://schemas.openxmlformats.org/officeDocument/2006/relationships/tags" Target="../tags/tag155.xml"/><Relationship Id="rId16" Type="http://schemas.openxmlformats.org/officeDocument/2006/relationships/tags" Target="../tags/tag169.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5" Type="http://schemas.openxmlformats.org/officeDocument/2006/relationships/tags" Target="../tags/tag168.xml"/><Relationship Id="rId10" Type="http://schemas.openxmlformats.org/officeDocument/2006/relationships/tags" Target="../tags/tag163.xml"/><Relationship Id="rId19" Type="http://schemas.openxmlformats.org/officeDocument/2006/relationships/image" Target="../media/image11.tmp"/><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tags" Target="../tags/tag167.xml"/></Relationships>
</file>

<file path=ppt/slides/_rels/slide99.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tags" Target="../tags/tag183.xml"/><Relationship Id="rId18" Type="http://schemas.openxmlformats.org/officeDocument/2006/relationships/slideLayout" Target="../slideLayouts/slideLayout7.xml"/><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tags" Target="../tags/tag182.xml"/><Relationship Id="rId17" Type="http://schemas.openxmlformats.org/officeDocument/2006/relationships/tags" Target="../tags/tag187.xml"/><Relationship Id="rId2" Type="http://schemas.openxmlformats.org/officeDocument/2006/relationships/tags" Target="../tags/tag172.xml"/><Relationship Id="rId16" Type="http://schemas.openxmlformats.org/officeDocument/2006/relationships/tags" Target="../tags/tag186.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tags" Target="../tags/tag181.xml"/><Relationship Id="rId5" Type="http://schemas.openxmlformats.org/officeDocument/2006/relationships/tags" Target="../tags/tag175.xml"/><Relationship Id="rId15" Type="http://schemas.openxmlformats.org/officeDocument/2006/relationships/tags" Target="../tags/tag185.xml"/><Relationship Id="rId10" Type="http://schemas.openxmlformats.org/officeDocument/2006/relationships/tags" Target="../tags/tag180.xml"/><Relationship Id="rId19" Type="http://schemas.openxmlformats.org/officeDocument/2006/relationships/image" Target="../media/image11.tmp"/><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tags" Target="../tags/tag18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95981D-05A6-4FA6-BDE0-292ABA6AB061}"/>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F74712B-90AB-4BA9-8F02-188944545903}"/>
              </a:ext>
            </a:extLst>
          </p:cNvPr>
          <p:cNvSpPr>
            <a:spLocks noGrp="1"/>
          </p:cNvSpPr>
          <p:nvPr>
            <p:ph type="subTitle" idx="1"/>
          </p:nvPr>
        </p:nvSpPr>
        <p:spPr/>
        <p:txBody>
          <a:bodyPr/>
          <a:lstStyle/>
          <a:p>
            <a:endParaRPr lang="zh-CN" altLang="en-US"/>
          </a:p>
        </p:txBody>
      </p:sp>
      <p:sp>
        <p:nvSpPr>
          <p:cNvPr id="4" name="灯片编号占位符 3">
            <a:extLst>
              <a:ext uri="{FF2B5EF4-FFF2-40B4-BE49-F238E27FC236}">
                <a16:creationId xmlns:a16="http://schemas.microsoft.com/office/drawing/2014/main" id="{402A1EE0-1815-4D39-976B-70AA48C97751}"/>
              </a:ext>
            </a:extLst>
          </p:cNvPr>
          <p:cNvSpPr>
            <a:spLocks noGrp="1"/>
          </p:cNvSpPr>
          <p:nvPr>
            <p:ph type="sldNum" sz="quarter" idx="4294967295"/>
          </p:nvPr>
        </p:nvSpPr>
        <p:spPr>
          <a:xfrm>
            <a:off x="8397875" y="6551613"/>
            <a:ext cx="746125" cy="306387"/>
          </a:xfrm>
          <a:prstGeom prst="rect">
            <a:avLst/>
          </a:prstGeom>
        </p:spPr>
        <p:txBody>
          <a:bodyPr/>
          <a:lstStyle/>
          <a:p>
            <a:pPr>
              <a:defRPr/>
            </a:pPr>
            <a:fld id="{19C10EB3-7514-438F-ABED-3A5C1E597916}" type="slidenum">
              <a:rPr lang="zh-CN" altLang="en-US" smtClean="0"/>
              <a:pPr>
                <a:defRPr/>
              </a:pPr>
              <a:t>1</a:t>
            </a:fld>
            <a:endParaRPr lang="zh-CN" altLang="en-US" dirty="0"/>
          </a:p>
        </p:txBody>
      </p:sp>
    </p:spTree>
    <p:extLst>
      <p:ext uri="{BB962C8B-B14F-4D97-AF65-F5344CB8AC3E}">
        <p14:creationId xmlns:p14="http://schemas.microsoft.com/office/powerpoint/2010/main" val="1820282246"/>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面向对象程序设计的特点</a:t>
            </a:r>
          </a:p>
        </p:txBody>
      </p:sp>
      <p:sp>
        <p:nvSpPr>
          <p:cNvPr id="3" name="内容占位符 2"/>
          <p:cNvSpPr>
            <a:spLocks noGrp="1"/>
          </p:cNvSpPr>
          <p:nvPr>
            <p:ph idx="1"/>
          </p:nvPr>
        </p:nvSpPr>
        <p:spPr/>
        <p:txBody>
          <a:bodyPr/>
          <a:lstStyle/>
          <a:p>
            <a:r>
              <a:rPr lang="zh-CN" altLang="en-US" dirty="0"/>
              <a:t>类的主要组成</a:t>
            </a:r>
            <a:endParaRPr lang="en-US" altLang="zh-CN" dirty="0"/>
          </a:p>
          <a:p>
            <a:pPr lvl="1"/>
            <a:r>
              <a:rPr lang="zh-CN" altLang="en-US" dirty="0"/>
              <a:t>类的成员变量</a:t>
            </a:r>
            <a:endParaRPr lang="en-US" altLang="zh-CN" dirty="0"/>
          </a:p>
          <a:p>
            <a:pPr lvl="1"/>
            <a:r>
              <a:rPr lang="zh-CN" altLang="en-US" dirty="0"/>
              <a:t>类的成员函数</a:t>
            </a:r>
            <a:endParaRPr lang="en-US" altLang="zh-CN" dirty="0"/>
          </a:p>
          <a:p>
            <a:r>
              <a:rPr lang="zh-CN" altLang="en-US" dirty="0"/>
              <a:t>类的确定</a:t>
            </a:r>
            <a:endParaRPr lang="en-US" altLang="zh-CN" dirty="0"/>
          </a:p>
          <a:p>
            <a:pPr lvl="1"/>
            <a:r>
              <a:rPr lang="zh-CN" altLang="en-US" dirty="0"/>
              <a:t>抽象事物的共同特征</a:t>
            </a:r>
            <a:endParaRPr lang="en-US" altLang="zh-CN" dirty="0"/>
          </a:p>
          <a:p>
            <a:pPr lvl="1"/>
            <a:r>
              <a:rPr lang="zh-CN" altLang="en-US" dirty="0"/>
              <a:t>将事物的共同特征最为类的成员（以变量形式描述）</a:t>
            </a:r>
            <a:endParaRPr lang="en-US" altLang="zh-CN" dirty="0"/>
          </a:p>
          <a:p>
            <a:pPr lvl="1"/>
            <a:r>
              <a:rPr lang="zh-CN" altLang="en-US" dirty="0"/>
              <a:t>将对事物共同特征的处理设计为成员函数</a:t>
            </a:r>
          </a:p>
        </p:txBody>
      </p:sp>
      <p:sp>
        <p:nvSpPr>
          <p:cNvPr id="4" name="矩形 3">
            <a:hlinkClick r:id="rId2" action="ppaction://hlinksldjump"/>
            <a:extLst>
              <a:ext uri="{FF2B5EF4-FFF2-40B4-BE49-F238E27FC236}">
                <a16:creationId xmlns:a16="http://schemas.microsoft.com/office/drawing/2014/main" id="{2432B126-B7D4-4B68-BD24-856B0FC353E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82F5A67-B5E8-4959-888B-E612FEABEA3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DB6011FA-DDD3-4881-8457-21E36CC08E8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77BF62E-3CD7-4091-8118-0298FF29299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C66434DE-593C-4D25-98ED-0A6A859A32A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83957307-283D-483B-929D-CBA1E008121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39D96C07-FAA5-4191-A02B-88ABC4D6121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C8DAED0E-383D-44C1-BCBA-5BD29CB5849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6C3E4DE6-BDA6-4755-9249-9B7688DA1B5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531CF31-522E-4C37-AC16-E4C1968CC09E}"/>
              </a:ext>
            </a:extLst>
          </p:cNvPr>
          <p:cNvSpPr txBox="1"/>
          <p:nvPr>
            <p:custDataLst>
              <p:tags r:id="rId2"/>
            </p:custDataLst>
          </p:nvPr>
        </p:nvSpPr>
        <p:spPr>
          <a:xfrm>
            <a:off x="914400" y="2947385"/>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下面程序的输出结果为：</a:t>
            </a:r>
            <a:endPar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a:t>#include&lt;iostream&gt;</a:t>
            </a:r>
            <a:endParaRPr lang="zh-CN" altLang="en-US" dirty="0"/>
          </a:p>
          <a:p>
            <a:r>
              <a:rPr lang="en-US" altLang="zh-CN" dirty="0"/>
              <a:t>using</a:t>
            </a:r>
            <a:r>
              <a:rPr lang="zh-CN" altLang="en-US" dirty="0"/>
              <a:t> </a:t>
            </a:r>
            <a:r>
              <a:rPr lang="en-US" altLang="zh-CN" dirty="0"/>
              <a:t>namespace</a:t>
            </a:r>
            <a:r>
              <a:rPr lang="zh-CN" altLang="en-US" dirty="0"/>
              <a:t> </a:t>
            </a:r>
            <a:r>
              <a:rPr lang="en-US" altLang="zh-CN" dirty="0"/>
              <a:t>std;</a:t>
            </a:r>
            <a:endParaRPr lang="zh-CN" altLang="en-US" dirty="0"/>
          </a:p>
          <a:p>
            <a:r>
              <a:rPr lang="en-US" altLang="zh-CN" dirty="0"/>
              <a:t>class</a:t>
            </a:r>
            <a:r>
              <a:rPr lang="zh-CN" altLang="en-US" dirty="0"/>
              <a:t> </a:t>
            </a:r>
            <a:r>
              <a:rPr lang="en-US" altLang="zh-CN" dirty="0"/>
              <a:t>point{</a:t>
            </a:r>
            <a:endParaRPr lang="zh-CN" altLang="en-US" dirty="0"/>
          </a:p>
          <a:p>
            <a:r>
              <a:rPr lang="en-US" altLang="zh-CN" dirty="0"/>
              <a:t>public:</a:t>
            </a:r>
            <a:endParaRPr lang="zh-CN" altLang="en-US" dirty="0"/>
          </a:p>
          <a:p>
            <a:r>
              <a:rPr lang="zh-CN" altLang="en-US" dirty="0"/>
              <a:t>	</a:t>
            </a:r>
            <a:r>
              <a:rPr lang="en-US" altLang="zh-CN" dirty="0"/>
              <a:t>point(){</a:t>
            </a:r>
            <a:r>
              <a:rPr lang="en-US" altLang="zh-CN" dirty="0" err="1"/>
              <a:t>cout</a:t>
            </a:r>
            <a:r>
              <a:rPr lang="en-US" altLang="zh-CN" dirty="0"/>
              <a:t>&lt;&lt;"C";}</a:t>
            </a:r>
            <a:endParaRPr lang="zh-CN" altLang="en-US" dirty="0"/>
          </a:p>
          <a:p>
            <a:r>
              <a:rPr lang="zh-CN" altLang="en-US" dirty="0"/>
              <a:t>	</a:t>
            </a:r>
            <a:r>
              <a:rPr lang="en-US" altLang="zh-CN" dirty="0"/>
              <a:t>~point(){</a:t>
            </a:r>
            <a:r>
              <a:rPr lang="en-US" altLang="zh-CN" dirty="0" err="1"/>
              <a:t>cout</a:t>
            </a:r>
            <a:r>
              <a:rPr lang="en-US" altLang="zh-CN" dirty="0"/>
              <a:t>&lt;&lt;"D";}</a:t>
            </a:r>
            <a:endParaRPr lang="zh-CN" altLang="en-US" dirty="0"/>
          </a:p>
          <a:p>
            <a:r>
              <a:rPr lang="en-US" altLang="zh-CN" dirty="0"/>
              <a:t>};</a:t>
            </a:r>
            <a:endParaRPr lang="zh-CN" altLang="en-US" dirty="0"/>
          </a:p>
          <a:p>
            <a:endParaRPr lang="zh-CN" altLang="en-US" dirty="0"/>
          </a:p>
          <a:p>
            <a:r>
              <a:rPr lang="en-US" altLang="zh-CN" dirty="0"/>
              <a:t>int</a:t>
            </a:r>
            <a:r>
              <a:rPr lang="zh-CN" altLang="en-US" dirty="0"/>
              <a:t> </a:t>
            </a:r>
            <a:r>
              <a:rPr lang="en-US" altLang="zh-CN" dirty="0"/>
              <a:t>main()</a:t>
            </a:r>
            <a:endParaRPr lang="zh-CN" altLang="en-US" dirty="0"/>
          </a:p>
          <a:p>
            <a:r>
              <a:rPr lang="en-US" altLang="zh-CN" dirty="0"/>
              <a:t>{</a:t>
            </a:r>
            <a:endParaRPr lang="zh-CN" altLang="en-US" dirty="0"/>
          </a:p>
          <a:p>
            <a:r>
              <a:rPr lang="zh-CN" altLang="en-US" dirty="0"/>
              <a:t>	</a:t>
            </a:r>
            <a:r>
              <a:rPr lang="en-US" altLang="zh-CN" dirty="0"/>
              <a:t>point *</a:t>
            </a:r>
            <a:r>
              <a:rPr lang="en-US" altLang="zh-CN" dirty="0" err="1"/>
              <a:t>ptr</a:t>
            </a:r>
            <a:r>
              <a:rPr lang="en-US" altLang="zh-CN" dirty="0"/>
              <a:t>;</a:t>
            </a:r>
            <a:endParaRPr lang="zh-CN" altLang="en-US" dirty="0"/>
          </a:p>
          <a:p>
            <a:r>
              <a:rPr lang="zh-CN" altLang="en-US" dirty="0"/>
              <a:t>	</a:t>
            </a:r>
            <a:r>
              <a:rPr lang="en-US" altLang="zh-CN" dirty="0"/>
              <a:t>point A, B;</a:t>
            </a:r>
            <a:endParaRPr lang="zh-CN" altLang="en-US" dirty="0"/>
          </a:p>
          <a:p>
            <a:r>
              <a:rPr lang="zh-CN" altLang="en-US" dirty="0"/>
              <a:t>	</a:t>
            </a:r>
            <a:r>
              <a:rPr lang="en-US" altLang="zh-CN" dirty="0"/>
              <a:t>point *</a:t>
            </a:r>
            <a:r>
              <a:rPr lang="en-US" altLang="zh-CN" dirty="0" err="1"/>
              <a:t>ptr_point</a:t>
            </a:r>
            <a:r>
              <a:rPr lang="en-US" altLang="zh-CN" dirty="0"/>
              <a:t>=new</a:t>
            </a:r>
            <a:r>
              <a:rPr lang="zh-CN" altLang="en-US" dirty="0"/>
              <a:t> </a:t>
            </a:r>
            <a:r>
              <a:rPr lang="en-US" altLang="zh-CN" dirty="0"/>
              <a:t>point[3];</a:t>
            </a:r>
          </a:p>
          <a:p>
            <a:r>
              <a:rPr lang="en-US" altLang="zh-CN" dirty="0"/>
              <a:t>	return 0;</a:t>
            </a:r>
            <a:endParaRPr lang="zh-CN" altLang="en-US" dirty="0"/>
          </a:p>
          <a:p>
            <a:r>
              <a:rPr lang="en-US" altLang="zh-CN" dirty="0"/>
              <a:t>}</a:t>
            </a:r>
            <a:endParaRPr lang="zh-CN" altLang="en-US" dirty="0"/>
          </a:p>
          <a:p>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2518E27C-0429-4DAB-9027-E9FA4A2188D8}"/>
              </a:ext>
            </a:extLst>
          </p:cNvPr>
          <p:cNvSpPr txBox="1"/>
          <p:nvPr>
            <p:custDataLst>
              <p:tags r:id="rId3"/>
            </p:custDataLst>
          </p:nvPr>
        </p:nvSpPr>
        <p:spPr>
          <a:xfrm>
            <a:off x="6445155" y="2331142"/>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CCCCCDDDDD</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12483CC4-3C20-4CE6-8EEC-85172F8B79BB}"/>
              </a:ext>
            </a:extLst>
          </p:cNvPr>
          <p:cNvSpPr txBox="1"/>
          <p:nvPr>
            <p:custDataLst>
              <p:tags r:id="rId4"/>
            </p:custDataLst>
          </p:nvPr>
        </p:nvSpPr>
        <p:spPr>
          <a:xfrm>
            <a:off x="6445155" y="2974080"/>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CCCCCDD</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0BEED3D9-3005-4356-B185-256069BA493D}"/>
              </a:ext>
            </a:extLst>
          </p:cNvPr>
          <p:cNvSpPr txBox="1"/>
          <p:nvPr>
            <p:custDataLst>
              <p:tags r:id="rId5"/>
            </p:custDataLst>
          </p:nvPr>
        </p:nvSpPr>
        <p:spPr>
          <a:xfrm>
            <a:off x="6445155" y="3617017"/>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CCCDDDDD</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84E4FC1F-147C-4320-A476-F689BE87F837}"/>
              </a:ext>
            </a:extLst>
          </p:cNvPr>
          <p:cNvSpPr txBox="1"/>
          <p:nvPr>
            <p:custDataLst>
              <p:tags r:id="rId6"/>
            </p:custDataLst>
          </p:nvPr>
        </p:nvSpPr>
        <p:spPr>
          <a:xfrm>
            <a:off x="6445155" y="4259955"/>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CCCCDDDD</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A9932761-D754-4F24-A604-F6835F89D983}"/>
              </a:ext>
            </a:extLst>
          </p:cNvPr>
          <p:cNvSpPr>
            <a:spLocks noChangeAspect="1"/>
          </p:cNvSpPr>
          <p:nvPr>
            <p:custDataLst>
              <p:tags r:id="rId7"/>
            </p:custDataLst>
          </p:nvPr>
        </p:nvSpPr>
        <p:spPr>
          <a:xfrm>
            <a:off x="5795074" y="237936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EA84E8EA-588C-4706-8A5D-175F99380BE4}"/>
              </a:ext>
            </a:extLst>
          </p:cNvPr>
          <p:cNvSpPr>
            <a:spLocks noChangeAspect="1"/>
          </p:cNvSpPr>
          <p:nvPr>
            <p:custDataLst>
              <p:tags r:id="rId8"/>
            </p:custDataLst>
          </p:nvPr>
        </p:nvSpPr>
        <p:spPr>
          <a:xfrm>
            <a:off x="5795074" y="3022300"/>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84AE9C8-577A-4987-9887-B243873FDE5A}"/>
              </a:ext>
            </a:extLst>
          </p:cNvPr>
          <p:cNvSpPr>
            <a:spLocks noChangeAspect="1"/>
          </p:cNvSpPr>
          <p:nvPr>
            <p:custDataLst>
              <p:tags r:id="rId9"/>
            </p:custDataLst>
          </p:nvPr>
        </p:nvSpPr>
        <p:spPr>
          <a:xfrm>
            <a:off x="5795074" y="366523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80BB198-A2DF-499A-BE6F-70682788C2AE}"/>
              </a:ext>
            </a:extLst>
          </p:cNvPr>
          <p:cNvSpPr>
            <a:spLocks noChangeAspect="1"/>
          </p:cNvSpPr>
          <p:nvPr>
            <p:custDataLst>
              <p:tags r:id="rId10"/>
            </p:custDataLst>
          </p:nvPr>
        </p:nvSpPr>
        <p:spPr>
          <a:xfrm>
            <a:off x="5795074" y="4308175"/>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766BA741-6D81-4A06-9BC3-418FA81EE3D7}"/>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BA5E7E3C-AB08-419A-95F4-2C55F3B72BAE}"/>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3C0161B1-47B3-4624-91F0-11CAD199E625}"/>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9D8029E1-E292-4D5C-A34F-C5394C67B37C}"/>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D7CBA2F4-C621-412E-9CA2-F0B6063BFA6B}"/>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9430679A-C33D-4679-A3B6-7BADD274DCBA}"/>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7A1EC641-7A29-4D82-98B1-888E470BF0B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567732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默认拷贝构造函数产生的问题</a:t>
            </a:r>
            <a:endParaRPr lang="en-US" altLang="zh-CN" dirty="0">
              <a:solidFill>
                <a:srgbClr val="C00000"/>
              </a:solidFill>
            </a:endParaRPr>
          </a:p>
          <a:p>
            <a:pPr>
              <a:buNone/>
            </a:pP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MyClass.h</a:t>
            </a:r>
            <a:endParaRPr lang="en-US" altLang="zh-CN" sz="2400" b="1" dirty="0">
              <a:solidFill>
                <a:srgbClr val="007434"/>
              </a:solidFill>
              <a:latin typeface="Courier New" pitchFamily="49" charset="0"/>
              <a:cs typeface="Courier New" pitchFamily="49" charset="0"/>
            </a:endParaRPr>
          </a:p>
          <a:p>
            <a:pPr>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endParaRPr lang="en-US" altLang="zh-CN" sz="2400" b="1" dirty="0">
              <a:latin typeface="Courier New" pitchFamily="49" charset="0"/>
              <a:cs typeface="Courier New" pitchFamily="49" charset="0"/>
            </a:endParaRPr>
          </a:p>
          <a:p>
            <a:pPr>
              <a:buNone/>
            </a:pP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*name;</a:t>
            </a:r>
          </a:p>
          <a:p>
            <a:pPr>
              <a:buNone/>
            </a:pPr>
            <a:r>
              <a:rPr lang="en-US" altLang="zh-CN" sz="2400" b="1" dirty="0">
                <a:solidFill>
                  <a:srgbClr val="0000FF"/>
                </a:solidFill>
                <a:latin typeface="Courier New" pitchFamily="49" charset="0"/>
                <a:cs typeface="Courier New" pitchFamily="49" charset="0"/>
              </a:rPr>
              <a:t>public</a:t>
            </a:r>
            <a:r>
              <a:rPr lang="en-US" altLang="zh-CN" sz="2400" b="1" dirty="0">
                <a:solidFill>
                  <a:schemeClr val="tx2"/>
                </a:solidFill>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print();</a:t>
            </a:r>
          </a:p>
          <a:p>
            <a:pPr>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8E19CF92-482B-4EBA-82B0-337E1A79706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8BD08CD-4DB4-411C-AF63-8C6B08433F3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0D936DF-ECD8-4838-B6D8-774C3097CD6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AC546D3-5B75-4E78-93C6-BE435388881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167F617-E332-4A2F-87A6-9EB3ABA7B6C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FE6826F2-117C-4A9B-A038-937C82356E6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EFE39F33-2C31-4A07-B596-8D5A498C605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1E1AAFE-7065-4168-A5B3-8A5C1A8AC7F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DA6EA9A6-D411-475B-95DE-4B45B007D50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472608"/>
          </a:xfrm>
        </p:spPr>
        <p:txBody>
          <a:bodyPr/>
          <a:lstStyle/>
          <a:p>
            <a:pPr>
              <a:buNone/>
            </a:pPr>
            <a:r>
              <a:rPr lang="en-US" altLang="zh-CN" sz="2000" b="1" dirty="0">
                <a:solidFill>
                  <a:srgbClr val="007434"/>
                </a:solidFill>
                <a:latin typeface="Courier New" pitchFamily="49" charset="0"/>
                <a:cs typeface="Courier New" pitchFamily="49" charset="0"/>
              </a:rPr>
              <a:t>//MyClass.cpp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&lt;string&gt;</a:t>
            </a:r>
          </a:p>
          <a:p>
            <a:pPr>
              <a:buNone/>
            </a:pPr>
            <a:r>
              <a:rPr lang="en-US" altLang="zh-CN" sz="2000" b="1" dirty="0">
                <a:solidFill>
                  <a:srgbClr val="0000FF"/>
                </a:solidFill>
                <a:latin typeface="Courier New" pitchFamily="49" charset="0"/>
                <a:cs typeface="Courier New" pitchFamily="49" charset="0"/>
              </a:rPr>
              <a:t>using namespace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(n)+1];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name,n</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delete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a:t>
            </a:r>
          </a:p>
          <a:p>
            <a:pPr>
              <a:buNone/>
            </a:pP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::print(){</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&lt;&lt;"Member name="&lt;&lt;name&lt;&lt;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pPr>
              <a:buNone/>
            </a:pPr>
            <a:endParaRPr lang="en-US" altLang="zh-CN" sz="2000" b="1" dirty="0">
              <a:solidFill>
                <a:schemeClr val="tx2"/>
              </a:solidFill>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FA2236D3-FCA8-4913-9985-CC031B1AE72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F03F4204-8CC0-4138-B02A-362961154B2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F32F6E0-1CB5-4BBC-BEAC-89543184427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C279FAA-DDE3-4ABE-9AAF-79DE50D5132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CA7EFE3-2FB0-4FB7-8673-575BA523D3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43F20A5-2F55-431D-AFFA-577B42A3A29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68962BE-8C3F-4527-96B8-DAE2CA32CFD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E0A81BA-9CCB-45BE-8E3A-60CE96EA9EB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949CD6C-F82E-41FD-A5C8-D9472EE10D2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052736"/>
            <a:ext cx="8280920" cy="3847207"/>
          </a:xfrm>
          <a:prstGeom prst="rect">
            <a:avLst/>
          </a:prstGeom>
        </p:spPr>
        <p:txBody>
          <a:bodyPr wrap="square">
            <a:spAutoFit/>
          </a:bodyPr>
          <a:lstStyle/>
          <a:p>
            <a:pPr>
              <a:buNone/>
            </a:pPr>
            <a:r>
              <a:rPr lang="en-US" altLang="zh-CN" sz="2000" b="1" dirty="0">
                <a:solidFill>
                  <a:srgbClr val="007434"/>
                </a:solidFill>
                <a:latin typeface="Courier New" pitchFamily="49" charset="0"/>
                <a:cs typeface="Courier New" pitchFamily="49" charset="0"/>
              </a:rPr>
              <a:t>//Main.cpp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kern="0" dirty="0">
                <a:solidFill>
                  <a:srgbClr val="0000FF"/>
                </a:solidFill>
                <a:latin typeface="Courier New" pitchFamily="49" charset="0"/>
                <a:ea typeface="楷体_GB2312" pitchFamily="49" charset="-122"/>
                <a:cs typeface="Courier New" pitchFamily="49" charset="0"/>
              </a:rPr>
              <a:t>using namespace </a:t>
            </a:r>
            <a:r>
              <a:rPr lang="en-US" altLang="zh-CN" sz="2000" b="1" kern="0" dirty="0" err="1">
                <a:solidFill>
                  <a:srgbClr val="000000"/>
                </a:solidFill>
                <a:latin typeface="Courier New" pitchFamily="49" charset="0"/>
                <a:ea typeface="楷体_GB2312" pitchFamily="49" charset="-122"/>
                <a:cs typeface="Courier New" pitchFamily="49" charset="0"/>
              </a:rPr>
              <a:t>std</a:t>
            </a:r>
            <a:r>
              <a:rPr lang="en-US" altLang="zh-CN" sz="2000" b="1" kern="0" dirty="0">
                <a:solidFill>
                  <a:srgbClr val="000000"/>
                </a:solidFill>
                <a:latin typeface="Courier New" pitchFamily="49" charset="0"/>
                <a:ea typeface="楷体_GB2312" pitchFamily="49" charset="-122"/>
                <a:cs typeface="Courier New" pitchFamily="49" charset="0"/>
              </a:rPr>
              <a:t>;</a:t>
            </a:r>
            <a:endParaRPr lang="en-US" altLang="zh-CN" sz="2000" b="1" dirty="0">
              <a:solidFill>
                <a:srgbClr val="0000FF"/>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a:t>
            </a:r>
          </a:p>
          <a:p>
            <a:pPr>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*p = </a:t>
            </a:r>
            <a:r>
              <a:rPr lang="en-US" altLang="zh-CN" sz="2000" b="1" dirty="0">
                <a:solidFill>
                  <a:srgbClr val="0000FF"/>
                </a:solidFill>
                <a:latin typeface="Courier New" pitchFamily="49" charset="0"/>
                <a:cs typeface="Courier New" pitchFamily="49" charset="0"/>
              </a:rPr>
              <a:t>new </a:t>
            </a:r>
            <a:r>
              <a:rPr lang="en-US" altLang="zh-CN" sz="2000" b="1" dirty="0">
                <a:latin typeface="Courier New" pitchFamily="49" charset="0"/>
                <a:cs typeface="Courier New" pitchFamily="49" charset="0"/>
              </a:rPr>
              <a:t>char[20];</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&gt;&gt;p;</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(p);	</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MyObj1=</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执行拷贝构造函数</a:t>
            </a:r>
          </a:p>
          <a:p>
            <a:pPr>
              <a:buNone/>
            </a:pPr>
            <a:r>
              <a:rPr lang="zh-CN" altLang="en-US"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MyObj.print</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MyObj1.print();	</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7" name="TextBox 6"/>
          <p:cNvSpPr txBox="1"/>
          <p:nvPr/>
        </p:nvSpPr>
        <p:spPr>
          <a:xfrm>
            <a:off x="539552" y="4944650"/>
            <a:ext cx="2528256" cy="1292662"/>
          </a:xfrm>
          <a:prstGeom prst="rect">
            <a:avLst/>
          </a:prstGeom>
          <a:noFill/>
        </p:spPr>
        <p:txBody>
          <a:bodyPr wrap="none" rtlCol="0">
            <a:spAutoFit/>
          </a:bodyPr>
          <a:lstStyle/>
          <a:p>
            <a:r>
              <a:rPr lang="zh-CN" altLang="en-US" sz="2400" b="1" dirty="0">
                <a:solidFill>
                  <a:schemeClr val="accent6">
                    <a:lumMod val="75000"/>
                  </a:schemeClr>
                </a:solidFill>
                <a:latin typeface="黑体" panose="02010609060101010101" pitchFamily="49" charset="-122"/>
                <a:ea typeface="黑体" panose="02010609060101010101" pitchFamily="49" charset="-122"/>
              </a:rPr>
              <a:t>运行结果：</a:t>
            </a:r>
            <a:endParaRPr lang="en-US" altLang="zh-CN" sz="2400" b="1" dirty="0">
              <a:solidFill>
                <a:schemeClr val="accent6">
                  <a:lumMod val="75000"/>
                </a:schemeClr>
              </a:solidFill>
              <a:latin typeface="黑体" panose="02010609060101010101" pitchFamily="49" charset="-122"/>
              <a:ea typeface="黑体" panose="02010609060101010101" pitchFamily="49" charset="-122"/>
            </a:endParaRPr>
          </a:p>
          <a:p>
            <a:r>
              <a:rPr lang="en-US" altLang="zh-CN" b="1" dirty="0" err="1">
                <a:latin typeface="Courier New" pitchFamily="49" charset="0"/>
                <a:ea typeface="楷体_GB2312" pitchFamily="49" charset="-122"/>
                <a:cs typeface="Courier New" pitchFamily="49" charset="0"/>
              </a:rPr>
              <a:t>abcde</a:t>
            </a:r>
            <a:endParaRPr lang="en-US" altLang="zh-CN" b="1" dirty="0">
              <a:latin typeface="Courier New" pitchFamily="49" charset="0"/>
              <a:ea typeface="楷体_GB2312" pitchFamily="49" charset="-122"/>
              <a:cs typeface="Courier New" pitchFamily="49" charset="0"/>
            </a:endParaRPr>
          </a:p>
          <a:p>
            <a:r>
              <a:rPr lang="en-US" altLang="zh-CN" b="1" dirty="0">
                <a:latin typeface="Courier New" pitchFamily="49" charset="0"/>
                <a:ea typeface="楷体_GB2312" pitchFamily="49" charset="-122"/>
                <a:cs typeface="Courier New" pitchFamily="49" charset="0"/>
              </a:rPr>
              <a:t>Member name=</a:t>
            </a:r>
            <a:r>
              <a:rPr lang="en-US" altLang="zh-CN" b="1" dirty="0" err="1">
                <a:latin typeface="Courier New" pitchFamily="49" charset="0"/>
                <a:ea typeface="楷体_GB2312" pitchFamily="49" charset="-122"/>
                <a:cs typeface="Courier New" pitchFamily="49" charset="0"/>
              </a:rPr>
              <a:t>abcde</a:t>
            </a:r>
            <a:endParaRPr lang="en-US" altLang="zh-CN" b="1" dirty="0">
              <a:latin typeface="Courier New" pitchFamily="49" charset="0"/>
              <a:ea typeface="楷体_GB2312" pitchFamily="49" charset="-122"/>
              <a:cs typeface="Courier New" pitchFamily="49" charset="0"/>
            </a:endParaRPr>
          </a:p>
          <a:p>
            <a:r>
              <a:rPr lang="en-US" altLang="zh-CN" b="1" dirty="0">
                <a:latin typeface="Courier New" pitchFamily="49" charset="0"/>
                <a:ea typeface="楷体_GB2312" pitchFamily="49" charset="-122"/>
                <a:cs typeface="Courier New" pitchFamily="49" charset="0"/>
              </a:rPr>
              <a:t>Member name=</a:t>
            </a:r>
            <a:r>
              <a:rPr lang="en-US" altLang="zh-CN" b="1" dirty="0" err="1">
                <a:latin typeface="Courier New" pitchFamily="49" charset="0"/>
                <a:ea typeface="楷体_GB2312" pitchFamily="49" charset="-122"/>
                <a:cs typeface="Courier New" pitchFamily="49" charset="0"/>
              </a:rPr>
              <a:t>abcde</a:t>
            </a:r>
            <a:endParaRPr lang="zh-CN" altLang="en-US" b="1" dirty="0">
              <a:latin typeface="Courier New" pitchFamily="49" charset="0"/>
              <a:ea typeface="楷体_GB2312" pitchFamily="49" charset="-122"/>
              <a:cs typeface="Courier New" pitchFamily="49" charset="0"/>
            </a:endParaRPr>
          </a:p>
        </p:txBody>
      </p:sp>
      <p:pic>
        <p:nvPicPr>
          <p:cNvPr id="8" name="图片 7" descr="报错图1.png"/>
          <p:cNvPicPr>
            <a:picLocks noChangeAspect="1"/>
          </p:cNvPicPr>
          <p:nvPr/>
        </p:nvPicPr>
        <p:blipFill>
          <a:blip r:embed="rId4" cstate="print"/>
          <a:stretch>
            <a:fillRect/>
          </a:stretch>
        </p:blipFill>
        <p:spPr>
          <a:xfrm>
            <a:off x="4355976" y="4149080"/>
            <a:ext cx="3816424" cy="2165168"/>
          </a:xfrm>
          <a:prstGeom prst="rect">
            <a:avLst/>
          </a:prstGeom>
        </p:spPr>
      </p:pic>
      <p:sp>
        <p:nvSpPr>
          <p:cNvPr id="5" name="矩形 4">
            <a:hlinkClick r:id="rId5" action="ppaction://hlinksldjump"/>
            <a:extLst>
              <a:ext uri="{FF2B5EF4-FFF2-40B4-BE49-F238E27FC236}">
                <a16:creationId xmlns:a16="http://schemas.microsoft.com/office/drawing/2014/main" id="{E71E25A4-38F3-46EC-952F-75A4C79165A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9" name="矩形 8">
            <a:hlinkClick r:id="" action="ppaction://noaction"/>
            <a:extLst>
              <a:ext uri="{FF2B5EF4-FFF2-40B4-BE49-F238E27FC236}">
                <a16:creationId xmlns:a16="http://schemas.microsoft.com/office/drawing/2014/main" id="{57B3DF15-746A-423F-86D7-43CCF2C9CAB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0" name="矩形 9">
            <a:hlinkClick r:id="" action="ppaction://noaction"/>
            <a:extLst>
              <a:ext uri="{FF2B5EF4-FFF2-40B4-BE49-F238E27FC236}">
                <a16:creationId xmlns:a16="http://schemas.microsoft.com/office/drawing/2014/main" id="{9D08E6A5-B0C5-4466-9C3D-ADDDD0C3028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1" name="矩形 10">
            <a:hlinkClick r:id="" action="ppaction://noaction"/>
            <a:extLst>
              <a:ext uri="{FF2B5EF4-FFF2-40B4-BE49-F238E27FC236}">
                <a16:creationId xmlns:a16="http://schemas.microsoft.com/office/drawing/2014/main" id="{0A6B72E8-D44B-427C-ACA6-CFE0A542C3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4134F56-50EC-4F5E-801F-D83D3FEF30F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3" name="矩形 12">
            <a:hlinkClick r:id="" action="ppaction://noaction"/>
            <a:extLst>
              <a:ext uri="{FF2B5EF4-FFF2-40B4-BE49-F238E27FC236}">
                <a16:creationId xmlns:a16="http://schemas.microsoft.com/office/drawing/2014/main" id="{77C4FD33-544E-4FF1-A8AB-66FD24DEC28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4" name="矩形 13">
            <a:hlinkClick r:id="" action="ppaction://noaction"/>
            <a:extLst>
              <a:ext uri="{FF2B5EF4-FFF2-40B4-BE49-F238E27FC236}">
                <a16:creationId xmlns:a16="http://schemas.microsoft.com/office/drawing/2014/main" id="{4BF4F1FA-8DC4-43D7-AD19-0D4FA36E381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5" name="矩形 14">
            <a:hlinkClick r:id="" action="ppaction://noaction"/>
            <a:extLst>
              <a:ext uri="{FF2B5EF4-FFF2-40B4-BE49-F238E27FC236}">
                <a16:creationId xmlns:a16="http://schemas.microsoft.com/office/drawing/2014/main" id="{CEE01B5B-7644-46DB-A3E1-F65ED92604F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6" name="矩形 15">
            <a:hlinkClick r:id="" action="ppaction://noaction"/>
            <a:extLst>
              <a:ext uri="{FF2B5EF4-FFF2-40B4-BE49-F238E27FC236}">
                <a16:creationId xmlns:a16="http://schemas.microsoft.com/office/drawing/2014/main" id="{32D05D7B-6D80-4636-AC83-A9A06EECE03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Windows XP 关键性终止.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自定义拷贝构造函数</a:t>
            </a:r>
            <a:endParaRPr lang="en-US" altLang="zh-CN" dirty="0">
              <a:solidFill>
                <a:srgbClr val="C00000"/>
              </a:solidFill>
            </a:endParaRPr>
          </a:p>
          <a:p>
            <a:pPr>
              <a:buNone/>
            </a:pP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MyClass.h</a:t>
            </a:r>
            <a:endParaRPr lang="en-US" altLang="zh-CN" sz="2400" b="1" dirty="0">
              <a:solidFill>
                <a:srgbClr val="007434"/>
              </a:solidFill>
              <a:latin typeface="Courier New" pitchFamily="49" charset="0"/>
              <a:cs typeface="Courier New" pitchFamily="49" charset="0"/>
            </a:endParaRPr>
          </a:p>
          <a:p>
            <a:pPr>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endParaRPr lang="en-US" altLang="zh-CN" sz="2400" b="1" dirty="0">
              <a:latin typeface="Courier New" pitchFamily="49" charset="0"/>
              <a:cs typeface="Courier New" pitchFamily="49" charset="0"/>
            </a:endParaRPr>
          </a:p>
          <a:p>
            <a:pPr>
              <a:buNone/>
            </a:pP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*name;</a:t>
            </a:r>
          </a:p>
          <a:p>
            <a:pPr>
              <a:buNone/>
            </a:pPr>
            <a:r>
              <a:rPr lang="en-US" altLang="zh-CN" sz="2400" b="1" dirty="0">
                <a:solidFill>
                  <a:srgbClr val="0000FF"/>
                </a:solidFill>
                <a:latin typeface="Courier New" pitchFamily="49" charset="0"/>
                <a:cs typeface="Courier New" pitchFamily="49" charset="0"/>
              </a:rPr>
              <a:t>public</a:t>
            </a:r>
            <a:r>
              <a:rPr lang="en-US" altLang="zh-CN" sz="2400" b="1" dirty="0">
                <a:solidFill>
                  <a:schemeClr val="tx2"/>
                </a:solidFill>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p>
          <a:p>
            <a:pPr>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&amp;);</a:t>
            </a:r>
          </a:p>
          <a:p>
            <a:pPr>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print();</a:t>
            </a:r>
          </a:p>
          <a:p>
            <a:pPr>
              <a:buNone/>
            </a:pPr>
            <a:r>
              <a:rPr lang="en-US" altLang="zh-CN" sz="24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0E3E7935-60AF-4F69-A4B7-45AE9186FDD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6A780ADB-18D1-4B8B-9BE6-B227C49A16D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6620B57-81B0-40FF-878C-180A8279413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9D7F82A-412C-4786-904E-13A7B75416F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0BA739F-2641-40A8-BA7C-0AE8DD96CB1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CB0312DF-F085-4B99-B027-8D1BD9154B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6BF083A7-B028-4510-9013-3D9B1C84DC8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E53B3ABA-AB4C-42F7-A465-92D1C9C6ED9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D5DC30B8-5C0C-49E9-9AFB-BC8EAE209C3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buNone/>
            </a:pPr>
            <a:r>
              <a:rPr lang="en-US" altLang="zh-CN" sz="2000" b="1" dirty="0">
                <a:solidFill>
                  <a:srgbClr val="007434"/>
                </a:solidFill>
                <a:latin typeface="Courier New" pitchFamily="49" charset="0"/>
                <a:cs typeface="Courier New" pitchFamily="49" charset="0"/>
              </a:rPr>
              <a:t>//MyClass.cpp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&lt;string&gt;</a:t>
            </a:r>
          </a:p>
          <a:p>
            <a:pPr>
              <a:buNone/>
            </a:pPr>
            <a:r>
              <a:rPr lang="en-US" altLang="zh-CN" sz="2000" b="1" dirty="0">
                <a:solidFill>
                  <a:srgbClr val="0000FF"/>
                </a:solidFill>
                <a:latin typeface="Courier New" pitchFamily="49" charset="0"/>
                <a:cs typeface="Courier New" pitchFamily="49" charset="0"/>
              </a:rPr>
              <a:t>using namespace </a:t>
            </a:r>
            <a:r>
              <a:rPr lang="en-US" altLang="zh-CN" sz="2000" b="1" dirty="0" err="1">
                <a:solidFill>
                  <a:srgbClr val="000000"/>
                </a:solidFill>
                <a:latin typeface="Courier New" pitchFamily="49" charset="0"/>
                <a:cs typeface="Courier New" pitchFamily="49" charset="0"/>
              </a:rPr>
              <a:t>std</a:t>
            </a:r>
            <a:r>
              <a:rPr lang="en-US" altLang="zh-CN" sz="2000" b="1" dirty="0">
                <a:solidFill>
                  <a:srgbClr val="000000"/>
                </a:solidFill>
                <a:latin typeface="Courier New" pitchFamily="49" charset="0"/>
                <a:cs typeface="Courier New" pitchFamily="49" charset="0"/>
              </a:rPr>
              <a:t>;</a:t>
            </a:r>
            <a:endParaRPr lang="en-US" altLang="zh-CN" sz="2000" b="1" dirty="0">
              <a:solidFill>
                <a:schemeClr val="tx2"/>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(n)+1];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name,n</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a:p>
            <a:pPr>
              <a:buNone/>
            </a:pP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自定义拷贝构造函数，实现深拷贝</a:t>
            </a:r>
            <a:endParaRPr lang="en-US" altLang="zh-CN" sz="2000" b="1" dirty="0">
              <a:solidFill>
                <a:srgbClr val="007434"/>
              </a:solidFill>
              <a:latin typeface="Courier New" pitchFamily="49" charset="0"/>
              <a:cs typeface="Courier New" pitchFamily="49" charset="0"/>
            </a:endParaRP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&amp; </a:t>
            </a:r>
            <a:r>
              <a:rPr lang="en-US" altLang="zh-CN" sz="2000" b="1" dirty="0" err="1">
                <a:latin typeface="Courier New" pitchFamily="49" charset="0"/>
                <a:cs typeface="Courier New" pitchFamily="49" charset="0"/>
              </a:rPr>
              <a:t>CopyObj</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(CopyObj.name)+1];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name,CopyObj.name</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p:txBody>
      </p:sp>
      <p:sp>
        <p:nvSpPr>
          <p:cNvPr id="4" name="矩形 3">
            <a:hlinkClick r:id="rId2" action="ppaction://hlinksldjump"/>
            <a:extLst>
              <a:ext uri="{FF2B5EF4-FFF2-40B4-BE49-F238E27FC236}">
                <a16:creationId xmlns:a16="http://schemas.microsoft.com/office/drawing/2014/main" id="{5784B095-2653-431B-A5BC-94D81C0D8F1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BF156D7-B25B-49F9-AB61-031B355A66C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0C36C27-9716-433B-A292-40275A6A50A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AEA2AF1-6A3A-4318-8980-0B1DE91B560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61C2C4E-36B3-4EF8-B5F2-D37B89D9E6F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2631980C-D8E1-4BA1-B355-945A7B38D67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48A4129C-D77B-458C-AED4-B77B97841A3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C1A093F-45E7-464E-814F-D2994CCA80F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386E2963-646E-4C7C-88F0-E8D3C3E6B9B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296000"/>
            <a:ext cx="8280920" cy="1938992"/>
          </a:xfrm>
          <a:prstGeom prst="rect">
            <a:avLst/>
          </a:prstGeom>
        </p:spPr>
        <p:txBody>
          <a:bodyPr wrap="square">
            <a:spAutoFit/>
          </a:bodyPr>
          <a:lstStyle/>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delete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a:t>
            </a:r>
          </a:p>
          <a:p>
            <a:pPr>
              <a:buNone/>
            </a:pP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::print(){</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&lt;&lt;"Member name="&lt;&lt;name&lt;&lt;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3" name="矩形 2">
            <a:hlinkClick r:id="rId2" action="ppaction://hlinksldjump"/>
            <a:extLst>
              <a:ext uri="{FF2B5EF4-FFF2-40B4-BE49-F238E27FC236}">
                <a16:creationId xmlns:a16="http://schemas.microsoft.com/office/drawing/2014/main" id="{460E86A1-259A-4996-B86D-0C39CFD219A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BE6DFA18-E7F4-441E-B4C7-27ABB54CC46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870E7413-E5CD-41D1-B2FF-86A6C21E077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D38EE2E-3F99-4DE3-9122-368519FC1EC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683F5AF-976F-4495-AA5A-9F6E5AEE6EC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F4EF1810-4D18-4017-9D55-096934CFF00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4D2E4A6C-554A-47BD-9AED-9C8F833A631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136026EF-D3C2-48FB-8E3D-FD50B616EC1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5B196437-94E0-4703-BBF4-F21146726CF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296000"/>
            <a:ext cx="8280920" cy="3785652"/>
          </a:xfrm>
          <a:prstGeom prst="rect">
            <a:avLst/>
          </a:prstGeom>
        </p:spPr>
        <p:txBody>
          <a:bodyPr wrap="square">
            <a:spAutoFit/>
          </a:bodyPr>
          <a:lstStyle/>
          <a:p>
            <a:pPr>
              <a:buNone/>
            </a:pPr>
            <a:r>
              <a:rPr lang="en-US" altLang="zh-CN" sz="2000" b="1" dirty="0">
                <a:solidFill>
                  <a:srgbClr val="007434"/>
                </a:solidFill>
                <a:latin typeface="Courier New" pitchFamily="49" charset="0"/>
                <a:cs typeface="Courier New" pitchFamily="49" charset="0"/>
              </a:rPr>
              <a:t>//Main.cpp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kern="0" dirty="0">
                <a:solidFill>
                  <a:srgbClr val="0000FF"/>
                </a:solidFill>
                <a:latin typeface="Courier New" pitchFamily="49" charset="0"/>
                <a:ea typeface="楷体_GB2312" pitchFamily="49" charset="-122"/>
                <a:cs typeface="Courier New" pitchFamily="49" charset="0"/>
              </a:rPr>
              <a:t>using namespace </a:t>
            </a:r>
            <a:r>
              <a:rPr lang="en-US" altLang="zh-CN" sz="2000" b="1" kern="0" dirty="0" err="1">
                <a:solidFill>
                  <a:srgbClr val="000000"/>
                </a:solidFill>
                <a:latin typeface="Courier New" pitchFamily="49" charset="0"/>
                <a:ea typeface="楷体_GB2312" pitchFamily="49" charset="-122"/>
                <a:cs typeface="Courier New" pitchFamily="49" charset="0"/>
              </a:rPr>
              <a:t>std</a:t>
            </a:r>
            <a:r>
              <a:rPr lang="en-US" altLang="zh-CN" sz="2000" b="1" kern="0" dirty="0">
                <a:solidFill>
                  <a:srgbClr val="000000"/>
                </a:solidFill>
                <a:latin typeface="Courier New" pitchFamily="49" charset="0"/>
                <a:ea typeface="楷体_GB2312" pitchFamily="49" charset="-122"/>
                <a:cs typeface="Courier New" pitchFamily="49" charset="0"/>
              </a:rPr>
              <a:t>;</a:t>
            </a:r>
            <a:endParaRPr lang="en-US" altLang="zh-CN" sz="2000" b="1" dirty="0">
              <a:solidFill>
                <a:srgbClr val="0000FF"/>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a:t>
            </a:r>
          </a:p>
          <a:p>
            <a:pPr>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*p = </a:t>
            </a:r>
            <a:r>
              <a:rPr lang="en-US" altLang="zh-CN" sz="2000" b="1" dirty="0">
                <a:solidFill>
                  <a:srgbClr val="0000FF"/>
                </a:solidFill>
                <a:latin typeface="Courier New" pitchFamily="49" charset="0"/>
                <a:cs typeface="Courier New" pitchFamily="49" charset="0"/>
              </a:rPr>
              <a:t>new </a:t>
            </a:r>
            <a:r>
              <a:rPr lang="en-US" altLang="zh-CN" sz="2000" b="1" dirty="0">
                <a:latin typeface="Courier New" pitchFamily="49" charset="0"/>
                <a:cs typeface="Courier New" pitchFamily="49" charset="0"/>
              </a:rPr>
              <a:t>char[20];</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&gt;&gt;p;</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(p);	</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MyObj1=</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a:t>
            </a:r>
            <a:r>
              <a:rPr lang="en-US" altLang="zh-CN" sz="2000" b="1" dirty="0">
                <a:solidFill>
                  <a:srgbClr val="007434"/>
                </a:solidFill>
                <a:latin typeface="宋体" panose="02010600030101010101" pitchFamily="2" charset="-122"/>
                <a:ea typeface="宋体" panose="02010600030101010101" pitchFamily="2" charset="-122"/>
                <a:cs typeface="Courier New" pitchFamily="49" charset="0"/>
              </a:rPr>
              <a:t>//</a:t>
            </a:r>
            <a:r>
              <a:rPr lang="zh-CN" altLang="en-US" sz="2000" b="1" dirty="0">
                <a:solidFill>
                  <a:srgbClr val="007434"/>
                </a:solidFill>
                <a:latin typeface="宋体" panose="02010600030101010101" pitchFamily="2" charset="-122"/>
                <a:ea typeface="宋体" panose="02010600030101010101" pitchFamily="2" charset="-122"/>
                <a:cs typeface="Courier New" pitchFamily="49" charset="0"/>
              </a:rPr>
              <a:t>执行拷贝构造函数</a:t>
            </a:r>
          </a:p>
          <a:p>
            <a:pPr>
              <a:buNone/>
            </a:pPr>
            <a:r>
              <a:rPr lang="zh-CN" altLang="en-US"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MyObj.print</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MyObj1.print();	</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3" name="矩形 2">
            <a:hlinkClick r:id="rId3" action="ppaction://hlinksldjump"/>
            <a:extLst>
              <a:ext uri="{FF2B5EF4-FFF2-40B4-BE49-F238E27FC236}">
                <a16:creationId xmlns:a16="http://schemas.microsoft.com/office/drawing/2014/main" id="{04555AFD-C854-4412-9816-5AEFA3AE383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377B3EA2-35B5-4E3C-AD5A-849B21EF5A3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8378A902-AA68-4281-A3B1-441F9005182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C0D3D4E-840D-4AFD-B82A-FCF0EBBA758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4988C0F-A1FA-446F-AD98-F2438AAE787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2D2FED9-BF82-4209-954B-85E737985E1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29BDD2A-98B6-4E2A-BBD3-130EB5443D8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159C4573-4173-4D8F-859F-8F518B7C631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B374D8E6-AF15-40F0-B716-6C25574211E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自定义拷贝构造函数无法解决“三种情况”之外的对象赋值问题</a:t>
            </a:r>
            <a:endParaRPr lang="en-US" altLang="zh-CN" dirty="0">
              <a:solidFill>
                <a:srgbClr val="C00000"/>
              </a:solidFill>
            </a:endParaRP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r>
              <a:rPr lang="en-US" altLang="zh-CN" sz="2000" b="1" dirty="0">
                <a:solidFill>
                  <a:srgbClr val="007434"/>
                </a:solidFill>
                <a:latin typeface="Courier New" pitchFamily="49" charset="0"/>
                <a:cs typeface="Courier New" pitchFamily="49" charset="0"/>
              </a:rPr>
              <a:t>//Main.cpp</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using namespace </a:t>
            </a:r>
            <a:r>
              <a:rPr lang="en-US" altLang="zh-CN" sz="2000" b="1" dirty="0" err="1">
                <a:solidFill>
                  <a:srgbClr val="000000"/>
                </a:solidFill>
                <a:latin typeface="Courier New" pitchFamily="49" charset="0"/>
                <a:cs typeface="Courier New" pitchFamily="49" charset="0"/>
              </a:rPr>
              <a:t>std</a:t>
            </a:r>
            <a:r>
              <a:rPr lang="en-US" altLang="zh-CN" sz="2000" b="1" dirty="0">
                <a:solidFill>
                  <a:srgbClr val="000000"/>
                </a:solidFill>
                <a:latin typeface="Courier New" pitchFamily="49" charset="0"/>
                <a:cs typeface="Courier New" pitchFamily="49" charset="0"/>
              </a:rPr>
              <a:t>;</a:t>
            </a:r>
            <a:endParaRPr lang="en-US" altLang="zh-CN" sz="2000" b="1" dirty="0">
              <a:solidFill>
                <a:srgbClr val="0000FF"/>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a:t>
            </a:r>
          </a:p>
          <a:p>
            <a:pPr>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*p = </a:t>
            </a:r>
            <a:r>
              <a:rPr lang="en-US" altLang="zh-CN" sz="2000" b="1" dirty="0">
                <a:solidFill>
                  <a:srgbClr val="0000FF"/>
                </a:solidFill>
                <a:latin typeface="Courier New" pitchFamily="49" charset="0"/>
                <a:cs typeface="Courier New" pitchFamily="49" charset="0"/>
              </a:rPr>
              <a:t>new </a:t>
            </a:r>
            <a:r>
              <a:rPr lang="en-US" altLang="zh-CN" sz="2000" b="1" dirty="0">
                <a:latin typeface="Courier New" pitchFamily="49" charset="0"/>
                <a:cs typeface="Courier New" pitchFamily="49" charset="0"/>
              </a:rPr>
              <a:t>char[20];</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&gt;&gt;p;</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(p),MyObj1("</a:t>
            </a:r>
            <a:r>
              <a:rPr lang="en-US" altLang="zh-CN" sz="2000" b="1" dirty="0" err="1">
                <a:latin typeface="Courier New" pitchFamily="49" charset="0"/>
                <a:cs typeface="Courier New" pitchFamily="49" charset="0"/>
              </a:rPr>
              <a:t>lmnop</a:t>
            </a:r>
            <a:r>
              <a:rPr lang="en-US" altLang="zh-CN" sz="2000" b="1" dirty="0">
                <a:latin typeface="Courier New" pitchFamily="49" charset="0"/>
                <a:cs typeface="Courier New" pitchFamily="49" charset="0"/>
              </a:rPr>
              <a:t>");	</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TempObj</a:t>
            </a:r>
            <a:r>
              <a:rPr lang="en-US" altLang="zh-CN" sz="2000" b="1" dirty="0">
                <a:latin typeface="Courier New" pitchFamily="49" charset="0"/>
                <a:cs typeface="Courier New" pitchFamily="49" charset="0"/>
              </a:rPr>
              <a:t> =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执行拷贝构造函数</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rgbClr val="007434"/>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 = MyObj1;</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赋值语句，未执行拷贝构造函数</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MyObj1 = </a:t>
            </a:r>
            <a:r>
              <a:rPr lang="en-US" altLang="zh-CN" sz="2000" b="1" dirty="0" err="1">
                <a:latin typeface="Courier New" pitchFamily="49" charset="0"/>
                <a:cs typeface="Courier New" pitchFamily="49" charset="0"/>
              </a:rPr>
              <a:t>TempObj</a:t>
            </a: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pPr>
              <a:buNone/>
            </a:pPr>
            <a:r>
              <a:rPr lang="zh-CN" altLang="en-US"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MyObj.print</a:t>
            </a:r>
            <a:r>
              <a:rPr lang="en-US" altLang="zh-CN" sz="2000" b="1" dirty="0">
                <a:latin typeface="Courier New" pitchFamily="49" charset="0"/>
                <a:cs typeface="Courier New" pitchFamily="49" charset="0"/>
              </a:rPr>
              <a:t>();	MyObj1.print();	</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5C300721-C192-4FCE-B4B9-7B51B76A82F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634859E-A78A-43A6-862F-23054CF20E3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3B5C340-E138-44C3-9FB1-A5B706D8F67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27CF687A-02A5-4E3F-B70F-8E767C39FFD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1078302-9FDB-4B68-A6B3-B1F5B0D37F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C0A93A7-5637-41FA-9B7D-92978C58AAC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73B636F9-E93A-4599-A1E9-6CED5A987C7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749CB274-2978-4A69-BDC9-1BA36EBCA07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8CA0F5CE-D3A2-4EE6-B92C-B6411BCCD04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自定义拷贝构造函数无法解决“三种情况”之外的对象赋值问题，两种解决方案：</a:t>
            </a:r>
            <a:endParaRPr lang="en-US" altLang="zh-CN" dirty="0">
              <a:solidFill>
                <a:srgbClr val="C00000"/>
              </a:solidFill>
            </a:endParaRPr>
          </a:p>
          <a:p>
            <a:pPr lvl="1"/>
            <a:r>
              <a:rPr lang="zh-CN" altLang="en-US" dirty="0"/>
              <a:t>重载赋值运算符“</a:t>
            </a:r>
            <a:r>
              <a:rPr lang="en-US" altLang="zh-CN" dirty="0"/>
              <a:t>=</a:t>
            </a:r>
            <a:r>
              <a:rPr lang="zh-CN" altLang="en-US" dirty="0"/>
              <a:t>”</a:t>
            </a:r>
            <a:endParaRPr lang="en-US" altLang="zh-CN" dirty="0"/>
          </a:p>
          <a:p>
            <a:pPr lvl="1"/>
            <a:r>
              <a:rPr lang="zh-CN" altLang="en-US" dirty="0"/>
              <a:t>自定义成员函数，实现对象赋值</a:t>
            </a:r>
            <a:endParaRPr lang="en-US" altLang="zh-CN" dirty="0"/>
          </a:p>
          <a:p>
            <a:pPr>
              <a:buNone/>
            </a:pPr>
            <a:r>
              <a:rPr lang="en-US" altLang="zh-CN" sz="2000" b="1" dirty="0">
                <a:solidFill>
                  <a:srgbClr val="007434"/>
                </a:solidFill>
                <a:latin typeface="Courier New" pitchFamily="49" charset="0"/>
                <a:cs typeface="Courier New" pitchFamily="49" charset="0"/>
              </a:rPr>
              <a:t>//</a:t>
            </a:r>
            <a:r>
              <a:rPr lang="en-US" altLang="zh-CN" sz="2000" b="1" dirty="0" err="1">
                <a:solidFill>
                  <a:srgbClr val="007434"/>
                </a:solidFill>
                <a:latin typeface="Courier New" pitchFamily="49" charset="0"/>
                <a:cs typeface="Courier New" pitchFamily="49" charset="0"/>
              </a:rPr>
              <a:t>MyClass.h</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class</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endParaRPr lang="en-US" altLang="zh-CN" sz="2000" b="1" dirty="0">
              <a:latin typeface="Courier New" pitchFamily="49" charset="0"/>
              <a:cs typeface="Courier New" pitchFamily="49" charset="0"/>
            </a:endParaRPr>
          </a:p>
          <a:p>
            <a:pPr>
              <a:buNone/>
            </a:pP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a:t>
            </a:r>
          </a:p>
          <a:p>
            <a:pPr>
              <a:buNone/>
            </a:pPr>
            <a:r>
              <a:rPr lang="en-US" altLang="zh-CN" sz="2000" b="1" dirty="0">
                <a:solidFill>
                  <a:srgbClr val="0000FF"/>
                </a:solidFill>
                <a:latin typeface="Courier New" pitchFamily="49" charset="0"/>
                <a:cs typeface="Courier New" pitchFamily="49" charset="0"/>
              </a:rPr>
              <a:t>public</a:t>
            </a:r>
            <a:r>
              <a:rPr lang="en-US" altLang="zh-CN" sz="2000" b="1" dirty="0">
                <a:solidFill>
                  <a:schemeClr val="tx2"/>
                </a:solidFill>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&amp;);</a:t>
            </a:r>
            <a:endParaRPr lang="zh-CN" altLang="en-US" sz="2000" b="1" dirty="0">
              <a:latin typeface="Courier New" pitchFamily="49" charset="0"/>
              <a:cs typeface="Courier New" pitchFamily="49" charset="0"/>
            </a:endParaRPr>
          </a:p>
        </p:txBody>
      </p:sp>
      <p:sp>
        <p:nvSpPr>
          <p:cNvPr id="6" name="TextBox 5"/>
          <p:cNvSpPr txBox="1"/>
          <p:nvPr/>
        </p:nvSpPr>
        <p:spPr>
          <a:xfrm>
            <a:off x="4188797" y="3554477"/>
            <a:ext cx="4955203" cy="2862322"/>
          </a:xfrm>
          <a:prstGeom prst="rect">
            <a:avLst/>
          </a:prstGeom>
          <a:noFill/>
        </p:spPr>
        <p:txBody>
          <a:bodyPr wrap="none" rtlCol="0">
            <a:spAutoFit/>
          </a:bodyPr>
          <a:lstStyle/>
          <a:p>
            <a:pPr>
              <a:buNone/>
            </a:pPr>
            <a:endParaRPr lang="en-US" altLang="zh-CN" sz="2000" b="1" dirty="0">
              <a:solidFill>
                <a:schemeClr val="tx2"/>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CopyMyClassObj</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自定义成员函数，实现对象赋值</a:t>
            </a:r>
            <a:endParaRPr lang="en-US" altLang="zh-CN" sz="2000" b="1" dirty="0">
              <a:solidFill>
                <a:srgbClr val="007434"/>
              </a:solidFill>
              <a:latin typeface="Courier New" pitchFamily="49" charset="0"/>
              <a:cs typeface="Courier New" pitchFamily="49" charset="0"/>
            </a:endParaRP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operator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&amp;);</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重载赋值运算符</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  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print();</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endParaRPr lang="zh-CN" altLang="en-US" sz="2000" b="1" dirty="0"/>
          </a:p>
        </p:txBody>
      </p:sp>
      <p:sp>
        <p:nvSpPr>
          <p:cNvPr id="4" name="矩形 3">
            <a:hlinkClick r:id="rId2" action="ppaction://hlinksldjump"/>
            <a:extLst>
              <a:ext uri="{FF2B5EF4-FFF2-40B4-BE49-F238E27FC236}">
                <a16:creationId xmlns:a16="http://schemas.microsoft.com/office/drawing/2014/main" id="{06578683-4229-4DFB-95B9-D81B1C7F005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F3EED379-3B34-4111-B527-E40EF6782C5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A8E03566-35B7-4EAE-BEEA-95EFBCA67A0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2A6EF2FD-4556-475C-891E-82BCBF3EC12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5E6D4B12-3D85-4998-B7E3-E519D766CC3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0" name="矩形 9">
            <a:hlinkClick r:id="" action="ppaction://noaction"/>
            <a:extLst>
              <a:ext uri="{FF2B5EF4-FFF2-40B4-BE49-F238E27FC236}">
                <a16:creationId xmlns:a16="http://schemas.microsoft.com/office/drawing/2014/main" id="{F3CAC395-DBC7-43A2-9F5B-5BFAFFF4547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1" name="矩形 10">
            <a:hlinkClick r:id="" action="ppaction://noaction"/>
            <a:extLst>
              <a:ext uri="{FF2B5EF4-FFF2-40B4-BE49-F238E27FC236}">
                <a16:creationId xmlns:a16="http://schemas.microsoft.com/office/drawing/2014/main" id="{F0900BAB-3281-4F59-B188-F667A49F609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2" name="矩形 11">
            <a:hlinkClick r:id="" action="ppaction://noaction"/>
            <a:extLst>
              <a:ext uri="{FF2B5EF4-FFF2-40B4-BE49-F238E27FC236}">
                <a16:creationId xmlns:a16="http://schemas.microsoft.com/office/drawing/2014/main" id="{F8340B27-DFA5-4052-BDF5-2285D4C4765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4436EED9-EE82-4803-A7FF-759F43716A1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10" name="内容占位符 9"/>
          <p:cNvSpPr>
            <a:spLocks noGrp="1"/>
          </p:cNvSpPr>
          <p:nvPr>
            <p:ph idx="1"/>
          </p:nvPr>
        </p:nvSpPr>
        <p:spPr>
          <a:xfrm>
            <a:off x="457200" y="1844824"/>
            <a:ext cx="8153400" cy="4298820"/>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zh-CN" altLang="en-US" dirty="0"/>
              <a:t>抽象公共属性</a:t>
            </a:r>
            <a:endParaRPr lang="en-US" altLang="zh-CN" dirty="0"/>
          </a:p>
          <a:p>
            <a:pPr lvl="1"/>
            <a:r>
              <a:rPr lang="zh-CN" altLang="en-US" dirty="0"/>
              <a:t>花色</a:t>
            </a:r>
            <a:endParaRPr lang="en-US" altLang="zh-CN" dirty="0"/>
          </a:p>
          <a:p>
            <a:pPr lvl="1"/>
            <a:r>
              <a:rPr lang="zh-CN" altLang="en-US" dirty="0"/>
              <a:t>点数</a:t>
            </a:r>
            <a:endParaRPr lang="en-US" altLang="zh-CN" dirty="0"/>
          </a:p>
        </p:txBody>
      </p:sp>
      <p:pic>
        <p:nvPicPr>
          <p:cNvPr id="11" name="内容占位符 8" descr="poker.jpg"/>
          <p:cNvPicPr>
            <a:picLocks noChangeAspect="1"/>
          </p:cNvPicPr>
          <p:nvPr/>
        </p:nvPicPr>
        <p:blipFill>
          <a:blip r:embed="rId2" cstate="print"/>
          <a:stretch>
            <a:fillRect/>
          </a:stretch>
        </p:blipFill>
        <p:spPr bwMode="auto">
          <a:xfrm>
            <a:off x="2627784" y="2587793"/>
            <a:ext cx="5524500" cy="3686175"/>
          </a:xfrm>
          <a:prstGeom prst="rect">
            <a:avLst/>
          </a:prstGeom>
          <a:noFill/>
          <a:ln w="9525">
            <a:noFill/>
            <a:miter lim="800000"/>
            <a:headEnd/>
            <a:tailEnd/>
          </a:ln>
          <a:effectLst/>
        </p:spPr>
      </p:pic>
      <p:sp>
        <p:nvSpPr>
          <p:cNvPr id="5" name="矩形 4">
            <a:hlinkClick r:id="rId3" action="ppaction://hlinksldjump"/>
            <a:extLst>
              <a:ext uri="{FF2B5EF4-FFF2-40B4-BE49-F238E27FC236}">
                <a16:creationId xmlns:a16="http://schemas.microsoft.com/office/drawing/2014/main" id="{108F33D8-1B8F-4B2F-8207-6C600CE89B5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FD807F62-B049-485C-8513-E774D8639F7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8DACD636-98E0-4DC0-AAB5-B08BF82FFA1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56954D57-C266-4BBE-8C25-634F7C7DBC2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01827320-5246-410A-9EAB-90B803F19C1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12" name="矩形 11">
            <a:hlinkClick r:id="" action="ppaction://noaction"/>
            <a:extLst>
              <a:ext uri="{FF2B5EF4-FFF2-40B4-BE49-F238E27FC236}">
                <a16:creationId xmlns:a16="http://schemas.microsoft.com/office/drawing/2014/main" id="{ECB4AFD6-DBD4-438A-82E3-03E81B69175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3" name="矩形 12">
            <a:hlinkClick r:id="" action="ppaction://noaction"/>
            <a:extLst>
              <a:ext uri="{FF2B5EF4-FFF2-40B4-BE49-F238E27FC236}">
                <a16:creationId xmlns:a16="http://schemas.microsoft.com/office/drawing/2014/main" id="{9B7692F2-3F02-4889-8B4F-B86DC271C75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4" name="矩形 13">
            <a:hlinkClick r:id="" action="ppaction://noaction"/>
            <a:extLst>
              <a:ext uri="{FF2B5EF4-FFF2-40B4-BE49-F238E27FC236}">
                <a16:creationId xmlns:a16="http://schemas.microsoft.com/office/drawing/2014/main" id="{96A3250F-F167-4AFA-8110-CB096FBD467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5" name="矩形 14">
            <a:hlinkClick r:id="" action="ppaction://noaction"/>
            <a:extLst>
              <a:ext uri="{FF2B5EF4-FFF2-40B4-BE49-F238E27FC236}">
                <a16:creationId xmlns:a16="http://schemas.microsoft.com/office/drawing/2014/main" id="{AEFE8699-8D51-4322-8A1D-6BB4BF30CA2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a:buNone/>
            </a:pPr>
            <a:r>
              <a:rPr lang="en-US" altLang="zh-CN" sz="2000" b="1" dirty="0">
                <a:solidFill>
                  <a:srgbClr val="007434"/>
                </a:solidFill>
                <a:latin typeface="Courier New" pitchFamily="49" charset="0"/>
                <a:cs typeface="Courier New" pitchFamily="49" charset="0"/>
              </a:rPr>
              <a:t>//MyClass.cpp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&lt;string&gt;</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using namespace </a:t>
            </a:r>
            <a:r>
              <a:rPr lang="en-US" altLang="zh-CN" sz="2000" b="1" dirty="0" err="1">
                <a:solidFill>
                  <a:srgbClr val="000000"/>
                </a:solidFill>
                <a:latin typeface="Courier New" pitchFamily="49" charset="0"/>
                <a:cs typeface="Courier New" pitchFamily="49" charset="0"/>
              </a:rPr>
              <a:t>std</a:t>
            </a:r>
            <a:r>
              <a:rPr lang="en-US" altLang="zh-CN" sz="2000" b="1" dirty="0">
                <a:solidFill>
                  <a:srgbClr val="000000"/>
                </a:solidFill>
                <a:latin typeface="Courier New" pitchFamily="49" charset="0"/>
                <a:cs typeface="Courier New" pitchFamily="49" charset="0"/>
              </a:rPr>
              <a:t>;</a:t>
            </a:r>
            <a:endParaRPr lang="en-US" altLang="zh-CN" sz="2000" b="1" dirty="0">
              <a:solidFill>
                <a:schemeClr val="tx2"/>
              </a:solidFill>
              <a:latin typeface="Courier New" pitchFamily="49" charset="0"/>
              <a:cs typeface="Courier New" pitchFamily="49" charset="0"/>
            </a:endParaRP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t>
            </a:r>
          </a:p>
          <a:p>
            <a:pPr>
              <a:buNone/>
            </a:pP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(n)+1];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name,n</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&amp; </a:t>
            </a:r>
            <a:r>
              <a:rPr lang="en-US" altLang="zh-CN" sz="2000" b="1" dirty="0" err="1">
                <a:latin typeface="Courier New" pitchFamily="49" charset="0"/>
                <a:cs typeface="Courier New" pitchFamily="49" charset="0"/>
              </a:rPr>
              <a:t>CopyObj</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name =</a:t>
            </a: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(CopyObj.name)+1];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name,CopyObj.name</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p:txBody>
      </p:sp>
      <p:sp>
        <p:nvSpPr>
          <p:cNvPr id="4" name="矩形 3">
            <a:hlinkClick r:id="rId2" action="ppaction://hlinksldjump"/>
            <a:extLst>
              <a:ext uri="{FF2B5EF4-FFF2-40B4-BE49-F238E27FC236}">
                <a16:creationId xmlns:a16="http://schemas.microsoft.com/office/drawing/2014/main" id="{D5621AD5-4762-4E28-AFF5-6E6F7F6E765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AD55C91-3A92-4354-8B1A-569873E397C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30C8C07-0783-4B63-BB74-0992329E0DF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6995C88-0A91-438B-83BB-AB31146A599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71794CB-C716-4002-838F-DFA0E2C5A7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B589E987-924E-4EA4-93DF-AF914586569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8E588AF0-D2E5-438A-AF7F-3B9382C4761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21AD3AC0-6FBE-4919-A926-E5D58DFF65D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F4BDE867-D1D6-4D4B-96BC-87F3AF4130D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296000"/>
            <a:ext cx="8280920" cy="4708981"/>
          </a:xfrm>
          <a:prstGeom prst="rect">
            <a:avLst/>
          </a:prstGeom>
        </p:spPr>
        <p:txBody>
          <a:bodyPr wrap="square">
            <a:spAutoFit/>
          </a:bodyPr>
          <a:lstStyle/>
          <a:p>
            <a:pPr>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CopyMyClassObj</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temp){</a:t>
            </a:r>
          </a:p>
          <a:p>
            <a:pPr>
              <a:buNone/>
            </a:pPr>
            <a:r>
              <a:rPr lang="en-US" altLang="zh-CN" sz="2000" b="1" dirty="0">
                <a:latin typeface="Courier New" pitchFamily="49" charset="0"/>
                <a:cs typeface="Courier New" pitchFamily="49" charset="0"/>
              </a:rPr>
              <a:t>	name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(temp.name)+1];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name,temp.name</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operator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&amp;temp){</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(temp.name)+1];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name,temp.name</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*this;</a:t>
            </a:r>
          </a:p>
          <a:p>
            <a:pPr>
              <a:buNone/>
            </a:pP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delete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a:t>
            </a:r>
          </a:p>
          <a:p>
            <a:pPr>
              <a:buNone/>
            </a:pP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::print(){</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&lt;&lt;"Member name="&lt;&lt;name&lt;&lt;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3" name="矩形 2">
            <a:hlinkClick r:id="rId2" action="ppaction://hlinksldjump"/>
            <a:extLst>
              <a:ext uri="{FF2B5EF4-FFF2-40B4-BE49-F238E27FC236}">
                <a16:creationId xmlns:a16="http://schemas.microsoft.com/office/drawing/2014/main" id="{6B6A640A-0A74-40D2-A828-1A1AA31EB13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14956B49-4B3E-42E1-ADD5-A805C9FF470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8CE0C22A-D70C-4E87-A288-2F6277257F1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540E6BB-0FE9-4820-8939-888B598AD9D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6C73089-5C86-4F06-B7A6-6F02964CE57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7F200118-F34E-498F-B080-4F19C2D9128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35A0223-C918-4370-9430-A7937794772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EFC57F37-A1F3-41EB-8454-C1FE5E22A65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90023530-102B-44F3-B1BE-21B2326A977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980728"/>
            <a:ext cx="8280920" cy="5632311"/>
          </a:xfrm>
          <a:prstGeom prst="rect">
            <a:avLst/>
          </a:prstGeom>
        </p:spPr>
        <p:txBody>
          <a:bodyPr wrap="square">
            <a:spAutoFit/>
          </a:bodyPr>
          <a:lstStyle/>
          <a:p>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r>
              <a:rPr lang="en-US" altLang="zh-CN" sz="2000" b="1" dirty="0">
                <a:solidFill>
                  <a:srgbClr val="007434"/>
                </a:solidFill>
                <a:latin typeface="Courier New" pitchFamily="49" charset="0"/>
                <a:cs typeface="Courier New" pitchFamily="49" charset="0"/>
              </a:rPr>
              <a:t>//Main.cpp</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kern="0" dirty="0">
                <a:solidFill>
                  <a:srgbClr val="0000FF"/>
                </a:solidFill>
                <a:latin typeface="Courier New" pitchFamily="49" charset="0"/>
                <a:ea typeface="楷体_GB2312" pitchFamily="49" charset="-122"/>
                <a:cs typeface="Courier New" pitchFamily="49" charset="0"/>
              </a:rPr>
              <a:t>using namespace </a:t>
            </a:r>
            <a:r>
              <a:rPr lang="en-US" altLang="zh-CN" sz="2000" b="1" kern="0" dirty="0" err="1">
                <a:solidFill>
                  <a:srgbClr val="000000"/>
                </a:solidFill>
                <a:latin typeface="Courier New" pitchFamily="49" charset="0"/>
                <a:ea typeface="楷体_GB2312" pitchFamily="49" charset="-122"/>
                <a:cs typeface="Courier New" pitchFamily="49" charset="0"/>
              </a:rPr>
              <a:t>std</a:t>
            </a:r>
            <a:r>
              <a:rPr lang="en-US" altLang="zh-CN" sz="2000" b="1" kern="0" dirty="0">
                <a:solidFill>
                  <a:srgbClr val="000000"/>
                </a:solidFill>
                <a:latin typeface="Courier New" pitchFamily="49" charset="0"/>
                <a:ea typeface="楷体_GB2312" pitchFamily="49" charset="-122"/>
                <a:cs typeface="Courier New" pitchFamily="49" charset="0"/>
              </a:rPr>
              <a:t>;</a:t>
            </a:r>
            <a:endParaRPr lang="en-US" altLang="zh-CN" sz="2000" b="1" dirty="0">
              <a:solidFill>
                <a:srgbClr val="0000FF"/>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a:t>
            </a:r>
          </a:p>
          <a:p>
            <a:pPr>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*p </a:t>
            </a:r>
            <a:r>
              <a:rPr lang="en-US" altLang="zh-CN" sz="2000" b="1" dirty="0">
                <a:solidFill>
                  <a:schemeClr val="tx2"/>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 new </a:t>
            </a:r>
            <a:r>
              <a:rPr lang="en-US" altLang="zh-CN" sz="2000" b="1" dirty="0">
                <a:latin typeface="Courier New" pitchFamily="49" charset="0"/>
                <a:cs typeface="Courier New" pitchFamily="49" charset="0"/>
              </a:rPr>
              <a:t>char[20];</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&gt;&gt;p;</a:t>
            </a:r>
          </a:p>
          <a:p>
            <a:pPr>
              <a:buNone/>
            </a:pPr>
            <a:r>
              <a:rPr lang="en-US" altLang="zh-CN" sz="2000" b="1" dirty="0">
                <a:latin typeface="Courier New" pitchFamily="49" charset="0"/>
                <a:cs typeface="Courier New" pitchFamily="49" charset="0"/>
              </a:rPr>
              <a:t>	</a:t>
            </a:r>
            <a:r>
              <a:rPr lang="en-US" altLang="zh-CN" sz="2000" b="1" dirty="0" err="1">
                <a:latin typeface="Courier New" panose="02070309020205020404" pitchFamily="49" charset="0"/>
                <a:cs typeface="Courier New" pitchFamily="49" charset="0"/>
              </a:rPr>
              <a:t>MyClass</a:t>
            </a:r>
            <a:r>
              <a:rPr lang="en-US" altLang="zh-CN" sz="2000" b="1" dirty="0">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MyObj</a:t>
            </a:r>
            <a:r>
              <a:rPr lang="en-US" altLang="zh-CN" sz="2000" b="1" dirty="0">
                <a:latin typeface="Courier New" panose="02070309020205020404" pitchFamily="49" charset="0"/>
                <a:cs typeface="Courier New" pitchFamily="49" charset="0"/>
              </a:rPr>
              <a:t>(p);</a:t>
            </a:r>
            <a:r>
              <a:rPr lang="en-US" altLang="zh-CN" sz="2000" b="1" dirty="0">
                <a:solidFill>
                  <a:srgbClr val="007434"/>
                </a:solidFill>
                <a:latin typeface="Courier New" panose="02070309020205020404" pitchFamily="49" charset="0"/>
                <a:ea typeface="楷体_GB2312" pitchFamily="49" charset="-122"/>
                <a:cs typeface="Courier New" panose="02070309020205020404" pitchFamily="49" charset="0"/>
              </a:rPr>
              <a:t> </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执行构造函数</a:t>
            </a:r>
            <a:endParaRPr lang="en-US" altLang="zh-CN" sz="2000" dirty="0">
              <a:solidFill>
                <a:schemeClr val="tx2"/>
              </a:solidFill>
              <a:latin typeface="+mj-ea"/>
              <a:ea typeface="+mj-ea"/>
              <a:cs typeface="Courier New" pitchFamily="49" charset="0"/>
            </a:endParaRPr>
          </a:p>
          <a:p>
            <a:pPr>
              <a:buNone/>
            </a:pPr>
            <a:r>
              <a:rPr lang="en-US" altLang="zh-CN" sz="2000" b="1" dirty="0">
                <a:solidFill>
                  <a:schemeClr val="tx2"/>
                </a:solidFill>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MyClass</a:t>
            </a:r>
            <a:r>
              <a:rPr lang="en-US" altLang="zh-CN" sz="2000" b="1" dirty="0">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MyObjSwap</a:t>
            </a:r>
            <a:r>
              <a:rPr lang="en-US" altLang="zh-CN" sz="2000" b="1" dirty="0">
                <a:latin typeface="Courier New" panose="02070309020205020404" pitchFamily="49" charset="0"/>
                <a:cs typeface="Courier New" pitchFamily="49" charset="0"/>
              </a:rPr>
              <a:t>("</a:t>
            </a:r>
            <a:r>
              <a:rPr lang="en-US" altLang="zh-CN" sz="2000" b="1" dirty="0" err="1">
                <a:latin typeface="Courier New" panose="02070309020205020404" pitchFamily="49" charset="0"/>
                <a:cs typeface="Courier New" pitchFamily="49" charset="0"/>
              </a:rPr>
              <a:t>lmnop</a:t>
            </a:r>
            <a:r>
              <a:rPr lang="en-US" altLang="zh-CN" sz="2000" b="1" dirty="0">
                <a:latin typeface="Courier New" panose="02070309020205020404" pitchFamily="49" charset="0"/>
                <a:cs typeface="Courier New" pitchFamily="49" charset="0"/>
              </a:rPr>
              <a:t>");</a:t>
            </a:r>
            <a:r>
              <a:rPr lang="en-US" altLang="zh-CN" sz="2000" b="1" dirty="0">
                <a:solidFill>
                  <a:srgbClr val="007434"/>
                </a:solidFill>
                <a:latin typeface="Courier New" panose="02070309020205020404" pitchFamily="49" charset="0"/>
                <a:ea typeface="楷体_GB2312" pitchFamily="49" charset="-122"/>
                <a:cs typeface="Courier New" panose="02070309020205020404" pitchFamily="49" charset="0"/>
              </a:rPr>
              <a:t> </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执行构造函数</a:t>
            </a:r>
            <a:endParaRPr lang="en-US" altLang="zh-CN" sz="2000" dirty="0">
              <a:solidFill>
                <a:srgbClr val="007434"/>
              </a:solidFill>
              <a:latin typeface="+mj-ea"/>
              <a:ea typeface="+mj-ea"/>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MyClass</a:t>
            </a:r>
            <a:r>
              <a:rPr lang="en-US" altLang="zh-CN" sz="2000" b="1" dirty="0">
                <a:latin typeface="Courier New" panose="02070309020205020404" pitchFamily="49" charset="0"/>
                <a:cs typeface="Courier New" pitchFamily="49" charset="0"/>
              </a:rPr>
              <a:t> MyObj1 = </a:t>
            </a:r>
            <a:r>
              <a:rPr lang="en-US" altLang="zh-CN" sz="2000" b="1" dirty="0" err="1">
                <a:latin typeface="Courier New" panose="02070309020205020404" pitchFamily="49" charset="0"/>
                <a:cs typeface="Courier New" pitchFamily="49" charset="0"/>
              </a:rPr>
              <a:t>MyObj</a:t>
            </a:r>
            <a:r>
              <a:rPr lang="en-US" altLang="zh-CN" sz="2000" b="1" dirty="0">
                <a:latin typeface="Courier New" panose="02070309020205020404" pitchFamily="49" charset="0"/>
                <a:cs typeface="Courier New" pitchFamily="49" charset="0"/>
              </a:rPr>
              <a:t>;</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执行拷贝构造函数</a:t>
            </a:r>
          </a:p>
          <a:p>
            <a:pPr>
              <a:buNone/>
            </a:pPr>
            <a:r>
              <a:rPr lang="zh-CN" altLang="en-US" sz="2000" b="1" dirty="0">
                <a:solidFill>
                  <a:srgbClr val="0000FF"/>
                </a:solidFill>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MyObj</a:t>
            </a:r>
            <a:r>
              <a:rPr lang="en-US" altLang="zh-CN" sz="2000" b="1" dirty="0">
                <a:latin typeface="Courier New" panose="02070309020205020404" pitchFamily="49" charset="0"/>
                <a:cs typeface="Courier New" pitchFamily="49" charset="0"/>
              </a:rPr>
              <a:t> = </a:t>
            </a:r>
            <a:r>
              <a:rPr lang="en-US" altLang="zh-CN" sz="2000" b="1" dirty="0" err="1">
                <a:latin typeface="Courier New" panose="02070309020205020404" pitchFamily="49" charset="0"/>
                <a:cs typeface="Courier New" pitchFamily="49" charset="0"/>
              </a:rPr>
              <a:t>MyObjSwap</a:t>
            </a:r>
            <a:r>
              <a:rPr lang="en-US" altLang="zh-CN" sz="2000" b="1" dirty="0">
                <a:latin typeface="Courier New" panose="02070309020205020404" pitchFamily="49" charset="0"/>
                <a:cs typeface="Courier New" pitchFamily="49" charset="0"/>
              </a:rPr>
              <a:t>;</a:t>
            </a:r>
          </a:p>
          <a:p>
            <a:pPr>
              <a:buNone/>
            </a:pPr>
            <a:r>
              <a:rPr lang="en-US" altLang="zh-CN" sz="2000" b="1" dirty="0">
                <a:solidFill>
                  <a:srgbClr val="007434"/>
                </a:solidFill>
                <a:latin typeface="Courier New" panose="02070309020205020404" pitchFamily="49" charset="0"/>
                <a:cs typeface="Courier New" pitchFamily="49" charset="0"/>
              </a:rPr>
              <a:t>	</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未执行拷贝构造函数，执行赋值运算符重载函数</a:t>
            </a:r>
          </a:p>
          <a:p>
            <a:pPr>
              <a:buNone/>
            </a:pPr>
            <a:r>
              <a:rPr lang="zh-CN" altLang="en-US" sz="2000" b="1" dirty="0">
                <a:solidFill>
                  <a:srgbClr val="0000FF"/>
                </a:solidFill>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MyObjSwap</a:t>
            </a:r>
            <a:r>
              <a:rPr lang="en-US" altLang="zh-CN" sz="2000" b="1" dirty="0">
                <a:latin typeface="Courier New" panose="02070309020205020404" pitchFamily="49" charset="0"/>
                <a:cs typeface="Courier New" pitchFamily="49" charset="0"/>
              </a:rPr>
              <a:t>= MyObj1;</a:t>
            </a:r>
          </a:p>
          <a:p>
            <a:r>
              <a:rPr lang="en-US" altLang="zh-CN" sz="2000" b="1" dirty="0">
                <a:solidFill>
                  <a:srgbClr val="0000FF"/>
                </a:solidFill>
                <a:latin typeface="Courier New" panose="02070309020205020404" pitchFamily="49" charset="0"/>
                <a:cs typeface="Courier New" pitchFamily="49" charset="0"/>
              </a:rPr>
              <a:t>	</a:t>
            </a:r>
            <a:r>
              <a:rPr lang="en-US" altLang="zh-CN" sz="2000" b="1" dirty="0">
                <a:solidFill>
                  <a:srgbClr val="007434"/>
                </a:solidFill>
                <a:latin typeface="Courier New" panose="02070309020205020404" pitchFamily="49" charset="0"/>
                <a:cs typeface="Courier New" pitchFamily="49" charset="0"/>
              </a:rPr>
              <a:t>//</a:t>
            </a:r>
            <a:r>
              <a:rPr lang="en-US" altLang="zh-CN" sz="2000" b="1" dirty="0" err="1">
                <a:solidFill>
                  <a:srgbClr val="007434"/>
                </a:solidFill>
                <a:latin typeface="Courier New" panose="02070309020205020404" pitchFamily="49" charset="0"/>
                <a:cs typeface="Courier New" pitchFamily="49" charset="0"/>
              </a:rPr>
              <a:t>MyObj.CopyMyClassObj</a:t>
            </a:r>
            <a:r>
              <a:rPr lang="en-US" altLang="zh-CN" sz="2000" b="1" dirty="0">
                <a:solidFill>
                  <a:srgbClr val="007434"/>
                </a:solidFill>
                <a:latin typeface="Courier New" panose="02070309020205020404" pitchFamily="49" charset="0"/>
                <a:cs typeface="Courier New" pitchFamily="49" charset="0"/>
              </a:rPr>
              <a:t>(</a:t>
            </a:r>
            <a:r>
              <a:rPr lang="en-US" altLang="zh-CN" sz="2000" b="1" dirty="0" err="1">
                <a:solidFill>
                  <a:srgbClr val="007434"/>
                </a:solidFill>
                <a:latin typeface="Courier New" panose="02070309020205020404" pitchFamily="49" charset="0"/>
                <a:cs typeface="Courier New" pitchFamily="49" charset="0"/>
              </a:rPr>
              <a:t>MyObjSwap</a:t>
            </a:r>
            <a:r>
              <a:rPr lang="en-US" altLang="zh-CN" sz="2000" b="1" dirty="0">
                <a:solidFill>
                  <a:srgbClr val="007434"/>
                </a:solidFill>
                <a:latin typeface="Courier New" panose="02070309020205020404" pitchFamily="49" charset="0"/>
                <a:cs typeface="Courier New" pitchFamily="49" charset="0"/>
              </a:rPr>
              <a:t>);</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调用成员函数</a:t>
            </a:r>
            <a:endParaRPr lang="en-US" altLang="zh-CN" sz="2000" dirty="0">
              <a:solidFill>
                <a:srgbClr val="007434"/>
              </a:solidFill>
              <a:latin typeface="+mj-ea"/>
              <a:ea typeface="+mj-ea"/>
              <a:cs typeface="Courier New" panose="02070309020205020404" pitchFamily="49" charset="0"/>
            </a:endParaRPr>
          </a:p>
          <a:p>
            <a:r>
              <a:rPr lang="en-US" altLang="zh-CN" sz="2000" b="1" dirty="0">
                <a:solidFill>
                  <a:srgbClr val="007434"/>
                </a:solidFill>
                <a:latin typeface="Courier New" panose="02070309020205020404" pitchFamily="49" charset="0"/>
                <a:cs typeface="Courier New" pitchFamily="49" charset="0"/>
              </a:rPr>
              <a:t>	//</a:t>
            </a:r>
            <a:r>
              <a:rPr lang="en-US" altLang="zh-CN" sz="2000" b="1" dirty="0" err="1">
                <a:solidFill>
                  <a:srgbClr val="007434"/>
                </a:solidFill>
                <a:latin typeface="Courier New" panose="02070309020205020404" pitchFamily="49" charset="0"/>
                <a:cs typeface="Courier New" pitchFamily="49" charset="0"/>
              </a:rPr>
              <a:t>MyObjSwap.CopyMyClassObj</a:t>
            </a:r>
            <a:r>
              <a:rPr lang="en-US" altLang="zh-CN" sz="2000" b="1" dirty="0">
                <a:solidFill>
                  <a:srgbClr val="007434"/>
                </a:solidFill>
                <a:latin typeface="Courier New" panose="02070309020205020404" pitchFamily="49" charset="0"/>
                <a:cs typeface="Courier New" pitchFamily="49" charset="0"/>
              </a:rPr>
              <a:t>(MyObj1);</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调用成员函数</a:t>
            </a:r>
            <a:endParaRPr lang="en-US" altLang="zh-CN" sz="2000" dirty="0">
              <a:solidFill>
                <a:srgbClr val="007434"/>
              </a:solidFill>
              <a:latin typeface="+mj-ea"/>
              <a:ea typeface="+mj-ea"/>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MyObj.print</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MyObj1.print();</a:t>
            </a:r>
          </a:p>
          <a:p>
            <a:pPr>
              <a:buNone/>
            </a:pPr>
            <a:r>
              <a:rPr lang="en-US" altLang="zh-CN" sz="2000" b="1" dirty="0">
                <a:latin typeface="Courier New" pitchFamily="49" charset="0"/>
                <a:cs typeface="Courier New" pitchFamily="49" charset="0"/>
              </a:rPr>
              <a:t>	</a:t>
            </a:r>
            <a:r>
              <a:rPr lang="en-US" altLang="zh-CN" sz="2000" b="1" dirty="0" err="1">
                <a:latin typeface="Courier New" panose="02070309020205020404" pitchFamily="49" charset="0"/>
                <a:cs typeface="Courier New" pitchFamily="49" charset="0"/>
              </a:rPr>
              <a:t>MyObjSwap.print</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endParaRPr lang="zh-CN" altLang="en-US" sz="2000" b="1" dirty="0">
              <a:latin typeface="Courier New" panose="02070309020205020404" pitchFamily="49" charset="0"/>
              <a:cs typeface="Courier New" pitchFamily="49" charset="0"/>
            </a:endParaRPr>
          </a:p>
        </p:txBody>
      </p:sp>
      <p:sp>
        <p:nvSpPr>
          <p:cNvPr id="3" name="矩形 2">
            <a:hlinkClick r:id="rId3" action="ppaction://hlinksldjump"/>
            <a:extLst>
              <a:ext uri="{FF2B5EF4-FFF2-40B4-BE49-F238E27FC236}">
                <a16:creationId xmlns:a16="http://schemas.microsoft.com/office/drawing/2014/main" id="{84B3AC6D-DFCA-4D21-9CB5-28E1AD14BF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9965A652-A969-440A-8639-F92CA3D70EE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617D98AF-BF85-49B3-B3C2-031AC69BA4C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2891FECD-92BA-421E-8C06-BD30FB7B13A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00241D2-BDA5-464F-96BF-729893A81C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A473CB70-4095-43A5-A54A-2FB6326BCD3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CA29A67C-582D-48A3-994E-CB36525C184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29A925A9-2FFC-43F4-8C28-AB2F29AF1E8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824CA1E-1BED-4DC8-8D99-17523D71C6F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7.1</a:t>
            </a:r>
            <a:endParaRPr lang="zh-CN" altLang="en-US" dirty="0"/>
          </a:p>
        </p:txBody>
      </p:sp>
      <p:sp>
        <p:nvSpPr>
          <p:cNvPr id="3" name="内容占位符 2"/>
          <p:cNvSpPr>
            <a:spLocks noGrp="1"/>
          </p:cNvSpPr>
          <p:nvPr>
            <p:ph idx="1"/>
          </p:nvPr>
        </p:nvSpPr>
        <p:spPr/>
        <p:txBody>
          <a:bodyPr/>
          <a:lstStyle/>
          <a:p>
            <a:r>
              <a:rPr lang="zh-CN" altLang="en-US" dirty="0"/>
              <a:t>定义一个学生类（</a:t>
            </a:r>
            <a:r>
              <a:rPr lang="en-US" altLang="zh-CN" dirty="0"/>
              <a:t>Student</a:t>
            </a:r>
            <a:r>
              <a:rPr lang="zh-CN" altLang="en-US" dirty="0"/>
              <a:t>），私有数据成员包括：姓名、性别、年龄、成绩；函数成员包括打印学生的信息（</a:t>
            </a:r>
            <a:r>
              <a:rPr lang="en-US" altLang="zh-CN" dirty="0" err="1"/>
              <a:t>printInfo</a:t>
            </a:r>
            <a:r>
              <a:rPr lang="en-US" altLang="zh-CN" dirty="0"/>
              <a:t>)</a:t>
            </a:r>
          </a:p>
          <a:p>
            <a:pPr lvl="1"/>
            <a:r>
              <a:rPr lang="zh-CN" altLang="en-US" dirty="0"/>
              <a:t>请自定义类的构造函数和析构函数</a:t>
            </a:r>
            <a:endParaRPr lang="en-US" altLang="zh-CN" dirty="0"/>
          </a:p>
          <a:p>
            <a:pPr lvl="1"/>
            <a:r>
              <a:rPr lang="zh-CN" altLang="en-US" dirty="0"/>
              <a:t>在主函数中定义学生类的对象数组并初始化</a:t>
            </a:r>
            <a:endParaRPr lang="en-US" altLang="zh-CN" dirty="0"/>
          </a:p>
          <a:p>
            <a:pPr lvl="1"/>
            <a:r>
              <a:rPr lang="zh-CN" altLang="en-US" dirty="0"/>
              <a:t>根据学生成绩排序并输出学生信息</a:t>
            </a:r>
            <a:endParaRPr lang="en-US" altLang="zh-CN" dirty="0"/>
          </a:p>
        </p:txBody>
      </p:sp>
    </p:spTree>
    <p:extLst>
      <p:ext uri="{BB962C8B-B14F-4D97-AF65-F5344CB8AC3E}">
        <p14:creationId xmlns:p14="http://schemas.microsoft.com/office/powerpoint/2010/main" val="22924920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1729852"/>
            <a:chOff x="1643042" y="1339883"/>
            <a:chExt cx="5356246" cy="1729860"/>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227599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2275990"/>
              <a:ext cx="792165" cy="788992"/>
              <a:chOff x="854055" y="-224340"/>
              <a:chExt cx="792165" cy="788992"/>
            </a:xfrm>
          </p:grpSpPr>
          <p:sp>
            <p:nvSpPr>
              <p:cNvPr id="30" name="椭圆 29"/>
              <p:cNvSpPr>
                <a:spLocks noChangeAspect="1"/>
              </p:cNvSpPr>
              <p:nvPr/>
            </p:nvSpPr>
            <p:spPr bwMode="auto">
              <a:xfrm>
                <a:off x="857230" y="-224339"/>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22434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36613" y="378904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4419" y="3740609"/>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5664349"/>
            <a:ext cx="788984" cy="788987"/>
          </a:xfrm>
          <a:prstGeom prst="rect">
            <a:avLst/>
          </a:prstGeom>
          <a:noFill/>
          <a:ln w="9525">
            <a:noFill/>
            <a:miter lim="800000"/>
            <a:headEnd/>
            <a:tailEnd/>
          </a:ln>
        </p:spPr>
      </p:pic>
      <p:sp>
        <p:nvSpPr>
          <p:cNvPr id="59" name="矩形 58">
            <a:hlinkClick r:id="rId5" action="ppaction://hlinksldjump"/>
            <a:extLst>
              <a:ext uri="{FF2B5EF4-FFF2-40B4-BE49-F238E27FC236}">
                <a16:creationId xmlns:a16="http://schemas.microsoft.com/office/drawing/2014/main" id="{71816513-6B17-4017-8986-A1481B180D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0" name="矩形 59">
            <a:hlinkClick r:id="" action="ppaction://noaction"/>
            <a:extLst>
              <a:ext uri="{FF2B5EF4-FFF2-40B4-BE49-F238E27FC236}">
                <a16:creationId xmlns:a16="http://schemas.microsoft.com/office/drawing/2014/main" id="{92A2908B-F07D-4CAB-B721-198383A7F5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1" name="矩形 60">
            <a:hlinkClick r:id="" action="ppaction://noaction"/>
            <a:extLst>
              <a:ext uri="{FF2B5EF4-FFF2-40B4-BE49-F238E27FC236}">
                <a16:creationId xmlns:a16="http://schemas.microsoft.com/office/drawing/2014/main" id="{91A39298-DEDB-4653-AC28-EC5DA2A67F4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62" name="矩形 61">
            <a:hlinkClick r:id="" action="ppaction://noaction"/>
            <a:extLst>
              <a:ext uri="{FF2B5EF4-FFF2-40B4-BE49-F238E27FC236}">
                <a16:creationId xmlns:a16="http://schemas.microsoft.com/office/drawing/2014/main" id="{FD06B320-88E4-4503-9F5A-CEDF91439D7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3" name="矩形 62">
            <a:hlinkClick r:id="" action="ppaction://noaction"/>
            <a:extLst>
              <a:ext uri="{FF2B5EF4-FFF2-40B4-BE49-F238E27FC236}">
                <a16:creationId xmlns:a16="http://schemas.microsoft.com/office/drawing/2014/main" id="{C1382A15-ECC8-42AD-8BBC-9FE9475017E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64" name="矩形 63">
            <a:hlinkClick r:id="" action="ppaction://noaction"/>
            <a:extLst>
              <a:ext uri="{FF2B5EF4-FFF2-40B4-BE49-F238E27FC236}">
                <a16:creationId xmlns:a16="http://schemas.microsoft.com/office/drawing/2014/main" id="{003AFF12-08DA-4F1F-86BE-4C748A5C8C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65" name="矩形 64">
            <a:hlinkClick r:id="" action="ppaction://noaction"/>
            <a:extLst>
              <a:ext uri="{FF2B5EF4-FFF2-40B4-BE49-F238E27FC236}">
                <a16:creationId xmlns:a16="http://schemas.microsoft.com/office/drawing/2014/main" id="{F7AFD39E-318D-46A7-A042-1F9752050C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67" name="矩形 66">
            <a:hlinkClick r:id="" action="ppaction://noaction"/>
            <a:extLst>
              <a:ext uri="{FF2B5EF4-FFF2-40B4-BE49-F238E27FC236}">
                <a16:creationId xmlns:a16="http://schemas.microsoft.com/office/drawing/2014/main" id="{E77E0284-8165-46EF-BF0F-C0D8E7380C3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40" name="矩形 39">
            <a:hlinkClick r:id="" action="ppaction://noaction"/>
            <a:extLst>
              <a:ext uri="{FF2B5EF4-FFF2-40B4-BE49-F238E27FC236}">
                <a16:creationId xmlns:a16="http://schemas.microsoft.com/office/drawing/2014/main" id="{9A37884C-A3A2-4D42-B65B-A07F35B1A67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1418313217"/>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09AC3BE-2569-458F-9EDD-ED210EBC4277}"/>
              </a:ext>
            </a:extLst>
          </p:cNvPr>
          <p:cNvSpPr>
            <a:spLocks noGrp="1"/>
          </p:cNvSpPr>
          <p:nvPr>
            <p:ph idx="1"/>
          </p:nvPr>
        </p:nvSpPr>
        <p:spPr/>
        <p:txBody>
          <a:bodyPr/>
          <a:lstStyle/>
          <a:p>
            <a:r>
              <a:rPr lang="zh-CN" altLang="en-US" dirty="0"/>
              <a:t>类类型的</a:t>
            </a:r>
            <a:r>
              <a:rPr lang="en-US" altLang="zh-CN" dirty="0"/>
              <a:t>const</a:t>
            </a:r>
            <a:r>
              <a:rPr lang="zh-CN" altLang="en-US" dirty="0"/>
              <a:t>变量</a:t>
            </a:r>
            <a:endParaRPr lang="en-US" altLang="zh-CN" dirty="0"/>
          </a:p>
          <a:p>
            <a:r>
              <a:rPr lang="zh-CN" altLang="en-US" dirty="0"/>
              <a:t>说明格式：</a:t>
            </a:r>
            <a:endParaRPr lang="en-US" altLang="zh-CN" dirty="0"/>
          </a:p>
          <a:p>
            <a:pPr algn="ctr"/>
            <a:r>
              <a:rPr lang="en-US" altLang="zh-CN" b="1" dirty="0">
                <a:solidFill>
                  <a:srgbClr val="0000FF"/>
                </a:solidFill>
                <a:latin typeface="Courier New" panose="02070309020205020404" pitchFamily="49" charset="0"/>
                <a:cs typeface="Courier New" panose="02070309020205020404" pitchFamily="49" charset="0"/>
              </a:rPr>
              <a:t>const</a:t>
            </a:r>
            <a:r>
              <a:rPr lang="en-US" altLang="zh-CN" b="1" dirty="0">
                <a:latin typeface="Courier New" panose="02070309020205020404" pitchFamily="49" charset="0"/>
                <a:cs typeface="Courier New" panose="02070309020205020404" pitchFamily="49" charset="0"/>
              </a:rPr>
              <a:t> &lt;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 &lt;</a:t>
            </a:r>
            <a:r>
              <a:rPr lang="zh-CN" altLang="en-US" b="1" dirty="0">
                <a:latin typeface="Courier New" panose="02070309020205020404" pitchFamily="49" charset="0"/>
                <a:cs typeface="Courier New" panose="02070309020205020404" pitchFamily="49" charset="0"/>
              </a:rPr>
              <a:t>常对象名</a:t>
            </a:r>
            <a:r>
              <a:rPr lang="en-US" altLang="zh-CN" b="1" dirty="0">
                <a:latin typeface="Courier New" panose="02070309020205020404" pitchFamily="49" charset="0"/>
                <a:cs typeface="Courier New" panose="02070309020205020404" pitchFamily="49" charset="0"/>
              </a:rPr>
              <a:t>&gt; (&lt;</a:t>
            </a:r>
            <a:r>
              <a:rPr lang="zh-CN" altLang="en-US" b="1" dirty="0">
                <a:latin typeface="Courier New" panose="02070309020205020404" pitchFamily="49" charset="0"/>
                <a:cs typeface="Courier New" panose="02070309020205020404" pitchFamily="49" charset="0"/>
              </a:rPr>
              <a:t>实参表</a:t>
            </a:r>
            <a:r>
              <a:rPr lang="en-US" altLang="zh-CN" b="1" dirty="0">
                <a:latin typeface="Courier New" panose="02070309020205020404" pitchFamily="49" charset="0"/>
                <a:cs typeface="Courier New" panose="02070309020205020404" pitchFamily="49" charset="0"/>
              </a:rPr>
              <a:t>&gt;);</a:t>
            </a:r>
          </a:p>
          <a:p>
            <a:r>
              <a:rPr lang="zh-CN" altLang="en-US" dirty="0"/>
              <a:t>构成常对象的任何成员变量（不包括由</a:t>
            </a:r>
            <a:r>
              <a:rPr lang="en-US" altLang="zh-CN" dirty="0">
                <a:solidFill>
                  <a:srgbClr val="0000FF"/>
                </a:solidFill>
              </a:rPr>
              <a:t>mutable</a:t>
            </a:r>
            <a:r>
              <a:rPr lang="zh-CN" altLang="en-US" dirty="0"/>
              <a:t>修饰的）都不能被修改，但是可以读取成员变量值</a:t>
            </a:r>
            <a:endParaRPr lang="en-US" altLang="zh-CN" dirty="0"/>
          </a:p>
          <a:p>
            <a:r>
              <a:rPr lang="zh-CN" altLang="en-US" dirty="0"/>
              <a:t>常对象不能够调用任何成员函数</a:t>
            </a:r>
            <a:endParaRPr lang="en-US" altLang="zh-CN" dirty="0"/>
          </a:p>
          <a:p>
            <a:pPr lvl="1"/>
            <a:r>
              <a:rPr lang="zh-CN" altLang="en-US" dirty="0"/>
              <a:t>成员函数中能够访问成员变量，有可能间接改变成员变量的值</a:t>
            </a:r>
            <a:endParaRPr lang="en-US" altLang="zh-CN" dirty="0"/>
          </a:p>
        </p:txBody>
      </p:sp>
      <p:sp>
        <p:nvSpPr>
          <p:cNvPr id="3" name="标题 2">
            <a:extLst>
              <a:ext uri="{FF2B5EF4-FFF2-40B4-BE49-F238E27FC236}">
                <a16:creationId xmlns:a16="http://schemas.microsoft.com/office/drawing/2014/main" id="{E4D10944-2165-4F50-9F19-95B73B1E3037}"/>
              </a:ext>
            </a:extLst>
          </p:cNvPr>
          <p:cNvSpPr>
            <a:spLocks noGrp="1"/>
          </p:cNvSpPr>
          <p:nvPr>
            <p:ph type="title"/>
          </p:nvPr>
        </p:nvSpPr>
        <p:spPr/>
        <p:txBody>
          <a:bodyPr/>
          <a:lstStyle/>
          <a:p>
            <a:r>
              <a:rPr lang="zh-CN" altLang="en-US" dirty="0"/>
              <a:t>常对象</a:t>
            </a:r>
          </a:p>
        </p:txBody>
      </p:sp>
      <p:sp>
        <p:nvSpPr>
          <p:cNvPr id="4" name="灯片编号占位符 3">
            <a:extLst>
              <a:ext uri="{FF2B5EF4-FFF2-40B4-BE49-F238E27FC236}">
                <a16:creationId xmlns:a16="http://schemas.microsoft.com/office/drawing/2014/main" id="{2B4A852C-50B7-4FE8-A8B7-B7D5C95F3860}"/>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115</a:t>
            </a:fld>
            <a:endParaRPr lang="zh-CN" altLang="en-US" dirty="0"/>
          </a:p>
        </p:txBody>
      </p:sp>
      <p:sp>
        <p:nvSpPr>
          <p:cNvPr id="5" name="矩形 4">
            <a:hlinkClick r:id="rId2" action="ppaction://hlinksldjump"/>
            <a:extLst>
              <a:ext uri="{FF2B5EF4-FFF2-40B4-BE49-F238E27FC236}">
                <a16:creationId xmlns:a16="http://schemas.microsoft.com/office/drawing/2014/main" id="{EF51C706-34F3-4AA9-8B89-0A9F0CFB83B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555D5627-127F-4508-8B49-5FC51FD2C9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55EC60B9-9FA3-444F-9875-F16EFAD1DBD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C2F0D14D-92F6-4CA5-A59D-CF2803FE35E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E30A0D58-97CD-4DEA-8D6D-A2333D6BFA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10" name="矩形 9">
            <a:hlinkClick r:id="" action="ppaction://noaction"/>
            <a:extLst>
              <a:ext uri="{FF2B5EF4-FFF2-40B4-BE49-F238E27FC236}">
                <a16:creationId xmlns:a16="http://schemas.microsoft.com/office/drawing/2014/main" id="{8D7A7207-B360-41EE-B418-D37FD86714D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1" name="矩形 10">
            <a:hlinkClick r:id="" action="ppaction://noaction"/>
            <a:extLst>
              <a:ext uri="{FF2B5EF4-FFF2-40B4-BE49-F238E27FC236}">
                <a16:creationId xmlns:a16="http://schemas.microsoft.com/office/drawing/2014/main" id="{B2D6B603-610A-4A0A-AA7B-E1CDD618A89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2" name="矩形 11">
            <a:hlinkClick r:id="" action="ppaction://noaction"/>
            <a:extLst>
              <a:ext uri="{FF2B5EF4-FFF2-40B4-BE49-F238E27FC236}">
                <a16:creationId xmlns:a16="http://schemas.microsoft.com/office/drawing/2014/main" id="{F353DF91-4C2E-444B-A36A-EB38C41C73A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10E44480-B9D5-4A70-9C81-E8C4A17EB1D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218521470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CC88137-B299-4FFF-BA30-E9A1C5A2EA31}"/>
              </a:ext>
            </a:extLst>
          </p:cNvPr>
          <p:cNvSpPr/>
          <p:nvPr/>
        </p:nvSpPr>
        <p:spPr>
          <a:xfrm>
            <a:off x="323528" y="965041"/>
            <a:ext cx="8676456" cy="5632311"/>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 1;</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 2;</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 3;</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"height="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rId2" action="ppaction://hlinksldjump"/>
            <a:extLst>
              <a:ext uri="{FF2B5EF4-FFF2-40B4-BE49-F238E27FC236}">
                <a16:creationId xmlns:a16="http://schemas.microsoft.com/office/drawing/2014/main" id="{FF999E63-3DC2-46DF-9CA4-AB0219D12B2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0F8BBF9C-BD48-4A37-B706-49E33B8349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942FE723-BFF1-4D31-83E2-48D76E4A3FC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6" name="矩形 5">
            <a:hlinkClick r:id="" action="ppaction://noaction"/>
            <a:extLst>
              <a:ext uri="{FF2B5EF4-FFF2-40B4-BE49-F238E27FC236}">
                <a16:creationId xmlns:a16="http://schemas.microsoft.com/office/drawing/2014/main" id="{E8DE2C42-B18C-413A-AADF-4BB49E9D3A2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07788CD-0A26-4ED5-AE7E-490962E007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1530F900-BF0A-468F-B224-4CC41A8D713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F8BD1FD9-D753-4FFC-B699-4BB7A05F678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CCF41E5F-AAD8-4000-B2FF-BBB398EED51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AA95D203-4AAB-43B3-B74A-4B2CC679AA0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290418608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9BE0164-BDB7-40FF-B608-715DA347B51D}"/>
              </a:ext>
            </a:extLst>
          </p:cNvPr>
          <p:cNvSpPr/>
          <p:nvPr/>
        </p:nvSpPr>
        <p:spPr>
          <a:xfrm>
            <a:off x="863588" y="1124744"/>
            <a:ext cx="7416824" cy="3416320"/>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myBox.print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myBox_const.length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myBox_const.width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4;</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//error</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myBox_const.print</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//error</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rId2" action="ppaction://hlinksldjump"/>
            <a:extLst>
              <a:ext uri="{FF2B5EF4-FFF2-40B4-BE49-F238E27FC236}">
                <a16:creationId xmlns:a16="http://schemas.microsoft.com/office/drawing/2014/main" id="{5925B13D-64E3-4C86-8B5B-4CD1DD6071E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42D10088-DF61-45F9-926D-5CC13FE44B2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09E1723-902D-45F0-8FEF-B8499DB6EE2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B505268-9921-412E-8CD8-F86E55A0EB1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3AAAF74-5EEF-4CEC-9093-CD526B304DC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A5025834-78F5-4ED2-B85D-4C68B8B6F58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4554FA9E-14A2-4AEF-B20F-18B7E4E3D09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386F2A90-891B-4A7A-8CAD-DAB580A21B8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F0E6661F-6C7B-47AB-BC28-C1360AD076A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427520223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类的常量成员</a:t>
            </a:r>
          </a:p>
        </p:txBody>
      </p:sp>
      <p:sp>
        <p:nvSpPr>
          <p:cNvPr id="3" name="内容占位符 2"/>
          <p:cNvSpPr>
            <a:spLocks noGrp="1"/>
          </p:cNvSpPr>
          <p:nvPr>
            <p:ph idx="1"/>
          </p:nvPr>
        </p:nvSpPr>
        <p:spPr/>
        <p:txBody>
          <a:bodyPr/>
          <a:lstStyle/>
          <a:p>
            <a:r>
              <a:rPr lang="zh-CN" altLang="en-US" dirty="0"/>
              <a:t>由关键字</a:t>
            </a:r>
            <a:r>
              <a:rPr lang="en-US" altLang="zh-CN" dirty="0">
                <a:solidFill>
                  <a:srgbClr val="0000FF"/>
                </a:solidFill>
              </a:rPr>
              <a:t>const</a:t>
            </a:r>
            <a:r>
              <a:rPr lang="zh-CN" altLang="en-US" dirty="0"/>
              <a:t>修饰的类成员说明称为类的常量成员</a:t>
            </a:r>
            <a:endParaRPr lang="en-US" altLang="zh-CN" dirty="0"/>
          </a:p>
          <a:p>
            <a:pPr lvl="1"/>
            <a:r>
              <a:rPr lang="zh-CN" altLang="en-US" dirty="0"/>
              <a:t>常量数据成员</a:t>
            </a:r>
            <a:endParaRPr lang="en-US" altLang="zh-CN" dirty="0"/>
          </a:p>
          <a:p>
            <a:pPr lvl="1"/>
            <a:r>
              <a:rPr lang="zh-CN" altLang="en-US" dirty="0"/>
              <a:t>常量函数成员</a:t>
            </a:r>
          </a:p>
          <a:p>
            <a:endParaRPr lang="zh-CN" altLang="en-US" dirty="0"/>
          </a:p>
        </p:txBody>
      </p:sp>
      <p:sp>
        <p:nvSpPr>
          <p:cNvPr id="4" name="矩形 3">
            <a:hlinkClick r:id="rId2" action="ppaction://hlinksldjump"/>
            <a:extLst>
              <a:ext uri="{FF2B5EF4-FFF2-40B4-BE49-F238E27FC236}">
                <a16:creationId xmlns:a16="http://schemas.microsoft.com/office/drawing/2014/main" id="{5CB5A0B7-A586-4159-A080-5FF008900CD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91B1BB5-5C04-4820-BDA8-B23E77E0F07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62AE40E-4A20-4268-8F92-041F6397DB4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A271055-4B25-4122-8528-1232D539971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876A24C-3116-4AB0-803C-275B94C3C56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C6CE8FD5-CC8E-483B-BE0B-EFA2EF29FDB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B40BF1D6-A788-48FE-A970-5603F70DE95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BFBA3595-11EF-4B59-90DB-EA522BD05F1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9C3100FF-AC1A-4DBE-95B1-C10B569DC7C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常量数据成员</a:t>
            </a:r>
          </a:p>
        </p:txBody>
      </p:sp>
      <p:sp>
        <p:nvSpPr>
          <p:cNvPr id="3" name="内容占位符 2"/>
          <p:cNvSpPr>
            <a:spLocks noGrp="1"/>
          </p:cNvSpPr>
          <p:nvPr>
            <p:ph idx="1"/>
          </p:nvPr>
        </p:nvSpPr>
        <p:spPr/>
        <p:txBody>
          <a:bodyPr/>
          <a:lstStyle/>
          <a:p>
            <a:r>
              <a:rPr lang="zh-CN" altLang="en-US" dirty="0"/>
              <a:t>类的常量数据成员必须进行初始化，而且只能通过</a:t>
            </a:r>
            <a:r>
              <a:rPr lang="zh-CN" altLang="en-US" dirty="0">
                <a:solidFill>
                  <a:srgbClr val="FF0000"/>
                </a:solidFill>
              </a:rPr>
              <a:t>构造函数的成员初始化列表</a:t>
            </a:r>
            <a:r>
              <a:rPr lang="zh-CN" altLang="en-US" dirty="0"/>
              <a:t>的方式来进行。</a:t>
            </a:r>
          </a:p>
          <a:p>
            <a:r>
              <a:rPr lang="zh-CN" altLang="en-US" dirty="0"/>
              <a:t>在对象被创建以后，其常量数据成员的值就不允许被修改（只可读取其值，但不可进行改变）</a:t>
            </a:r>
            <a:endParaRPr lang="en-US" altLang="zh-CN" dirty="0"/>
          </a:p>
          <a:p>
            <a:endParaRPr lang="zh-CN" altLang="en-US" dirty="0"/>
          </a:p>
        </p:txBody>
      </p:sp>
      <p:sp>
        <p:nvSpPr>
          <p:cNvPr id="4" name="矩形 3">
            <a:hlinkClick r:id="rId2" action="ppaction://hlinksldjump"/>
            <a:extLst>
              <a:ext uri="{FF2B5EF4-FFF2-40B4-BE49-F238E27FC236}">
                <a16:creationId xmlns:a16="http://schemas.microsoft.com/office/drawing/2014/main" id="{4DC5F6A2-33D2-4857-8758-D786EBA4B9F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DAE52AD-B9BC-46BE-B244-E92FA6E67F8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91CC67F-197B-4CA1-8CFA-8EEB408E4CE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2CA79ED6-816A-421F-BFCB-53A6E6EF0DD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8BDD366-0448-42E1-A9C5-9D22322CB9C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D53DC165-5C9A-42EE-AA45-7AD7BC92ED4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EBE649B8-822D-492D-BED4-5C08918800D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CAF649EF-04E2-42A7-977C-C99413BE7AF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2C4C1299-F52E-4AD6-8013-82976F2D67B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en-US" altLang="zh-CN" dirty="0"/>
              <a:t>Poker</a:t>
            </a:r>
            <a:r>
              <a:rPr lang="zh-CN" altLang="en-US" dirty="0"/>
              <a:t>类成员变量的设计</a:t>
            </a:r>
            <a:endParaRPr lang="en-US" altLang="zh-CN" dirty="0"/>
          </a:p>
          <a:p>
            <a:pPr lvl="1">
              <a:buNone/>
            </a:pPr>
            <a:r>
              <a:rPr lang="en-US" altLang="zh-CN" b="1" dirty="0">
                <a:solidFill>
                  <a:srgbClr val="0000FF"/>
                </a:solidFill>
                <a:latin typeface="Courier New" pitchFamily="49" charset="0"/>
                <a:cs typeface="Courier New" pitchFamily="49" charset="0"/>
              </a:rPr>
              <a:t>class</a:t>
            </a:r>
            <a:r>
              <a:rPr lang="en-US" altLang="zh-CN" b="1" dirty="0">
                <a:latin typeface="Courier New" pitchFamily="49" charset="0"/>
                <a:cs typeface="Courier New" pitchFamily="49" charset="0"/>
              </a:rPr>
              <a:t> Poker</a:t>
            </a:r>
          </a:p>
          <a:p>
            <a:pPr lvl="1">
              <a:buNone/>
            </a:pPr>
            <a:r>
              <a:rPr lang="en-US" altLang="zh-CN" b="1" dirty="0">
                <a:latin typeface="Courier New" pitchFamily="49" charset="0"/>
                <a:cs typeface="Courier New" pitchFamily="49" charset="0"/>
              </a:rPr>
              <a:t>{</a:t>
            </a:r>
          </a:p>
          <a:p>
            <a:pPr lvl="1">
              <a:buNone/>
            </a:pP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number;</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点数</a:t>
            </a:r>
            <a:endParaRPr lang="en-US" altLang="zh-CN" b="1" dirty="0">
              <a:solidFill>
                <a:srgbClr val="00B050"/>
              </a:solidFill>
              <a:latin typeface="Courier New" pitchFamily="49" charset="0"/>
              <a:cs typeface="Courier New" pitchFamily="49" charset="0"/>
            </a:endParaRPr>
          </a:p>
          <a:p>
            <a:pPr lvl="1">
              <a:buNone/>
            </a:pP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b="1" dirty="0">
                <a:latin typeface="Courier New" pitchFamily="49" charset="0"/>
                <a:cs typeface="Courier New" pitchFamily="49" charset="0"/>
              </a:rPr>
              <a:t>suits</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花色</a:t>
            </a:r>
            <a:endParaRPr lang="en-US" altLang="zh-CN" b="1" dirty="0">
              <a:solidFill>
                <a:srgbClr val="00B050"/>
              </a:solidFill>
              <a:latin typeface="Courier New" pitchFamily="49" charset="0"/>
              <a:cs typeface="Courier New" pitchFamily="49" charset="0"/>
            </a:endParaRPr>
          </a:p>
          <a:p>
            <a:pPr lvl="1">
              <a:buNone/>
            </a:pP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1884B2C2-B703-48B8-93E6-945F6BB3296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46FD48F-EA9D-43A5-9305-E080AEC57FD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E995ACF-99EF-49CF-82A5-34CA1B0D9FA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3C1901FB-3ECF-4F96-A27F-1817AAD049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DC8D2A9-DA61-4CBC-BED9-C3D78365CB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BCAC3082-A04D-4C71-99EB-00A9EFBB7A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3ADD6977-9A92-4EBC-B17B-A976D7F5719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B9708150-7663-4B0F-A6FF-AD25646C751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66AAC577-5F4A-4587-AFB2-C3D23FFAA00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472518" cy="5590974"/>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7.10】</a:t>
            </a:r>
            <a:r>
              <a:rPr lang="zh-CN" altLang="en-US" dirty="0">
                <a:solidFill>
                  <a:srgbClr val="C00000"/>
                </a:solidFill>
              </a:rPr>
              <a:t>读下面的程序，给出程序执行后的屏幕输出结果</a:t>
            </a:r>
            <a:endParaRPr lang="en-US" altLang="zh-CN" dirty="0">
              <a:solidFill>
                <a:srgbClr val="C00000"/>
              </a:solidFill>
            </a:endParaRPr>
          </a:p>
          <a:p>
            <a:pPr algn="just">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solidFill>
                  <a:srgbClr val="000000"/>
                </a:solidFill>
                <a:latin typeface="Courier New" pitchFamily="49" charset="0"/>
                <a:cs typeface="Courier New" pitchFamily="49" charset="0"/>
              </a:rPr>
              <a:t>std</a:t>
            </a:r>
            <a:r>
              <a:rPr lang="en-US" altLang="zh-CN" sz="2400" b="1" dirty="0">
                <a:solidFill>
                  <a:srgbClr val="000000"/>
                </a:solidFill>
                <a:latin typeface="Courier New" pitchFamily="49" charset="0"/>
                <a:cs typeface="Courier New" pitchFamily="49" charset="0"/>
              </a:rPr>
              <a:t>;</a:t>
            </a:r>
            <a:endParaRPr lang="en-US" altLang="zh-CN" sz="2200" b="1" dirty="0">
              <a:solidFill>
                <a:schemeClr val="tx2"/>
              </a:solidFill>
              <a:latin typeface="Courier New" pitchFamily="49" charset="0"/>
              <a:cs typeface="Courier New" pitchFamily="49" charset="0"/>
            </a:endParaRPr>
          </a:p>
          <a:p>
            <a:pPr algn="just">
              <a:spcBef>
                <a:spcPts val="0"/>
              </a:spcBef>
              <a:buNone/>
            </a:pPr>
            <a:r>
              <a:rPr lang="en-US" altLang="zh-CN" sz="2200" b="1" dirty="0">
                <a:solidFill>
                  <a:srgbClr val="0000FF"/>
                </a:solidFill>
                <a:latin typeface="Courier New" pitchFamily="49" charset="0"/>
                <a:cs typeface="Courier New" pitchFamily="49" charset="0"/>
              </a:rPr>
              <a:t>class </a:t>
            </a:r>
            <a:r>
              <a:rPr lang="en-US" altLang="zh-CN" sz="2200" b="1" dirty="0" err="1">
                <a:latin typeface="Courier New" pitchFamily="49" charset="0"/>
                <a:cs typeface="Courier New" pitchFamily="49" charset="0"/>
              </a:rPr>
              <a:t>cnstCla</a:t>
            </a: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const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类中的常量数据成员</a:t>
            </a:r>
          </a:p>
          <a:p>
            <a:pPr algn="just">
              <a:spcBef>
                <a:spcPts val="0"/>
              </a:spcBef>
              <a:buNone/>
            </a:pPr>
            <a:r>
              <a:rPr lang="en-US" altLang="zh-CN" sz="2200" b="1" dirty="0">
                <a:solidFill>
                  <a:srgbClr val="0000FF"/>
                </a:solidFill>
                <a:latin typeface="Courier New" pitchFamily="49" charset="0"/>
                <a:cs typeface="Courier New" pitchFamily="49" charset="0"/>
              </a:rPr>
              <a:t>  public</a:t>
            </a:r>
            <a:r>
              <a:rPr lang="en-US" altLang="zh-CN" sz="2200" b="1" dirty="0">
                <a:solidFill>
                  <a:schemeClr val="tx2"/>
                </a:solidFill>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cnstCla</a:t>
            </a:r>
            <a:r>
              <a:rPr lang="en-US" altLang="zh-CN" sz="2200" b="1" dirty="0">
                <a:latin typeface="Courier New" pitchFamily="49" charset="0"/>
                <a:cs typeface="Courier New" pitchFamily="49" charset="0"/>
              </a:rPr>
              <a:t>(</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初始化列表处给出初值</a:t>
            </a:r>
          </a:p>
          <a:p>
            <a:pPr algn="just">
              <a:spcBef>
                <a:spcPts val="0"/>
              </a:spcBef>
              <a:buNone/>
            </a:pPr>
            <a:r>
              <a:rPr lang="zh-CN" altLang="en-US" sz="2200" b="1" dirty="0">
                <a:solidFill>
                  <a:srgbClr val="0000FF"/>
                </a:solidFill>
                <a:latin typeface="Courier New" pitchFamily="49" charset="0"/>
                <a:cs typeface="Courier New" pitchFamily="49" charset="0"/>
              </a:rPr>
              <a:t>	  </a:t>
            </a:r>
            <a:r>
              <a:rPr lang="zh-CN" altLang="en-US" sz="2200" b="1" dirty="0">
                <a:latin typeface="Courier New" pitchFamily="49" charset="0"/>
                <a:cs typeface="Courier New" pitchFamily="49" charset="0"/>
              </a:rPr>
              <a:t>}</a:t>
            </a:r>
            <a:r>
              <a:rPr lang="zh-CN" altLang="en-US" sz="2200" b="1" dirty="0">
                <a:solidFill>
                  <a:srgbClr val="0000FF"/>
                </a:solidFill>
                <a:latin typeface="Courier New" pitchFamily="49" charset="0"/>
                <a:cs typeface="Courier New" pitchFamily="49" charset="0"/>
              </a:rPr>
              <a:t> </a:t>
            </a:r>
          </a:p>
          <a:p>
            <a:pPr algn="just">
              <a:spcBef>
                <a:spcPts val="0"/>
              </a:spcBef>
              <a:buNone/>
            </a:pPr>
            <a:r>
              <a:rPr lang="zh-CN" altLang="en-US" sz="2200" b="1" dirty="0">
                <a:solidFill>
                  <a:srgbClr val="0000FF"/>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void </a:t>
            </a:r>
            <a:r>
              <a:rPr lang="en-US" altLang="zh-CN" sz="2200" b="1" dirty="0" err="1">
                <a:latin typeface="Courier New" pitchFamily="49" charset="0"/>
                <a:cs typeface="Courier New" pitchFamily="49" charset="0"/>
              </a:rPr>
              <a:t>printCon</a:t>
            </a: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 = "&lt;&lt;</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 </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getCon</a:t>
            </a: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endParaRPr lang="zh-CN" altLang="en-US" b="1" dirty="0"/>
          </a:p>
        </p:txBody>
      </p:sp>
      <p:sp>
        <p:nvSpPr>
          <p:cNvPr id="4" name="矩形 3">
            <a:hlinkClick r:id="rId2" action="ppaction://hlinksldjump"/>
            <a:extLst>
              <a:ext uri="{FF2B5EF4-FFF2-40B4-BE49-F238E27FC236}">
                <a16:creationId xmlns:a16="http://schemas.microsoft.com/office/drawing/2014/main" id="{81ABFFA3-6259-46B2-9CB9-19E2D32C254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F394B5F-851B-48DA-91E6-9DF5D488351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43E6EBF-7080-4F64-BE5C-A8205267AAC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2902984-6821-4F7C-85FC-6BEDF795AD8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715615C-83C9-4EEE-8B61-F1D19725D9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F8710D34-D942-445C-9FB4-CAD978F4E72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AB81EDD2-C81D-4CFA-B12A-2217476AD3B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34BC4AEE-A6D5-4BFF-AE99-9A4DFD8DE14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36C291D6-FC98-4C06-8F2E-B33E8E35E04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72518" cy="5343872"/>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err="1">
                <a:latin typeface="Courier New" pitchFamily="49" charset="0"/>
                <a:cs typeface="Courier New" pitchFamily="49" charset="0"/>
              </a:rPr>
              <a:t>processCon</a:t>
            </a: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 In </a:t>
            </a:r>
            <a:r>
              <a:rPr lang="en-US" altLang="zh-CN" sz="2200" b="1" dirty="0" err="1">
                <a:latin typeface="Courier New" pitchFamily="49" charset="0"/>
                <a:cs typeface="Courier New" pitchFamily="49" charset="0"/>
              </a:rPr>
              <a:t>processCon</a:t>
            </a:r>
            <a:r>
              <a:rPr lang="en-US" altLang="zh-CN" sz="2200" b="1" dirty="0">
                <a:latin typeface="Courier New" pitchFamily="49" charset="0"/>
                <a:cs typeface="Courier New" pitchFamily="49" charset="0"/>
              </a:rPr>
              <a:t>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x=2*conMbr+1;</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&lt;&lt;"x = 2*conMbr+1 = "&lt;&lt;x&lt;&lt;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B050"/>
                </a:solidFill>
                <a:latin typeface="Courier New" pitchFamily="49" charset="0"/>
                <a:cs typeface="Courier New" pitchFamily="49" charset="0"/>
              </a:rPr>
              <a:t>//</a:t>
            </a:r>
            <a:r>
              <a:rPr lang="en-US" altLang="zh-CN" sz="2200" b="1" dirty="0" err="1">
                <a:solidFill>
                  <a:srgbClr val="00B050"/>
                </a:solidFill>
                <a:latin typeface="Courier New" pitchFamily="49" charset="0"/>
                <a:cs typeface="Courier New" pitchFamily="49" charset="0"/>
              </a:rPr>
              <a:t>conMbr</a:t>
            </a:r>
            <a:r>
              <a:rPr lang="en-US" altLang="zh-CN" sz="2200" b="1" dirty="0">
                <a:solidFill>
                  <a:srgbClr val="00B050"/>
                </a:solidFill>
                <a:latin typeface="Courier New" pitchFamily="49" charset="0"/>
                <a:cs typeface="Courier New" pitchFamily="49" charset="0"/>
              </a:rPr>
              <a:t>++;//ERR! </a:t>
            </a:r>
            <a:r>
              <a:rPr lang="zh-CN" altLang="en-US" sz="2200" b="1" dirty="0">
                <a:solidFill>
                  <a:srgbClr val="00B050"/>
                </a:solidFill>
                <a:latin typeface="Courier New" pitchFamily="49" charset="0"/>
                <a:cs typeface="Courier New" pitchFamily="49" charset="0"/>
              </a:rPr>
              <a:t>不能更改常量数据成员</a:t>
            </a:r>
            <a:r>
              <a:rPr lang="en-US" altLang="zh-CN" sz="2200" b="1" dirty="0" err="1">
                <a:solidFill>
                  <a:srgbClr val="00B050"/>
                </a:solidFill>
                <a:latin typeface="Courier New" pitchFamily="49" charset="0"/>
                <a:cs typeface="Courier New" pitchFamily="49" charset="0"/>
              </a:rPr>
              <a:t>conMbr</a:t>
            </a:r>
            <a:r>
              <a:rPr lang="zh-CN" altLang="en-US" sz="2200" b="1" dirty="0">
                <a:solidFill>
                  <a:srgbClr val="00B050"/>
                </a:solidFill>
                <a:latin typeface="Courier New" pitchFamily="49" charset="0"/>
                <a:cs typeface="Courier New" pitchFamily="49" charset="0"/>
              </a:rPr>
              <a:t>的值</a:t>
            </a:r>
          </a:p>
          <a:p>
            <a:pPr algn="just">
              <a:spcBef>
                <a:spcPts val="0"/>
              </a:spcBef>
              <a:buNone/>
            </a:pPr>
            <a:r>
              <a:rPr lang="zh-CN" altLang="en-US" sz="2200" b="1" dirty="0">
                <a:solidFill>
                  <a:srgbClr val="0000FF"/>
                </a:solidFill>
                <a:latin typeface="Courier New" pitchFamily="49" charset="0"/>
                <a:cs typeface="Courier New" pitchFamily="49" charset="0"/>
              </a:rPr>
              <a:t>	</a:t>
            </a:r>
            <a:r>
              <a:rPr lang="zh-CN" altLang="en-US" sz="2200" b="1" dirty="0">
                <a:latin typeface="Courier New" pitchFamily="49" charset="0"/>
                <a:cs typeface="Courier New" pitchFamily="49" charset="0"/>
              </a:rPr>
              <a:t>}</a:t>
            </a:r>
          </a:p>
          <a:p>
            <a:pPr algn="just">
              <a:spcBef>
                <a:spcPts val="0"/>
              </a:spcBef>
              <a:buNone/>
            </a:pPr>
            <a:r>
              <a:rPr lang="zh-CN" altLang="en-US"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main()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cnstCla</a:t>
            </a:r>
            <a:r>
              <a:rPr lang="en-US" altLang="zh-CN" sz="2200" b="1" dirty="0">
                <a:latin typeface="Courier New" pitchFamily="49" charset="0"/>
                <a:cs typeface="Courier New" pitchFamily="49" charset="0"/>
              </a:rPr>
              <a:t> ob1(123), ob2(88); </a:t>
            </a:r>
          </a:p>
          <a:p>
            <a:pPr algn="just">
              <a:spcBef>
                <a:spcPts val="0"/>
              </a:spcBef>
              <a:buNone/>
            </a:pP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以123和66为初值调用构造函数，给对象的常量数据成员赋值</a:t>
            </a:r>
          </a:p>
          <a:p>
            <a:pPr algn="just">
              <a:spcBef>
                <a:spcPts val="0"/>
              </a:spcBef>
              <a:buNone/>
            </a:pPr>
            <a:r>
              <a:rPr lang="zh-CN" altLang="en-US"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ob1.printCon();</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&lt;&lt;"ob2.getCon() = "&lt;&lt;ob2.getCon()&lt;&lt;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ob2.processCon();</a:t>
            </a:r>
          </a:p>
          <a:p>
            <a:pPr algn="just">
              <a:spcBef>
                <a:spcPts val="0"/>
              </a:spcBef>
              <a:buNone/>
            </a:pPr>
            <a:r>
              <a:rPr lang="en-US" altLang="zh-CN" sz="2200" b="1" dirty="0">
                <a:latin typeface="Courier New" pitchFamily="49" charset="0"/>
                <a:cs typeface="Courier New" pitchFamily="49" charset="0"/>
              </a:rPr>
              <a:t>}</a:t>
            </a:r>
            <a:endParaRPr lang="zh-CN" altLang="en-US" sz="22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0587ABBA-EFB5-412F-B069-B3699DA1DC5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06C1B86-5278-488A-97E0-833B4124EE1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55DB7D5-71F0-44E6-B641-AAC7F54DCFF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CD46892-D103-44B7-AC4C-45C6D10A89A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B26A0C3-382A-46B4-97CD-A0EF17DF1B3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F7672A7A-15AC-48A6-B876-2FA08F1A0C0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F831BCFF-68A7-440E-9E51-27B35BC1FC2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2906CD03-E887-422D-BD20-07CAEE0224A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D5612A2-2BF8-4C95-94A5-B00ED82A52B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944591"/>
          </a:xfrm>
        </p:spPr>
        <p:txBody>
          <a:bodyPr/>
          <a:lstStyle/>
          <a:p>
            <a:pPr algn="just">
              <a:lnSpc>
                <a:spcPct val="80000"/>
              </a:lnSpc>
              <a:buNone/>
            </a:pPr>
            <a:r>
              <a:rPr lang="zh-CN" altLang="en-US" dirty="0">
                <a:solidFill>
                  <a:schemeClr val="accent6">
                    <a:lumMod val="75000"/>
                  </a:schemeClr>
                </a:solidFill>
              </a:rPr>
              <a:t>程序执行后，屏幕显示结果为：</a:t>
            </a:r>
          </a:p>
          <a:p>
            <a:pPr algn="just">
              <a:lnSpc>
                <a:spcPct val="80000"/>
              </a:lnSpc>
              <a:buNone/>
            </a:pPr>
            <a:r>
              <a:rPr lang="en-US" altLang="zh-CN" b="1" dirty="0" err="1">
                <a:latin typeface="Courier New" pitchFamily="49" charset="0"/>
                <a:cs typeface="Courier New" pitchFamily="49" charset="0"/>
              </a:rPr>
              <a:t>conMbr</a:t>
            </a:r>
            <a:r>
              <a:rPr lang="en-US" altLang="zh-CN" b="1" dirty="0">
                <a:latin typeface="Courier New" pitchFamily="49" charset="0"/>
                <a:cs typeface="Courier New" pitchFamily="49" charset="0"/>
              </a:rPr>
              <a:t> = 123</a:t>
            </a:r>
          </a:p>
          <a:p>
            <a:pPr algn="just">
              <a:lnSpc>
                <a:spcPct val="80000"/>
              </a:lnSpc>
              <a:buNone/>
            </a:pPr>
            <a:r>
              <a:rPr lang="en-US" altLang="zh-CN" b="1" dirty="0">
                <a:latin typeface="Courier New" pitchFamily="49" charset="0"/>
                <a:cs typeface="Courier New" pitchFamily="49" charset="0"/>
              </a:rPr>
              <a:t>ob2.getCon() = 88</a:t>
            </a:r>
          </a:p>
          <a:p>
            <a:pPr algn="just">
              <a:lnSpc>
                <a:spcPct val="80000"/>
              </a:lnSpc>
              <a:buNone/>
            </a:pPr>
            <a:r>
              <a:rPr lang="en-US" altLang="zh-CN" b="1" dirty="0">
                <a:latin typeface="Courier New" pitchFamily="49" charset="0"/>
                <a:cs typeface="Courier New" pitchFamily="49" charset="0"/>
              </a:rPr>
              <a:t>-- In </a:t>
            </a:r>
            <a:r>
              <a:rPr lang="en-US" altLang="zh-CN" b="1" dirty="0" err="1">
                <a:latin typeface="Courier New" pitchFamily="49" charset="0"/>
                <a:cs typeface="Courier New" pitchFamily="49" charset="0"/>
              </a:rPr>
              <a:t>processCon</a:t>
            </a:r>
            <a:r>
              <a:rPr lang="en-US" altLang="zh-CN" b="1" dirty="0">
                <a:latin typeface="Courier New" pitchFamily="49" charset="0"/>
                <a:cs typeface="Courier New" pitchFamily="49" charset="0"/>
              </a:rPr>
              <a:t> --</a:t>
            </a:r>
          </a:p>
          <a:p>
            <a:pPr algn="just">
              <a:lnSpc>
                <a:spcPct val="80000"/>
              </a:lnSpc>
              <a:buNone/>
            </a:pPr>
            <a:r>
              <a:rPr lang="en-US" altLang="zh-CN" b="1" dirty="0">
                <a:latin typeface="Courier New" pitchFamily="49" charset="0"/>
                <a:cs typeface="Courier New" pitchFamily="49" charset="0"/>
              </a:rPr>
              <a:t>x = 2*conMbr+1 = 177</a:t>
            </a:r>
            <a:endParaRPr lang="zh-CN" altLang="en-US" b="1" dirty="0"/>
          </a:p>
        </p:txBody>
      </p:sp>
      <p:sp>
        <p:nvSpPr>
          <p:cNvPr id="4" name="矩形 3">
            <a:hlinkClick r:id="rId2" action="ppaction://hlinksldjump"/>
            <a:extLst>
              <a:ext uri="{FF2B5EF4-FFF2-40B4-BE49-F238E27FC236}">
                <a16:creationId xmlns:a16="http://schemas.microsoft.com/office/drawing/2014/main" id="{D2A6937B-8345-4A0E-A67D-B2E682DFD0F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25A473AC-CF13-4AE1-A90C-01156208500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5483AB2-EB23-481C-9498-2C9A8164A5C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5E481924-FE58-4463-A74D-F765B04B3BB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443A895-A91C-4ED7-8D29-5571581FC2E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18CD2CA6-E564-4EC6-82CD-ABBCBA25413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23613399-4AA0-492C-A7E3-A82E67E949C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669B5F4A-440E-47DC-9FD5-5B03CF1E45E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B82131F9-4FB4-4EE5-B9D8-9CED44EAB6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5F1FBAF-273D-4391-8C50-DE7BB78530D4}"/>
              </a:ext>
            </a:extLst>
          </p:cNvPr>
          <p:cNvSpPr>
            <a:spLocks noGrp="1"/>
          </p:cNvSpPr>
          <p:nvPr>
            <p:ph idx="1"/>
          </p:nvPr>
        </p:nvSpPr>
        <p:spPr/>
        <p:txBody>
          <a:bodyPr/>
          <a:lstStyle/>
          <a:p>
            <a:r>
              <a:rPr lang="zh-CN" altLang="en-US" dirty="0"/>
              <a:t>常量函数成员只有权读取相应对象的内容，但无权修改它们。</a:t>
            </a:r>
            <a:endParaRPr lang="en-US" altLang="zh-CN" dirty="0"/>
          </a:p>
          <a:p>
            <a:pPr lvl="1"/>
            <a:r>
              <a:rPr lang="zh-CN" altLang="en-US" dirty="0"/>
              <a:t>说明格式</a:t>
            </a:r>
            <a:endParaRPr lang="en-US" altLang="zh-CN" dirty="0"/>
          </a:p>
          <a:p>
            <a:pPr lvl="1">
              <a:buNone/>
            </a:pPr>
            <a:r>
              <a:rPr lang="zh-CN" altLang="en-US" dirty="0">
                <a:latin typeface="Courier New" pitchFamily="49" charset="0"/>
                <a:cs typeface="Courier New" pitchFamily="49" charset="0"/>
              </a:rPr>
              <a:t>&lt;类型说明符&gt; &lt;函数名&gt; ( &lt;参数表&gt; ) </a:t>
            </a:r>
            <a:r>
              <a:rPr lang="en-US" altLang="zh-CN" b="1" dirty="0">
                <a:solidFill>
                  <a:srgbClr val="0000FF"/>
                </a:solidFill>
                <a:latin typeface="Courier New" pitchFamily="49" charset="0"/>
                <a:cs typeface="Courier New" pitchFamily="49" charset="0"/>
              </a:rPr>
              <a:t>const</a:t>
            </a:r>
            <a:r>
              <a:rPr lang="en-US" altLang="zh-CN" b="1" dirty="0">
                <a:latin typeface="Courier New" pitchFamily="49" charset="0"/>
                <a:cs typeface="Courier New" pitchFamily="49" charset="0"/>
              </a:rPr>
              <a:t>;</a:t>
            </a:r>
          </a:p>
          <a:p>
            <a:pPr lvl="1">
              <a:lnSpc>
                <a:spcPct val="80000"/>
              </a:lnSpc>
            </a:pPr>
            <a:r>
              <a:rPr lang="zh-CN" altLang="en-US" dirty="0"/>
              <a:t>定义格式</a:t>
            </a:r>
            <a:endParaRPr lang="en-US" altLang="zh-CN" dirty="0"/>
          </a:p>
          <a:p>
            <a:pPr lvl="1">
              <a:buNone/>
            </a:pPr>
            <a:r>
              <a:rPr lang="zh-CN" altLang="en-US" dirty="0">
                <a:latin typeface="Courier New" pitchFamily="49" charset="0"/>
                <a:cs typeface="Courier New" pitchFamily="49" charset="0"/>
              </a:rPr>
              <a:t>&lt;类型说明符&gt; &lt;函数名&gt; ( &lt;参数表&gt; ) </a:t>
            </a:r>
            <a:r>
              <a:rPr lang="en-US" altLang="zh-CN" b="1" dirty="0">
                <a:solidFill>
                  <a:srgbClr val="0000FF"/>
                </a:solidFill>
                <a:latin typeface="Courier New" pitchFamily="49" charset="0"/>
                <a:cs typeface="Courier New" pitchFamily="49" charset="0"/>
              </a:rPr>
              <a:t>const</a:t>
            </a:r>
          </a:p>
          <a:p>
            <a:pPr lvl="1">
              <a:buNone/>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函数体</a:t>
            </a:r>
            <a:r>
              <a:rPr lang="en-US" altLang="zh-CN" dirty="0">
                <a:latin typeface="Courier New" pitchFamily="49" charset="0"/>
                <a:cs typeface="Courier New" pitchFamily="49" charset="0"/>
              </a:rPr>
              <a:t>&gt;}</a:t>
            </a:r>
          </a:p>
          <a:p>
            <a:pPr algn="just">
              <a:lnSpc>
                <a:spcPct val="80000"/>
              </a:lnSpc>
              <a:buNone/>
            </a:pPr>
            <a:r>
              <a:rPr lang="en-US" altLang="zh-CN" dirty="0">
                <a:solidFill>
                  <a:srgbClr val="0000FF"/>
                </a:solidFill>
                <a:latin typeface="Times New Roman" pitchFamily="18" charset="0"/>
              </a:rPr>
              <a:t> 	</a:t>
            </a:r>
          </a:p>
          <a:p>
            <a:pPr algn="just">
              <a:lnSpc>
                <a:spcPct val="80000"/>
              </a:lnSpc>
              <a:buNone/>
            </a:pPr>
            <a:r>
              <a:rPr lang="en-US" altLang="zh-CN" dirty="0">
                <a:solidFill>
                  <a:srgbClr val="0000FF"/>
                </a:solidFill>
                <a:latin typeface="Times New Roman" pitchFamily="18" charset="0"/>
              </a:rPr>
              <a:t>	</a:t>
            </a:r>
            <a:r>
              <a:rPr lang="zh-CN" altLang="en-US" dirty="0"/>
              <a:t>常对象</a:t>
            </a:r>
            <a:r>
              <a:rPr lang="zh-CN" altLang="en-US" dirty="0">
                <a:solidFill>
                  <a:srgbClr val="FF0000"/>
                </a:solidFill>
              </a:rPr>
              <a:t>可以调用</a:t>
            </a:r>
            <a:r>
              <a:rPr lang="zh-CN" altLang="en-US" dirty="0"/>
              <a:t>常量函数成员</a:t>
            </a:r>
          </a:p>
        </p:txBody>
      </p:sp>
      <p:sp>
        <p:nvSpPr>
          <p:cNvPr id="3" name="标题 2">
            <a:extLst>
              <a:ext uri="{FF2B5EF4-FFF2-40B4-BE49-F238E27FC236}">
                <a16:creationId xmlns:a16="http://schemas.microsoft.com/office/drawing/2014/main" id="{F4B0609B-2981-459E-A9C0-6A0C1C1D62EC}"/>
              </a:ext>
            </a:extLst>
          </p:cNvPr>
          <p:cNvSpPr>
            <a:spLocks noGrp="1"/>
          </p:cNvSpPr>
          <p:nvPr>
            <p:ph type="title"/>
          </p:nvPr>
        </p:nvSpPr>
        <p:spPr/>
        <p:txBody>
          <a:bodyPr/>
          <a:lstStyle/>
          <a:p>
            <a:r>
              <a:rPr lang="zh-CN" altLang="en-US" dirty="0"/>
              <a:t>常量函数成员</a:t>
            </a:r>
          </a:p>
        </p:txBody>
      </p:sp>
      <p:sp>
        <p:nvSpPr>
          <p:cNvPr id="4" name="矩形 3">
            <a:hlinkClick r:id="rId2" action="ppaction://hlinksldjump"/>
            <a:extLst>
              <a:ext uri="{FF2B5EF4-FFF2-40B4-BE49-F238E27FC236}">
                <a16:creationId xmlns:a16="http://schemas.microsoft.com/office/drawing/2014/main" id="{43F833F0-ECFC-4290-8515-950F6410CFF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71E0379D-24BB-46C1-8E3D-2448FEB60D5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C6734294-987E-47DC-A7EF-024343F1752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1944CDC-C71E-4750-988A-C31D255FA9B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F157AF3-B642-4095-839E-746E71DE19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8231D41A-4914-4940-B8A7-240421DA800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D4657ADA-E486-4916-88AF-900EAF3EBB1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44F16A8A-B9D7-4688-BB1A-2DEDB459C86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56A5F2D7-8C99-40EF-A453-77C87F33744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325382137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7894772-2877-40F7-AF4F-0E9A20D6B204}"/>
              </a:ext>
            </a:extLst>
          </p:cNvPr>
          <p:cNvSpPr>
            <a:spLocks noGrp="1"/>
          </p:cNvSpPr>
          <p:nvPr>
            <p:ph idx="1"/>
          </p:nvPr>
        </p:nvSpPr>
        <p:spPr>
          <a:xfrm>
            <a:off x="457200" y="1052736"/>
            <a:ext cx="8229600" cy="5376639"/>
          </a:xfrm>
        </p:spPr>
        <p:txBody>
          <a:bodyPr/>
          <a:lstStyle/>
          <a:p>
            <a:r>
              <a:rPr lang="zh-CN" altLang="en-US" dirty="0"/>
              <a:t>将</a:t>
            </a:r>
            <a:r>
              <a:rPr lang="en-US" altLang="zh-CN" dirty="0">
                <a:solidFill>
                  <a:srgbClr val="C00000"/>
                </a:solidFill>
              </a:rPr>
              <a:t>【</a:t>
            </a:r>
            <a:r>
              <a:rPr lang="zh-CN" altLang="en-US" dirty="0">
                <a:solidFill>
                  <a:srgbClr val="C00000"/>
                </a:solidFill>
              </a:rPr>
              <a:t>例</a:t>
            </a:r>
            <a:r>
              <a:rPr lang="en-US" altLang="zh-CN" dirty="0">
                <a:solidFill>
                  <a:srgbClr val="C00000"/>
                </a:solidFill>
              </a:rPr>
              <a:t>7.10】</a:t>
            </a:r>
            <a:r>
              <a:rPr lang="zh-CN" altLang="en-US" dirty="0"/>
              <a:t>中的</a:t>
            </a:r>
            <a:r>
              <a:rPr lang="en-US" altLang="zh-CN" dirty="0"/>
              <a:t>print</a:t>
            </a:r>
            <a:r>
              <a:rPr lang="zh-CN" altLang="en-US" dirty="0"/>
              <a:t>成员函数改写为：</a:t>
            </a:r>
            <a:endParaRPr lang="en-US" altLang="zh-CN" dirty="0"/>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"height="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pPr marL="0" indent="0">
              <a:buNone/>
            </a:pP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endParaRPr lang="zh-CN" altLang="en-US" dirty="0"/>
          </a:p>
        </p:txBody>
      </p:sp>
      <p:sp>
        <p:nvSpPr>
          <p:cNvPr id="5" name="矩形 4">
            <a:extLst>
              <a:ext uri="{FF2B5EF4-FFF2-40B4-BE49-F238E27FC236}">
                <a16:creationId xmlns:a16="http://schemas.microsoft.com/office/drawing/2014/main" id="{72CC6EE3-148F-4AFC-BC70-780822C82084}"/>
              </a:ext>
            </a:extLst>
          </p:cNvPr>
          <p:cNvSpPr/>
          <p:nvPr/>
        </p:nvSpPr>
        <p:spPr>
          <a:xfrm>
            <a:off x="899592" y="4235603"/>
            <a:ext cx="7848872" cy="1938992"/>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myBox_const.print</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//correct!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8D2C9F7E-6E05-4E8A-BAF3-A197D1F6454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85F38E81-A4BB-40EC-8D27-192433939B9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C5E125C0-C12E-4595-A728-D2E7D4486E9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EC930313-6C68-4867-8E3E-BF4CE7A6A15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82FAAA85-3E55-4801-8BCC-0B9831B16DA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10" name="矩形 9">
            <a:hlinkClick r:id="" action="ppaction://noaction"/>
            <a:extLst>
              <a:ext uri="{FF2B5EF4-FFF2-40B4-BE49-F238E27FC236}">
                <a16:creationId xmlns:a16="http://schemas.microsoft.com/office/drawing/2014/main" id="{8C7BB8F6-8679-4B49-87F3-B96CC64A2E5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1" name="矩形 10">
            <a:hlinkClick r:id="" action="ppaction://noaction"/>
            <a:extLst>
              <a:ext uri="{FF2B5EF4-FFF2-40B4-BE49-F238E27FC236}">
                <a16:creationId xmlns:a16="http://schemas.microsoft.com/office/drawing/2014/main" id="{90569CD8-3059-4EF5-AA81-24B764DBA82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2" name="矩形 11">
            <a:hlinkClick r:id="" action="ppaction://noaction"/>
            <a:extLst>
              <a:ext uri="{FF2B5EF4-FFF2-40B4-BE49-F238E27FC236}">
                <a16:creationId xmlns:a16="http://schemas.microsoft.com/office/drawing/2014/main" id="{E20640F3-302F-40AC-9696-F8F12AECABF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46253C0E-110D-4207-AE77-71C70FD1D32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123709367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828800" y="1333501"/>
            <a:ext cx="54864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关于类的常量数据成员的说法中</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正确的是</a:t>
            </a:r>
          </a:p>
        </p:txBody>
      </p:sp>
      <p:sp>
        <p:nvSpPr>
          <p:cNvPr id="4" name="文本框 3"/>
          <p:cNvSpPr txBox="1"/>
          <p:nvPr>
            <p:custDataLst>
              <p:tags r:id="rId3"/>
            </p:custDataLst>
          </p:nvPr>
        </p:nvSpPr>
        <p:spPr>
          <a:xfrm>
            <a:off x="2514600" y="2946797"/>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常量数据成员只能是公有成员</a:t>
            </a:r>
          </a:p>
        </p:txBody>
      </p:sp>
      <p:sp>
        <p:nvSpPr>
          <p:cNvPr id="5" name="文本框 4"/>
          <p:cNvSpPr txBox="1"/>
          <p:nvPr>
            <p:custDataLst>
              <p:tags r:id="rId4"/>
            </p:custDataLst>
          </p:nvPr>
        </p:nvSpPr>
        <p:spPr>
          <a:xfrm>
            <a:off x="2514600" y="3589735"/>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可以在构造函数的初始化列表中为常量数据成员赋初值</a:t>
            </a:r>
          </a:p>
        </p:txBody>
      </p:sp>
      <p:sp>
        <p:nvSpPr>
          <p:cNvPr id="6" name="文本框 5"/>
          <p:cNvSpPr txBox="1"/>
          <p:nvPr>
            <p:custDataLst>
              <p:tags r:id="rId5"/>
            </p:custDataLst>
          </p:nvPr>
        </p:nvSpPr>
        <p:spPr>
          <a:xfrm>
            <a:off x="2514600" y="4232672"/>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可以在构造函数的函数体中为常量数据成员赋初值</a:t>
            </a:r>
          </a:p>
        </p:txBody>
      </p:sp>
      <p:sp>
        <p:nvSpPr>
          <p:cNvPr id="7" name="文本框 6"/>
          <p:cNvSpPr txBox="1"/>
          <p:nvPr>
            <p:custDataLst>
              <p:tags r:id="rId6"/>
            </p:custDataLst>
          </p:nvPr>
        </p:nvSpPr>
        <p:spPr>
          <a:xfrm>
            <a:off x="2514600" y="4875610"/>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常量数据成员的值初始化后就只能访问，无法修改</a:t>
            </a:r>
          </a:p>
        </p:txBody>
      </p:sp>
      <p:sp>
        <p:nvSpPr>
          <p:cNvPr id="8" name="矩形 7"/>
          <p:cNvSpPr>
            <a:spLocks noChangeAspect="1"/>
          </p:cNvSpPr>
          <p:nvPr>
            <p:custDataLst>
              <p:tags r:id="rId7"/>
            </p:custDataLst>
          </p:nvPr>
        </p:nvSpPr>
        <p:spPr bwMode="auto">
          <a:xfrm>
            <a:off x="19788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bwMode="auto">
          <a:xfrm>
            <a:off x="19788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bwMode="auto">
          <a:xfrm>
            <a:off x="1978819" y="4280892"/>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bwMode="auto">
          <a:xfrm>
            <a:off x="19788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bwMode="auto">
          <a:xfrm>
            <a:off x="57721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6858000" cy="490220"/>
            <a:chOff x="-1524000" y="-1143000"/>
            <a:chExt cx="9144000" cy="653627"/>
          </a:xfrm>
        </p:grpSpPr>
        <p:sp>
          <p:nvSpPr>
            <p:cNvPr id="13"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4" name="ColorBlock"/>
            <p:cNvSpPr/>
            <p:nvPr>
              <p:custDataLst>
                <p:tags r:id="rId15"/>
              </p:custDataLst>
            </p:nvPr>
          </p:nvSpPr>
          <p:spPr bwMode="auto">
            <a:xfrm>
              <a:off x="-152400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5" name="TypeText"/>
            <p:cNvSpPr txBox="1"/>
            <p:nvPr>
              <p:custDataLst>
                <p:tags r:id="rId16"/>
              </p:custDataLst>
            </p:nvPr>
          </p:nvSpPr>
          <p:spPr>
            <a:xfrm>
              <a:off x="-1185333"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46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98207DEF-5E81-45C4-AB78-1883A6C72542}"/>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164002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04BC31B-956E-4251-BA63-F59FE04182BC}"/>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下列关于类的常量数据成员的说法中，正确的是（）</a:t>
            </a:r>
          </a:p>
        </p:txBody>
      </p:sp>
      <p:sp>
        <p:nvSpPr>
          <p:cNvPr id="5" name="文本框 4">
            <a:extLst>
              <a:ext uri="{FF2B5EF4-FFF2-40B4-BE49-F238E27FC236}">
                <a16:creationId xmlns:a16="http://schemas.microsoft.com/office/drawing/2014/main" id="{CF10E07A-D0F2-4901-904D-03BB29CDEB53}"/>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一个类的常量数据成员必须在类体中初始化</a:t>
            </a:r>
          </a:p>
        </p:txBody>
      </p:sp>
      <p:sp>
        <p:nvSpPr>
          <p:cNvPr id="6" name="文本框 5">
            <a:extLst>
              <a:ext uri="{FF2B5EF4-FFF2-40B4-BE49-F238E27FC236}">
                <a16:creationId xmlns:a16="http://schemas.microsoft.com/office/drawing/2014/main" id="{ACF269E0-41D2-4806-A8E6-C991EF74493A}"/>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一个类的常量数据成员由该类的所有对象共享</a:t>
            </a:r>
          </a:p>
        </p:txBody>
      </p:sp>
      <p:sp>
        <p:nvSpPr>
          <p:cNvPr id="7" name="文本框 6">
            <a:extLst>
              <a:ext uri="{FF2B5EF4-FFF2-40B4-BE49-F238E27FC236}">
                <a16:creationId xmlns:a16="http://schemas.microsoft.com/office/drawing/2014/main" id="{B02EB79F-A7B0-43C3-8406-DBBE83866E4F}"/>
              </a:ext>
            </a:extLst>
          </p:cNvPr>
          <p:cNvSpPr txBox="1"/>
          <p:nvPr>
            <p:custDataLst>
              <p:tags r:id="rId5"/>
            </p:custDataLst>
          </p:nvPr>
        </p:nvSpPr>
        <p:spPr>
          <a:xfrm>
            <a:off x="1828800" y="4232672"/>
            <a:ext cx="6631632"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一个类的常量数据成员对于该类的不同对象可以取不同的值</a:t>
            </a:r>
          </a:p>
        </p:txBody>
      </p:sp>
      <p:sp>
        <p:nvSpPr>
          <p:cNvPr id="8" name="文本框 7">
            <a:extLst>
              <a:ext uri="{FF2B5EF4-FFF2-40B4-BE49-F238E27FC236}">
                <a16:creationId xmlns:a16="http://schemas.microsoft.com/office/drawing/2014/main" id="{737ABB2B-FD31-44BF-9B31-68DBFD510629}"/>
              </a:ext>
            </a:extLst>
          </p:cNvPr>
          <p:cNvSpPr txBox="1"/>
          <p:nvPr>
            <p:custDataLst>
              <p:tags r:id="rId6"/>
            </p:custDataLst>
          </p:nvPr>
        </p:nvSpPr>
        <p:spPr>
          <a:xfrm>
            <a:off x="1828800" y="4875610"/>
            <a:ext cx="6577626"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使用</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const</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关键字可以将一个数据成员声明为常量数据成员</a:t>
            </a:r>
          </a:p>
        </p:txBody>
      </p:sp>
      <p:sp>
        <p:nvSpPr>
          <p:cNvPr id="9" name="矩形 8">
            <a:extLst>
              <a:ext uri="{FF2B5EF4-FFF2-40B4-BE49-F238E27FC236}">
                <a16:creationId xmlns:a16="http://schemas.microsoft.com/office/drawing/2014/main" id="{1E223F9B-29D1-46E6-B5E4-BEC357A675D5}"/>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0B42D135-8901-4DA7-95DE-9C04280CE880}"/>
              </a:ext>
            </a:extLst>
          </p:cNvPr>
          <p:cNvSpPr>
            <a:spLocks noChangeAspect="1"/>
          </p:cNvSpPr>
          <p:nvPr>
            <p:custDataLst>
              <p:tags r:id="rId8"/>
            </p:custDataLst>
          </p:nvPr>
        </p:nvSpPr>
        <p:spPr bwMode="auto">
          <a:xfrm>
            <a:off x="1178719" y="3637954"/>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9FE1090C-79D8-405C-945E-6C8B7795715D}"/>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74AAEE19-B3FC-4F7F-B5E7-70E09AC2FCA0}"/>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59A3498D-07FC-4C9D-AAFD-B80AE2576BF0}"/>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696880CA-5530-4FEA-933E-9396C68E97B3}"/>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4FC09717-C58F-49FB-B6EE-8761388DEC4B}"/>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50D3AC96-169C-49B9-B500-CE46B9F525CD}"/>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FD2A1DA5-F91A-4902-B587-7C67A4F1C6AC}"/>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0F0F623E-71B3-4BA5-8F60-510852885942}"/>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95199F70-C54A-4A09-BA29-ABDA9157218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5798749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E55CEF5-19DB-4480-B085-09DC6CCF47BF}"/>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以下说法错误的是</a:t>
            </a:r>
          </a:p>
        </p:txBody>
      </p:sp>
      <p:sp>
        <p:nvSpPr>
          <p:cNvPr id="5" name="文本框 4">
            <a:extLst>
              <a:ext uri="{FF2B5EF4-FFF2-40B4-BE49-F238E27FC236}">
                <a16:creationId xmlns:a16="http://schemas.microsoft.com/office/drawing/2014/main" id="{0F335425-5AEB-4B4D-A410-E2AD29F4E6A3}"/>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类的常量数据成员的值只能在创建对象时初始化，初始化后不得再修改</a:t>
            </a:r>
          </a:p>
        </p:txBody>
      </p:sp>
      <p:sp>
        <p:nvSpPr>
          <p:cNvPr id="6" name="文本框 5">
            <a:extLst>
              <a:ext uri="{FF2B5EF4-FFF2-40B4-BE49-F238E27FC236}">
                <a16:creationId xmlns:a16="http://schemas.microsoft.com/office/drawing/2014/main" id="{9E5CD45D-93BB-403A-AE1D-4C8DDBBC2521}"/>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类的常量数据成员只能在常量成员函数中使用</a:t>
            </a:r>
          </a:p>
        </p:txBody>
      </p:sp>
      <p:sp>
        <p:nvSpPr>
          <p:cNvPr id="7" name="文本框 6">
            <a:extLst>
              <a:ext uri="{FF2B5EF4-FFF2-40B4-BE49-F238E27FC236}">
                <a16:creationId xmlns:a16="http://schemas.microsoft.com/office/drawing/2014/main" id="{F918C99F-9432-4DF2-981C-33D818AF92F1}"/>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类的常量成员函数中只能使用常量数据成员</a:t>
            </a:r>
          </a:p>
        </p:txBody>
      </p:sp>
      <p:sp>
        <p:nvSpPr>
          <p:cNvPr id="8" name="文本框 7">
            <a:extLst>
              <a:ext uri="{FF2B5EF4-FFF2-40B4-BE49-F238E27FC236}">
                <a16:creationId xmlns:a16="http://schemas.microsoft.com/office/drawing/2014/main" id="{58DED9E3-7BD1-4267-9322-6BD600404651}"/>
              </a:ext>
            </a:extLst>
          </p:cNvPr>
          <p:cNvSpPr txBox="1"/>
          <p:nvPr>
            <p:custDataLst>
              <p:tags r:id="rId6"/>
            </p:custDataLst>
          </p:nvPr>
        </p:nvSpPr>
        <p:spPr>
          <a:xfrm>
            <a:off x="1828800" y="4875610"/>
            <a:ext cx="6631632"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在成员函数的函数类型前加上</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const</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关键字，则该成员函数就是常量成员函数</a:t>
            </a:r>
          </a:p>
        </p:txBody>
      </p:sp>
      <p:sp>
        <p:nvSpPr>
          <p:cNvPr id="9" name="矩形 8">
            <a:extLst>
              <a:ext uri="{FF2B5EF4-FFF2-40B4-BE49-F238E27FC236}">
                <a16:creationId xmlns:a16="http://schemas.microsoft.com/office/drawing/2014/main" id="{236C2150-132E-48F3-946C-00D5101897B0}"/>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C077CD44-20E6-4F93-A66E-7F81DF4BD15D}"/>
              </a:ext>
            </a:extLst>
          </p:cNvPr>
          <p:cNvSpPr>
            <a:spLocks noChangeAspect="1"/>
          </p:cNvSpPr>
          <p:nvPr>
            <p:custDataLst>
              <p:tags r:id="rId8"/>
            </p:custDataLst>
          </p:nvPr>
        </p:nvSpPr>
        <p:spPr bwMode="auto">
          <a:xfrm>
            <a:off x="11787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E966EC4D-4786-4C0E-9B5C-E21A830C3F7E}"/>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E3470E4A-AF4E-4FE5-876B-8AEA2460D192}"/>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CF610397-5C6C-4C64-BB2A-2580CDFE5CCE}"/>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BBBBE14A-AF69-466E-AE8D-9C53EB4DD697}"/>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797F1875-493A-4136-99D9-3FCA124923AA}"/>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9DC53A5C-40CA-4F7B-938F-B190627CA40D}"/>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398EA2F9-28BF-4CAF-AB6C-F928EF24B124}"/>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070268B9-B412-4E75-A536-67F76CC87540}"/>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8F126925-D249-47FC-B20E-06F9D1790A8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5238923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1729852"/>
            <a:chOff x="1643042" y="1339883"/>
            <a:chExt cx="5356246" cy="1729860"/>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227599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2275990"/>
              <a:ext cx="792165" cy="788992"/>
              <a:chOff x="854055" y="-224340"/>
              <a:chExt cx="792165" cy="788992"/>
            </a:xfrm>
          </p:grpSpPr>
          <p:sp>
            <p:nvSpPr>
              <p:cNvPr id="30" name="椭圆 29"/>
              <p:cNvSpPr>
                <a:spLocks noChangeAspect="1"/>
              </p:cNvSpPr>
              <p:nvPr/>
            </p:nvSpPr>
            <p:spPr bwMode="auto">
              <a:xfrm>
                <a:off x="857230" y="-224339"/>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22434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51720" y="472673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3736" y="4694564"/>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3789040"/>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3789040"/>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3789040"/>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5664349"/>
            <a:ext cx="788984" cy="788987"/>
          </a:xfrm>
          <a:prstGeom prst="rect">
            <a:avLst/>
          </a:prstGeom>
          <a:noFill/>
          <a:ln w="9525">
            <a:noFill/>
            <a:miter lim="800000"/>
            <a:headEnd/>
            <a:tailEnd/>
          </a:ln>
        </p:spPr>
      </p:pic>
      <p:sp>
        <p:nvSpPr>
          <p:cNvPr id="63" name="矩形 62">
            <a:hlinkClick r:id="" action="ppaction://noaction"/>
            <a:extLst>
              <a:ext uri="{FF2B5EF4-FFF2-40B4-BE49-F238E27FC236}">
                <a16:creationId xmlns:a16="http://schemas.microsoft.com/office/drawing/2014/main" id="{C1382A15-ECC8-42AD-8BBC-9FE9475017E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64" name="矩形 63">
            <a:hlinkClick r:id="" action="ppaction://noaction"/>
            <a:extLst>
              <a:ext uri="{FF2B5EF4-FFF2-40B4-BE49-F238E27FC236}">
                <a16:creationId xmlns:a16="http://schemas.microsoft.com/office/drawing/2014/main" id="{003AFF12-08DA-4F1F-86BE-4C748A5C8C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65" name="矩形 64">
            <a:hlinkClick r:id="" action="ppaction://noaction"/>
            <a:extLst>
              <a:ext uri="{FF2B5EF4-FFF2-40B4-BE49-F238E27FC236}">
                <a16:creationId xmlns:a16="http://schemas.microsoft.com/office/drawing/2014/main" id="{F7AFD39E-318D-46A7-A042-1F9752050C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40" name="TextBox 45">
            <a:extLst>
              <a:ext uri="{FF2B5EF4-FFF2-40B4-BE49-F238E27FC236}">
                <a16:creationId xmlns:a16="http://schemas.microsoft.com/office/drawing/2014/main" id="{9DCAC247-FDC0-4867-892E-BFEE2DC91E99}"/>
              </a:ext>
            </a:extLst>
          </p:cNvPr>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4" name="矩形 43">
            <a:hlinkClick r:id="rId5" action="ppaction://hlinksldjump"/>
            <a:extLst>
              <a:ext uri="{FF2B5EF4-FFF2-40B4-BE49-F238E27FC236}">
                <a16:creationId xmlns:a16="http://schemas.microsoft.com/office/drawing/2014/main" id="{A8342539-318F-4DAB-8128-1FFC5117939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48" name="矩形 47">
            <a:hlinkClick r:id="" action="ppaction://noaction"/>
            <a:extLst>
              <a:ext uri="{FF2B5EF4-FFF2-40B4-BE49-F238E27FC236}">
                <a16:creationId xmlns:a16="http://schemas.microsoft.com/office/drawing/2014/main" id="{7DC4AE74-A809-4669-B639-9BC1F592BA8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49" name="矩形 48">
            <a:hlinkClick r:id="" action="ppaction://noaction"/>
            <a:extLst>
              <a:ext uri="{FF2B5EF4-FFF2-40B4-BE49-F238E27FC236}">
                <a16:creationId xmlns:a16="http://schemas.microsoft.com/office/drawing/2014/main" id="{82BFA9B8-48F4-411E-A419-698778BE3DA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50" name="矩形 49">
            <a:hlinkClick r:id="" action="ppaction://noaction"/>
            <a:extLst>
              <a:ext uri="{FF2B5EF4-FFF2-40B4-BE49-F238E27FC236}">
                <a16:creationId xmlns:a16="http://schemas.microsoft.com/office/drawing/2014/main" id="{CD0C73CB-F750-4910-806C-4DB9E122DD9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1" name="矩形 50">
            <a:hlinkClick r:id="" action="ppaction://noaction"/>
            <a:extLst>
              <a:ext uri="{FF2B5EF4-FFF2-40B4-BE49-F238E27FC236}">
                <a16:creationId xmlns:a16="http://schemas.microsoft.com/office/drawing/2014/main" id="{98919216-D16D-4EA4-ADA3-958CBD4C5C7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1497940031"/>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类的静态成员</a:t>
            </a:r>
          </a:p>
        </p:txBody>
      </p:sp>
      <p:sp>
        <p:nvSpPr>
          <p:cNvPr id="3" name="内容占位符 2"/>
          <p:cNvSpPr>
            <a:spLocks noGrp="1"/>
          </p:cNvSpPr>
          <p:nvPr>
            <p:ph idx="1"/>
          </p:nvPr>
        </p:nvSpPr>
        <p:spPr/>
        <p:txBody>
          <a:bodyPr/>
          <a:lstStyle/>
          <a:p>
            <a:r>
              <a:rPr lang="zh-CN" altLang="en-US" dirty="0"/>
              <a:t>由关键字</a:t>
            </a:r>
            <a:r>
              <a:rPr lang="en-US" altLang="zh-CN" b="1" dirty="0">
                <a:solidFill>
                  <a:srgbClr val="0000FF"/>
                </a:solidFill>
                <a:latin typeface="Courier New" panose="02070309020205020404" pitchFamily="49" charset="0"/>
                <a:cs typeface="Courier New" panose="02070309020205020404" pitchFamily="49" charset="0"/>
              </a:rPr>
              <a:t>static</a:t>
            </a:r>
            <a:r>
              <a:rPr lang="zh-CN" altLang="en-US" dirty="0"/>
              <a:t>修饰的类成员说明称为类的静态成员。</a:t>
            </a:r>
            <a:endParaRPr lang="en-US" altLang="zh-CN" dirty="0"/>
          </a:p>
          <a:p>
            <a:pPr lvl="1"/>
            <a:r>
              <a:rPr lang="zh-CN" altLang="en-US" dirty="0"/>
              <a:t>静态数据成员</a:t>
            </a:r>
            <a:endParaRPr lang="en-US" altLang="zh-CN" dirty="0"/>
          </a:p>
          <a:p>
            <a:pPr lvl="1"/>
            <a:r>
              <a:rPr lang="zh-CN" altLang="en-US" dirty="0"/>
              <a:t>静态函数成员</a:t>
            </a:r>
            <a:endParaRPr lang="en-US" altLang="zh-CN" dirty="0"/>
          </a:p>
          <a:p>
            <a:r>
              <a:rPr lang="zh-CN" altLang="en-US" dirty="0"/>
              <a:t>类的静态成员为其所有对象所共享，不管有多少对象，静态成员都只有一份存于公用内存中</a:t>
            </a:r>
            <a:endParaRPr lang="en-US" altLang="zh-CN" dirty="0"/>
          </a:p>
        </p:txBody>
      </p:sp>
      <p:sp>
        <p:nvSpPr>
          <p:cNvPr id="8" name="矩形 7">
            <a:hlinkClick r:id="" action="ppaction://noaction"/>
            <a:extLst>
              <a:ext uri="{FF2B5EF4-FFF2-40B4-BE49-F238E27FC236}">
                <a16:creationId xmlns:a16="http://schemas.microsoft.com/office/drawing/2014/main" id="{09EE200D-8A29-4053-849F-231C6D59E98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49A27261-0AB8-44F5-B78A-2D27A5C3FED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7CDB59A2-19F2-4CA5-B196-55022958236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6E413645-1BC9-4BAE-8861-2B6A4B48AAF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C307F26D-8850-4B6E-9758-D0A2520038C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EA177CE0-031D-4F48-8760-2A172F8FCA2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556BBA4A-1583-420A-B0CF-65EEE3D1289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DAB91D64-89C5-422D-A226-80380F10EF2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p>
        </p:txBody>
      </p:sp>
      <p:sp>
        <p:nvSpPr>
          <p:cNvPr id="3" name="内容占位符 2"/>
          <p:cNvSpPr>
            <a:spLocks noGrp="1"/>
          </p:cNvSpPr>
          <p:nvPr>
            <p:ph idx="1"/>
          </p:nvPr>
        </p:nvSpPr>
        <p:spPr>
          <a:xfrm>
            <a:off x="457200" y="1983134"/>
            <a:ext cx="8401080" cy="434146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en-US" altLang="zh-CN" dirty="0"/>
              <a:t>Poker</a:t>
            </a:r>
            <a:r>
              <a:rPr lang="zh-CN" altLang="en-US" dirty="0"/>
              <a:t>类成员函数的设计</a:t>
            </a:r>
            <a:endParaRPr lang="en-US" altLang="zh-CN" dirty="0"/>
          </a:p>
          <a:p>
            <a:pPr lvl="1"/>
            <a:r>
              <a:rPr lang="zh-CN" altLang="en-US" dirty="0"/>
              <a:t>考虑一张扑克牌可能进行的操作，对花色或者点数的操作</a:t>
            </a:r>
            <a:endParaRPr lang="en-US" altLang="zh-CN" dirty="0"/>
          </a:p>
          <a:p>
            <a:r>
              <a:rPr lang="zh-CN" altLang="en-US" dirty="0"/>
              <a:t>可以设计其它的类，使用</a:t>
            </a:r>
            <a:r>
              <a:rPr lang="en-US" altLang="zh-CN" dirty="0"/>
              <a:t>Poker</a:t>
            </a:r>
            <a:r>
              <a:rPr lang="zh-CN" altLang="en-US" dirty="0"/>
              <a:t>类的对象</a:t>
            </a:r>
            <a:endParaRPr lang="en-US" altLang="zh-CN" dirty="0"/>
          </a:p>
          <a:p>
            <a:pPr lvl="1"/>
            <a:r>
              <a:rPr lang="zh-CN" altLang="en-US" dirty="0"/>
              <a:t>拖拉机</a:t>
            </a:r>
            <a:endParaRPr lang="en-US" dirty="0"/>
          </a:p>
          <a:p>
            <a:pPr lvl="1"/>
            <a:r>
              <a:rPr lang="zh-CN" altLang="en-US" dirty="0"/>
              <a:t>斗地主</a:t>
            </a:r>
            <a:endParaRPr lang="en-US" altLang="zh-CN" dirty="0"/>
          </a:p>
          <a:p>
            <a:pPr lvl="1"/>
            <a:r>
              <a:rPr lang="zh-CN" altLang="en-US" dirty="0"/>
              <a:t>梭哈</a:t>
            </a:r>
            <a:endParaRPr lang="en-US" altLang="zh-CN" dirty="0"/>
          </a:p>
          <a:p>
            <a:pPr lvl="1"/>
            <a:r>
              <a:rPr lang="en-US" altLang="zh-CN" dirty="0"/>
              <a:t>……</a:t>
            </a:r>
          </a:p>
        </p:txBody>
      </p:sp>
      <p:sp>
        <p:nvSpPr>
          <p:cNvPr id="4" name="矩形 3">
            <a:hlinkClick r:id="rId2" action="ppaction://hlinksldjump"/>
            <a:extLst>
              <a:ext uri="{FF2B5EF4-FFF2-40B4-BE49-F238E27FC236}">
                <a16:creationId xmlns:a16="http://schemas.microsoft.com/office/drawing/2014/main" id="{F63B3DE1-AAE2-4F51-819F-02A03E62C5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CB90645-D042-4E84-89B9-6C11AABBAC0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8963EA3-ABFB-4A23-BB89-A8AC886869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E708566-E4B3-44FC-A9D6-7E8776FDE26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CB8429E-8CFB-476E-99ED-A04AAD4D97C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DB7BEA49-74E7-400D-8548-07CEDD73EAE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B7C0B8FE-A01E-4797-B1DA-F17210D8928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119E47C4-08CD-4EBC-95A3-E5AC0D3CB82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B8440163-AA2C-46F3-B6EA-813C4AD25E5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静态数据成员</a:t>
            </a:r>
          </a:p>
        </p:txBody>
      </p:sp>
      <p:sp>
        <p:nvSpPr>
          <p:cNvPr id="3" name="内容占位符 2"/>
          <p:cNvSpPr>
            <a:spLocks noGrp="1"/>
          </p:cNvSpPr>
          <p:nvPr>
            <p:ph idx="1"/>
          </p:nvPr>
        </p:nvSpPr>
        <p:spPr/>
        <p:txBody>
          <a:bodyPr/>
          <a:lstStyle/>
          <a:p>
            <a:pPr>
              <a:lnSpc>
                <a:spcPct val="110000"/>
              </a:lnSpc>
            </a:pPr>
            <a:r>
              <a:rPr lang="zh-CN" altLang="en-US" dirty="0"/>
              <a:t>类的静态数据成员为该类的所有对象所共享。</a:t>
            </a:r>
          </a:p>
          <a:p>
            <a:pPr>
              <a:lnSpc>
                <a:spcPct val="110000"/>
              </a:lnSpc>
            </a:pPr>
            <a:r>
              <a:rPr lang="zh-CN" altLang="en-US" dirty="0"/>
              <a:t>在类定义中对静态数据成员进行说明</a:t>
            </a:r>
            <a:endParaRPr lang="en-US" altLang="zh-CN" dirty="0"/>
          </a:p>
          <a:p>
            <a:pPr>
              <a:lnSpc>
                <a:spcPct val="110000"/>
              </a:lnSpc>
            </a:pPr>
            <a:r>
              <a:rPr lang="zh-CN" altLang="en-US" dirty="0"/>
              <a:t>必须在</a:t>
            </a:r>
            <a:r>
              <a:rPr lang="zh-CN" altLang="en-US" dirty="0">
                <a:solidFill>
                  <a:srgbClr val="FF0000"/>
                </a:solidFill>
              </a:rPr>
              <a:t>类外</a:t>
            </a:r>
            <a:r>
              <a:rPr lang="zh-CN" altLang="en-US" u="sng" dirty="0">
                <a:solidFill>
                  <a:srgbClr val="FF0000"/>
                </a:solidFill>
              </a:rPr>
              <a:t>文件作用域</a:t>
            </a:r>
            <a:r>
              <a:rPr lang="zh-CN" altLang="en-US" dirty="0"/>
              <a:t>中的某个地方对静态数据成员赋初值（且要按如下的格式）：</a:t>
            </a:r>
          </a:p>
          <a:p>
            <a:pPr lvl="1" algn="ctr">
              <a:lnSpc>
                <a:spcPct val="110000"/>
              </a:lnSpc>
              <a:buNone/>
            </a:pPr>
            <a:r>
              <a:rPr lang="zh-CN" altLang="en-US" dirty="0">
                <a:latin typeface="Courier New" pitchFamily="49" charset="0"/>
                <a:cs typeface="Courier New" pitchFamily="49" charset="0"/>
              </a:rPr>
              <a:t>&lt;类型&gt; &lt;类名&gt;::&lt;静态数据成员&gt; = &lt;初值&gt;;</a:t>
            </a:r>
            <a:endParaRPr lang="en-US" altLang="zh-CN" dirty="0">
              <a:latin typeface="Courier New" pitchFamily="49" charset="0"/>
              <a:cs typeface="Courier New" pitchFamily="49" charset="0"/>
            </a:endParaRPr>
          </a:p>
          <a:p>
            <a:pPr>
              <a:lnSpc>
                <a:spcPct val="110000"/>
              </a:lnSpc>
            </a:pPr>
            <a:r>
              <a:rPr lang="zh-CN" altLang="en-US" dirty="0"/>
              <a:t>访问静态数据成员有三种方式</a:t>
            </a:r>
            <a:endParaRPr lang="en-US" altLang="zh-CN" dirty="0"/>
          </a:p>
          <a:p>
            <a:pPr lvl="1">
              <a:lnSpc>
                <a:spcPct val="11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类名</a:t>
            </a:r>
            <a:r>
              <a:rPr lang="en-US" altLang="zh-CN" dirty="0">
                <a:latin typeface="Courier New" pitchFamily="49" charset="0"/>
                <a:cs typeface="Courier New" pitchFamily="49" charset="0"/>
              </a:rPr>
              <a:t>&gt;</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静态数据成员名</a:t>
            </a:r>
            <a:r>
              <a:rPr lang="en-US" altLang="zh-CN" dirty="0">
                <a:latin typeface="Courier New" pitchFamily="49" charset="0"/>
                <a:cs typeface="Courier New" pitchFamily="49" charset="0"/>
              </a:rPr>
              <a:t>&gt;</a:t>
            </a:r>
          </a:p>
          <a:p>
            <a:pPr lvl="1">
              <a:lnSpc>
                <a:spcPct val="11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对象名</a:t>
            </a:r>
            <a:r>
              <a:rPr lang="en-US" altLang="zh-CN" dirty="0">
                <a:latin typeface="Courier New" pitchFamily="49" charset="0"/>
                <a:cs typeface="Courier New" pitchFamily="49" charset="0"/>
              </a:rPr>
              <a:t>&gt; </a:t>
            </a:r>
            <a:r>
              <a:rPr lang="en-US" altLang="zh-CN" dirty="0">
                <a:solidFill>
                  <a:srgbClr val="FF0000"/>
                </a:solidFill>
                <a:latin typeface="Courier New" pitchFamily="49" charset="0"/>
                <a:cs typeface="Courier New" pitchFamily="49" charset="0"/>
              </a:rPr>
              <a:t>. </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静态数据成员名</a:t>
            </a:r>
            <a:r>
              <a:rPr lang="en-US" altLang="zh-CN" dirty="0">
                <a:latin typeface="Courier New" pitchFamily="49" charset="0"/>
                <a:cs typeface="Courier New" pitchFamily="49" charset="0"/>
              </a:rPr>
              <a:t>&gt;</a:t>
            </a:r>
          </a:p>
          <a:p>
            <a:pPr lvl="1">
              <a:lnSpc>
                <a:spcPct val="11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对象指针</a:t>
            </a:r>
            <a:r>
              <a:rPr lang="en-US" altLang="zh-CN" dirty="0">
                <a:latin typeface="Courier New" pitchFamily="49" charset="0"/>
                <a:cs typeface="Courier New" pitchFamily="49" charset="0"/>
              </a:rPr>
              <a:t>&gt;</a:t>
            </a:r>
            <a:r>
              <a:rPr lang="en-US" altLang="zh-CN" dirty="0">
                <a:solidFill>
                  <a:srgbClr val="FF0000"/>
                </a:solidFill>
                <a:latin typeface="Courier New" pitchFamily="49" charset="0"/>
                <a:cs typeface="Courier New" pitchFamily="49" charset="0"/>
              </a:rPr>
              <a:t> -&gt; </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静态数据成员名</a:t>
            </a:r>
            <a:r>
              <a:rPr lang="en-US" altLang="zh-CN" dirty="0">
                <a:latin typeface="Courier New" pitchFamily="49" charset="0"/>
                <a:cs typeface="Courier New" pitchFamily="49" charset="0"/>
              </a:rPr>
              <a:t>&gt;</a:t>
            </a:r>
            <a:endParaRPr lang="zh-CN" altLang="en-US" dirty="0"/>
          </a:p>
        </p:txBody>
      </p:sp>
      <p:sp>
        <p:nvSpPr>
          <p:cNvPr id="8" name="矩形 7">
            <a:hlinkClick r:id="" action="ppaction://noaction"/>
            <a:extLst>
              <a:ext uri="{FF2B5EF4-FFF2-40B4-BE49-F238E27FC236}">
                <a16:creationId xmlns:a16="http://schemas.microsoft.com/office/drawing/2014/main" id="{1E96ED48-F9E7-4EA4-AEE4-F7962A08960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F9B37FC5-1995-415D-AB74-1BCCF524454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6BC3E145-AB8E-4BE4-8FD7-63C8387219E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3" action="ppaction://hlinksldjump"/>
            <a:extLst>
              <a:ext uri="{FF2B5EF4-FFF2-40B4-BE49-F238E27FC236}">
                <a16:creationId xmlns:a16="http://schemas.microsoft.com/office/drawing/2014/main" id="{BCA85EBB-6C9C-4170-9FE2-C76CD3776B6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3CC61A0E-7A86-4801-9695-9347DEB3269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85EF7323-3ADC-4F38-A9D4-4C3E78F49D8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E183EE13-22A0-4A90-8B3D-D6B19590552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C44599B5-D54B-4939-A4EA-8D1E9C43D6B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静态函数成员</a:t>
            </a:r>
          </a:p>
        </p:txBody>
      </p:sp>
      <p:sp>
        <p:nvSpPr>
          <p:cNvPr id="3" name="内容占位符 2"/>
          <p:cNvSpPr>
            <a:spLocks noGrp="1"/>
          </p:cNvSpPr>
          <p:nvPr>
            <p:ph idx="1"/>
          </p:nvPr>
        </p:nvSpPr>
        <p:spPr/>
        <p:txBody>
          <a:bodyPr/>
          <a:lstStyle/>
          <a:p>
            <a:r>
              <a:rPr lang="zh-CN" altLang="en-US" dirty="0"/>
              <a:t>类的静态函数成员没有</a:t>
            </a:r>
            <a:r>
              <a:rPr lang="en-US" altLang="zh-CN" dirty="0"/>
              <a:t>this </a:t>
            </a:r>
            <a:r>
              <a:rPr lang="zh-CN" altLang="en-US" dirty="0"/>
              <a:t>指针，从而无法处理不同调用者对象的各自数据成员值。通常情况下，类的静态函数只处理类的静态数据成员。 </a:t>
            </a:r>
          </a:p>
          <a:p>
            <a:r>
              <a:rPr lang="zh-CN" altLang="en-US" dirty="0"/>
              <a:t>对类的静态成员的访问通常为</a:t>
            </a:r>
            <a:endParaRPr lang="en-US" altLang="zh-CN" dirty="0"/>
          </a:p>
          <a:p>
            <a:pPr lvl="1" algn="ctr">
              <a:buNone/>
            </a:pPr>
            <a:r>
              <a:rPr lang="zh-CN" altLang="en-US" dirty="0">
                <a:solidFill>
                  <a:schemeClr val="tx2"/>
                </a:solidFill>
                <a:latin typeface="Courier New" pitchFamily="49" charset="0"/>
                <a:cs typeface="Courier New" pitchFamily="49" charset="0"/>
              </a:rPr>
              <a:t>&lt;类名&gt;::&lt;静态函数成员调用&gt;</a:t>
            </a:r>
            <a:endParaRPr lang="en-US" altLang="zh-CN" dirty="0">
              <a:solidFill>
                <a:schemeClr val="tx2"/>
              </a:solidFill>
              <a:latin typeface="Courier New" pitchFamily="49" charset="0"/>
              <a:cs typeface="Courier New" pitchFamily="49" charset="0"/>
            </a:endParaRPr>
          </a:p>
          <a:p>
            <a:r>
              <a:rPr lang="zh-CN" altLang="en-US" dirty="0"/>
              <a:t>也可以为</a:t>
            </a:r>
            <a:endParaRPr lang="en-US" altLang="zh-CN" dirty="0"/>
          </a:p>
          <a:p>
            <a:pPr lvl="1" algn="ctr">
              <a:buNone/>
            </a:pP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&gt; </a:t>
            </a:r>
            <a:r>
              <a:rPr lang="en-US" altLang="zh-CN" dirty="0">
                <a:solidFill>
                  <a:srgbClr val="FF0000"/>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静态函数成员调用</a:t>
            </a:r>
            <a:r>
              <a:rPr lang="en-US" altLang="zh-CN" dirty="0">
                <a:solidFill>
                  <a:schemeClr val="tx2"/>
                </a:solidFill>
                <a:latin typeface="Courier New" pitchFamily="49" charset="0"/>
                <a:cs typeface="Courier New" pitchFamily="49" charset="0"/>
              </a:rPr>
              <a:t>&gt;</a:t>
            </a:r>
          </a:p>
          <a:p>
            <a:pPr lvl="1" algn="ctr">
              <a:buNone/>
            </a:pP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对象指针</a:t>
            </a:r>
            <a:r>
              <a:rPr lang="en-US" altLang="zh-CN" dirty="0">
                <a:solidFill>
                  <a:schemeClr val="tx2"/>
                </a:solidFill>
                <a:latin typeface="Courier New" pitchFamily="49" charset="0"/>
                <a:cs typeface="Courier New" pitchFamily="49" charset="0"/>
              </a:rPr>
              <a:t>&gt; </a:t>
            </a:r>
            <a:r>
              <a:rPr lang="en-US" altLang="zh-CN" dirty="0">
                <a:solidFill>
                  <a:srgbClr val="FF0000"/>
                </a:solidFill>
                <a:latin typeface="Courier New" pitchFamily="49" charset="0"/>
                <a:cs typeface="Courier New" pitchFamily="49" charset="0"/>
              </a:rPr>
              <a:t>-&gt;</a:t>
            </a: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静态函数成员调用</a:t>
            </a:r>
            <a:r>
              <a:rPr lang="en-US" altLang="zh-CN" dirty="0">
                <a:solidFill>
                  <a:schemeClr val="tx2"/>
                </a:solidFill>
                <a:latin typeface="Courier New" pitchFamily="49" charset="0"/>
                <a:cs typeface="Courier New" pitchFamily="49" charset="0"/>
              </a:rPr>
              <a:t>&gt;</a:t>
            </a:r>
            <a:endParaRPr lang="zh-CN" altLang="en-US" dirty="0"/>
          </a:p>
          <a:p>
            <a:pPr lvl="1" algn="ctr">
              <a:buNone/>
            </a:pPr>
            <a:endParaRPr lang="zh-CN" altLang="en-US" dirty="0"/>
          </a:p>
        </p:txBody>
      </p:sp>
      <p:sp>
        <p:nvSpPr>
          <p:cNvPr id="8" name="矩形 7">
            <a:hlinkClick r:id="" action="ppaction://noaction"/>
            <a:extLst>
              <a:ext uri="{FF2B5EF4-FFF2-40B4-BE49-F238E27FC236}">
                <a16:creationId xmlns:a16="http://schemas.microsoft.com/office/drawing/2014/main" id="{636250E0-1A47-414D-ABF7-D215D849FF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CD7F6DE9-8C2A-4E0E-A82B-D7E510E32FE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E8E24315-6A85-4E02-997E-614052B396A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86BECD9E-4D52-4F43-9D20-A331A16B03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15713449-3C26-4660-BAB2-49BDFA5DE2C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9A191AAE-55FA-4A88-A666-2BBE7D17F49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2A261E9F-CD30-46BC-9BA9-0FC9A82462B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7B36A293-EF33-4A53-B476-93C1119CF05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7.11】</a:t>
            </a:r>
            <a:r>
              <a:rPr lang="zh-CN" altLang="en-US" dirty="0">
                <a:solidFill>
                  <a:srgbClr val="C00000"/>
                </a:solidFill>
              </a:rPr>
              <a:t>读下面的程序，给出程序执行后的屏幕显示结果</a:t>
            </a:r>
            <a:endParaRPr lang="en-US" altLang="zh-CN" dirty="0">
              <a:solidFill>
                <a:srgbClr val="C00000"/>
              </a:solidFill>
            </a:endParaRPr>
          </a:p>
          <a:p>
            <a:pPr>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class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 {</a:t>
            </a:r>
          </a:p>
          <a:p>
            <a:pPr>
              <a:spcBef>
                <a:spcPts val="0"/>
              </a:spcBef>
              <a:buNone/>
            </a:pP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	double </a:t>
            </a:r>
            <a:r>
              <a:rPr lang="en-US" altLang="zh-CN" sz="2400" b="1" dirty="0" err="1">
                <a:latin typeface="Courier New" pitchFamily="49" charset="0"/>
                <a:cs typeface="Courier New" pitchFamily="49" charset="0"/>
              </a:rPr>
              <a:t>x,y</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	static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num;</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公有静态数据成员 -- 供所有对象“共享”</a:t>
            </a:r>
          </a:p>
          <a:p>
            <a:pPr>
              <a:spcBef>
                <a:spcPts val="0"/>
              </a:spcBef>
              <a:buNone/>
            </a:pPr>
            <a:r>
              <a:rPr lang="zh-CN" altLang="en-US" sz="2400" b="1" dirty="0">
                <a:solidFill>
                  <a:srgbClr val="00B050"/>
                </a:solidFill>
                <a:latin typeface="Courier New" pitchFamily="49" charset="0"/>
                <a:cs typeface="Courier New" pitchFamily="49" charset="0"/>
              </a:rPr>
              <a:t>		//用于记录已通过构造函数生成了多少个对象。</a:t>
            </a:r>
          </a:p>
          <a:p>
            <a:pPr>
              <a:spcBef>
                <a:spcPts val="0"/>
              </a:spcBef>
              <a:buNone/>
            </a:pPr>
            <a:r>
              <a:rPr lang="zh-CN" altLang="en-US" sz="2400" b="1" dirty="0">
                <a:solidFill>
                  <a:srgbClr val="0000FF"/>
                </a:solidFill>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 {	</a:t>
            </a:r>
          </a:p>
          <a:p>
            <a:pPr>
              <a:spcBef>
                <a:spcPts val="0"/>
              </a:spcBef>
              <a:buNone/>
            </a:pPr>
            <a:r>
              <a:rPr lang="en-US" altLang="zh-CN" sz="2400" b="1" dirty="0">
                <a:latin typeface="Courier New" pitchFamily="49" charset="0"/>
                <a:cs typeface="Courier New" pitchFamily="49" charset="0"/>
              </a:rPr>
              <a:t>		x=0;	y=0;</a:t>
            </a:r>
          </a:p>
          <a:p>
            <a:pPr>
              <a:spcBef>
                <a:spcPts val="0"/>
              </a:spcBef>
              <a:buNone/>
            </a:pPr>
            <a:r>
              <a:rPr lang="en-US" altLang="zh-CN" sz="2400" b="1" dirty="0">
                <a:latin typeface="Courier New" pitchFamily="49" charset="0"/>
                <a:cs typeface="Courier New" pitchFamily="49" charset="0"/>
              </a:rPr>
              <a:t>		num++;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每生成一个对象，</a:t>
            </a:r>
            <a:r>
              <a:rPr lang="en-US" altLang="zh-CN" sz="2400" b="1" dirty="0">
                <a:solidFill>
                  <a:srgbClr val="00B050"/>
                </a:solidFill>
                <a:latin typeface="Courier New" pitchFamily="49" charset="0"/>
                <a:cs typeface="Courier New" pitchFamily="49" charset="0"/>
              </a:rPr>
              <a:t>num</a:t>
            </a:r>
            <a:r>
              <a:rPr lang="zh-CN" altLang="en-US" sz="2400" b="1" dirty="0">
                <a:solidFill>
                  <a:srgbClr val="00B050"/>
                </a:solidFill>
                <a:latin typeface="Courier New" pitchFamily="49" charset="0"/>
                <a:cs typeface="Courier New" pitchFamily="49" charset="0"/>
              </a:rPr>
              <a:t>加1</a:t>
            </a:r>
          </a:p>
          <a:p>
            <a:pPr>
              <a:spcBef>
                <a:spcPts val="0"/>
              </a:spcBef>
              <a:buNone/>
            </a:pPr>
            <a:r>
              <a:rPr lang="zh-CN" altLang="en-US" sz="2400" b="1" dirty="0">
                <a:solidFill>
                  <a:schemeClr val="tx2"/>
                </a:solidFill>
                <a:latin typeface="Courier New" pitchFamily="49" charset="0"/>
                <a:cs typeface="Courier New" pitchFamily="49" charset="0"/>
              </a:rPr>
              <a:t>	</a:t>
            </a:r>
            <a:r>
              <a:rPr lang="zh-CN" altLang="en-US" sz="2400" b="1" dirty="0">
                <a:latin typeface="Courier New" pitchFamily="49" charset="0"/>
                <a:cs typeface="Courier New" pitchFamily="49" charset="0"/>
              </a:rPr>
              <a:t>}</a:t>
            </a:r>
          </a:p>
        </p:txBody>
      </p:sp>
      <p:sp>
        <p:nvSpPr>
          <p:cNvPr id="8" name="矩形 7">
            <a:hlinkClick r:id="" action="ppaction://noaction"/>
            <a:extLst>
              <a:ext uri="{FF2B5EF4-FFF2-40B4-BE49-F238E27FC236}">
                <a16:creationId xmlns:a16="http://schemas.microsoft.com/office/drawing/2014/main" id="{90692AC5-281E-40AD-9CE1-072AC4EFE6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8FBC0A05-0118-4396-AD63-876BA61DEBC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882E87FC-0E69-4385-9F64-FF0B59149C1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A62BE305-920B-43B9-B8D8-5AA1662C964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73E5109C-CA2C-4168-8248-EC8314B3CF2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804BD808-F836-49F0-89E7-9CAB87E8D64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2BC2A629-91FA-43A9-BAC4-3CB54F9C57D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A64022EB-AAEA-4041-BFAB-3C518776BD3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x0,</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y0) {</a:t>
            </a:r>
          </a:p>
          <a:p>
            <a:pPr>
              <a:spcBef>
                <a:spcPts val="0"/>
              </a:spcBef>
              <a:buNone/>
            </a:pPr>
            <a:r>
              <a:rPr lang="en-US" altLang="zh-CN" sz="2400" b="1" dirty="0">
                <a:latin typeface="Courier New" pitchFamily="49" charset="0"/>
                <a:cs typeface="Courier New" pitchFamily="49" charset="0"/>
              </a:rPr>
              <a:t>		x=x0;	 y=y0;</a:t>
            </a:r>
          </a:p>
          <a:p>
            <a:pPr>
              <a:spcBef>
                <a:spcPts val="0"/>
              </a:spcBef>
              <a:buNone/>
            </a:pPr>
            <a:r>
              <a:rPr lang="en-US" altLang="zh-CN" sz="2400" b="1" dirty="0">
                <a:latin typeface="Courier New" pitchFamily="49" charset="0"/>
                <a:cs typeface="Courier New" pitchFamily="49" charset="0"/>
              </a:rPr>
              <a:t>		num++;</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solidFill>
                  <a:srgbClr val="0000FF"/>
                </a:solidFill>
                <a:latin typeface="Courier New" pitchFamily="49" charset="0"/>
                <a:cs typeface="Courier New" pitchFamily="49" charset="0"/>
              </a:rPr>
              <a:t>	static void </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 { </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静态函数成员，输出静态数据成员</a:t>
            </a:r>
            <a:r>
              <a:rPr lang="en-US" altLang="zh-CN" sz="2400" b="1" dirty="0">
                <a:solidFill>
                  <a:srgbClr val="00B050"/>
                </a:solidFill>
                <a:latin typeface="Courier New" pitchFamily="49" charset="0"/>
                <a:cs typeface="Courier New" pitchFamily="49" charset="0"/>
              </a:rPr>
              <a:t>num</a:t>
            </a:r>
            <a:r>
              <a:rPr lang="zh-CN" altLang="en-US" sz="2400" b="1" dirty="0">
                <a:solidFill>
                  <a:srgbClr val="00B050"/>
                </a:solidFill>
                <a:latin typeface="Courier New" pitchFamily="49" charset="0"/>
                <a:cs typeface="Courier New" pitchFamily="49" charset="0"/>
              </a:rPr>
              <a:t>的当前值</a:t>
            </a:r>
          </a:p>
          <a:p>
            <a:pPr>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="&lt;&lt;num&lt;&lt;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int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::num=0;</a:t>
            </a:r>
          </a:p>
          <a:p>
            <a:pPr>
              <a:spcBef>
                <a:spcPts val="0"/>
              </a:spcBef>
              <a:buNone/>
            </a:pP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必须在类外（使用类名限定）初始化静态数据成员</a:t>
            </a:r>
          </a:p>
          <a:p>
            <a:pPr>
              <a:spcBef>
                <a:spcPts val="0"/>
              </a:spcBef>
            </a:pPr>
            <a:endParaRPr lang="zh-CN" altLang="en-US" sz="2400" b="1" dirty="0">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C14F925-012F-437F-9011-29F1C9298DC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97EC8569-2B31-4CB5-928E-755F9879027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0C12A392-81CD-4093-9726-7E82D6936FC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BCBDC719-50C4-40D1-96C2-5926D6A5502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201A3694-0592-4C36-8419-2745EB35C50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DC390A2E-8DA7-4FD6-8C1D-2B7A12ADB1D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9083FA49-24DF-47FF-BD59-1D61EA5DE2D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762D53A0-D9CF-4413-B6DF-173FFBC48D2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obj</a:t>
            </a:r>
            <a:r>
              <a:rPr lang="en-US" altLang="zh-CN" sz="2400" b="1" dirty="0">
                <a:latin typeface="Courier New" pitchFamily="49" charset="0"/>
                <a:cs typeface="Courier New" pitchFamily="49" charset="0"/>
              </a:rPr>
              <a:t>(1.2, 3.4), *p;</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调用一次构造函数</a:t>
            </a:r>
            <a:endParaRPr lang="en-US" altLang="zh-CN" sz="2400" b="1" dirty="0">
              <a:solidFill>
                <a:srgbClr val="007434"/>
              </a:solidFill>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&lt;&lt;"obj.num="&lt;&lt;obj.num&lt;&lt;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obj.staFun</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 A[3];  </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将三次调用其构造函数</a:t>
            </a: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p:txBody>
      </p:sp>
      <p:sp>
        <p:nvSpPr>
          <p:cNvPr id="8" name="矩形 7">
            <a:hlinkClick r:id="" action="ppaction://noaction"/>
            <a:extLst>
              <a:ext uri="{FF2B5EF4-FFF2-40B4-BE49-F238E27FC236}">
                <a16:creationId xmlns:a16="http://schemas.microsoft.com/office/drawing/2014/main" id="{E26AAA0A-0A55-49CF-A66F-D5F2B90DCA0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67ADA26B-613B-4509-AB58-6251615D9AA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47370795-30AF-4989-B35E-1ED50C9AEA1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4FDC8CA7-DA34-45CB-BC2C-F9709D6CAD4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D19345AC-DBB5-4BF1-9FAF-E2D2284E804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07880BA7-A78A-417C-A6B3-BA6215580C2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F181B704-86A9-454E-AFAF-10380D247C8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69551789-07B5-48F9-B366-3E6E525C917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85000"/>
              </a:lnSpc>
              <a:buNone/>
            </a:pPr>
            <a:r>
              <a:rPr lang="zh-CN" altLang="en-US"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new</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(5.6, 7.8);</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调用一次构造函数</a:t>
            </a:r>
            <a:endParaRPr lang="en-US" altLang="zh-CN" sz="2400" b="1" dirty="0">
              <a:solidFill>
                <a:srgbClr val="007434"/>
              </a:solidFill>
              <a:latin typeface="Courier New" pitchFamily="49" charset="0"/>
              <a:cs typeface="Courier New" pitchFamily="49" charset="0"/>
            </a:endParaRPr>
          </a:p>
          <a:p>
            <a:pPr>
              <a:lnSpc>
                <a:spcPct val="85000"/>
              </a:lnSpc>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85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a:t>
            </a:r>
          </a:p>
          <a:p>
            <a:pPr>
              <a:lnSpc>
                <a:spcPct val="85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&lt;&lt;"p-&gt;num="&lt;&lt;p-&gt;num&lt;&lt;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nSpc>
                <a:spcPct val="85000"/>
              </a:lnSpc>
              <a:buNone/>
            </a:pPr>
            <a:r>
              <a:rPr lang="en-US" altLang="zh-CN" sz="2400" b="1" dirty="0">
                <a:latin typeface="Courier New" pitchFamily="49" charset="0"/>
                <a:cs typeface="Courier New" pitchFamily="49" charset="0"/>
              </a:rPr>
              <a:t>	p-&gt;</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a:t>
            </a:r>
          </a:p>
          <a:p>
            <a:pPr>
              <a:lnSpc>
                <a:spcPct val="85000"/>
              </a:lnSpc>
              <a:buNone/>
            </a:pPr>
            <a:r>
              <a:rPr lang="en-US" altLang="zh-CN" sz="2400" b="1" dirty="0">
                <a:latin typeface="Courier New" pitchFamily="49" charset="0"/>
                <a:cs typeface="Courier New" pitchFamily="49" charset="0"/>
              </a:rPr>
              <a:t>}</a:t>
            </a:r>
          </a:p>
          <a:p>
            <a:pPr>
              <a:lnSpc>
                <a:spcPct val="85000"/>
              </a:lnSpc>
              <a:buNone/>
            </a:pPr>
            <a:r>
              <a:rPr lang="en-US" altLang="zh-CN" sz="2400" b="1" dirty="0">
                <a:solidFill>
                  <a:srgbClr val="0000FF"/>
                </a:solidFill>
                <a:latin typeface="Courier New" pitchFamily="49" charset="0"/>
                <a:cs typeface="Courier New" pitchFamily="49" charset="0"/>
              </a:rPr>
              <a:t> </a:t>
            </a:r>
          </a:p>
          <a:p>
            <a:pPr>
              <a:lnSpc>
                <a:spcPct val="85000"/>
              </a:lnSpc>
              <a:buNone/>
            </a:pPr>
            <a:r>
              <a:rPr lang="zh-CN" altLang="en-US" sz="2400" b="1" dirty="0">
                <a:solidFill>
                  <a:schemeClr val="accent6"/>
                </a:solidFill>
                <a:latin typeface="Courier New" pitchFamily="49" charset="0"/>
                <a:cs typeface="Courier New" pitchFamily="49" charset="0"/>
              </a:rPr>
              <a:t>程序执行后，屏幕显示结果为：</a:t>
            </a:r>
          </a:p>
          <a:p>
            <a:pPr>
              <a:lnSpc>
                <a:spcPct val="85000"/>
              </a:lnSpc>
              <a:buNone/>
            </a:pP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::num=1</a:t>
            </a:r>
          </a:p>
          <a:p>
            <a:pPr>
              <a:lnSpc>
                <a:spcPct val="85000"/>
              </a:lnSpc>
              <a:buNone/>
            </a:pP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=1</a:t>
            </a:r>
          </a:p>
          <a:p>
            <a:pPr>
              <a:lnSpc>
                <a:spcPct val="85000"/>
              </a:lnSpc>
              <a:buNone/>
            </a:pPr>
            <a:r>
              <a:rPr lang="en-US" altLang="zh-CN" sz="2400" b="1" dirty="0">
                <a:latin typeface="Courier New" pitchFamily="49" charset="0"/>
                <a:cs typeface="Courier New" pitchFamily="49" charset="0"/>
              </a:rPr>
              <a:t>obj.num=1</a:t>
            </a:r>
          </a:p>
          <a:p>
            <a:pPr>
              <a:lnSpc>
                <a:spcPct val="85000"/>
              </a:lnSpc>
              <a:buNone/>
            </a:pP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=1</a:t>
            </a:r>
            <a:r>
              <a:rPr lang="zh-CN" altLang="en-US" sz="2400" b="1" dirty="0">
                <a:latin typeface="Courier New" pitchFamily="49" charset="0"/>
                <a:cs typeface="Courier New" pitchFamily="49" charset="0"/>
              </a:rPr>
              <a:t> </a:t>
            </a:r>
          </a:p>
        </p:txBody>
      </p:sp>
      <p:sp>
        <p:nvSpPr>
          <p:cNvPr id="8" name="矩形 7">
            <a:hlinkClick r:id="" action="ppaction://noaction"/>
            <a:extLst>
              <a:ext uri="{FF2B5EF4-FFF2-40B4-BE49-F238E27FC236}">
                <a16:creationId xmlns:a16="http://schemas.microsoft.com/office/drawing/2014/main" id="{A59C1D68-9F34-4BF3-93B9-47299021325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85842575-2451-469A-8C37-4821081FA21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F5976C48-AFE6-453E-9DAD-40CE781830A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1254A4A5-1978-48B5-99FC-D3D170C7E7F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5357912E-F724-4B7C-8AC8-2225A2C4DF5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125339E8-2C65-47C8-A440-8E67729B622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70B4825D-3405-4DA6-B48A-F46A2B23DFF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BE0B1BDE-16F9-4EAA-B0FE-63147250057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70000"/>
              </a:lnSpc>
              <a:buNone/>
            </a:pPr>
            <a:r>
              <a:rPr lang="zh-CN" altLang="en-US" sz="2400" b="1" dirty="0">
                <a:latin typeface="Courier New" pitchFamily="49" charset="0"/>
                <a:cs typeface="Courier New" pitchFamily="49" charset="0"/>
              </a:rPr>
              <a:t> </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::num=4</a:t>
            </a:r>
          </a:p>
          <a:p>
            <a:pPr>
              <a:lnSpc>
                <a:spcPct val="7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=4</a:t>
            </a:r>
          </a:p>
          <a:p>
            <a:pPr>
              <a:lnSpc>
                <a:spcPct val="70000"/>
              </a:lnSpc>
              <a:buNone/>
            </a:pPr>
            <a:r>
              <a:rPr lang="en-US" altLang="zh-CN" sz="2400" b="1" dirty="0">
                <a:latin typeface="Courier New" pitchFamily="49" charset="0"/>
                <a:cs typeface="Courier New" pitchFamily="49" charset="0"/>
              </a:rPr>
              <a:t> </a:t>
            </a:r>
          </a:p>
          <a:p>
            <a:pPr>
              <a:lnSpc>
                <a:spcPct val="7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::num=5</a:t>
            </a:r>
          </a:p>
          <a:p>
            <a:pPr>
              <a:lnSpc>
                <a:spcPct val="7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=5</a:t>
            </a:r>
          </a:p>
          <a:p>
            <a:pPr>
              <a:lnSpc>
                <a:spcPct val="70000"/>
              </a:lnSpc>
              <a:buNone/>
            </a:pPr>
            <a:r>
              <a:rPr lang="en-US" altLang="zh-CN" sz="2400" b="1" dirty="0">
                <a:latin typeface="Courier New" pitchFamily="49" charset="0"/>
                <a:cs typeface="Courier New" pitchFamily="49" charset="0"/>
              </a:rPr>
              <a:t>  p-&gt;num=5</a:t>
            </a:r>
          </a:p>
          <a:p>
            <a:pPr>
              <a:lnSpc>
                <a:spcPct val="7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=5</a:t>
            </a:r>
          </a:p>
          <a:p>
            <a:r>
              <a:rPr lang="zh-CN" altLang="en-US" dirty="0"/>
              <a:t>注意：</a:t>
            </a:r>
          </a:p>
          <a:p>
            <a:pPr lvl="1"/>
            <a:r>
              <a:rPr lang="zh-CN" altLang="en-US" dirty="0"/>
              <a:t>将</a:t>
            </a:r>
            <a:r>
              <a:rPr lang="en-US" altLang="zh-CN" dirty="0" err="1"/>
              <a:t>claA</a:t>
            </a:r>
            <a:r>
              <a:rPr lang="zh-CN" altLang="en-US" dirty="0"/>
              <a:t>类中的数据成员</a:t>
            </a:r>
            <a:r>
              <a:rPr lang="en-US" altLang="zh-CN" dirty="0" err="1"/>
              <a:t>x、y</a:t>
            </a:r>
            <a:r>
              <a:rPr lang="zh-CN" altLang="en-US" dirty="0"/>
              <a:t>以及</a:t>
            </a:r>
            <a:r>
              <a:rPr lang="en-US" altLang="zh-CN" dirty="0"/>
              <a:t>num</a:t>
            </a:r>
            <a:r>
              <a:rPr lang="zh-CN" altLang="en-US" dirty="0"/>
              <a:t>都说明为</a:t>
            </a:r>
            <a:r>
              <a:rPr lang="en-US" altLang="zh-CN" dirty="0"/>
              <a:t>public</a:t>
            </a:r>
            <a:r>
              <a:rPr lang="zh-CN" altLang="en-US" dirty="0"/>
              <a:t>公有型的，是为了在主调函数</a:t>
            </a:r>
            <a:r>
              <a:rPr lang="en-US" altLang="zh-CN" dirty="0"/>
              <a:t>main</a:t>
            </a:r>
            <a:r>
              <a:rPr lang="zh-CN" altLang="en-US" dirty="0"/>
              <a:t>中可以直接存取它们而使程序简单化，否则（对非公有型的数据成员），在类外存取它们时还要设立类似于</a:t>
            </a:r>
            <a:r>
              <a:rPr lang="en-US" altLang="zh-CN" dirty="0" err="1"/>
              <a:t>getx</a:t>
            </a:r>
            <a:r>
              <a:rPr lang="en-US" altLang="zh-CN" dirty="0"/>
              <a:t>()</a:t>
            </a:r>
            <a:r>
              <a:rPr lang="zh-CN" altLang="en-US" dirty="0"/>
              <a:t>那样的公有成员函数。</a:t>
            </a:r>
          </a:p>
        </p:txBody>
      </p:sp>
      <p:sp>
        <p:nvSpPr>
          <p:cNvPr id="4" name="矩形 3">
            <a:hlinkClick r:id="rId2" action="ppaction://hlinksldjump"/>
            <a:extLst>
              <a:ext uri="{FF2B5EF4-FFF2-40B4-BE49-F238E27FC236}">
                <a16:creationId xmlns:a16="http://schemas.microsoft.com/office/drawing/2014/main" id="{16FCD1FC-D96C-493B-AC5A-BA44D854AFB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E142EBDC-E935-405A-BEF1-A736B567323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FD411F22-9E79-4AF4-8F73-18DA6D813C5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7919982D-3AC4-45CC-BC25-5D2E040BD36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ED678B5-4D38-45CE-AEF4-6F0CE0DB319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EF48C2DD-DEAA-4D73-9E6B-D7BC73AC066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A0B72022-8DD3-417C-B5A4-91BA12E60DE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1" name="矩形 10">
            <a:hlinkClick r:id="" action="ppaction://noaction"/>
            <a:extLst>
              <a:ext uri="{FF2B5EF4-FFF2-40B4-BE49-F238E27FC236}">
                <a16:creationId xmlns:a16="http://schemas.microsoft.com/office/drawing/2014/main" id="{E6A0C62D-76BA-43B9-975E-1F8F6A50121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3161458-B1A2-483C-8F91-C02A8B10AACD}"/>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下面静态数据成员的特性中，哪一项是错误的</a:t>
            </a:r>
          </a:p>
        </p:txBody>
      </p:sp>
      <p:sp>
        <p:nvSpPr>
          <p:cNvPr id="5" name="文本框 4">
            <a:extLst>
              <a:ext uri="{FF2B5EF4-FFF2-40B4-BE49-F238E27FC236}">
                <a16:creationId xmlns:a16="http://schemas.microsoft.com/office/drawing/2014/main" id="{B257B0F1-1E03-4DF8-91D5-18AC6D67991C}"/>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说明静态数据成员时前边要加修饰符</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static</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20307AC8-54D6-44F8-8814-0C3D5275906D}"/>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静态数据成员要在类体外进行初始化</a:t>
            </a:r>
          </a:p>
        </p:txBody>
      </p:sp>
      <p:sp>
        <p:nvSpPr>
          <p:cNvPr id="7" name="文本框 6">
            <a:extLst>
              <a:ext uri="{FF2B5EF4-FFF2-40B4-BE49-F238E27FC236}">
                <a16:creationId xmlns:a16="http://schemas.microsoft.com/office/drawing/2014/main" id="{5C3E6F41-8D1A-43DB-923E-FC31B551E9A7}"/>
              </a:ext>
            </a:extLst>
          </p:cNvPr>
          <p:cNvSpPr txBox="1"/>
          <p:nvPr>
            <p:custDataLst>
              <p:tags r:id="rId5"/>
            </p:custDataLst>
          </p:nvPr>
        </p:nvSpPr>
        <p:spPr>
          <a:xfrm>
            <a:off x="1828800" y="4232672"/>
            <a:ext cx="6631632"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引用静态数据成员时，可以在静态数据成员名前加</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&lt;</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类名</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和作用域运算符</a:t>
            </a:r>
          </a:p>
        </p:txBody>
      </p:sp>
      <p:sp>
        <p:nvSpPr>
          <p:cNvPr id="8" name="文本框 7">
            <a:extLst>
              <a:ext uri="{FF2B5EF4-FFF2-40B4-BE49-F238E27FC236}">
                <a16:creationId xmlns:a16="http://schemas.microsoft.com/office/drawing/2014/main" id="{1D016262-60C4-486A-8315-29D998B7AA8F}"/>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静态数据成员不是所有对象所共用的</a:t>
            </a:r>
          </a:p>
        </p:txBody>
      </p:sp>
      <p:sp>
        <p:nvSpPr>
          <p:cNvPr id="9" name="椭圆 8">
            <a:extLst>
              <a:ext uri="{FF2B5EF4-FFF2-40B4-BE49-F238E27FC236}">
                <a16:creationId xmlns:a16="http://schemas.microsoft.com/office/drawing/2014/main" id="{78DBDF2D-7463-4A1E-B1E6-4396A309E320}"/>
              </a:ext>
            </a:extLst>
          </p:cNvPr>
          <p:cNvSpPr>
            <a:spLocks noChangeAspect="1"/>
          </p:cNvSpPr>
          <p:nvPr>
            <p:custDataLst>
              <p:tags r:id="rId7"/>
            </p:custDataLst>
          </p:nvPr>
        </p:nvSpPr>
        <p:spPr bwMode="auto">
          <a:xfrm>
            <a:off x="11787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F38838EF-441D-43FC-8C56-3CFF53437536}"/>
              </a:ext>
            </a:extLst>
          </p:cNvPr>
          <p:cNvSpPr>
            <a:spLocks noChangeAspect="1"/>
          </p:cNvSpPr>
          <p:nvPr>
            <p:custDataLst>
              <p:tags r:id="rId8"/>
            </p:custDataLst>
          </p:nvPr>
        </p:nvSpPr>
        <p:spPr bwMode="auto">
          <a:xfrm>
            <a:off x="11787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0C035782-8CEC-446A-8820-7A57FC2EFBB7}"/>
              </a:ext>
            </a:extLst>
          </p:cNvPr>
          <p:cNvSpPr>
            <a:spLocks noChangeAspect="1"/>
          </p:cNvSpPr>
          <p:nvPr>
            <p:custDataLst>
              <p:tags r:id="rId9"/>
            </p:custDataLst>
          </p:nvPr>
        </p:nvSpPr>
        <p:spPr bwMode="auto">
          <a:xfrm>
            <a:off x="1178719" y="4280892"/>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24B70F17-832E-4FC6-A10F-9637051673F0}"/>
              </a:ext>
            </a:extLst>
          </p:cNvPr>
          <p:cNvSpPr>
            <a:spLocks noChangeAspect="1"/>
          </p:cNvSpPr>
          <p:nvPr>
            <p:custDataLst>
              <p:tags r:id="rId10"/>
            </p:custDataLst>
          </p:nvPr>
        </p:nvSpPr>
        <p:spPr bwMode="auto">
          <a:xfrm>
            <a:off x="1178719" y="4923829"/>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8ACF7D5-A9BD-4172-9A95-16699F210917}"/>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11561A1F-4018-4C4D-AD22-AE7937CD6CD7}"/>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A548E79A-2330-401F-BD99-09ACF39F6470}"/>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8BEDD2BF-4301-45BC-BDE7-0F301ABB6C59}"/>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481E1AD0-0AAF-43D0-8E75-842ACF2D1D09}"/>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91306F25-003B-4105-8454-DE96446C013E}"/>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0C424131-2204-4069-A5B6-F15C5553299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755837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1828800" y="1741289"/>
            <a:ext cx="5486400" cy="1205508"/>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如果在类外有函数调用</a:t>
            </a:r>
            <a:r>
              <a:rPr lang="en-US" altLang="zh-CN" sz="1463" dirty="0" err="1">
                <a:solidFill>
                  <a:srgbClr val="000000"/>
                </a:solidFill>
              </a:rPr>
              <a:t>CPoint</a:t>
            </a:r>
            <a:r>
              <a:rPr lang="en-US" altLang="zh-CN" sz="1463" dirty="0">
                <a:solidFill>
                  <a:srgbClr val="000000"/>
                </a:solidFill>
              </a:rPr>
              <a:t>::</a:t>
            </a:r>
            <a:r>
              <a:rPr lang="en-US" altLang="zh-CN" sz="1463" dirty="0" err="1">
                <a:solidFill>
                  <a:srgbClr val="000000"/>
                </a:solidFill>
              </a:rPr>
              <a:t>func</a:t>
            </a:r>
            <a:r>
              <a:rPr lang="en-US" altLang="zh-CN" sz="1463" dirty="0">
                <a:solidFill>
                  <a:srgbClr val="000000"/>
                </a:solidFill>
              </a:rPr>
              <a:t>();</a:t>
            </a:r>
            <a:r>
              <a:rPr lang="zh-CN" altLang="en-US" sz="1463" dirty="0">
                <a:solidFill>
                  <a:srgbClr val="000000"/>
                </a:solidFill>
              </a:rPr>
              <a:t>则函数</a:t>
            </a:r>
            <a:r>
              <a:rPr lang="en-US" altLang="zh-CN" sz="1463" dirty="0" err="1">
                <a:solidFill>
                  <a:srgbClr val="000000"/>
                </a:solidFill>
              </a:rPr>
              <a:t>func</a:t>
            </a:r>
            <a:r>
              <a:rPr lang="en-US" altLang="zh-CN" sz="1463" dirty="0">
                <a:solidFill>
                  <a:srgbClr val="000000"/>
                </a:solidFill>
              </a:rPr>
              <a:t>()</a:t>
            </a:r>
            <a:r>
              <a:rPr lang="zh-CN" altLang="en-US" sz="1463" dirty="0">
                <a:solidFill>
                  <a:srgbClr val="000000"/>
                </a:solidFill>
              </a:rPr>
              <a:t>是类</a:t>
            </a:r>
            <a:r>
              <a:rPr lang="en-US" altLang="zh-CN" sz="1463" dirty="0" err="1">
                <a:solidFill>
                  <a:srgbClr val="000000"/>
                </a:solidFill>
              </a:rPr>
              <a:t>CPoint</a:t>
            </a:r>
            <a:r>
              <a:rPr lang="zh-CN" altLang="en-US" sz="1463" dirty="0">
                <a:solidFill>
                  <a:srgbClr val="000000"/>
                </a:solidFill>
              </a:rPr>
              <a:t>的</a:t>
            </a:r>
            <a:r>
              <a:rPr lang="en-US" altLang="zh-CN" sz="1463" dirty="0">
                <a:solidFill>
                  <a:srgbClr val="000000"/>
                </a:solidFill>
              </a:rPr>
              <a:t>?</a:t>
            </a:r>
            <a:endParaRPr lang="zh-CN" altLang="en-US" sz="1463" dirty="0">
              <a:solidFill>
                <a:srgbClr val="000000"/>
              </a:solidFill>
            </a:endParaRPr>
          </a:p>
        </p:txBody>
      </p:sp>
      <p:sp>
        <p:nvSpPr>
          <p:cNvPr id="4" name="矩形 3"/>
          <p:cNvSpPr/>
          <p:nvPr>
            <p:custDataLst>
              <p:tags r:id="rId3"/>
            </p:custDataLst>
          </p:nvPr>
        </p:nvSpPr>
        <p:spPr>
          <a:xfrm>
            <a:off x="2514600" y="3067350"/>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私有静态成员函数</a:t>
            </a:r>
          </a:p>
        </p:txBody>
      </p:sp>
      <p:sp>
        <p:nvSpPr>
          <p:cNvPr id="5" name="矩形 4"/>
          <p:cNvSpPr/>
          <p:nvPr>
            <p:custDataLst>
              <p:tags r:id="rId4"/>
            </p:custDataLst>
          </p:nvPr>
        </p:nvSpPr>
        <p:spPr>
          <a:xfrm>
            <a:off x="2514600" y="3549553"/>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公有非静态成员函数</a:t>
            </a:r>
          </a:p>
        </p:txBody>
      </p:sp>
      <p:sp>
        <p:nvSpPr>
          <p:cNvPr id="6" name="矩形 5"/>
          <p:cNvSpPr/>
          <p:nvPr>
            <p:custDataLst>
              <p:tags r:id="rId5"/>
            </p:custDataLst>
          </p:nvPr>
        </p:nvSpPr>
        <p:spPr>
          <a:xfrm>
            <a:off x="2514600" y="4031756"/>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公有静态成员函数</a:t>
            </a:r>
          </a:p>
        </p:txBody>
      </p:sp>
      <p:sp>
        <p:nvSpPr>
          <p:cNvPr id="7" name="矩形 6"/>
          <p:cNvSpPr/>
          <p:nvPr>
            <p:custDataLst>
              <p:tags r:id="rId6"/>
            </p:custDataLst>
          </p:nvPr>
        </p:nvSpPr>
        <p:spPr>
          <a:xfrm>
            <a:off x="2514600" y="4513959"/>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友元函数</a:t>
            </a:r>
          </a:p>
        </p:txBody>
      </p:sp>
      <p:sp>
        <p:nvSpPr>
          <p:cNvPr id="8" name="椭圆 7"/>
          <p:cNvSpPr>
            <a:spLocks noChangeAspect="1"/>
          </p:cNvSpPr>
          <p:nvPr>
            <p:custDataLst>
              <p:tags r:id="rId7"/>
            </p:custDataLst>
          </p:nvPr>
        </p:nvSpPr>
        <p:spPr>
          <a:xfrm>
            <a:off x="2027041" y="3103514"/>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A</a:t>
            </a:r>
            <a:endParaRPr lang="zh-CN" altLang="en-US" sz="900">
              <a:solidFill>
                <a:srgbClr val="FFFFFF"/>
              </a:solidFill>
            </a:endParaRPr>
          </a:p>
        </p:txBody>
      </p:sp>
      <p:sp>
        <p:nvSpPr>
          <p:cNvPr id="9" name="椭圆 8"/>
          <p:cNvSpPr>
            <a:spLocks noChangeAspect="1"/>
          </p:cNvSpPr>
          <p:nvPr>
            <p:custDataLst>
              <p:tags r:id="rId8"/>
            </p:custDataLst>
          </p:nvPr>
        </p:nvSpPr>
        <p:spPr>
          <a:xfrm>
            <a:off x="2027041" y="3585717"/>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B</a:t>
            </a:r>
            <a:endParaRPr lang="zh-CN" altLang="en-US" sz="900">
              <a:solidFill>
                <a:srgbClr val="FFFFFF"/>
              </a:solidFill>
            </a:endParaRPr>
          </a:p>
        </p:txBody>
      </p:sp>
      <p:sp>
        <p:nvSpPr>
          <p:cNvPr id="10" name="椭圆 9"/>
          <p:cNvSpPr>
            <a:spLocks noChangeAspect="1"/>
          </p:cNvSpPr>
          <p:nvPr>
            <p:custDataLst>
              <p:tags r:id="rId9"/>
            </p:custDataLst>
          </p:nvPr>
        </p:nvSpPr>
        <p:spPr>
          <a:xfrm>
            <a:off x="2027041" y="4067920"/>
            <a:ext cx="289322" cy="289322"/>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C</a:t>
            </a:r>
            <a:endParaRPr lang="zh-CN" altLang="en-US" sz="900">
              <a:solidFill>
                <a:srgbClr val="FFFFFF"/>
              </a:solidFill>
            </a:endParaRPr>
          </a:p>
        </p:txBody>
      </p:sp>
      <p:sp>
        <p:nvSpPr>
          <p:cNvPr id="11" name="椭圆 10"/>
          <p:cNvSpPr>
            <a:spLocks noChangeAspect="1"/>
          </p:cNvSpPr>
          <p:nvPr>
            <p:custDataLst>
              <p:tags r:id="rId10"/>
            </p:custDataLst>
          </p:nvPr>
        </p:nvSpPr>
        <p:spPr>
          <a:xfrm>
            <a:off x="2027041" y="4550123"/>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D</a:t>
            </a:r>
            <a:endParaRPr lang="zh-CN" altLang="en-US" sz="900">
              <a:solidFill>
                <a:srgbClr val="FFFFFF"/>
              </a:solidFill>
            </a:endParaRPr>
          </a:p>
        </p:txBody>
      </p:sp>
      <p:sp>
        <p:nvSpPr>
          <p:cNvPr id="12" name="圆角矩形 11"/>
          <p:cNvSpPr/>
          <p:nvPr>
            <p:custDataLst>
              <p:tags r:id="rId11"/>
            </p:custDataLst>
          </p:nvPr>
        </p:nvSpPr>
        <p:spPr>
          <a:xfrm>
            <a:off x="6157913" y="4996160"/>
            <a:ext cx="867966" cy="231458"/>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900">
                <a:solidFill>
                  <a:srgbClr val="FFFFFF"/>
                </a:solidFill>
              </a:rPr>
              <a:t>提交</a:t>
            </a:r>
          </a:p>
        </p:txBody>
      </p:sp>
      <p:grpSp>
        <p:nvGrpSpPr>
          <p:cNvPr id="19" name="组合 18"/>
          <p:cNvGrpSpPr/>
          <p:nvPr>
            <p:custDataLst>
              <p:tags r:id="rId12"/>
            </p:custDataLst>
          </p:nvPr>
        </p:nvGrpSpPr>
        <p:grpSpPr>
          <a:xfrm>
            <a:off x="0" y="0"/>
            <a:ext cx="6858000" cy="490220"/>
            <a:chOff x="-1524000" y="-1143000"/>
            <a:chExt cx="9144000" cy="653627"/>
          </a:xfrm>
        </p:grpSpPr>
        <p:sp>
          <p:nvSpPr>
            <p:cNvPr id="17"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3" name="ColorBlock"/>
            <p:cNvSpPr/>
            <p:nvPr>
              <p:custDataLst>
                <p:tags r:id="rId15"/>
              </p:custDataLst>
            </p:nvPr>
          </p:nvSpPr>
          <p:spPr>
            <a:xfrm>
              <a:off x="-1524000" y="-1143000"/>
              <a:ext cx="190500" cy="476251"/>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1185333" y="-1143000"/>
              <a:ext cx="952500" cy="47625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a:solidFill>
                    <a:srgbClr val="000000"/>
                  </a:solidFill>
                </a:rPr>
                <a:t>单选题</a:t>
              </a:r>
            </a:p>
          </p:txBody>
        </p:sp>
        <p:sp>
          <p:nvSpPr>
            <p:cNvPr id="18" name="TipText"/>
            <p:cNvSpPr txBox="1"/>
            <p:nvPr>
              <p:custDataLst>
                <p:tags r:id="rId17"/>
              </p:custDataLst>
            </p:nvPr>
          </p:nvSpPr>
          <p:spPr>
            <a:xfrm>
              <a:off x="0"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6" name="图片 15">
            <a:extLst>
              <a:ext uri="{FF2B5EF4-FFF2-40B4-BE49-F238E27FC236}">
                <a16:creationId xmlns:a16="http://schemas.microsoft.com/office/drawing/2014/main" id="{79C3A528-5609-4488-A59C-80B3DD86EB1B}"/>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1513674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DEEB8F5-2A0C-430F-8BBC-A7CB0AEA7136}"/>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指针的说法正确的是</a:t>
            </a:r>
          </a:p>
        </p:txBody>
      </p:sp>
      <p:sp>
        <p:nvSpPr>
          <p:cNvPr id="5" name="文本框 4">
            <a:extLst>
              <a:ext uri="{FF2B5EF4-FFF2-40B4-BE49-F238E27FC236}">
                <a16:creationId xmlns:a16="http://schemas.microsoft.com/office/drawing/2014/main" id="{F2AF5CF1-6514-4B75-AAB9-C43C701559E1}"/>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指针必须显示说明</a:t>
            </a:r>
          </a:p>
        </p:txBody>
      </p:sp>
      <p:sp>
        <p:nvSpPr>
          <p:cNvPr id="6" name="文本框 5">
            <a:extLst>
              <a:ext uri="{FF2B5EF4-FFF2-40B4-BE49-F238E27FC236}">
                <a16:creationId xmlns:a16="http://schemas.microsoft.com/office/drawing/2014/main" id="{4FA8ACA2-5A19-4F14-AD9E-75731004FFD0}"/>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静态成员函数拥有</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a:t>
            </a:r>
          </a:p>
        </p:txBody>
      </p:sp>
      <p:sp>
        <p:nvSpPr>
          <p:cNvPr id="7" name="文本框 6">
            <a:extLst>
              <a:ext uri="{FF2B5EF4-FFF2-40B4-BE49-F238E27FC236}">
                <a16:creationId xmlns:a16="http://schemas.microsoft.com/office/drawing/2014/main" id="{A099DAD0-AA5F-4CE4-8BC5-42DF2A8C28A6}"/>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非静态成员</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函数拥有</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a:t>
            </a:r>
          </a:p>
        </p:txBody>
      </p:sp>
      <p:sp>
        <p:nvSpPr>
          <p:cNvPr id="8" name="文本框 7">
            <a:extLst>
              <a:ext uri="{FF2B5EF4-FFF2-40B4-BE49-F238E27FC236}">
                <a16:creationId xmlns:a16="http://schemas.microsoft.com/office/drawing/2014/main" id="{3CEC8DBF-1FA9-4666-BFB2-0DCE30C2B080}"/>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静态成员函数不拥有</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a:t>
            </a:r>
          </a:p>
        </p:txBody>
      </p:sp>
      <p:sp>
        <p:nvSpPr>
          <p:cNvPr id="9" name="矩形 8">
            <a:extLst>
              <a:ext uri="{FF2B5EF4-FFF2-40B4-BE49-F238E27FC236}">
                <a16:creationId xmlns:a16="http://schemas.microsoft.com/office/drawing/2014/main" id="{138BF34E-C7BC-45DF-A482-E4AEEFCC61C9}"/>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139FBA22-BDFD-48A0-A705-B873E857D8D7}"/>
              </a:ext>
            </a:extLst>
          </p:cNvPr>
          <p:cNvSpPr>
            <a:spLocks noChangeAspect="1"/>
          </p:cNvSpPr>
          <p:nvPr>
            <p:custDataLst>
              <p:tags r:id="rId8"/>
            </p:custDataLst>
          </p:nvPr>
        </p:nvSpPr>
        <p:spPr bwMode="auto">
          <a:xfrm>
            <a:off x="1178719" y="3637954"/>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3E0CBE5E-1DE1-4B56-B897-1A53EE8452B0}"/>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2AFC5961-926F-4BF8-A634-43FAFB40D178}"/>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A9BE327-8515-4E70-AD5F-93E350189793}"/>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6315A653-9DD4-415A-897A-17DB7BD66963}"/>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872743A0-DE97-4BE5-A852-75CC0A80B54C}"/>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F1DCFD77-E636-40E4-90BD-86525BF3AFD5}"/>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3030BDFD-294C-41AB-BCE6-6F0D785B709F}"/>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62CAD4DF-4D50-4EA4-975A-35BCB7B0573D}"/>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5762A33E-B080-40F4-89D6-789C02D8B61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3802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3" name="内容占位符 2"/>
          <p:cNvSpPr>
            <a:spLocks noGrp="1"/>
          </p:cNvSpPr>
          <p:nvPr>
            <p:ph idx="1"/>
          </p:nvPr>
        </p:nvSpPr>
        <p:spPr/>
        <p:txBody>
          <a:bodyPr/>
          <a:lstStyle/>
          <a:p>
            <a:r>
              <a:rPr lang="zh-CN" altLang="en-US" dirty="0"/>
              <a:t>描述客观事物必须用</a:t>
            </a:r>
            <a:r>
              <a:rPr lang="zh-CN" altLang="en-US" dirty="0">
                <a:solidFill>
                  <a:srgbClr val="FF0000"/>
                </a:solidFill>
              </a:rPr>
              <a:t>不同的数据类型</a:t>
            </a:r>
            <a:r>
              <a:rPr lang="zh-CN" altLang="en-US" dirty="0"/>
              <a:t>来描述不同的方面。</a:t>
            </a:r>
            <a:endParaRPr lang="en-US" altLang="zh-CN"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7.2】</a:t>
            </a:r>
            <a:r>
              <a:rPr lang="zh-CN" altLang="en-US" dirty="0">
                <a:solidFill>
                  <a:srgbClr val="C00000"/>
                </a:solidFill>
              </a:rPr>
              <a:t>描述商品</a:t>
            </a:r>
          </a:p>
          <a:p>
            <a:pPr lvl="1"/>
            <a:r>
              <a:rPr lang="zh-CN" altLang="en-US" dirty="0"/>
              <a:t>商品名称（用</a:t>
            </a:r>
            <a:r>
              <a:rPr lang="zh-CN" altLang="en-US" dirty="0">
                <a:solidFill>
                  <a:srgbClr val="FF0000"/>
                </a:solidFill>
              </a:rPr>
              <a:t>字符串</a:t>
            </a:r>
            <a:r>
              <a:rPr lang="zh-CN" altLang="en-US" dirty="0"/>
              <a:t>描述），该商品数量（用</a:t>
            </a:r>
            <a:r>
              <a:rPr lang="zh-CN" altLang="en-US" dirty="0">
                <a:solidFill>
                  <a:srgbClr val="FF0000"/>
                </a:solidFill>
              </a:rPr>
              <a:t>整型</a:t>
            </a:r>
            <a:r>
              <a:rPr lang="zh-CN" altLang="en-US" dirty="0"/>
              <a:t>数描述），该商品单价（用</a:t>
            </a:r>
            <a:r>
              <a:rPr lang="zh-CN" altLang="en-US" dirty="0">
                <a:solidFill>
                  <a:srgbClr val="FF0000"/>
                </a:solidFill>
              </a:rPr>
              <a:t>浮点数</a:t>
            </a:r>
            <a:r>
              <a:rPr lang="zh-CN" altLang="en-US" dirty="0"/>
              <a:t>描述），该商品总价（用</a:t>
            </a:r>
            <a:r>
              <a:rPr lang="zh-CN" altLang="en-US" dirty="0">
                <a:solidFill>
                  <a:srgbClr val="FF0000"/>
                </a:solidFill>
              </a:rPr>
              <a:t>浮点数</a:t>
            </a:r>
            <a:r>
              <a:rPr lang="zh-CN" altLang="en-US" dirty="0"/>
              <a:t>描述）。</a:t>
            </a:r>
          </a:p>
          <a:p>
            <a:pPr lvl="1"/>
            <a:r>
              <a:rPr lang="zh-CN" altLang="en-US" dirty="0"/>
              <a:t>使用属于三种不同数据类型的四个数据成员（</a:t>
            </a:r>
            <a:r>
              <a:rPr lang="en-US" altLang="zh-CN" dirty="0"/>
              <a:t>data member</a:t>
            </a:r>
            <a:r>
              <a:rPr lang="zh-CN" altLang="en-US" dirty="0"/>
              <a:t>）来描述一种商品</a:t>
            </a:r>
            <a:endParaRPr lang="en-US" altLang="zh-CN" dirty="0"/>
          </a:p>
          <a:p>
            <a:pPr lvl="1"/>
            <a:r>
              <a:rPr lang="zh-CN" altLang="en-US" dirty="0"/>
              <a:t>商品类的函数成员需根据具体的需求进行设计，如商品出库、入库等等</a:t>
            </a:r>
          </a:p>
        </p:txBody>
      </p:sp>
      <p:sp>
        <p:nvSpPr>
          <p:cNvPr id="4" name="矩形 3">
            <a:hlinkClick r:id="rId2" action="ppaction://hlinksldjump"/>
            <a:extLst>
              <a:ext uri="{FF2B5EF4-FFF2-40B4-BE49-F238E27FC236}">
                <a16:creationId xmlns:a16="http://schemas.microsoft.com/office/drawing/2014/main" id="{523AD027-4416-4980-8954-E2D9A8E4F8B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99A4960-4C0B-4533-A480-5F4FA4D4713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D2E0E75C-B001-4FDC-A5A8-E158DF75187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A4FE0A9-7E9E-40A5-BA52-9DE1F088DBE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1821675-A97B-46FA-AB09-98353CAABBA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D7F6E2AF-9123-421E-8B75-F01D388BA22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C2F2CBD2-3BFC-4908-B7B8-B5604F22FF7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88444798-1836-46BE-AC81-94217EA33F9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4F3B86F9-47FF-4C99-B0D6-7C338849775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10F14B7-3F28-4FBE-9A44-C0127DA21B33}"/>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指针的说法正确的是</a:t>
            </a:r>
          </a:p>
        </p:txBody>
      </p:sp>
      <p:sp>
        <p:nvSpPr>
          <p:cNvPr id="5" name="文本框 4">
            <a:extLst>
              <a:ext uri="{FF2B5EF4-FFF2-40B4-BE49-F238E27FC236}">
                <a16:creationId xmlns:a16="http://schemas.microsoft.com/office/drawing/2014/main" id="{FACA7908-A37D-42BC-8B66-3B68305020D0}"/>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指针存在于每个函数之中</a:t>
            </a:r>
          </a:p>
        </p:txBody>
      </p:sp>
      <p:sp>
        <p:nvSpPr>
          <p:cNvPr id="6" name="文本框 5">
            <a:extLst>
              <a:ext uri="{FF2B5EF4-FFF2-40B4-BE49-F238E27FC236}">
                <a16:creationId xmlns:a16="http://schemas.microsoft.com/office/drawing/2014/main" id="{87F09FD2-97C1-4C6A-8774-1DC85F28FAA7}"/>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在类的非静态函数中</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指针指向调用该函数的对象</a:t>
            </a:r>
          </a:p>
        </p:txBody>
      </p:sp>
      <p:sp>
        <p:nvSpPr>
          <p:cNvPr id="7" name="文本框 6">
            <a:extLst>
              <a:ext uri="{FF2B5EF4-FFF2-40B4-BE49-F238E27FC236}">
                <a16:creationId xmlns:a16="http://schemas.microsoft.com/office/drawing/2014/main" id="{C53BF229-EEB0-4A1C-A1BF-B8E1F1A4034C}"/>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指针是指向类的成员函数的指针</a:t>
            </a:r>
          </a:p>
        </p:txBody>
      </p:sp>
      <p:sp>
        <p:nvSpPr>
          <p:cNvPr id="8" name="文本框 7">
            <a:extLst>
              <a:ext uri="{FF2B5EF4-FFF2-40B4-BE49-F238E27FC236}">
                <a16:creationId xmlns:a16="http://schemas.microsoft.com/office/drawing/2014/main" id="{354F7326-1DB0-4DCD-B04F-429166C84608}"/>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当创建一个对象后，</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指针就指向该对象</a:t>
            </a:r>
          </a:p>
        </p:txBody>
      </p:sp>
      <p:sp>
        <p:nvSpPr>
          <p:cNvPr id="9" name="矩形 8">
            <a:extLst>
              <a:ext uri="{FF2B5EF4-FFF2-40B4-BE49-F238E27FC236}">
                <a16:creationId xmlns:a16="http://schemas.microsoft.com/office/drawing/2014/main" id="{81A6466E-2585-4D58-A96D-46795118EA3A}"/>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86AF02B3-2D5E-45C4-A6B7-E8457C88728F}"/>
              </a:ext>
            </a:extLst>
          </p:cNvPr>
          <p:cNvSpPr>
            <a:spLocks noChangeAspect="1"/>
          </p:cNvSpPr>
          <p:nvPr>
            <p:custDataLst>
              <p:tags r:id="rId8"/>
            </p:custDataLst>
          </p:nvPr>
        </p:nvSpPr>
        <p:spPr bwMode="auto">
          <a:xfrm>
            <a:off x="11787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D705B18D-D070-4D26-B4BF-F2018D08EB8D}"/>
              </a:ext>
            </a:extLst>
          </p:cNvPr>
          <p:cNvSpPr>
            <a:spLocks noChangeAspect="1"/>
          </p:cNvSpPr>
          <p:nvPr>
            <p:custDataLst>
              <p:tags r:id="rId9"/>
            </p:custDataLst>
          </p:nvPr>
        </p:nvSpPr>
        <p:spPr bwMode="auto">
          <a:xfrm>
            <a:off x="1178719" y="4280892"/>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0561BBE9-1CF9-4F3E-AA02-0DD73BE9B8EA}"/>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733B6E9-1421-473C-B7CB-731D08CA7CEB}"/>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9FBA1998-B5D1-4306-868E-625DCF7C857E}"/>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0C5AF082-CE37-4DAE-B2A2-086DA278849D}"/>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5A0D3601-7D24-4EC4-AA39-2898D0964005}"/>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BE37BE03-9490-4712-A23D-A5C14A4357B0}"/>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16784023-26EC-44DD-A6E1-CEAD88BB87B6}"/>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C3814A8A-88B9-439C-AE59-8B6D06FF7A4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309679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1729852"/>
            <a:chOff x="1643042" y="1339883"/>
            <a:chExt cx="5356246" cy="1729860"/>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227599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2275990"/>
              <a:ext cx="792165" cy="788992"/>
              <a:chOff x="854055" y="-224340"/>
              <a:chExt cx="792165" cy="788992"/>
            </a:xfrm>
          </p:grpSpPr>
          <p:sp>
            <p:nvSpPr>
              <p:cNvPr id="30" name="椭圆 29"/>
              <p:cNvSpPr>
                <a:spLocks noChangeAspect="1"/>
              </p:cNvSpPr>
              <p:nvPr/>
            </p:nvSpPr>
            <p:spPr bwMode="auto">
              <a:xfrm>
                <a:off x="857230" y="-224339"/>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22434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4536576"/>
            <a:chOff x="1643042" y="3212102"/>
            <a:chExt cx="5356246" cy="4536584"/>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6956521"/>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51720" y="5661248"/>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4419" y="5615203"/>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3789040"/>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3789040"/>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3789040"/>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472514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4725146"/>
            <a:ext cx="788984" cy="788987"/>
          </a:xfrm>
          <a:prstGeom prst="rect">
            <a:avLst/>
          </a:prstGeom>
          <a:noFill/>
          <a:ln w="9525">
            <a:noFill/>
            <a:miter lim="800000"/>
            <a:headEnd/>
            <a:tailEnd/>
          </a:ln>
        </p:spPr>
      </p:pic>
      <p:sp>
        <p:nvSpPr>
          <p:cNvPr id="40" name="TextBox 45">
            <a:extLst>
              <a:ext uri="{FF2B5EF4-FFF2-40B4-BE49-F238E27FC236}">
                <a16:creationId xmlns:a16="http://schemas.microsoft.com/office/drawing/2014/main" id="{9DCAC247-FDC0-4867-892E-BFEE2DC91E99}"/>
              </a:ext>
            </a:extLst>
          </p:cNvPr>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3" name="矩形 42">
            <a:hlinkClick r:id="rId5" action="ppaction://hlinksldjump"/>
            <a:extLst>
              <a:ext uri="{FF2B5EF4-FFF2-40B4-BE49-F238E27FC236}">
                <a16:creationId xmlns:a16="http://schemas.microsoft.com/office/drawing/2014/main" id="{DBCBEA2C-8094-4010-82CE-DD9C78C7F86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44" name="矩形 43">
            <a:hlinkClick r:id="" action="ppaction://noaction"/>
            <a:extLst>
              <a:ext uri="{FF2B5EF4-FFF2-40B4-BE49-F238E27FC236}">
                <a16:creationId xmlns:a16="http://schemas.microsoft.com/office/drawing/2014/main" id="{65E04C81-DF42-4A02-A0E7-CDD27DB26D1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48" name="矩形 47">
            <a:hlinkClick r:id="" action="ppaction://noaction"/>
            <a:extLst>
              <a:ext uri="{FF2B5EF4-FFF2-40B4-BE49-F238E27FC236}">
                <a16:creationId xmlns:a16="http://schemas.microsoft.com/office/drawing/2014/main" id="{DFE6ED3A-B199-4908-A024-E1E17483478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49" name="矩形 48">
            <a:hlinkClick r:id="" action="ppaction://noaction"/>
            <a:extLst>
              <a:ext uri="{FF2B5EF4-FFF2-40B4-BE49-F238E27FC236}">
                <a16:creationId xmlns:a16="http://schemas.microsoft.com/office/drawing/2014/main" id="{B31896E4-DD53-4D80-A25C-65C017EF552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0" name="矩形 49">
            <a:hlinkClick r:id="" action="ppaction://noaction"/>
            <a:extLst>
              <a:ext uri="{FF2B5EF4-FFF2-40B4-BE49-F238E27FC236}">
                <a16:creationId xmlns:a16="http://schemas.microsoft.com/office/drawing/2014/main" id="{162138AC-D7DB-42D2-8C17-04A8DCAE7A0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51" name="矩形 50">
            <a:hlinkClick r:id="" action="ppaction://noaction"/>
            <a:extLst>
              <a:ext uri="{FF2B5EF4-FFF2-40B4-BE49-F238E27FC236}">
                <a16:creationId xmlns:a16="http://schemas.microsoft.com/office/drawing/2014/main" id="{57A1B19F-7EDB-4C3E-9CB0-F7FA2588A5F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52" name="矩形 51">
            <a:hlinkClick r:id="" action="ppaction://noaction"/>
            <a:extLst>
              <a:ext uri="{FF2B5EF4-FFF2-40B4-BE49-F238E27FC236}">
                <a16:creationId xmlns:a16="http://schemas.microsoft.com/office/drawing/2014/main" id="{8028DBD6-C559-4895-A09E-F07503261DC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53" name="矩形 52">
            <a:hlinkClick r:id="" action="ppaction://noaction"/>
            <a:extLst>
              <a:ext uri="{FF2B5EF4-FFF2-40B4-BE49-F238E27FC236}">
                <a16:creationId xmlns:a16="http://schemas.microsoft.com/office/drawing/2014/main" id="{0E8F4957-7F4A-47D7-8FD6-44BA37B75D9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951062618"/>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友元的基本概念</a:t>
            </a:r>
          </a:p>
        </p:txBody>
      </p:sp>
      <p:sp>
        <p:nvSpPr>
          <p:cNvPr id="3" name="内容占位符 2"/>
          <p:cNvSpPr>
            <a:spLocks noGrp="1"/>
          </p:cNvSpPr>
          <p:nvPr>
            <p:ph idx="1"/>
          </p:nvPr>
        </p:nvSpPr>
        <p:spPr/>
        <p:txBody>
          <a:bodyPr/>
          <a:lstStyle/>
          <a:p>
            <a:r>
              <a:rPr lang="zh-CN" altLang="en-US" dirty="0"/>
              <a:t>一种类成员访问权限</a:t>
            </a:r>
            <a:endParaRPr lang="en-US" altLang="zh-CN" dirty="0"/>
          </a:p>
          <a:p>
            <a:pPr lvl="1"/>
            <a:r>
              <a:rPr lang="zh-CN" altLang="en-US" dirty="0"/>
              <a:t>能够访问类的任何数据成员</a:t>
            </a:r>
            <a:endParaRPr lang="en-US" altLang="zh-CN" dirty="0"/>
          </a:p>
          <a:p>
            <a:r>
              <a:rPr lang="zh-CN" altLang="en-US" dirty="0"/>
              <a:t>在类的定义中，以关键字</a:t>
            </a:r>
            <a:r>
              <a:rPr lang="en-US" altLang="zh-CN" b="1" dirty="0">
                <a:solidFill>
                  <a:srgbClr val="0000FF"/>
                </a:solidFill>
                <a:latin typeface="Courier New" pitchFamily="49" charset="0"/>
                <a:cs typeface="Courier New" pitchFamily="49" charset="0"/>
              </a:rPr>
              <a:t>friend</a:t>
            </a:r>
            <a:r>
              <a:rPr lang="zh-CN" altLang="en-US" dirty="0"/>
              <a:t>标识</a:t>
            </a:r>
            <a:endParaRPr lang="en-US" altLang="zh-CN" dirty="0"/>
          </a:p>
          <a:p>
            <a:pPr lvl="1"/>
            <a:r>
              <a:rPr lang="zh-CN" altLang="en-US" dirty="0"/>
              <a:t>出现在函数说明语句前，表示该函数为类的友元函数</a:t>
            </a:r>
            <a:endParaRPr lang="en-US" altLang="zh-CN" dirty="0"/>
          </a:p>
          <a:p>
            <a:pPr lvl="2"/>
            <a:r>
              <a:rPr lang="zh-CN" altLang="en-US" dirty="0"/>
              <a:t>一个函数可以同时说明为多个类的友元函数</a:t>
            </a:r>
            <a:endParaRPr lang="en-US" altLang="zh-CN" dirty="0"/>
          </a:p>
          <a:p>
            <a:pPr lvl="1"/>
            <a:r>
              <a:rPr lang="zh-CN" altLang="en-US" dirty="0"/>
              <a:t>出现在类名之前，表示该类为类的友元类</a:t>
            </a:r>
            <a:endParaRPr lang="en-US" altLang="zh-CN" dirty="0"/>
          </a:p>
        </p:txBody>
      </p:sp>
      <p:sp>
        <p:nvSpPr>
          <p:cNvPr id="4" name="矩形 3">
            <a:hlinkClick r:id="rId2" action="ppaction://hlinksldjump"/>
            <a:extLst>
              <a:ext uri="{FF2B5EF4-FFF2-40B4-BE49-F238E27FC236}">
                <a16:creationId xmlns:a16="http://schemas.microsoft.com/office/drawing/2014/main" id="{717517A1-7464-4798-90EF-213B02D3F51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276CD485-4001-4693-9F2C-0DF2762AB7A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FCB3F8A5-9CF2-49EB-ADDD-9793232D1A0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61164CF3-41B7-493C-924F-0179D2811FD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48F8E47-575F-4FC7-93AF-4F4955B0FE9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BA0B071F-EA06-43A5-8900-B5B224CF4F1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9335F2A2-5709-4030-AEE6-1ADDF41C300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259F614E-19ED-4A73-82A9-834FED8A306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p>
        </p:txBody>
      </p:sp>
      <p:sp>
        <p:nvSpPr>
          <p:cNvPr id="3" name="内容占位符 2"/>
          <p:cNvSpPr>
            <a:spLocks noGrp="1"/>
          </p:cNvSpPr>
          <p:nvPr>
            <p:ph idx="1"/>
          </p:nvPr>
        </p:nvSpPr>
        <p:spPr/>
        <p:txBody>
          <a:bodyPr/>
          <a:lstStyle/>
          <a:p>
            <a:r>
              <a:rPr lang="zh-CN" altLang="en-US" dirty="0"/>
              <a:t>将普通函数说明为某类的友元函数</a:t>
            </a:r>
            <a:endParaRPr lang="en-US" altLang="zh-CN" dirty="0"/>
          </a:p>
          <a:p>
            <a:pPr lvl="1"/>
            <a:r>
              <a:rPr lang="zh-CN" altLang="en-US" dirty="0"/>
              <a:t>该函数定义在类外</a:t>
            </a:r>
            <a:endParaRPr lang="en-US" altLang="zh-CN" dirty="0"/>
          </a:p>
          <a:p>
            <a:pPr lvl="1"/>
            <a:r>
              <a:rPr lang="zh-CN" altLang="en-US" dirty="0"/>
              <a:t>说明格式为：</a:t>
            </a:r>
            <a:endParaRPr lang="en-US" altLang="zh-CN" dirty="0"/>
          </a:p>
          <a:p>
            <a:pPr lvl="1">
              <a:buNone/>
            </a:pPr>
            <a:r>
              <a:rPr lang="en-US" altLang="zh-CN" b="1" dirty="0">
                <a:solidFill>
                  <a:srgbClr val="0000FF"/>
                </a:solidFill>
                <a:latin typeface="Courier New" pitchFamily="49" charset="0"/>
                <a:cs typeface="Courier New" pitchFamily="49" charset="0"/>
              </a:rPr>
              <a:t>friend</a:t>
            </a:r>
            <a:r>
              <a:rPr lang="en-US" altLang="zh-CN" b="1" dirty="0">
                <a:latin typeface="Courier New" pitchFamily="49" charset="0"/>
                <a:cs typeface="Courier New" pitchFamily="49" charset="0"/>
              </a:rPr>
              <a:t> &lt;</a:t>
            </a:r>
            <a:r>
              <a:rPr lang="zh-CN" altLang="en-US" b="1" dirty="0">
                <a:latin typeface="Courier New" pitchFamily="49" charset="0"/>
                <a:cs typeface="Courier New" pitchFamily="49" charset="0"/>
              </a:rPr>
              <a:t>返回值类型&gt; &lt;函数名&gt;( &lt;参数表&gt; );</a:t>
            </a:r>
            <a:endParaRPr lang="en-US" altLang="zh-CN" b="1" dirty="0">
              <a:latin typeface="Courier New" pitchFamily="49" charset="0"/>
              <a:cs typeface="Courier New" pitchFamily="49" charset="0"/>
            </a:endParaRP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在类</a:t>
            </a:r>
            <a:r>
              <a:rPr lang="en-US" altLang="zh-CN" dirty="0"/>
              <a:t>A</a:t>
            </a:r>
            <a:r>
              <a:rPr lang="zh-CN" altLang="en-US" dirty="0"/>
              <a:t>的定义中，将函数</a:t>
            </a:r>
            <a:r>
              <a:rPr lang="en-US" altLang="zh-CN" dirty="0" err="1"/>
              <a:t>Func</a:t>
            </a:r>
            <a:r>
              <a:rPr lang="zh-CN" altLang="en-US" dirty="0"/>
              <a:t>说明为类</a:t>
            </a:r>
            <a:r>
              <a:rPr lang="en-US" altLang="zh-CN" dirty="0"/>
              <a:t>A</a:t>
            </a:r>
            <a:r>
              <a:rPr lang="zh-CN" altLang="en-US" dirty="0"/>
              <a:t>的友元函数：</a:t>
            </a:r>
            <a:endParaRPr lang="en-US" altLang="zh-CN" dirty="0"/>
          </a:p>
          <a:p>
            <a:pPr lvl="1">
              <a:buNone/>
            </a:pPr>
            <a:r>
              <a:rPr lang="en-US" altLang="zh-CN" b="1" dirty="0">
                <a:solidFill>
                  <a:srgbClr val="0000FF"/>
                </a:solidFill>
                <a:latin typeface="Courier New" pitchFamily="49" charset="0"/>
                <a:cs typeface="Courier New" pitchFamily="49" charset="0"/>
              </a:rPr>
              <a:t>friend void </a:t>
            </a:r>
            <a:r>
              <a:rPr lang="en-US" altLang="zh-CN" b="1" dirty="0" err="1">
                <a:latin typeface="Courier New" pitchFamily="49" charset="0"/>
                <a:cs typeface="Courier New" pitchFamily="49" charset="0"/>
              </a:rPr>
              <a:t>Func</a:t>
            </a:r>
            <a:r>
              <a:rPr lang="en-US" altLang="zh-CN" b="1" dirty="0">
                <a:latin typeface="Courier New" pitchFamily="49" charset="0"/>
                <a:cs typeface="Courier New" pitchFamily="49" charset="0"/>
              </a:rPr>
              <a:t>();</a:t>
            </a:r>
          </a:p>
        </p:txBody>
      </p:sp>
      <p:sp>
        <p:nvSpPr>
          <p:cNvPr id="4" name="矩形 3">
            <a:hlinkClick r:id="rId2" action="ppaction://hlinksldjump"/>
            <a:extLst>
              <a:ext uri="{FF2B5EF4-FFF2-40B4-BE49-F238E27FC236}">
                <a16:creationId xmlns:a16="http://schemas.microsoft.com/office/drawing/2014/main" id="{74C9BE65-DE7C-4FE3-A21D-F583204A3B2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564529F9-5EA9-4A0B-A16E-539626FBB61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BAB358CF-E30D-4EBE-9CA3-01102982FA4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028A975B-C2AD-4DB2-A099-97C78A97298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0884523-8DAD-47F8-8BEC-66E6D140ACF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40F87BCA-F560-460C-84F1-12FA77A60DA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819F6BE5-E129-4D93-AB0A-2F6A572D1C9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D1FEFFC1-26D0-47D7-A497-BEEE3879369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p>
        </p:txBody>
      </p:sp>
      <p:sp>
        <p:nvSpPr>
          <p:cNvPr id="3" name="内容占位符 2"/>
          <p:cNvSpPr>
            <a:spLocks noGrp="1"/>
          </p:cNvSpPr>
          <p:nvPr>
            <p:ph idx="1"/>
          </p:nvPr>
        </p:nvSpPr>
        <p:spPr>
          <a:xfrm>
            <a:off x="457200" y="1928813"/>
            <a:ext cx="8507288" cy="4500562"/>
          </a:xfrm>
        </p:spPr>
        <p:txBody>
          <a:bodyPr/>
          <a:lstStyle/>
          <a:p>
            <a:r>
              <a:rPr lang="zh-CN" altLang="en-US" dirty="0"/>
              <a:t>将其它类的成员函数说明为某类的友元函数</a:t>
            </a:r>
            <a:endParaRPr lang="en-US" altLang="zh-CN" dirty="0"/>
          </a:p>
          <a:p>
            <a:pPr lvl="1"/>
            <a:r>
              <a:rPr lang="zh-CN" altLang="en-US" dirty="0"/>
              <a:t>前提是已有其它类的定义</a:t>
            </a:r>
            <a:endParaRPr lang="en-US" altLang="zh-CN" dirty="0"/>
          </a:p>
          <a:p>
            <a:pPr lvl="1"/>
            <a:r>
              <a:rPr lang="zh-CN" altLang="en-US" dirty="0"/>
              <a:t>说明格式为：</a:t>
            </a:r>
            <a:endParaRPr lang="en-US" altLang="zh-CN" dirty="0"/>
          </a:p>
          <a:p>
            <a:pPr lvl="1">
              <a:buNone/>
            </a:pPr>
            <a:r>
              <a:rPr lang="en-US" altLang="zh-CN" dirty="0">
                <a:solidFill>
                  <a:srgbClr val="0000FF"/>
                </a:solidFill>
                <a:latin typeface="Courier New" pitchFamily="49" charset="0"/>
                <a:cs typeface="Courier New" pitchFamily="49" charset="0"/>
              </a:rPr>
              <a:t>friend</a:t>
            </a:r>
            <a:r>
              <a:rPr lang="en-US" altLang="zh-CN" dirty="0">
                <a:solidFill>
                  <a:schemeClr val="tx2"/>
                </a:solidFill>
                <a:latin typeface="Courier New" pitchFamily="49" charset="0"/>
                <a:cs typeface="Courier New" pitchFamily="49" charset="0"/>
              </a:rPr>
              <a:t> </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返回值类型&gt; </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类名</a:t>
            </a:r>
            <a:r>
              <a:rPr lang="en-US" altLang="zh-CN" dirty="0">
                <a:latin typeface="Courier New" pitchFamily="49" charset="0"/>
                <a:cs typeface="Courier New" pitchFamily="49" charset="0"/>
              </a:rPr>
              <a:t>&gt;::</a:t>
            </a:r>
            <a:r>
              <a:rPr lang="zh-CN" altLang="en-US" dirty="0">
                <a:latin typeface="Courier New" pitchFamily="49" charset="0"/>
                <a:cs typeface="Courier New" pitchFamily="49" charset="0"/>
              </a:rPr>
              <a:t>&lt;函数名&gt;(&lt;参数表&gt;);</a:t>
            </a:r>
            <a:endParaRPr lang="en-US" altLang="zh-CN" dirty="0">
              <a:latin typeface="Courier New" pitchFamily="49" charset="0"/>
              <a:cs typeface="Courier New" pitchFamily="49" charset="0"/>
            </a:endParaRP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在类</a:t>
            </a:r>
            <a:r>
              <a:rPr lang="en-US" altLang="zh-CN" dirty="0"/>
              <a:t>A</a:t>
            </a:r>
            <a:r>
              <a:rPr lang="zh-CN" altLang="en-US" dirty="0"/>
              <a:t>的定义中，将类</a:t>
            </a:r>
            <a:r>
              <a:rPr lang="en-US" altLang="zh-CN" dirty="0"/>
              <a:t>B</a:t>
            </a:r>
            <a:r>
              <a:rPr lang="zh-CN" altLang="en-US" dirty="0"/>
              <a:t>的成员函数说明为类</a:t>
            </a:r>
            <a:r>
              <a:rPr lang="en-US" altLang="zh-CN" dirty="0"/>
              <a:t>A</a:t>
            </a:r>
            <a:r>
              <a:rPr lang="zh-CN" altLang="en-US" dirty="0"/>
              <a:t>的友元函数：</a:t>
            </a:r>
            <a:endParaRPr lang="en-US" altLang="zh-CN" dirty="0"/>
          </a:p>
          <a:p>
            <a:pPr lvl="1">
              <a:buNone/>
            </a:pPr>
            <a:r>
              <a:rPr lang="en-US" altLang="zh-CN" dirty="0">
                <a:solidFill>
                  <a:srgbClr val="0000FF"/>
                </a:solidFill>
                <a:latin typeface="Courier New" pitchFamily="49" charset="0"/>
                <a:cs typeface="Courier New" pitchFamily="49" charset="0"/>
              </a:rPr>
              <a:t>friend void </a:t>
            </a:r>
            <a:r>
              <a:rPr lang="en-US" altLang="zh-CN" dirty="0">
                <a:latin typeface="Courier New" pitchFamily="49" charset="0"/>
                <a:cs typeface="Courier New" pitchFamily="49" charset="0"/>
              </a:rPr>
              <a:t>B::</a:t>
            </a:r>
            <a:r>
              <a:rPr lang="en-US" altLang="zh-CN" dirty="0" err="1">
                <a:latin typeface="Courier New" pitchFamily="49" charset="0"/>
                <a:cs typeface="Courier New" pitchFamily="49" charset="0"/>
              </a:rPr>
              <a:t>Func</a:t>
            </a:r>
            <a:r>
              <a:rPr lang="en-US" altLang="zh-CN" dirty="0">
                <a:latin typeface="Courier New" pitchFamily="49" charset="0"/>
                <a:cs typeface="Courier New" pitchFamily="49" charset="0"/>
              </a:rPr>
              <a:t>();</a:t>
            </a:r>
          </a:p>
          <a:p>
            <a:pPr lvl="2"/>
            <a:r>
              <a:rPr lang="zh-CN" altLang="en-US" dirty="0"/>
              <a:t>之前已经对类</a:t>
            </a:r>
            <a:r>
              <a:rPr lang="en-US" altLang="zh-CN" dirty="0"/>
              <a:t>B</a:t>
            </a:r>
            <a:r>
              <a:rPr lang="zh-CN" altLang="en-US" dirty="0"/>
              <a:t>进行了定义或说明</a:t>
            </a:r>
          </a:p>
          <a:p>
            <a:endParaRPr lang="zh-CN" altLang="en-US" dirty="0"/>
          </a:p>
        </p:txBody>
      </p:sp>
      <p:sp>
        <p:nvSpPr>
          <p:cNvPr id="4" name="矩形 3">
            <a:hlinkClick r:id="rId2" action="ppaction://hlinksldjump"/>
            <a:extLst>
              <a:ext uri="{FF2B5EF4-FFF2-40B4-BE49-F238E27FC236}">
                <a16:creationId xmlns:a16="http://schemas.microsoft.com/office/drawing/2014/main" id="{2D1EDBB9-7AD8-4AC6-B8A7-9981C9F5C35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74868A7A-DA16-49E5-B512-0D73C12F732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71E67522-2990-4718-8908-9164919EBA0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4F4BC3B7-A470-4230-9C47-4EB7767ADF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4007D01-75A8-4E39-9892-C38B5E700B2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3C33D04C-B56A-42CF-81E2-4B93138769A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376D4F29-58DB-4765-A369-C61B064138A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5AC01883-0591-40C4-81BD-3E285CE1E41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p>
        </p:txBody>
      </p:sp>
      <p:sp>
        <p:nvSpPr>
          <p:cNvPr id="3" name="内容占位符 2"/>
          <p:cNvSpPr>
            <a:spLocks noGrp="1"/>
          </p:cNvSpPr>
          <p:nvPr>
            <p:ph idx="1"/>
          </p:nvPr>
        </p:nvSpPr>
        <p:spPr/>
        <p:txBody>
          <a:bodyPr/>
          <a:lstStyle/>
          <a:p>
            <a:r>
              <a:rPr lang="zh-CN" altLang="en-US" dirty="0"/>
              <a:t>友元函数</a:t>
            </a:r>
            <a:r>
              <a:rPr lang="zh-CN" altLang="en-US" dirty="0">
                <a:solidFill>
                  <a:srgbClr val="FF0000"/>
                </a:solidFill>
              </a:rPr>
              <a:t>不是</a:t>
            </a:r>
            <a:r>
              <a:rPr lang="zh-CN" altLang="en-US" dirty="0"/>
              <a:t>类的成员函数，在函数体中访问对象的成员，必须用对象名加运算符“</a:t>
            </a:r>
            <a:r>
              <a:rPr lang="en-US" altLang="zh-CN" dirty="0"/>
              <a:t>.”</a:t>
            </a:r>
            <a:r>
              <a:rPr lang="zh-CN" altLang="en-US" dirty="0"/>
              <a:t>加对象成员名。但友元函数可以访问类中的所有成员，一般函数只能访问类中的公有成员。</a:t>
            </a:r>
          </a:p>
          <a:p>
            <a:pPr lvl="1"/>
            <a:r>
              <a:rPr lang="zh-CN" altLang="en-US" dirty="0"/>
              <a:t>友元函数不受类中的访问权限关键字限制，可以把它放在类的公有、私有、保护部分，但结果一样。</a:t>
            </a:r>
          </a:p>
          <a:p>
            <a:pPr lvl="1"/>
            <a:r>
              <a:rPr lang="zh-CN" altLang="en-US" dirty="0"/>
              <a:t>某类的友元函数的作用域并非该类域。如果该友元函数是另一类的成员函数，则其作用域为另一类的类域，否则与一般函数相同。</a:t>
            </a:r>
          </a:p>
        </p:txBody>
      </p:sp>
      <p:sp>
        <p:nvSpPr>
          <p:cNvPr id="4" name="矩形 3">
            <a:hlinkClick r:id="rId2" action="ppaction://hlinksldjump"/>
            <a:extLst>
              <a:ext uri="{FF2B5EF4-FFF2-40B4-BE49-F238E27FC236}">
                <a16:creationId xmlns:a16="http://schemas.microsoft.com/office/drawing/2014/main" id="{AAEFC7D0-32C4-488C-A911-1E5D5C94F6B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6F90CD98-0B0F-4027-AA27-7DD28A27505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076DD0E0-9682-4160-95BD-7C2AE34E022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DB6CE570-133C-4334-BF83-5B6F60E115E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22D72A1-E743-4BE9-80AA-45DAA92F4A1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536152A9-942B-4942-8E11-654FBC16BB9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65FE1DB8-5D84-4DDE-A3C6-F3DF4661476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8A66E7BA-D8D3-4A02-A0D1-CCFC91B3849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7.12】</a:t>
            </a:r>
            <a:r>
              <a:rPr lang="zh-CN" altLang="en-US" dirty="0">
                <a:solidFill>
                  <a:srgbClr val="C00000"/>
                </a:solidFill>
              </a:rPr>
              <a:t>读程序，分析运行结果</a:t>
            </a:r>
            <a:endParaRPr lang="en-US" altLang="zh-CN" dirty="0">
              <a:solidFill>
                <a:srgbClr val="C00000"/>
              </a:solidFill>
            </a:endParaRPr>
          </a:p>
          <a:p>
            <a:pPr algn="just">
              <a:spcBef>
                <a:spcPts val="0"/>
              </a:spcBef>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cmath</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using namespace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class</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pixel{</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x,y</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public</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pixel(</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x0,</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y0){</a:t>
            </a:r>
          </a:p>
          <a:p>
            <a:pPr algn="just">
              <a:spcBef>
                <a:spcPts val="0"/>
              </a:spcBef>
              <a:buNone/>
            </a:pPr>
            <a:r>
              <a:rPr lang="en-US" altLang="zh-CN" sz="2000" b="1" dirty="0">
                <a:latin typeface="Courier New" pitchFamily="49" charset="0"/>
                <a:cs typeface="Courier New" pitchFamily="49" charset="0"/>
              </a:rPr>
              <a:t>		x=x0;</a:t>
            </a:r>
          </a:p>
          <a:p>
            <a:pPr algn="just">
              <a:spcBef>
                <a:spcPts val="0"/>
              </a:spcBef>
              <a:buNone/>
            </a:pPr>
            <a:r>
              <a:rPr lang="en-US" altLang="zh-CN" sz="2000" b="1" dirty="0">
                <a:latin typeface="Courier New" pitchFamily="49" charset="0"/>
                <a:cs typeface="Courier New" pitchFamily="49" charset="0"/>
              </a:rPr>
              <a:t>		y=y0;</a:t>
            </a:r>
          </a:p>
          <a:p>
            <a:pPr algn="just">
              <a:spcBef>
                <a:spcPts val="0"/>
              </a:spcBef>
              <a:buNone/>
            </a:pPr>
            <a:r>
              <a:rPr lang="en-US" altLang="zh-CN" sz="2000" b="1" dirty="0">
                <a:latin typeface="Courier New" pitchFamily="49" charset="0"/>
                <a:cs typeface="Courier New" pitchFamily="49" charset="0"/>
              </a:rPr>
              <a:t>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printxy</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&lt;&lt;"pixel: ("&lt;&lt;x&lt;&lt;","&lt;&lt;y&lt;&lt;")"&lt;&lt;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	}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friend double </a:t>
            </a: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(pixel p1, pixel p2);</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友元函数（原型）</a:t>
            </a:r>
          </a:p>
          <a:p>
            <a:pPr algn="just">
              <a:spcBef>
                <a:spcPts val="0"/>
              </a:spcBef>
              <a:buNone/>
            </a:pPr>
            <a:r>
              <a:rPr lang="zh-CN" altLang="en-US" sz="2000" b="1" dirty="0">
                <a:latin typeface="Courier New" pitchFamily="49" charset="0"/>
                <a:cs typeface="Courier New" pitchFamily="49" charset="0"/>
              </a:rPr>
              <a:t>};</a:t>
            </a:r>
            <a:r>
              <a:rPr lang="zh-CN" altLang="en-US" sz="2000" b="1" dirty="0">
                <a:solidFill>
                  <a:schemeClr val="tx2"/>
                </a:solidFill>
                <a:latin typeface="Courier New" pitchFamily="49" charset="0"/>
                <a:cs typeface="Courier New" pitchFamily="49" charset="0"/>
              </a:rPr>
              <a:t> </a:t>
            </a:r>
          </a:p>
          <a:p>
            <a:pPr>
              <a:buNone/>
            </a:pPr>
            <a:endParaRPr lang="zh-CN" altLang="en-US" dirty="0"/>
          </a:p>
        </p:txBody>
      </p:sp>
      <p:sp>
        <p:nvSpPr>
          <p:cNvPr id="4" name="矩形 3">
            <a:hlinkClick r:id="rId2" action="ppaction://hlinksldjump"/>
            <a:extLst>
              <a:ext uri="{FF2B5EF4-FFF2-40B4-BE49-F238E27FC236}">
                <a16:creationId xmlns:a16="http://schemas.microsoft.com/office/drawing/2014/main" id="{5A5A051E-EAA7-4D81-ACF5-0192314D35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C64AF406-ADC5-4BB1-82CF-F68EF01BC33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7368DADF-44A3-4492-B2AD-A972114E3C2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74104401-0F52-4626-B92A-029D266AFA3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2F13FE6-9FB5-4821-ADA6-D58EF3054C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93A9B114-008F-4489-B0AF-F6D145047F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9380FF84-1360-4DA1-A693-29E75AB80E7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CB659E24-AEE2-443C-BE54-17D621D7A8F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72518" cy="5448668"/>
          </a:xfrm>
        </p:spPr>
        <p:txBody>
          <a:bodyPr/>
          <a:lstStyle/>
          <a:p>
            <a:pPr algn="just">
              <a:spcBef>
                <a:spcPts val="0"/>
              </a:spcBef>
              <a:buNone/>
            </a:pPr>
            <a:r>
              <a:rPr lang="en-US" altLang="zh-CN" sz="2000" b="1" dirty="0">
                <a:solidFill>
                  <a:srgbClr val="0000FF"/>
                </a:solidFill>
                <a:latin typeface="Courier New" pitchFamily="49" charset="0"/>
                <a:cs typeface="Courier New" pitchFamily="49" charset="0"/>
              </a:rPr>
              <a:t>double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(pixel p1, pixel p2){</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友元函数在类体外定义</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double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xd</a:t>
            </a:r>
            <a:r>
              <a:rPr lang="en-US" altLang="zh-CN" sz="2000" b="1" dirty="0">
                <a:latin typeface="Courier New" pitchFamily="49" charset="0"/>
                <a:cs typeface="Courier New" pitchFamily="49" charset="0"/>
              </a:rPr>
              <a:t>=double(p1.x-p2.x);</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使用</a:t>
            </a:r>
            <a:r>
              <a:rPr lang="en-US" altLang="zh-CN" sz="2000" b="1" dirty="0">
                <a:solidFill>
                  <a:srgbClr val="00B050"/>
                </a:solidFill>
                <a:latin typeface="Courier New" pitchFamily="49" charset="0"/>
                <a:cs typeface="Courier New" pitchFamily="49" charset="0"/>
              </a:rPr>
              <a:t>pixel</a:t>
            </a:r>
            <a:r>
              <a:rPr lang="zh-CN" altLang="en-US" sz="2000" b="1" dirty="0">
                <a:solidFill>
                  <a:srgbClr val="00B050"/>
                </a:solidFill>
                <a:latin typeface="Courier New" pitchFamily="49" charset="0"/>
                <a:cs typeface="Courier New" pitchFamily="49" charset="0"/>
              </a:rPr>
              <a:t>类的私有成员</a:t>
            </a:r>
            <a:r>
              <a:rPr lang="en-US" altLang="zh-CN" sz="2000" b="1" dirty="0">
                <a:solidFill>
                  <a:srgbClr val="00B050"/>
                </a:solidFill>
                <a:latin typeface="Courier New" pitchFamily="49" charset="0"/>
                <a:cs typeface="Courier New" pitchFamily="49" charset="0"/>
              </a:rPr>
              <a:t>x</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double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yd=double(p1.y-p2.y);</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sqrt</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xd</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xd+yd</a:t>
            </a:r>
            <a:r>
              <a:rPr lang="en-US" altLang="zh-CN" sz="2000" b="1" dirty="0">
                <a:latin typeface="Courier New" pitchFamily="49" charset="0"/>
                <a:cs typeface="Courier New" pitchFamily="49" charset="0"/>
              </a:rPr>
              <a:t>*yd);</a:t>
            </a:r>
          </a:p>
          <a:p>
            <a:pPr algn="just">
              <a:spcBef>
                <a:spcPts val="0"/>
              </a:spcBef>
              <a:buNone/>
            </a:pPr>
            <a:r>
              <a:rPr lang="en-US" altLang="zh-CN" sz="2000" b="1" dirty="0">
                <a:solidFill>
                  <a:schemeClr val="tx2"/>
                </a:solidFill>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 {</a:t>
            </a:r>
          </a:p>
          <a:p>
            <a:pPr algn="just">
              <a:spcBef>
                <a:spcPts val="0"/>
              </a:spcBef>
              <a:buNone/>
            </a:pPr>
            <a:r>
              <a:rPr lang="en-US" altLang="zh-CN" sz="2000" b="1" dirty="0">
                <a:latin typeface="Courier New" pitchFamily="49" charset="0"/>
                <a:cs typeface="Courier New" pitchFamily="49" charset="0"/>
              </a:rPr>
              <a:t>	  pixel p1(0,0), p2(10,10);</a:t>
            </a:r>
          </a:p>
          <a:p>
            <a:pPr algn="just">
              <a:spcBef>
                <a:spcPts val="0"/>
              </a:spcBef>
              <a:buNone/>
            </a:pPr>
            <a:r>
              <a:rPr lang="en-US" altLang="zh-CN" sz="2000" b="1" dirty="0">
                <a:latin typeface="Courier New" pitchFamily="49" charset="0"/>
                <a:cs typeface="Courier New" pitchFamily="49" charset="0"/>
              </a:rPr>
              <a:t>	  p1.printxy();</a:t>
            </a:r>
          </a:p>
          <a:p>
            <a:pPr algn="just">
              <a:spcBef>
                <a:spcPts val="0"/>
              </a:spcBef>
              <a:buNone/>
            </a:pPr>
            <a:r>
              <a:rPr lang="en-US" altLang="zh-CN" sz="2000" b="1" dirty="0">
                <a:latin typeface="Courier New" pitchFamily="49" charset="0"/>
                <a:cs typeface="Courier New" pitchFamily="49" charset="0"/>
              </a:rPr>
              <a:t>	  p2.printxy();</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(p1,p2)="&lt;&lt;</a:t>
            </a: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(p1,p2)&lt;&lt;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endParaRPr lang="en-US" altLang="zh-CN" sz="2000" b="1" dirty="0">
              <a:latin typeface="Courier New" pitchFamily="49" charset="0"/>
              <a:cs typeface="Courier New" pitchFamily="49" charset="0"/>
            </a:endParaRPr>
          </a:p>
          <a:p>
            <a:pPr algn="just">
              <a:spcBef>
                <a:spcPts val="0"/>
              </a:spcBef>
              <a:buNone/>
            </a:pPr>
            <a:r>
              <a:rPr lang="zh-CN" altLang="en-US" sz="2000" b="1" dirty="0">
                <a:solidFill>
                  <a:schemeClr val="accent6"/>
                </a:solidFill>
                <a:latin typeface="Courier New" pitchFamily="49" charset="0"/>
                <a:cs typeface="Courier New" pitchFamily="49" charset="0"/>
              </a:rPr>
              <a:t>程序执行后的显示结果如下：</a:t>
            </a:r>
          </a:p>
          <a:p>
            <a:pPr algn="just">
              <a:spcBef>
                <a:spcPts val="0"/>
              </a:spcBef>
              <a:buNone/>
            </a:pPr>
            <a:r>
              <a:rPr lang="en-US" altLang="zh-CN" sz="2000" b="1" dirty="0">
                <a:latin typeface="Courier New" pitchFamily="49" charset="0"/>
                <a:cs typeface="Courier New" pitchFamily="49" charset="0"/>
              </a:rPr>
              <a:t>pixel: (0,0)</a:t>
            </a:r>
          </a:p>
          <a:p>
            <a:pPr algn="just">
              <a:spcBef>
                <a:spcPts val="0"/>
              </a:spcBef>
              <a:buNone/>
            </a:pPr>
            <a:r>
              <a:rPr lang="en-US" altLang="zh-CN" sz="2000" b="1" dirty="0">
                <a:latin typeface="Courier New" pitchFamily="49" charset="0"/>
                <a:cs typeface="Courier New" pitchFamily="49" charset="0"/>
              </a:rPr>
              <a:t>pixel: (10,10)</a:t>
            </a:r>
          </a:p>
          <a:p>
            <a:pPr algn="just">
              <a:spcBef>
                <a:spcPts val="0"/>
              </a:spcBef>
              <a:buNone/>
            </a:pP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(p1,p2)=14.1421</a:t>
            </a:r>
          </a:p>
          <a:p>
            <a:pPr>
              <a:buNone/>
            </a:pPr>
            <a:endParaRPr lang="zh-CN" altLang="en-US" sz="20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3183479C-BFD7-4FB7-8DF8-4CF6CBC2CFC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5E90F7C2-7992-4C3A-8664-BA9BA9E5263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760285E2-91B8-48A8-9CEE-288B6772609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1CD4CEF3-CA8E-4488-9307-26007D012AC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2943BBF-2D31-43FF-AB94-9BA2560CEAE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15217BAC-2E2F-4BA5-85DE-F386AB5F238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4BE96556-F2E7-4F67-B502-5FFC680625F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4E1D3EFF-0032-4CD5-A9FA-78A2279592A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7.13】</a:t>
            </a:r>
            <a:r>
              <a:rPr lang="zh-CN" altLang="en-US" dirty="0">
                <a:solidFill>
                  <a:srgbClr val="C00000"/>
                </a:solidFill>
              </a:rPr>
              <a:t>自定义一个示意性的复数类型</a:t>
            </a:r>
            <a:r>
              <a:rPr lang="en-US" altLang="zh-CN" dirty="0">
                <a:solidFill>
                  <a:srgbClr val="C00000"/>
                </a:solidFill>
              </a:rPr>
              <a:t>complex，</a:t>
            </a:r>
            <a:r>
              <a:rPr lang="zh-CN" altLang="en-US" dirty="0">
                <a:solidFill>
                  <a:srgbClr val="C00000"/>
                </a:solidFill>
              </a:rPr>
              <a:t>其中说明了两个友元函数，使用该类可以完成复数的加法以及对复数的输出。并编制了主函数，说明</a:t>
            </a:r>
            <a:r>
              <a:rPr lang="en-US" altLang="zh-CN" dirty="0">
                <a:solidFill>
                  <a:srgbClr val="C00000"/>
                </a:solidFill>
              </a:rPr>
              <a:t>complex</a:t>
            </a:r>
            <a:r>
              <a:rPr lang="zh-CN" altLang="en-US" dirty="0">
                <a:solidFill>
                  <a:srgbClr val="C00000"/>
                </a:solidFill>
              </a:rPr>
              <a:t>类对象，对定义的各函数进行调用</a:t>
            </a:r>
            <a:endParaRPr lang="en-US" altLang="zh-CN" dirty="0"/>
          </a:p>
          <a:p>
            <a:pPr lvl="1"/>
            <a:r>
              <a:rPr lang="zh-CN" altLang="en-US" dirty="0"/>
              <a:t>使用友元函数的注意：</a:t>
            </a:r>
            <a:endParaRPr lang="en-US" altLang="zh-CN" dirty="0"/>
          </a:p>
          <a:p>
            <a:pPr lvl="2"/>
            <a:r>
              <a:rPr lang="zh-CN" altLang="en-US" dirty="0"/>
              <a:t>参加运算的所有运算分量（如类对象）必须显式地列在友元函数的参数表中。</a:t>
            </a:r>
            <a:endParaRPr lang="en-US" altLang="zh-CN" dirty="0"/>
          </a:p>
          <a:p>
            <a:pPr lvl="2"/>
            <a:r>
              <a:rPr lang="zh-CN" altLang="en-US" dirty="0"/>
              <a:t>调用友元函数时根本不通过类对象</a:t>
            </a:r>
          </a:p>
        </p:txBody>
      </p:sp>
      <p:sp>
        <p:nvSpPr>
          <p:cNvPr id="4" name="矩形 3">
            <a:hlinkClick r:id="rId2" action="ppaction://hlinksldjump"/>
            <a:extLst>
              <a:ext uri="{FF2B5EF4-FFF2-40B4-BE49-F238E27FC236}">
                <a16:creationId xmlns:a16="http://schemas.microsoft.com/office/drawing/2014/main" id="{3B8A5E32-3A6D-4813-9BA2-CD55532D7A0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BC35E88B-CC50-45F7-96AE-AE10F468239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8ABAD6F4-B6F5-453F-981B-C81ADA7ACF5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D55CE633-67CF-4927-B78A-0FF3DF042E0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145ECA7-C721-4C44-94BF-653C049978F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9A62E267-E859-4C2A-A9C7-6F2DBE50552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E3934511-16DE-4544-A315-93C2527CF7C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ED336121-A50D-4D6E-8006-9BA9A0B9EDA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980728"/>
            <a:ext cx="9108504" cy="5448647"/>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complex {</a:t>
            </a:r>
          </a:p>
          <a:p>
            <a:pPr algn="just">
              <a:spcBef>
                <a:spcPts val="0"/>
              </a:spcBef>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real;</a:t>
            </a:r>
          </a:p>
          <a:p>
            <a:pPr algn="just">
              <a:spcBef>
                <a:spcPts val="0"/>
              </a:spcBef>
              <a:buNone/>
            </a:pPr>
            <a:r>
              <a:rPr lang="en-US" altLang="zh-CN" sz="2400" b="1" dirty="0">
                <a:solidFill>
                  <a:srgbClr val="0000FF"/>
                </a:solidFill>
                <a:latin typeface="Courier New" pitchFamily="49" charset="0"/>
                <a:cs typeface="Courier New" pitchFamily="49" charset="0"/>
              </a:rPr>
              <a:t>	double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 </a:t>
            </a:r>
          </a:p>
          <a:p>
            <a:pPr algn="just">
              <a:spcBef>
                <a:spcPts val="0"/>
              </a:spcBef>
              <a:buNone/>
            </a:pPr>
            <a:r>
              <a:rPr lang="en-US" altLang="zh-CN" sz="2400" b="1" dirty="0">
                <a:solidFill>
                  <a:srgbClr val="0000FF"/>
                </a:solidFill>
                <a:latin typeface="Courier New" pitchFamily="49" charset="0"/>
                <a:cs typeface="Courier New" pitchFamily="49" charset="0"/>
              </a:rPr>
              <a:t>public</a:t>
            </a:r>
            <a:r>
              <a:rPr lang="en-US" altLang="zh-CN" sz="2400" b="1" dirty="0">
                <a:solidFill>
                  <a:schemeClr val="tx2"/>
                </a:solidFill>
                <a:latin typeface="Courier New" pitchFamily="49" charset="0"/>
                <a:cs typeface="Courier New" pitchFamily="49" charset="0"/>
              </a:rPr>
              <a:t>:</a:t>
            </a:r>
          </a:p>
          <a:p>
            <a:pPr algn="just">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complex();</a:t>
            </a:r>
          </a:p>
          <a:p>
            <a:pPr algn="just">
              <a:spcBef>
                <a:spcPts val="0"/>
              </a:spcBef>
              <a:buNone/>
            </a:pPr>
            <a:r>
              <a:rPr lang="en-US" altLang="zh-CN" sz="2400" b="1" dirty="0">
                <a:latin typeface="Courier New" pitchFamily="49" charset="0"/>
                <a:cs typeface="Courier New" pitchFamily="49" charset="0"/>
              </a:rPr>
              <a:t>	complex(</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 </a:t>
            </a:r>
            <a:r>
              <a:rPr lang="en-US" altLang="zh-CN" sz="2400" b="1" dirty="0">
                <a:solidFill>
                  <a:srgbClr val="0000FF"/>
                </a:solidFill>
                <a:latin typeface="Courier New" pitchFamily="49" charset="0"/>
                <a:cs typeface="Courier New" pitchFamily="49" charset="0"/>
              </a:rPr>
              <a:t>double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gn="just">
              <a:spcBef>
                <a:spcPts val="0"/>
              </a:spcBef>
              <a:buNone/>
            </a:pPr>
            <a:r>
              <a:rPr lang="en-US" altLang="zh-CN" sz="2400" b="1" dirty="0">
                <a:solidFill>
                  <a:srgbClr val="0000FF"/>
                </a:solidFill>
                <a:latin typeface="Courier New" pitchFamily="49" charset="0"/>
                <a:cs typeface="Courier New" pitchFamily="49" charset="0"/>
              </a:rPr>
              <a:t>	friend </a:t>
            </a:r>
            <a:r>
              <a:rPr lang="en-US" altLang="zh-CN" sz="2400" b="1" dirty="0">
                <a:latin typeface="Courier New" pitchFamily="49" charset="0"/>
                <a:cs typeface="Courier New" pitchFamily="49" charset="0"/>
              </a:rPr>
              <a:t>complex </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(complex c1, complex c2);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友元函数，复数</a:t>
            </a:r>
            <a:r>
              <a:rPr lang="en-US" altLang="zh-CN" sz="2400" b="1" dirty="0">
                <a:solidFill>
                  <a:srgbClr val="00B050"/>
                </a:solidFill>
                <a:latin typeface="Courier New" pitchFamily="49" charset="0"/>
                <a:cs typeface="Courier New" pitchFamily="49" charset="0"/>
              </a:rPr>
              <a:t>c1 + c2 （</a:t>
            </a:r>
            <a:r>
              <a:rPr lang="zh-CN" altLang="en-US" sz="2400" b="1" dirty="0">
                <a:solidFill>
                  <a:srgbClr val="00B050"/>
                </a:solidFill>
                <a:latin typeface="Courier New" pitchFamily="49" charset="0"/>
                <a:cs typeface="Courier New" pitchFamily="49" charset="0"/>
              </a:rPr>
              <a:t>二参数对象相加）</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friend void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 (complex c); </a:t>
            </a:r>
            <a:r>
              <a:rPr lang="en-US" altLang="zh-CN" sz="2400" b="1" dirty="0">
                <a:solidFill>
                  <a:srgbClr val="0000FF"/>
                </a:solidFill>
                <a:latin typeface="Courier New" pitchFamily="49" charset="0"/>
                <a:cs typeface="Courier New" pitchFamily="49" charset="0"/>
              </a:rPr>
              <a:t>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友元函数，输出类对象</a:t>
            </a:r>
            <a:r>
              <a:rPr lang="en-US" altLang="zh-CN" sz="2400" b="1" dirty="0">
                <a:solidFill>
                  <a:srgbClr val="00B050"/>
                </a:solidFill>
                <a:latin typeface="Courier New" pitchFamily="49" charset="0"/>
                <a:cs typeface="Courier New" pitchFamily="49" charset="0"/>
              </a:rPr>
              <a:t>c</a:t>
            </a:r>
            <a:r>
              <a:rPr lang="zh-CN" altLang="en-US" sz="2400" b="1" dirty="0">
                <a:solidFill>
                  <a:srgbClr val="00B050"/>
                </a:solidFill>
                <a:latin typeface="Courier New" pitchFamily="49" charset="0"/>
                <a:cs typeface="Courier New" pitchFamily="49" charset="0"/>
              </a:rPr>
              <a:t>的有关数据（</a:t>
            </a:r>
            <a:r>
              <a:rPr lang="en-US" altLang="zh-CN" sz="2400" b="1" dirty="0">
                <a:solidFill>
                  <a:srgbClr val="00B050"/>
                </a:solidFill>
                <a:latin typeface="Courier New" pitchFamily="49" charset="0"/>
                <a:cs typeface="Courier New" pitchFamily="49" charset="0"/>
              </a:rPr>
              <a:t>c</a:t>
            </a:r>
            <a:r>
              <a:rPr lang="zh-CN" altLang="en-US" sz="2400" b="1" dirty="0">
                <a:solidFill>
                  <a:srgbClr val="00B050"/>
                </a:solidFill>
                <a:latin typeface="Courier New" pitchFamily="49" charset="0"/>
                <a:cs typeface="Courier New" pitchFamily="49" charset="0"/>
              </a:rPr>
              <a:t>为参数对象）</a:t>
            </a:r>
          </a:p>
          <a:p>
            <a:pPr algn="just">
              <a:spcBef>
                <a:spcPts val="0"/>
              </a:spcBef>
              <a:buNone/>
            </a:pPr>
            <a:r>
              <a:rPr lang="zh-CN" altLang="en-US" sz="2400" b="1" dirty="0">
                <a:latin typeface="Courier New" pitchFamily="49" charset="0"/>
                <a:cs typeface="Courier New" pitchFamily="49" charset="0"/>
              </a:rPr>
              <a:t>};</a:t>
            </a:r>
            <a:r>
              <a:rPr lang="zh-CN" altLang="en-US" sz="2400" b="1" dirty="0">
                <a:solidFill>
                  <a:schemeClr val="tx2"/>
                </a:solidFill>
                <a:latin typeface="Courier New" pitchFamily="49" charset="0"/>
                <a:cs typeface="Courier New" pitchFamily="49" charset="0"/>
              </a:rPr>
              <a:t> </a:t>
            </a: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835FA0A7-FAC2-4583-A4C7-970DD3BBDC1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CC29AB6A-0D47-436F-A9C9-5CE0F4245D0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37CAC900-654B-4DEF-80BB-06C4A8A66C1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DBB1410C-B9FE-4913-ADA8-05CDAC5D3E4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FC1C1C8-E04B-41A5-92B0-538C5AEB15C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41923B8A-823D-47D0-A8B1-F5DB8A9D81E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8CC24190-98B3-4A36-8AE8-225FF92E0C3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231BC263-945F-4EA9-8776-9B8ECF721F8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3" name="内容占位符 2"/>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7.2】</a:t>
            </a:r>
            <a:r>
              <a:rPr lang="zh-CN" altLang="en-US" dirty="0"/>
              <a:t>商品类的设计</a:t>
            </a:r>
            <a:endParaRPr lang="en-US" altLang="zh-CN" dirty="0"/>
          </a:p>
          <a:p>
            <a:pPr>
              <a:spcBef>
                <a:spcPts val="0"/>
              </a:spcBef>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Product</a:t>
            </a:r>
          </a:p>
          <a:p>
            <a:pPr>
              <a:spcBef>
                <a:spcPts val="0"/>
              </a:spcBef>
              <a:buNone/>
            </a:pP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name;</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count;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float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price;</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float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total_price</a:t>
            </a: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成员函数若干</a:t>
            </a:r>
          </a:p>
          <a:p>
            <a:pPr>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7DCE9352-B66F-4624-B153-96A237BFF63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AD7BE4F-4DA6-412E-A635-933F942A10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37A9151-4B24-4532-B824-1437C088361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521709F-A557-4F97-9DF6-DD0E0574B1A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B2DCD90-8D72-4F29-BDF4-690671332B9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E659CC50-8EF5-4ECC-B3F4-EECA4D553BF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7CAA29FA-F944-4215-99CC-93658F759ED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C75A8BEC-A102-4C0F-93E6-0AECEBF42C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BC6B9185-90EA-4481-A3BD-0096447DA9C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806428"/>
          </a:xfrm>
        </p:spPr>
        <p:txBody>
          <a:bodyPr/>
          <a:lstStyle/>
          <a:p>
            <a:pPr algn="just">
              <a:spcBef>
                <a:spcPts val="0"/>
              </a:spcBef>
              <a:buNone/>
            </a:pPr>
            <a:r>
              <a:rPr lang="en-US" altLang="zh-CN" sz="2400" b="1" dirty="0">
                <a:latin typeface="Courier New" pitchFamily="49" charset="0"/>
                <a:cs typeface="Courier New" pitchFamily="49" charset="0"/>
              </a:rPr>
              <a:t>complex::complex() {</a:t>
            </a:r>
          </a:p>
          <a:p>
            <a:pPr algn="just">
              <a:spcBef>
                <a:spcPts val="0"/>
              </a:spcBef>
              <a:buNone/>
            </a:pPr>
            <a:r>
              <a:rPr lang="en-US" altLang="zh-CN" sz="2400" b="1" dirty="0">
                <a:latin typeface="Courier New" pitchFamily="49" charset="0"/>
                <a:cs typeface="Courier New" pitchFamily="49" charset="0"/>
              </a:rPr>
              <a:t>	real=0;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=0;</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complex::complex(</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gn="just">
              <a:spcBef>
                <a:spcPts val="0"/>
              </a:spcBef>
              <a:buNone/>
            </a:pPr>
            <a:r>
              <a:rPr lang="en-US" altLang="zh-CN" sz="2400" b="1" dirty="0">
                <a:latin typeface="Courier New" pitchFamily="49" charset="0"/>
                <a:cs typeface="Courier New" pitchFamily="49" charset="0"/>
              </a:rPr>
              <a:t>	real=r;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complex </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(complex c1,  complex c2) { </a:t>
            </a:r>
          </a:p>
          <a:p>
            <a:pPr algn="just">
              <a:spcBef>
                <a:spcPts val="0"/>
              </a:spcBef>
              <a:buNone/>
            </a:pPr>
            <a:r>
              <a:rPr lang="en-US" altLang="zh-CN" sz="2400" b="1" dirty="0">
                <a:latin typeface="Courier New" pitchFamily="49" charset="0"/>
                <a:cs typeface="Courier New" pitchFamily="49" charset="0"/>
              </a:rPr>
              <a:t>    complex c;</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c.real</a:t>
            </a:r>
            <a:r>
              <a:rPr lang="en-US" altLang="zh-CN" sz="2400" b="1" dirty="0">
                <a:latin typeface="Courier New" pitchFamily="49" charset="0"/>
                <a:cs typeface="Courier New" pitchFamily="49" charset="0"/>
              </a:rPr>
              <a:t>=c1.real+c2.real;</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c.imag</a:t>
            </a:r>
            <a:r>
              <a:rPr lang="en-US" altLang="zh-CN" sz="2400" b="1" dirty="0">
                <a:latin typeface="Courier New" pitchFamily="49" charset="0"/>
                <a:cs typeface="Courier New" pitchFamily="49" charset="0"/>
              </a:rPr>
              <a:t>=c1.imag+c2.imag;</a:t>
            </a:r>
          </a:p>
          <a:p>
            <a:pPr algn="just">
              <a:spcBef>
                <a:spcPts val="0"/>
              </a:spcBef>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c;</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 (complex com)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&lt;&lt;"("&lt;&lt;</a:t>
            </a:r>
            <a:r>
              <a:rPr lang="en-US" altLang="zh-CN" sz="2400" b="1" dirty="0" err="1">
                <a:latin typeface="Courier New" pitchFamily="49" charset="0"/>
                <a:cs typeface="Courier New" pitchFamily="49" charset="0"/>
              </a:rPr>
              <a:t>com.real</a:t>
            </a:r>
            <a:r>
              <a:rPr lang="en-US" altLang="zh-CN" sz="2400" b="1" dirty="0">
                <a:latin typeface="Courier New" pitchFamily="49" charset="0"/>
                <a:cs typeface="Courier New" pitchFamily="49" charset="0"/>
              </a:rPr>
              <a:t>&lt;&lt;", "&lt;&lt;</a:t>
            </a:r>
            <a:r>
              <a:rPr lang="en-US" altLang="zh-CN" sz="2400" b="1" dirty="0" err="1">
                <a:latin typeface="Courier New" pitchFamily="49" charset="0"/>
                <a:cs typeface="Courier New" pitchFamily="49" charset="0"/>
              </a:rPr>
              <a:t>com.imag</a:t>
            </a:r>
            <a:r>
              <a:rPr lang="en-US" altLang="zh-CN" sz="2400" b="1" dirty="0">
                <a:latin typeface="Courier New" pitchFamily="49" charset="0"/>
                <a:cs typeface="Courier New" pitchFamily="49" charset="0"/>
              </a:rPr>
              <a:t>&lt;&lt;")";</a:t>
            </a:r>
          </a:p>
          <a:p>
            <a:pPr algn="just">
              <a:spcBef>
                <a:spcPts val="0"/>
              </a:spcBef>
              <a:buNone/>
            </a:pPr>
            <a:r>
              <a:rPr lang="en-US" altLang="zh-CN" sz="2400" b="1" dirty="0">
                <a:latin typeface="Courier New" pitchFamily="49" charset="0"/>
                <a:cs typeface="Courier New" pitchFamily="49" charset="0"/>
              </a:rPr>
              <a:t>}</a:t>
            </a: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C9D80B40-CE00-41AA-84D8-D3DCF44D23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779A1DE6-CFC5-45AA-A06B-17B9E8EABDF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FA6CFB25-2BDA-4364-BF40-67DCFE8C38F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026BDB41-8FEA-4C10-A65F-CF67CC2EB5E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F4CF3B9-0279-4B4A-9118-D261CE2CE59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86D75862-3C60-43E0-AFA1-40C1125A8B7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52C471C4-C5CE-4E21-BB4F-34D912DCEF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77BC44B8-7FD9-47DE-911C-21EC6D9175C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472518" cy="5448098"/>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lgn="just">
              <a:spcBef>
                <a:spcPts val="0"/>
              </a:spcBef>
              <a:buNone/>
            </a:pPr>
            <a:r>
              <a:rPr lang="en-US" altLang="zh-CN" sz="2400" b="1" dirty="0">
                <a:latin typeface="Courier New" pitchFamily="49" charset="0"/>
                <a:cs typeface="Courier New" pitchFamily="49" charset="0"/>
              </a:rPr>
              <a:t>	complex c1(1,2), c2(3,4), res; </a:t>
            </a:r>
          </a:p>
          <a:p>
            <a:pPr algn="just">
              <a:spcBef>
                <a:spcPts val="0"/>
              </a:spcBef>
              <a:buNone/>
            </a:pPr>
            <a:r>
              <a:rPr lang="en-US" altLang="zh-CN" sz="2400" b="1" dirty="0">
                <a:latin typeface="Courier New" pitchFamily="49" charset="0"/>
                <a:cs typeface="Courier New" pitchFamily="49" charset="0"/>
              </a:rPr>
              <a:t> 	res=</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(c1, c2);</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调用友元函数时不通过类对象</a:t>
            </a:r>
          </a:p>
          <a:p>
            <a:pPr algn="just">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(c1);</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(c2);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(res);</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p>
          <a:p>
            <a:pPr algn="just">
              <a:spcBef>
                <a:spcPts val="0"/>
              </a:spcBef>
              <a:buNone/>
            </a:pPr>
            <a:endParaRPr lang="en-US" altLang="zh-CN" sz="2400" dirty="0">
              <a:solidFill>
                <a:srgbClr val="0000FF"/>
              </a:solidFill>
              <a:latin typeface="Courier New" pitchFamily="49" charset="0"/>
              <a:cs typeface="Courier New" pitchFamily="49" charset="0"/>
            </a:endParaRPr>
          </a:p>
          <a:p>
            <a:pPr algn="just">
              <a:spcBef>
                <a:spcPts val="0"/>
              </a:spcBef>
              <a:buNone/>
            </a:pPr>
            <a:r>
              <a:rPr lang="zh-CN" altLang="en-US" sz="2400" dirty="0">
                <a:solidFill>
                  <a:schemeClr val="accent6"/>
                </a:solidFill>
                <a:latin typeface="Courier New" pitchFamily="49" charset="0"/>
                <a:cs typeface="Courier New" pitchFamily="49" charset="0"/>
              </a:rPr>
              <a:t>程序执行后，屏幕显示结果为:</a:t>
            </a:r>
          </a:p>
          <a:p>
            <a:pPr algn="just">
              <a:spcBef>
                <a:spcPts val="0"/>
              </a:spcBef>
              <a:buNone/>
            </a:pPr>
            <a:r>
              <a:rPr lang="zh-CN" altLang="en-US" sz="2400" b="1" dirty="0">
                <a:latin typeface="Courier New" pitchFamily="49" charset="0"/>
                <a:cs typeface="Courier New" pitchFamily="49" charset="0"/>
              </a:rPr>
              <a:t>(1, 2) + (3, 4) = (4, 6)</a:t>
            </a:r>
          </a:p>
          <a:p>
            <a:pPr>
              <a:spcBef>
                <a:spcPts val="0"/>
              </a:spcBef>
              <a:buNone/>
            </a:pPr>
            <a:endParaRPr lang="zh-CN" altLang="en-US" sz="2400"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94DCF1D1-3D4C-49A7-8C1C-268A82ACC4D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5D4BBEC6-675D-4715-85DE-81F3682E6C2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EA32D8A0-D188-4F72-BC92-F8EC8CBFC6F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EF2453DC-10E7-4BC0-83CB-41B735FA4D3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E40F74A-15BF-4F3D-BCB6-6FD60AF242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857B3F80-3E85-4CD2-B161-6D86EF14B7F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93F0321C-4BFB-4E89-8E51-D4562966489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5CF05430-AC54-4AF8-BFAF-E5925314CCC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153400" cy="5447528"/>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7.14】</a:t>
            </a:r>
            <a:r>
              <a:rPr lang="zh-CN" altLang="en-US" dirty="0">
                <a:solidFill>
                  <a:srgbClr val="C00000"/>
                </a:solidFill>
              </a:rPr>
              <a:t>自定义一个示意性复数类型</a:t>
            </a:r>
            <a:r>
              <a:rPr lang="en-US" altLang="zh-CN" dirty="0">
                <a:solidFill>
                  <a:srgbClr val="C00000"/>
                </a:solidFill>
              </a:rPr>
              <a:t>complex，</a:t>
            </a:r>
            <a:r>
              <a:rPr lang="zh-CN" altLang="en-US" dirty="0">
                <a:solidFill>
                  <a:srgbClr val="C00000"/>
                </a:solidFill>
              </a:rPr>
              <a:t>其中说明了几个类成员函数，使用该类可以完成复数的加法以及对复数的输出。并编制了主函数，说明</a:t>
            </a:r>
            <a:r>
              <a:rPr lang="en-US" altLang="zh-CN" dirty="0">
                <a:solidFill>
                  <a:srgbClr val="C00000"/>
                </a:solidFill>
              </a:rPr>
              <a:t>complex</a:t>
            </a:r>
            <a:r>
              <a:rPr lang="zh-CN" altLang="en-US" dirty="0">
                <a:solidFill>
                  <a:srgbClr val="C00000"/>
                </a:solidFill>
              </a:rPr>
              <a:t>类对象，对定义的各函数进行调用，以验证它们的正确性。使用成员函数的注意：</a:t>
            </a:r>
            <a:endParaRPr lang="en-US" altLang="zh-CN" dirty="0">
              <a:solidFill>
                <a:srgbClr val="C00000"/>
              </a:solidFill>
            </a:endParaRPr>
          </a:p>
          <a:p>
            <a:pPr lvl="1"/>
            <a:r>
              <a:rPr lang="zh-CN" altLang="en-US" dirty="0"/>
              <a:t>总以当前调用者对象（*</a:t>
            </a:r>
            <a:r>
              <a:rPr lang="en-US" altLang="zh-CN" dirty="0"/>
              <a:t>this）</a:t>
            </a:r>
            <a:r>
              <a:rPr lang="zh-CN" altLang="en-US" dirty="0"/>
              <a:t>作为该成员函数的隐式第一运算分量；若所定义的运算多于一个运算对象时，才将其余运算对象显式地列在该成员函数的参数表中。</a:t>
            </a:r>
            <a:endParaRPr lang="en-US" altLang="zh-CN" dirty="0"/>
          </a:p>
          <a:p>
            <a:pPr lvl="1">
              <a:lnSpc>
                <a:spcPct val="110000"/>
              </a:lnSpc>
            </a:pPr>
            <a:r>
              <a:rPr lang="zh-CN" altLang="en-US" dirty="0"/>
              <a:t>调用类成员函数时必须通过类对象。</a:t>
            </a:r>
          </a:p>
        </p:txBody>
      </p:sp>
      <p:sp>
        <p:nvSpPr>
          <p:cNvPr id="4" name="矩形 3">
            <a:hlinkClick r:id="rId2" action="ppaction://hlinksldjump"/>
            <a:extLst>
              <a:ext uri="{FF2B5EF4-FFF2-40B4-BE49-F238E27FC236}">
                <a16:creationId xmlns:a16="http://schemas.microsoft.com/office/drawing/2014/main" id="{21F0004B-6C1C-48D2-8581-121557471A2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06630CA7-806A-4C34-ADCF-D44F675E911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3E2D51EF-3A3B-4422-8116-382A4163F51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10CF479C-90E3-4DD8-8E5B-0AAA9FD6096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A2DAC8F-864F-49BD-964F-43C85F18B65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8B62C357-13D7-4FAA-A128-364754ED35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84A3DD27-8853-495A-A2C9-B9CF153321A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A2749AE4-3EE7-469F-BF8E-7CCF1D94188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complex {</a:t>
            </a:r>
          </a:p>
          <a:p>
            <a:pPr algn="just">
              <a:spcBef>
                <a:spcPts val="0"/>
              </a:spcBef>
              <a:buNone/>
            </a:pPr>
            <a:r>
              <a:rPr lang="en-US" altLang="zh-CN" sz="2400" b="1" dirty="0">
                <a:solidFill>
                  <a:srgbClr val="0000FF"/>
                </a:solidFill>
                <a:latin typeface="Courier New" pitchFamily="49" charset="0"/>
                <a:cs typeface="Courier New" pitchFamily="49" charset="0"/>
              </a:rPr>
              <a:t>	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real;</a:t>
            </a:r>
          </a:p>
          <a:p>
            <a:pPr algn="just">
              <a:spcBef>
                <a:spcPts val="0"/>
              </a:spcBef>
              <a:buNone/>
            </a:pPr>
            <a:r>
              <a:rPr lang="en-US" altLang="zh-CN" sz="2400" b="1" dirty="0">
                <a:solidFill>
                  <a:srgbClr val="0000FF"/>
                </a:solidFill>
                <a:latin typeface="Courier New" pitchFamily="49" charset="0"/>
                <a:cs typeface="Courier New" pitchFamily="49" charset="0"/>
              </a:rPr>
              <a:t>	double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complex();</a:t>
            </a:r>
          </a:p>
          <a:p>
            <a:pPr algn="just">
              <a:spcBef>
                <a:spcPts val="0"/>
              </a:spcBef>
              <a:buNone/>
            </a:pPr>
            <a:r>
              <a:rPr lang="en-US" altLang="zh-CN" sz="2400" b="1" dirty="0">
                <a:latin typeface="Courier New" pitchFamily="49" charset="0"/>
                <a:cs typeface="Courier New" pitchFamily="49" charset="0"/>
              </a:rPr>
              <a:t>	complex(</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gn="just">
              <a:spcBef>
                <a:spcPts val="0"/>
              </a:spcBef>
              <a:buNone/>
            </a:pPr>
            <a:r>
              <a:rPr lang="en-US" altLang="zh-CN" sz="2400" b="1" dirty="0">
                <a:latin typeface="Courier New" pitchFamily="49" charset="0"/>
                <a:cs typeface="Courier New" pitchFamily="49" charset="0"/>
              </a:rPr>
              <a:t>	complex </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(complex c2);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类成员函数</a:t>
            </a:r>
          </a:p>
          <a:p>
            <a:pPr algn="just">
              <a:spcBef>
                <a:spcPts val="0"/>
              </a:spcBef>
              <a:buNone/>
            </a:pPr>
            <a:r>
              <a:rPr lang="zh-CN" altLang="en-US" sz="2400" b="1" dirty="0">
                <a:solidFill>
                  <a:srgbClr val="0000FF"/>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//调用者对象与参数对象</a:t>
            </a:r>
            <a:r>
              <a:rPr lang="en-US" altLang="zh-CN" sz="2400" b="1" dirty="0">
                <a:solidFill>
                  <a:srgbClr val="00B050"/>
                </a:solidFill>
                <a:latin typeface="Courier New" pitchFamily="49" charset="0"/>
                <a:cs typeface="Courier New" pitchFamily="49" charset="0"/>
              </a:rPr>
              <a:t>c2</a:t>
            </a:r>
            <a:r>
              <a:rPr lang="zh-CN" altLang="en-US" sz="2400" b="1" dirty="0">
                <a:solidFill>
                  <a:srgbClr val="00B050"/>
                </a:solidFill>
                <a:latin typeface="Courier New" pitchFamily="49" charset="0"/>
                <a:cs typeface="Courier New" pitchFamily="49" charset="0"/>
              </a:rPr>
              <a:t>相加</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 ();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类成员函数</a:t>
            </a:r>
          </a:p>
          <a:p>
            <a:pPr algn="just">
              <a:spcBef>
                <a:spcPts val="0"/>
              </a:spcBef>
              <a:buNone/>
            </a:pPr>
            <a:r>
              <a:rPr lang="zh-CN" altLang="en-US" sz="2400" b="1" dirty="0">
                <a:solidFill>
                  <a:srgbClr val="0000FF"/>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//输出调用者对象的有关数据</a:t>
            </a:r>
          </a:p>
          <a:p>
            <a:pPr algn="just">
              <a:spcBef>
                <a:spcPts val="0"/>
              </a:spcBef>
              <a:buNone/>
            </a:pPr>
            <a:r>
              <a:rPr lang="zh-CN" altLang="en-US" sz="2400" b="1" dirty="0">
                <a:latin typeface="Courier New" pitchFamily="49" charset="0"/>
                <a:cs typeface="Courier New" pitchFamily="49" charset="0"/>
              </a:rPr>
              <a:t>}; </a:t>
            </a: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C588EE0A-8F4F-4E93-92A7-00B4FBC851F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090F551D-D7C2-48F9-83A3-66500326F27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63CBCC74-92B0-4F69-B5B5-8ABF1D98518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DDCF764C-EBD0-4CA5-835C-5BF05F28DE4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9BBA526-26EC-44A1-B5E5-F4FC6B92AB3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98A46D07-0F3F-453F-A7BE-2386D85EB98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52E7E97A-2BFE-4E54-8C09-FE7DC597BE8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F85E4C42-0387-4BF5-BA11-2E794909234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663552"/>
          </a:xfrm>
        </p:spPr>
        <p:txBody>
          <a:bodyPr/>
          <a:lstStyle/>
          <a:p>
            <a:pPr algn="just">
              <a:spcBef>
                <a:spcPts val="0"/>
              </a:spcBef>
              <a:buNone/>
            </a:pPr>
            <a:r>
              <a:rPr lang="en-US" altLang="zh-CN" sz="2400" b="1" dirty="0">
                <a:latin typeface="Courier New" pitchFamily="49" charset="0"/>
                <a:cs typeface="Courier New" pitchFamily="49" charset="0"/>
              </a:rPr>
              <a:t>complex::complex() {</a:t>
            </a:r>
          </a:p>
          <a:p>
            <a:pPr algn="just">
              <a:spcBef>
                <a:spcPts val="0"/>
              </a:spcBef>
              <a:buNone/>
            </a:pPr>
            <a:r>
              <a:rPr lang="en-US" altLang="zh-CN" sz="2400" b="1" dirty="0">
                <a:latin typeface="Courier New" pitchFamily="49" charset="0"/>
                <a:cs typeface="Courier New" pitchFamily="49" charset="0"/>
              </a:rPr>
              <a:t>	  real=0;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=0;</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complex::complex(</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gn="just">
              <a:spcBef>
                <a:spcPts val="0"/>
              </a:spcBef>
              <a:buNone/>
            </a:pPr>
            <a:r>
              <a:rPr lang="en-US" altLang="zh-CN" sz="2400" b="1" dirty="0">
                <a:latin typeface="Courier New" pitchFamily="49" charset="0"/>
                <a:cs typeface="Courier New" pitchFamily="49" charset="0"/>
              </a:rPr>
              <a:t>	  real=r;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complex </a:t>
            </a:r>
            <a:r>
              <a:rPr lang="en-US" altLang="zh-CN" sz="2400" b="1" dirty="0" err="1">
                <a:latin typeface="Courier New" pitchFamily="49" charset="0"/>
                <a:cs typeface="Courier New" pitchFamily="49" charset="0"/>
              </a:rPr>
              <a:t>complex</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(complex c2) {</a:t>
            </a:r>
          </a:p>
          <a:p>
            <a:pPr algn="just">
              <a:spcBef>
                <a:spcPts val="0"/>
              </a:spcBef>
              <a:buNone/>
            </a:pPr>
            <a:r>
              <a:rPr lang="en-US" altLang="zh-CN" sz="2400" b="1" dirty="0">
                <a:latin typeface="Courier New" pitchFamily="49" charset="0"/>
                <a:cs typeface="Courier New" pitchFamily="49" charset="0"/>
              </a:rPr>
              <a:t>    complex c;</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c.real</a:t>
            </a:r>
            <a:r>
              <a:rPr lang="en-US" altLang="zh-CN" sz="2400" b="1" dirty="0">
                <a:latin typeface="Courier New" pitchFamily="49" charset="0"/>
                <a:cs typeface="Courier New" pitchFamily="49" charset="0"/>
              </a:rPr>
              <a:t>=real+c2.real;</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c.imag</a:t>
            </a:r>
            <a:r>
              <a:rPr lang="en-US" altLang="zh-CN" sz="2400" b="1" dirty="0">
                <a:latin typeface="Courier New" pitchFamily="49" charset="0"/>
                <a:cs typeface="Courier New" pitchFamily="49" charset="0"/>
              </a:rPr>
              <a:t>=imag+c2.imag;</a:t>
            </a:r>
          </a:p>
          <a:p>
            <a:pPr algn="just">
              <a:spcBef>
                <a:spcPts val="0"/>
              </a:spcBef>
              <a:buNone/>
            </a:pPr>
            <a:r>
              <a:rPr lang="en-US" altLang="zh-CN" sz="2400" b="1" dirty="0">
                <a:latin typeface="Courier New" pitchFamily="49" charset="0"/>
                <a:cs typeface="Courier New" pitchFamily="49" charset="0"/>
              </a:rPr>
              <a:t>	  return c; </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complex::</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 ()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&lt;&lt;"("&lt;&lt;real&lt;&lt;", "&lt;&lt;</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&lt;&lt;")";</a:t>
            </a:r>
          </a:p>
          <a:p>
            <a:pPr algn="just">
              <a:spcBef>
                <a:spcPts val="0"/>
              </a:spcBef>
              <a:buNone/>
            </a:pPr>
            <a:r>
              <a:rPr lang="en-US" altLang="zh-CN" sz="2400" b="1" dirty="0">
                <a:latin typeface="Courier New" pitchFamily="49" charset="0"/>
                <a:cs typeface="Courier New" pitchFamily="49" charset="0"/>
              </a:rPr>
              <a:t>} </a:t>
            </a:r>
            <a:endParaRPr lang="zh-CN" altLang="en-US" sz="2400" b="1" dirty="0">
              <a:latin typeface="Courier New" pitchFamily="49" charset="0"/>
              <a:cs typeface="Courier New" pitchFamily="49" charset="0"/>
            </a:endParaRP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057BC812-E495-4A0A-8BA7-C96CE4AEE1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2003040D-AD4F-4233-8B9A-E3BB7685B81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CF5E88DD-DFA0-441D-BA87-F2AA3E1CA10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6DEF2BD1-5B0A-4FBA-B838-4C0AEA14EDC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30F5243-6414-4ECE-B0B5-1F1D1147865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ED4F535A-2EDD-4CD7-B238-CDB0FD8F50B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96FAC9C6-C82E-44DA-8DB8-B78751E50B5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4E6C7FCD-13EF-45DE-99C7-D950FE68AEC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72518" cy="5520106"/>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lgn="just">
              <a:spcBef>
                <a:spcPts val="0"/>
              </a:spcBef>
              <a:buNone/>
            </a:pPr>
            <a:r>
              <a:rPr lang="en-US" altLang="zh-CN" sz="2400" b="1" dirty="0">
                <a:latin typeface="Courier New" pitchFamily="49" charset="0"/>
                <a:cs typeface="Courier New" pitchFamily="49" charset="0"/>
              </a:rPr>
              <a:t>	complex c1(1, 2), c2(3, 4), res;  </a:t>
            </a:r>
          </a:p>
          <a:p>
            <a:pPr algn="just">
              <a:spcBef>
                <a:spcPts val="0"/>
              </a:spcBef>
              <a:buNone/>
            </a:pPr>
            <a:r>
              <a:rPr lang="en-US" altLang="zh-CN" sz="2400" b="1" dirty="0">
                <a:latin typeface="Courier New" pitchFamily="49" charset="0"/>
                <a:cs typeface="Courier New" pitchFamily="49" charset="0"/>
              </a:rPr>
              <a:t>	res=c1.addCom(c2);</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调用成员函数必须通过类对象</a:t>
            </a:r>
          </a:p>
          <a:p>
            <a:pPr algn="just">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c1.outCom();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 ";</a:t>
            </a:r>
          </a:p>
          <a:p>
            <a:pPr algn="just">
              <a:spcBef>
                <a:spcPts val="0"/>
              </a:spcBef>
              <a:buNone/>
            </a:pPr>
            <a:r>
              <a:rPr lang="en-US" altLang="zh-CN" sz="2400" b="1" dirty="0">
                <a:latin typeface="Courier New" pitchFamily="49" charset="0"/>
                <a:cs typeface="Courier New" pitchFamily="49" charset="0"/>
              </a:rPr>
              <a:t>	c2.outCom();</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res.outCom</a:t>
            </a:r>
            <a:r>
              <a:rPr lang="en-US" altLang="zh-CN" sz="2400" b="1" dirty="0">
                <a:latin typeface="Courier New" pitchFamily="49" charset="0"/>
                <a:cs typeface="Courier New" pitchFamily="49" charset="0"/>
              </a:rPr>
              <a:t>();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endParaRPr lang="en-US" altLang="zh-CN" sz="2400" b="1" dirty="0">
              <a:solidFill>
                <a:srgbClr val="009900"/>
              </a:solidFill>
              <a:latin typeface="Courier New" pitchFamily="49" charset="0"/>
              <a:cs typeface="Courier New" pitchFamily="49" charset="0"/>
            </a:endParaRPr>
          </a:p>
          <a:p>
            <a:pPr algn="just">
              <a:spcBef>
                <a:spcPts val="0"/>
              </a:spcBef>
              <a:buNone/>
            </a:pPr>
            <a:r>
              <a:rPr lang="zh-CN" altLang="en-US" sz="2400" b="1" dirty="0">
                <a:solidFill>
                  <a:schemeClr val="accent6">
                    <a:lumMod val="75000"/>
                  </a:schemeClr>
                </a:solidFill>
                <a:latin typeface="Courier New" pitchFamily="49" charset="0"/>
                <a:cs typeface="Courier New" pitchFamily="49" charset="0"/>
              </a:rPr>
              <a:t>程序执行后，屏幕显示结果为:</a:t>
            </a:r>
          </a:p>
          <a:p>
            <a:pPr algn="just">
              <a:spcBef>
                <a:spcPts val="0"/>
              </a:spcBef>
              <a:buNone/>
            </a:pPr>
            <a:r>
              <a:rPr lang="zh-CN" altLang="en-US" sz="2400" b="1" dirty="0">
                <a:latin typeface="Courier New" pitchFamily="49" charset="0"/>
                <a:cs typeface="Courier New" pitchFamily="49" charset="0"/>
              </a:rPr>
              <a:t>(1, 2) + (3, 4) = (4, 6)</a:t>
            </a: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E70C1563-81DC-4FD1-B65E-84DBC53C8AC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24013A1A-1DC1-409F-992B-46A9221DDAB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6ACEA06A-D088-426F-8D59-66B013D1EB7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F4ADABAC-7DA0-4D44-9E3E-11AEF50AFF7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7D82E09-FB7A-4BA3-8CF1-0061E34B2CF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6B1B758C-70A9-486A-834E-6BDCF15D26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522D4D30-3C1F-4BA5-AD27-47EF0025548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8A68F2D3-2507-44C5-8388-AB103058C23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F8711B3-EB9B-4D8F-BF66-BFA539E47B96}"/>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一个类的友元函数能够访问该类的？</a:t>
            </a:r>
          </a:p>
        </p:txBody>
      </p:sp>
      <p:sp>
        <p:nvSpPr>
          <p:cNvPr id="5" name="文本框 4">
            <a:extLst>
              <a:ext uri="{FF2B5EF4-FFF2-40B4-BE49-F238E27FC236}">
                <a16:creationId xmlns:a16="http://schemas.microsoft.com/office/drawing/2014/main" id="{E5CCB242-BD02-446C-9CE9-1ED2C85AFBD6}"/>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私有成员</a:t>
            </a:r>
          </a:p>
        </p:txBody>
      </p:sp>
      <p:sp>
        <p:nvSpPr>
          <p:cNvPr id="6" name="文本框 5">
            <a:extLst>
              <a:ext uri="{FF2B5EF4-FFF2-40B4-BE49-F238E27FC236}">
                <a16:creationId xmlns:a16="http://schemas.microsoft.com/office/drawing/2014/main" id="{100D7F32-70F9-410D-A2EA-2164A5DDA684}"/>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保护成员</a:t>
            </a:r>
          </a:p>
        </p:txBody>
      </p:sp>
      <p:sp>
        <p:nvSpPr>
          <p:cNvPr id="7" name="文本框 6">
            <a:extLst>
              <a:ext uri="{FF2B5EF4-FFF2-40B4-BE49-F238E27FC236}">
                <a16:creationId xmlns:a16="http://schemas.microsoft.com/office/drawing/2014/main" id="{EF03C50B-66C7-40ED-B035-F4EA116F171E}"/>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公有成员</a:t>
            </a:r>
          </a:p>
        </p:txBody>
      </p:sp>
      <p:sp>
        <p:nvSpPr>
          <p:cNvPr id="8" name="文本框 7">
            <a:extLst>
              <a:ext uri="{FF2B5EF4-FFF2-40B4-BE49-F238E27FC236}">
                <a16:creationId xmlns:a16="http://schemas.microsoft.com/office/drawing/2014/main" id="{B664DBF7-4BD4-4004-A8B9-5E84944E24AC}"/>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所有成员</a:t>
            </a:r>
          </a:p>
        </p:txBody>
      </p:sp>
      <p:sp>
        <p:nvSpPr>
          <p:cNvPr id="9" name="椭圆 8">
            <a:extLst>
              <a:ext uri="{FF2B5EF4-FFF2-40B4-BE49-F238E27FC236}">
                <a16:creationId xmlns:a16="http://schemas.microsoft.com/office/drawing/2014/main" id="{8C567EC9-BA59-49AB-893A-8B61114FF825}"/>
              </a:ext>
            </a:extLst>
          </p:cNvPr>
          <p:cNvSpPr>
            <a:spLocks noChangeAspect="1"/>
          </p:cNvSpPr>
          <p:nvPr>
            <p:custDataLst>
              <p:tags r:id="rId7"/>
            </p:custDataLst>
          </p:nvPr>
        </p:nvSpPr>
        <p:spPr bwMode="auto">
          <a:xfrm>
            <a:off x="11787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FD456CB2-1CD1-4844-AE16-E1AB04F2194F}"/>
              </a:ext>
            </a:extLst>
          </p:cNvPr>
          <p:cNvSpPr>
            <a:spLocks noChangeAspect="1"/>
          </p:cNvSpPr>
          <p:nvPr>
            <p:custDataLst>
              <p:tags r:id="rId8"/>
            </p:custDataLst>
          </p:nvPr>
        </p:nvSpPr>
        <p:spPr bwMode="auto">
          <a:xfrm>
            <a:off x="11787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B37B56A-52D9-4486-9C21-482CC2243A4D}"/>
              </a:ext>
            </a:extLst>
          </p:cNvPr>
          <p:cNvSpPr>
            <a:spLocks noChangeAspect="1"/>
          </p:cNvSpPr>
          <p:nvPr>
            <p:custDataLst>
              <p:tags r:id="rId9"/>
            </p:custDataLst>
          </p:nvPr>
        </p:nvSpPr>
        <p:spPr bwMode="auto">
          <a:xfrm>
            <a:off x="1178719" y="4280892"/>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A518028-448C-4C87-A61D-80AB81632C0C}"/>
              </a:ext>
            </a:extLst>
          </p:cNvPr>
          <p:cNvSpPr>
            <a:spLocks noChangeAspect="1"/>
          </p:cNvSpPr>
          <p:nvPr>
            <p:custDataLst>
              <p:tags r:id="rId10"/>
            </p:custDataLst>
          </p:nvPr>
        </p:nvSpPr>
        <p:spPr bwMode="auto">
          <a:xfrm>
            <a:off x="1178719" y="4923829"/>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23FBBEE5-BC4E-4647-B361-8562DDD2EDAA}"/>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9008D80D-760C-4CE1-8664-972C096CDAAC}"/>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4877ACA5-5796-46A7-BAB7-848611F62F16}"/>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F90EF0BC-73C9-4D93-834D-0EEA8A79426E}"/>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DF279C2D-6603-4BA1-9437-F711642A7643}"/>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AF2E2C4D-ECC7-409B-8755-3C6B216069E2}"/>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87F58398-B843-4888-9CFE-1B913FD4C3FE}"/>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2314708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5E0F582-E26A-4A86-9F4F-8233448B5AF5}"/>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友元的作用是</a:t>
            </a:r>
          </a:p>
        </p:txBody>
      </p:sp>
      <p:sp>
        <p:nvSpPr>
          <p:cNvPr id="5" name="文本框 4">
            <a:extLst>
              <a:ext uri="{FF2B5EF4-FFF2-40B4-BE49-F238E27FC236}">
                <a16:creationId xmlns:a16="http://schemas.microsoft.com/office/drawing/2014/main" id="{441D115F-92FD-448A-BA72-480AF69110AF}"/>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提高程序的运行效率</a:t>
            </a:r>
          </a:p>
        </p:txBody>
      </p:sp>
      <p:sp>
        <p:nvSpPr>
          <p:cNvPr id="6" name="文本框 5">
            <a:extLst>
              <a:ext uri="{FF2B5EF4-FFF2-40B4-BE49-F238E27FC236}">
                <a16:creationId xmlns:a16="http://schemas.microsoft.com/office/drawing/2014/main" id="{5EC465EE-50A4-4F5C-95D1-12B6CD01C9FD}"/>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加强类的封装性</a:t>
            </a:r>
          </a:p>
        </p:txBody>
      </p:sp>
      <p:sp>
        <p:nvSpPr>
          <p:cNvPr id="7" name="文本框 6">
            <a:extLst>
              <a:ext uri="{FF2B5EF4-FFF2-40B4-BE49-F238E27FC236}">
                <a16:creationId xmlns:a16="http://schemas.microsoft.com/office/drawing/2014/main" id="{DC08DEF3-D80D-4FEB-B799-EBF4F150BA7E}"/>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实现数据的隐藏性</a:t>
            </a:r>
          </a:p>
        </p:txBody>
      </p:sp>
      <p:sp>
        <p:nvSpPr>
          <p:cNvPr id="8" name="文本框 7">
            <a:extLst>
              <a:ext uri="{FF2B5EF4-FFF2-40B4-BE49-F238E27FC236}">
                <a16:creationId xmlns:a16="http://schemas.microsoft.com/office/drawing/2014/main" id="{3EDDE3E5-0C24-4AEA-A333-4D8E10AE117A}"/>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增加成员函数的种类</a:t>
            </a:r>
          </a:p>
        </p:txBody>
      </p:sp>
      <p:sp>
        <p:nvSpPr>
          <p:cNvPr id="9" name="椭圆 8">
            <a:extLst>
              <a:ext uri="{FF2B5EF4-FFF2-40B4-BE49-F238E27FC236}">
                <a16:creationId xmlns:a16="http://schemas.microsoft.com/office/drawing/2014/main" id="{AD97B349-E401-4697-B589-D417AB96EEC9}"/>
              </a:ext>
            </a:extLst>
          </p:cNvPr>
          <p:cNvSpPr>
            <a:spLocks noChangeAspect="1"/>
          </p:cNvSpPr>
          <p:nvPr>
            <p:custDataLst>
              <p:tags r:id="rId7"/>
            </p:custDataLst>
          </p:nvPr>
        </p:nvSpPr>
        <p:spPr bwMode="auto">
          <a:xfrm>
            <a:off x="1178719" y="2995017"/>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41709AD6-CF6F-49C4-A115-2DCCE5396FE1}"/>
              </a:ext>
            </a:extLst>
          </p:cNvPr>
          <p:cNvSpPr>
            <a:spLocks noChangeAspect="1"/>
          </p:cNvSpPr>
          <p:nvPr>
            <p:custDataLst>
              <p:tags r:id="rId8"/>
            </p:custDataLst>
          </p:nvPr>
        </p:nvSpPr>
        <p:spPr bwMode="auto">
          <a:xfrm>
            <a:off x="11787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79DC03C-3C0D-4668-8F91-A52827D3A72A}"/>
              </a:ext>
            </a:extLst>
          </p:cNvPr>
          <p:cNvSpPr>
            <a:spLocks noChangeAspect="1"/>
          </p:cNvSpPr>
          <p:nvPr>
            <p:custDataLst>
              <p:tags r:id="rId9"/>
            </p:custDataLst>
          </p:nvPr>
        </p:nvSpPr>
        <p:spPr bwMode="auto">
          <a:xfrm>
            <a:off x="1178719" y="4280892"/>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B1D769C-8E95-420E-BF2F-34701061E041}"/>
              </a:ext>
            </a:extLst>
          </p:cNvPr>
          <p:cNvSpPr>
            <a:spLocks noChangeAspect="1"/>
          </p:cNvSpPr>
          <p:nvPr>
            <p:custDataLst>
              <p:tags r:id="rId10"/>
            </p:custDataLst>
          </p:nvPr>
        </p:nvSpPr>
        <p:spPr bwMode="auto">
          <a:xfrm>
            <a:off x="1178719" y="4923829"/>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86D26F9-5C22-4B50-AFB9-1E8EBA6158F1}"/>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0D1BB0FC-459C-45CA-B098-571322B48F4C}"/>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353E5E93-262D-4C61-ACB0-CD2A5067727F}"/>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F8AC775A-E2C5-4397-B216-672877B55417}"/>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71F3A255-3C78-4266-B62E-609BDE5C10A4}"/>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EAC490E3-C16B-4F0A-A874-10B42093BFDB}"/>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DA8464F8-457E-4EAC-ACCA-7C513C917DB2}"/>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657506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友元类</a:t>
            </a:r>
          </a:p>
        </p:txBody>
      </p:sp>
      <p:sp>
        <p:nvSpPr>
          <p:cNvPr id="3" name="内容占位符 2"/>
          <p:cNvSpPr>
            <a:spLocks noGrp="1"/>
          </p:cNvSpPr>
          <p:nvPr>
            <p:ph idx="1"/>
          </p:nvPr>
        </p:nvSpPr>
        <p:spPr>
          <a:xfrm>
            <a:off x="457200" y="1844824"/>
            <a:ext cx="8153400" cy="2941498"/>
          </a:xfrm>
        </p:spPr>
        <p:txBody>
          <a:bodyPr/>
          <a:lstStyle/>
          <a:p>
            <a:r>
              <a:rPr lang="zh-CN" altLang="en-US" dirty="0"/>
              <a:t>将一个类</a:t>
            </a:r>
            <a:r>
              <a:rPr lang="en-US" altLang="zh-CN" dirty="0"/>
              <a:t>B</a:t>
            </a:r>
            <a:r>
              <a:rPr lang="zh-CN" altLang="en-US" dirty="0"/>
              <a:t>说明为另一个类</a:t>
            </a:r>
            <a:r>
              <a:rPr lang="en-US" altLang="zh-CN" dirty="0"/>
              <a:t>A</a:t>
            </a:r>
            <a:r>
              <a:rPr lang="zh-CN" altLang="en-US" dirty="0"/>
              <a:t>的友元类，类</a:t>
            </a:r>
            <a:r>
              <a:rPr lang="en-US" altLang="zh-CN" dirty="0"/>
              <a:t>B</a:t>
            </a:r>
            <a:r>
              <a:rPr lang="zh-CN" altLang="en-US" dirty="0"/>
              <a:t>中的所有函数都是类</a:t>
            </a:r>
            <a:r>
              <a:rPr lang="en-US" altLang="zh-CN" dirty="0"/>
              <a:t>A</a:t>
            </a:r>
            <a:r>
              <a:rPr lang="zh-CN" altLang="en-US" dirty="0"/>
              <a:t>的友元函数，可以访问类</a:t>
            </a:r>
            <a:r>
              <a:rPr lang="en-US" altLang="zh-CN" dirty="0"/>
              <a:t>A</a:t>
            </a:r>
            <a:r>
              <a:rPr lang="zh-CN" altLang="en-US" dirty="0"/>
              <a:t>中的所有成员</a:t>
            </a:r>
            <a:endParaRPr lang="en-US" altLang="zh-CN" dirty="0"/>
          </a:p>
          <a:p>
            <a:r>
              <a:rPr lang="zh-CN" altLang="en-US" dirty="0"/>
              <a:t>说明方式：</a:t>
            </a:r>
            <a:endParaRPr lang="en-US" altLang="zh-CN" dirty="0"/>
          </a:p>
          <a:p>
            <a:pPr marL="0" indent="0" algn="ctr">
              <a:buNone/>
            </a:pPr>
            <a:r>
              <a:rPr lang="en-US" altLang="zh-CN" b="1" dirty="0">
                <a:solidFill>
                  <a:srgbClr val="0000FF"/>
                </a:solidFill>
                <a:latin typeface="Courier New" pitchFamily="49" charset="0"/>
                <a:cs typeface="Courier New" pitchFamily="49" charset="0"/>
              </a:rPr>
              <a:t>friend</a:t>
            </a:r>
            <a:r>
              <a:rPr lang="en-US" altLang="zh-CN" dirty="0">
                <a:latin typeface="Courier New" pitchFamily="49" charset="0"/>
                <a:cs typeface="Courier New" pitchFamily="49" charset="0"/>
              </a:rPr>
              <a:t> &lt;</a:t>
            </a:r>
            <a:r>
              <a:rPr lang="zh-CN" altLang="en-US" dirty="0">
                <a:latin typeface="Courier New" pitchFamily="49" charset="0"/>
                <a:cs typeface="Courier New" pitchFamily="49" charset="0"/>
              </a:rPr>
              <a:t>类名</a:t>
            </a:r>
            <a:r>
              <a:rPr lang="en-US" altLang="zh-CN" dirty="0">
                <a:latin typeface="Courier New" pitchFamily="49" charset="0"/>
                <a:cs typeface="Courier New" pitchFamily="49" charset="0"/>
              </a:rPr>
              <a:t>&gt;;</a:t>
            </a: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p:txBody>
      </p:sp>
      <p:sp>
        <p:nvSpPr>
          <p:cNvPr id="7" name="TextBox 6"/>
          <p:cNvSpPr txBox="1"/>
          <p:nvPr/>
        </p:nvSpPr>
        <p:spPr>
          <a:xfrm>
            <a:off x="755576" y="4642009"/>
            <a:ext cx="3429024" cy="1938992"/>
          </a:xfrm>
          <a:prstGeom prst="rect">
            <a:avLst/>
          </a:prstGeom>
          <a:noFill/>
        </p:spPr>
        <p:txBody>
          <a:bodyPr wrap="square" rtlCol="0">
            <a:spAutoFit/>
          </a:bodyPr>
          <a:lstStyle/>
          <a:p>
            <a:pPr lvl="1"/>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p>
          <a:p>
            <a:pPr lvl="1"/>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p>
          <a:p>
            <a:pPr lvl="1"/>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friend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B;</a:t>
            </a:r>
          </a:p>
          <a:p>
            <a:pPr lvl="1"/>
            <a:r>
              <a:rPr lang="en-US" altLang="zh-CN" sz="2400" b="1" dirty="0">
                <a:latin typeface="Courier New" pitchFamily="49" charset="0"/>
                <a:cs typeface="Courier New" pitchFamily="49" charset="0"/>
              </a:rPr>
              <a:t>	……</a:t>
            </a:r>
          </a:p>
          <a:p>
            <a:pPr lvl="1"/>
            <a:r>
              <a:rPr lang="en-US" altLang="zh-CN" sz="2400" b="1" dirty="0">
                <a:latin typeface="Courier New" pitchFamily="49" charset="0"/>
                <a:cs typeface="Courier New" pitchFamily="49" charset="0"/>
              </a:rPr>
              <a:t>};</a:t>
            </a:r>
            <a:endParaRPr lang="zh-CN" altLang="en-US" dirty="0"/>
          </a:p>
        </p:txBody>
      </p:sp>
      <p:sp>
        <p:nvSpPr>
          <p:cNvPr id="5" name="矩形 4">
            <a:hlinkClick r:id="rId2" action="ppaction://hlinksldjump"/>
            <a:extLst>
              <a:ext uri="{FF2B5EF4-FFF2-40B4-BE49-F238E27FC236}">
                <a16:creationId xmlns:a16="http://schemas.microsoft.com/office/drawing/2014/main" id="{CEA77027-F798-4F44-A28C-754222998EE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6" name="矩形 5">
            <a:hlinkClick r:id="" action="ppaction://noaction"/>
            <a:extLst>
              <a:ext uri="{FF2B5EF4-FFF2-40B4-BE49-F238E27FC236}">
                <a16:creationId xmlns:a16="http://schemas.microsoft.com/office/drawing/2014/main" id="{CD3CFD5B-8525-40FF-AD31-7AA301BD54E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8" name="矩形 7">
            <a:hlinkClick r:id="" action="ppaction://noaction"/>
            <a:extLst>
              <a:ext uri="{FF2B5EF4-FFF2-40B4-BE49-F238E27FC236}">
                <a16:creationId xmlns:a16="http://schemas.microsoft.com/office/drawing/2014/main" id="{CA11EA37-7A4C-4CEF-B5F8-20F7C191A7D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9" name="矩形 8">
            <a:hlinkClick r:id="" action="ppaction://noaction"/>
            <a:extLst>
              <a:ext uri="{FF2B5EF4-FFF2-40B4-BE49-F238E27FC236}">
                <a16:creationId xmlns:a16="http://schemas.microsoft.com/office/drawing/2014/main" id="{9A95F1BC-303A-4F89-97C1-6E7239210C0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FDCCD660-8982-4889-AE5E-3CEC313931A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11" name="矩形 10">
            <a:hlinkClick r:id="" action="ppaction://noaction"/>
            <a:extLst>
              <a:ext uri="{FF2B5EF4-FFF2-40B4-BE49-F238E27FC236}">
                <a16:creationId xmlns:a16="http://schemas.microsoft.com/office/drawing/2014/main" id="{1CCF20B4-1C24-4426-9770-151BA974D2D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2" name="矩形 11">
            <a:hlinkClick r:id="" action="ppaction://noaction"/>
            <a:extLst>
              <a:ext uri="{FF2B5EF4-FFF2-40B4-BE49-F238E27FC236}">
                <a16:creationId xmlns:a16="http://schemas.microsoft.com/office/drawing/2014/main" id="{EAEE289E-8D8A-40EA-9B1F-F4C2AF4ABFA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3" name="矩形 12">
            <a:hlinkClick r:id="" action="ppaction://noaction"/>
            <a:extLst>
              <a:ext uri="{FF2B5EF4-FFF2-40B4-BE49-F238E27FC236}">
                <a16:creationId xmlns:a16="http://schemas.microsoft.com/office/drawing/2014/main" id="{F98B804E-3C48-4908-AD03-1ED0CFDF8F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1168651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友元类</a:t>
            </a:r>
          </a:p>
        </p:txBody>
      </p:sp>
      <p:sp>
        <p:nvSpPr>
          <p:cNvPr id="3" name="内容占位符 2"/>
          <p:cNvSpPr>
            <a:spLocks noGrp="1"/>
          </p:cNvSpPr>
          <p:nvPr>
            <p:ph idx="1"/>
          </p:nvPr>
        </p:nvSpPr>
        <p:spPr/>
        <p:txBody>
          <a:bodyPr/>
          <a:lstStyle/>
          <a:p>
            <a:r>
              <a:rPr lang="zh-CN" altLang="en-US" dirty="0"/>
              <a:t>友元类的关系是单向的，如果说明类</a:t>
            </a:r>
            <a:r>
              <a:rPr lang="en-US" altLang="zh-CN" dirty="0"/>
              <a:t>B</a:t>
            </a:r>
            <a:r>
              <a:rPr lang="zh-CN" altLang="en-US" dirty="0"/>
              <a:t>是类</a:t>
            </a:r>
            <a:r>
              <a:rPr lang="en-US" altLang="zh-CN" dirty="0"/>
              <a:t>A</a:t>
            </a:r>
            <a:r>
              <a:rPr lang="zh-CN" altLang="en-US" dirty="0"/>
              <a:t>的友元类，不等于类</a:t>
            </a:r>
            <a:r>
              <a:rPr lang="en-US" altLang="zh-CN" dirty="0"/>
              <a:t>A</a:t>
            </a:r>
            <a:r>
              <a:rPr lang="zh-CN" altLang="en-US" dirty="0"/>
              <a:t>也是类</a:t>
            </a:r>
            <a:r>
              <a:rPr lang="en-US" altLang="zh-CN" dirty="0"/>
              <a:t>B</a:t>
            </a:r>
            <a:r>
              <a:rPr lang="zh-CN" altLang="en-US" dirty="0"/>
              <a:t>的友元类</a:t>
            </a:r>
            <a:endParaRPr lang="en-US" altLang="zh-CN" dirty="0"/>
          </a:p>
          <a:p>
            <a:r>
              <a:rPr lang="zh-CN" altLang="en-US" dirty="0"/>
              <a:t>友元类的关系不能传递，如果类</a:t>
            </a:r>
            <a:r>
              <a:rPr lang="en-US" altLang="zh-CN" dirty="0"/>
              <a:t>B</a:t>
            </a:r>
            <a:r>
              <a:rPr lang="zh-CN" altLang="en-US" dirty="0"/>
              <a:t>是类</a:t>
            </a:r>
            <a:r>
              <a:rPr lang="en-US" altLang="zh-CN" dirty="0"/>
              <a:t>A</a:t>
            </a:r>
            <a:r>
              <a:rPr lang="zh-CN" altLang="en-US" dirty="0"/>
              <a:t>的友元类，而类</a:t>
            </a:r>
            <a:r>
              <a:rPr lang="en-US" altLang="zh-CN" dirty="0"/>
              <a:t>C</a:t>
            </a:r>
            <a:r>
              <a:rPr lang="zh-CN" altLang="en-US" dirty="0"/>
              <a:t>是类</a:t>
            </a:r>
            <a:r>
              <a:rPr lang="en-US" altLang="zh-CN" dirty="0"/>
              <a:t>B</a:t>
            </a:r>
            <a:r>
              <a:rPr lang="zh-CN" altLang="en-US" dirty="0"/>
              <a:t>的友元类，不等于类</a:t>
            </a:r>
            <a:r>
              <a:rPr lang="en-US" altLang="zh-CN" dirty="0"/>
              <a:t>C</a:t>
            </a:r>
            <a:r>
              <a:rPr lang="zh-CN" altLang="en-US" dirty="0"/>
              <a:t>是类</a:t>
            </a:r>
            <a:r>
              <a:rPr lang="en-US" altLang="zh-CN" dirty="0"/>
              <a:t>A</a:t>
            </a:r>
            <a:r>
              <a:rPr lang="zh-CN" altLang="en-US" dirty="0"/>
              <a:t>的友元类</a:t>
            </a:r>
            <a:endParaRPr lang="en-US" altLang="zh-CN" dirty="0"/>
          </a:p>
          <a:p>
            <a:r>
              <a:rPr lang="zh-CN" altLang="en-US" dirty="0"/>
              <a:t>除非确有必要，一般不把整个类说明为友元类，而把成员函数说明为友元函数</a:t>
            </a:r>
            <a:endParaRPr lang="en-US" altLang="zh-CN" dirty="0"/>
          </a:p>
          <a:p>
            <a:r>
              <a:rPr lang="zh-CN" altLang="en-US" dirty="0"/>
              <a:t>友元的概念</a:t>
            </a:r>
            <a:r>
              <a:rPr lang="zh-CN" altLang="en-US" dirty="0">
                <a:solidFill>
                  <a:srgbClr val="FF0000"/>
                </a:solidFill>
              </a:rPr>
              <a:t>破坏</a:t>
            </a:r>
            <a:r>
              <a:rPr lang="zh-CN" altLang="en-US" dirty="0"/>
              <a:t>了类的封装性，但有助于数据共享，能够提高程序的效率</a:t>
            </a:r>
          </a:p>
        </p:txBody>
      </p:sp>
      <p:sp>
        <p:nvSpPr>
          <p:cNvPr id="4" name="矩形 3">
            <a:hlinkClick r:id="rId2" action="ppaction://hlinksldjump"/>
            <a:extLst>
              <a:ext uri="{FF2B5EF4-FFF2-40B4-BE49-F238E27FC236}">
                <a16:creationId xmlns:a16="http://schemas.microsoft.com/office/drawing/2014/main" id="{75726F0A-3AC3-4C90-9AA5-7F72E0D8373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3257B5D5-59EE-412A-8958-122D50FF0FE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13441A10-9733-4599-A15F-3776E562709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AA44F668-D4F7-4F93-8142-C5965F162DA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896EFF0-4F45-4194-A555-06AC9867757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0D135EF6-D298-46E2-99E8-486DB9A3A52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C875E936-C971-40F6-8C15-D3107F849B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8FDE051E-35C6-4E0B-9F2A-40D6EE9B8D7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867481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3" name="内容占位符 2"/>
          <p:cNvSpPr>
            <a:spLocks noGrp="1"/>
          </p:cNvSpPr>
          <p:nvPr>
            <p:ph idx="1"/>
          </p:nvPr>
        </p:nvSpPr>
        <p:spPr/>
        <p:txBody>
          <a:bodyPr/>
          <a:lstStyle/>
          <a:p>
            <a:r>
              <a:rPr lang="zh-CN" altLang="en-US" dirty="0"/>
              <a:t>面向对象程序的结构</a:t>
            </a:r>
            <a:endParaRPr lang="en-US" altLang="zh-CN" dirty="0"/>
          </a:p>
          <a:p>
            <a:pPr lvl="1"/>
            <a:r>
              <a:rPr lang="zh-CN" altLang="en-US" dirty="0"/>
              <a:t>类定义文件（以</a:t>
            </a:r>
            <a:r>
              <a:rPr lang="en-US" altLang="zh-CN" dirty="0"/>
              <a:t>h</a:t>
            </a:r>
            <a:r>
              <a:rPr lang="zh-CN" altLang="en-US" dirty="0"/>
              <a:t>为扩展名）</a:t>
            </a:r>
            <a:endParaRPr lang="en-US" altLang="zh-CN" dirty="0"/>
          </a:p>
          <a:p>
            <a:pPr lvl="1"/>
            <a:r>
              <a:rPr lang="zh-CN" altLang="en-US" dirty="0"/>
              <a:t>类的成员函数定义文件（以</a:t>
            </a:r>
            <a:r>
              <a:rPr lang="en-US" altLang="zh-CN" dirty="0" err="1"/>
              <a:t>cpp</a:t>
            </a:r>
            <a:r>
              <a:rPr lang="zh-CN" altLang="en-US" dirty="0"/>
              <a:t>为扩展名）</a:t>
            </a:r>
            <a:endParaRPr lang="en-US" altLang="zh-CN" dirty="0"/>
          </a:p>
          <a:p>
            <a:pPr lvl="1"/>
            <a:r>
              <a:rPr lang="zh-CN" altLang="en-US" dirty="0"/>
              <a:t>主函数文件（以</a:t>
            </a:r>
            <a:r>
              <a:rPr lang="en-US" altLang="zh-CN" dirty="0" err="1"/>
              <a:t>cpp</a:t>
            </a:r>
            <a:r>
              <a:rPr lang="zh-CN" altLang="en-US" dirty="0"/>
              <a:t>为扩展名）</a:t>
            </a:r>
            <a:endParaRPr lang="en-US" altLang="zh-CN" dirty="0"/>
          </a:p>
        </p:txBody>
      </p:sp>
      <p:pic>
        <p:nvPicPr>
          <p:cNvPr id="1028" name="Picture 4"/>
          <p:cNvPicPr>
            <a:picLocks noChangeAspect="1" noChangeArrowheads="1"/>
          </p:cNvPicPr>
          <p:nvPr/>
        </p:nvPicPr>
        <p:blipFill>
          <a:blip r:embed="rId2" cstate="print"/>
          <a:srcRect/>
          <a:stretch>
            <a:fillRect/>
          </a:stretch>
        </p:blipFill>
        <p:spPr bwMode="auto">
          <a:xfrm>
            <a:off x="1835696" y="3717032"/>
            <a:ext cx="5300439" cy="2805607"/>
          </a:xfrm>
          <a:prstGeom prst="rect">
            <a:avLst/>
          </a:prstGeom>
          <a:noFill/>
          <a:ln w="9525">
            <a:noFill/>
            <a:miter lim="800000"/>
            <a:headEnd/>
            <a:tailEnd/>
          </a:ln>
          <a:effectLst/>
        </p:spPr>
      </p:pic>
      <p:sp>
        <p:nvSpPr>
          <p:cNvPr id="5" name="矩形 4">
            <a:hlinkClick r:id="rId3" action="ppaction://hlinksldjump"/>
            <a:extLst>
              <a:ext uri="{FF2B5EF4-FFF2-40B4-BE49-F238E27FC236}">
                <a16:creationId xmlns:a16="http://schemas.microsoft.com/office/drawing/2014/main" id="{10044F0F-C3B4-47BA-A857-D97A5E49B60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60577014-5640-4339-A350-58B65266350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D8DC79DF-90EB-4AF6-AD35-6FF00777E1B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60B1D4EB-85DF-47E2-93CC-D39C1239B09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5265C979-649B-415D-A0C0-0E29CD66350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10" name="矩形 9">
            <a:hlinkClick r:id="" action="ppaction://noaction"/>
            <a:extLst>
              <a:ext uri="{FF2B5EF4-FFF2-40B4-BE49-F238E27FC236}">
                <a16:creationId xmlns:a16="http://schemas.microsoft.com/office/drawing/2014/main" id="{DD5DA40B-44A1-4F04-A786-5B42058B16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1" name="矩形 10">
            <a:hlinkClick r:id="" action="ppaction://noaction"/>
            <a:extLst>
              <a:ext uri="{FF2B5EF4-FFF2-40B4-BE49-F238E27FC236}">
                <a16:creationId xmlns:a16="http://schemas.microsoft.com/office/drawing/2014/main" id="{1EC40B49-7897-4CCF-AD81-C3E8C59B4C7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2" name="矩形 11">
            <a:hlinkClick r:id="" action="ppaction://noaction"/>
            <a:extLst>
              <a:ext uri="{FF2B5EF4-FFF2-40B4-BE49-F238E27FC236}">
                <a16:creationId xmlns:a16="http://schemas.microsoft.com/office/drawing/2014/main" id="{098C63A4-7DF4-45B8-BE94-79B238A8CE9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3" name="矩形 12">
            <a:hlinkClick r:id="" action="ppaction://noaction"/>
            <a:extLst>
              <a:ext uri="{FF2B5EF4-FFF2-40B4-BE49-F238E27FC236}">
                <a16:creationId xmlns:a16="http://schemas.microsoft.com/office/drawing/2014/main" id="{C2A8CF7C-3FBD-4CC5-B380-1A1BE81674B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78F8B21-D5C8-4001-B82B-B8DE26ED25AC}"/>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被说明成类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的友元，则</a:t>
            </a:r>
          </a:p>
        </p:txBody>
      </p:sp>
      <p:sp>
        <p:nvSpPr>
          <p:cNvPr id="5" name="文本框 4">
            <a:extLst>
              <a:ext uri="{FF2B5EF4-FFF2-40B4-BE49-F238E27FC236}">
                <a16:creationId xmlns:a16="http://schemas.microsoft.com/office/drawing/2014/main" id="{F6CB9848-51F4-43D2-B1D4-B8CC2DE5E609}"/>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的成员即类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a:t>
            </a:r>
          </a:p>
        </p:txBody>
      </p:sp>
      <p:sp>
        <p:nvSpPr>
          <p:cNvPr id="6" name="文本框 5">
            <a:extLst>
              <a:ext uri="{FF2B5EF4-FFF2-40B4-BE49-F238E27FC236}">
                <a16:creationId xmlns:a16="http://schemas.microsoft.com/office/drawing/2014/main" id="{3E9C6F3C-F36D-48D6-A48B-2CE624112567}"/>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的成员即类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a:t>
            </a:r>
          </a:p>
        </p:txBody>
      </p:sp>
      <p:sp>
        <p:nvSpPr>
          <p:cNvPr id="7" name="文本框 6">
            <a:extLst>
              <a:ext uri="{FF2B5EF4-FFF2-40B4-BE49-F238E27FC236}">
                <a16:creationId xmlns:a16="http://schemas.microsoft.com/office/drawing/2014/main" id="{76321B59-8169-4FCA-A2F4-18A4F88BA6F1}"/>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的成员函数不得访问类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a:t>
            </a:r>
          </a:p>
        </p:txBody>
      </p:sp>
      <p:sp>
        <p:nvSpPr>
          <p:cNvPr id="8" name="文本框 7">
            <a:extLst>
              <a:ext uri="{FF2B5EF4-FFF2-40B4-BE49-F238E27FC236}">
                <a16:creationId xmlns:a16="http://schemas.microsoft.com/office/drawing/2014/main" id="{BC98F282-B1B3-4F5F-BC09-DFC1EE5BE1D9}"/>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不一定是类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的友元</a:t>
            </a:r>
          </a:p>
        </p:txBody>
      </p:sp>
      <p:sp>
        <p:nvSpPr>
          <p:cNvPr id="9" name="椭圆 8">
            <a:extLst>
              <a:ext uri="{FF2B5EF4-FFF2-40B4-BE49-F238E27FC236}">
                <a16:creationId xmlns:a16="http://schemas.microsoft.com/office/drawing/2014/main" id="{566F311C-5366-4695-ACED-7FD2D09EC6E8}"/>
              </a:ext>
            </a:extLst>
          </p:cNvPr>
          <p:cNvSpPr>
            <a:spLocks noChangeAspect="1"/>
          </p:cNvSpPr>
          <p:nvPr>
            <p:custDataLst>
              <p:tags r:id="rId7"/>
            </p:custDataLst>
          </p:nvPr>
        </p:nvSpPr>
        <p:spPr bwMode="auto">
          <a:xfrm>
            <a:off x="11787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59230098-1448-428F-BA3E-3FF06773C142}"/>
              </a:ext>
            </a:extLst>
          </p:cNvPr>
          <p:cNvSpPr>
            <a:spLocks noChangeAspect="1"/>
          </p:cNvSpPr>
          <p:nvPr>
            <p:custDataLst>
              <p:tags r:id="rId8"/>
            </p:custDataLst>
          </p:nvPr>
        </p:nvSpPr>
        <p:spPr bwMode="auto">
          <a:xfrm>
            <a:off x="11787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015DDFD-0C80-4066-95BD-E61FE923E658}"/>
              </a:ext>
            </a:extLst>
          </p:cNvPr>
          <p:cNvSpPr>
            <a:spLocks noChangeAspect="1"/>
          </p:cNvSpPr>
          <p:nvPr>
            <p:custDataLst>
              <p:tags r:id="rId9"/>
            </p:custDataLst>
          </p:nvPr>
        </p:nvSpPr>
        <p:spPr bwMode="auto">
          <a:xfrm>
            <a:off x="1178719" y="4280892"/>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DEFCA01-816E-48F6-98CC-514DB4F08722}"/>
              </a:ext>
            </a:extLst>
          </p:cNvPr>
          <p:cNvSpPr>
            <a:spLocks noChangeAspect="1"/>
          </p:cNvSpPr>
          <p:nvPr>
            <p:custDataLst>
              <p:tags r:id="rId10"/>
            </p:custDataLst>
          </p:nvPr>
        </p:nvSpPr>
        <p:spPr bwMode="auto">
          <a:xfrm>
            <a:off x="1178719" y="4923829"/>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9536DDD-4CD3-45C7-B9A4-2C938C8BB8DB}"/>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89938F36-07A1-478C-9DCC-4A8481E2F0CC}"/>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7C61A08D-D1E6-4739-9501-58934B47809D}"/>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93382FEF-193F-42ED-96E3-1BBA48A9E050}"/>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6D19872B-CBB7-48F0-A66C-4C12F674CDC7}"/>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B68845DF-669C-4570-BFCD-3F22ABD37E99}"/>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750198CD-FF49-4765-B8F2-43F415007AA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2063621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8"/>
            <a:ext cx="5356225" cy="792162"/>
            <a:chOff x="1643042" y="2275996"/>
            <a:chExt cx="5356246" cy="792166"/>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3060" y="1915096"/>
            <a:ext cx="5354765" cy="793827"/>
            <a:chOff x="1644502" y="4146465"/>
            <a:chExt cx="5354786" cy="793828"/>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97906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693" y="932115"/>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类与类之间的关系</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类中的运算符重载</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简单的数据结构设计</a:t>
            </a:r>
          </a:p>
        </p:txBody>
      </p:sp>
      <p:sp>
        <p:nvSpPr>
          <p:cNvPr id="50" name="矩形 49">
            <a:hlinkClick r:id="" action="ppaction://noaction"/>
            <a:extLst>
              <a:ext uri="{FF2B5EF4-FFF2-40B4-BE49-F238E27FC236}">
                <a16:creationId xmlns:a16="http://schemas.microsoft.com/office/drawing/2014/main" id="{A81B8B49-D96E-4C63-8305-E0FD079E1E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1" name="矩形 50">
            <a:hlinkClick r:id="" action="ppaction://noaction"/>
            <a:extLst>
              <a:ext uri="{FF2B5EF4-FFF2-40B4-BE49-F238E27FC236}">
                <a16:creationId xmlns:a16="http://schemas.microsoft.com/office/drawing/2014/main" id="{0472471F-DBB4-4485-9628-8753DA29BF1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52" name="矩形 51">
            <a:hlinkClick r:id="" action="ppaction://noaction"/>
            <a:extLst>
              <a:ext uri="{FF2B5EF4-FFF2-40B4-BE49-F238E27FC236}">
                <a16:creationId xmlns:a16="http://schemas.microsoft.com/office/drawing/2014/main" id="{070CBB4C-9D2C-4CD5-8060-E11586C8A5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45" name="矩形 44">
            <a:hlinkClick r:id="rId5" action="ppaction://hlinksldjump"/>
            <a:extLst>
              <a:ext uri="{FF2B5EF4-FFF2-40B4-BE49-F238E27FC236}">
                <a16:creationId xmlns:a16="http://schemas.microsoft.com/office/drawing/2014/main" id="{C169689C-98A7-4FB3-B43B-98EDB5A6A54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46" name="矩形 45">
            <a:hlinkClick r:id="" action="ppaction://noaction"/>
            <a:extLst>
              <a:ext uri="{FF2B5EF4-FFF2-40B4-BE49-F238E27FC236}">
                <a16:creationId xmlns:a16="http://schemas.microsoft.com/office/drawing/2014/main" id="{38099DB3-6065-4EB5-926D-4CEA0065CA8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47" name="矩形 46">
            <a:hlinkClick r:id="" action="ppaction://noaction"/>
            <a:extLst>
              <a:ext uri="{FF2B5EF4-FFF2-40B4-BE49-F238E27FC236}">
                <a16:creationId xmlns:a16="http://schemas.microsoft.com/office/drawing/2014/main" id="{47675D58-3135-41DA-A955-DF0BAAD6045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55" name="矩形 54">
            <a:hlinkClick r:id="" action="ppaction://noaction"/>
            <a:extLst>
              <a:ext uri="{FF2B5EF4-FFF2-40B4-BE49-F238E27FC236}">
                <a16:creationId xmlns:a16="http://schemas.microsoft.com/office/drawing/2014/main" id="{EAAD494C-DDEF-4B89-8E75-7283663F4CF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6" name="矩形 55">
            <a:hlinkClick r:id="" action="ppaction://noaction"/>
            <a:extLst>
              <a:ext uri="{FF2B5EF4-FFF2-40B4-BE49-F238E27FC236}">
                <a16:creationId xmlns:a16="http://schemas.microsoft.com/office/drawing/2014/main" id="{CBC6FF86-4DC3-4FFB-9581-0682F13F11A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714637377"/>
      </p:ext>
    </p:extLst>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类与类之间的关系</a:t>
            </a:r>
          </a:p>
        </p:txBody>
      </p:sp>
      <p:sp>
        <p:nvSpPr>
          <p:cNvPr id="3" name="内容占位符 2"/>
          <p:cNvSpPr>
            <a:spLocks noGrp="1"/>
          </p:cNvSpPr>
          <p:nvPr>
            <p:ph idx="1"/>
          </p:nvPr>
        </p:nvSpPr>
        <p:spPr/>
        <p:txBody>
          <a:bodyPr/>
          <a:lstStyle/>
          <a:p>
            <a:pPr>
              <a:spcBef>
                <a:spcPts val="600"/>
              </a:spcBef>
            </a:pPr>
            <a:r>
              <a:rPr lang="zh-CN" altLang="en-US" dirty="0"/>
              <a:t>封装的实现主要是通过把若干数据和函数成员组织到一个类中完成的。</a:t>
            </a:r>
          </a:p>
          <a:p>
            <a:pPr>
              <a:spcBef>
                <a:spcPts val="600"/>
              </a:spcBef>
            </a:pPr>
            <a:r>
              <a:rPr lang="zh-CN" altLang="en-US" dirty="0"/>
              <a:t>问题的另一方面就是被封装起来的各个类之间是如何发生联系的，</a:t>
            </a:r>
            <a:r>
              <a:rPr lang="en-US" altLang="zh-CN" dirty="0"/>
              <a:t>C++</a:t>
            </a:r>
            <a:r>
              <a:rPr lang="zh-CN" altLang="en-US" dirty="0"/>
              <a:t>语言为类和对象之间的联系提供了许多方式，主要有：</a:t>
            </a:r>
          </a:p>
          <a:p>
            <a:pPr lvl="1">
              <a:spcBef>
                <a:spcPts val="600"/>
              </a:spcBef>
            </a:pPr>
            <a:r>
              <a:rPr lang="zh-CN" altLang="en-US" dirty="0">
                <a:solidFill>
                  <a:srgbClr val="C00000"/>
                </a:solidFill>
              </a:rPr>
              <a:t>一个类的对象作为另一个类的成员</a:t>
            </a:r>
            <a:endParaRPr lang="zh-CN" altLang="en-US" dirty="0"/>
          </a:p>
          <a:p>
            <a:pPr lvl="1">
              <a:spcBef>
                <a:spcPts val="600"/>
              </a:spcBef>
            </a:pPr>
            <a:r>
              <a:rPr lang="zh-CN" altLang="en-US" dirty="0"/>
              <a:t>一个类的成员函数作为另一个类的友元</a:t>
            </a:r>
          </a:p>
          <a:p>
            <a:pPr lvl="1">
              <a:spcBef>
                <a:spcPts val="600"/>
              </a:spcBef>
            </a:pPr>
            <a:r>
              <a:rPr lang="zh-CN" altLang="en-US" dirty="0">
                <a:solidFill>
                  <a:srgbClr val="C00000"/>
                </a:solidFill>
              </a:rPr>
              <a:t>一个类定义在另一个类的说明中，即类的嵌套</a:t>
            </a:r>
            <a:endParaRPr lang="zh-CN" altLang="en-US" dirty="0"/>
          </a:p>
          <a:p>
            <a:pPr lvl="1">
              <a:spcBef>
                <a:spcPts val="600"/>
              </a:spcBef>
            </a:pPr>
            <a:r>
              <a:rPr lang="zh-CN" altLang="en-US" dirty="0"/>
              <a:t>一个类作为另一个类的派生类 </a:t>
            </a:r>
            <a:endParaRPr lang="en-US" altLang="zh-CN" dirty="0"/>
          </a:p>
          <a:p>
            <a:pPr>
              <a:spcBef>
                <a:spcPts val="0"/>
              </a:spcBef>
            </a:pPr>
            <a:endParaRPr lang="zh-CN" altLang="en-US" dirty="0"/>
          </a:p>
        </p:txBody>
      </p:sp>
      <p:sp>
        <p:nvSpPr>
          <p:cNvPr id="4" name="矩形 3">
            <a:hlinkClick r:id="" action="ppaction://noaction"/>
            <a:extLst>
              <a:ext uri="{FF2B5EF4-FFF2-40B4-BE49-F238E27FC236}">
                <a16:creationId xmlns:a16="http://schemas.microsoft.com/office/drawing/2014/main" id="{B013F4D2-82BD-4B82-BDC1-EA1224B5652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E33B455E-5ECB-457D-B231-29E44161018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8CB6FF63-E3B3-4024-B297-5D642A1135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16B11D02-AD9F-400F-9D5C-2C62B53A44C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0BA42387-3DE0-4222-9CB7-5E721A1EA7D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9372BFDA-82DF-4BB6-BDE1-F8816F4EE9C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4BCBF3CC-7F5D-4EE0-BE80-96746B34CD7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3271F0B-BAD3-4B83-B4B9-079E77910A8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Bef>
                <a:spcPts val="600"/>
              </a:spcBef>
            </a:pPr>
            <a:r>
              <a:rPr lang="zh-CN" altLang="en-US" dirty="0"/>
              <a:t>类的对象成员</a:t>
            </a:r>
            <a:endParaRPr lang="en-US" altLang="zh-CN" dirty="0"/>
          </a:p>
        </p:txBody>
      </p:sp>
      <p:sp>
        <p:nvSpPr>
          <p:cNvPr id="3" name="内容占位符 2"/>
          <p:cNvSpPr>
            <a:spLocks noGrp="1"/>
          </p:cNvSpPr>
          <p:nvPr>
            <p:ph idx="1"/>
          </p:nvPr>
        </p:nvSpPr>
        <p:spPr/>
        <p:txBody>
          <a:bodyPr/>
          <a:lstStyle/>
          <a:p>
            <a:pPr>
              <a:spcBef>
                <a:spcPts val="600"/>
              </a:spcBef>
            </a:pPr>
            <a:r>
              <a:rPr lang="zh-CN" altLang="en-US" dirty="0"/>
              <a:t>自定义类中的数据成员可以是另一个类的类对象</a:t>
            </a:r>
            <a:r>
              <a:rPr lang="en-US" altLang="zh-CN" dirty="0"/>
              <a:t>——</a:t>
            </a:r>
            <a:r>
              <a:rPr lang="zh-CN" altLang="en-US" dirty="0"/>
              <a:t>靠类定义中的对象说明来指定这样的数据成员，意味着在一个“大对象”中包含着属于另外一个类的“小对象”</a:t>
            </a:r>
            <a:r>
              <a:rPr lang="en-US" altLang="zh-CN" dirty="0"/>
              <a:t>	</a:t>
            </a:r>
          </a:p>
          <a:p>
            <a:pPr>
              <a:spcBef>
                <a:spcPts val="600"/>
              </a:spcBef>
            </a:pPr>
            <a:r>
              <a:rPr lang="zh-CN" altLang="en-US" dirty="0"/>
              <a:t>类定义中的对象说明与居于在类外的对象说明语句不同，后者意味着对象的创建；类中的对象成员说明并不直接与对象的创建和初始化相联系，它要等所在的类的对象被创建时（通过构造函数）一同被创建。</a:t>
            </a:r>
          </a:p>
        </p:txBody>
      </p:sp>
      <p:sp>
        <p:nvSpPr>
          <p:cNvPr id="4" name="矩形 3">
            <a:hlinkClick r:id="" action="ppaction://noaction"/>
            <a:extLst>
              <a:ext uri="{FF2B5EF4-FFF2-40B4-BE49-F238E27FC236}">
                <a16:creationId xmlns:a16="http://schemas.microsoft.com/office/drawing/2014/main" id="{B23DAD46-A7CF-4A98-90D5-64B5F58AF3D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D3537A83-FE80-4D57-885E-F3D067FBFAC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00E61230-1292-4194-834F-2ED3FEE62AD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D5DBB482-B1C4-4B3C-84CF-59DC4FAE0A1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29C487E3-A842-4CEA-8148-BAE91A87A9D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AC38A4E-44B0-4D08-A4CF-2F54DCBC6C7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31155EAD-B0A7-46C8-8899-5048951A7C8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9D5ECB27-C711-4BE3-9F6E-3A091FB49A9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7.15】</a:t>
            </a:r>
            <a:r>
              <a:rPr lang="zh-CN" altLang="zh-CN" dirty="0">
                <a:solidFill>
                  <a:srgbClr val="C00000"/>
                </a:solidFill>
              </a:rPr>
              <a:t>类</a:t>
            </a:r>
            <a:r>
              <a:rPr lang="en-US" altLang="zh-CN" dirty="0">
                <a:solidFill>
                  <a:srgbClr val="C00000"/>
                </a:solidFill>
              </a:rPr>
              <a:t>line</a:t>
            </a:r>
            <a:r>
              <a:rPr lang="zh-CN" altLang="en-US" dirty="0">
                <a:solidFill>
                  <a:srgbClr val="C00000"/>
                </a:solidFill>
              </a:rPr>
              <a:t>的定义中，其数据成员</a:t>
            </a:r>
            <a:r>
              <a:rPr lang="en-US" altLang="zh-CN" dirty="0">
                <a:solidFill>
                  <a:srgbClr val="C00000"/>
                </a:solidFill>
              </a:rPr>
              <a:t>start</a:t>
            </a:r>
            <a:r>
              <a:rPr lang="zh-CN" altLang="en-US" dirty="0">
                <a:solidFill>
                  <a:srgbClr val="C00000"/>
                </a:solidFill>
              </a:rPr>
              <a:t>与</a:t>
            </a:r>
            <a:r>
              <a:rPr lang="en-US" altLang="zh-CN" dirty="0">
                <a:solidFill>
                  <a:srgbClr val="C00000"/>
                </a:solidFill>
              </a:rPr>
              <a:t>end</a:t>
            </a:r>
            <a:r>
              <a:rPr lang="zh-CN" altLang="en-US" dirty="0">
                <a:solidFill>
                  <a:srgbClr val="C00000"/>
                </a:solidFill>
              </a:rPr>
              <a:t>为另一个称为</a:t>
            </a:r>
            <a:r>
              <a:rPr lang="en-US" altLang="zh-CN" dirty="0">
                <a:solidFill>
                  <a:srgbClr val="C00000"/>
                </a:solidFill>
              </a:rPr>
              <a:t>pixel</a:t>
            </a:r>
            <a:r>
              <a:rPr lang="zh-CN" altLang="en-US" dirty="0">
                <a:solidFill>
                  <a:srgbClr val="C00000"/>
                </a:solidFill>
              </a:rPr>
              <a:t>的类对象。负责创建类</a:t>
            </a:r>
            <a:r>
              <a:rPr lang="en-US" altLang="zh-CN" dirty="0">
                <a:solidFill>
                  <a:srgbClr val="C00000"/>
                </a:solidFill>
              </a:rPr>
              <a:t>line</a:t>
            </a:r>
            <a:r>
              <a:rPr lang="zh-CN" altLang="en-US" dirty="0">
                <a:solidFill>
                  <a:srgbClr val="C00000"/>
                </a:solidFill>
              </a:rPr>
              <a:t>对象的构造函数还要负责一同创建出类</a:t>
            </a:r>
            <a:r>
              <a:rPr lang="en-US" altLang="zh-CN" dirty="0">
                <a:solidFill>
                  <a:srgbClr val="C00000"/>
                </a:solidFill>
              </a:rPr>
              <a:t>line</a:t>
            </a:r>
            <a:r>
              <a:rPr lang="zh-CN" altLang="en-US" dirty="0">
                <a:solidFill>
                  <a:srgbClr val="C00000"/>
                </a:solidFill>
              </a:rPr>
              <a:t>所包含的对象成员</a:t>
            </a:r>
            <a:r>
              <a:rPr lang="en-US" altLang="zh-CN" dirty="0">
                <a:solidFill>
                  <a:srgbClr val="C00000"/>
                </a:solidFill>
              </a:rPr>
              <a:t>start</a:t>
            </a:r>
            <a:r>
              <a:rPr lang="zh-CN" altLang="en-US" dirty="0">
                <a:solidFill>
                  <a:srgbClr val="C00000"/>
                </a:solidFill>
              </a:rPr>
              <a:t>与</a:t>
            </a:r>
            <a:r>
              <a:rPr lang="en-US" altLang="zh-CN" dirty="0">
                <a:solidFill>
                  <a:srgbClr val="C00000"/>
                </a:solidFill>
              </a:rPr>
              <a:t>end</a:t>
            </a:r>
          </a:p>
          <a:p>
            <a:pPr marL="609600" indent="-609600">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marL="609600" indent="-609600">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pixel { </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x,y</a:t>
            </a:r>
            <a:r>
              <a:rPr lang="en-US" altLang="zh-CN" sz="2400" b="1" dirty="0">
                <a:latin typeface="Courier New" pitchFamily="49" charset="0"/>
                <a:cs typeface="Courier New" pitchFamily="49" charset="0"/>
              </a:rPr>
              <a:t>; </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 </a:t>
            </a:r>
          </a:p>
          <a:p>
            <a:pPr marL="609600" indent="-609600">
              <a:spcBef>
                <a:spcPts val="0"/>
              </a:spcBef>
              <a:buNone/>
            </a:pPr>
            <a:r>
              <a:rPr lang="en-US" altLang="zh-CN" sz="2400" b="1" dirty="0">
                <a:latin typeface="Courier New" pitchFamily="49" charset="0"/>
                <a:cs typeface="Courier New" pitchFamily="49" charset="0"/>
              </a:rPr>
              <a:t>	pixel(){x=0;y=0;} </a:t>
            </a:r>
          </a:p>
          <a:p>
            <a:pPr marL="609600" indent="-609600">
              <a:spcBef>
                <a:spcPts val="0"/>
              </a:spcBef>
              <a:buNone/>
            </a:pPr>
            <a:r>
              <a:rPr lang="en-US" altLang="zh-CN" sz="2400" b="1" dirty="0">
                <a:latin typeface="Courier New" pitchFamily="49" charset="0"/>
                <a:cs typeface="Courier New" pitchFamily="49" charset="0"/>
              </a:rPr>
              <a:t>	pixel(</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 x0, </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 y0){ x=x0; y=y0;} </a:t>
            </a:r>
          </a:p>
          <a:p>
            <a:pPr marL="609600" indent="-609600">
              <a:spcBef>
                <a:spcPts val="0"/>
              </a:spcBef>
              <a:buNone/>
            </a:pPr>
            <a:r>
              <a:rPr lang="en-US" altLang="zh-CN" sz="2400" b="1" dirty="0">
                <a:latin typeface="Courier New" pitchFamily="49" charset="0"/>
                <a:cs typeface="Courier New" pitchFamily="49" charset="0"/>
              </a:rPr>
              <a:t>}; </a:t>
            </a:r>
            <a:endParaRPr lang="zh-CN" altLang="en-US" b="1" dirty="0"/>
          </a:p>
        </p:txBody>
      </p:sp>
      <p:sp>
        <p:nvSpPr>
          <p:cNvPr id="4" name="矩形 3">
            <a:hlinkClick r:id="" action="ppaction://noaction"/>
            <a:extLst>
              <a:ext uri="{FF2B5EF4-FFF2-40B4-BE49-F238E27FC236}">
                <a16:creationId xmlns:a16="http://schemas.microsoft.com/office/drawing/2014/main" id="{D4F62EB5-80E7-4F96-88E1-5D61DC6EEB6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438D6CB2-6444-4783-9FE7-60DF5F1A6C5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25873604-F9B8-48B9-B408-A49FD8189D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F3461FDF-917C-41FF-8BD5-923B423BE83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E3114DDB-BA6A-43D7-99B7-B45AFFAD5A0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D3E021DC-8C6D-4F2A-9B8A-76E44CF5F17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9792F092-B934-48D5-805C-80768282EC9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B8187B8-F118-4176-8010-AE0F35DD67C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579296" cy="5376639"/>
          </a:xfrm>
        </p:spPr>
        <p:txBody>
          <a:bodyPr/>
          <a:lstStyle/>
          <a:p>
            <a:pPr marL="609600" indent="-609600">
              <a:spcBef>
                <a:spcPts val="0"/>
              </a:spcBef>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line{ </a:t>
            </a:r>
          </a:p>
          <a:p>
            <a:pPr marL="609600" indent="-609600">
              <a:spcBef>
                <a:spcPts val="0"/>
              </a:spcBef>
              <a:buNone/>
            </a:pPr>
            <a:r>
              <a:rPr lang="en-US" altLang="zh-CN" sz="2400" b="1" dirty="0">
                <a:latin typeface="Courier New" pitchFamily="49" charset="0"/>
                <a:cs typeface="Courier New" pitchFamily="49" charset="0"/>
              </a:rPr>
              <a:t>	pixel </a:t>
            </a:r>
            <a:r>
              <a:rPr lang="en-US" altLang="zh-CN" sz="2400" b="1" dirty="0" err="1">
                <a:latin typeface="Courier New" pitchFamily="49" charset="0"/>
                <a:cs typeface="Courier New" pitchFamily="49" charset="0"/>
              </a:rPr>
              <a:t>start,end</a:t>
            </a:r>
            <a:r>
              <a:rPr lang="en-US" altLang="zh-CN" sz="2400" b="1" dirty="0">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color; </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public</a:t>
            </a:r>
            <a:r>
              <a:rPr lang="en-US" altLang="zh-CN" sz="2400" b="1" dirty="0">
                <a:solidFill>
                  <a:schemeClr val="tx2"/>
                </a:solidFill>
                <a:latin typeface="Courier New" pitchFamily="49" charset="0"/>
                <a:cs typeface="Courier New" pitchFamily="49" charset="0"/>
              </a:rPr>
              <a:t>:</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line(</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sx,</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sy,</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ex,</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ey,</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col</a:t>
            </a: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a:latin typeface="Courier New" pitchFamily="49" charset="0"/>
                <a:cs typeface="Courier New" pitchFamily="49" charset="0"/>
              </a:rPr>
              <a:t>	start(</a:t>
            </a:r>
            <a:r>
              <a:rPr lang="en-US" altLang="zh-CN" sz="2400" b="1" dirty="0" err="1">
                <a:latin typeface="Courier New" pitchFamily="49" charset="0"/>
                <a:cs typeface="Courier New" pitchFamily="49" charset="0"/>
              </a:rPr>
              <a:t>sx,sy</a:t>
            </a:r>
            <a:r>
              <a:rPr lang="en-US" altLang="zh-CN" sz="2400" b="1" dirty="0">
                <a:latin typeface="Courier New" pitchFamily="49" charset="0"/>
                <a:cs typeface="Courier New" pitchFamily="49" charset="0"/>
              </a:rPr>
              <a:t>),end(</a:t>
            </a:r>
            <a:r>
              <a:rPr lang="en-US" altLang="zh-CN" sz="2400" b="1" dirty="0" err="1">
                <a:latin typeface="Courier New" pitchFamily="49" charset="0"/>
                <a:cs typeface="Courier New" pitchFamily="49" charset="0"/>
              </a:rPr>
              <a:t>ex,ey</a:t>
            </a: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a:latin typeface="Courier New" pitchFamily="49" charset="0"/>
                <a:cs typeface="Courier New" pitchFamily="49" charset="0"/>
              </a:rPr>
              <a:t>	    color=</a:t>
            </a:r>
            <a:r>
              <a:rPr lang="en-US" altLang="zh-CN" sz="2400" b="1" dirty="0" err="1">
                <a:latin typeface="Courier New" pitchFamily="49" charset="0"/>
                <a:cs typeface="Courier New" pitchFamily="49" charset="0"/>
              </a:rPr>
              <a:t>col</a:t>
            </a: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a:latin typeface="Courier New" pitchFamily="49" charset="0"/>
                <a:cs typeface="Courier New" pitchFamily="49" charset="0"/>
              </a:rPr>
              <a:t>	}; </a:t>
            </a:r>
          </a:p>
          <a:p>
            <a:pPr marL="609600" indent="-609600">
              <a:spcBef>
                <a:spcPts val="0"/>
              </a:spcBef>
              <a:buNone/>
            </a:pPr>
            <a:r>
              <a:rPr lang="en-US" altLang="zh-CN" sz="2400" b="1" dirty="0">
                <a:latin typeface="Courier New" pitchFamily="49" charset="0"/>
                <a:cs typeface="Courier New" pitchFamily="49" charset="0"/>
              </a:rPr>
              <a:t>}; </a:t>
            </a:r>
          </a:p>
          <a:p>
            <a:pPr marL="609600" indent="-609600">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 </a:t>
            </a:r>
          </a:p>
          <a:p>
            <a:pPr marL="609600" indent="-609600">
              <a:spcBef>
                <a:spcPts val="0"/>
              </a:spcBef>
              <a:buNone/>
            </a:pPr>
            <a:r>
              <a:rPr lang="en-US" altLang="zh-CN" sz="2400" b="1" dirty="0">
                <a:latin typeface="Courier New" pitchFamily="49" charset="0"/>
                <a:cs typeface="Courier New" pitchFamily="49" charset="0"/>
              </a:rPr>
              <a:t>	line line1(20,20,100,20,2), line2(20,20,20,100,1); </a:t>
            </a:r>
          </a:p>
          <a:p>
            <a:pPr>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6C86D56A-206E-4167-9680-7D75D54EB7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00CBF29B-C927-4C96-B8FF-9749AF2C1BA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CF18F27B-B6DC-4D04-951E-EE781582EBE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6AD4E676-CB40-46CA-B0CD-79720DE1789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83FE95F4-3B22-4897-BA13-A0DBEEA4CFE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9214944B-756F-4150-A857-AA87B070293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9B18EEA2-AD6B-46AB-A780-841AC2EF39C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3B72C0D-41B0-43F6-873B-AF76970BCEC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7.15】</a:t>
            </a:r>
            <a:r>
              <a:rPr lang="zh-CN" altLang="en-US" dirty="0">
                <a:solidFill>
                  <a:srgbClr val="C00000"/>
                </a:solidFill>
              </a:rPr>
              <a:t>分析</a:t>
            </a:r>
            <a:endParaRPr lang="en-US" altLang="zh-CN" dirty="0">
              <a:solidFill>
                <a:srgbClr val="C00000"/>
              </a:solidFill>
            </a:endParaRPr>
          </a:p>
          <a:p>
            <a:r>
              <a:rPr lang="zh-CN" altLang="en-US" dirty="0"/>
              <a:t>类</a:t>
            </a:r>
            <a:r>
              <a:rPr lang="en-US" altLang="zh-CN" dirty="0"/>
              <a:t>line </a:t>
            </a:r>
            <a:r>
              <a:rPr lang="zh-CN" altLang="en-US" dirty="0"/>
              <a:t>有两个对象成员</a:t>
            </a:r>
            <a:r>
              <a:rPr lang="en-US" altLang="zh-CN" dirty="0"/>
              <a:t>start </a:t>
            </a:r>
            <a:r>
              <a:rPr lang="zh-CN" altLang="en-US" dirty="0"/>
              <a:t>和</a:t>
            </a:r>
            <a:r>
              <a:rPr lang="en-US" altLang="zh-CN" dirty="0"/>
              <a:t>end</a:t>
            </a:r>
            <a:r>
              <a:rPr lang="zh-CN" altLang="en-US" dirty="0"/>
              <a:t>，它们是</a:t>
            </a:r>
            <a:r>
              <a:rPr lang="en-US" altLang="zh-CN" dirty="0"/>
              <a:t>pixel </a:t>
            </a:r>
            <a:r>
              <a:rPr lang="zh-CN" altLang="en-US" dirty="0"/>
              <a:t>类的对象。当在程序中创建</a:t>
            </a:r>
            <a:r>
              <a:rPr lang="en-US" altLang="zh-CN" dirty="0"/>
              <a:t>line </a:t>
            </a:r>
            <a:r>
              <a:rPr lang="zh-CN" altLang="en-US" dirty="0"/>
              <a:t>类的对象时，必须同时创建</a:t>
            </a:r>
            <a:r>
              <a:rPr lang="en-US" altLang="zh-CN" dirty="0"/>
              <a:t>pixel </a:t>
            </a:r>
            <a:r>
              <a:rPr lang="zh-CN" altLang="en-US" dirty="0"/>
              <a:t>类的两个对象 ：</a:t>
            </a:r>
            <a:endParaRPr lang="en-US" altLang="zh-CN" dirty="0"/>
          </a:p>
          <a:p>
            <a:r>
              <a:rPr lang="en-US" altLang="zh-CN" dirty="0"/>
              <a:t>line line1</a:t>
            </a:r>
            <a:r>
              <a:rPr lang="zh-CN" altLang="en-US" dirty="0"/>
              <a:t>（</a:t>
            </a:r>
            <a:r>
              <a:rPr lang="en-US" altLang="zh-CN" dirty="0"/>
              <a:t>20</a:t>
            </a:r>
            <a:r>
              <a:rPr lang="zh-CN" altLang="en-US" dirty="0"/>
              <a:t>，</a:t>
            </a:r>
            <a:r>
              <a:rPr lang="en-US" altLang="zh-CN" dirty="0"/>
              <a:t>20</a:t>
            </a:r>
            <a:r>
              <a:rPr lang="zh-CN" altLang="en-US" dirty="0"/>
              <a:t>，</a:t>
            </a:r>
            <a:r>
              <a:rPr lang="en-US" altLang="zh-CN" dirty="0"/>
              <a:t>100</a:t>
            </a:r>
            <a:r>
              <a:rPr lang="zh-CN" altLang="en-US" dirty="0"/>
              <a:t>，</a:t>
            </a:r>
            <a:r>
              <a:rPr lang="en-US" altLang="zh-CN" dirty="0"/>
              <a:t>20</a:t>
            </a:r>
            <a:r>
              <a:rPr lang="zh-CN" altLang="en-US" dirty="0"/>
              <a:t>，</a:t>
            </a:r>
            <a:r>
              <a:rPr lang="en-US" altLang="zh-CN" dirty="0"/>
              <a:t>2</a:t>
            </a:r>
            <a:r>
              <a:rPr lang="zh-CN" altLang="en-US" dirty="0"/>
              <a:t>），</a:t>
            </a:r>
            <a:r>
              <a:rPr lang="en-US" altLang="zh-CN" dirty="0"/>
              <a:t>line2</a:t>
            </a:r>
            <a:r>
              <a:rPr lang="zh-CN" altLang="en-US" dirty="0"/>
              <a:t>（</a:t>
            </a:r>
            <a:r>
              <a:rPr lang="en-US" altLang="zh-CN" dirty="0"/>
              <a:t>20</a:t>
            </a:r>
            <a:r>
              <a:rPr lang="zh-CN" altLang="en-US" dirty="0"/>
              <a:t>，</a:t>
            </a:r>
            <a:r>
              <a:rPr lang="en-US" altLang="zh-CN" dirty="0"/>
              <a:t>20</a:t>
            </a:r>
            <a:r>
              <a:rPr lang="zh-CN" altLang="en-US" dirty="0"/>
              <a:t>，</a:t>
            </a:r>
            <a:r>
              <a:rPr lang="en-US" altLang="zh-CN" dirty="0"/>
              <a:t>20</a:t>
            </a:r>
            <a:r>
              <a:rPr lang="zh-CN" altLang="en-US" dirty="0"/>
              <a:t>，</a:t>
            </a:r>
            <a:r>
              <a:rPr lang="en-US" altLang="zh-CN" dirty="0"/>
              <a:t>100</a:t>
            </a:r>
            <a:r>
              <a:rPr lang="zh-CN" altLang="en-US" dirty="0"/>
              <a:t>，</a:t>
            </a:r>
            <a:r>
              <a:rPr lang="en-US" altLang="zh-CN" dirty="0"/>
              <a:t>1</a:t>
            </a:r>
            <a:r>
              <a:rPr lang="zh-CN" altLang="en-US" dirty="0"/>
              <a:t>）；  </a:t>
            </a:r>
            <a:endParaRPr lang="en-US" altLang="zh-CN" dirty="0"/>
          </a:p>
          <a:p>
            <a:r>
              <a:rPr lang="zh-CN" altLang="en-US" dirty="0"/>
              <a:t>首先用实参</a:t>
            </a:r>
            <a:r>
              <a:rPr lang="en-US" altLang="zh-CN" dirty="0"/>
              <a:t>20</a:t>
            </a:r>
            <a:r>
              <a:rPr lang="zh-CN" altLang="en-US" dirty="0"/>
              <a:t>，</a:t>
            </a:r>
            <a:r>
              <a:rPr lang="en-US" altLang="zh-CN" dirty="0"/>
              <a:t>20</a:t>
            </a:r>
            <a:r>
              <a:rPr lang="zh-CN" altLang="en-US" dirty="0"/>
              <a:t>对</a:t>
            </a:r>
            <a:r>
              <a:rPr lang="en-US" altLang="zh-CN" dirty="0"/>
              <a:t>line1.start </a:t>
            </a:r>
            <a:r>
              <a:rPr lang="zh-CN" altLang="en-US" dirty="0"/>
              <a:t>进行初始化，用实参</a:t>
            </a:r>
            <a:r>
              <a:rPr lang="en-US" altLang="zh-CN" dirty="0"/>
              <a:t>100</a:t>
            </a:r>
            <a:r>
              <a:rPr lang="zh-CN" altLang="en-US" dirty="0"/>
              <a:t>，</a:t>
            </a:r>
            <a:r>
              <a:rPr lang="en-US" altLang="zh-CN" dirty="0"/>
              <a:t>20</a:t>
            </a:r>
            <a:r>
              <a:rPr lang="zh-CN" altLang="en-US" dirty="0"/>
              <a:t>对</a:t>
            </a:r>
            <a:r>
              <a:rPr lang="en-US" altLang="zh-CN" dirty="0"/>
              <a:t>line1.end </a:t>
            </a:r>
            <a:r>
              <a:rPr lang="zh-CN" altLang="en-US" dirty="0"/>
              <a:t>初始化，再进行</a:t>
            </a:r>
            <a:r>
              <a:rPr lang="en-US" altLang="zh-CN" dirty="0"/>
              <a:t>line1.color=2</a:t>
            </a:r>
            <a:r>
              <a:rPr lang="zh-CN" altLang="en-US" dirty="0"/>
              <a:t>，完成</a:t>
            </a:r>
            <a:r>
              <a:rPr lang="en-US" altLang="zh-CN" dirty="0"/>
              <a:t>line1 </a:t>
            </a:r>
            <a:r>
              <a:rPr lang="zh-CN" altLang="en-US" dirty="0"/>
              <a:t>的初始化，其次进行</a:t>
            </a:r>
            <a:r>
              <a:rPr lang="en-US" altLang="zh-CN" dirty="0"/>
              <a:t>line2 </a:t>
            </a:r>
            <a:r>
              <a:rPr lang="zh-CN" altLang="en-US" dirty="0"/>
              <a:t>的初始化。</a:t>
            </a:r>
          </a:p>
        </p:txBody>
      </p:sp>
      <p:sp>
        <p:nvSpPr>
          <p:cNvPr id="4" name="矩形 3">
            <a:hlinkClick r:id="" action="ppaction://noaction"/>
            <a:extLst>
              <a:ext uri="{FF2B5EF4-FFF2-40B4-BE49-F238E27FC236}">
                <a16:creationId xmlns:a16="http://schemas.microsoft.com/office/drawing/2014/main" id="{721F8ACA-155F-49BB-B4F4-BD0357EAFDD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E95C4EB1-9A3B-4FD1-A6FA-3647242D337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0B416A6B-2A66-43CE-A3B3-2EB04935F89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884A800A-3443-4167-9D44-F98702BD0DA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999F4310-BC73-47E3-B9D6-7EE6EF54E04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B36D46C6-40B4-481B-8149-B90B61C8A14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3B6EFA27-3416-4DEF-9B4D-D15A5BF7BB6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58651A1-0BEF-4688-BE81-8058C32A61F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类的对象成员的初始化</a:t>
            </a:r>
            <a:endParaRPr lang="en-US" altLang="zh-CN" dirty="0"/>
          </a:p>
        </p:txBody>
      </p:sp>
      <p:sp>
        <p:nvSpPr>
          <p:cNvPr id="3" name="内容占位符 2"/>
          <p:cNvSpPr>
            <a:spLocks noGrp="1"/>
          </p:cNvSpPr>
          <p:nvPr>
            <p:ph idx="1"/>
          </p:nvPr>
        </p:nvSpPr>
        <p:spPr/>
        <p:txBody>
          <a:bodyPr/>
          <a:lstStyle/>
          <a:p>
            <a:pPr>
              <a:lnSpc>
                <a:spcPct val="90000"/>
              </a:lnSpc>
            </a:pPr>
            <a:r>
              <a:rPr lang="zh-CN" altLang="en-US" dirty="0"/>
              <a:t>在类的构造函数中，使用成员初始化符表初始化该类的对象成员，</a:t>
            </a:r>
            <a:endParaRPr lang="en-US" altLang="zh-CN" dirty="0"/>
          </a:p>
          <a:p>
            <a:pPr>
              <a:lnSpc>
                <a:spcPct val="90000"/>
              </a:lnSpc>
            </a:pPr>
            <a:r>
              <a:rPr lang="zh-CN" altLang="en-US" dirty="0"/>
              <a:t>成员初始化符表的格式为：</a:t>
            </a:r>
          </a:p>
          <a:p>
            <a:pPr lvl="1">
              <a:lnSpc>
                <a:spcPct val="90000"/>
              </a:lnSpc>
              <a:buNone/>
            </a:pP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成员初始化符</a:t>
            </a:r>
            <a:r>
              <a:rPr lang="en-US" altLang="zh-CN" dirty="0">
                <a:solidFill>
                  <a:schemeClr val="tx2"/>
                </a:solidFill>
                <a:latin typeface="Courier New" pitchFamily="49" charset="0"/>
                <a:cs typeface="Courier New" pitchFamily="49" charset="0"/>
              </a:rPr>
              <a:t>&gt;,…,&lt;</a:t>
            </a:r>
            <a:r>
              <a:rPr lang="zh-CN" altLang="en-US" dirty="0">
                <a:solidFill>
                  <a:schemeClr val="tx2"/>
                </a:solidFill>
                <a:latin typeface="Courier New" pitchFamily="49" charset="0"/>
                <a:cs typeface="Courier New" pitchFamily="49" charset="0"/>
              </a:rPr>
              <a:t>成员初始化符</a:t>
            </a:r>
            <a:r>
              <a:rPr lang="en-US" altLang="zh-CN" dirty="0">
                <a:solidFill>
                  <a:schemeClr val="tx2"/>
                </a:solidFill>
                <a:latin typeface="Courier New" pitchFamily="49" charset="0"/>
                <a:cs typeface="Courier New" pitchFamily="49" charset="0"/>
              </a:rPr>
              <a:t>&gt;</a:t>
            </a:r>
          </a:p>
          <a:p>
            <a:pPr>
              <a:lnSpc>
                <a:spcPct val="90000"/>
              </a:lnSpc>
            </a:pPr>
            <a:r>
              <a:rPr lang="zh-CN" altLang="en-US" dirty="0">
                <a:latin typeface="Courier New" pitchFamily="49" charset="0"/>
                <a:cs typeface="Courier New" pitchFamily="49" charset="0"/>
              </a:rPr>
              <a:t>成员初始化符有两种形式：</a:t>
            </a:r>
            <a:endParaRPr lang="en-US" altLang="zh-CN" dirty="0">
              <a:latin typeface="Courier New" pitchFamily="49" charset="0"/>
              <a:cs typeface="Courier New" pitchFamily="49" charset="0"/>
            </a:endParaRPr>
          </a:p>
          <a:p>
            <a:pPr lvl="1">
              <a:lnSpc>
                <a:spcPct val="9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对象成员</a:t>
            </a:r>
            <a:r>
              <a:rPr lang="en-US" altLang="zh-CN" dirty="0">
                <a:latin typeface="Courier New" pitchFamily="49" charset="0"/>
                <a:cs typeface="Courier New" pitchFamily="49" charset="0"/>
              </a:rPr>
              <a:t>&gt; (&lt;</a:t>
            </a:r>
            <a:r>
              <a:rPr lang="zh-CN" altLang="en-US" dirty="0">
                <a:latin typeface="Courier New" pitchFamily="49" charset="0"/>
                <a:cs typeface="Courier New" pitchFamily="49" charset="0"/>
              </a:rPr>
              <a:t>实参表</a:t>
            </a:r>
            <a:r>
              <a:rPr lang="en-US" altLang="zh-CN" dirty="0">
                <a:latin typeface="Courier New" pitchFamily="49" charset="0"/>
                <a:cs typeface="Courier New" pitchFamily="49" charset="0"/>
              </a:rPr>
              <a:t>&gt;)</a:t>
            </a:r>
          </a:p>
          <a:p>
            <a:pPr lvl="2">
              <a:lnSpc>
                <a:spcPct val="90000"/>
              </a:lnSpc>
            </a:pPr>
            <a:r>
              <a:rPr lang="zh-CN" altLang="en-US" dirty="0"/>
              <a:t>对象成员所属类的构造函数实参表，用于初始化对象成员</a:t>
            </a:r>
          </a:p>
          <a:p>
            <a:pPr lvl="1">
              <a:lnSpc>
                <a:spcPct val="9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普通成员变量</a:t>
            </a:r>
            <a:r>
              <a:rPr lang="en-US" altLang="zh-CN" dirty="0">
                <a:latin typeface="Courier New" pitchFamily="49" charset="0"/>
                <a:cs typeface="Courier New" pitchFamily="49" charset="0"/>
              </a:rPr>
              <a:t>&gt; (&lt;</a:t>
            </a:r>
            <a:r>
              <a:rPr lang="zh-CN" altLang="en-US" dirty="0">
                <a:latin typeface="Courier New" pitchFamily="49" charset="0"/>
                <a:cs typeface="Courier New" pitchFamily="49" charset="0"/>
              </a:rPr>
              <a:t>初值</a:t>
            </a:r>
            <a:r>
              <a:rPr lang="en-US" altLang="zh-CN" dirty="0">
                <a:latin typeface="Courier New" pitchFamily="49" charset="0"/>
                <a:cs typeface="Courier New" pitchFamily="49" charset="0"/>
              </a:rPr>
              <a:t>&gt;)</a:t>
            </a:r>
          </a:p>
        </p:txBody>
      </p:sp>
      <p:sp>
        <p:nvSpPr>
          <p:cNvPr id="4" name="矩形 3">
            <a:hlinkClick r:id="" action="ppaction://noaction"/>
            <a:extLst>
              <a:ext uri="{FF2B5EF4-FFF2-40B4-BE49-F238E27FC236}">
                <a16:creationId xmlns:a16="http://schemas.microsoft.com/office/drawing/2014/main" id="{FE8D4298-44F0-4A3E-88B4-8AED3E9002C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C114135B-4266-4AC7-8CDB-B4126EE39D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0B06D03E-03DB-4A31-AB87-05B67FFC629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34063F88-8201-4FB7-9D29-E1138211E80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44F979B3-1BA1-4C77-8B0F-AD4CA9DB120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82A88FCA-9F40-4640-A395-BAE3349FAE7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033E8295-5044-4D0D-ADF2-592569DECCB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AA1BA32-D7ED-4246-B14A-1852C95B014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包含对象成员的类对象构造</a:t>
            </a:r>
          </a:p>
        </p:txBody>
      </p:sp>
      <p:sp>
        <p:nvSpPr>
          <p:cNvPr id="3" name="内容占位符 2"/>
          <p:cNvSpPr>
            <a:spLocks noGrp="1"/>
          </p:cNvSpPr>
          <p:nvPr>
            <p:ph idx="1"/>
          </p:nvPr>
        </p:nvSpPr>
        <p:spPr/>
        <p:txBody>
          <a:bodyPr/>
          <a:lstStyle/>
          <a:p>
            <a:pPr>
              <a:lnSpc>
                <a:spcPct val="90000"/>
              </a:lnSpc>
            </a:pPr>
            <a:r>
              <a:rPr lang="zh-CN" altLang="en-US" dirty="0"/>
              <a:t>在定义（生成）一个含有对象成员的类对象时，它的构造函数被系统调用，这时将首先按照初始化符表来依次执行各对象成员的构造函数，完成各对象成员的初始化工作，而后执行本类的构造函数体。析构函数的调用顺序恰好与之相反。 </a:t>
            </a:r>
            <a:endParaRPr lang="en-US" altLang="zh-CN" dirty="0"/>
          </a:p>
          <a:p>
            <a:pPr>
              <a:lnSpc>
                <a:spcPct val="90000"/>
              </a:lnSpc>
            </a:pPr>
            <a:r>
              <a:rPr lang="zh-CN" altLang="en-US" dirty="0"/>
              <a:t>如果初始化符表中没有对象成员的显式初始化，则调用</a:t>
            </a:r>
            <a:r>
              <a:rPr lang="zh-CN" altLang="en-US" dirty="0">
                <a:solidFill>
                  <a:srgbClr val="FF0000"/>
                </a:solidFill>
              </a:rPr>
              <a:t>无参构造函数</a:t>
            </a:r>
            <a:r>
              <a:rPr lang="zh-CN" altLang="en-US" dirty="0"/>
              <a:t>初始化类对象成员</a:t>
            </a:r>
            <a:endParaRPr lang="en-US" altLang="zh-CN" dirty="0"/>
          </a:p>
          <a:p>
            <a:endParaRPr lang="zh-CN" altLang="en-US" dirty="0"/>
          </a:p>
          <a:p>
            <a:endParaRPr lang="zh-CN" altLang="en-US" dirty="0"/>
          </a:p>
        </p:txBody>
      </p:sp>
      <p:sp>
        <p:nvSpPr>
          <p:cNvPr id="4" name="矩形 3">
            <a:hlinkClick r:id="" action="ppaction://noaction"/>
            <a:extLst>
              <a:ext uri="{FF2B5EF4-FFF2-40B4-BE49-F238E27FC236}">
                <a16:creationId xmlns:a16="http://schemas.microsoft.com/office/drawing/2014/main" id="{45018E57-74AD-4781-9C97-F18654EA907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F3BF5B5A-4029-48CE-93CC-92E16CF6709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C82FDAB7-1F61-4EF5-B81A-34D65240A26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FF54507A-A812-4D43-93E8-1E0B516F374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9BACDF5F-922C-4BBD-B994-6C78AD39961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18B3C9D-6BBD-4710-BD77-9FDF99E16DB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3F075EC1-C8B9-4846-9D05-0EBFF7B5F21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8A915EC-F91D-4593-982E-36877A69A46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类的嵌套</a:t>
            </a:r>
            <a:endParaRPr lang="en-US" altLang="zh-CN" dirty="0"/>
          </a:p>
        </p:txBody>
      </p:sp>
      <p:sp>
        <p:nvSpPr>
          <p:cNvPr id="3" name="内容占位符 2"/>
          <p:cNvSpPr>
            <a:spLocks noGrp="1"/>
          </p:cNvSpPr>
          <p:nvPr>
            <p:ph idx="1"/>
          </p:nvPr>
        </p:nvSpPr>
        <p:spPr/>
        <p:txBody>
          <a:bodyPr/>
          <a:lstStyle/>
          <a:p>
            <a:r>
              <a:rPr lang="zh-CN" altLang="en-US" dirty="0"/>
              <a:t>一个类的说明包含在另一个类说明中，即为类的嵌套</a:t>
            </a:r>
            <a:endParaRPr lang="en-US" altLang="zh-CN" dirty="0"/>
          </a:p>
          <a:p>
            <a:pPr marL="609600" indent="-609600">
              <a:lnSpc>
                <a:spcPct val="80000"/>
              </a:lnSpc>
              <a:buNone/>
            </a:pPr>
            <a:r>
              <a:rPr lang="en-US" altLang="zh-CN" sz="2000" dirty="0">
                <a:solidFill>
                  <a:srgbClr val="0000FF"/>
                </a:solidFill>
              </a:rPr>
              <a:t>	</a:t>
            </a: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CC{</a:t>
            </a:r>
            <a:br>
              <a:rPr lang="en-US" altLang="zh-CN" sz="2400" b="1" dirty="0">
                <a:solidFill>
                  <a:srgbClr val="0000FF"/>
                </a:solidFill>
                <a:latin typeface="Courier New" pitchFamily="49" charset="0"/>
                <a:cs typeface="Courier New" pitchFamily="49" charset="0"/>
              </a:rPr>
            </a:br>
            <a:r>
              <a:rPr lang="en-US" altLang="zh-CN" sz="2400" b="1" dirty="0">
                <a:solidFill>
                  <a:srgbClr val="0000FF"/>
                </a:solidFill>
                <a:latin typeface="Courier New" pitchFamily="49" charset="0"/>
                <a:cs typeface="Courier New" pitchFamily="49" charset="0"/>
              </a:rPr>
              <a:t>	class </a:t>
            </a:r>
            <a:r>
              <a:rPr lang="en-US" altLang="zh-CN" sz="2400" b="1" dirty="0">
                <a:latin typeface="Courier New" pitchFamily="49" charset="0"/>
                <a:cs typeface="Courier New" pitchFamily="49" charset="0"/>
              </a:rPr>
              <a:t>C1{…};</a:t>
            </a:r>
          </a:p>
          <a:p>
            <a:pPr marL="609600" indent="-609600">
              <a:lnSpc>
                <a:spcPct val="80000"/>
              </a:lnSpc>
              <a:buNone/>
            </a:pPr>
            <a:r>
              <a:rPr lang="en-US" altLang="zh-CN" sz="2400" b="1" dirty="0">
                <a:solidFill>
                  <a:srgbClr val="0000FF"/>
                </a:solidFill>
                <a:latin typeface="Courier New" pitchFamily="49" charset="0"/>
                <a:cs typeface="Courier New" pitchFamily="49" charset="0"/>
              </a:rPr>
              <a:t>   	public</a:t>
            </a:r>
            <a:r>
              <a:rPr lang="en-US" altLang="zh-CN" sz="2400" b="1" dirty="0">
                <a:latin typeface="Courier New" pitchFamily="49" charset="0"/>
                <a:cs typeface="Courier New" pitchFamily="49" charset="0"/>
              </a:rPr>
              <a:t>:</a:t>
            </a:r>
          </a:p>
          <a:p>
            <a:pPr marL="609600" indent="-609600">
              <a:lnSpc>
                <a:spcPct val="80000"/>
              </a:lnSpc>
              <a:buNone/>
            </a:pPr>
            <a:r>
              <a:rPr lang="en-US" altLang="zh-CN" sz="2400" b="1" dirty="0">
                <a:solidFill>
                  <a:srgbClr val="0000FF"/>
                </a:solidFill>
                <a:latin typeface="Courier New" pitchFamily="49" charset="0"/>
                <a:cs typeface="Courier New" pitchFamily="49" charset="0"/>
              </a:rPr>
              <a:t>     class </a:t>
            </a:r>
            <a:r>
              <a:rPr lang="en-US" altLang="zh-CN" sz="2400" b="1" dirty="0">
                <a:latin typeface="Courier New" pitchFamily="49" charset="0"/>
                <a:cs typeface="Courier New" pitchFamily="49" charset="0"/>
              </a:rPr>
              <a:t>C2{…};</a:t>
            </a:r>
          </a:p>
          <a:p>
            <a:pPr marL="609600" indent="-609600">
              <a:lnSpc>
                <a:spcPct val="80000"/>
              </a:lnSpc>
              <a:buNone/>
            </a:pPr>
            <a:r>
              <a:rPr lang="en-US" altLang="zh-CN" sz="2400" b="1" dirty="0">
                <a:latin typeface="Courier New" pitchFamily="49" charset="0"/>
                <a:cs typeface="Courier New" pitchFamily="49" charset="0"/>
              </a:rPr>
              <a:t>		C1 f1(C2); …</a:t>
            </a:r>
            <a:br>
              <a:rPr lang="en-US" altLang="zh-CN" sz="2400" b="1" dirty="0">
                <a:latin typeface="Courier New" pitchFamily="49" charset="0"/>
                <a:cs typeface="Courier New" pitchFamily="49" charset="0"/>
              </a:rPr>
            </a:b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a:p>
            <a:pPr lvl="1"/>
            <a:r>
              <a:rPr lang="zh-CN" altLang="en-US" dirty="0"/>
              <a:t>其中类</a:t>
            </a:r>
            <a:r>
              <a:rPr lang="en-US" altLang="zh-CN" dirty="0"/>
              <a:t>C1 </a:t>
            </a:r>
            <a:r>
              <a:rPr lang="zh-CN" altLang="en-US" dirty="0"/>
              <a:t>是类</a:t>
            </a:r>
            <a:r>
              <a:rPr lang="en-US" altLang="zh-CN" dirty="0"/>
              <a:t>CC </a:t>
            </a:r>
            <a:r>
              <a:rPr lang="zh-CN" altLang="en-US" dirty="0"/>
              <a:t>的私有嵌套类，类</a:t>
            </a:r>
            <a:r>
              <a:rPr lang="en-US" altLang="zh-CN" dirty="0"/>
              <a:t>CC </a:t>
            </a:r>
            <a:r>
              <a:rPr lang="zh-CN" altLang="en-US" dirty="0"/>
              <a:t>外的函数中不能使用它；类</a:t>
            </a:r>
            <a:r>
              <a:rPr lang="en-US" altLang="zh-CN" dirty="0"/>
              <a:t>C2 </a:t>
            </a:r>
            <a:r>
              <a:rPr lang="zh-CN" altLang="en-US" dirty="0"/>
              <a:t>是类</a:t>
            </a:r>
            <a:r>
              <a:rPr lang="en-US" altLang="zh-CN" dirty="0"/>
              <a:t>CC </a:t>
            </a:r>
            <a:r>
              <a:rPr lang="zh-CN" altLang="en-US" dirty="0"/>
              <a:t>的公有嵌套类，可以在</a:t>
            </a:r>
            <a:r>
              <a:rPr lang="en-US" altLang="zh-CN" dirty="0"/>
              <a:t>CC </a:t>
            </a:r>
            <a:r>
              <a:rPr lang="zh-CN" altLang="en-US" dirty="0"/>
              <a:t>类外使用，但类名应为</a:t>
            </a:r>
            <a:r>
              <a:rPr lang="en-US" altLang="zh-CN" dirty="0"/>
              <a:t>CC::C2</a:t>
            </a:r>
            <a:endParaRPr lang="zh-CN" altLang="en-US" dirty="0"/>
          </a:p>
        </p:txBody>
      </p:sp>
      <p:sp>
        <p:nvSpPr>
          <p:cNvPr id="4" name="矩形 3">
            <a:hlinkClick r:id="" action="ppaction://noaction"/>
            <a:extLst>
              <a:ext uri="{FF2B5EF4-FFF2-40B4-BE49-F238E27FC236}">
                <a16:creationId xmlns:a16="http://schemas.microsoft.com/office/drawing/2014/main" id="{782ADD7F-4B4D-40EF-B9C9-09C15948D1E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0A84DF10-750E-40D1-A519-3F11F84AE85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2291D3A5-7FCF-4BB3-A31F-32197F64684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D5C41115-56EC-4FFF-BC8B-EC8A295E50E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8B0B39BD-D250-412E-90C9-4B11E238E05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5990A136-3515-4BAF-BCB6-5FC7418FDA7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E730F5E0-E403-45F4-8A1A-9629A02F1A3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22601B9-54D5-4FB5-8430-CD49C488C8B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0CAB60A-A5C5-4B4C-9537-FD7F8ACE6160}"/>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关于对象概念的描述中，哪一项是错误的</a:t>
            </a:r>
          </a:p>
        </p:txBody>
      </p:sp>
      <p:sp>
        <p:nvSpPr>
          <p:cNvPr id="7" name="文本框 6">
            <a:extLst>
              <a:ext uri="{FF2B5EF4-FFF2-40B4-BE49-F238E27FC236}">
                <a16:creationId xmlns:a16="http://schemas.microsoft.com/office/drawing/2014/main" id="{ADA86CC9-34D1-449F-8DBE-01003E12051E}"/>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对象就是结构体变量</a:t>
            </a:r>
          </a:p>
        </p:txBody>
      </p:sp>
      <p:sp>
        <p:nvSpPr>
          <p:cNvPr id="8" name="文本框 7">
            <a:extLst>
              <a:ext uri="{FF2B5EF4-FFF2-40B4-BE49-F238E27FC236}">
                <a16:creationId xmlns:a16="http://schemas.microsoft.com/office/drawing/2014/main" id="{0E3B054D-7DC7-4503-8383-E09C2F15DA08}"/>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对象代表着正在创建的系统中的一个实体</a:t>
            </a:r>
          </a:p>
        </p:txBody>
      </p:sp>
      <p:sp>
        <p:nvSpPr>
          <p:cNvPr id="9" name="文本框 8">
            <a:extLst>
              <a:ext uri="{FF2B5EF4-FFF2-40B4-BE49-F238E27FC236}">
                <a16:creationId xmlns:a16="http://schemas.microsoft.com/office/drawing/2014/main" id="{6F8D3EC6-CF76-4373-9523-E587512A23E1}"/>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对象是一个状态和操作（或方法）的封装体</a:t>
            </a:r>
          </a:p>
        </p:txBody>
      </p:sp>
      <p:sp>
        <p:nvSpPr>
          <p:cNvPr id="10" name="文本框 9">
            <a:extLst>
              <a:ext uri="{FF2B5EF4-FFF2-40B4-BE49-F238E27FC236}">
                <a16:creationId xmlns:a16="http://schemas.microsoft.com/office/drawing/2014/main" id="{68F007E5-B8CB-49B9-B6CE-E4278365802F}"/>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对象之间的信息传递是通过消息进行的</a:t>
            </a:r>
          </a:p>
        </p:txBody>
      </p:sp>
      <p:sp>
        <p:nvSpPr>
          <p:cNvPr id="11" name="椭圆 10">
            <a:extLst>
              <a:ext uri="{FF2B5EF4-FFF2-40B4-BE49-F238E27FC236}">
                <a16:creationId xmlns:a16="http://schemas.microsoft.com/office/drawing/2014/main" id="{7C09D9B4-899A-4DAC-A810-29E58B159C60}"/>
              </a:ext>
            </a:extLst>
          </p:cNvPr>
          <p:cNvSpPr>
            <a:spLocks noChangeAspect="1"/>
          </p:cNvSpPr>
          <p:nvPr>
            <p:custDataLst>
              <p:tags r:id="rId7"/>
            </p:custDataLst>
          </p:nvPr>
        </p:nvSpPr>
        <p:spPr>
          <a:xfrm>
            <a:off x="1178719" y="2995017"/>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45F86391-6D9F-4FC2-B5CB-3CF0793946B0}"/>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1A159010-FEC8-427A-B6D9-C4D675AD9E18}"/>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86225C02-2E19-4FBA-9B49-0E44A3D001D5}"/>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9EC0F22E-F1C7-4509-BAA5-D396BE330C40}"/>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C12B03F2-D0A1-410C-A939-24566915733B}"/>
              </a:ext>
            </a:extLst>
          </p:cNvPr>
          <p:cNvGrpSpPr/>
          <p:nvPr>
            <p:custDataLst>
              <p:tags r:id="rId12"/>
            </p:custDataLst>
          </p:nvPr>
        </p:nvGrpSpPr>
        <p:grpSpPr>
          <a:xfrm>
            <a:off x="0" y="0"/>
            <a:ext cx="9144000" cy="490220"/>
            <a:chOff x="0" y="-1143000"/>
            <a:chExt cx="12192000" cy="653627"/>
          </a:xfrm>
        </p:grpSpPr>
        <p:sp>
          <p:nvSpPr>
            <p:cNvPr id="16" name="TitleBackground">
              <a:extLst>
                <a:ext uri="{FF2B5EF4-FFF2-40B4-BE49-F238E27FC236}">
                  <a16:creationId xmlns:a16="http://schemas.microsoft.com/office/drawing/2014/main" id="{D7069D99-B814-4A81-8559-1A50FAA185DF}"/>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0C19F501-E6DE-424E-8381-19920BC1A0CB}"/>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2CF200CA-BE7E-4473-88D5-844D7F86F8BB}"/>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C4E65383-A740-40B7-8BDC-FC7884B52993}"/>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B614F4F-81CE-4F47-B2E3-2E84FD00E730}"/>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0094825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类的嵌套</a:t>
            </a:r>
            <a:endParaRPr lang="en-US" altLang="zh-CN" dirty="0"/>
          </a:p>
        </p:txBody>
      </p:sp>
      <p:sp>
        <p:nvSpPr>
          <p:cNvPr id="3" name="内容占位符 2"/>
          <p:cNvSpPr>
            <a:spLocks noGrp="1"/>
          </p:cNvSpPr>
          <p:nvPr>
            <p:ph idx="1"/>
          </p:nvPr>
        </p:nvSpPr>
        <p:spPr/>
        <p:txBody>
          <a:bodyPr/>
          <a:lstStyle/>
          <a:p>
            <a:pPr>
              <a:lnSpc>
                <a:spcPct val="80000"/>
              </a:lnSpc>
            </a:pPr>
            <a:r>
              <a:rPr lang="zh-CN" altLang="zh-CN" dirty="0"/>
              <a:t>在</a:t>
            </a:r>
            <a:r>
              <a:rPr lang="en-US" altLang="zh-CN" dirty="0"/>
              <a:t>main</a:t>
            </a:r>
            <a:r>
              <a:rPr lang="zh-CN" altLang="en-US" dirty="0"/>
              <a:t>主函数中：</a:t>
            </a:r>
            <a:endParaRPr lang="en-US" altLang="zh-CN" dirty="0"/>
          </a:p>
          <a:p>
            <a:pPr lvl="1">
              <a:spcBef>
                <a:spcPts val="0"/>
              </a:spcBef>
              <a:buNone/>
            </a:pPr>
            <a:r>
              <a:rPr lang="en-US" altLang="zh-CN" dirty="0">
                <a:latin typeface="Courier New" pitchFamily="49" charset="0"/>
                <a:cs typeface="Courier New" pitchFamily="49" charset="0"/>
              </a:rPr>
              <a:t>	C1 </a:t>
            </a:r>
            <a:r>
              <a:rPr lang="en-US" altLang="zh-CN" dirty="0" err="1">
                <a:latin typeface="Courier New" pitchFamily="49" charset="0"/>
                <a:cs typeface="Courier New" pitchFamily="49" charset="0"/>
              </a:rPr>
              <a:t>a,b</a:t>
            </a:r>
            <a:r>
              <a:rPr lang="en-US" altLang="zh-CN" dirty="0">
                <a:latin typeface="Courier New" pitchFamily="49" charset="0"/>
                <a:cs typeface="Courier New" pitchFamily="49" charset="0"/>
              </a:rPr>
              <a:t>;</a:t>
            </a:r>
            <a:br>
              <a:rPr lang="en-US" altLang="zh-CN" dirty="0">
                <a:latin typeface="Courier New" pitchFamily="49" charset="0"/>
                <a:cs typeface="Courier New" pitchFamily="49" charset="0"/>
              </a:rPr>
            </a:br>
            <a:r>
              <a:rPr lang="en-US" altLang="zh-CN" dirty="0">
                <a:latin typeface="Courier New" pitchFamily="49" charset="0"/>
                <a:cs typeface="Courier New" pitchFamily="49" charset="0"/>
              </a:rPr>
              <a:t>C2 </a:t>
            </a:r>
            <a:r>
              <a:rPr lang="en-US" altLang="zh-CN" dirty="0" err="1">
                <a:latin typeface="Courier New" pitchFamily="49" charset="0"/>
                <a:cs typeface="Courier New" pitchFamily="49" charset="0"/>
              </a:rPr>
              <a:t>a,b</a:t>
            </a:r>
            <a:r>
              <a:rPr lang="en-US" altLang="zh-CN" dirty="0">
                <a:latin typeface="Courier New" pitchFamily="49" charset="0"/>
                <a:cs typeface="Courier New" pitchFamily="49" charset="0"/>
              </a:rPr>
              <a:t>;</a:t>
            </a:r>
            <a:br>
              <a:rPr lang="en-US" altLang="zh-CN" dirty="0">
                <a:latin typeface="Courier New" pitchFamily="49" charset="0"/>
                <a:cs typeface="Courier New" pitchFamily="49" charset="0"/>
              </a:rPr>
            </a:br>
            <a:r>
              <a:rPr lang="en-US" altLang="zh-CN" dirty="0">
                <a:latin typeface="Courier New" pitchFamily="49" charset="0"/>
                <a:cs typeface="Courier New" pitchFamily="49" charset="0"/>
              </a:rPr>
              <a:t>CC::C1 </a:t>
            </a:r>
            <a:r>
              <a:rPr lang="en-US" altLang="zh-CN" dirty="0" err="1">
                <a:latin typeface="Courier New" pitchFamily="49" charset="0"/>
                <a:cs typeface="Courier New" pitchFamily="49" charset="0"/>
              </a:rPr>
              <a:t>a,b</a:t>
            </a:r>
            <a:r>
              <a:rPr lang="en-US" altLang="zh-CN" dirty="0">
                <a:latin typeface="Courier New" pitchFamily="49" charset="0"/>
                <a:cs typeface="Courier New" pitchFamily="49" charset="0"/>
              </a:rPr>
              <a:t>;</a:t>
            </a:r>
          </a:p>
          <a:p>
            <a:pPr lvl="2">
              <a:lnSpc>
                <a:spcPct val="80000"/>
              </a:lnSpc>
            </a:pPr>
            <a:r>
              <a:rPr lang="zh-CN" altLang="en-US" dirty="0"/>
              <a:t>都是非法的</a:t>
            </a:r>
          </a:p>
          <a:p>
            <a:pPr lvl="1">
              <a:lnSpc>
                <a:spcPct val="80000"/>
              </a:lnSpc>
              <a:buNone/>
            </a:pPr>
            <a:r>
              <a:rPr lang="en-US" altLang="zh-CN" dirty="0">
                <a:latin typeface="Courier New" pitchFamily="49" charset="0"/>
                <a:cs typeface="Courier New" pitchFamily="49" charset="0"/>
              </a:rPr>
              <a:t>	CC::C2 </a:t>
            </a:r>
            <a:r>
              <a:rPr lang="en-US" altLang="zh-CN" dirty="0" err="1">
                <a:latin typeface="Courier New" pitchFamily="49" charset="0"/>
                <a:cs typeface="Courier New" pitchFamily="49" charset="0"/>
              </a:rPr>
              <a:t>a,b</a:t>
            </a:r>
            <a:r>
              <a:rPr lang="en-US" altLang="zh-CN" dirty="0">
                <a:latin typeface="Courier New" pitchFamily="49" charset="0"/>
                <a:cs typeface="Courier New" pitchFamily="49" charset="0"/>
              </a:rPr>
              <a:t>; </a:t>
            </a:r>
          </a:p>
          <a:p>
            <a:pPr lvl="2">
              <a:spcBef>
                <a:spcPts val="0"/>
              </a:spcBef>
            </a:pPr>
            <a:r>
              <a:rPr lang="zh-CN" altLang="en-US" dirty="0"/>
              <a:t>是合法的，它说明了两个嵌套类</a:t>
            </a:r>
            <a:r>
              <a:rPr lang="en-US" altLang="zh-CN" dirty="0"/>
              <a:t>C2 </a:t>
            </a:r>
            <a:r>
              <a:rPr lang="zh-CN" altLang="en-US" dirty="0"/>
              <a:t>的对象。嵌套类的使用并不方便，不宜多用</a:t>
            </a:r>
          </a:p>
        </p:txBody>
      </p:sp>
      <p:sp>
        <p:nvSpPr>
          <p:cNvPr id="4" name="矩形 3">
            <a:hlinkClick r:id="" action="ppaction://noaction"/>
            <a:extLst>
              <a:ext uri="{FF2B5EF4-FFF2-40B4-BE49-F238E27FC236}">
                <a16:creationId xmlns:a16="http://schemas.microsoft.com/office/drawing/2014/main" id="{70F047FA-E404-44D4-A8AD-A97C4AF33C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FF6DC71D-EF83-4916-90DB-254CFB76140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945D5088-8A08-4FCF-B7A6-2622CD0CD05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026DCD8F-D045-43CC-87C9-83CC13E0946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F990B97E-6FC9-4A65-BDF2-C28CF944406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BA101E13-9558-4080-A776-428EF1006F6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31CB2F2B-0E64-4C56-BBA7-BEE5FCD99D2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44B1C6B-FD0F-4D85-B172-DA4B2C2D8DE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198158-4C09-4CB2-9F3E-604908EE713A}"/>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下面对对象成员的正确描述是</a:t>
            </a:r>
          </a:p>
        </p:txBody>
      </p:sp>
      <p:sp>
        <p:nvSpPr>
          <p:cNvPr id="5" name="文本框 4">
            <a:extLst>
              <a:ext uri="{FF2B5EF4-FFF2-40B4-BE49-F238E27FC236}">
                <a16:creationId xmlns:a16="http://schemas.microsoft.com/office/drawing/2014/main" id="{B8AB9893-8F5C-41DA-98C4-23E4F463E871}"/>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在一个类中可以声明本类的对象为成员</a:t>
            </a:r>
          </a:p>
        </p:txBody>
      </p:sp>
      <p:sp>
        <p:nvSpPr>
          <p:cNvPr id="6" name="文本框 5">
            <a:extLst>
              <a:ext uri="{FF2B5EF4-FFF2-40B4-BE49-F238E27FC236}">
                <a16:creationId xmlns:a16="http://schemas.microsoft.com/office/drawing/2014/main" id="{AA393D28-D41A-4293-B14F-979D3BE893C2}"/>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对象成员的声明方法与普通数据成员的声明方法相同</a:t>
            </a:r>
          </a:p>
        </p:txBody>
      </p:sp>
      <p:sp>
        <p:nvSpPr>
          <p:cNvPr id="7" name="文本框 6">
            <a:extLst>
              <a:ext uri="{FF2B5EF4-FFF2-40B4-BE49-F238E27FC236}">
                <a16:creationId xmlns:a16="http://schemas.microsoft.com/office/drawing/2014/main" id="{26A40047-0160-4AE2-BD1A-B94374B4C0C3}"/>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在一个类中可以声明本类的指针为数据成员</a:t>
            </a:r>
          </a:p>
        </p:txBody>
      </p:sp>
      <p:sp>
        <p:nvSpPr>
          <p:cNvPr id="8" name="文本框 7">
            <a:extLst>
              <a:ext uri="{FF2B5EF4-FFF2-40B4-BE49-F238E27FC236}">
                <a16:creationId xmlns:a16="http://schemas.microsoft.com/office/drawing/2014/main" id="{533A3FC6-51FF-459E-9388-2E3F81FFBFA7}"/>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如果对象成员的构造函数有参数，则必须在声明该对象成员的同时给其构造函数传递参数值</a:t>
            </a:r>
          </a:p>
        </p:txBody>
      </p:sp>
      <p:sp>
        <p:nvSpPr>
          <p:cNvPr id="9" name="矩形 8">
            <a:extLst>
              <a:ext uri="{FF2B5EF4-FFF2-40B4-BE49-F238E27FC236}">
                <a16:creationId xmlns:a16="http://schemas.microsoft.com/office/drawing/2014/main" id="{3A2042E2-FD3B-4688-B2ED-402555454002}"/>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8D7D7738-9686-442A-9F55-85960D8EE914}"/>
              </a:ext>
            </a:extLst>
          </p:cNvPr>
          <p:cNvSpPr>
            <a:spLocks noChangeAspect="1"/>
          </p:cNvSpPr>
          <p:nvPr>
            <p:custDataLst>
              <p:tags r:id="rId8"/>
            </p:custDataLst>
          </p:nvPr>
        </p:nvSpPr>
        <p:spPr bwMode="auto">
          <a:xfrm>
            <a:off x="11787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544BB4EE-F17A-423D-9C06-8876BCEE5E48}"/>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6E5C501A-EE2B-4210-B08C-80B5CBC2FCEB}"/>
              </a:ext>
            </a:extLst>
          </p:cNvPr>
          <p:cNvSpPr>
            <a:spLocks noChangeAspect="1"/>
          </p:cNvSpPr>
          <p:nvPr>
            <p:custDataLst>
              <p:tags r:id="rId10"/>
            </p:custDataLst>
          </p:nvPr>
        </p:nvSpPr>
        <p:spPr bwMode="auto">
          <a:xfrm>
            <a:off x="1178719" y="4923829"/>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C70D57A-D355-4F5C-81EB-1F8CCE534C38}"/>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707066CC-361F-4E6B-A2FA-C32167E53B32}"/>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1FF9ED1B-AC29-4D15-8842-2187E5161FAD}"/>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51145206-1A97-4549-9DCD-DB01865526B1}"/>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C8F57B76-3127-43D5-A610-1A737F378C30}"/>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0301C722-F769-49B0-8E8A-CD8647F3BF94}"/>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8004F282-0CD6-4FA8-BBE7-784D30AAD4A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96650336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2A242F-374C-4389-BD85-6D8A093A3BC1}"/>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下面对对象成员的正确描述是</a:t>
            </a:r>
          </a:p>
        </p:txBody>
      </p:sp>
      <p:sp>
        <p:nvSpPr>
          <p:cNvPr id="5" name="文本框 4">
            <a:extLst>
              <a:ext uri="{FF2B5EF4-FFF2-40B4-BE49-F238E27FC236}">
                <a16:creationId xmlns:a16="http://schemas.microsoft.com/office/drawing/2014/main" id="{0F966492-1EE3-4232-BF49-80ADFB2CBC7C}"/>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可以在构造函数的初始化列表中给出对象成员的初始化</a:t>
            </a:r>
          </a:p>
        </p:txBody>
      </p:sp>
      <p:sp>
        <p:nvSpPr>
          <p:cNvPr id="6" name="文本框 5">
            <a:extLst>
              <a:ext uri="{FF2B5EF4-FFF2-40B4-BE49-F238E27FC236}">
                <a16:creationId xmlns:a16="http://schemas.microsoft.com/office/drawing/2014/main" id="{8BB144BD-DFA4-43B5-8EDE-F9E597A3C622}"/>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可以在构造函数的函数体中给出对象成员的初始化</a:t>
            </a:r>
          </a:p>
        </p:txBody>
      </p:sp>
      <p:sp>
        <p:nvSpPr>
          <p:cNvPr id="7" name="文本框 6">
            <a:extLst>
              <a:ext uri="{FF2B5EF4-FFF2-40B4-BE49-F238E27FC236}">
                <a16:creationId xmlns:a16="http://schemas.microsoft.com/office/drawing/2014/main" id="{354D2DF7-BE30-4224-9670-21851F800964}"/>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如果一个对象成员有无参构造函数，则可以省略对象成员的初始化语句</a:t>
            </a:r>
          </a:p>
        </p:txBody>
      </p:sp>
      <p:sp>
        <p:nvSpPr>
          <p:cNvPr id="8" name="文本框 7">
            <a:extLst>
              <a:ext uri="{FF2B5EF4-FFF2-40B4-BE49-F238E27FC236}">
                <a16:creationId xmlns:a16="http://schemas.microsoft.com/office/drawing/2014/main" id="{49B5E145-70C5-4321-9D0F-ACFBC8237D42}"/>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类中有</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类对象成员，则在创建</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类对象时，先执行</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类的构造函数，再执行</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类的构造函数</a:t>
            </a:r>
          </a:p>
        </p:txBody>
      </p:sp>
      <p:sp>
        <p:nvSpPr>
          <p:cNvPr id="9" name="矩形 8">
            <a:extLst>
              <a:ext uri="{FF2B5EF4-FFF2-40B4-BE49-F238E27FC236}">
                <a16:creationId xmlns:a16="http://schemas.microsoft.com/office/drawing/2014/main" id="{06D3B569-30A2-4156-BB57-4301EFD162B0}"/>
              </a:ext>
            </a:extLst>
          </p:cNvPr>
          <p:cNvSpPr>
            <a:spLocks noChangeAspect="1"/>
          </p:cNvSpPr>
          <p:nvPr>
            <p:custDataLst>
              <p:tags r:id="rId7"/>
            </p:custDataLst>
          </p:nvPr>
        </p:nvSpPr>
        <p:spPr bwMode="auto">
          <a:xfrm>
            <a:off x="1178719" y="2995017"/>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EE4B2700-B636-48E0-A4C9-03586FCF6043}"/>
              </a:ext>
            </a:extLst>
          </p:cNvPr>
          <p:cNvSpPr>
            <a:spLocks noChangeAspect="1"/>
          </p:cNvSpPr>
          <p:nvPr>
            <p:custDataLst>
              <p:tags r:id="rId8"/>
            </p:custDataLst>
          </p:nvPr>
        </p:nvSpPr>
        <p:spPr bwMode="auto">
          <a:xfrm>
            <a:off x="1178719" y="3637954"/>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99B9BD7D-7A6E-455A-BEAE-F1F73C6F40C1}"/>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D8330859-2CCA-4E11-9CFC-BE107DD89CD1}"/>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6DE4B161-0E99-458C-A650-89822CF5C00A}"/>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3CC0CE08-E6B7-4763-8A85-9EFD964C9638}"/>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10F8AF2E-89CF-45F2-8DD9-C721433B6C56}"/>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5FC071FB-28C7-43A5-B61C-F7E6F349810F}"/>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97D5E2F6-53CA-436E-8751-843A1D103019}"/>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B20274E3-2E27-445F-BE56-8918AE9B149A}"/>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8DB65A7A-166A-49FA-8E83-6B56BC81DB4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0387624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0FBE251-FF60-4B04-A052-EB760977C81A}"/>
              </a:ext>
            </a:extLst>
          </p:cNvPr>
          <p:cNvSpPr txBox="1"/>
          <p:nvPr>
            <p:custDataLst>
              <p:tags r:id="rId2"/>
            </p:custDataLst>
          </p:nvPr>
        </p:nvSpPr>
        <p:spPr>
          <a:xfrm>
            <a:off x="258266" y="2780928"/>
            <a:ext cx="3726414"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以下程序的执行结果是</a:t>
            </a:r>
            <a:r>
              <a:rPr lang="zh-CN" altLang="en-US"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endParaRPr lang="en-US" altLang="zh-CN" dirty="0"/>
          </a:p>
          <a:p>
            <a:r>
              <a:rPr lang="en-US" altLang="zh-CN" dirty="0"/>
              <a:t>#include</a:t>
            </a:r>
            <a:r>
              <a:rPr lang="zh-CN" altLang="en-US" dirty="0"/>
              <a:t> </a:t>
            </a:r>
            <a:r>
              <a:rPr lang="en-US" altLang="zh-CN" dirty="0"/>
              <a:t>&lt;iostream&gt;</a:t>
            </a:r>
            <a:endParaRPr lang="zh-CN" altLang="en-US" dirty="0"/>
          </a:p>
          <a:p>
            <a:r>
              <a:rPr lang="en-US" altLang="zh-CN" dirty="0"/>
              <a:t>using</a:t>
            </a:r>
            <a:r>
              <a:rPr lang="zh-CN" altLang="en-US" dirty="0"/>
              <a:t> </a:t>
            </a:r>
            <a:r>
              <a:rPr lang="en-US" altLang="zh-CN" dirty="0"/>
              <a:t>namespace</a:t>
            </a:r>
            <a:r>
              <a:rPr lang="zh-CN" altLang="en-US" dirty="0"/>
              <a:t> </a:t>
            </a:r>
            <a:r>
              <a:rPr lang="en-US" altLang="zh-CN" dirty="0"/>
              <a:t>std;</a:t>
            </a:r>
            <a:endParaRPr lang="zh-CN" altLang="en-US" dirty="0"/>
          </a:p>
          <a:p>
            <a:r>
              <a:rPr lang="en-US" altLang="zh-CN" dirty="0"/>
              <a:t>class</a:t>
            </a:r>
            <a:r>
              <a:rPr lang="zh-CN" altLang="en-US" dirty="0"/>
              <a:t> </a:t>
            </a:r>
            <a:r>
              <a:rPr lang="en-US" altLang="zh-CN" dirty="0"/>
              <a:t>B</a:t>
            </a:r>
            <a:endParaRPr lang="zh-CN" altLang="en-US" dirty="0"/>
          </a:p>
          <a:p>
            <a:r>
              <a:rPr lang="en-US" altLang="zh-CN" dirty="0"/>
              <a:t>{</a:t>
            </a:r>
            <a:endParaRPr lang="zh-CN" altLang="en-US" dirty="0"/>
          </a:p>
          <a:p>
            <a:r>
              <a:rPr lang="en-US" altLang="zh-CN" dirty="0"/>
              <a:t>public: </a:t>
            </a:r>
            <a:endParaRPr lang="zh-CN" altLang="en-US" dirty="0"/>
          </a:p>
          <a:p>
            <a:r>
              <a:rPr lang="zh-CN" altLang="en-US" dirty="0"/>
              <a:t>	</a:t>
            </a:r>
            <a:r>
              <a:rPr lang="en-US" altLang="zh-CN" dirty="0"/>
              <a:t>B(){}</a:t>
            </a:r>
            <a:endParaRPr lang="zh-CN" altLang="en-US" dirty="0"/>
          </a:p>
          <a:p>
            <a:r>
              <a:rPr lang="zh-CN" altLang="en-US" dirty="0"/>
              <a:t>	</a:t>
            </a:r>
            <a:r>
              <a:rPr lang="en-US" altLang="zh-CN" dirty="0"/>
              <a:t>B(int</a:t>
            </a:r>
            <a:r>
              <a:rPr lang="zh-CN" altLang="en-US" dirty="0"/>
              <a:t> </a:t>
            </a:r>
            <a:r>
              <a:rPr lang="en-US" altLang="zh-CN" dirty="0" err="1"/>
              <a:t>i</a:t>
            </a:r>
            <a:r>
              <a:rPr lang="en-US" altLang="zh-CN" dirty="0"/>
              <a:t>, int</a:t>
            </a:r>
            <a:r>
              <a:rPr lang="zh-CN" altLang="en-US" dirty="0"/>
              <a:t> </a:t>
            </a:r>
            <a:r>
              <a:rPr lang="pl-PL" altLang="zh-CN" dirty="0"/>
              <a:t>j){a=i;b=j;}</a:t>
            </a:r>
            <a:endParaRPr lang="zh-CN" altLang="en-US" dirty="0"/>
          </a:p>
          <a:p>
            <a:r>
              <a:rPr lang="zh-CN" altLang="en-US" dirty="0"/>
              <a:t>	</a:t>
            </a:r>
            <a:r>
              <a:rPr lang="en-US" altLang="zh-CN" dirty="0"/>
              <a:t>void</a:t>
            </a:r>
            <a:r>
              <a:rPr lang="zh-CN" altLang="en-US" dirty="0"/>
              <a:t> </a:t>
            </a:r>
            <a:r>
              <a:rPr lang="en-US" altLang="zh-CN" dirty="0" err="1"/>
              <a:t>printb</a:t>
            </a:r>
            <a:r>
              <a:rPr lang="en-US" altLang="zh-CN" dirty="0"/>
              <a:t>()</a:t>
            </a:r>
            <a:endParaRPr lang="zh-CN" altLang="en-US" dirty="0"/>
          </a:p>
          <a:p>
            <a:r>
              <a:rPr lang="zh-CN" altLang="en-US" dirty="0"/>
              <a:t>	</a:t>
            </a:r>
            <a:r>
              <a:rPr lang="en-US" altLang="zh-CN" dirty="0"/>
              <a:t>{</a:t>
            </a:r>
            <a:r>
              <a:rPr lang="en-US" altLang="zh-CN" dirty="0" err="1"/>
              <a:t>cout</a:t>
            </a:r>
            <a:r>
              <a:rPr lang="en-US" altLang="zh-CN" dirty="0"/>
              <a:t>&lt;&lt;"a="&lt;&lt;a&lt;&lt;",b="&lt;&lt;b&lt;&lt;</a:t>
            </a:r>
            <a:r>
              <a:rPr lang="en-US" altLang="zh-CN" dirty="0" err="1"/>
              <a:t>endl</a:t>
            </a:r>
            <a:r>
              <a:rPr lang="en-US" altLang="zh-CN" dirty="0"/>
              <a:t>;}</a:t>
            </a:r>
            <a:endParaRPr lang="zh-CN" altLang="en-US" dirty="0"/>
          </a:p>
          <a:p>
            <a:r>
              <a:rPr lang="en-US" altLang="zh-CN" dirty="0"/>
              <a:t>private:</a:t>
            </a:r>
            <a:endParaRPr lang="zh-CN" altLang="en-US" dirty="0"/>
          </a:p>
          <a:p>
            <a:r>
              <a:rPr lang="zh-CN" altLang="en-US" dirty="0"/>
              <a:t>	</a:t>
            </a:r>
            <a:r>
              <a:rPr lang="en-US" altLang="zh-CN" dirty="0"/>
              <a:t>int</a:t>
            </a:r>
            <a:r>
              <a:rPr lang="zh-CN" altLang="en-US" dirty="0"/>
              <a:t> </a:t>
            </a:r>
            <a:r>
              <a:rPr lang="en-US" altLang="zh-CN" dirty="0"/>
              <a:t>a, b;</a:t>
            </a:r>
            <a:endParaRPr lang="zh-CN" altLang="en-US" dirty="0"/>
          </a:p>
          <a:p>
            <a:r>
              <a:rPr lang="en-US" altLang="zh-CN" dirty="0"/>
              <a:t>};</a:t>
            </a:r>
            <a:endParaRPr lang="zh-CN" altLang="en-US" dirty="0"/>
          </a:p>
          <a:p>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E5DCDED9-36D6-459F-BB57-0B48427025B5}"/>
              </a:ext>
            </a:extLst>
          </p:cNvPr>
          <p:cNvSpPr/>
          <p:nvPr>
            <p:custDataLst>
              <p:tags r:id="rId3"/>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FE3A1676-C409-4F53-B6B1-8A904911D0DE}"/>
              </a:ext>
            </a:extLst>
          </p:cNvPr>
          <p:cNvSpPr/>
          <p:nvPr>
            <p:custDataLst>
              <p:tags r:id="rId4"/>
            </p:custDataLst>
          </p:nvPr>
        </p:nvSpPr>
        <p:spPr bwMode="auto">
          <a:xfrm>
            <a:off x="0" y="5152787"/>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68580" tIns="34290" rIns="68580" bIns="34290" numCol="1" rtlCol="0" anchor="ctr" anchorCtr="1" compatLnSpc="1">
            <a:prstTxWarp prst="textNoShape">
              <a:avLst/>
            </a:prstTxWarp>
            <a:noAutofit/>
          </a:bodyPr>
          <a:lstStyle/>
          <a:p>
            <a:pPr eaLnBrk="0" hangingPunct="0"/>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文本框 12">
            <a:extLst>
              <a:ext uri="{FF2B5EF4-FFF2-40B4-BE49-F238E27FC236}">
                <a16:creationId xmlns:a16="http://schemas.microsoft.com/office/drawing/2014/main" id="{F80A365E-1235-4E1D-80D3-FB5D1D031A28}"/>
              </a:ext>
            </a:extLst>
          </p:cNvPr>
          <p:cNvSpPr txBox="1"/>
          <p:nvPr/>
        </p:nvSpPr>
        <p:spPr>
          <a:xfrm>
            <a:off x="4193958" y="2098015"/>
            <a:ext cx="3942438" cy="3970318"/>
          </a:xfrm>
          <a:prstGeom prst="rect">
            <a:avLst/>
          </a:prstGeom>
          <a:noFill/>
        </p:spPr>
        <p:txBody>
          <a:bodyPr wrap="square" rtlCol="0">
            <a:spAutoFit/>
          </a:bodyPr>
          <a:lstStyle/>
          <a:p>
            <a:r>
              <a:rPr lang="en-US" altLang="zh-CN" dirty="0"/>
              <a:t>class</a:t>
            </a:r>
            <a:r>
              <a:rPr lang="zh-CN" altLang="en-US" dirty="0"/>
              <a:t> </a:t>
            </a:r>
            <a:r>
              <a:rPr lang="en-US" altLang="zh-CN" dirty="0"/>
              <a:t>A</a:t>
            </a:r>
            <a:endParaRPr lang="zh-CN" altLang="en-US" dirty="0"/>
          </a:p>
          <a:p>
            <a:r>
              <a:rPr lang="en-US" altLang="zh-CN" dirty="0"/>
              <a:t>{</a:t>
            </a:r>
            <a:endParaRPr lang="zh-CN" altLang="en-US" dirty="0"/>
          </a:p>
          <a:p>
            <a:r>
              <a:rPr lang="zh-CN" altLang="en-US" dirty="0"/>
              <a:t>	</a:t>
            </a:r>
            <a:r>
              <a:rPr lang="en-US" altLang="zh-CN" dirty="0"/>
              <a:t>B c;</a:t>
            </a:r>
            <a:endParaRPr lang="zh-CN" altLang="en-US" dirty="0"/>
          </a:p>
          <a:p>
            <a:r>
              <a:rPr lang="en-US" altLang="zh-CN" dirty="0"/>
              <a:t>public:</a:t>
            </a:r>
            <a:endParaRPr lang="zh-CN" altLang="en-US" dirty="0"/>
          </a:p>
          <a:p>
            <a:r>
              <a:rPr lang="zh-CN" altLang="en-US" dirty="0"/>
              <a:t>	</a:t>
            </a:r>
            <a:r>
              <a:rPr lang="en-US" altLang="zh-CN" dirty="0"/>
              <a:t>A(){}</a:t>
            </a:r>
            <a:endParaRPr lang="zh-CN" altLang="en-US" dirty="0"/>
          </a:p>
          <a:p>
            <a:r>
              <a:rPr lang="zh-CN" altLang="en-US" dirty="0"/>
              <a:t>	</a:t>
            </a:r>
            <a:r>
              <a:rPr lang="en-US" altLang="zh-CN" dirty="0"/>
              <a:t>A(int</a:t>
            </a:r>
            <a:r>
              <a:rPr lang="zh-CN" altLang="en-US" dirty="0"/>
              <a:t> </a:t>
            </a:r>
            <a:r>
              <a:rPr lang="en-US" altLang="zh-CN" dirty="0" err="1"/>
              <a:t>i</a:t>
            </a:r>
            <a:r>
              <a:rPr lang="en-US" altLang="zh-CN" dirty="0"/>
              <a:t>, int</a:t>
            </a:r>
            <a:r>
              <a:rPr lang="zh-CN" altLang="en-US" dirty="0"/>
              <a:t> </a:t>
            </a:r>
            <a:r>
              <a:rPr lang="en-US" altLang="zh-CN" dirty="0"/>
              <a:t>j):c(</a:t>
            </a:r>
            <a:r>
              <a:rPr lang="en-US" altLang="zh-CN" dirty="0" err="1"/>
              <a:t>i,j</a:t>
            </a:r>
            <a:r>
              <a:rPr lang="en-US" altLang="zh-CN" dirty="0"/>
              <a:t>){}</a:t>
            </a:r>
            <a:endParaRPr lang="zh-CN" altLang="en-US" dirty="0"/>
          </a:p>
          <a:p>
            <a:r>
              <a:rPr lang="zh-CN" altLang="en-US" dirty="0"/>
              <a:t>	</a:t>
            </a:r>
            <a:r>
              <a:rPr lang="en-US" altLang="zh-CN" dirty="0"/>
              <a:t>void</a:t>
            </a:r>
            <a:r>
              <a:rPr lang="zh-CN" altLang="en-US" dirty="0"/>
              <a:t> </a:t>
            </a:r>
            <a:r>
              <a:rPr lang="en-US" altLang="zh-CN" dirty="0" err="1"/>
              <a:t>printa</a:t>
            </a:r>
            <a:r>
              <a:rPr lang="en-US" altLang="zh-CN" dirty="0"/>
              <a:t>(){</a:t>
            </a:r>
            <a:r>
              <a:rPr lang="en-US" altLang="zh-CN" dirty="0" err="1"/>
              <a:t>c.printb</a:t>
            </a:r>
            <a:r>
              <a:rPr lang="en-US" altLang="zh-CN" dirty="0"/>
              <a:t>();}</a:t>
            </a:r>
            <a:endParaRPr lang="zh-CN" altLang="en-US" dirty="0"/>
          </a:p>
          <a:p>
            <a:r>
              <a:rPr lang="en-US" altLang="zh-CN" dirty="0"/>
              <a:t>};</a:t>
            </a:r>
            <a:endParaRPr lang="zh-CN" altLang="en-US" dirty="0"/>
          </a:p>
          <a:p>
            <a:r>
              <a:rPr lang="en-US" altLang="zh-CN" dirty="0"/>
              <a:t>int</a:t>
            </a:r>
            <a:r>
              <a:rPr lang="zh-CN" altLang="en-US" dirty="0"/>
              <a:t> </a:t>
            </a:r>
            <a:r>
              <a:rPr lang="en-US" altLang="zh-CN" dirty="0"/>
              <a:t>main()</a:t>
            </a:r>
            <a:endParaRPr lang="zh-CN" altLang="en-US" dirty="0"/>
          </a:p>
          <a:p>
            <a:r>
              <a:rPr lang="en-US" altLang="zh-CN" dirty="0"/>
              <a:t>{</a:t>
            </a:r>
            <a:endParaRPr lang="zh-CN" altLang="en-US" dirty="0"/>
          </a:p>
          <a:p>
            <a:r>
              <a:rPr lang="zh-CN" altLang="en-US" dirty="0"/>
              <a:t>	</a:t>
            </a:r>
            <a:r>
              <a:rPr lang="en-US" altLang="zh-CN" dirty="0"/>
              <a:t>A a(7,8);</a:t>
            </a:r>
            <a:endParaRPr lang="zh-CN" altLang="en-US" dirty="0"/>
          </a:p>
          <a:p>
            <a:r>
              <a:rPr lang="zh-CN" altLang="en-US" dirty="0"/>
              <a:t>	</a:t>
            </a:r>
            <a:r>
              <a:rPr lang="en-US" altLang="zh-CN" dirty="0" err="1"/>
              <a:t>a.printa</a:t>
            </a:r>
            <a:r>
              <a:rPr lang="en-US" altLang="zh-CN" dirty="0"/>
              <a:t>();</a:t>
            </a:r>
            <a:endParaRPr lang="zh-CN" altLang="en-US" dirty="0"/>
          </a:p>
          <a:p>
            <a:r>
              <a:rPr lang="zh-CN" altLang="en-US" dirty="0"/>
              <a:t>	</a:t>
            </a:r>
            <a:r>
              <a:rPr lang="en-US" altLang="zh-CN" dirty="0"/>
              <a:t>return</a:t>
            </a:r>
            <a:r>
              <a:rPr lang="zh-CN" altLang="en-US" dirty="0"/>
              <a:t> </a:t>
            </a:r>
            <a:r>
              <a:rPr lang="en-US" altLang="zh-CN" dirty="0"/>
              <a:t>0;</a:t>
            </a:r>
            <a:endParaRPr lang="zh-CN" altLang="en-US" dirty="0"/>
          </a:p>
          <a:p>
            <a:r>
              <a:rPr lang="en-US" altLang="zh-CN" dirty="0"/>
              <a:t>}</a:t>
            </a:r>
            <a:endParaRPr lang="zh-CN" altLang="en-US" dirty="0"/>
          </a:p>
        </p:txBody>
      </p:sp>
      <p:grpSp>
        <p:nvGrpSpPr>
          <p:cNvPr id="10" name="组合 9">
            <a:extLst>
              <a:ext uri="{FF2B5EF4-FFF2-40B4-BE49-F238E27FC236}">
                <a16:creationId xmlns:a16="http://schemas.microsoft.com/office/drawing/2014/main" id="{682F5696-B9B8-4A3E-955C-62850C6E6B8C}"/>
              </a:ext>
            </a:extLst>
          </p:cNvPr>
          <p:cNvGrpSpPr/>
          <p:nvPr>
            <p:custDataLst>
              <p:tags r:id="rId5"/>
            </p:custDataLst>
          </p:nvPr>
        </p:nvGrpSpPr>
        <p:grpSpPr>
          <a:xfrm>
            <a:off x="0" y="0"/>
            <a:ext cx="9144000" cy="490220"/>
            <a:chOff x="0" y="-1143000"/>
            <a:chExt cx="12192000" cy="653627"/>
          </a:xfrm>
        </p:grpSpPr>
        <p:sp>
          <p:nvSpPr>
            <p:cNvPr id="6" name="TitleBackground">
              <a:extLst>
                <a:ext uri="{FF2B5EF4-FFF2-40B4-BE49-F238E27FC236}">
                  <a16:creationId xmlns:a16="http://schemas.microsoft.com/office/drawing/2014/main" id="{0D58B35E-8D10-4BC8-948F-738C41E12322}"/>
                </a:ext>
              </a:extLst>
            </p:cNvPr>
            <p:cNvSpPr/>
            <p:nvPr>
              <p:custDataLst>
                <p:tags r:id="rId7"/>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7" name="ColorBlock">
              <a:extLst>
                <a:ext uri="{FF2B5EF4-FFF2-40B4-BE49-F238E27FC236}">
                  <a16:creationId xmlns:a16="http://schemas.microsoft.com/office/drawing/2014/main" id="{40407E22-66BC-48C2-BE53-1EAE14C12621}"/>
                </a:ext>
              </a:extLst>
            </p:cNvPr>
            <p:cNvSpPr/>
            <p:nvPr>
              <p:custDataLst>
                <p:tags r:id="rId8"/>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8" name="TypeText">
              <a:extLst>
                <a:ext uri="{FF2B5EF4-FFF2-40B4-BE49-F238E27FC236}">
                  <a16:creationId xmlns:a16="http://schemas.microsoft.com/office/drawing/2014/main" id="{39966A96-5334-491A-A8EF-EAD223C7C54E}"/>
                </a:ext>
              </a:extLst>
            </p:cNvPr>
            <p:cNvSpPr txBox="1"/>
            <p:nvPr>
              <p:custDataLst>
                <p:tags r:id="rId9"/>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B0A3943D-9A3B-4F08-9870-8FCBD77D428E}"/>
                </a:ext>
              </a:extLst>
            </p:cNvPr>
            <p:cNvSpPr txBox="1"/>
            <p:nvPr>
              <p:custDataLst>
                <p:tags r:id="rId10"/>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2" name="图片 11">
            <a:extLst>
              <a:ext uri="{FF2B5EF4-FFF2-40B4-BE49-F238E27FC236}">
                <a16:creationId xmlns:a16="http://schemas.microsoft.com/office/drawing/2014/main" id="{CB65D5A4-0252-4174-A7DA-351DC1B45E62}"/>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7995184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8"/>
            <a:ext cx="5356225" cy="792162"/>
            <a:chOff x="1643042" y="2275996"/>
            <a:chExt cx="5356246" cy="792166"/>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3060" y="978989"/>
            <a:ext cx="5354765" cy="793827"/>
            <a:chOff x="1644502" y="4146465"/>
            <a:chExt cx="5354786" cy="793828"/>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1916832"/>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693" y="1870941"/>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类与类之间的关系</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类中的运算符重载</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简单的数据结构设计</a:t>
            </a:r>
          </a:p>
        </p:txBody>
      </p:sp>
      <p:sp>
        <p:nvSpPr>
          <p:cNvPr id="50" name="矩形 49">
            <a:hlinkClick r:id="" action="ppaction://noaction"/>
            <a:extLst>
              <a:ext uri="{FF2B5EF4-FFF2-40B4-BE49-F238E27FC236}">
                <a16:creationId xmlns:a16="http://schemas.microsoft.com/office/drawing/2014/main" id="{A81B8B49-D96E-4C63-8305-E0FD079E1E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1" name="矩形 50">
            <a:hlinkClick r:id="" action="ppaction://noaction"/>
            <a:extLst>
              <a:ext uri="{FF2B5EF4-FFF2-40B4-BE49-F238E27FC236}">
                <a16:creationId xmlns:a16="http://schemas.microsoft.com/office/drawing/2014/main" id="{0472471F-DBB4-4485-9628-8753DA29BF1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52" name="矩形 51">
            <a:hlinkClick r:id="" action="ppaction://noaction"/>
            <a:extLst>
              <a:ext uri="{FF2B5EF4-FFF2-40B4-BE49-F238E27FC236}">
                <a16:creationId xmlns:a16="http://schemas.microsoft.com/office/drawing/2014/main" id="{070CBB4C-9D2C-4CD5-8060-E11586C8A5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35" name="矩形 34">
            <a:hlinkClick r:id="rId5" action="ppaction://hlinksldjump"/>
            <a:extLst>
              <a:ext uri="{FF2B5EF4-FFF2-40B4-BE49-F238E27FC236}">
                <a16:creationId xmlns:a16="http://schemas.microsoft.com/office/drawing/2014/main" id="{49AF24B2-31BB-4A40-904A-D4550BFB476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36" name="矩形 35">
            <a:hlinkClick r:id="" action="ppaction://noaction"/>
            <a:extLst>
              <a:ext uri="{FF2B5EF4-FFF2-40B4-BE49-F238E27FC236}">
                <a16:creationId xmlns:a16="http://schemas.microsoft.com/office/drawing/2014/main" id="{7C91FBF5-9973-4769-B9BE-8B8980EFA5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43" name="矩形 42">
            <a:hlinkClick r:id="" action="ppaction://noaction"/>
            <a:extLst>
              <a:ext uri="{FF2B5EF4-FFF2-40B4-BE49-F238E27FC236}">
                <a16:creationId xmlns:a16="http://schemas.microsoft.com/office/drawing/2014/main" id="{CBB17BA1-5B98-42EA-AB47-C8EE5D1FF74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45" name="矩形 44">
            <a:hlinkClick r:id="" action="ppaction://noaction"/>
            <a:extLst>
              <a:ext uri="{FF2B5EF4-FFF2-40B4-BE49-F238E27FC236}">
                <a16:creationId xmlns:a16="http://schemas.microsoft.com/office/drawing/2014/main" id="{D168861B-B865-494E-AED2-02B0D761E9A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46" name="矩形 45">
            <a:hlinkClick r:id="" action="ppaction://noaction"/>
            <a:extLst>
              <a:ext uri="{FF2B5EF4-FFF2-40B4-BE49-F238E27FC236}">
                <a16:creationId xmlns:a16="http://schemas.microsoft.com/office/drawing/2014/main" id="{18077395-A5AE-474D-BAD1-9E81731DFE8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3707486317"/>
      </p:ext>
    </p:extLst>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r>
              <a:rPr lang="zh-CN" altLang="en-US" dirty="0"/>
              <a:t>大多数运算符实际上是一种特殊的函数</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2"/>
            <a:r>
              <a:rPr lang="zh-CN" altLang="en-US" dirty="0">
                <a:latin typeface="Courier New" panose="02070309020205020404" pitchFamily="49" charset="0"/>
                <a:cs typeface="Courier New" panose="02070309020205020404" pitchFamily="49" charset="0"/>
              </a:rPr>
              <a:t>运算符形式: </a:t>
            </a:r>
            <a:r>
              <a:rPr lang="en-US" altLang="zh-CN" b="1" dirty="0" err="1">
                <a:latin typeface="Courier New" panose="02070309020205020404" pitchFamily="49" charset="0"/>
                <a:cs typeface="Courier New" panose="02070309020205020404" pitchFamily="49" charset="0"/>
              </a:rPr>
              <a:t>a+b</a:t>
            </a:r>
            <a:r>
              <a:rPr lang="en-US" altLang="zh-CN" b="1" dirty="0">
                <a:latin typeface="Courier New" panose="02070309020205020404" pitchFamily="49" charset="0"/>
                <a:cs typeface="Courier New" panose="02070309020205020404" pitchFamily="49" charset="0"/>
              </a:rPr>
              <a:t> </a:t>
            </a:r>
          </a:p>
          <a:p>
            <a:pPr lvl="2"/>
            <a:r>
              <a:rPr lang="zh-CN" altLang="en-US" dirty="0">
                <a:latin typeface="Courier New" panose="02070309020205020404" pitchFamily="49" charset="0"/>
                <a:cs typeface="Courier New" panose="02070309020205020404" pitchFamily="49" charset="0"/>
              </a:rPr>
              <a:t>函数形式: </a:t>
            </a:r>
            <a:endParaRPr lang="en-US" altLang="zh-CN" dirty="0">
              <a:latin typeface="Courier New" panose="02070309020205020404" pitchFamily="49" charset="0"/>
              <a:cs typeface="Courier New" panose="02070309020205020404" pitchFamily="49" charset="0"/>
            </a:endParaRPr>
          </a:p>
          <a:p>
            <a:pPr lvl="3"/>
            <a:r>
              <a:rPr lang="zh-CN" altLang="en-US" b="1" dirty="0">
                <a:latin typeface="Courier New" panose="02070309020205020404" pitchFamily="49" charset="0"/>
                <a:cs typeface="Courier New" panose="02070309020205020404" pitchFamily="49" charset="0"/>
              </a:rPr>
              <a:t>定义函数</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add( </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x, </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y)</a:t>
            </a:r>
          </a:p>
          <a:p>
            <a:pPr lvl="3"/>
            <a:r>
              <a:rPr lang="zh-CN" altLang="en-US" dirty="0">
                <a:latin typeface="Courier New" panose="02070309020205020404" pitchFamily="49" charset="0"/>
                <a:cs typeface="Courier New" panose="02070309020205020404" pitchFamily="49" charset="0"/>
              </a:rPr>
              <a:t>函数调用 </a:t>
            </a:r>
            <a:r>
              <a:rPr lang="en-US" altLang="zh-CN" b="1" dirty="0">
                <a:latin typeface="Courier New" panose="02070309020205020404" pitchFamily="49" charset="0"/>
                <a:cs typeface="Courier New" panose="02070309020205020404" pitchFamily="49" charset="0"/>
              </a:rPr>
              <a:t>add(</a:t>
            </a:r>
            <a:r>
              <a:rPr lang="en-US" altLang="zh-CN" b="1" dirty="0" err="1">
                <a:latin typeface="Courier New" panose="02070309020205020404" pitchFamily="49" charset="0"/>
                <a:cs typeface="Courier New" panose="02070309020205020404" pitchFamily="49" charset="0"/>
              </a:rPr>
              <a:t>a,b</a:t>
            </a:r>
            <a:r>
              <a:rPr lang="en-US" altLang="zh-CN" b="1" dirty="0">
                <a:latin typeface="Courier New" panose="02070309020205020404" pitchFamily="49" charset="0"/>
                <a:cs typeface="Courier New" panose="02070309020205020404" pitchFamily="49" charset="0"/>
              </a:rPr>
              <a:t>)</a:t>
            </a:r>
          </a:p>
          <a:p>
            <a:endParaRPr lang="zh-CN" altLang="en-US" dirty="0"/>
          </a:p>
        </p:txBody>
      </p:sp>
      <p:sp>
        <p:nvSpPr>
          <p:cNvPr id="4" name="矩形 3">
            <a:hlinkClick r:id="" action="ppaction://noaction"/>
            <a:extLst>
              <a:ext uri="{FF2B5EF4-FFF2-40B4-BE49-F238E27FC236}">
                <a16:creationId xmlns:a16="http://schemas.microsoft.com/office/drawing/2014/main" id="{E35E8417-D452-408E-98B1-7E262DE6A67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33702794-319F-441C-9200-AF75A0F84DD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5D1BF86C-6C39-49B8-9A93-087B002CFA6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9827AA05-5908-42B8-80F1-1AFC554FF92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3DCF8EC3-76E3-4E71-A81A-C297B737651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E0869C30-CB17-4DF8-A1AD-9C167959D56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0E105AD4-F726-4A78-9061-65F430E887E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36D9129-537D-47E0-B8FF-D5AE894A762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a:xfrm>
            <a:off x="457200" y="1714500"/>
            <a:ext cx="8329642" cy="4610100"/>
          </a:xfrm>
        </p:spPr>
        <p:txBody>
          <a:bodyPr/>
          <a:lstStyle/>
          <a:p>
            <a:r>
              <a:rPr lang="zh-CN" altLang="en-US" dirty="0"/>
              <a:t>运算符重载是函数重载的扩充</a:t>
            </a:r>
            <a:endParaRPr lang="en-US" altLang="zh-CN" dirty="0"/>
          </a:p>
          <a:p>
            <a:pPr lvl="1"/>
            <a:r>
              <a:rPr lang="en-US" altLang="zh-CN" dirty="0"/>
              <a:t>C++</a:t>
            </a:r>
            <a:r>
              <a:rPr lang="zh-CN" altLang="en-US" dirty="0"/>
              <a:t>允许重新定义某些运算符的作用及其实现（功能），可以给运算符扩充添加新用法(“老用法”依然可行)。</a:t>
            </a:r>
            <a:endParaRPr lang="en-US" altLang="zh-CN" dirty="0"/>
          </a:p>
          <a:p>
            <a:pPr lvl="2"/>
            <a:r>
              <a:rPr lang="zh-CN" altLang="en-US" dirty="0"/>
              <a:t>例:可“借用”一批老运算符（如，*，+，-，&amp;，&gt;=，&gt; 等），来表示并实现集合</a:t>
            </a:r>
            <a:r>
              <a:rPr lang="en-US" altLang="zh-CN" dirty="0"/>
              <a:t>set</a:t>
            </a:r>
            <a:r>
              <a:rPr lang="zh-CN" altLang="en-US" dirty="0"/>
              <a:t>类对象的交、并、差、元素属于、包含、真包含等运算，而后则程序中就可按如下的方式来使用它们：</a:t>
            </a:r>
          </a:p>
          <a:p>
            <a:pPr algn="just">
              <a:buNone/>
            </a:pPr>
            <a:r>
              <a:rPr lang="zh-CN" altLang="en-US" sz="2400" dirty="0">
                <a:solidFill>
                  <a:srgbClr val="0000FF"/>
                </a:solidFill>
              </a:rPr>
              <a:t>      </a:t>
            </a:r>
            <a:r>
              <a:rPr lang="en-US" altLang="zh-CN" sz="2400" dirty="0">
                <a:latin typeface="Courier New" pitchFamily="49" charset="0"/>
                <a:cs typeface="Courier New" pitchFamily="49" charset="0"/>
              </a:rPr>
              <a:t>set s1,s2,s3,s4,s5; </a:t>
            </a:r>
          </a:p>
          <a:p>
            <a:pPr algn="just">
              <a:buNone/>
            </a:pPr>
            <a:r>
              <a:rPr lang="en-US" altLang="zh-CN" sz="2400" dirty="0">
                <a:latin typeface="Courier New" pitchFamily="49" charset="0"/>
                <a:cs typeface="Courier New" pitchFamily="49" charset="0"/>
              </a:rPr>
              <a:t>	 s3=s1*s2; s4=s1+s2;</a:t>
            </a:r>
          </a:p>
          <a:p>
            <a:pPr algn="just">
              <a:buNone/>
            </a:pPr>
            <a:r>
              <a:rPr lang="en-US" altLang="zh-CN" sz="2400" dirty="0">
                <a:latin typeface="Courier New" pitchFamily="49" charset="0"/>
                <a:cs typeface="Courier New" pitchFamily="49" charset="0"/>
              </a:rPr>
              <a:t>	 s5=s1-s2; if(3&amp;s1)...; if (s1&gt;=s2)...;</a:t>
            </a:r>
          </a:p>
          <a:p>
            <a:pPr algn="just">
              <a:buNone/>
            </a:pPr>
            <a:r>
              <a:rPr lang="en-US" altLang="zh-CN" sz="2400" dirty="0">
                <a:latin typeface="Courier New" pitchFamily="49" charset="0"/>
                <a:cs typeface="Courier New" pitchFamily="49" charset="0"/>
              </a:rPr>
              <a:t>	 if (s1&gt;s2) ...;</a:t>
            </a:r>
            <a:endParaRPr lang="zh-CN" altLang="en-US"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AEDE0734-52D8-44D6-B98A-E66E8C4DCFB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58ABF7D6-4AC1-4BF2-AEB1-043B270168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077E8DB0-171B-4F7C-AD7A-EA14C8C2CBC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F1F18193-21E9-41C1-99A3-F404044617A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664E4296-57A4-4ADE-BD48-2A7F6421E9C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E892756-F2C3-43C7-9E4D-1857F861554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A5090DFF-35D1-4F3E-A21A-976D59B94B2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EEC8AE5-3850-4D35-95A8-9B67B7ADB49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a:xfrm>
            <a:off x="457200" y="1714500"/>
            <a:ext cx="8229600" cy="4714875"/>
          </a:xfrm>
        </p:spPr>
        <p:txBody>
          <a:bodyPr/>
          <a:lstStyle/>
          <a:p>
            <a:r>
              <a:rPr lang="zh-CN" altLang="en-US" dirty="0"/>
              <a:t>运算符重载的定义是一个函数定义过程</a:t>
            </a:r>
            <a:endParaRPr lang="en-US" altLang="zh-CN" dirty="0"/>
          </a:p>
          <a:p>
            <a:pPr lvl="1">
              <a:spcBef>
                <a:spcPts val="0"/>
              </a:spcBef>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solidFill>
                  <a:srgbClr val="C00000"/>
                </a:solidFill>
              </a:rPr>
              <a:t>通过友元函数方式定义“&amp;”，通过类成员函数方式定义“+”：</a:t>
            </a:r>
          </a:p>
          <a:p>
            <a:pPr algn="just">
              <a:lnSpc>
                <a:spcPct val="80000"/>
              </a:lnSpc>
              <a:buNone/>
            </a:pPr>
            <a:r>
              <a:rPr lang="zh-CN" altLang="en-US" dirty="0">
                <a:solidFill>
                  <a:srgbClr val="0000FF"/>
                </a:solidFill>
              </a:rPr>
              <a:t>    </a:t>
            </a:r>
            <a:r>
              <a:rPr lang="en-US" altLang="zh-CN" sz="2400" dirty="0">
                <a:solidFill>
                  <a:srgbClr val="0000FF"/>
                </a:solidFill>
                <a:latin typeface="Courier New" pitchFamily="49" charset="0"/>
                <a:cs typeface="Courier New" pitchFamily="49" charset="0"/>
              </a:rPr>
              <a:t>class</a:t>
            </a: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Set {</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latin typeface="Courier New" pitchFamily="49" charset="0"/>
                <a:cs typeface="Courier New" pitchFamily="49" charset="0"/>
              </a:rPr>
              <a:t>elems</a:t>
            </a: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maxcard</a:t>
            </a:r>
            <a:r>
              <a:rPr lang="en-US" altLang="zh-CN" sz="2400" dirty="0">
                <a:latin typeface="Courier New" pitchFamily="49" charset="0"/>
                <a:cs typeface="Courier New" pitchFamily="49" charset="0"/>
              </a:rPr>
              <a:t>];</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card;</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public</a:t>
            </a:r>
            <a:r>
              <a:rPr lang="en-US" altLang="zh-CN" sz="2400" dirty="0">
                <a:latin typeface="Courier New" pitchFamily="49" charset="0"/>
                <a:cs typeface="Courier New" pitchFamily="49" charset="0"/>
              </a:rPr>
              <a:t>:</a:t>
            </a:r>
          </a:p>
          <a:p>
            <a:pPr algn="just">
              <a:lnSpc>
                <a:spcPct val="80000"/>
              </a:lnSpc>
              <a:buNone/>
            </a:pPr>
            <a:r>
              <a:rPr lang="en-US" altLang="zh-CN" sz="2400" dirty="0">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	</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friend </a:t>
            </a:r>
            <a:r>
              <a:rPr lang="en-US" altLang="zh-CN" sz="2400" dirty="0" err="1">
                <a:solidFill>
                  <a:srgbClr val="0000FF"/>
                </a:solidFill>
                <a:latin typeface="Courier New" pitchFamily="49" charset="0"/>
                <a:cs typeface="Courier New" pitchFamily="49" charset="0"/>
              </a:rPr>
              <a:t>bool</a:t>
            </a:r>
            <a:r>
              <a:rPr lang="en-US" altLang="zh-CN" sz="2400" dirty="0">
                <a:solidFill>
                  <a:srgbClr val="0000FF"/>
                </a:solidFill>
                <a:latin typeface="Courier New" pitchFamily="49" charset="0"/>
                <a:cs typeface="Courier New" pitchFamily="49" charset="0"/>
              </a:rPr>
              <a:t> operator</a:t>
            </a: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&amp; (</a:t>
            </a:r>
            <a:r>
              <a:rPr lang="en-US" altLang="zh-CN" sz="2400" dirty="0" err="1">
                <a:solidFill>
                  <a:srgbClr val="0000FF"/>
                </a:solidFill>
                <a:latin typeface="Courier New" pitchFamily="49" charset="0"/>
                <a:cs typeface="Courier New" pitchFamily="49" charset="0"/>
              </a:rPr>
              <a:t>int</a:t>
            </a:r>
            <a:r>
              <a:rPr lang="en-US" altLang="zh-CN" sz="2400" dirty="0">
                <a:latin typeface="Courier New" pitchFamily="49" charset="0"/>
                <a:cs typeface="Courier New" pitchFamily="49" charset="0"/>
              </a:rPr>
              <a:t>, Set); </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      Set </a:t>
            </a:r>
            <a:r>
              <a:rPr lang="en-US" altLang="zh-CN" sz="2400" dirty="0">
                <a:solidFill>
                  <a:srgbClr val="0000FF"/>
                </a:solidFill>
                <a:latin typeface="Courier New" pitchFamily="49" charset="0"/>
                <a:cs typeface="Courier New" pitchFamily="49" charset="0"/>
              </a:rPr>
              <a:t>operator</a:t>
            </a: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 (Set S2);</a:t>
            </a:r>
          </a:p>
          <a:p>
            <a:pPr algn="just">
              <a:lnSpc>
                <a:spcPct val="80000"/>
              </a:lnSpc>
              <a:buNone/>
            </a:pPr>
            <a:r>
              <a:rPr lang="en-US" altLang="zh-CN" sz="2400" dirty="0">
                <a:latin typeface="Courier New" pitchFamily="49" charset="0"/>
                <a:cs typeface="Courier New" pitchFamily="49" charset="0"/>
              </a:rPr>
              <a:t>	      ...</a:t>
            </a:r>
          </a:p>
          <a:p>
            <a:pPr algn="just">
              <a:lnSpc>
                <a:spcPct val="80000"/>
              </a:lnSpc>
              <a:buNone/>
            </a:pPr>
            <a:r>
              <a:rPr lang="en-US" altLang="zh-CN" sz="2400" dirty="0">
                <a:latin typeface="Courier New" pitchFamily="49" charset="0"/>
                <a:cs typeface="Courier New" pitchFamily="49" charset="0"/>
              </a:rPr>
              <a:t>  };</a:t>
            </a:r>
            <a:endParaRPr lang="zh-CN" altLang="en-US" sz="2400"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F7B90FCC-6B45-4AC1-A11F-78840B1394C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E82EC1CF-E9C3-462F-AEE5-044EEA3944C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B06B7E40-E556-4DF7-8B56-B3E91CA9669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125F4831-D72B-49BC-857E-2E2F18BB85F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14ADD312-5391-48CE-9CF8-15CE8BCCBD5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386605B-EE04-4110-BCB5-76B5248E162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BE75956D-2614-40E6-92D9-6842D683E4B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E6A69A82-9318-425A-9BBE-C6ADEDB2BA6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r>
              <a:rPr lang="zh-CN" altLang="en-US" dirty="0"/>
              <a:t>允许使用如下两种不同方式来定义运算符重载函数</a:t>
            </a:r>
            <a:endParaRPr lang="en-US" altLang="zh-CN" dirty="0"/>
          </a:p>
          <a:p>
            <a:pPr lvl="1"/>
            <a:r>
              <a:rPr lang="zh-CN" altLang="en-US" dirty="0"/>
              <a:t>以类的</a:t>
            </a:r>
            <a:r>
              <a:rPr lang="zh-CN" altLang="en-US" dirty="0">
                <a:solidFill>
                  <a:srgbClr val="008000"/>
                </a:solidFill>
              </a:rPr>
              <a:t>友元函数</a:t>
            </a:r>
            <a:r>
              <a:rPr lang="zh-CN" altLang="en-US" dirty="0"/>
              <a:t>方式定义</a:t>
            </a:r>
            <a:endParaRPr lang="en-US" altLang="zh-CN" dirty="0"/>
          </a:p>
          <a:p>
            <a:pPr lvl="2"/>
            <a:r>
              <a:rPr lang="zh-CN" altLang="en-US" dirty="0"/>
              <a:t>所有运算分量必须显式地列在本友元函数的参数表中，而且这些参数类型中至少要有一个应该是说明该友元的类类型或是对该类的引用</a:t>
            </a:r>
            <a:endParaRPr lang="en-US" altLang="zh-CN" dirty="0"/>
          </a:p>
          <a:p>
            <a:pPr lvl="1"/>
            <a:r>
              <a:rPr lang="zh-CN" altLang="en-US" dirty="0"/>
              <a:t>以类的公有</a:t>
            </a:r>
            <a:r>
              <a:rPr lang="zh-CN" altLang="en-US" dirty="0">
                <a:solidFill>
                  <a:srgbClr val="008000"/>
                </a:solidFill>
              </a:rPr>
              <a:t>成员函数</a:t>
            </a:r>
            <a:r>
              <a:rPr lang="zh-CN" altLang="en-US" dirty="0"/>
              <a:t>方式定义</a:t>
            </a:r>
            <a:endParaRPr lang="en-US" altLang="zh-CN" dirty="0"/>
          </a:p>
          <a:p>
            <a:pPr lvl="2"/>
            <a:r>
              <a:rPr lang="zh-CN" altLang="en-US" dirty="0"/>
              <a:t>总以当前调用者对象(*</a:t>
            </a:r>
            <a:r>
              <a:rPr lang="en-US" altLang="zh-CN" dirty="0"/>
              <a:t>this)</a:t>
            </a:r>
            <a:r>
              <a:rPr lang="zh-CN" altLang="en-US" dirty="0"/>
              <a:t>作为该成员函数的隐式第一运算分量，若所定义的运算多于一个运算对象时，才将其余运算对象显式地列在该成员函数的参数表中</a:t>
            </a:r>
          </a:p>
        </p:txBody>
      </p:sp>
      <p:sp>
        <p:nvSpPr>
          <p:cNvPr id="4" name="矩形 3">
            <a:hlinkClick r:id="" action="ppaction://noaction"/>
            <a:extLst>
              <a:ext uri="{FF2B5EF4-FFF2-40B4-BE49-F238E27FC236}">
                <a16:creationId xmlns:a16="http://schemas.microsoft.com/office/drawing/2014/main" id="{0F2B3B63-B484-4B15-9CE3-D577480AA0D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C110FFAA-793D-4EAC-A8ED-661132CAF6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EA9DAC8D-4FD8-47E5-B69C-397EF02E81F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1D0C823E-E6C5-4797-9722-9D878AC3A9B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C9D6DB26-1E82-48FD-B662-DCFDDCBD6DC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6D1B0A0-E749-445C-9410-DAC8E30F1C5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F35AEBB9-C6DB-474C-8B82-8702C17D0D6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3B8B041-4590-4694-B0DE-D2AD17F43DE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r>
              <a:rPr lang="zh-CN" altLang="en-US" dirty="0"/>
              <a:t>对重载运算符的限制</a:t>
            </a:r>
            <a:endParaRPr lang="en-US" altLang="zh-CN" dirty="0"/>
          </a:p>
          <a:p>
            <a:pPr lvl="1">
              <a:lnSpc>
                <a:spcPct val="90000"/>
              </a:lnSpc>
            </a:pPr>
            <a:r>
              <a:rPr lang="zh-CN" altLang="en-US" dirty="0"/>
              <a:t>被用户重载的运算符，其优先级、结合性、以及运算分量个数都必须与系统中的本原运算符相一致。</a:t>
            </a:r>
          </a:p>
          <a:p>
            <a:pPr lvl="1">
              <a:lnSpc>
                <a:spcPct val="90000"/>
              </a:lnSpc>
            </a:pPr>
            <a:r>
              <a:rPr lang="zh-CN" altLang="en-US" dirty="0"/>
              <a:t>如下5个运算符不可重载：</a:t>
            </a:r>
          </a:p>
          <a:p>
            <a:pPr lvl="1">
              <a:lnSpc>
                <a:spcPct val="90000"/>
              </a:lnSpc>
              <a:buNone/>
            </a:pPr>
            <a:r>
              <a:rPr lang="zh-CN" altLang="en-US" dirty="0"/>
              <a:t>  </a:t>
            </a:r>
            <a:r>
              <a:rPr lang="zh-CN" altLang="en-US" sz="2400" dirty="0">
                <a:solidFill>
                  <a:schemeClr val="tx2"/>
                </a:solidFill>
                <a:latin typeface="Courier New" pitchFamily="49" charset="0"/>
                <a:cs typeface="Courier New" pitchFamily="49" charset="0"/>
              </a:rPr>
              <a:t>.    ::    ?:    .*    </a:t>
            </a:r>
            <a:r>
              <a:rPr lang="en-US" altLang="zh-CN" sz="2400" dirty="0" err="1">
                <a:solidFill>
                  <a:schemeClr val="tx2"/>
                </a:solidFill>
                <a:latin typeface="Courier New" pitchFamily="49" charset="0"/>
                <a:cs typeface="Courier New" pitchFamily="49" charset="0"/>
              </a:rPr>
              <a:t>sizeof</a:t>
            </a:r>
            <a:endParaRPr lang="en-US" altLang="zh-CN" sz="2400" dirty="0">
              <a:solidFill>
                <a:schemeClr val="tx2"/>
              </a:solidFill>
              <a:latin typeface="Courier New" pitchFamily="49" charset="0"/>
              <a:cs typeface="Courier New" pitchFamily="49" charset="0"/>
            </a:endParaRPr>
          </a:p>
          <a:p>
            <a:pPr lvl="1">
              <a:lnSpc>
                <a:spcPct val="90000"/>
              </a:lnSpc>
            </a:pPr>
            <a:r>
              <a:rPr lang="zh-CN" altLang="en-US" dirty="0"/>
              <a:t>只能以类成员而不能以友元身份重载的运算符:</a:t>
            </a:r>
          </a:p>
          <a:p>
            <a:pPr lvl="1">
              <a:lnSpc>
                <a:spcPct val="90000"/>
              </a:lnSpc>
              <a:buNone/>
            </a:pPr>
            <a:r>
              <a:rPr lang="zh-CN" altLang="en-US" dirty="0"/>
              <a:t>  </a:t>
            </a:r>
            <a:r>
              <a:rPr lang="zh-CN" altLang="en-US" sz="2400" dirty="0">
                <a:solidFill>
                  <a:schemeClr val="tx2"/>
                </a:solidFill>
                <a:latin typeface="Courier New" pitchFamily="49" charset="0"/>
                <a:cs typeface="Courier New" pitchFamily="49" charset="0"/>
              </a:rPr>
              <a:t>=    ( )    [ ]   -&gt;</a:t>
            </a:r>
            <a:endParaRPr lang="en-US" altLang="zh-CN" sz="2400" dirty="0">
              <a:latin typeface="Courier New" pitchFamily="49" charset="0"/>
              <a:cs typeface="Courier New" pitchFamily="49" charset="0"/>
            </a:endParaRPr>
          </a:p>
          <a:p>
            <a:pPr lvl="1">
              <a:lnSpc>
                <a:spcPct val="90000"/>
              </a:lnSpc>
            </a:pPr>
            <a:r>
              <a:rPr lang="zh-CN" altLang="en-US" dirty="0"/>
              <a:t>不可自创新的运算符。 </a:t>
            </a:r>
            <a:endParaRPr lang="en-US" altLang="zh-CN" dirty="0"/>
          </a:p>
          <a:p>
            <a:pPr lvl="1"/>
            <a:endParaRPr lang="zh-CN" altLang="en-US" dirty="0"/>
          </a:p>
        </p:txBody>
      </p:sp>
      <p:sp>
        <p:nvSpPr>
          <p:cNvPr id="4" name="矩形 3">
            <a:hlinkClick r:id="" action="ppaction://noaction"/>
            <a:extLst>
              <a:ext uri="{FF2B5EF4-FFF2-40B4-BE49-F238E27FC236}">
                <a16:creationId xmlns:a16="http://schemas.microsoft.com/office/drawing/2014/main" id="{66BD2534-8464-4E75-9354-AD43CEB463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A0734C8C-12F6-42D2-9E6A-70E0402EAE4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94890073-9A06-4ECB-A37F-D319F65DD6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CF78EE97-EE24-4D4D-9A5F-34A158EF47E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07803BBB-733D-4033-BC91-D6EB4E0AC09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7959680F-C1D6-4CD2-AA3F-46884B3CF0D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D4FBC251-9F47-4088-99DD-EE0D6EB6B92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1D58D09-0A27-4F74-B7B3-07CA4A387A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50779A3-0812-4199-BEB9-237556D23BEE}"/>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下面关于类的概念中，哪一项是错误的</a:t>
            </a:r>
          </a:p>
        </p:txBody>
      </p:sp>
      <p:sp>
        <p:nvSpPr>
          <p:cNvPr id="5" name="文本框 4">
            <a:extLst>
              <a:ext uri="{FF2B5EF4-FFF2-40B4-BE49-F238E27FC236}">
                <a16:creationId xmlns:a16="http://schemas.microsoft.com/office/drawing/2014/main" id="{18EFA757-3C6F-4029-9B85-0B9AC01584FB}"/>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类是抽象数据类型的实现</a:t>
            </a:r>
          </a:p>
        </p:txBody>
      </p:sp>
      <p:sp>
        <p:nvSpPr>
          <p:cNvPr id="6" name="文本框 5">
            <a:extLst>
              <a:ext uri="{FF2B5EF4-FFF2-40B4-BE49-F238E27FC236}">
                <a16:creationId xmlns:a16="http://schemas.microsoft.com/office/drawing/2014/main" id="{432C3E37-8752-4F63-BA7C-E9CFE29D593A}"/>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类是具有共同行为的若干对象的统一描述体</a:t>
            </a:r>
          </a:p>
        </p:txBody>
      </p:sp>
      <p:sp>
        <p:nvSpPr>
          <p:cNvPr id="7" name="文本框 6">
            <a:extLst>
              <a:ext uri="{FF2B5EF4-FFF2-40B4-BE49-F238E27FC236}">
                <a16:creationId xmlns:a16="http://schemas.microsoft.com/office/drawing/2014/main" id="{5700CB58-4578-4F70-A59F-C56373328F2B}"/>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类是创建对象的样板</a:t>
            </a:r>
          </a:p>
        </p:txBody>
      </p:sp>
      <p:sp>
        <p:nvSpPr>
          <p:cNvPr id="8" name="文本框 7">
            <a:extLst>
              <a:ext uri="{FF2B5EF4-FFF2-40B4-BE49-F238E27FC236}">
                <a16:creationId xmlns:a16="http://schemas.microsoft.com/office/drawing/2014/main" id="{66826BCC-2514-44AF-A5A0-6C2B67E96383}"/>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类就是结构体类型</a:t>
            </a:r>
          </a:p>
        </p:txBody>
      </p:sp>
      <p:sp>
        <p:nvSpPr>
          <p:cNvPr id="9" name="椭圆 8">
            <a:extLst>
              <a:ext uri="{FF2B5EF4-FFF2-40B4-BE49-F238E27FC236}">
                <a16:creationId xmlns:a16="http://schemas.microsoft.com/office/drawing/2014/main" id="{508B04DE-2D83-4BF8-9716-59630432BB04}"/>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BCF46BB-5B86-4124-9475-2A42C3161F88}"/>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8EE7510-E544-47D4-B7D1-1DC7BF9FBE99}"/>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7DB7784B-A3B6-4F9D-804C-B326E831BA30}"/>
              </a:ext>
            </a:extLst>
          </p:cNvPr>
          <p:cNvSpPr>
            <a:spLocks noChangeAspect="1"/>
          </p:cNvSpPr>
          <p:nvPr>
            <p:custDataLst>
              <p:tags r:id="rId10"/>
            </p:custDataLst>
          </p:nvPr>
        </p:nvSpPr>
        <p:spPr>
          <a:xfrm>
            <a:off x="1178719" y="4923829"/>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564FDEFC-4B1E-4317-BF62-25FB1DA65A4D}"/>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643520E5-5C08-4584-B9FC-C547C1138EB6}"/>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FD493589-EB9A-467A-BDA4-DB3E7D194F93}"/>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E16C0981-B84B-48D0-B9EB-86F2B5FC96B8}"/>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DA4919D5-315F-4DF1-AA22-C0A49BC4C923}"/>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0A8DF152-1574-473A-8D96-AB3204BCCC18}"/>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C7DB1563-9445-464B-B6FA-DE94878BD42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37243249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solidFill>
                  <a:srgbClr val="C00000"/>
                </a:solidFill>
              </a:rPr>
              <a:t>自定义一个称为</a:t>
            </a:r>
            <a:r>
              <a:rPr lang="en-US" altLang="zh-CN" dirty="0">
                <a:solidFill>
                  <a:srgbClr val="C00000"/>
                </a:solidFill>
              </a:rPr>
              <a:t>point</a:t>
            </a:r>
            <a:r>
              <a:rPr lang="zh-CN" altLang="en-US" dirty="0">
                <a:solidFill>
                  <a:srgbClr val="C00000"/>
                </a:solidFill>
              </a:rPr>
              <a:t>的类，其对象表示平面上的一个点(</a:t>
            </a:r>
            <a:r>
              <a:rPr lang="en-US" altLang="zh-CN" dirty="0" err="1">
                <a:solidFill>
                  <a:srgbClr val="C00000"/>
                </a:solidFill>
              </a:rPr>
              <a:t>x,y</a:t>
            </a:r>
            <a:r>
              <a:rPr lang="en-US" altLang="zh-CN" dirty="0">
                <a:solidFill>
                  <a:srgbClr val="C00000"/>
                </a:solidFill>
              </a:rPr>
              <a:t>)，</a:t>
            </a:r>
            <a:r>
              <a:rPr lang="zh-CN" altLang="en-US" dirty="0">
                <a:solidFill>
                  <a:srgbClr val="C00000"/>
                </a:solidFill>
              </a:rPr>
              <a:t>并通过友员方式对该类重载二目运算符“==”、“+”、“-”、“^”和一目运算符“-”，用来判断两个对象是否相等，求出两个对象的和、差、距离，以及将组成一个对象的数值取反</a:t>
            </a:r>
            <a:endParaRPr lang="en-US" altLang="zh-CN" dirty="0">
              <a:solidFill>
                <a:srgbClr val="C00000"/>
              </a:solidFill>
            </a:endParaRPr>
          </a:p>
          <a:p>
            <a:pPr lvl="1"/>
            <a:r>
              <a:rPr lang="zh-CN" altLang="en-US" dirty="0"/>
              <a:t>以两种方式进行运算符重载</a:t>
            </a:r>
          </a:p>
        </p:txBody>
      </p:sp>
      <p:sp>
        <p:nvSpPr>
          <p:cNvPr id="4" name="矩形 3">
            <a:hlinkClick r:id="" action="ppaction://noaction"/>
            <a:extLst>
              <a:ext uri="{FF2B5EF4-FFF2-40B4-BE49-F238E27FC236}">
                <a16:creationId xmlns:a16="http://schemas.microsoft.com/office/drawing/2014/main" id="{965659DD-01BC-4DDF-88C1-737195563E1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A13343F2-F8D0-41A8-9397-CAF13A16F1C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6C79A896-471C-41A6-9E16-E9BE1B72DA8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7804C583-BF0D-42FE-8EA8-DEA6509D126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9CA45F0A-D054-41FB-A946-CB89687F01A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DAD12180-884C-47E1-8A89-C8D579F88B9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E3F968E6-5BD3-4A16-9677-AF8E07F664C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6DA4B04-DEFD-4360-B23B-0E002B89F1C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43956" cy="5199856"/>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t>使用友元方式重载运算符</a:t>
            </a:r>
            <a:endParaRPr lang="en-US" altLang="zh-CN" dirty="0"/>
          </a:p>
          <a:p>
            <a:pPr algn="just">
              <a:spcBef>
                <a:spcPts val="0"/>
              </a:spcBef>
              <a:buNone/>
            </a:pPr>
            <a:r>
              <a:rPr lang="zh-CN" altLang="en-US" sz="2200" b="1" dirty="0">
                <a:solidFill>
                  <a:srgbClr val="0000FF"/>
                </a:solidFill>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include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cmath</a:t>
            </a:r>
            <a:r>
              <a:rPr lang="en-US" altLang="zh-CN" sz="2200" b="1" dirty="0">
                <a:latin typeface="Courier New" pitchFamily="49" charset="0"/>
                <a:cs typeface="Courier New" pitchFamily="49" charset="0"/>
              </a:rPr>
              <a:t>&gt; </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solidFill>
                  <a:srgbClr val="000000"/>
                </a:solidFill>
                <a:latin typeface="Courier New" pitchFamily="49" charset="0"/>
                <a:cs typeface="Courier New" pitchFamily="49" charset="0"/>
              </a:rPr>
              <a:t>std</a:t>
            </a:r>
            <a:r>
              <a:rPr lang="en-US" altLang="zh-CN" sz="2400" b="1" dirty="0">
                <a:solidFill>
                  <a:srgbClr val="000000"/>
                </a:solidFill>
                <a:latin typeface="Courier New" pitchFamily="49" charset="0"/>
                <a:cs typeface="Courier New" pitchFamily="49" charset="0"/>
              </a:rPr>
              <a:t>;</a:t>
            </a:r>
            <a:endParaRPr lang="zh-CN" altLang="en-US" sz="2200" b="1" dirty="0">
              <a:solidFill>
                <a:schemeClr val="tx2"/>
              </a:solidFill>
              <a:latin typeface="Courier New" pitchFamily="49" charset="0"/>
              <a:cs typeface="Courier New" pitchFamily="49" charset="0"/>
            </a:endParaRPr>
          </a:p>
          <a:p>
            <a:pPr algn="just">
              <a:spcBef>
                <a:spcPts val="0"/>
              </a:spcBef>
              <a:buNone/>
            </a:pPr>
            <a:r>
              <a:rPr lang="en-US" altLang="zh-CN" sz="2200" b="1" dirty="0">
                <a:solidFill>
                  <a:srgbClr val="0000FF"/>
                </a:solidFill>
                <a:latin typeface="Courier New" pitchFamily="49" charset="0"/>
                <a:cs typeface="Courier New" pitchFamily="49" charset="0"/>
              </a:rPr>
              <a:t>class</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 {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x,y</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public</a:t>
            </a:r>
            <a:r>
              <a:rPr lang="en-US" altLang="zh-CN" sz="2200" b="1" dirty="0">
                <a:solidFill>
                  <a:schemeClr val="tx2"/>
                </a:solidFill>
                <a:latin typeface="Courier New" pitchFamily="49" charset="0"/>
                <a:cs typeface="Courier New" pitchFamily="49" charset="0"/>
              </a:rPr>
              <a:t>:</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x0=0,</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y0=0);</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latin typeface="Courier New" pitchFamily="49" charset="0"/>
                <a:cs typeface="Courier New" pitchFamily="49" charset="0"/>
              </a:rPr>
              <a:t>-(point pt);</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重载函数</a:t>
            </a:r>
            <a:endParaRPr lang="en-US" altLang="zh-CN" sz="2200" b="1" dirty="0">
              <a:solidFill>
                <a:srgbClr val="00B050"/>
              </a:solidFill>
              <a:latin typeface="Courier New" pitchFamily="49" charset="0"/>
              <a:cs typeface="Courier New" pitchFamily="49" charset="0"/>
            </a:endParaRP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latin typeface="Courier New" pitchFamily="49" charset="0"/>
                <a:cs typeface="Courier New" pitchFamily="49" charset="0"/>
              </a:rPr>
              <a:t>+(point pt1, point pt2);</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latin typeface="Courier New" pitchFamily="49" charset="0"/>
                <a:cs typeface="Courier New" pitchFamily="49" charset="0"/>
              </a:rPr>
              <a:t>-(point pt1, point pt2);</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a:t>
            </a:r>
            <a:r>
              <a:rPr lang="en-US" altLang="zh-CN" sz="2200" b="1" dirty="0">
                <a:latin typeface="Courier New" pitchFamily="49" charset="0"/>
                <a:cs typeface="Courier New" pitchFamily="49" charset="0"/>
              </a:rPr>
              <a:t>==(point pt1, point pt2);</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 double operator</a:t>
            </a:r>
            <a:r>
              <a:rPr lang="en-US" altLang="zh-CN" sz="2200" b="1" dirty="0">
                <a:latin typeface="Courier New" pitchFamily="49" charset="0"/>
                <a:cs typeface="Courier New" pitchFamily="49" charset="0"/>
              </a:rPr>
              <a:t>^(point pt1, point pt2);</a:t>
            </a:r>
            <a:r>
              <a:rPr lang="en-US" altLang="zh-CN" sz="2200" b="1" dirty="0">
                <a:solidFill>
                  <a:schemeClr val="tx2"/>
                </a:solidFill>
                <a:latin typeface="Courier New" pitchFamily="49" charset="0"/>
                <a:cs typeface="Courier New" pitchFamily="49" charset="0"/>
              </a:rPr>
              <a:t>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void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display(); </a:t>
            </a:r>
          </a:p>
          <a:p>
            <a:pPr algn="just">
              <a:spcBef>
                <a:spcPts val="0"/>
              </a:spcBef>
              <a:buNone/>
            </a:pPr>
            <a:r>
              <a:rPr lang="en-US" altLang="zh-CN" sz="2200" b="1" dirty="0">
                <a:latin typeface="Courier New" pitchFamily="49" charset="0"/>
                <a:cs typeface="Courier New" pitchFamily="49" charset="0"/>
              </a:rPr>
              <a:t>}; </a:t>
            </a:r>
            <a:endParaRPr lang="zh-CN" altLang="en-US" sz="2200" b="1" dirty="0">
              <a:latin typeface="Courier New" pitchFamily="49" charset="0"/>
              <a:cs typeface="Courier New" pitchFamily="49" charset="0"/>
            </a:endParaRPr>
          </a:p>
          <a:p>
            <a:pPr>
              <a:buNone/>
            </a:pPr>
            <a:endParaRPr lang="zh-CN" altLang="en-US" dirty="0"/>
          </a:p>
        </p:txBody>
      </p:sp>
      <p:sp>
        <p:nvSpPr>
          <p:cNvPr id="4" name="矩形 3">
            <a:hlinkClick r:id="" action="ppaction://noaction"/>
            <a:extLst>
              <a:ext uri="{FF2B5EF4-FFF2-40B4-BE49-F238E27FC236}">
                <a16:creationId xmlns:a16="http://schemas.microsoft.com/office/drawing/2014/main" id="{28A079F9-ABDB-4DE4-9BA6-DD068EA8564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E5A15F8A-49A5-48A7-9C38-EFAF079D70E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125988B5-3F2E-431C-8A8E-0EDDFC35868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55E77284-4D84-46ED-B8E8-BE6CDB8EB68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E9CEC39B-07EB-4A3E-8627-EE04C5237F6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D36F75D4-BC6E-470E-810F-83EDB31E8EA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5D005879-CE78-487C-97B2-3191D93DB21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2A8C91E-2215-4D47-AF06-EF8B6EDFADF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ts val="0"/>
              </a:spcBef>
              <a:buNone/>
            </a:pPr>
            <a:r>
              <a:rPr lang="en-US" altLang="zh-CN" sz="2200" b="1" dirty="0">
                <a:latin typeface="Courier New" pitchFamily="49" charset="0"/>
                <a:cs typeface="Courier New" pitchFamily="49" charset="0"/>
              </a:rPr>
              <a:t>point::point (</a:t>
            </a: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x0, </a:t>
            </a: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y0) {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x=x0;	y=y0;</a:t>
            </a:r>
          </a:p>
          <a:p>
            <a:pPr algn="just">
              <a:spcBef>
                <a:spcPts val="0"/>
              </a:spcBef>
              <a:buNone/>
            </a:pP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point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(point pt) { </a:t>
            </a:r>
          </a:p>
          <a:p>
            <a:pPr algn="just">
              <a:spcBef>
                <a:spcPts val="0"/>
              </a:spcBef>
              <a:buNone/>
            </a:pPr>
            <a:r>
              <a:rPr lang="en-US" altLang="zh-CN" sz="2200" b="1" dirty="0">
                <a:latin typeface="Courier New" pitchFamily="49" charset="0"/>
                <a:cs typeface="Courier New" pitchFamily="49" charset="0"/>
              </a:rPr>
              <a:t>	point temp;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temp.x</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pt.x</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temp.y</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pt.y</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a:latin typeface="Courier New" pitchFamily="49" charset="0"/>
                <a:cs typeface="Courier New" pitchFamily="49" charset="0"/>
              </a:rPr>
              <a:t>temp;</a:t>
            </a:r>
          </a:p>
          <a:p>
            <a:pPr algn="just">
              <a:spcBef>
                <a:spcPts val="0"/>
              </a:spcBef>
              <a:buNone/>
            </a:pPr>
            <a:r>
              <a:rPr lang="en-US" altLang="zh-CN" sz="2200" b="1" dirty="0">
                <a:latin typeface="Courier New" pitchFamily="49" charset="0"/>
                <a:cs typeface="Courier New" pitchFamily="49" charset="0"/>
              </a:rPr>
              <a:t>}</a:t>
            </a:r>
          </a:p>
          <a:p>
            <a:pPr algn="just">
              <a:lnSpc>
                <a:spcPct val="90000"/>
              </a:lnSpc>
              <a:spcBef>
                <a:spcPts val="0"/>
              </a:spcBef>
              <a:buNone/>
            </a:pPr>
            <a:r>
              <a:rPr lang="en-US" altLang="zh-CN" sz="2200" b="1" dirty="0">
                <a:latin typeface="Courier New" pitchFamily="49" charset="0"/>
                <a:cs typeface="Courier New" pitchFamily="49" charset="0"/>
              </a:rPr>
              <a:t>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 </a:t>
            </a:r>
            <a:r>
              <a:rPr lang="en-US" altLang="zh-CN" sz="2200" b="1" dirty="0">
                <a:latin typeface="Courier New" pitchFamily="49" charset="0"/>
                <a:cs typeface="Courier New" pitchFamily="49" charset="0"/>
              </a:rPr>
              <a:t>+ (point pt1, point pt2) {	</a:t>
            </a:r>
          </a:p>
          <a:p>
            <a:pPr algn="just">
              <a:lnSpc>
                <a:spcPct val="90000"/>
              </a:lnSpc>
              <a:spcBef>
                <a:spcPts val="0"/>
              </a:spcBef>
              <a:buNone/>
            </a:pPr>
            <a:r>
              <a:rPr lang="en-US" altLang="zh-CN" sz="2200" b="1" dirty="0">
                <a:latin typeface="Courier New" pitchFamily="49" charset="0"/>
                <a:cs typeface="Courier New" pitchFamily="49" charset="0"/>
              </a:rPr>
              <a:t>	point temp;</a:t>
            </a:r>
          </a:p>
          <a:p>
            <a:pPr algn="just">
              <a:lnSpc>
                <a:spcPct val="90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temp.x</a:t>
            </a:r>
            <a:r>
              <a:rPr lang="en-US" altLang="zh-CN" sz="2200" b="1" dirty="0">
                <a:latin typeface="Courier New" pitchFamily="49" charset="0"/>
                <a:cs typeface="Courier New" pitchFamily="49" charset="0"/>
              </a:rPr>
              <a:t>=pt1.x+pt2.x;</a:t>
            </a:r>
          </a:p>
          <a:p>
            <a:pPr algn="just">
              <a:lnSpc>
                <a:spcPct val="90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temp.y</a:t>
            </a:r>
            <a:r>
              <a:rPr lang="en-US" altLang="zh-CN" sz="2200" b="1" dirty="0">
                <a:latin typeface="Courier New" pitchFamily="49" charset="0"/>
                <a:cs typeface="Courier New" pitchFamily="49" charset="0"/>
              </a:rPr>
              <a:t>=pt1.y+pt2.y;</a:t>
            </a:r>
          </a:p>
          <a:p>
            <a:pPr algn="just">
              <a:lnSpc>
                <a:spcPct val="90000"/>
              </a:lnSpc>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a:latin typeface="Courier New" pitchFamily="49" charset="0"/>
                <a:cs typeface="Courier New" pitchFamily="49" charset="0"/>
              </a:rPr>
              <a:t>temp;</a:t>
            </a:r>
          </a:p>
          <a:p>
            <a:pPr algn="just">
              <a:lnSpc>
                <a:spcPct val="90000"/>
              </a:lnSpc>
              <a:spcBef>
                <a:spcPts val="0"/>
              </a:spcBef>
              <a:buNone/>
            </a:pPr>
            <a:r>
              <a:rPr lang="en-US" altLang="zh-CN" sz="2200" b="1" dirty="0">
                <a:latin typeface="Courier New" pitchFamily="49" charset="0"/>
                <a:cs typeface="Courier New" pitchFamily="49" charset="0"/>
              </a:rPr>
              <a:t>}</a:t>
            </a:r>
          </a:p>
          <a:p>
            <a:pPr algn="just">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DC30D9FD-20C5-4894-81D1-6645CB4D02D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01A4AA96-2047-4475-9DEA-CF84BFB032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2A24EA09-5906-4951-A576-2FBB3200552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2AE6B3D7-DCE7-48AD-9A32-62025DDE905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24982C41-0853-47C1-BA6E-FAF32B5EAFB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807BC176-2B8A-48E0-AA6F-B4A8A3520F8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9EFB1DEA-E40D-4FDB-A90D-FB9699A868D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9965D5FC-EA05-4498-9208-69F4F069D8E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8"/>
            <a:ext cx="8229600" cy="5130601"/>
          </a:xfrm>
        </p:spPr>
        <p:txBody>
          <a:bodyPr/>
          <a:lstStyle/>
          <a:p>
            <a:pPr algn="just">
              <a:spcBef>
                <a:spcPts val="0"/>
              </a:spcBef>
              <a:buNone/>
            </a:pPr>
            <a:r>
              <a:rPr lang="en-US" altLang="zh-CN" sz="2200" b="1" dirty="0">
                <a:latin typeface="Courier New" pitchFamily="49" charset="0"/>
                <a:cs typeface="Courier New" pitchFamily="49" charset="0"/>
              </a:rPr>
              <a:t>point </a:t>
            </a:r>
            <a:r>
              <a:rPr lang="en-US" altLang="zh-CN" sz="2200" b="1" dirty="0">
                <a:solidFill>
                  <a:srgbClr val="0000FF"/>
                </a:solidFill>
                <a:latin typeface="Courier New" pitchFamily="49" charset="0"/>
                <a:cs typeface="Courier New" pitchFamily="49" charset="0"/>
              </a:rPr>
              <a:t>operator </a:t>
            </a:r>
            <a:r>
              <a:rPr lang="en-US" altLang="zh-CN" sz="2200" b="1" dirty="0">
                <a:latin typeface="Courier New" pitchFamily="49" charset="0"/>
                <a:cs typeface="Courier New" pitchFamily="49" charset="0"/>
              </a:rPr>
              <a:t>- (point pt1, point pt2)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a:t>
            </a:r>
          </a:p>
          <a:p>
            <a:pPr algn="just">
              <a:spcBef>
                <a:spcPts val="0"/>
              </a:spcBef>
              <a:buNone/>
            </a:pP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(point pt1, point pt2) {	</a:t>
            </a:r>
          </a:p>
          <a:p>
            <a:pPr algn="just">
              <a:spcBef>
                <a:spcPts val="0"/>
              </a:spcBef>
              <a:buNone/>
            </a:pPr>
            <a:r>
              <a:rPr lang="en-US" altLang="zh-CN" sz="2200" b="1" dirty="0">
                <a:solidFill>
                  <a:srgbClr val="0000FF"/>
                </a:solidFill>
                <a:latin typeface="Courier New" pitchFamily="49" charset="0"/>
                <a:cs typeface="Courier New" pitchFamily="49" charset="0"/>
              </a:rPr>
              <a:t>	return</a:t>
            </a:r>
            <a:r>
              <a:rPr lang="en-US" altLang="zh-CN" sz="2200" b="1" dirty="0">
                <a:latin typeface="Courier New" pitchFamily="49" charset="0"/>
                <a:cs typeface="Courier New" pitchFamily="49" charset="0"/>
              </a:rPr>
              <a:t>( (pt1.x==pt2.x) &amp;&amp; ... );</a:t>
            </a:r>
          </a:p>
          <a:p>
            <a:pPr algn="just">
              <a:spcBef>
                <a:spcPts val="0"/>
              </a:spcBef>
              <a:buNone/>
            </a:pP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operator ^ (point pt1, point pt2) { </a:t>
            </a:r>
          </a:p>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	double </a:t>
            </a:r>
            <a:r>
              <a:rPr lang="en-US" altLang="zh-CN" sz="2200" b="1" dirty="0">
                <a:latin typeface="Courier New" pitchFamily="49" charset="0"/>
                <a:cs typeface="Courier New" pitchFamily="49" charset="0"/>
              </a:rPr>
              <a:t>d1, d2, d;</a:t>
            </a:r>
          </a:p>
          <a:p>
            <a:pPr algn="just">
              <a:lnSpc>
                <a:spcPct val="115000"/>
              </a:lnSpc>
              <a:spcBef>
                <a:spcPts val="0"/>
              </a:spcBef>
              <a:buNone/>
            </a:pPr>
            <a:r>
              <a:rPr lang="en-US" altLang="zh-CN" sz="2200" b="1" dirty="0">
                <a:latin typeface="Courier New" pitchFamily="49" charset="0"/>
                <a:cs typeface="Courier New" pitchFamily="49" charset="0"/>
              </a:rPr>
              <a:t>	d1=pt1.x-pt2.x;</a:t>
            </a:r>
          </a:p>
          <a:p>
            <a:pPr algn="just">
              <a:lnSpc>
                <a:spcPct val="115000"/>
              </a:lnSpc>
              <a:spcBef>
                <a:spcPts val="0"/>
              </a:spcBef>
              <a:buNone/>
            </a:pPr>
            <a:r>
              <a:rPr lang="en-US" altLang="zh-CN" sz="2200" b="1" dirty="0">
                <a:latin typeface="Courier New" pitchFamily="49" charset="0"/>
                <a:cs typeface="Courier New" pitchFamily="49" charset="0"/>
              </a:rPr>
              <a:t>	d2=...;</a:t>
            </a:r>
          </a:p>
          <a:p>
            <a:pPr algn="just">
              <a:lnSpc>
                <a:spcPct val="115000"/>
              </a:lnSpc>
              <a:spcBef>
                <a:spcPts val="0"/>
              </a:spcBef>
              <a:buNone/>
            </a:pPr>
            <a:r>
              <a:rPr lang="en-US" altLang="zh-CN" sz="2200" b="1" dirty="0">
                <a:latin typeface="Courier New" pitchFamily="49" charset="0"/>
                <a:cs typeface="Courier New" pitchFamily="49" charset="0"/>
              </a:rPr>
              <a:t>	d=...;</a:t>
            </a:r>
          </a:p>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a:latin typeface="Courier New" pitchFamily="49" charset="0"/>
                <a:cs typeface="Courier New" pitchFamily="49" charset="0"/>
              </a:rPr>
              <a:t>(d);</a:t>
            </a:r>
          </a:p>
          <a:p>
            <a:pPr algn="just">
              <a:lnSpc>
                <a:spcPct val="115000"/>
              </a:lnSpc>
              <a:spcBef>
                <a:spcPts val="0"/>
              </a:spcBef>
              <a:buNone/>
            </a:pPr>
            <a:r>
              <a:rPr lang="en-US" altLang="zh-CN" sz="2200" b="1" dirty="0">
                <a:latin typeface="Courier New" pitchFamily="49" charset="0"/>
                <a:cs typeface="Courier New" pitchFamily="49" charset="0"/>
              </a:rPr>
              <a:t>}</a:t>
            </a:r>
            <a:endParaRPr lang="zh-CN" altLang="en-US" b="1" dirty="0"/>
          </a:p>
        </p:txBody>
      </p:sp>
      <p:sp>
        <p:nvSpPr>
          <p:cNvPr id="4" name="矩形 3">
            <a:hlinkClick r:id="" action="ppaction://noaction"/>
            <a:extLst>
              <a:ext uri="{FF2B5EF4-FFF2-40B4-BE49-F238E27FC236}">
                <a16:creationId xmlns:a16="http://schemas.microsoft.com/office/drawing/2014/main" id="{774D3AAC-E49C-417D-9BAE-D80F6BB6EEB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322A8243-41E8-4AE4-8E56-A3B54F21B3E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39564609-B93D-4747-ADD0-FDCA91317DD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9739F596-3104-4B2B-AEA7-50648798854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BDF213A4-2F8E-4B2F-9468-98A84D06D31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FD7DFEF2-2CB0-4B66-AAAE-9B530F8B2F8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1150CA88-C962-4AA4-BAE8-5FAF6C64D8E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78E5DBE-C869-46C3-8DD9-80366EBE4EA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point::display () {  </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 &lt;&lt;"( "&lt;&lt;x&lt;&lt;", "&lt;&lt;y&lt;&lt;"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main() {	</a:t>
            </a:r>
          </a:p>
          <a:p>
            <a:pPr algn="just">
              <a:lnSpc>
                <a:spcPct val="115000"/>
              </a:lnSpc>
              <a:spcBef>
                <a:spcPts val="0"/>
              </a:spcBef>
              <a:buNone/>
            </a:pPr>
            <a:r>
              <a:rPr lang="en-US" altLang="zh-CN" sz="2200" b="1" dirty="0">
                <a:latin typeface="Courier New" pitchFamily="49" charset="0"/>
                <a:cs typeface="Courier New" pitchFamily="49" charset="0"/>
              </a:rPr>
              <a:t>	point s0, s1(1.2, -3.5),s2(-1, 2.8),s3(6, 6);</a:t>
            </a:r>
          </a:p>
          <a:p>
            <a:pPr algn="just">
              <a:lnSpc>
                <a:spcPct val="115000"/>
              </a:lnSpc>
              <a:spcBef>
                <a:spcPts val="0"/>
              </a:spcBef>
              <a:buNone/>
            </a:pPr>
            <a:r>
              <a:rPr lang="en-US" altLang="zh-CN" sz="2200" b="1" dirty="0">
                <a:latin typeface="Courier New" pitchFamily="49" charset="0"/>
                <a:cs typeface="Courier New" pitchFamily="49" charset="0"/>
              </a:rPr>
              <a:t>	point s4, s5;</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&lt;&lt;"s0=";	s0.display();</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	s1.display();</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	s2.display();</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&lt;&lt;"s3=";	s3.display();</a:t>
            </a:r>
          </a:p>
          <a:p>
            <a:pPr algn="just">
              <a:lnSpc>
                <a:spcPct val="115000"/>
              </a:lnSpc>
              <a:spcBef>
                <a:spcPts val="0"/>
              </a:spcBef>
              <a:buNone/>
            </a:pPr>
            <a:r>
              <a:rPr lang="en-US" altLang="zh-CN" sz="2200" b="1" dirty="0">
                <a:latin typeface="Courier New" pitchFamily="49" charset="0"/>
                <a:cs typeface="Courier New" pitchFamily="49" charset="0"/>
              </a:rPr>
              <a:t>	s0=s1+s2; </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将调用“</a:t>
            </a:r>
            <a:r>
              <a:rPr lang="en-US" altLang="zh-CN" sz="2200" b="1" dirty="0">
                <a:solidFill>
                  <a:srgbClr val="00B050"/>
                </a:solidFill>
                <a:latin typeface="Courier New" pitchFamily="49" charset="0"/>
                <a:cs typeface="Courier New" pitchFamily="49" charset="0"/>
              </a:rPr>
              <a:t>operator +”</a:t>
            </a:r>
            <a:r>
              <a:rPr lang="zh-CN" altLang="en-US" sz="2200" b="1" dirty="0">
                <a:solidFill>
                  <a:srgbClr val="00B050"/>
                </a:solidFill>
                <a:latin typeface="Courier New" pitchFamily="49" charset="0"/>
                <a:cs typeface="Courier New" pitchFamily="49" charset="0"/>
              </a:rPr>
              <a:t>函数</a:t>
            </a:r>
          </a:p>
          <a:p>
            <a:pPr algn="just">
              <a:lnSpc>
                <a:spcPct val="115000"/>
              </a:lnSpc>
              <a:spcBef>
                <a:spcPts val="0"/>
              </a:spcBef>
              <a:buNone/>
            </a:pPr>
            <a:r>
              <a:rPr lang="zh-CN" altLang="en-US" sz="2200" b="1" dirty="0">
                <a:solidFill>
                  <a:srgbClr val="0000FF"/>
                </a:solidFill>
                <a:latin typeface="Courier New" pitchFamily="49" charset="0"/>
                <a:cs typeface="Courier New" pitchFamily="49" charset="0"/>
              </a:rPr>
              <a:t>	</a:t>
            </a:r>
            <a:endParaRPr lang="en-US" altLang="zh-CN" sz="2200" b="1" dirty="0">
              <a:solidFill>
                <a:srgbClr val="0000FF"/>
              </a:solidFill>
              <a:latin typeface="Courier New" pitchFamily="49" charset="0"/>
              <a:cs typeface="Courier New" pitchFamily="49" charset="0"/>
            </a:endParaRPr>
          </a:p>
          <a:p>
            <a:pPr>
              <a:buNone/>
            </a:pPr>
            <a:endParaRPr lang="zh-CN" altLang="en-US" b="1" dirty="0"/>
          </a:p>
        </p:txBody>
      </p:sp>
      <p:sp>
        <p:nvSpPr>
          <p:cNvPr id="4" name="矩形 3">
            <a:hlinkClick r:id="" action="ppaction://noaction"/>
            <a:extLst>
              <a:ext uri="{FF2B5EF4-FFF2-40B4-BE49-F238E27FC236}">
                <a16:creationId xmlns:a16="http://schemas.microsoft.com/office/drawing/2014/main" id="{40368E1B-1811-44D1-974C-631ADB9879A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A752C6AD-E8C4-46D3-B990-7FA7A53B68A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8A56FE65-6D5F-47F0-B068-AEEF673434B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CDAA14B3-D8EA-43D3-998C-C7B98BADA8A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B5E1054C-FC08-47D0-AF3E-4B568A45724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EC1C2A17-7B5A-4FB1-BF59-6BCA5D04199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C293BD17-408C-409C-BBC6-25A94058559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0058E4B-5D16-42AB-9501-7DD78F5FD9E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944591"/>
          </a:xfrm>
        </p:spPr>
        <p:txBody>
          <a:bodyPr/>
          <a:lstStyle/>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&lt;&lt;"s0=s1+s2=";  s0.display();</a:t>
            </a:r>
          </a:p>
          <a:p>
            <a:pPr algn="just">
              <a:lnSpc>
                <a:spcPct val="115000"/>
              </a:lnSpc>
              <a:spcBef>
                <a:spcPts val="0"/>
              </a:spcBef>
              <a:buNone/>
            </a:pPr>
            <a:r>
              <a:rPr lang="en-US" altLang="zh-CN" sz="2200" b="1" dirty="0">
                <a:latin typeface="Courier New" pitchFamily="49" charset="0"/>
                <a:cs typeface="Courier New" pitchFamily="49" charset="0"/>
              </a:rPr>
              <a:t>	s4=s1-s2; </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&lt;&lt;"s4=s1-s2=";  s4.display();</a:t>
            </a:r>
          </a:p>
          <a:p>
            <a:pPr algn="just">
              <a:lnSpc>
                <a:spcPct val="115000"/>
              </a:lnSpc>
              <a:spcBef>
                <a:spcPts val="0"/>
              </a:spcBef>
              <a:buNone/>
            </a:pPr>
            <a:r>
              <a:rPr lang="en-US" altLang="zh-CN" sz="2200" b="1" dirty="0">
                <a:latin typeface="Courier New" pitchFamily="49" charset="0"/>
                <a:cs typeface="Courier New" pitchFamily="49" charset="0"/>
              </a:rPr>
              <a:t>	s5=-s1; </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&lt;&lt;"s5=-s1=";    s5.display();</a:t>
            </a:r>
          </a:p>
          <a:p>
            <a:pPr algn="just">
              <a:lnSpc>
                <a:spcPct val="115000"/>
              </a:lnSpc>
              <a:spcBef>
                <a:spcPts val="0"/>
              </a:spcBef>
              <a:buNone/>
            </a:pPr>
            <a:r>
              <a:rPr lang="en-US" altLang="zh-CN" sz="2200" b="1" dirty="0">
                <a:latin typeface="Courier New" pitchFamily="49" charset="0"/>
                <a:cs typeface="Courier New" pitchFamily="49" charset="0"/>
              </a:rPr>
              <a:t>	if(s1==s1)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&lt;&lt;"s1==s1"&lt;&lt;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&lt;&lt;"s2^s3="&lt;&lt;(s2^s3)&lt;&lt;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latin typeface="Courier New" pitchFamily="49" charset="0"/>
                <a:cs typeface="Courier New" pitchFamily="49" charset="0"/>
              </a:rPr>
              <a:t>}</a:t>
            </a:r>
          </a:p>
          <a:p>
            <a:pPr>
              <a:buNone/>
            </a:pPr>
            <a:endParaRPr lang="zh-CN" altLang="en-US" b="1" dirty="0"/>
          </a:p>
        </p:txBody>
      </p:sp>
      <p:sp>
        <p:nvSpPr>
          <p:cNvPr id="4" name="矩形 3">
            <a:hlinkClick r:id="" action="ppaction://noaction"/>
            <a:extLst>
              <a:ext uri="{FF2B5EF4-FFF2-40B4-BE49-F238E27FC236}">
                <a16:creationId xmlns:a16="http://schemas.microsoft.com/office/drawing/2014/main" id="{61464789-DB1C-4C94-9939-FEDF9BDD887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56DBBDFE-D185-4956-8908-CD74BC3856E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6C051716-3924-4F24-B200-3FADD158F80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7E0E9AB3-F92C-4323-A039-C592F547611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A28CE208-EBB3-451A-AFE4-42BE57329CA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46C5B075-451E-4CA2-ABC2-5EF45DC304C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785E607C-E2A5-4815-A215-947DD555F36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660E3DCC-9011-4C28-AC67-B6D8B5FC440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lnSpc>
                <a:spcPct val="90000"/>
              </a:lnSpc>
              <a:buNone/>
            </a:pPr>
            <a:r>
              <a:rPr lang="zh-CN" altLang="en-US" sz="2800" dirty="0">
                <a:solidFill>
                  <a:schemeClr val="accent6">
                    <a:lumMod val="75000"/>
                  </a:schemeClr>
                </a:solidFill>
              </a:rPr>
              <a:t>程序执行后，屏幕显示结果为：</a:t>
            </a:r>
          </a:p>
          <a:p>
            <a:pPr algn="just">
              <a:lnSpc>
                <a:spcPct val="90000"/>
              </a:lnSpc>
              <a:buNone/>
            </a:pPr>
            <a:r>
              <a:rPr lang="en-US" altLang="zh-CN" sz="2800" b="1" dirty="0">
                <a:latin typeface="Courier New" pitchFamily="49" charset="0"/>
                <a:cs typeface="Courier New" pitchFamily="49" charset="0"/>
              </a:rPr>
              <a:t>s0=( 0, 0 )</a:t>
            </a:r>
          </a:p>
          <a:p>
            <a:pPr algn="just">
              <a:lnSpc>
                <a:spcPct val="90000"/>
              </a:lnSpc>
              <a:buNone/>
            </a:pPr>
            <a:r>
              <a:rPr lang="en-US" altLang="zh-CN" sz="2800" b="1" dirty="0">
                <a:latin typeface="Courier New" pitchFamily="49" charset="0"/>
                <a:cs typeface="Courier New" pitchFamily="49" charset="0"/>
              </a:rPr>
              <a:t>s1=( 1.2, -3.5 )</a:t>
            </a:r>
          </a:p>
          <a:p>
            <a:pPr algn="just">
              <a:lnSpc>
                <a:spcPct val="90000"/>
              </a:lnSpc>
              <a:buNone/>
            </a:pPr>
            <a:r>
              <a:rPr lang="en-US" altLang="zh-CN" sz="2800" b="1" dirty="0">
                <a:latin typeface="Courier New" pitchFamily="49" charset="0"/>
                <a:cs typeface="Courier New" pitchFamily="49" charset="0"/>
              </a:rPr>
              <a:t>s2=( -1, 2.8 )</a:t>
            </a:r>
          </a:p>
          <a:p>
            <a:pPr algn="just">
              <a:lnSpc>
                <a:spcPct val="90000"/>
              </a:lnSpc>
              <a:buNone/>
            </a:pPr>
            <a:r>
              <a:rPr lang="en-US" altLang="zh-CN" sz="2800" b="1" dirty="0">
                <a:latin typeface="Courier New" pitchFamily="49" charset="0"/>
                <a:cs typeface="Courier New" pitchFamily="49" charset="0"/>
              </a:rPr>
              <a:t>s3=( 6, 6 )</a:t>
            </a:r>
          </a:p>
          <a:p>
            <a:pPr algn="just">
              <a:lnSpc>
                <a:spcPct val="90000"/>
              </a:lnSpc>
              <a:buNone/>
            </a:pPr>
            <a:r>
              <a:rPr lang="en-US" altLang="zh-CN" sz="2800" b="1" dirty="0">
                <a:latin typeface="Courier New" pitchFamily="49" charset="0"/>
                <a:cs typeface="Courier New" pitchFamily="49" charset="0"/>
              </a:rPr>
              <a:t>s0=s1+s2=( 0.2, -0.7 )</a:t>
            </a:r>
          </a:p>
          <a:p>
            <a:pPr algn="just">
              <a:lnSpc>
                <a:spcPct val="90000"/>
              </a:lnSpc>
              <a:buNone/>
            </a:pPr>
            <a:r>
              <a:rPr lang="en-US" altLang="zh-CN" sz="2800" b="1" dirty="0">
                <a:latin typeface="Courier New" pitchFamily="49" charset="0"/>
                <a:cs typeface="Courier New" pitchFamily="49" charset="0"/>
              </a:rPr>
              <a:t>s4=s1-s2=( 2.2, -6.3 )</a:t>
            </a:r>
          </a:p>
          <a:p>
            <a:pPr algn="just">
              <a:lnSpc>
                <a:spcPct val="90000"/>
              </a:lnSpc>
              <a:buNone/>
            </a:pPr>
            <a:r>
              <a:rPr lang="en-US" altLang="zh-CN" sz="2800" b="1" dirty="0">
                <a:latin typeface="Courier New" pitchFamily="49" charset="0"/>
                <a:cs typeface="Courier New" pitchFamily="49" charset="0"/>
              </a:rPr>
              <a:t>s5=-s1=( -1.2, 3.5 )</a:t>
            </a:r>
          </a:p>
          <a:p>
            <a:pPr algn="just">
              <a:lnSpc>
                <a:spcPct val="90000"/>
              </a:lnSpc>
              <a:buNone/>
            </a:pPr>
            <a:r>
              <a:rPr lang="en-US" altLang="zh-CN" sz="2800" b="1" dirty="0">
                <a:latin typeface="Courier New" pitchFamily="49" charset="0"/>
                <a:cs typeface="Courier New" pitchFamily="49" charset="0"/>
              </a:rPr>
              <a:t>s1==s1</a:t>
            </a:r>
          </a:p>
          <a:p>
            <a:pPr algn="just">
              <a:lnSpc>
                <a:spcPct val="90000"/>
              </a:lnSpc>
              <a:buNone/>
            </a:pPr>
            <a:r>
              <a:rPr lang="en-US" altLang="zh-CN" sz="2800" b="1" dirty="0">
                <a:latin typeface="Courier New" pitchFamily="49" charset="0"/>
                <a:cs typeface="Courier New" pitchFamily="49" charset="0"/>
              </a:rPr>
              <a:t>s2^s3=7.69675</a:t>
            </a:r>
            <a:endParaRPr lang="zh-CN" altLang="en-US" sz="28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268584F1-4D0C-411C-8124-8C291919F99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10D5B380-214A-4A4E-A7AE-AAF77D39F72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77F755DE-318D-4C4E-A297-7411D7FED7E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0CA06696-84FC-40DB-B3ED-5A4435B9039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5501321E-5536-4828-BE5B-28EAD6D1E0C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D6F655CD-B34B-4172-BCA5-07C97525362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0C641620-5364-4986-8087-BCACE124D4C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E7AC4D3-DE7F-49E3-BA8E-0A30900EAA7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t>使用类成员方式重载运算符</a:t>
            </a:r>
            <a:endParaRPr lang="en-US" altLang="zh-CN" dirty="0"/>
          </a:p>
          <a:p>
            <a:pPr algn="just">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zh-CN" altLang="en-US" sz="2200" b="1" dirty="0">
                <a:solidFill>
                  <a:srgbClr val="0000FF"/>
                </a:solidFill>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cmath</a:t>
            </a:r>
            <a:r>
              <a:rPr lang="en-US" altLang="zh-CN" sz="22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solidFill>
                  <a:srgbClr val="000000"/>
                </a:solidFill>
                <a:latin typeface="Courier New" pitchFamily="49" charset="0"/>
                <a:cs typeface="Courier New" pitchFamily="49" charset="0"/>
              </a:rPr>
              <a:t>std</a:t>
            </a:r>
            <a:r>
              <a:rPr lang="en-US" altLang="zh-CN" sz="2400" b="1" dirty="0">
                <a:solidFill>
                  <a:srgbClr val="000000"/>
                </a:solidFill>
                <a:latin typeface="Courier New" pitchFamily="49" charset="0"/>
                <a:cs typeface="Courier New" pitchFamily="49" charset="0"/>
              </a:rPr>
              <a:t>;</a:t>
            </a:r>
            <a:endParaRPr lang="en-US" altLang="zh-CN" sz="2200" b="1" dirty="0">
              <a:solidFill>
                <a:schemeClr val="tx2"/>
              </a:solidFill>
              <a:latin typeface="Courier New" pitchFamily="49" charset="0"/>
              <a:cs typeface="Courier New" pitchFamily="49" charset="0"/>
            </a:endParaRPr>
          </a:p>
          <a:p>
            <a:pPr algn="just">
              <a:spcBef>
                <a:spcPts val="0"/>
              </a:spcBef>
              <a:buNone/>
            </a:pPr>
            <a:r>
              <a:rPr lang="en-US" altLang="zh-CN" sz="2200" b="1" dirty="0">
                <a:solidFill>
                  <a:srgbClr val="0000FF"/>
                </a:solidFill>
                <a:latin typeface="Courier New" pitchFamily="49" charset="0"/>
                <a:cs typeface="Courier New" pitchFamily="49" charset="0"/>
              </a:rPr>
              <a:t>class </a:t>
            </a:r>
            <a:r>
              <a:rPr lang="en-US" altLang="zh-CN" sz="2200" b="1" dirty="0">
                <a:latin typeface="Courier New" pitchFamily="49" charset="0"/>
                <a:cs typeface="Courier New" pitchFamily="49" charset="0"/>
              </a:rPr>
              <a:t>point { </a:t>
            </a:r>
          </a:p>
          <a:p>
            <a:pPr algn="just">
              <a:spcBef>
                <a:spcPts val="0"/>
              </a:spcBef>
              <a:buNone/>
            </a:pPr>
            <a:r>
              <a:rPr lang="en-US" altLang="zh-CN" sz="2200" b="1" dirty="0">
                <a:solidFill>
                  <a:srgbClr val="0000FF"/>
                </a:solidFill>
                <a:latin typeface="Courier New" pitchFamily="49" charset="0"/>
                <a:cs typeface="Courier New" pitchFamily="49" charset="0"/>
              </a:rPr>
              <a:t>	double </a:t>
            </a:r>
            <a:r>
              <a:rPr lang="en-US" altLang="zh-CN" sz="2200" b="1" dirty="0" err="1">
                <a:latin typeface="Courier New" pitchFamily="49" charset="0"/>
                <a:cs typeface="Courier New" pitchFamily="49" charset="0"/>
              </a:rPr>
              <a:t>x,y</a:t>
            </a: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public</a:t>
            </a:r>
            <a:r>
              <a:rPr lang="en-US" altLang="zh-CN" sz="2200" b="1" dirty="0">
                <a:solidFill>
                  <a:schemeClr val="tx2"/>
                </a:solidFill>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point (</a:t>
            </a: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x0=0,</a:t>
            </a:r>
            <a:r>
              <a:rPr lang="en-US" altLang="zh-CN" sz="2200" b="1" dirty="0">
                <a:solidFill>
                  <a:srgbClr val="0000FF"/>
                </a:solidFill>
                <a:latin typeface="Courier New" pitchFamily="49" charset="0"/>
                <a:cs typeface="Courier New" pitchFamily="49" charset="0"/>
              </a:rPr>
              <a:t> double </a:t>
            </a:r>
            <a:r>
              <a:rPr lang="en-US" altLang="zh-CN" sz="2200" b="1" dirty="0">
                <a:latin typeface="Courier New" pitchFamily="49" charset="0"/>
                <a:cs typeface="Courier New" pitchFamily="49" charset="0"/>
              </a:rPr>
              <a:t>y0=0);</a:t>
            </a:r>
          </a:p>
          <a:p>
            <a:pPr algn="just">
              <a:spcBef>
                <a:spcPts val="0"/>
              </a:spcBef>
              <a:buNone/>
            </a:pPr>
            <a:r>
              <a:rPr lang="en-US" altLang="zh-CN" sz="2200" b="1" dirty="0">
                <a:latin typeface="Courier New" pitchFamily="49" charset="0"/>
                <a:cs typeface="Courier New" pitchFamily="49" charset="0"/>
              </a:rPr>
              <a:t>	point </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point </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a:t>
            </a:r>
          </a:p>
          <a:p>
            <a:pPr algn="just">
              <a:spcBef>
                <a:spcPts val="0"/>
              </a:spcBef>
              <a:buNone/>
            </a:pPr>
            <a:r>
              <a:rPr lang="en-US" altLang="zh-CN" sz="2200" b="1" dirty="0">
                <a:latin typeface="Courier New" pitchFamily="49" charset="0"/>
                <a:cs typeface="Courier New" pitchFamily="49" charset="0"/>
              </a:rPr>
              <a:t>	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latin typeface="Courier New" pitchFamily="49" charset="0"/>
                <a:cs typeface="Courier New" pitchFamily="49" charset="0"/>
              </a:rPr>
              <a:t> - (point pt2);</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void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display(); </a:t>
            </a:r>
          </a:p>
          <a:p>
            <a:pPr algn="just">
              <a:spcBef>
                <a:spcPts val="0"/>
              </a:spcBef>
              <a:buNone/>
            </a:pPr>
            <a:r>
              <a:rPr lang="en-US" altLang="zh-CN" sz="2200" b="1" dirty="0">
                <a:latin typeface="Courier New" pitchFamily="49" charset="0"/>
                <a:cs typeface="Courier New" pitchFamily="49" charset="0"/>
              </a:rPr>
              <a:t>};</a:t>
            </a: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CB8CCCE4-6BB3-4092-9628-96DA6DB0074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42348EB5-A200-4544-83B2-FE91E0E1DC2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1597219A-AF8B-476A-BEAE-CAAEAFFB478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38C5174F-A821-4826-BBDD-5A137D75053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20DC2104-8B3F-4DBA-BE84-1DD5B72F9CE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AE9B8D6F-D76D-4A8C-AB7E-C212E807F46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CEF48B09-9A74-4BE1-B92A-0E5F33B3B3E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33D58C6-D7CC-472C-904E-EC9302DE5BD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spcBef>
                <a:spcPts val="0"/>
              </a:spcBef>
              <a:buNone/>
            </a:pPr>
            <a:r>
              <a:rPr lang="en-US" altLang="zh-CN" sz="2200" b="1" dirty="0">
                <a:latin typeface="Courier New" pitchFamily="49" charset="0"/>
                <a:cs typeface="Courier New" pitchFamily="49" charset="0"/>
              </a:rPr>
              <a:t>point::point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x0,</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y0) {</a:t>
            </a:r>
          </a:p>
          <a:p>
            <a:pPr algn="just">
              <a:spcBef>
                <a:spcPts val="0"/>
              </a:spcBef>
              <a:buNone/>
            </a:pPr>
            <a:r>
              <a:rPr lang="en-US" altLang="zh-CN" sz="2200" b="1" dirty="0">
                <a:latin typeface="Courier New" pitchFamily="49" charset="0"/>
                <a:cs typeface="Courier New" pitchFamily="49" charset="0"/>
              </a:rPr>
              <a:t>	x=x0;	y=y0;</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point </a:t>
            </a:r>
            <a:r>
              <a:rPr lang="en-US" altLang="zh-CN" sz="2200" b="1" dirty="0" err="1">
                <a:latin typeface="Courier New" pitchFamily="49" charset="0"/>
                <a:cs typeface="Courier New" pitchFamily="49" charset="0"/>
              </a:rPr>
              <a:t>point</a:t>
            </a:r>
            <a:r>
              <a:rPr lang="en-US" altLang="zh-CN" sz="2200" b="1" dirty="0">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 {</a:t>
            </a:r>
          </a:p>
          <a:p>
            <a:pPr algn="just">
              <a:spcBef>
                <a:spcPts val="0"/>
              </a:spcBef>
              <a:buNone/>
            </a:pP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在类体外定义，使用“&lt;类名&gt;::”限定</a:t>
            </a:r>
          </a:p>
          <a:p>
            <a:pPr algn="just">
              <a:spcBef>
                <a:spcPts val="0"/>
              </a:spcBef>
              <a:buNone/>
            </a:pPr>
            <a:r>
              <a:rPr lang="zh-CN" altLang="en-US" sz="2200" b="1" dirty="0">
                <a:solidFill>
                  <a:srgbClr val="0000FF"/>
                </a:solidFill>
                <a:latin typeface="Courier New" pitchFamily="49" charset="0"/>
                <a:cs typeface="Courier New" pitchFamily="49" charset="0"/>
              </a:rPr>
              <a:t>	</a:t>
            </a:r>
            <a:r>
              <a:rPr lang="zh-CN" altLang="en-US" sz="2200" b="1" dirty="0">
                <a:latin typeface="Courier New" pitchFamily="49" charset="0"/>
                <a:cs typeface="Courier New" pitchFamily="49" charset="0"/>
              </a:rPr>
              <a:t>...</a:t>
            </a:r>
          </a:p>
          <a:p>
            <a:pPr algn="just">
              <a:spcBef>
                <a:spcPts val="0"/>
              </a:spcBef>
              <a:buNone/>
            </a:pPr>
            <a:r>
              <a:rPr lang="zh-CN" altLang="en-US"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point </a:t>
            </a:r>
            <a:r>
              <a:rPr lang="en-US" altLang="zh-CN" sz="2200" b="1" dirty="0" err="1">
                <a:latin typeface="Courier New" pitchFamily="49" charset="0"/>
                <a:cs typeface="Courier New" pitchFamily="49" charset="0"/>
              </a:rPr>
              <a:t>point</a:t>
            </a:r>
            <a:r>
              <a:rPr lang="en-US" altLang="zh-CN" sz="2200" b="1" dirty="0">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operator </a:t>
            </a:r>
            <a:r>
              <a:rPr lang="en-US" altLang="zh-CN" sz="2200" b="1" dirty="0">
                <a:latin typeface="Courier New" pitchFamily="49" charset="0"/>
                <a:cs typeface="Courier New" pitchFamily="49" charset="0"/>
              </a:rPr>
              <a:t>+ (point pt2) {	</a:t>
            </a:r>
          </a:p>
          <a:p>
            <a:pPr algn="just">
              <a:spcBef>
                <a:spcPts val="0"/>
              </a:spcBef>
              <a:buNone/>
            </a:pPr>
            <a:r>
              <a:rPr lang="en-US" altLang="zh-CN" sz="2200" b="1" dirty="0">
                <a:latin typeface="Courier New" pitchFamily="49" charset="0"/>
                <a:cs typeface="Courier New" pitchFamily="49" charset="0"/>
              </a:rPr>
              <a:t>	point temp;</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temp.x</a:t>
            </a:r>
            <a:r>
              <a:rPr lang="en-US" altLang="zh-CN" sz="2200" b="1" dirty="0">
                <a:latin typeface="Courier New" pitchFamily="49" charset="0"/>
                <a:cs typeface="Courier New" pitchFamily="49" charset="0"/>
              </a:rPr>
              <a:t>=x+pt2.x;</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temp.y</a:t>
            </a:r>
            <a:r>
              <a:rPr lang="en-US" altLang="zh-CN" sz="2200" b="1" dirty="0">
                <a:latin typeface="Courier New" pitchFamily="49" charset="0"/>
                <a:cs typeface="Courier New" pitchFamily="49" charset="0"/>
              </a:rPr>
              <a:t>=y+pt2.y;</a:t>
            </a:r>
          </a:p>
          <a:p>
            <a:pPr algn="just">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a:latin typeface="Courier New" pitchFamily="49" charset="0"/>
                <a:cs typeface="Courier New" pitchFamily="49" charset="0"/>
              </a:rPr>
              <a:t>temp;</a:t>
            </a:r>
          </a:p>
          <a:p>
            <a:pPr algn="just">
              <a:spcBef>
                <a:spcPts val="0"/>
              </a:spcBef>
              <a:buNone/>
            </a:pPr>
            <a:r>
              <a:rPr lang="en-US" altLang="zh-CN" sz="2200" b="1" dirty="0">
                <a:latin typeface="Courier New" pitchFamily="49" charset="0"/>
                <a:cs typeface="Courier New" pitchFamily="49" charset="0"/>
              </a:rPr>
              <a:t>}</a:t>
            </a: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79B9DD27-3BED-49CC-AC8B-7D02D40690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255AF4BD-C20A-4223-A348-6A608457D73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7EBB285A-EDC8-409E-85D5-ADC43903FC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1D4BCF2C-E54E-4CAA-9531-462AB939878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434B7352-8F37-40A6-BE62-96F37F05ED0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A193E96D-3C18-4BC1-83E3-B2224F30AE5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F0700835-6A78-4F65-BDF2-078BBC55BC3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FA872C0E-4879-43CE-AB06-DDFB35C6EB9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spcBef>
                <a:spcPts val="0"/>
              </a:spcBef>
              <a:buNone/>
            </a:pPr>
            <a:r>
              <a:rPr lang="en-US" altLang="zh-CN" sz="2200" b="1" dirty="0">
                <a:latin typeface="Courier New" pitchFamily="49" charset="0"/>
                <a:cs typeface="Courier New" pitchFamily="49" charset="0"/>
              </a:rPr>
              <a:t>point </a:t>
            </a:r>
            <a:r>
              <a:rPr lang="en-US" altLang="zh-CN" sz="2200" b="1" dirty="0" err="1">
                <a:latin typeface="Courier New" pitchFamily="49" charset="0"/>
                <a:cs typeface="Courier New" pitchFamily="49" charset="0"/>
              </a:rPr>
              <a:t>point</a:t>
            </a:r>
            <a:r>
              <a:rPr lang="en-US" altLang="zh-CN" sz="2200" b="1" dirty="0">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err="1">
                <a:solidFill>
                  <a:srgbClr val="0000FF"/>
                </a:solidFill>
                <a:latin typeface="Courier New" pitchFamily="49" charset="0"/>
                <a:cs typeface="Courier New" pitchFamily="49" charset="0"/>
              </a:rPr>
              <a:t>bool</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return </a:t>
            </a:r>
            <a:r>
              <a:rPr lang="en-US" altLang="zh-CN" sz="2200" b="1" dirty="0">
                <a:latin typeface="Courier New" pitchFamily="49" charset="0"/>
                <a:cs typeface="Courier New" pitchFamily="49" charset="0"/>
              </a:rPr>
              <a:t>( (x==pt2.x) &amp;&amp; ...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point::</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point::display () {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 &lt;&lt;"( "&lt;&lt;x&lt;&lt;", "&lt;&lt;y&lt;&lt;"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a:t>
            </a:r>
          </a:p>
          <a:p>
            <a:pPr>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57CFF08B-C3EF-4366-9221-86208A55744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49134091-DA4D-4FD8-98B7-0B8FB61222D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9DA41159-0AD0-46E1-9ED1-FE966DC043C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0D83C8E4-6C2B-4BA1-AEC6-43A6CDE799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5ACC3D8F-E17B-4FED-8769-6C0D99B4A1B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76073F2D-AB95-472C-A03B-AE8906B8091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25AC8A06-2DEA-42A1-A14F-76B1A10C31B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956BA658-965C-41E7-B0AF-E3CA465D457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36613" y="191517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1895088"/>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5664349"/>
            <a:ext cx="788984" cy="788987"/>
          </a:xfrm>
          <a:prstGeom prst="rect">
            <a:avLst/>
          </a:prstGeom>
          <a:noFill/>
          <a:ln w="9525">
            <a:noFill/>
            <a:miter lim="800000"/>
            <a:headEnd/>
            <a:tailEnd/>
          </a:ln>
        </p:spPr>
      </p:pic>
      <p:sp>
        <p:nvSpPr>
          <p:cNvPr id="59" name="矩形 58">
            <a:hlinkClick r:id="rId5" action="ppaction://hlinksldjump"/>
            <a:extLst>
              <a:ext uri="{FF2B5EF4-FFF2-40B4-BE49-F238E27FC236}">
                <a16:creationId xmlns:a16="http://schemas.microsoft.com/office/drawing/2014/main" id="{71816513-6B17-4017-8986-A1481B180D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0" name="矩形 59">
            <a:hlinkClick r:id="" action="ppaction://noaction"/>
            <a:extLst>
              <a:ext uri="{FF2B5EF4-FFF2-40B4-BE49-F238E27FC236}">
                <a16:creationId xmlns:a16="http://schemas.microsoft.com/office/drawing/2014/main" id="{92A2908B-F07D-4CAB-B721-198383A7F5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1" name="矩形 60">
            <a:hlinkClick r:id="" action="ppaction://noaction"/>
            <a:extLst>
              <a:ext uri="{FF2B5EF4-FFF2-40B4-BE49-F238E27FC236}">
                <a16:creationId xmlns:a16="http://schemas.microsoft.com/office/drawing/2014/main" id="{91A39298-DEDB-4653-AC28-EC5DA2A67F4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62" name="矩形 61">
            <a:hlinkClick r:id="" action="ppaction://noaction"/>
            <a:extLst>
              <a:ext uri="{FF2B5EF4-FFF2-40B4-BE49-F238E27FC236}">
                <a16:creationId xmlns:a16="http://schemas.microsoft.com/office/drawing/2014/main" id="{FD06B320-88E4-4503-9F5A-CEDF91439D7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3" name="矩形 62">
            <a:hlinkClick r:id="" action="ppaction://noaction"/>
            <a:extLst>
              <a:ext uri="{FF2B5EF4-FFF2-40B4-BE49-F238E27FC236}">
                <a16:creationId xmlns:a16="http://schemas.microsoft.com/office/drawing/2014/main" id="{C1382A15-ECC8-42AD-8BBC-9FE9475017E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64" name="矩形 63">
            <a:hlinkClick r:id="" action="ppaction://noaction"/>
            <a:extLst>
              <a:ext uri="{FF2B5EF4-FFF2-40B4-BE49-F238E27FC236}">
                <a16:creationId xmlns:a16="http://schemas.microsoft.com/office/drawing/2014/main" id="{003AFF12-08DA-4F1F-86BE-4C748A5C8C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65" name="矩形 64">
            <a:hlinkClick r:id="" action="ppaction://noaction"/>
            <a:extLst>
              <a:ext uri="{FF2B5EF4-FFF2-40B4-BE49-F238E27FC236}">
                <a16:creationId xmlns:a16="http://schemas.microsoft.com/office/drawing/2014/main" id="{F7AFD39E-318D-46A7-A042-1F9752050C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66" name="矩形 65">
            <a:hlinkClick r:id="" action="ppaction://noaction"/>
            <a:extLst>
              <a:ext uri="{FF2B5EF4-FFF2-40B4-BE49-F238E27FC236}">
                <a16:creationId xmlns:a16="http://schemas.microsoft.com/office/drawing/2014/main" id="{AD34DE29-88BB-4B80-96D1-DC8E2B51892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67" name="矩形 66">
            <a:hlinkClick r:id="" action="ppaction://noaction"/>
            <a:extLst>
              <a:ext uri="{FF2B5EF4-FFF2-40B4-BE49-F238E27FC236}">
                <a16:creationId xmlns:a16="http://schemas.microsoft.com/office/drawing/2014/main" id="{E77E0284-8165-46EF-BF0F-C0D8E7380C3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374621481"/>
      </p:ext>
    </p:extLst>
  </p:cSld>
  <p:clrMapOvr>
    <a:masterClrMapping/>
  </p:clrMapOvr>
  <p:transition advTm="8919"/>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043890" cy="5582004"/>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main() {</a:t>
            </a:r>
          </a:p>
          <a:p>
            <a:pPr algn="just">
              <a:spcBef>
                <a:spcPts val="0"/>
              </a:spcBef>
              <a:buNone/>
            </a:pPr>
            <a:r>
              <a:rPr lang="en-US" altLang="zh-CN" sz="2200" b="1" dirty="0">
                <a:latin typeface="Courier New" pitchFamily="49" charset="0"/>
                <a:cs typeface="Courier New" pitchFamily="49" charset="0"/>
              </a:rPr>
              <a:t>	point s0, s1(1.2,-3.5),s2(-1,2.8),s3(6, 6);</a:t>
            </a:r>
          </a:p>
          <a:p>
            <a:pPr algn="just">
              <a:spcBef>
                <a:spcPts val="0"/>
              </a:spcBef>
              <a:buNone/>
            </a:pPr>
            <a:r>
              <a:rPr lang="en-US" altLang="zh-CN" sz="2200" b="1" dirty="0">
                <a:latin typeface="Courier New" pitchFamily="49" charset="0"/>
                <a:cs typeface="Courier New" pitchFamily="49" charset="0"/>
              </a:rPr>
              <a:t>	point s4, s5;</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&lt;&lt;"s0=";    	s0.display();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    	s1.display();</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    	s2.display();</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&lt;&lt;"s3=";    	s3.display();</a:t>
            </a:r>
          </a:p>
          <a:p>
            <a:pPr algn="just">
              <a:spcBef>
                <a:spcPts val="0"/>
              </a:spcBef>
              <a:buNone/>
            </a:pPr>
            <a:r>
              <a:rPr lang="en-US" altLang="zh-CN" sz="2200" b="1" dirty="0">
                <a:latin typeface="Courier New" pitchFamily="49" charset="0"/>
                <a:cs typeface="Courier New" pitchFamily="49" charset="0"/>
              </a:rPr>
              <a:t>	s0=s1+s2;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&lt;&lt;"s0=s1+s2=";    s0.display();</a:t>
            </a:r>
          </a:p>
          <a:p>
            <a:pPr algn="just">
              <a:spcBef>
                <a:spcPts val="0"/>
              </a:spcBef>
              <a:buNone/>
            </a:pPr>
            <a:r>
              <a:rPr lang="en-US" altLang="zh-CN" sz="2200" b="1" dirty="0">
                <a:latin typeface="Courier New" pitchFamily="49" charset="0"/>
                <a:cs typeface="Courier New" pitchFamily="49" charset="0"/>
              </a:rPr>
              <a:t>	s4=s1-s2;</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&lt;&lt;"s4=s1-s2=";     s4.display();</a:t>
            </a:r>
          </a:p>
          <a:p>
            <a:pPr algn="just">
              <a:spcBef>
                <a:spcPts val="0"/>
              </a:spcBef>
              <a:buNone/>
            </a:pPr>
            <a:r>
              <a:rPr lang="en-US" altLang="zh-CN" sz="2200" b="1" dirty="0">
                <a:latin typeface="Courier New" pitchFamily="49" charset="0"/>
                <a:cs typeface="Courier New" pitchFamily="49" charset="0"/>
              </a:rPr>
              <a:t>	s5=-s1;</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&lt;&lt;"s5=-s1=";         s5.display();</a:t>
            </a:r>
          </a:p>
          <a:p>
            <a:pPr algn="just">
              <a:spcBef>
                <a:spcPts val="0"/>
              </a:spcBef>
              <a:buNone/>
            </a:pPr>
            <a:r>
              <a:rPr lang="en-US" altLang="zh-CN" sz="2200" b="1" dirty="0">
                <a:latin typeface="Courier New" pitchFamily="49" charset="0"/>
                <a:cs typeface="Courier New" pitchFamily="49" charset="0"/>
              </a:rPr>
              <a:t>	if(s1==s1)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&lt;&lt;"s1==s1"&lt;&lt;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&lt;&lt;"s2^s3="&lt;&lt;(s2^s3)&lt;&lt;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a:t>
            </a:r>
          </a:p>
          <a:p>
            <a:pPr>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0820DE89-E924-41FE-A7BE-F6626033852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F0F07AB5-D684-4EE0-9027-BAD1C7B4D36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68599655-FBBE-4C33-9DFC-ACB396FEE24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12AF97AD-481F-4A79-BF94-DC499CB946A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CF1B8C84-CAC5-458D-82E6-891EFC741A2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68803A5E-F948-4D14-A694-142EE014E98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DBF34EA4-AF00-4A24-983A-1FE912EACD5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040D415-6403-4F58-8688-26E9AFB389C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lnSpc>
                <a:spcPct val="90000"/>
              </a:lnSpc>
              <a:buNone/>
            </a:pPr>
            <a:r>
              <a:rPr lang="zh-CN" altLang="en-US" dirty="0">
                <a:solidFill>
                  <a:schemeClr val="accent6"/>
                </a:solidFill>
              </a:rPr>
              <a:t>程序执行后，屏幕显示结果为：</a:t>
            </a:r>
          </a:p>
          <a:p>
            <a:pPr algn="just">
              <a:lnSpc>
                <a:spcPct val="90000"/>
              </a:lnSpc>
              <a:buNone/>
            </a:pPr>
            <a:r>
              <a:rPr lang="en-US" altLang="zh-CN" sz="2800" b="1" dirty="0">
                <a:latin typeface="Courier New" pitchFamily="49" charset="0"/>
                <a:cs typeface="Courier New" pitchFamily="49" charset="0"/>
              </a:rPr>
              <a:t>s0=( 0, 0 )</a:t>
            </a:r>
          </a:p>
          <a:p>
            <a:pPr algn="just">
              <a:lnSpc>
                <a:spcPct val="90000"/>
              </a:lnSpc>
              <a:buNone/>
            </a:pPr>
            <a:r>
              <a:rPr lang="en-US" altLang="zh-CN" sz="2800" b="1" dirty="0">
                <a:latin typeface="Courier New" pitchFamily="49" charset="0"/>
                <a:cs typeface="Courier New" pitchFamily="49" charset="0"/>
              </a:rPr>
              <a:t>s1=( 1.2, -3.5 )</a:t>
            </a:r>
          </a:p>
          <a:p>
            <a:pPr algn="just">
              <a:lnSpc>
                <a:spcPct val="90000"/>
              </a:lnSpc>
              <a:buNone/>
            </a:pPr>
            <a:r>
              <a:rPr lang="en-US" altLang="zh-CN" sz="2800" b="1" dirty="0">
                <a:latin typeface="Courier New" pitchFamily="49" charset="0"/>
                <a:cs typeface="Courier New" pitchFamily="49" charset="0"/>
              </a:rPr>
              <a:t>s2=( -1, 2.8 )</a:t>
            </a:r>
          </a:p>
          <a:p>
            <a:pPr algn="just">
              <a:lnSpc>
                <a:spcPct val="90000"/>
              </a:lnSpc>
              <a:buNone/>
            </a:pPr>
            <a:r>
              <a:rPr lang="en-US" altLang="zh-CN" sz="2800" b="1" dirty="0">
                <a:latin typeface="Courier New" pitchFamily="49" charset="0"/>
                <a:cs typeface="Courier New" pitchFamily="49" charset="0"/>
              </a:rPr>
              <a:t>s3=( 6, 6 )</a:t>
            </a:r>
          </a:p>
          <a:p>
            <a:pPr algn="just">
              <a:lnSpc>
                <a:spcPct val="90000"/>
              </a:lnSpc>
              <a:buNone/>
            </a:pPr>
            <a:r>
              <a:rPr lang="en-US" altLang="zh-CN" sz="2800" b="1" dirty="0">
                <a:latin typeface="Courier New" pitchFamily="49" charset="0"/>
                <a:cs typeface="Courier New" pitchFamily="49" charset="0"/>
              </a:rPr>
              <a:t>s0=s1+s2=( 0.2, -0.7 )</a:t>
            </a:r>
          </a:p>
          <a:p>
            <a:pPr algn="just">
              <a:lnSpc>
                <a:spcPct val="90000"/>
              </a:lnSpc>
              <a:buNone/>
            </a:pPr>
            <a:r>
              <a:rPr lang="en-US" altLang="zh-CN" sz="2800" b="1" dirty="0">
                <a:latin typeface="Courier New" pitchFamily="49" charset="0"/>
                <a:cs typeface="Courier New" pitchFamily="49" charset="0"/>
              </a:rPr>
              <a:t>s4=s1-s2=( 2.2, -6.3 )</a:t>
            </a:r>
          </a:p>
          <a:p>
            <a:pPr algn="just">
              <a:lnSpc>
                <a:spcPct val="90000"/>
              </a:lnSpc>
              <a:buNone/>
            </a:pPr>
            <a:r>
              <a:rPr lang="en-US" altLang="zh-CN" sz="2800" b="1" dirty="0">
                <a:latin typeface="Courier New" pitchFamily="49" charset="0"/>
                <a:cs typeface="Courier New" pitchFamily="49" charset="0"/>
              </a:rPr>
              <a:t>s5=-s1=( -1.2, 3.5 )</a:t>
            </a:r>
          </a:p>
          <a:p>
            <a:pPr algn="just">
              <a:lnSpc>
                <a:spcPct val="90000"/>
              </a:lnSpc>
              <a:buNone/>
            </a:pPr>
            <a:r>
              <a:rPr lang="en-US" altLang="zh-CN" sz="2800" b="1" dirty="0">
                <a:latin typeface="Courier New" pitchFamily="49" charset="0"/>
                <a:cs typeface="Courier New" pitchFamily="49" charset="0"/>
              </a:rPr>
              <a:t>s1==s1</a:t>
            </a:r>
          </a:p>
          <a:p>
            <a:pPr algn="just">
              <a:lnSpc>
                <a:spcPct val="90000"/>
              </a:lnSpc>
              <a:buNone/>
            </a:pPr>
            <a:r>
              <a:rPr lang="en-US" altLang="zh-CN" sz="2800" b="1" dirty="0">
                <a:latin typeface="Courier New" pitchFamily="49" charset="0"/>
                <a:cs typeface="Courier New" pitchFamily="49" charset="0"/>
              </a:rPr>
              <a:t>s2^s3=7.69675</a:t>
            </a:r>
            <a:endParaRPr lang="zh-CN" altLang="en-US" b="1" dirty="0"/>
          </a:p>
        </p:txBody>
      </p:sp>
      <p:sp>
        <p:nvSpPr>
          <p:cNvPr id="4" name="矩形 3">
            <a:hlinkClick r:id="" action="ppaction://noaction"/>
            <a:extLst>
              <a:ext uri="{FF2B5EF4-FFF2-40B4-BE49-F238E27FC236}">
                <a16:creationId xmlns:a16="http://schemas.microsoft.com/office/drawing/2014/main" id="{B2057698-EFA1-4DD3-A98C-5F91D79A005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CFDE446B-E17A-4CE6-B81B-C66B146EA4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8BF0276B-07C3-4D2C-9524-97A50947C9D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C859F9D9-78DA-4921-8E31-01865ACF0E5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008AE96C-2C31-43F6-B4D5-5FC214D9149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8E9BAB1D-3300-4DF1-8EC4-A12754EFDF2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6B6F5EAC-6E0E-47CE-B0AE-E39CBEC972E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F66C9F7-59AB-4428-9050-CDD1161A405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7.17】</a:t>
            </a:r>
            <a:r>
              <a:rPr lang="zh-CN" altLang="en-US" dirty="0">
                <a:solidFill>
                  <a:srgbClr val="C00000"/>
                </a:solidFill>
              </a:rPr>
              <a:t>利用运算符重载实现集合</a:t>
            </a:r>
            <a:r>
              <a:rPr lang="en-US" altLang="zh-CN" dirty="0">
                <a:solidFill>
                  <a:srgbClr val="C00000"/>
                </a:solidFill>
              </a:rPr>
              <a:t>set</a:t>
            </a:r>
            <a:r>
              <a:rPr lang="zh-CN" altLang="en-US" dirty="0">
                <a:solidFill>
                  <a:srgbClr val="C00000"/>
                </a:solidFill>
              </a:rPr>
              <a:t>类型 </a:t>
            </a:r>
            <a:endParaRPr lang="en-US" altLang="zh-CN" dirty="0">
              <a:solidFill>
                <a:srgbClr val="C00000"/>
              </a:solidFill>
            </a:endParaRPr>
          </a:p>
          <a:p>
            <a:pPr lvl="1"/>
            <a:r>
              <a:rPr lang="zh-CN" altLang="en-US" dirty="0"/>
              <a:t>在</a:t>
            </a:r>
            <a:r>
              <a:rPr lang="en-US" altLang="zh-CN" dirty="0"/>
              <a:t>Set</a:t>
            </a:r>
            <a:r>
              <a:rPr lang="zh-CN" altLang="en-US" dirty="0"/>
              <a:t>类中重载运算符</a:t>
            </a:r>
            <a:r>
              <a:rPr lang="zh-CN" altLang="en-US" dirty="0">
                <a:latin typeface="Courier New" pitchFamily="49" charset="0"/>
                <a:cs typeface="Courier New" pitchFamily="49" charset="0"/>
              </a:rPr>
              <a:t>'+'、 '-'、 '*'、 '&lt;'、 '&lt;='、 '&amp;'、 '=='、 '!=' </a:t>
            </a:r>
            <a:endParaRPr lang="en-US" altLang="zh-CN" dirty="0">
              <a:latin typeface="Courier New" pitchFamily="49" charset="0"/>
              <a:cs typeface="Courier New" pitchFamily="49" charset="0"/>
            </a:endParaRPr>
          </a:p>
          <a:p>
            <a:pPr lvl="1"/>
            <a:r>
              <a:rPr lang="zh-CN" altLang="en-US" dirty="0"/>
              <a:t>使用友元函数</a:t>
            </a:r>
            <a:endParaRPr lang="en-US" altLang="zh-CN" dirty="0"/>
          </a:p>
        </p:txBody>
      </p:sp>
      <p:sp>
        <p:nvSpPr>
          <p:cNvPr id="4" name="矩形 3">
            <a:hlinkClick r:id="" action="ppaction://noaction"/>
            <a:extLst>
              <a:ext uri="{FF2B5EF4-FFF2-40B4-BE49-F238E27FC236}">
                <a16:creationId xmlns:a16="http://schemas.microsoft.com/office/drawing/2014/main" id="{76B2039A-A514-4673-85D9-1B1B7F3534F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61D9B5BA-D7BC-47AF-B658-85F6FC996EC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0B4F13BF-BE7E-4839-97B7-60E45FCFA3E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9D110337-1E4C-40CB-9A98-A4B74D9A7C7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CFEEF4A9-5107-4DA6-B925-01294D6CE71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7323D030-D9D5-42D4-BC9E-B96EC40C845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9F779312-68F9-4228-ABF6-6E7CA7C68A9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052208DB-0611-4757-86DE-B993A374491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algn="just">
              <a:spcBef>
                <a:spcPts val="0"/>
              </a:spcBef>
              <a:buNone/>
            </a:pPr>
            <a:r>
              <a:rPr lang="zh-CN" altLang="en-US" sz="2200" b="1" dirty="0">
                <a:solidFill>
                  <a:srgbClr val="0000FF"/>
                </a:solidFill>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include </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en-US" altLang="zh-CN" sz="2200" b="1" dirty="0">
                <a:solidFill>
                  <a:srgbClr val="0000FF"/>
                </a:solidFill>
                <a:latin typeface="Courier New" pitchFamily="49" charset="0"/>
                <a:cs typeface="Courier New" pitchFamily="49" charset="0"/>
              </a:rPr>
              <a:t>using namespace </a:t>
            </a:r>
            <a:r>
              <a:rPr lang="en-US" altLang="zh-CN" sz="2200" b="1" dirty="0" err="1">
                <a:solidFill>
                  <a:srgbClr val="000000"/>
                </a:solidFill>
                <a:latin typeface="Courier New" pitchFamily="49" charset="0"/>
                <a:cs typeface="Courier New" pitchFamily="49" charset="0"/>
              </a:rPr>
              <a:t>std</a:t>
            </a:r>
            <a:r>
              <a:rPr lang="en-US" altLang="zh-CN" sz="2200" b="1" dirty="0">
                <a:solidFill>
                  <a:srgbClr val="000000"/>
                </a:solidFill>
                <a:latin typeface="Courier New" pitchFamily="49" charset="0"/>
                <a:cs typeface="Courier New" pitchFamily="49" charset="0"/>
              </a:rPr>
              <a:t>;</a:t>
            </a:r>
            <a:endParaRPr lang="en-US" altLang="zh-CN" sz="2200" b="1" dirty="0">
              <a:solidFill>
                <a:schemeClr val="tx2"/>
              </a:solidFill>
              <a:latin typeface="Courier New" pitchFamily="49" charset="0"/>
              <a:cs typeface="Courier New" pitchFamily="49" charset="0"/>
            </a:endParaRPr>
          </a:p>
          <a:p>
            <a:pPr algn="just">
              <a:spcBef>
                <a:spcPts val="0"/>
              </a:spcBef>
              <a:buNone/>
            </a:pPr>
            <a:r>
              <a:rPr lang="en-US" altLang="zh-CN" sz="2200" b="1" dirty="0">
                <a:solidFill>
                  <a:srgbClr val="0000FF"/>
                </a:solidFill>
                <a:latin typeface="Courier New" pitchFamily="49" charset="0"/>
                <a:cs typeface="Courier New" pitchFamily="49" charset="0"/>
              </a:rPr>
              <a:t>const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maxcard</a:t>
            </a:r>
            <a:r>
              <a:rPr lang="en-US" altLang="zh-CN" sz="2200" b="1" dirty="0">
                <a:latin typeface="Courier New" pitchFamily="49" charset="0"/>
                <a:cs typeface="Courier New" pitchFamily="49" charset="0"/>
              </a:rPr>
              <a:t>=20;</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class </a:t>
            </a:r>
            <a:r>
              <a:rPr lang="en-US" altLang="zh-CN" sz="2200" b="1" dirty="0">
                <a:latin typeface="Courier New" pitchFamily="49" charset="0"/>
                <a:cs typeface="Courier New" pitchFamily="49" charset="0"/>
              </a:rPr>
              <a:t>Set {</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elems</a:t>
            </a: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maxcard</a:t>
            </a:r>
            <a:r>
              <a:rPr lang="en-US" altLang="zh-CN" sz="2200" b="1" dirty="0">
                <a:latin typeface="Courier New" pitchFamily="49" charset="0"/>
                <a:cs typeface="Courier New" pitchFamily="49" charset="0"/>
              </a:rPr>
              <a: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card;</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public</a:t>
            </a:r>
            <a:r>
              <a:rPr lang="en-US" altLang="zh-CN" sz="2200" b="1" dirty="0">
                <a:solidFill>
                  <a:schemeClr val="tx2"/>
                </a:solidFill>
                <a:latin typeface="Courier New" pitchFamily="49" charset="0"/>
                <a:cs typeface="Courier New" pitchFamily="49" charset="0"/>
              </a:rPr>
              <a:t>:  </a:t>
            </a:r>
          </a:p>
          <a:p>
            <a:pPr algn="just">
              <a:lnSpc>
                <a:spcPct val="80000"/>
              </a:lnSpc>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Set (</a:t>
            </a:r>
            <a:r>
              <a:rPr lang="en-US" altLang="zh-CN" sz="2200" b="1" dirty="0">
                <a:solidFill>
                  <a:srgbClr val="0000FF"/>
                </a:solidFill>
                <a:latin typeface="Courier New" pitchFamily="49" charset="0"/>
                <a:cs typeface="Courier New" pitchFamily="49" charset="0"/>
              </a:rPr>
              <a:t>void</a:t>
            </a:r>
            <a:r>
              <a:rPr lang="en-US" altLang="zh-CN" sz="2200" b="1" dirty="0">
                <a:latin typeface="Courier New" pitchFamily="49" charset="0"/>
                <a:cs typeface="Courier New" pitchFamily="49" charset="0"/>
              </a:rPr>
              <a:t>){card=0;};</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void </a:t>
            </a:r>
            <a:r>
              <a:rPr lang="en-US" altLang="zh-CN" sz="2200" b="1" dirty="0">
                <a:latin typeface="Courier New" pitchFamily="49" charset="0"/>
                <a:cs typeface="Courier New" pitchFamily="49" charset="0"/>
              </a:rPr>
              <a:t>print();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&amp; (</a:t>
            </a:r>
            <a:r>
              <a:rPr lang="en-US" altLang="zh-CN" sz="2200" b="1" dirty="0" err="1">
                <a:latin typeface="Courier New" pitchFamily="49" charset="0"/>
                <a:cs typeface="Courier New" pitchFamily="49" charset="0"/>
              </a:rPr>
              <a:t>int</a:t>
            </a:r>
            <a:r>
              <a:rPr lang="en-US" altLang="zh-CN" sz="2200" b="1" dirty="0">
                <a:latin typeface="Courier New" pitchFamily="49" charset="0"/>
                <a:cs typeface="Courier New" pitchFamily="49" charset="0"/>
              </a:rPr>
              <a: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a:latin typeface="Courier New" pitchFamily="49" charset="0"/>
                <a:cs typeface="Courier New" pitchFamily="49" charset="0"/>
              </a:rPr>
              <a:t>Set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a:t>
            </a:r>
            <a:r>
              <a:rPr lang="en-US" altLang="zh-CN" sz="2200" b="1" dirty="0" err="1">
                <a:latin typeface="Courier New" pitchFamily="49" charset="0"/>
                <a:cs typeface="Courier New" pitchFamily="49" charset="0"/>
              </a:rPr>
              <a:t>int</a:t>
            </a:r>
            <a:r>
              <a:rPr lang="en-US" altLang="zh-CN" sz="2200" b="1" dirty="0">
                <a:latin typeface="Courier New" pitchFamily="49" charset="0"/>
                <a:cs typeface="Courier New" pitchFamily="49" charset="0"/>
              </a:rPr>
              <a: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a:latin typeface="Courier New" pitchFamily="49" charset="0"/>
                <a:cs typeface="Courier New" pitchFamily="49" charset="0"/>
              </a:rPr>
              <a:t>Set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a:latin typeface="Courier New" pitchFamily="49" charset="0"/>
                <a:cs typeface="Courier New" pitchFamily="49" charset="0"/>
              </a:rPr>
              <a:t>Set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a:t>
            </a:r>
            <a:r>
              <a:rPr lang="en-US" altLang="zh-CN" sz="2200" b="1" dirty="0" err="1">
                <a:latin typeface="Courier New" pitchFamily="49" charset="0"/>
                <a:cs typeface="Courier New" pitchFamily="49" charset="0"/>
              </a:rPr>
              <a:t>int</a:t>
            </a:r>
            <a:r>
              <a:rPr lang="en-US" altLang="zh-CN" sz="2200" b="1" dirty="0">
                <a:latin typeface="Courier New" pitchFamily="49" charset="0"/>
                <a:cs typeface="Courier New" pitchFamily="49" charset="0"/>
              </a:rPr>
              <a: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a:latin typeface="Courier New" pitchFamily="49" charset="0"/>
                <a:cs typeface="Courier New" pitchFamily="49" charset="0"/>
              </a:rPr>
              <a:t>Set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&lt;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&lt;= (Set, Set);</a:t>
            </a:r>
          </a:p>
          <a:p>
            <a:pPr algn="just">
              <a:lnSpc>
                <a:spcPct val="80000"/>
              </a:lnSpc>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a:t>
            </a:r>
          </a:p>
          <a:p>
            <a:pPr>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5FAE843B-F990-4B46-8443-FA0FA759B9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94E08084-9FCC-43F3-BA57-0752873172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0F748244-2389-4F1C-BBEC-32AF847DD1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E5518B77-F75E-4623-BAB9-C958B0DD93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FF52C87B-187A-4213-A52D-990F017A512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BF6B80FA-58B1-4D7A-8F2B-6B6D19FAFF3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5CF6C559-0103-4820-AD93-893AD74FBEB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9787B96-CE83-47D9-A7B5-CE0ED89DB1C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gn="just">
              <a:lnSpc>
                <a:spcPct val="110000"/>
              </a:lnSpc>
              <a:spcBef>
                <a:spcPts val="0"/>
              </a:spcBef>
              <a:buNone/>
            </a:pP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&amp; (</a:t>
            </a:r>
            <a:r>
              <a:rPr lang="en-US" altLang="zh-CN" sz="2200" b="1" dirty="0" err="1">
                <a:latin typeface="Courier New" pitchFamily="49" charset="0"/>
                <a:cs typeface="Courier New" pitchFamily="49" charset="0"/>
              </a:rPr>
              <a:t>int</a:t>
            </a: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elem</a:t>
            </a:r>
            <a:r>
              <a:rPr lang="en-US" altLang="zh-CN" sz="2200" b="1" dirty="0">
                <a:latin typeface="Courier New" pitchFamily="49" charset="0"/>
                <a:cs typeface="Courier New" pitchFamily="49" charset="0"/>
              </a:rPr>
              <a:t>, Set s) { </a:t>
            </a:r>
          </a:p>
          <a:p>
            <a:pPr algn="just">
              <a:lnSpc>
                <a:spcPct val="110000"/>
              </a:lnSpc>
              <a:spcBef>
                <a:spcPts val="0"/>
              </a:spcBef>
              <a:buNone/>
            </a:pPr>
            <a:r>
              <a:rPr lang="en-US" altLang="zh-CN" sz="2200" b="1" dirty="0">
                <a:latin typeface="Courier New" pitchFamily="49" charset="0"/>
                <a:cs typeface="Courier New" pitchFamily="49" charset="0"/>
              </a:rPr>
              <a:t>	...</a:t>
            </a:r>
          </a:p>
          <a:p>
            <a:pPr algn="just">
              <a:lnSpc>
                <a:spcPct val="110000"/>
              </a:lnSpc>
              <a:spcBef>
                <a:spcPts val="0"/>
              </a:spcBef>
              <a:buNone/>
            </a:pPr>
            <a:r>
              <a:rPr lang="en-US" altLang="zh-CN" sz="2200" b="1" dirty="0">
                <a:latin typeface="Courier New" pitchFamily="49" charset="0"/>
                <a:cs typeface="Courier New" pitchFamily="49" charset="0"/>
              </a:rPr>
              <a:t>}</a:t>
            </a:r>
          </a:p>
          <a:p>
            <a:pPr algn="just">
              <a:lnSpc>
                <a:spcPct val="110000"/>
              </a:lnSpc>
              <a:spcBef>
                <a:spcPts val="0"/>
              </a:spcBef>
              <a:buNone/>
            </a:pP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s1, Set s2) {</a:t>
            </a:r>
          </a:p>
          <a:p>
            <a:pPr algn="just">
              <a:lnSpc>
                <a:spcPct val="110000"/>
              </a:lnSpc>
              <a:spcBef>
                <a:spcPts val="0"/>
              </a:spcBef>
              <a:buNone/>
            </a:pPr>
            <a:r>
              <a:rPr lang="en-US" altLang="zh-CN" sz="2200" b="1" dirty="0">
                <a:latin typeface="Courier New" pitchFamily="49" charset="0"/>
                <a:cs typeface="Courier New" pitchFamily="49" charset="0"/>
              </a:rPr>
              <a:t>	...</a:t>
            </a:r>
          </a:p>
          <a:p>
            <a:pPr algn="just">
              <a:lnSpc>
                <a:spcPct val="110000"/>
              </a:lnSpc>
              <a:spcBef>
                <a:spcPts val="0"/>
              </a:spcBef>
              <a:buNone/>
            </a:pPr>
            <a:r>
              <a:rPr lang="en-US" altLang="zh-CN" sz="2200" b="1" dirty="0">
                <a:latin typeface="Courier New" pitchFamily="49" charset="0"/>
                <a:cs typeface="Courier New" pitchFamily="49" charset="0"/>
              </a:rPr>
              <a:t>}</a:t>
            </a:r>
          </a:p>
          <a:p>
            <a:pPr algn="just">
              <a:lnSpc>
                <a:spcPct val="110000"/>
              </a:lnSpc>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a:t>
            </a:r>
          </a:p>
          <a:p>
            <a:pPr algn="just">
              <a:lnSpc>
                <a:spcPct val="110000"/>
              </a:lnSpc>
              <a:spcBef>
                <a:spcPts val="0"/>
              </a:spcBef>
              <a:buNone/>
            </a:pPr>
            <a:r>
              <a:rPr lang="en-US" altLang="zh-CN" sz="2200" b="1" dirty="0" err="1">
                <a:solidFill>
                  <a:srgbClr val="0000FF"/>
                </a:solidFill>
                <a:latin typeface="Courier New" pitchFamily="49" charset="0"/>
                <a:cs typeface="Courier New" pitchFamily="49" charset="0"/>
              </a:rPr>
              <a:t>void </a:t>
            </a:r>
            <a:r>
              <a:rPr lang="en-US" altLang="zh-CN" sz="2200" b="1" dirty="0" err="1">
                <a:latin typeface="Courier New" pitchFamily="49" charset="0"/>
                <a:cs typeface="Courier New" pitchFamily="49" charset="0"/>
              </a:rPr>
              <a:t>Set::print () {</a:t>
            </a:r>
          </a:p>
          <a:p>
            <a:pPr algn="just">
              <a:lnSpc>
                <a:spcPct val="110000"/>
              </a:lnSpc>
              <a:spcBef>
                <a:spcPts val="0"/>
              </a:spcBef>
              <a:buNone/>
            </a:pPr>
            <a:r>
              <a:rPr lang="en-US" altLang="zh-CN" sz="2200" b="1" dirty="0">
                <a:latin typeface="Courier New" pitchFamily="49" charset="0"/>
                <a:cs typeface="Courier New" pitchFamily="49" charset="0"/>
              </a:rPr>
              <a:t>	... </a:t>
            </a:r>
          </a:p>
          <a:p>
            <a:pPr algn="just">
              <a:lnSpc>
                <a:spcPct val="110000"/>
              </a:lnSpc>
              <a:spcBef>
                <a:spcPts val="0"/>
              </a:spcBef>
              <a:buNone/>
            </a:pPr>
            <a:r>
              <a:rPr lang="en-US" altLang="zh-CN" sz="2200" b="1" dirty="0">
                <a:latin typeface="Courier New" pitchFamily="49" charset="0"/>
                <a:cs typeface="Courier New" pitchFamily="49" charset="0"/>
              </a:rPr>
              <a:t>} </a:t>
            </a:r>
          </a:p>
          <a:p>
            <a:pPr>
              <a:buNone/>
            </a:pPr>
            <a:endParaRPr lang="zh-CN" altLang="en-US" b="1" dirty="0"/>
          </a:p>
        </p:txBody>
      </p:sp>
      <p:sp>
        <p:nvSpPr>
          <p:cNvPr id="4" name="矩形 3">
            <a:hlinkClick r:id="" action="ppaction://noaction"/>
            <a:extLst>
              <a:ext uri="{FF2B5EF4-FFF2-40B4-BE49-F238E27FC236}">
                <a16:creationId xmlns:a16="http://schemas.microsoft.com/office/drawing/2014/main" id="{BABB7D37-9ACE-46A7-9454-B015985B3F3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B92C5838-9990-4AE5-9B3B-779B6FEB366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9852160A-FFAB-420D-AAB1-D3481053C72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DCB7315C-1459-4750-A27D-6640517495D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429AA158-FC25-4FF7-A481-C2C32FE67E4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3AA12978-FE0C-4007-AA84-275FD70EA57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C62BC2EA-4A5B-4115-BCED-87247559C9B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98CF416-17A7-43A2-B614-E521A05D31E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main(){</a:t>
            </a:r>
          </a:p>
          <a:p>
            <a:pPr algn="just">
              <a:spcBef>
                <a:spcPts val="0"/>
              </a:spcBef>
              <a:buNone/>
            </a:pPr>
            <a:r>
              <a:rPr lang="en-US" altLang="zh-CN" sz="2200" b="1" dirty="0">
                <a:latin typeface="Courier New" pitchFamily="49" charset="0"/>
                <a:cs typeface="Courier New" pitchFamily="49" charset="0"/>
              </a:rPr>
              <a:t>    Set s,s1,s2,s3,s4;	</a:t>
            </a:r>
          </a:p>
          <a:p>
            <a:pPr algn="just">
              <a:spcBef>
                <a:spcPts val="0"/>
              </a:spcBef>
              <a:buNone/>
            </a:pPr>
            <a:r>
              <a:rPr lang="en-US" altLang="zh-CN" sz="2200" b="1" dirty="0">
                <a:solidFill>
                  <a:srgbClr val="0000FF"/>
                </a:solidFill>
                <a:latin typeface="Courier New" pitchFamily="49" charset="0"/>
                <a:cs typeface="Courier New" pitchFamily="49" charset="0"/>
              </a:rPr>
              <a:t>    for </a:t>
            </a:r>
            <a:r>
              <a:rPr lang="en-US" altLang="zh-CN" sz="2200" b="1" dirty="0">
                <a:latin typeface="Courier New" pitchFamily="49" charset="0"/>
                <a:cs typeface="Courier New" pitchFamily="49" charset="0"/>
              </a:rPr>
              <a:t>(</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=0;i&lt;10;i++){</a:t>
            </a:r>
          </a:p>
          <a:p>
            <a:pPr algn="just">
              <a:spcBef>
                <a:spcPts val="0"/>
              </a:spcBef>
              <a:buNone/>
            </a:pPr>
            <a:r>
              <a:rPr lang="en-US" altLang="zh-CN" sz="2200" b="1" dirty="0">
                <a:latin typeface="Courier New" pitchFamily="49" charset="0"/>
                <a:cs typeface="Courier New" pitchFamily="49" charset="0"/>
              </a:rPr>
              <a:t>		s=</a:t>
            </a:r>
            <a:r>
              <a:rPr lang="en-US" altLang="zh-CN" sz="2200" b="1" dirty="0" err="1">
                <a:latin typeface="Courier New" pitchFamily="49" charset="0"/>
                <a:cs typeface="Courier New" pitchFamily="49" charset="0"/>
              </a:rPr>
              <a:t>s+i</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s1=s1+2*</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s2=s2+3*</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	</a:t>
            </a:r>
            <a:r>
              <a:rPr lang="en-US" altLang="zh-CN" sz="2200" b="1" dirty="0" err="1">
                <a:latin typeface="Courier New" pitchFamily="49" charset="0"/>
                <a:cs typeface="Courier New" pitchFamily="49" charset="0"/>
              </a:rPr>
              <a:t>s.print</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	s1.print();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	s2.print();</a:t>
            </a:r>
          </a:p>
          <a:p>
            <a:pPr algn="just">
              <a:spcBef>
                <a:spcPts val="0"/>
              </a:spcBef>
              <a:buNone/>
            </a:pPr>
            <a:r>
              <a:rPr lang="en-US" altLang="zh-CN" sz="2200" b="1" dirty="0">
                <a:solidFill>
                  <a:srgbClr val="0000FF"/>
                </a:solidFill>
                <a:latin typeface="Courier New" pitchFamily="49" charset="0"/>
                <a:cs typeface="Courier New" pitchFamily="49" charset="0"/>
              </a:rPr>
              <a:t>	for </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=0;i&lt;5;i++){</a:t>
            </a:r>
          </a:p>
          <a:p>
            <a:pPr algn="just">
              <a:spcBef>
                <a:spcPts val="0"/>
              </a:spcBef>
              <a:buNone/>
            </a:pPr>
            <a:r>
              <a:rPr lang="en-US" altLang="zh-CN" sz="2200" b="1" dirty="0">
                <a:latin typeface="Courier New" pitchFamily="49" charset="0"/>
                <a:cs typeface="Courier New" pitchFamily="49" charset="0"/>
              </a:rPr>
              <a:t>		s=s-</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s1=s1-i;</a:t>
            </a:r>
          </a:p>
          <a:p>
            <a:pPr algn="just">
              <a:spcBef>
                <a:spcPts val="0"/>
              </a:spcBef>
              <a:buNone/>
            </a:pPr>
            <a:r>
              <a:rPr lang="en-US" altLang="zh-CN" sz="2200" b="1" dirty="0">
                <a:latin typeface="Courier New" pitchFamily="49" charset="0"/>
                <a:cs typeface="Courier New" pitchFamily="49" charset="0"/>
              </a:rPr>
              <a:t>		s2=s2-i;</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endParaRPr lang="zh-CN" altLang="en-US" sz="2200" b="1" dirty="0">
              <a:solidFill>
                <a:srgbClr val="0000FF"/>
              </a:solidFill>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630E95E3-797C-439D-8A57-E8CF85EED33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933D380F-4D12-4B64-AEC7-031C5B39450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0B41060F-2AC4-46D9-8095-77FA97BAE9A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3E413BF4-63C8-4770-A2C3-EEFE6561AC7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79C9F2BD-B6AC-437D-ADDF-ABF8393AC46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24634C90-B3F8-4877-998B-6CC4F096E6B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6E91821C-1A78-4FED-B80C-F6CA1F4F622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14F6280-95BA-45DA-8107-0DF153CE241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43956" cy="5199856"/>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s.print</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s1=";</a:t>
            </a:r>
          </a:p>
          <a:p>
            <a:pPr algn="just">
              <a:spcBef>
                <a:spcPts val="0"/>
              </a:spcBef>
              <a:buNone/>
            </a:pPr>
            <a:r>
              <a:rPr lang="en-US" altLang="zh-CN" sz="2200" b="1" dirty="0">
                <a:latin typeface="Courier New" pitchFamily="49" charset="0"/>
                <a:cs typeface="Courier New" pitchFamily="49" charset="0"/>
              </a:rPr>
              <a:t>  s1.print();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s2=";</a:t>
            </a:r>
          </a:p>
          <a:p>
            <a:pPr algn="just">
              <a:spcBef>
                <a:spcPts val="0"/>
              </a:spcBef>
              <a:buNone/>
            </a:pPr>
            <a:r>
              <a:rPr lang="en-US" altLang="zh-CN" sz="2200" b="1" dirty="0">
                <a:latin typeface="Courier New" pitchFamily="49" charset="0"/>
                <a:cs typeface="Courier New" pitchFamily="49" charset="0"/>
              </a:rPr>
              <a:t>  s2.print(); </a:t>
            </a:r>
          </a:p>
          <a:p>
            <a:pPr algn="just">
              <a:spcBef>
                <a:spcPts val="0"/>
              </a:spcBef>
              <a:buNone/>
            </a:pPr>
            <a:r>
              <a:rPr lang="en-US" altLang="zh-CN" sz="2200" b="1" dirty="0">
                <a:latin typeface="Courier New" pitchFamily="49" charset="0"/>
                <a:cs typeface="Courier New" pitchFamily="49" charset="0"/>
              </a:rPr>
              <a:t>	s3=s*s1;</a:t>
            </a:r>
          </a:p>
          <a:p>
            <a:pPr algn="just">
              <a:spcBef>
                <a:spcPts val="0"/>
              </a:spcBef>
              <a:buNone/>
            </a:pPr>
            <a:r>
              <a:rPr lang="en-US" altLang="zh-CN" sz="2200" b="1" dirty="0">
                <a:latin typeface="Courier New" pitchFamily="49" charset="0"/>
                <a:cs typeface="Courier New" pitchFamily="49" charset="0"/>
              </a:rPr>
              <a:t> 	s4=s+s2;</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&lt;&lt;"s3=s*s1=";	s3.print();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&lt;&lt;"s4=s+s2=";	s4.print(); </a:t>
            </a:r>
          </a:p>
          <a:p>
            <a:pPr algn="just">
              <a:spcBef>
                <a:spcPts val="0"/>
              </a:spcBef>
              <a:buNone/>
            </a:pPr>
            <a:r>
              <a:rPr lang="en-US" altLang="zh-CN" sz="2200" b="1" dirty="0">
                <a:solidFill>
                  <a:srgbClr val="0000FF"/>
                </a:solidFill>
                <a:latin typeface="Courier New" pitchFamily="49" charset="0"/>
                <a:cs typeface="Courier New" pitchFamily="49" charset="0"/>
              </a:rPr>
              <a:t> 	if</a:t>
            </a:r>
            <a:r>
              <a:rPr lang="en-US" altLang="zh-CN" sz="2200" b="1" dirty="0">
                <a:latin typeface="Courier New" pitchFamily="49" charset="0"/>
                <a:cs typeface="Courier New" pitchFamily="49" charset="0"/>
              </a:rPr>
              <a:t>(s3==s4)</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s3=s4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else</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s3!=s4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 </a:t>
            </a:r>
          </a:p>
          <a:p>
            <a:pPr>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9EACE012-379A-45BE-A314-BF9D6B54C32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A5AB91BB-D09D-4130-B7FB-876BC0ABB07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A6A8E576-ACDA-43DD-9EFE-A558875129D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77A47124-DBAF-45F3-9BBF-46E4C6F6F97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55FC192B-5F83-48D1-A217-8A6523C6C56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21305FC9-B11F-4BB6-B1E5-84DACCD7AE1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CE61F05F-002E-4671-A616-3B574E522EB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C4F85CC-088B-467D-9850-97FE47F4EB0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  if</a:t>
            </a:r>
            <a:r>
              <a:rPr lang="en-US" altLang="zh-CN" sz="2200" b="1" dirty="0">
                <a:latin typeface="Courier New" pitchFamily="49" charset="0"/>
                <a:cs typeface="Courier New" pitchFamily="49" charset="0"/>
              </a:rPr>
              <a:t>(s3==s3)</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s3=s3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else</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s3!=s3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if</a:t>
            </a:r>
            <a:r>
              <a:rPr lang="en-US" altLang="zh-CN" sz="2200" b="1" dirty="0">
                <a:latin typeface="Courier New" pitchFamily="49" charset="0"/>
                <a:cs typeface="Courier New" pitchFamily="49" charset="0"/>
              </a:rPr>
              <a:t>(s4&lt;=s3)</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 contains s4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else</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 do not contains s4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chemeClr val="tx2"/>
                </a:solidFill>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if</a:t>
            </a:r>
            <a:r>
              <a:rPr lang="en-US" altLang="zh-CN" sz="2200" b="1" dirty="0">
                <a:latin typeface="Courier New" pitchFamily="49" charset="0"/>
                <a:cs typeface="Courier New" pitchFamily="49" charset="0"/>
              </a:rPr>
              <a:t>(s2&lt;=s4)</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s4 contains s2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else</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s4 do not contains s2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a:t>
            </a: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212F1F60-1266-4D7C-847D-E3BF95FB04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8629A8CE-6C1A-4B9F-8A82-33D711BAF12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4C97A1B5-E67E-499C-98F5-9329A4B2A07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A914D970-0DCB-4380-8090-E50C5A12215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DF8C22A0-B7E4-4BBC-A165-7D37926E71D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B8E0CA3-2DB3-488D-B04A-925F028D206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5A996C3C-E5FB-4AC9-8027-8CC0DD5E39A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E6951EA-B789-4CF0-8D77-B18BEE94AEA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543956" cy="5029200"/>
          </a:xfrm>
        </p:spPr>
        <p:txBody>
          <a:bodyPr/>
          <a:lstStyle/>
          <a:p>
            <a:pPr algn="just">
              <a:lnSpc>
                <a:spcPct val="90000"/>
              </a:lnSpc>
              <a:buNone/>
            </a:pPr>
            <a:r>
              <a:rPr lang="zh-CN" altLang="en-US" sz="2800" b="1" dirty="0">
                <a:solidFill>
                  <a:schemeClr val="accent6"/>
                </a:solidFill>
                <a:latin typeface="Times New Roman" pitchFamily="18" charset="0"/>
              </a:rPr>
              <a:t>程序执行后的显示结果如下：</a:t>
            </a:r>
          </a:p>
          <a:p>
            <a:pPr algn="just">
              <a:spcBef>
                <a:spcPts val="0"/>
              </a:spcBef>
              <a:buNone/>
            </a:pPr>
            <a:r>
              <a:rPr lang="en-US" altLang="zh-CN" sz="2200" b="1" dirty="0">
                <a:latin typeface="Courier New" pitchFamily="49" charset="0"/>
                <a:cs typeface="Courier New" pitchFamily="49" charset="0"/>
              </a:rPr>
              <a:t>s={0,1,2,3,4,5,6,7,8,9}</a:t>
            </a:r>
          </a:p>
          <a:p>
            <a:pPr algn="just">
              <a:spcBef>
                <a:spcPts val="0"/>
              </a:spcBef>
              <a:buNone/>
            </a:pPr>
            <a:r>
              <a:rPr lang="en-US" altLang="zh-CN" sz="2200" b="1" dirty="0">
                <a:latin typeface="Courier New" pitchFamily="49" charset="0"/>
                <a:cs typeface="Courier New" pitchFamily="49" charset="0"/>
              </a:rPr>
              <a:t>s1={0,2,4,6,8,10,12,14,16,18}</a:t>
            </a:r>
          </a:p>
          <a:p>
            <a:pPr algn="just">
              <a:spcBef>
                <a:spcPts val="0"/>
              </a:spcBef>
              <a:buNone/>
            </a:pPr>
            <a:r>
              <a:rPr lang="en-US" altLang="zh-CN" sz="2200" b="1" dirty="0">
                <a:latin typeface="Courier New" pitchFamily="49" charset="0"/>
                <a:cs typeface="Courier New" pitchFamily="49" charset="0"/>
              </a:rPr>
              <a:t>s2={0,3,6,9,12,15,18,21,24,27}</a:t>
            </a:r>
          </a:p>
          <a:p>
            <a:pPr algn="just">
              <a:spcBef>
                <a:spcPts val="0"/>
              </a:spcBef>
              <a:buNone/>
            </a:pPr>
            <a:r>
              <a:rPr lang="en-US" altLang="zh-CN" sz="2200" b="1" dirty="0">
                <a:latin typeface="Courier New" pitchFamily="49" charset="0"/>
                <a:cs typeface="Courier New" pitchFamily="49" charset="0"/>
              </a:rPr>
              <a: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s={5,6,7,8,9}</a:t>
            </a:r>
          </a:p>
          <a:p>
            <a:pPr algn="just">
              <a:spcBef>
                <a:spcPts val="0"/>
              </a:spcBef>
              <a:buNone/>
            </a:pPr>
            <a:r>
              <a:rPr lang="en-US" altLang="zh-CN" sz="2200" b="1" dirty="0">
                <a:latin typeface="Courier New" pitchFamily="49" charset="0"/>
                <a:cs typeface="Courier New" pitchFamily="49" charset="0"/>
              </a:rPr>
              <a: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s1={6,8,10,12,14,16,18}</a:t>
            </a:r>
          </a:p>
          <a:p>
            <a:pPr algn="just">
              <a:spcBef>
                <a:spcPts val="0"/>
              </a:spcBef>
              <a:buNone/>
            </a:pPr>
            <a:r>
              <a:rPr lang="en-US" altLang="zh-CN" sz="2200" b="1" dirty="0">
                <a:latin typeface="Courier New" pitchFamily="49" charset="0"/>
                <a:cs typeface="Courier New" pitchFamily="49" charset="0"/>
              </a:rPr>
              <a: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s2={6,9,12,15,18,21,24,27}</a:t>
            </a:r>
          </a:p>
          <a:p>
            <a:pPr algn="just">
              <a:spcBef>
                <a:spcPts val="0"/>
              </a:spcBef>
              <a:buNone/>
            </a:pPr>
            <a:r>
              <a:rPr lang="en-US" altLang="zh-CN" sz="2200" b="1" dirty="0">
                <a:latin typeface="Courier New" pitchFamily="49" charset="0"/>
                <a:cs typeface="Courier New" pitchFamily="49" charset="0"/>
              </a:rPr>
              <a:t>s3=s*s1={6,8}</a:t>
            </a:r>
          </a:p>
          <a:p>
            <a:pPr algn="just">
              <a:spcBef>
                <a:spcPts val="0"/>
              </a:spcBef>
              <a:buNone/>
            </a:pPr>
            <a:r>
              <a:rPr lang="en-US" altLang="zh-CN" sz="2200" b="1" dirty="0">
                <a:latin typeface="Courier New" pitchFamily="49" charset="0"/>
                <a:cs typeface="Courier New" pitchFamily="49" charset="0"/>
              </a:rPr>
              <a:t>s4=s+s2={5,6,7,8,9,12,15,18,21,24,27}</a:t>
            </a:r>
          </a:p>
          <a:p>
            <a:pPr algn="just">
              <a:spcBef>
                <a:spcPts val="0"/>
              </a:spcBef>
              <a:buNone/>
            </a:pPr>
            <a:r>
              <a:rPr lang="en-US" altLang="zh-CN" sz="2200" b="1" dirty="0">
                <a:latin typeface="Courier New" pitchFamily="49" charset="0"/>
                <a:cs typeface="Courier New" pitchFamily="49" charset="0"/>
              </a:rPr>
              <a:t>SET s3!=s4</a:t>
            </a:r>
          </a:p>
          <a:p>
            <a:pPr algn="just">
              <a:spcBef>
                <a:spcPts val="0"/>
              </a:spcBef>
              <a:buNone/>
            </a:pPr>
            <a:r>
              <a:rPr lang="en-US" altLang="zh-CN" sz="2200" b="1" dirty="0">
                <a:latin typeface="Courier New" pitchFamily="49" charset="0"/>
                <a:cs typeface="Courier New" pitchFamily="49" charset="0"/>
              </a:rPr>
              <a:t>SET s3=s3</a:t>
            </a:r>
          </a:p>
          <a:p>
            <a:pPr algn="just">
              <a:spcBef>
                <a:spcPts val="0"/>
              </a:spcBef>
              <a:buNone/>
            </a:pPr>
            <a:r>
              <a:rPr lang="en-US" altLang="zh-CN" sz="2200" b="1" dirty="0">
                <a:latin typeface="Courier New" pitchFamily="49" charset="0"/>
                <a:cs typeface="Courier New" pitchFamily="49" charset="0"/>
              </a:rPr>
              <a:t>SET s3 do not contains s4</a:t>
            </a:r>
          </a:p>
          <a:p>
            <a:pPr algn="just">
              <a:spcBef>
                <a:spcPts val="0"/>
              </a:spcBef>
              <a:buNone/>
            </a:pPr>
            <a:r>
              <a:rPr lang="en-US" altLang="zh-CN" sz="2200" b="1" dirty="0">
                <a:latin typeface="Courier New" pitchFamily="49" charset="0"/>
                <a:cs typeface="Courier New" pitchFamily="49" charset="0"/>
              </a:rPr>
              <a:t>SET s4 contains s2</a:t>
            </a:r>
          </a:p>
          <a:p>
            <a:pPr>
              <a:buNone/>
            </a:pPr>
            <a:endParaRPr lang="zh-CN" altLang="en-US" b="1" dirty="0"/>
          </a:p>
        </p:txBody>
      </p:sp>
      <p:sp>
        <p:nvSpPr>
          <p:cNvPr id="4" name="矩形 3">
            <a:hlinkClick r:id="" action="ppaction://noaction"/>
            <a:extLst>
              <a:ext uri="{FF2B5EF4-FFF2-40B4-BE49-F238E27FC236}">
                <a16:creationId xmlns:a16="http://schemas.microsoft.com/office/drawing/2014/main" id="{FFCF2C45-FAF4-47E9-AE81-69A6B7BF317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85D160BB-22AB-4F3E-9A37-EA61204F273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54E13362-5C99-4862-AFEE-E0F2320A932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C57F1082-531F-4B4B-B637-40264796F6C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F2E0D483-2D1C-4EB6-A6B8-0E4DC143DD2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3AB971CC-3D92-443B-94F3-A6AC7090C65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2ED1E34F-3FC1-4A01-812F-8AFE23219DA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1C9B6C1-18AC-4C3D-8CC5-3971CB41A9E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1828800" y="1741289"/>
            <a:ext cx="5486400" cy="1205508"/>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下列关于运算符重载的描述中，哪一项是正确的？</a:t>
            </a:r>
          </a:p>
        </p:txBody>
      </p:sp>
      <p:sp>
        <p:nvSpPr>
          <p:cNvPr id="4" name="矩形 3"/>
          <p:cNvSpPr/>
          <p:nvPr>
            <p:custDataLst>
              <p:tags r:id="rId3"/>
            </p:custDataLst>
          </p:nvPr>
        </p:nvSpPr>
        <p:spPr>
          <a:xfrm>
            <a:off x="2514600" y="3067350"/>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运算符重载可以改变操作数的个数</a:t>
            </a:r>
          </a:p>
        </p:txBody>
      </p:sp>
      <p:sp>
        <p:nvSpPr>
          <p:cNvPr id="5" name="矩形 4"/>
          <p:cNvSpPr/>
          <p:nvPr>
            <p:custDataLst>
              <p:tags r:id="rId4"/>
            </p:custDataLst>
          </p:nvPr>
        </p:nvSpPr>
        <p:spPr>
          <a:xfrm>
            <a:off x="2514600" y="3549553"/>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运算符重载可以改变优先级</a:t>
            </a:r>
          </a:p>
        </p:txBody>
      </p:sp>
      <p:sp>
        <p:nvSpPr>
          <p:cNvPr id="6" name="矩形 5"/>
          <p:cNvSpPr/>
          <p:nvPr>
            <p:custDataLst>
              <p:tags r:id="rId5"/>
            </p:custDataLst>
          </p:nvPr>
        </p:nvSpPr>
        <p:spPr>
          <a:xfrm>
            <a:off x="2514600" y="4031756"/>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运算符重载可以改变结合性</a:t>
            </a:r>
          </a:p>
        </p:txBody>
      </p:sp>
      <p:sp>
        <p:nvSpPr>
          <p:cNvPr id="7" name="矩形 6"/>
          <p:cNvSpPr/>
          <p:nvPr>
            <p:custDataLst>
              <p:tags r:id="rId6"/>
            </p:custDataLst>
          </p:nvPr>
        </p:nvSpPr>
        <p:spPr>
          <a:xfrm>
            <a:off x="2514600" y="4513959"/>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运算符重载不可以改变语法结构</a:t>
            </a:r>
          </a:p>
        </p:txBody>
      </p:sp>
      <p:sp>
        <p:nvSpPr>
          <p:cNvPr id="8" name="椭圆 7"/>
          <p:cNvSpPr>
            <a:spLocks noChangeAspect="1"/>
          </p:cNvSpPr>
          <p:nvPr>
            <p:custDataLst>
              <p:tags r:id="rId7"/>
            </p:custDataLst>
          </p:nvPr>
        </p:nvSpPr>
        <p:spPr>
          <a:xfrm>
            <a:off x="2027041" y="3103514"/>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A</a:t>
            </a:r>
            <a:endParaRPr lang="zh-CN" altLang="en-US" sz="900">
              <a:solidFill>
                <a:srgbClr val="FFFFFF"/>
              </a:solidFill>
            </a:endParaRPr>
          </a:p>
        </p:txBody>
      </p:sp>
      <p:sp>
        <p:nvSpPr>
          <p:cNvPr id="9" name="椭圆 8"/>
          <p:cNvSpPr>
            <a:spLocks noChangeAspect="1"/>
          </p:cNvSpPr>
          <p:nvPr>
            <p:custDataLst>
              <p:tags r:id="rId8"/>
            </p:custDataLst>
          </p:nvPr>
        </p:nvSpPr>
        <p:spPr>
          <a:xfrm>
            <a:off x="2027041" y="3585717"/>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B</a:t>
            </a:r>
            <a:endParaRPr lang="zh-CN" altLang="en-US" sz="900">
              <a:solidFill>
                <a:srgbClr val="FFFFFF"/>
              </a:solidFill>
            </a:endParaRPr>
          </a:p>
        </p:txBody>
      </p:sp>
      <p:sp>
        <p:nvSpPr>
          <p:cNvPr id="10" name="椭圆 9"/>
          <p:cNvSpPr>
            <a:spLocks noChangeAspect="1"/>
          </p:cNvSpPr>
          <p:nvPr>
            <p:custDataLst>
              <p:tags r:id="rId9"/>
            </p:custDataLst>
          </p:nvPr>
        </p:nvSpPr>
        <p:spPr>
          <a:xfrm>
            <a:off x="2027041" y="4067920"/>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C</a:t>
            </a:r>
            <a:endParaRPr lang="zh-CN" altLang="en-US" sz="900">
              <a:solidFill>
                <a:srgbClr val="FFFFFF"/>
              </a:solidFill>
            </a:endParaRPr>
          </a:p>
        </p:txBody>
      </p:sp>
      <p:sp>
        <p:nvSpPr>
          <p:cNvPr id="11" name="椭圆 10"/>
          <p:cNvSpPr>
            <a:spLocks noChangeAspect="1"/>
          </p:cNvSpPr>
          <p:nvPr>
            <p:custDataLst>
              <p:tags r:id="rId10"/>
            </p:custDataLst>
          </p:nvPr>
        </p:nvSpPr>
        <p:spPr>
          <a:xfrm>
            <a:off x="2027041" y="4550123"/>
            <a:ext cx="289322" cy="289322"/>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D</a:t>
            </a:r>
            <a:endParaRPr lang="zh-CN" altLang="en-US" sz="900">
              <a:solidFill>
                <a:srgbClr val="FFFFFF"/>
              </a:solidFill>
            </a:endParaRPr>
          </a:p>
        </p:txBody>
      </p:sp>
      <p:sp>
        <p:nvSpPr>
          <p:cNvPr id="12" name="圆角矩形 11"/>
          <p:cNvSpPr/>
          <p:nvPr>
            <p:custDataLst>
              <p:tags r:id="rId11"/>
            </p:custDataLst>
          </p:nvPr>
        </p:nvSpPr>
        <p:spPr>
          <a:xfrm>
            <a:off x="6157913" y="4996160"/>
            <a:ext cx="867966" cy="231458"/>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900">
                <a:solidFill>
                  <a:srgbClr val="FFFFFF"/>
                </a:solidFill>
              </a:rPr>
              <a:t>提交</a:t>
            </a:r>
          </a:p>
        </p:txBody>
      </p:sp>
      <p:grpSp>
        <p:nvGrpSpPr>
          <p:cNvPr id="19" name="组合 18"/>
          <p:cNvGrpSpPr/>
          <p:nvPr>
            <p:custDataLst>
              <p:tags r:id="rId12"/>
            </p:custDataLst>
          </p:nvPr>
        </p:nvGrpSpPr>
        <p:grpSpPr>
          <a:xfrm>
            <a:off x="0" y="0"/>
            <a:ext cx="6858000" cy="490220"/>
            <a:chOff x="-1524000" y="-1143000"/>
            <a:chExt cx="9144000" cy="653627"/>
          </a:xfrm>
        </p:grpSpPr>
        <p:sp>
          <p:nvSpPr>
            <p:cNvPr id="17"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3" name="ColorBlock"/>
            <p:cNvSpPr/>
            <p:nvPr>
              <p:custDataLst>
                <p:tags r:id="rId15"/>
              </p:custDataLst>
            </p:nvPr>
          </p:nvSpPr>
          <p:spPr>
            <a:xfrm>
              <a:off x="-1524000" y="-1143000"/>
              <a:ext cx="190500" cy="476251"/>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1185333" y="-1143000"/>
              <a:ext cx="952500" cy="47625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a:solidFill>
                    <a:srgbClr val="000000"/>
                  </a:solidFill>
                </a:rPr>
                <a:t>单选题</a:t>
              </a:r>
            </a:p>
          </p:txBody>
        </p:sp>
        <p:sp>
          <p:nvSpPr>
            <p:cNvPr id="18" name="TipText"/>
            <p:cNvSpPr txBox="1"/>
            <p:nvPr>
              <p:custDataLst>
                <p:tags r:id="rId17"/>
              </p:custDataLst>
            </p:nvPr>
          </p:nvSpPr>
          <p:spPr>
            <a:xfrm>
              <a:off x="0"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5" name="图片 14">
            <a:extLst>
              <a:ext uri="{FF2B5EF4-FFF2-40B4-BE49-F238E27FC236}">
                <a16:creationId xmlns:a16="http://schemas.microsoft.com/office/drawing/2014/main" id="{3D7A8F9A-36D7-4D16-BF9C-7ADE967E0046}"/>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2274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第七章 类和对象</a:t>
            </a:r>
          </a:p>
        </p:txBody>
      </p:sp>
      <p:sp>
        <p:nvSpPr>
          <p:cNvPr id="3078"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sp>
        <p:nvSpPr>
          <p:cNvPr id="11" name="副标题 8">
            <a:extLst>
              <a:ext uri="{FF2B5EF4-FFF2-40B4-BE49-F238E27FC236}">
                <a16:creationId xmlns:a16="http://schemas.microsoft.com/office/drawing/2014/main" id="{4CF7A000-557F-4D86-AF6C-48405A3E7BA4}"/>
              </a:ext>
            </a:extLst>
          </p:cNvPr>
          <p:cNvSpPr>
            <a:spLocks noGrp="1"/>
          </p:cNvSpPr>
          <p:nvPr>
            <p:ph type="subTitle" idx="1"/>
          </p:nvPr>
        </p:nvSpPr>
        <p:spPr>
          <a:xfrm>
            <a:off x="714375" y="4000500"/>
            <a:ext cx="7715250" cy="1928813"/>
          </a:xfrm>
        </p:spPr>
        <p:txBody>
          <a:bodyPr/>
          <a:lstStyle/>
          <a:p>
            <a:pPr indent="2509838" algn="l"/>
            <a:r>
              <a:rPr lang="zh-CN" altLang="en-US" sz="2000" dirty="0"/>
              <a:t>主讲： 刘晓光   张海威</a:t>
            </a:r>
            <a:endParaRPr lang="en-US" altLang="zh-CN" sz="2000" dirty="0"/>
          </a:p>
          <a:p>
            <a:pPr indent="3319463" algn="l"/>
            <a:r>
              <a:rPr lang="zh-CN" altLang="en-US" sz="2000" dirty="0"/>
              <a:t>张    莹   殷爱茹</a:t>
            </a:r>
            <a:endParaRPr lang="en-US" altLang="zh-CN" sz="2000" dirty="0"/>
          </a:p>
          <a:p>
            <a:pPr indent="3319463" algn="l"/>
            <a:r>
              <a:rPr lang="zh-CN" altLang="en-US" sz="2000" dirty="0"/>
              <a:t>沈    玮   宋春瑶</a:t>
            </a:r>
            <a:endParaRPr lang="en-US" altLang="zh-CN" sz="2000" dirty="0"/>
          </a:p>
          <a:p>
            <a:pPr indent="3319463" algn="l"/>
            <a:r>
              <a:rPr lang="zh-CN" altLang="en-US" sz="2000" dirty="0"/>
              <a:t>李雨森   卢少平</a:t>
            </a:r>
          </a:p>
        </p:txBody>
      </p:sp>
      <p:pic>
        <p:nvPicPr>
          <p:cNvPr id="12" name="图片 11">
            <a:extLst>
              <a:ext uri="{FF2B5EF4-FFF2-40B4-BE49-F238E27FC236}">
                <a16:creationId xmlns:a16="http://schemas.microsoft.com/office/drawing/2014/main" id="{D0BFD608-20B1-4DD2-921C-CB74C435D9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EA1D3603-0D01-4B90-96F7-0B6BA6E678A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971671203"/>
      </p:ext>
    </p:extLst>
  </p:cSld>
  <p:clrMapOvr>
    <a:masterClrMapping/>
  </p:clrMapOvr>
  <mc:AlternateContent xmlns:mc="http://schemas.openxmlformats.org/markup-compatibility/2006" xmlns:p14="http://schemas.microsoft.com/office/powerpoint/2010/main">
    <mc:Choice Requires="p14">
      <p:transition spd="slow" p14:dur="999" advTm="7227"/>
    </mc:Choice>
    <mc:Fallback xmlns="">
      <p:transition spd="slow" advTm="722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a:t>
            </a:r>
          </a:p>
        </p:txBody>
      </p:sp>
      <p:sp>
        <p:nvSpPr>
          <p:cNvPr id="3" name="内容占位符 2"/>
          <p:cNvSpPr>
            <a:spLocks noGrp="1"/>
          </p:cNvSpPr>
          <p:nvPr>
            <p:ph idx="1"/>
          </p:nvPr>
        </p:nvSpPr>
        <p:spPr/>
        <p:txBody>
          <a:bodyPr/>
          <a:lstStyle/>
          <a:p>
            <a:r>
              <a:rPr lang="zh-CN" altLang="en-US" dirty="0"/>
              <a:t>理解为定义一种新的</a:t>
            </a:r>
            <a:r>
              <a:rPr lang="zh-CN" altLang="en-US" dirty="0">
                <a:solidFill>
                  <a:srgbClr val="FF0000"/>
                </a:solidFill>
              </a:rPr>
              <a:t>数据类型</a:t>
            </a:r>
            <a:endParaRPr lang="en-US" altLang="zh-CN" dirty="0"/>
          </a:p>
          <a:p>
            <a:pPr algn="just">
              <a:lnSpc>
                <a:spcPct val="80000"/>
              </a:lnSpc>
              <a:buNone/>
            </a:pPr>
            <a:r>
              <a:rPr lang="en-US" altLang="zh-CN" dirty="0">
                <a:solidFill>
                  <a:srgbClr val="800080"/>
                </a:solidFill>
              </a:rPr>
              <a:t>		</a:t>
            </a:r>
            <a:r>
              <a:rPr lang="en-US" altLang="zh-CN" b="1" dirty="0">
                <a:solidFill>
                  <a:srgbClr val="0000FF"/>
                </a:solidFill>
                <a:latin typeface="Courier New" pitchFamily="49" charset="0"/>
                <a:cs typeface="Courier New" pitchFamily="49" charset="0"/>
              </a:rPr>
              <a:t>class</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自定义类类型名&gt; {	</a:t>
            </a:r>
            <a:r>
              <a:rPr lang="zh-CN" altLang="en-US" b="1" dirty="0">
                <a:solidFill>
                  <a:schemeClr val="tx2"/>
                </a:solidFill>
                <a:latin typeface="Courier New" pitchFamily="49" charset="0"/>
                <a:cs typeface="Courier New" pitchFamily="49" charset="0"/>
              </a:rPr>
              <a:t>	</a:t>
            </a:r>
          </a:p>
          <a:p>
            <a:pPr algn="just">
              <a:lnSpc>
                <a:spcPct val="80000"/>
              </a:lnSpc>
              <a:buNone/>
            </a:pPr>
            <a:r>
              <a:rPr lang="zh-CN" altLang="en-US" b="1" dirty="0">
                <a:solidFill>
                  <a:schemeClr val="tx2"/>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private</a:t>
            </a:r>
            <a:r>
              <a:rPr lang="en-US" altLang="zh-CN" b="1" dirty="0">
                <a:latin typeface="Courier New" pitchFamily="49" charset="0"/>
                <a:cs typeface="Courier New" pitchFamily="49" charset="0"/>
              </a:rPr>
              <a:t>:</a:t>
            </a:r>
          </a:p>
          <a:p>
            <a:pPr algn="just">
              <a:lnSpc>
                <a:spcPct val="80000"/>
              </a:lnSpc>
              <a:buNone/>
            </a:pPr>
            <a:r>
              <a:rPr lang="en-US" altLang="zh-CN" b="1" dirty="0">
                <a:latin typeface="Courier New" pitchFamily="49" charset="0"/>
                <a:cs typeface="Courier New" pitchFamily="49" charset="0"/>
              </a:rPr>
              <a:t>		  	&lt;</a:t>
            </a:r>
            <a:r>
              <a:rPr lang="zh-CN" altLang="en-US" b="1" dirty="0">
                <a:latin typeface="Courier New" pitchFamily="49" charset="0"/>
                <a:cs typeface="Courier New" pitchFamily="49" charset="0"/>
              </a:rPr>
              <a:t>各私有成员说明&gt;;</a:t>
            </a:r>
          </a:p>
          <a:p>
            <a:pPr algn="just">
              <a:lnSpc>
                <a:spcPct val="80000"/>
              </a:lnSpc>
              <a:buNone/>
            </a:pPr>
            <a:r>
              <a:rPr lang="zh-CN" altLang="en-US" b="1" dirty="0">
                <a:solidFill>
                  <a:schemeClr val="tx2"/>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public</a:t>
            </a:r>
            <a:r>
              <a:rPr lang="en-US" altLang="zh-CN" b="1" dirty="0">
                <a:latin typeface="Courier New" pitchFamily="49" charset="0"/>
                <a:cs typeface="Courier New" pitchFamily="49" charset="0"/>
              </a:rPr>
              <a:t>:</a:t>
            </a:r>
          </a:p>
          <a:p>
            <a:pPr algn="just">
              <a:lnSpc>
                <a:spcPct val="80000"/>
              </a:lnSpc>
              <a:buNone/>
            </a:pP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各公有成员说明&gt;;</a:t>
            </a:r>
            <a:endParaRPr lang="en-US" altLang="zh-CN" b="1" dirty="0">
              <a:latin typeface="Courier New" pitchFamily="49" charset="0"/>
              <a:cs typeface="Courier New" pitchFamily="49" charset="0"/>
            </a:endParaRPr>
          </a:p>
          <a:p>
            <a:pPr algn="just">
              <a:lnSpc>
                <a:spcPct val="80000"/>
              </a:lnSpc>
              <a:buNone/>
            </a:pPr>
            <a:r>
              <a:rPr lang="en-US" altLang="zh-CN" b="1" dirty="0">
                <a:solidFill>
                  <a:srgbClr val="0000FF"/>
                </a:solidFill>
                <a:latin typeface="Courier New" pitchFamily="49" charset="0"/>
                <a:cs typeface="Courier New" pitchFamily="49" charset="0"/>
              </a:rPr>
              <a:t>		protected</a:t>
            </a:r>
            <a:r>
              <a:rPr lang="en-US" altLang="zh-CN" b="1" dirty="0">
                <a:latin typeface="Courier New" pitchFamily="49" charset="0"/>
                <a:cs typeface="Courier New" pitchFamily="49" charset="0"/>
              </a:rPr>
              <a:t>:</a:t>
            </a:r>
          </a:p>
          <a:p>
            <a:pPr algn="just">
              <a:lnSpc>
                <a:spcPct val="80000"/>
              </a:lnSpc>
              <a:buNone/>
            </a:pP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各保护成员说明&gt;;</a:t>
            </a:r>
            <a:endParaRPr lang="en-US" altLang="zh-CN" b="1" dirty="0">
              <a:latin typeface="Courier New" pitchFamily="49" charset="0"/>
              <a:cs typeface="Courier New" pitchFamily="49" charset="0"/>
            </a:endParaRPr>
          </a:p>
          <a:p>
            <a:pPr algn="just">
              <a:lnSpc>
                <a:spcPct val="80000"/>
              </a:lnSpc>
              <a:buNone/>
            </a:pPr>
            <a:r>
              <a:rPr lang="zh-CN" altLang="en-US" b="1" dirty="0">
                <a:latin typeface="Courier New" pitchFamily="49" charset="0"/>
                <a:cs typeface="Courier New" pitchFamily="49" charset="0"/>
              </a:rPr>
              <a:t>	  </a:t>
            </a:r>
            <a:r>
              <a:rPr lang="en-US" altLang="zh-CN" b="1" dirty="0">
                <a:latin typeface="Courier New" pitchFamily="49" charset="0"/>
                <a:cs typeface="Courier New" pitchFamily="49" charset="0"/>
              </a:rPr>
              <a:t>	</a:t>
            </a:r>
            <a:r>
              <a:rPr lang="zh-CN" altLang="en-US" b="1" dirty="0">
                <a:latin typeface="Courier New" pitchFamily="49" charset="0"/>
                <a:cs typeface="Courier New" pitchFamily="49" charset="0"/>
              </a:rPr>
              <a:t>&lt;以关键字</a:t>
            </a:r>
            <a:r>
              <a:rPr lang="en-US" altLang="zh-CN" b="1" dirty="0">
                <a:solidFill>
                  <a:srgbClr val="0000FF"/>
                </a:solidFill>
                <a:latin typeface="Courier New" pitchFamily="49" charset="0"/>
                <a:cs typeface="Courier New" pitchFamily="49" charset="0"/>
              </a:rPr>
              <a:t>friend</a:t>
            </a:r>
            <a:r>
              <a:rPr lang="zh-CN" altLang="en-US" b="1" dirty="0">
                <a:latin typeface="Courier New" pitchFamily="49" charset="0"/>
                <a:cs typeface="Courier New" pitchFamily="49" charset="0"/>
              </a:rPr>
              <a:t>开头的友元说明&gt;;</a:t>
            </a:r>
          </a:p>
          <a:p>
            <a:pPr algn="just">
              <a:lnSpc>
                <a:spcPct val="80000"/>
              </a:lnSpc>
              <a:buNone/>
            </a:pPr>
            <a:r>
              <a:rPr lang="zh-CN" altLang="en-US" b="1" dirty="0">
                <a:latin typeface="Courier New" pitchFamily="49" charset="0"/>
                <a:cs typeface="Courier New" pitchFamily="49" charset="0"/>
              </a:rPr>
              <a:t>    };</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注意类定义后面</a:t>
            </a:r>
            <a:r>
              <a:rPr lang="zh-CN" altLang="en-US" b="1" dirty="0">
                <a:solidFill>
                  <a:srgbClr val="FF0000"/>
                </a:solidFill>
                <a:latin typeface="Courier New" pitchFamily="49" charset="0"/>
                <a:cs typeface="Courier New" pitchFamily="49" charset="0"/>
              </a:rPr>
              <a:t>带分号</a:t>
            </a:r>
          </a:p>
        </p:txBody>
      </p:sp>
      <p:sp>
        <p:nvSpPr>
          <p:cNvPr id="4" name="矩形 3">
            <a:hlinkClick r:id="rId2" action="ppaction://hlinksldjump"/>
            <a:extLst>
              <a:ext uri="{FF2B5EF4-FFF2-40B4-BE49-F238E27FC236}">
                <a16:creationId xmlns:a16="http://schemas.microsoft.com/office/drawing/2014/main" id="{0330C555-FD7B-4AE0-8300-BE65FE314A3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640E34A6-A527-4CAA-93DD-37D2ECABDF9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C726B6B-1E8A-4E94-9E29-370C7C80185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0F5388E-E070-470C-99B8-3FFE52A5F51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85A94A9-D761-41BB-B253-2F3C4B29963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F6773EE4-4B73-4BA2-AB2F-2A85EEDC3C3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2D15F96E-59C7-402A-A29E-C84ACA2463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486094B5-7E77-4FF0-A961-54BB175EBA0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BE08C73E-CB87-432E-909B-5824ECB3C9A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115185"/>
    </mc:Choice>
    <mc:Fallback xmlns="">
      <p:transition spd="slow" advTm="115185"/>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A598D-BCE5-45C4-B005-904550BE9B90}"/>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下面关于自定义类的运算符重载的说法中，正确的是</a:t>
            </a:r>
          </a:p>
        </p:txBody>
      </p:sp>
      <p:sp>
        <p:nvSpPr>
          <p:cNvPr id="5" name="文本框 4">
            <a:extLst>
              <a:ext uri="{FF2B5EF4-FFF2-40B4-BE49-F238E27FC236}">
                <a16:creationId xmlns:a16="http://schemas.microsoft.com/office/drawing/2014/main" id="{96E27C33-F6BB-4299-9408-FC101E78061B}"/>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类友元形式重载的运算符，重载函数中的</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指针指向第一个运算数</a:t>
            </a:r>
          </a:p>
        </p:txBody>
      </p:sp>
      <p:sp>
        <p:nvSpPr>
          <p:cNvPr id="6" name="文本框 5">
            <a:extLst>
              <a:ext uri="{FF2B5EF4-FFF2-40B4-BE49-F238E27FC236}">
                <a16:creationId xmlns:a16="http://schemas.microsoft.com/office/drawing/2014/main" id="{7F43A606-4085-4579-A375-77F060A70092}"/>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类友元形式重载的运算符，重载函数可以直接访问类中的私有成员</a:t>
            </a:r>
          </a:p>
        </p:txBody>
      </p:sp>
      <p:sp>
        <p:nvSpPr>
          <p:cNvPr id="7" name="文本框 6">
            <a:extLst>
              <a:ext uri="{FF2B5EF4-FFF2-40B4-BE49-F238E27FC236}">
                <a16:creationId xmlns:a16="http://schemas.microsoft.com/office/drawing/2014/main" id="{146096BC-5BB7-4C27-8275-003514B447A3}"/>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类友元形式重载的运算符，重载函数的参数个数与运算符的实际操作数个数相同</a:t>
            </a:r>
          </a:p>
        </p:txBody>
      </p:sp>
      <p:sp>
        <p:nvSpPr>
          <p:cNvPr id="8" name="文本框 7">
            <a:extLst>
              <a:ext uri="{FF2B5EF4-FFF2-40B4-BE49-F238E27FC236}">
                <a16:creationId xmlns:a16="http://schemas.microsoft.com/office/drawing/2014/main" id="{ECF257A5-C015-46FE-A39E-6EC73FEBF954}"/>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所有运算符都可以以类友元形式进行重载</a:t>
            </a:r>
          </a:p>
        </p:txBody>
      </p:sp>
      <p:sp>
        <p:nvSpPr>
          <p:cNvPr id="9" name="矩形 8">
            <a:extLst>
              <a:ext uri="{FF2B5EF4-FFF2-40B4-BE49-F238E27FC236}">
                <a16:creationId xmlns:a16="http://schemas.microsoft.com/office/drawing/2014/main" id="{40CDD2F5-16A0-43A6-A912-52E2D698C17B}"/>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31052F0A-3484-4616-8E74-CDED34C2639A}"/>
              </a:ext>
            </a:extLst>
          </p:cNvPr>
          <p:cNvSpPr>
            <a:spLocks noChangeAspect="1"/>
          </p:cNvSpPr>
          <p:nvPr>
            <p:custDataLst>
              <p:tags r:id="rId8"/>
            </p:custDataLst>
          </p:nvPr>
        </p:nvSpPr>
        <p:spPr bwMode="auto">
          <a:xfrm>
            <a:off x="11787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95297330-6DCC-4443-B2AD-79CC084283E9}"/>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5D8F155E-C697-4F4D-A4E8-B7390C3CA414}"/>
              </a:ext>
            </a:extLst>
          </p:cNvPr>
          <p:cNvSpPr>
            <a:spLocks noChangeAspect="1"/>
          </p:cNvSpPr>
          <p:nvPr>
            <p:custDataLst>
              <p:tags r:id="rId10"/>
            </p:custDataLst>
          </p:nvPr>
        </p:nvSpPr>
        <p:spPr bwMode="auto">
          <a:xfrm>
            <a:off x="1178719" y="4923829"/>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EC93F80-BD65-4A92-A13E-67134D1BC4D0}"/>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2F7F19D7-9800-4FE5-825E-C787E0E0AB8E}"/>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D6B596A7-3AB6-4265-8DFD-04FEB626E8BB}"/>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671CF41B-F930-4E83-B54F-1666E819DFC7}"/>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EADBB2CA-2799-4263-B810-B9F3E33A5FB0}"/>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CBFDB5C3-B8B2-4D15-A48B-96197FBD6778}"/>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7F089CEA-E534-4F73-99D5-EED76CA0DBDE}"/>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6098067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400716D-0A3D-4111-9B59-8C35127C682E}"/>
              </a:ext>
            </a:extLst>
          </p:cNvPr>
          <p:cNvSpPr txBox="1"/>
          <p:nvPr>
            <p:custDataLst>
              <p:tags r:id="rId2"/>
            </p:custDataLst>
          </p:nvPr>
        </p:nvSpPr>
        <p:spPr>
          <a:xfrm>
            <a:off x="914400" y="2625328"/>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以下程序的输出结果是</a:t>
            </a:r>
            <a:r>
              <a:rPr lang="zh-CN" altLang="en-US"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dirty="0"/>
              <a:t>#include</a:t>
            </a:r>
            <a:r>
              <a:rPr lang="zh-CN" altLang="en-US" dirty="0"/>
              <a:t> </a:t>
            </a:r>
            <a:r>
              <a:rPr lang="en-US" altLang="zh-CN" dirty="0"/>
              <a:t>&lt;iostream&gt;</a:t>
            </a:r>
            <a:endParaRPr lang="zh-CN" altLang="en-US" dirty="0"/>
          </a:p>
          <a:p>
            <a:r>
              <a:rPr lang="en-US" altLang="zh-CN" dirty="0"/>
              <a:t>using</a:t>
            </a:r>
            <a:r>
              <a:rPr lang="zh-CN" altLang="en-US" dirty="0"/>
              <a:t> </a:t>
            </a:r>
            <a:r>
              <a:rPr lang="en-US" altLang="zh-CN" dirty="0"/>
              <a:t>namespace</a:t>
            </a:r>
            <a:r>
              <a:rPr lang="zh-CN" altLang="en-US" dirty="0"/>
              <a:t> </a:t>
            </a:r>
            <a:r>
              <a:rPr lang="en-US" altLang="zh-CN" dirty="0"/>
              <a:t>std;</a:t>
            </a:r>
            <a:endParaRPr lang="zh-CN" altLang="en-US" dirty="0"/>
          </a:p>
          <a:p>
            <a:r>
              <a:rPr lang="en-US" altLang="zh-CN" dirty="0"/>
              <a:t>class</a:t>
            </a:r>
            <a:r>
              <a:rPr lang="zh-CN" altLang="en-US" dirty="0"/>
              <a:t> </a:t>
            </a:r>
            <a:r>
              <a:rPr lang="en-US" altLang="zh-CN" dirty="0" err="1"/>
              <a:t>MyClass</a:t>
            </a:r>
            <a:endParaRPr lang="zh-CN" altLang="en-US" dirty="0"/>
          </a:p>
          <a:p>
            <a:r>
              <a:rPr lang="en-US" altLang="zh-CN" dirty="0"/>
              <a:t>{</a:t>
            </a:r>
            <a:endParaRPr lang="zh-CN" altLang="en-US" dirty="0"/>
          </a:p>
          <a:p>
            <a:r>
              <a:rPr lang="en-US" altLang="zh-CN" dirty="0"/>
              <a:t>public:</a:t>
            </a:r>
            <a:endParaRPr lang="zh-CN" altLang="en-US" dirty="0"/>
          </a:p>
          <a:p>
            <a:r>
              <a:rPr lang="zh-CN" altLang="en-US" dirty="0"/>
              <a:t>	</a:t>
            </a:r>
            <a:r>
              <a:rPr lang="en-US" altLang="zh-CN" dirty="0" err="1"/>
              <a:t>MyClass</a:t>
            </a:r>
            <a:r>
              <a:rPr lang="en-US" altLang="zh-CN" dirty="0"/>
              <a:t>(int</a:t>
            </a:r>
            <a:r>
              <a:rPr lang="zh-CN" altLang="en-US" dirty="0"/>
              <a:t> </a:t>
            </a:r>
            <a:r>
              <a:rPr lang="en-US" altLang="zh-CN" dirty="0" err="1"/>
              <a:t>i</a:t>
            </a:r>
            <a:r>
              <a:rPr lang="en-US" altLang="zh-CN" dirty="0"/>
              <a:t>=0){</a:t>
            </a:r>
            <a:r>
              <a:rPr lang="en-US" altLang="zh-CN" dirty="0" err="1"/>
              <a:t>cout</a:t>
            </a:r>
            <a:r>
              <a:rPr lang="en-US" altLang="zh-CN" dirty="0"/>
              <a:t>&lt;&lt;1;}</a:t>
            </a:r>
            <a:endParaRPr lang="zh-CN" altLang="en-US" dirty="0"/>
          </a:p>
          <a:p>
            <a:r>
              <a:rPr lang="zh-CN" altLang="en-US" dirty="0"/>
              <a:t>	</a:t>
            </a:r>
            <a:r>
              <a:rPr lang="en-US" altLang="zh-CN" dirty="0" err="1"/>
              <a:t>MyClass</a:t>
            </a:r>
            <a:r>
              <a:rPr lang="en-US" altLang="zh-CN" dirty="0"/>
              <a:t>(const</a:t>
            </a:r>
            <a:r>
              <a:rPr lang="zh-CN" altLang="en-US" dirty="0"/>
              <a:t> </a:t>
            </a:r>
            <a:r>
              <a:rPr lang="en-US" altLang="zh-CN" dirty="0" err="1"/>
              <a:t>MyClass</a:t>
            </a:r>
            <a:r>
              <a:rPr lang="en-US" altLang="zh-CN" dirty="0"/>
              <a:t> &amp;x){</a:t>
            </a:r>
            <a:r>
              <a:rPr lang="en-US" altLang="zh-CN" dirty="0" err="1"/>
              <a:t>cout</a:t>
            </a:r>
            <a:r>
              <a:rPr lang="en-US" altLang="zh-CN" dirty="0"/>
              <a:t>&lt;&lt;2;}</a:t>
            </a:r>
            <a:endParaRPr lang="zh-CN" altLang="en-US" dirty="0"/>
          </a:p>
          <a:p>
            <a:r>
              <a:rPr lang="zh-CN" altLang="en-US" dirty="0"/>
              <a:t>	</a:t>
            </a:r>
            <a:r>
              <a:rPr lang="en-US" altLang="zh-CN" dirty="0"/>
              <a:t>~</a:t>
            </a:r>
            <a:r>
              <a:rPr lang="en-US" altLang="zh-CN" dirty="0" err="1"/>
              <a:t>MyClass</a:t>
            </a:r>
            <a:r>
              <a:rPr lang="en-US" altLang="zh-CN" dirty="0"/>
              <a:t>(){</a:t>
            </a:r>
            <a:r>
              <a:rPr lang="en-US" altLang="zh-CN" dirty="0" err="1"/>
              <a:t>cout</a:t>
            </a:r>
            <a:r>
              <a:rPr lang="en-US" altLang="zh-CN" dirty="0"/>
              <a:t>&lt;&lt;4;}</a:t>
            </a:r>
            <a:endParaRPr lang="zh-CN" altLang="en-US" dirty="0"/>
          </a:p>
          <a:p>
            <a:r>
              <a:rPr lang="zh-CN" altLang="en-US" dirty="0"/>
              <a:t>	</a:t>
            </a:r>
            <a:r>
              <a:rPr lang="en-US" altLang="zh-CN" dirty="0" err="1"/>
              <a:t>MyClass</a:t>
            </a:r>
            <a:r>
              <a:rPr lang="en-US" altLang="zh-CN" dirty="0"/>
              <a:t>&amp; operator=(const</a:t>
            </a:r>
            <a:r>
              <a:rPr lang="zh-CN" altLang="en-US" dirty="0"/>
              <a:t> </a:t>
            </a:r>
            <a:r>
              <a:rPr lang="en-US" altLang="zh-CN" dirty="0" err="1"/>
              <a:t>MyClass</a:t>
            </a:r>
            <a:r>
              <a:rPr lang="en-US" altLang="zh-CN" dirty="0"/>
              <a:t> &amp;x){</a:t>
            </a:r>
            <a:r>
              <a:rPr lang="en-US" altLang="zh-CN" dirty="0" err="1"/>
              <a:t>cout</a:t>
            </a:r>
            <a:r>
              <a:rPr lang="en-US" altLang="zh-CN" dirty="0"/>
              <a:t>&lt;&lt;3; return</a:t>
            </a:r>
            <a:r>
              <a:rPr lang="zh-CN" altLang="en-US" dirty="0"/>
              <a:t> *</a:t>
            </a:r>
            <a:r>
              <a:rPr lang="en-US" altLang="zh-CN" dirty="0"/>
              <a:t>this;}</a:t>
            </a:r>
            <a:endParaRPr lang="zh-CN" altLang="en-US" dirty="0"/>
          </a:p>
          <a:p>
            <a:r>
              <a:rPr lang="en-US" altLang="zh-CN" dirty="0"/>
              <a:t>};</a:t>
            </a:r>
            <a:endParaRPr lang="zh-CN" altLang="en-US" dirty="0"/>
          </a:p>
          <a:p>
            <a:r>
              <a:rPr lang="en-US" altLang="zh-CN" dirty="0"/>
              <a:t>int</a:t>
            </a:r>
            <a:r>
              <a:rPr lang="zh-CN" altLang="en-US" dirty="0"/>
              <a:t> </a:t>
            </a:r>
            <a:r>
              <a:rPr lang="en-US" altLang="zh-CN" dirty="0"/>
              <a:t>main()</a:t>
            </a:r>
            <a:endParaRPr lang="zh-CN" altLang="en-US" dirty="0"/>
          </a:p>
          <a:p>
            <a:r>
              <a:rPr lang="en-US" altLang="zh-CN" dirty="0"/>
              <a:t>{</a:t>
            </a:r>
            <a:endParaRPr lang="zh-CN" altLang="en-US" dirty="0"/>
          </a:p>
          <a:p>
            <a:r>
              <a:rPr lang="zh-CN" altLang="en-US" dirty="0"/>
              <a:t>	</a:t>
            </a:r>
            <a:r>
              <a:rPr lang="en-US" altLang="zh-CN" dirty="0" err="1"/>
              <a:t>MyClass</a:t>
            </a:r>
            <a:r>
              <a:rPr lang="en-US" altLang="zh-CN" dirty="0"/>
              <a:t> obj1(1),obj2(2),obj3(obj1);</a:t>
            </a:r>
            <a:endParaRPr lang="zh-CN" altLang="en-US" dirty="0"/>
          </a:p>
          <a:p>
            <a:r>
              <a:rPr lang="zh-CN" altLang="en-US" dirty="0"/>
              <a:t>	</a:t>
            </a:r>
            <a:r>
              <a:rPr lang="en-US" altLang="zh-CN" dirty="0"/>
              <a:t>obj1=obj2;</a:t>
            </a:r>
            <a:endParaRPr lang="zh-CN" altLang="en-US" dirty="0"/>
          </a:p>
          <a:p>
            <a:r>
              <a:rPr lang="en-US" altLang="zh-CN" dirty="0"/>
              <a:t>}</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BDB706C0-1072-41BF-BC8C-31E6FEB96C0E}"/>
              </a:ext>
            </a:extLst>
          </p:cNvPr>
          <p:cNvSpPr/>
          <p:nvPr>
            <p:custDataLst>
              <p:tags r:id="rId3"/>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FFFCE401-E0D4-4434-96EB-1EE0BB5A87DB}"/>
              </a:ext>
            </a:extLst>
          </p:cNvPr>
          <p:cNvSpPr/>
          <p:nvPr>
            <p:custDataLst>
              <p:tags r:id="rId4"/>
            </p:custDataLst>
          </p:nvPr>
        </p:nvSpPr>
        <p:spPr bwMode="auto">
          <a:xfrm>
            <a:off x="0" y="5152787"/>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68580" tIns="34290" rIns="68580" bIns="34290" numCol="1" rtlCol="0" anchor="ctr" anchorCtr="1" compatLnSpc="1">
            <a:prstTxWarp prst="textNoShape">
              <a:avLst/>
            </a:prstTxWarp>
            <a:noAutofit/>
          </a:bodyPr>
          <a:lstStyle/>
          <a:p>
            <a:pPr eaLnBrk="0" hangingPunct="0"/>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a:extLst>
              <a:ext uri="{FF2B5EF4-FFF2-40B4-BE49-F238E27FC236}">
                <a16:creationId xmlns:a16="http://schemas.microsoft.com/office/drawing/2014/main" id="{EB163A68-BD76-407F-83F7-FA03F2D923AC}"/>
              </a:ext>
            </a:extLst>
          </p:cNvPr>
          <p:cNvGrpSpPr/>
          <p:nvPr>
            <p:custDataLst>
              <p:tags r:id="rId5"/>
            </p:custDataLst>
          </p:nvPr>
        </p:nvGrpSpPr>
        <p:grpSpPr>
          <a:xfrm>
            <a:off x="0" y="0"/>
            <a:ext cx="9144000" cy="490220"/>
            <a:chOff x="0" y="-1143000"/>
            <a:chExt cx="12192000" cy="653627"/>
          </a:xfrm>
        </p:grpSpPr>
        <p:sp>
          <p:nvSpPr>
            <p:cNvPr id="6" name="TitleBackground">
              <a:extLst>
                <a:ext uri="{FF2B5EF4-FFF2-40B4-BE49-F238E27FC236}">
                  <a16:creationId xmlns:a16="http://schemas.microsoft.com/office/drawing/2014/main" id="{9BA0A3DD-E227-41EF-840A-FA7A22401715}"/>
                </a:ext>
              </a:extLst>
            </p:cNvPr>
            <p:cNvSpPr/>
            <p:nvPr>
              <p:custDataLst>
                <p:tags r:id="rId7"/>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7" name="ColorBlock">
              <a:extLst>
                <a:ext uri="{FF2B5EF4-FFF2-40B4-BE49-F238E27FC236}">
                  <a16:creationId xmlns:a16="http://schemas.microsoft.com/office/drawing/2014/main" id="{0D103301-FF54-4A7A-81FD-1B8DA372DEB2}"/>
                </a:ext>
              </a:extLst>
            </p:cNvPr>
            <p:cNvSpPr/>
            <p:nvPr>
              <p:custDataLst>
                <p:tags r:id="rId8"/>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8" name="TypeText">
              <a:extLst>
                <a:ext uri="{FF2B5EF4-FFF2-40B4-BE49-F238E27FC236}">
                  <a16:creationId xmlns:a16="http://schemas.microsoft.com/office/drawing/2014/main" id="{9318061C-8061-4313-9CB2-C9AB53ADBCC8}"/>
                </a:ext>
              </a:extLst>
            </p:cNvPr>
            <p:cNvSpPr txBox="1"/>
            <p:nvPr>
              <p:custDataLst>
                <p:tags r:id="rId9"/>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308E5852-C402-48E2-8EB3-8C593A9AD84D}"/>
                </a:ext>
              </a:extLst>
            </p:cNvPr>
            <p:cNvSpPr txBox="1"/>
            <p:nvPr>
              <p:custDataLst>
                <p:tags r:id="rId10"/>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2" name="图片 11">
            <a:extLst>
              <a:ext uri="{FF2B5EF4-FFF2-40B4-BE49-F238E27FC236}">
                <a16:creationId xmlns:a16="http://schemas.microsoft.com/office/drawing/2014/main" id="{2621B0C7-4F23-4EEE-A15F-28196620D9EC}"/>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3152431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7.2</a:t>
            </a:r>
            <a:endParaRPr lang="zh-CN" altLang="en-US" dirty="0"/>
          </a:p>
        </p:txBody>
      </p:sp>
      <p:sp>
        <p:nvSpPr>
          <p:cNvPr id="3" name="内容占位符 2"/>
          <p:cNvSpPr>
            <a:spLocks noGrp="1"/>
          </p:cNvSpPr>
          <p:nvPr>
            <p:ph idx="1"/>
          </p:nvPr>
        </p:nvSpPr>
        <p:spPr/>
        <p:txBody>
          <a:bodyPr/>
          <a:lstStyle/>
          <a:p>
            <a:r>
              <a:rPr lang="zh-CN" altLang="en-US" dirty="0"/>
              <a:t>将</a:t>
            </a:r>
            <a:r>
              <a:rPr lang="en-US" altLang="zh-CN" dirty="0"/>
              <a:t>【</a:t>
            </a:r>
            <a:r>
              <a:rPr lang="zh-CN" altLang="en-US" dirty="0"/>
              <a:t>例</a:t>
            </a:r>
            <a:r>
              <a:rPr lang="en-US" altLang="zh-CN" dirty="0"/>
              <a:t>7.17】</a:t>
            </a:r>
            <a:r>
              <a:rPr lang="zh-CN" altLang="en-US" dirty="0"/>
              <a:t>关于运算符重载的程序改写为使用类成员函数</a:t>
            </a:r>
            <a:r>
              <a:rPr lang="zh-CN" altLang="en-US"/>
              <a:t>实现。注意：有些运算符只能够用一种方式重载</a:t>
            </a:r>
            <a:endParaRPr lang="zh-CN" alt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792162"/>
            <a:chOff x="1643042" y="2275996"/>
            <a:chExt cx="5356246" cy="792166"/>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3060" y="978989"/>
            <a:ext cx="5354765" cy="793827"/>
            <a:chOff x="1644502" y="4146465"/>
            <a:chExt cx="5354786" cy="793828"/>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2826819"/>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693" y="2780928"/>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类与类之间的关系</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类中的运算符重载</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简单的数据结构设计</a:t>
            </a:r>
          </a:p>
        </p:txBody>
      </p:sp>
      <p:sp>
        <p:nvSpPr>
          <p:cNvPr id="26" name="矩形 25">
            <a:hlinkClick r:id="rId5" action="ppaction://hlinksldjump"/>
            <a:extLst>
              <a:ext uri="{FF2B5EF4-FFF2-40B4-BE49-F238E27FC236}">
                <a16:creationId xmlns:a16="http://schemas.microsoft.com/office/drawing/2014/main" id="{69B79C07-2649-4FCA-AC05-53DDCFF94C4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
        <p:nvSpPr>
          <p:cNvPr id="34" name="矩形 33">
            <a:hlinkClick r:id="" action="ppaction://noaction"/>
            <a:extLst>
              <a:ext uri="{FF2B5EF4-FFF2-40B4-BE49-F238E27FC236}">
                <a16:creationId xmlns:a16="http://schemas.microsoft.com/office/drawing/2014/main" id="{5F121DF8-59EC-4BE0-90F2-7CC108B3C65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35" name="矩形 34">
            <a:hlinkClick r:id="" action="ppaction://noaction"/>
            <a:extLst>
              <a:ext uri="{FF2B5EF4-FFF2-40B4-BE49-F238E27FC236}">
                <a16:creationId xmlns:a16="http://schemas.microsoft.com/office/drawing/2014/main" id="{6E1B98D1-10D9-4089-AC7D-C23A7F8090D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36" name="矩形 35">
            <a:hlinkClick r:id="" action="ppaction://noaction"/>
            <a:extLst>
              <a:ext uri="{FF2B5EF4-FFF2-40B4-BE49-F238E27FC236}">
                <a16:creationId xmlns:a16="http://schemas.microsoft.com/office/drawing/2014/main" id="{C612C64E-9538-4549-B60C-D0A2B3634D7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43" name="矩形 42">
            <a:hlinkClick r:id="" action="ppaction://noaction"/>
            <a:extLst>
              <a:ext uri="{FF2B5EF4-FFF2-40B4-BE49-F238E27FC236}">
                <a16:creationId xmlns:a16="http://schemas.microsoft.com/office/drawing/2014/main" id="{2BEFFACC-21B3-416C-B414-CBFA5E70F0A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938954047"/>
      </p:ext>
    </p:extLst>
  </p:cSld>
  <p:clrMapOvr>
    <a:masterClrMapping/>
  </p:clrMapOv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a:t>
            </a:r>
            <a:r>
              <a:rPr lang="en-US" altLang="zh-CN" dirty="0"/>
              <a:t>List</a:t>
            </a:r>
            <a:r>
              <a:rPr lang="zh-CN" altLang="en-US" dirty="0"/>
              <a:t>）</a:t>
            </a:r>
          </a:p>
        </p:txBody>
      </p:sp>
      <p:sp>
        <p:nvSpPr>
          <p:cNvPr id="3" name="内容占位符 2"/>
          <p:cNvSpPr>
            <a:spLocks noGrp="1"/>
          </p:cNvSpPr>
          <p:nvPr>
            <p:ph idx="1"/>
          </p:nvPr>
        </p:nvSpPr>
        <p:spPr/>
        <p:txBody>
          <a:bodyPr/>
          <a:lstStyle/>
          <a:p>
            <a:r>
              <a:rPr lang="zh-CN" altLang="en-US" dirty="0"/>
              <a:t>链表的定义</a:t>
            </a:r>
            <a:endParaRPr lang="en-US" altLang="zh-CN" dirty="0"/>
          </a:p>
          <a:p>
            <a:pPr lvl="1"/>
            <a:r>
              <a:rPr lang="zh-CN" altLang="en-US" dirty="0"/>
              <a:t>重要的线性结构</a:t>
            </a:r>
            <a:endParaRPr lang="en-US" altLang="zh-CN" dirty="0"/>
          </a:p>
          <a:p>
            <a:pPr lvl="1"/>
            <a:r>
              <a:rPr lang="zh-CN" altLang="en-US" dirty="0"/>
              <a:t>功能与数组类似</a:t>
            </a:r>
            <a:endParaRPr lang="en-US" altLang="zh-CN" dirty="0"/>
          </a:p>
          <a:p>
            <a:pPr lvl="1"/>
            <a:r>
              <a:rPr lang="zh-CN" altLang="en-US" dirty="0"/>
              <a:t>与数组的区别</a:t>
            </a:r>
            <a:endParaRPr lang="en-US" altLang="zh-CN" dirty="0"/>
          </a:p>
          <a:p>
            <a:pPr lvl="2"/>
            <a:r>
              <a:rPr lang="zh-CN" altLang="en-US" dirty="0"/>
              <a:t>数组存放数据的地址是连续的</a:t>
            </a:r>
            <a:endParaRPr lang="en-US" altLang="zh-CN" dirty="0"/>
          </a:p>
          <a:p>
            <a:pPr lvl="2"/>
            <a:r>
              <a:rPr lang="zh-CN" altLang="en-US" dirty="0"/>
              <a:t>链表存放数据的地址是</a:t>
            </a:r>
            <a:r>
              <a:rPr lang="zh-CN" altLang="en-US"/>
              <a:t>不连续的</a:t>
            </a:r>
            <a:endParaRPr lang="en-US" altLang="zh-CN" dirty="0"/>
          </a:p>
        </p:txBody>
      </p:sp>
      <p:pic>
        <p:nvPicPr>
          <p:cNvPr id="1027" name="Picture 3"/>
          <p:cNvPicPr>
            <a:picLocks noChangeAspect="1" noChangeArrowheads="1"/>
          </p:cNvPicPr>
          <p:nvPr/>
        </p:nvPicPr>
        <p:blipFill>
          <a:blip r:embed="rId2" cstate="print"/>
          <a:srcRect/>
          <a:stretch>
            <a:fillRect/>
          </a:stretch>
        </p:blipFill>
        <p:spPr bwMode="auto">
          <a:xfrm>
            <a:off x="683568" y="4581128"/>
            <a:ext cx="3438525" cy="13049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644008" y="4581128"/>
            <a:ext cx="4152900" cy="1638300"/>
          </a:xfrm>
          <a:prstGeom prst="rect">
            <a:avLst/>
          </a:prstGeom>
          <a:noFill/>
          <a:ln w="9525">
            <a:noFill/>
            <a:miter lim="800000"/>
            <a:headEnd/>
            <a:tailEnd/>
          </a:ln>
        </p:spPr>
      </p:pic>
      <p:cxnSp>
        <p:nvCxnSpPr>
          <p:cNvPr id="10" name="直接箭头连接符 9"/>
          <p:cNvCxnSpPr/>
          <p:nvPr/>
        </p:nvCxnSpPr>
        <p:spPr>
          <a:xfrm>
            <a:off x="5220072" y="5157192"/>
            <a:ext cx="432048"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flipH="1" flipV="1">
            <a:off x="5688124" y="5697252"/>
            <a:ext cx="1656184" cy="0"/>
          </a:xfrm>
          <a:prstGeom prst="line">
            <a:avLst/>
          </a:prstGeom>
          <a:ln>
            <a:solidFill>
              <a:srgbClr val="233DA9"/>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6516216" y="4869160"/>
            <a:ext cx="288032"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5400000">
            <a:off x="7127490" y="5409220"/>
            <a:ext cx="504056"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5400000" flipH="1" flipV="1">
            <a:off x="7812360" y="5229200"/>
            <a:ext cx="504056" cy="360040"/>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sp>
        <p:nvSpPr>
          <p:cNvPr id="36" name="矩形 35">
            <a:hlinkClick r:id="" action="ppaction://noaction"/>
            <a:extLst>
              <a:ext uri="{FF2B5EF4-FFF2-40B4-BE49-F238E27FC236}">
                <a16:creationId xmlns:a16="http://schemas.microsoft.com/office/drawing/2014/main" id="{F4A93869-70FE-47DB-A1A4-2181A44D1C1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37" name="矩形 36">
            <a:hlinkClick r:id="" action="ppaction://noaction"/>
            <a:extLst>
              <a:ext uri="{FF2B5EF4-FFF2-40B4-BE49-F238E27FC236}">
                <a16:creationId xmlns:a16="http://schemas.microsoft.com/office/drawing/2014/main" id="{BE9A0789-49CF-4328-80C9-73A34E7D321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38" name="矩形 37">
            <a:hlinkClick r:id="" action="ppaction://noaction"/>
            <a:extLst>
              <a:ext uri="{FF2B5EF4-FFF2-40B4-BE49-F238E27FC236}">
                <a16:creationId xmlns:a16="http://schemas.microsoft.com/office/drawing/2014/main" id="{7C291315-891A-4E7A-B172-42AF8564BD8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39" name="矩形 38">
            <a:hlinkClick r:id="" action="ppaction://noaction"/>
            <a:extLst>
              <a:ext uri="{FF2B5EF4-FFF2-40B4-BE49-F238E27FC236}">
                <a16:creationId xmlns:a16="http://schemas.microsoft.com/office/drawing/2014/main" id="{7C40959F-792D-4080-8A82-7BEBAE8206F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rId4" action="ppaction://hlinksldjump"/>
            <a:extLst>
              <a:ext uri="{FF2B5EF4-FFF2-40B4-BE49-F238E27FC236}">
                <a16:creationId xmlns:a16="http://schemas.microsoft.com/office/drawing/2014/main" id="{66A55EC5-9D33-4726-BB27-2B0A145D08C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linds(horizontal)">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par>
                                <p:cTn id="21" presetID="22" presetClass="entr" presetSubtype="8"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up)">
                                      <p:cBhvr>
                                        <p:cTn id="28" dur="5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down)">
                                      <p:cBhvr>
                                        <p:cTn id="3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节点类</a:t>
            </a:r>
            <a:endParaRPr lang="en-US" altLang="zh-CN" dirty="0"/>
          </a:p>
          <a:p>
            <a:pPr lvl="1"/>
            <a:r>
              <a:rPr lang="zh-CN" altLang="en-US" dirty="0"/>
              <a:t>数据域</a:t>
            </a:r>
            <a:endParaRPr lang="en-US" altLang="zh-CN" dirty="0"/>
          </a:p>
          <a:p>
            <a:pPr lvl="2"/>
            <a:r>
              <a:rPr lang="zh-CN" altLang="en-US" dirty="0"/>
              <a:t>保存链表中的数据，可以是基本类型或类类型</a:t>
            </a:r>
            <a:endParaRPr lang="en-US" altLang="zh-CN" dirty="0"/>
          </a:p>
          <a:p>
            <a:pPr lvl="1"/>
            <a:r>
              <a:rPr lang="zh-CN" altLang="en-US" dirty="0"/>
              <a:t>指针域</a:t>
            </a:r>
            <a:endParaRPr lang="en-US" altLang="zh-CN" dirty="0"/>
          </a:p>
          <a:p>
            <a:pPr lvl="2"/>
            <a:r>
              <a:rPr lang="zh-CN" altLang="en-US" dirty="0"/>
              <a:t>指向下一个节点所在的地址</a:t>
            </a:r>
            <a:endParaRPr lang="en-US" altLang="zh-CN" dirty="0"/>
          </a:p>
          <a:p>
            <a:r>
              <a:rPr lang="zh-CN" altLang="en-US" dirty="0"/>
              <a:t>链表类</a:t>
            </a:r>
            <a:endParaRPr lang="en-US" altLang="zh-CN" dirty="0"/>
          </a:p>
          <a:p>
            <a:pPr lvl="1"/>
            <a:r>
              <a:rPr lang="zh-CN" altLang="en-US" dirty="0"/>
              <a:t>头指针</a:t>
            </a:r>
            <a:endParaRPr lang="en-US" altLang="zh-CN" dirty="0"/>
          </a:p>
          <a:p>
            <a:pPr lvl="2"/>
            <a:r>
              <a:rPr lang="zh-CN" altLang="en-US" dirty="0"/>
              <a:t>指向链表第一个节点所在的地址</a:t>
            </a:r>
            <a:endParaRPr lang="en-US" altLang="zh-CN" dirty="0"/>
          </a:p>
          <a:p>
            <a:pPr lvl="1"/>
            <a:r>
              <a:rPr lang="zh-CN" altLang="en-US" dirty="0"/>
              <a:t>尾指针</a:t>
            </a:r>
            <a:endParaRPr lang="en-US" altLang="zh-CN" dirty="0"/>
          </a:p>
          <a:p>
            <a:pPr lvl="2"/>
            <a:r>
              <a:rPr lang="zh-CN" altLang="en-US" dirty="0"/>
              <a:t>指向链表最后一个节点所在的地址</a:t>
            </a:r>
          </a:p>
        </p:txBody>
      </p:sp>
      <p:pic>
        <p:nvPicPr>
          <p:cNvPr id="2051" name="Picture 3"/>
          <p:cNvPicPr>
            <a:picLocks noChangeAspect="1" noChangeArrowheads="1"/>
          </p:cNvPicPr>
          <p:nvPr/>
        </p:nvPicPr>
        <p:blipFill>
          <a:blip r:embed="rId2" cstate="print"/>
          <a:srcRect/>
          <a:stretch>
            <a:fillRect/>
          </a:stretch>
        </p:blipFill>
        <p:spPr bwMode="auto">
          <a:xfrm>
            <a:off x="5063311" y="1196753"/>
            <a:ext cx="732825" cy="72008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5827998" y="1260748"/>
            <a:ext cx="688218" cy="535281"/>
          </a:xfrm>
          <a:prstGeom prst="rect">
            <a:avLst/>
          </a:prstGeom>
          <a:noFill/>
          <a:ln w="9525">
            <a:noFill/>
            <a:miter lim="800000"/>
            <a:headEnd/>
            <a:tailEnd/>
          </a:ln>
        </p:spPr>
      </p:pic>
      <p:pic>
        <p:nvPicPr>
          <p:cNvPr id="2054" name="Picture 6"/>
          <p:cNvPicPr>
            <a:picLocks noChangeAspect="1" noChangeArrowheads="1"/>
          </p:cNvPicPr>
          <p:nvPr/>
        </p:nvPicPr>
        <p:blipFill>
          <a:blip r:embed="rId2" cstate="print"/>
          <a:srcRect/>
          <a:stretch>
            <a:fillRect/>
          </a:stretch>
        </p:blipFill>
        <p:spPr bwMode="auto">
          <a:xfrm>
            <a:off x="6571739" y="1196752"/>
            <a:ext cx="732825" cy="72008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7308304" y="1260748"/>
            <a:ext cx="688218" cy="535281"/>
          </a:xfrm>
          <a:prstGeom prst="rect">
            <a:avLst/>
          </a:prstGeom>
          <a:noFill/>
          <a:ln w="9525">
            <a:noFill/>
            <a:miter lim="800000"/>
            <a:headEnd/>
            <a:tailEnd/>
          </a:ln>
        </p:spPr>
      </p:pic>
      <p:sp>
        <p:nvSpPr>
          <p:cNvPr id="14" name="TextBox 13"/>
          <p:cNvSpPr txBox="1"/>
          <p:nvPr/>
        </p:nvSpPr>
        <p:spPr>
          <a:xfrm>
            <a:off x="7996522" y="1124744"/>
            <a:ext cx="774571" cy="369332"/>
          </a:xfrm>
          <a:prstGeom prst="rect">
            <a:avLst/>
          </a:prstGeom>
          <a:noFill/>
        </p:spPr>
        <p:txBody>
          <a:bodyPr wrap="none" rtlCol="0">
            <a:spAutoFit/>
          </a:bodyPr>
          <a:lstStyle/>
          <a:p>
            <a:r>
              <a:rPr lang="en-US" altLang="zh-CN">
                <a:solidFill>
                  <a:srgbClr val="FF0000"/>
                </a:solidFill>
              </a:rPr>
              <a:t>NULL</a:t>
            </a:r>
            <a:endParaRPr lang="zh-CN" altLang="en-US">
              <a:solidFill>
                <a:srgbClr val="FF0000"/>
              </a:solidFill>
            </a:endParaRPr>
          </a:p>
        </p:txBody>
      </p:sp>
      <p:pic>
        <p:nvPicPr>
          <p:cNvPr id="2056" name="Picture 8"/>
          <p:cNvPicPr>
            <a:picLocks noChangeAspect="1" noChangeArrowheads="1"/>
          </p:cNvPicPr>
          <p:nvPr/>
        </p:nvPicPr>
        <p:blipFill>
          <a:blip r:embed="rId4" cstate="print"/>
          <a:srcRect/>
          <a:stretch>
            <a:fillRect/>
          </a:stretch>
        </p:blipFill>
        <p:spPr bwMode="auto">
          <a:xfrm>
            <a:off x="3779912" y="1196752"/>
            <a:ext cx="1200150" cy="371475"/>
          </a:xfrm>
          <a:prstGeom prst="rect">
            <a:avLst/>
          </a:prstGeom>
          <a:noFill/>
          <a:ln w="9525">
            <a:noFill/>
            <a:miter lim="800000"/>
            <a:headEnd/>
            <a:tailEnd/>
          </a:ln>
        </p:spPr>
      </p:pic>
      <p:pic>
        <p:nvPicPr>
          <p:cNvPr id="2057" name="Picture 9"/>
          <p:cNvPicPr>
            <a:picLocks noChangeAspect="1" noChangeArrowheads="1"/>
          </p:cNvPicPr>
          <p:nvPr/>
        </p:nvPicPr>
        <p:blipFill>
          <a:blip r:embed="rId5" cstate="print"/>
          <a:srcRect/>
          <a:stretch>
            <a:fillRect/>
          </a:stretch>
        </p:blipFill>
        <p:spPr bwMode="auto">
          <a:xfrm>
            <a:off x="6228184" y="1916832"/>
            <a:ext cx="733425" cy="838200"/>
          </a:xfrm>
          <a:prstGeom prst="rect">
            <a:avLst/>
          </a:prstGeom>
          <a:noFill/>
          <a:ln w="9525">
            <a:noFill/>
            <a:miter lim="800000"/>
            <a:headEnd/>
            <a:tailEnd/>
          </a:ln>
        </p:spPr>
      </p:pic>
      <p:sp>
        <p:nvSpPr>
          <p:cNvPr id="7" name="标题 6">
            <a:extLst>
              <a:ext uri="{FF2B5EF4-FFF2-40B4-BE49-F238E27FC236}">
                <a16:creationId xmlns:a16="http://schemas.microsoft.com/office/drawing/2014/main" id="{F9EA2D61-A95E-442E-A991-DA6DC4A31617}"/>
              </a:ext>
            </a:extLst>
          </p:cNvPr>
          <p:cNvSpPr>
            <a:spLocks noGrp="1"/>
          </p:cNvSpPr>
          <p:nvPr>
            <p:ph type="title"/>
          </p:nvPr>
        </p:nvSpPr>
        <p:spPr/>
        <p:txBody>
          <a:bodyPr/>
          <a:lstStyle/>
          <a:p>
            <a:r>
              <a:rPr lang="zh-CN" altLang="en-US" dirty="0"/>
              <a:t>链表类型定义</a:t>
            </a:r>
          </a:p>
        </p:txBody>
      </p:sp>
      <p:sp>
        <p:nvSpPr>
          <p:cNvPr id="11" name="矩形 10">
            <a:hlinkClick r:id="" action="ppaction://noaction"/>
            <a:extLst>
              <a:ext uri="{FF2B5EF4-FFF2-40B4-BE49-F238E27FC236}">
                <a16:creationId xmlns:a16="http://schemas.microsoft.com/office/drawing/2014/main" id="{91FEF18E-A2C8-45D1-AABD-8A723C9E3F9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2" name="矩形 11">
            <a:hlinkClick r:id="" action="ppaction://noaction"/>
            <a:extLst>
              <a:ext uri="{FF2B5EF4-FFF2-40B4-BE49-F238E27FC236}">
                <a16:creationId xmlns:a16="http://schemas.microsoft.com/office/drawing/2014/main" id="{E778A94D-A27D-48E5-9697-9D5DC737389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13" name="矩形 12">
            <a:hlinkClick r:id="" action="ppaction://noaction"/>
            <a:extLst>
              <a:ext uri="{FF2B5EF4-FFF2-40B4-BE49-F238E27FC236}">
                <a16:creationId xmlns:a16="http://schemas.microsoft.com/office/drawing/2014/main" id="{190D2B4F-7700-4718-AA6F-01388E64D8F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5" name="矩形 14">
            <a:hlinkClick r:id="" action="ppaction://noaction"/>
            <a:extLst>
              <a:ext uri="{FF2B5EF4-FFF2-40B4-BE49-F238E27FC236}">
                <a16:creationId xmlns:a16="http://schemas.microsoft.com/office/drawing/2014/main" id="{76F1DF0B-DCD0-4A23-94C9-59CC90EE73E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6" name="矩形 15">
            <a:hlinkClick r:id="rId6" action="ppaction://hlinksldjump"/>
            <a:extLst>
              <a:ext uri="{FF2B5EF4-FFF2-40B4-BE49-F238E27FC236}">
                <a16:creationId xmlns:a16="http://schemas.microsoft.com/office/drawing/2014/main" id="{469E53BE-41FA-4885-90B2-277F52A0F96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wipe(left)">
                                      <p:cBhvr>
                                        <p:cTn id="12" dur="500"/>
                                        <p:tgtEl>
                                          <p:spTgt spid="2052"/>
                                        </p:tgtEl>
                                      </p:cBhvr>
                                    </p:animEffect>
                                  </p:childTnLst>
                                </p:cTn>
                              </p:par>
                              <p:par>
                                <p:cTn id="13" presetID="22" presetClass="entr" presetSubtype="8" fill="hold" nodeType="with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wipe(left)">
                                      <p:cBhvr>
                                        <p:cTn id="15" dur="500"/>
                                        <p:tgtEl>
                                          <p:spTgt spid="2054"/>
                                        </p:tgtEl>
                                      </p:cBhvr>
                                    </p:animEffect>
                                  </p:childTnLst>
                                </p:cTn>
                              </p:par>
                              <p:par>
                                <p:cTn id="16" presetID="22" presetClass="entr" presetSubtype="8" fill="hold" nodeType="withEffect">
                                  <p:stCondLst>
                                    <p:cond delay="0"/>
                                  </p:stCondLst>
                                  <p:childTnLst>
                                    <p:set>
                                      <p:cBhvr>
                                        <p:cTn id="17" dur="1" fill="hold">
                                          <p:stCondLst>
                                            <p:cond delay="0"/>
                                          </p:stCondLst>
                                        </p:cTn>
                                        <p:tgtEl>
                                          <p:spTgt spid="2055"/>
                                        </p:tgtEl>
                                        <p:attrNameLst>
                                          <p:attrName>style.visibility</p:attrName>
                                        </p:attrNameLst>
                                      </p:cBhvr>
                                      <p:to>
                                        <p:strVal val="visible"/>
                                      </p:to>
                                    </p:set>
                                    <p:animEffect transition="in" filter="wipe(left)">
                                      <p:cBhvr>
                                        <p:cTn id="18" dur="500"/>
                                        <p:tgtEl>
                                          <p:spTgt spid="20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056"/>
                                        </p:tgtEl>
                                        <p:attrNameLst>
                                          <p:attrName>style.visibility</p:attrName>
                                        </p:attrNameLst>
                                      </p:cBhvr>
                                      <p:to>
                                        <p:strVal val="visible"/>
                                      </p:to>
                                    </p:set>
                                    <p:animEffect transition="in" filter="blinds(horizontal)">
                                      <p:cBhvr>
                                        <p:cTn id="26" dur="500"/>
                                        <p:tgtEl>
                                          <p:spTgt spid="205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057"/>
                                        </p:tgtEl>
                                        <p:attrNameLst>
                                          <p:attrName>style.visibility</p:attrName>
                                        </p:attrNameLst>
                                      </p:cBhvr>
                                      <p:to>
                                        <p:strVal val="visible"/>
                                      </p:to>
                                    </p:set>
                                    <p:animEffect transition="in" filter="blinds(horizontal)">
                                      <p:cBhvr>
                                        <p:cTn id="31"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链表节点类</a:t>
            </a:r>
            <a:endParaRPr lang="en-US" altLang="zh-CN" dirty="0"/>
          </a:p>
        </p:txBody>
      </p:sp>
      <p:sp>
        <p:nvSpPr>
          <p:cNvPr id="8" name="矩形 7">
            <a:extLst>
              <a:ext uri="{FF2B5EF4-FFF2-40B4-BE49-F238E27FC236}">
                <a16:creationId xmlns:a16="http://schemas.microsoft.com/office/drawing/2014/main" id="{2C195572-7857-4855-B6CD-BC2521FD8A1B}"/>
              </a:ext>
            </a:extLst>
          </p:cNvPr>
          <p:cNvSpPr/>
          <p:nvPr/>
        </p:nvSpPr>
        <p:spPr>
          <a:xfrm>
            <a:off x="539552" y="1844824"/>
            <a:ext cx="7920880" cy="3416320"/>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next;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Static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TotalCount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统计链表节点的数量</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8F00C5B3-13EC-4DC6-9D5C-EE14F56D21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9F556306-DFA2-414C-8672-EAC9B96B84A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B838FA6A-63DB-4D72-8A26-9493822BA40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456FDACD-4232-4DE8-A531-8EF6AD965D4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ECE25A8D-BD26-44F7-8BFA-3815DBD066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链表类</a:t>
            </a:r>
          </a:p>
        </p:txBody>
      </p:sp>
      <p:sp>
        <p:nvSpPr>
          <p:cNvPr id="8" name="矩形 7">
            <a:extLst>
              <a:ext uri="{FF2B5EF4-FFF2-40B4-BE49-F238E27FC236}">
                <a16:creationId xmlns:a16="http://schemas.microsoft.com/office/drawing/2014/main" id="{226488DC-A80C-4FF8-B6D4-6EF96FB06BCD}"/>
              </a:ext>
            </a:extLst>
          </p:cNvPr>
          <p:cNvSpPr/>
          <p:nvPr/>
        </p:nvSpPr>
        <p:spPr>
          <a:xfrm>
            <a:off x="469778" y="1714500"/>
            <a:ext cx="8229599" cy="4893647"/>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List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 head;</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 tail;</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链表节点的数量</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List();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Insert(</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插入节点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Remove(</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删除节点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查找节点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打印链表的数据项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A8CB4FB6-74FE-4776-9B86-7297603DFD4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D32A7AAE-E55B-4AD7-ABAB-F5F2F70BDA9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285874C2-8451-4571-B432-A9F91C84423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911530F3-F5AE-4419-9159-5D30CAE828E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F837C70C-FE52-46BA-BF2D-B133B2DC7C3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链表的主要操作</a:t>
            </a:r>
            <a:endParaRPr lang="en-US" altLang="zh-CN" dirty="0"/>
          </a:p>
        </p:txBody>
      </p:sp>
      <p:sp>
        <p:nvSpPr>
          <p:cNvPr id="3" name="内容占位符 2"/>
          <p:cNvSpPr>
            <a:spLocks noGrp="1"/>
          </p:cNvSpPr>
          <p:nvPr>
            <p:ph idx="1"/>
          </p:nvPr>
        </p:nvSpPr>
        <p:spPr/>
        <p:txBody>
          <a:bodyPr/>
          <a:lstStyle/>
          <a:p>
            <a:r>
              <a:rPr lang="zh-CN" altLang="en-US" dirty="0"/>
              <a:t>建立链表</a:t>
            </a:r>
            <a:endParaRPr lang="en-US" altLang="zh-CN" dirty="0"/>
          </a:p>
          <a:p>
            <a:r>
              <a:rPr lang="zh-CN" altLang="en-US" dirty="0"/>
              <a:t>遍历链表</a:t>
            </a:r>
            <a:endParaRPr lang="en-US" altLang="zh-CN" dirty="0"/>
          </a:p>
          <a:p>
            <a:r>
              <a:rPr lang="zh-CN" altLang="en-US" dirty="0"/>
              <a:t>显示链表</a:t>
            </a:r>
            <a:endParaRPr lang="en-US" altLang="zh-CN" dirty="0"/>
          </a:p>
          <a:p>
            <a:r>
              <a:rPr lang="zh-CN" altLang="en-US" dirty="0"/>
              <a:t>插入节点</a:t>
            </a:r>
            <a:endParaRPr lang="en-US" altLang="zh-CN" dirty="0"/>
          </a:p>
          <a:p>
            <a:r>
              <a:rPr lang="zh-CN" altLang="en-US" dirty="0"/>
              <a:t>删除节点</a:t>
            </a:r>
            <a:endParaRPr lang="en-US" altLang="zh-CN" dirty="0"/>
          </a:p>
          <a:p>
            <a:r>
              <a:rPr lang="zh-CN" altLang="en-US" dirty="0"/>
              <a:t>查找节点</a:t>
            </a:r>
            <a:endParaRPr lang="en-US" altLang="zh-CN" dirty="0"/>
          </a:p>
        </p:txBody>
      </p:sp>
      <p:sp>
        <p:nvSpPr>
          <p:cNvPr id="4" name="矩形 3">
            <a:hlinkClick r:id="" action="ppaction://noaction"/>
            <a:extLst>
              <a:ext uri="{FF2B5EF4-FFF2-40B4-BE49-F238E27FC236}">
                <a16:creationId xmlns:a16="http://schemas.microsoft.com/office/drawing/2014/main" id="{640E4FAD-B315-4D31-B59F-0B633354B61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522CDD4A-AC48-4D00-9E02-1616668EBD6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5D2AC5FC-9AB0-482F-AC1B-C5470B8D699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543FFC1C-91AB-4E57-A3FE-7D3E4DAA4F9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43D612F6-8F7D-4F7F-A09A-574B5745306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建立链表</a:t>
            </a:r>
          </a:p>
        </p:txBody>
      </p:sp>
      <p:sp>
        <p:nvSpPr>
          <p:cNvPr id="3" name="内容占位符 2"/>
          <p:cNvSpPr>
            <a:spLocks noGrp="1"/>
          </p:cNvSpPr>
          <p:nvPr>
            <p:ph idx="1"/>
          </p:nvPr>
        </p:nvSpPr>
        <p:spPr/>
        <p:txBody>
          <a:bodyPr/>
          <a:lstStyle/>
          <a:p>
            <a:r>
              <a:rPr lang="zh-CN" altLang="en-US" dirty="0"/>
              <a:t>建立并初始化节点类对象</a:t>
            </a:r>
            <a:endParaRPr lang="en-US" altLang="zh-CN" dirty="0"/>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dirty="0">
                <a:latin typeface="Courier New" pitchFamily="49" charset="0"/>
                <a:cs typeface="Courier New" pitchFamily="49" charset="0"/>
              </a:rPr>
              <a:t> </a:t>
            </a:r>
            <a:r>
              <a:rPr lang="en-US" altLang="zh-CN" b="1" dirty="0" err="1">
                <a:latin typeface="Courier New" pitchFamily="49" charset="0"/>
                <a:cs typeface="Courier New" pitchFamily="49" charset="0"/>
              </a:rPr>
              <a:t>ListNode</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node_num</a:t>
            </a:r>
            <a:r>
              <a:rPr lang="en-US" altLang="zh-CN" b="1" dirty="0">
                <a:latin typeface="Courier New" pitchFamily="49" charset="0"/>
                <a:cs typeface="Courier New" pitchFamily="49" charset="0"/>
              </a:rPr>
              <a:t>);</a:t>
            </a:r>
          </a:p>
          <a:p>
            <a:pPr lvl="1">
              <a:buNone/>
            </a:pPr>
            <a:r>
              <a:rPr lang="en-US" altLang="zh-CN" dirty="0">
                <a:solidFill>
                  <a:srgbClr val="007434"/>
                </a:solidFill>
                <a:latin typeface="Courier New" pitchFamily="49" charset="0"/>
                <a:cs typeface="Courier New" pitchFamily="49" charset="0"/>
              </a:rPr>
              <a:t>//</a:t>
            </a:r>
            <a:r>
              <a:rPr lang="zh-CN" altLang="en-US" dirty="0">
                <a:solidFill>
                  <a:srgbClr val="007434"/>
                </a:solidFill>
                <a:latin typeface="Courier New" pitchFamily="49" charset="0"/>
                <a:cs typeface="Courier New" pitchFamily="49" charset="0"/>
              </a:rPr>
              <a:t>构造函数代码略</a:t>
            </a:r>
            <a:endParaRPr lang="en-US" altLang="zh-CN" dirty="0">
              <a:solidFill>
                <a:srgbClr val="007434"/>
              </a:solidFill>
            </a:endParaRPr>
          </a:p>
          <a:p>
            <a:r>
              <a:rPr lang="zh-CN" altLang="en-US" dirty="0"/>
              <a:t>头指针、尾指针均指向该对象</a:t>
            </a:r>
            <a:endParaRPr lang="en-US" altLang="zh-CN" dirty="0"/>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dirty="0">
                <a:latin typeface="Courier New" pitchFamily="49" charset="0"/>
                <a:cs typeface="Courier New" pitchFamily="49" charset="0"/>
              </a:rPr>
              <a:t> </a:t>
            </a:r>
            <a:r>
              <a:rPr lang="en-US" altLang="zh-CN" b="1" dirty="0">
                <a:latin typeface="Courier New" pitchFamily="49" charset="0"/>
                <a:cs typeface="Courier New" pitchFamily="49" charset="0"/>
              </a:rPr>
              <a:t>*head = &amp;</a:t>
            </a:r>
            <a:r>
              <a:rPr lang="en-US" altLang="zh-CN" b="1" dirty="0" err="1">
                <a:latin typeface="Courier New" pitchFamily="49" charset="0"/>
                <a:cs typeface="Courier New" pitchFamily="49" charset="0"/>
              </a:rPr>
              <a:t>ListNode</a:t>
            </a:r>
            <a:r>
              <a:rPr lang="en-US" altLang="zh-CN" b="1" dirty="0">
                <a:latin typeface="Courier New" pitchFamily="49" charset="0"/>
                <a:cs typeface="Courier New" pitchFamily="49" charset="0"/>
              </a:rPr>
              <a:t>;</a:t>
            </a:r>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dirty="0">
                <a:latin typeface="Courier New" pitchFamily="49" charset="0"/>
                <a:cs typeface="Courier New" pitchFamily="49" charset="0"/>
              </a:rPr>
              <a:t> </a:t>
            </a:r>
            <a:r>
              <a:rPr lang="en-US" altLang="zh-CN" b="1" dirty="0">
                <a:latin typeface="Courier New" pitchFamily="49" charset="0"/>
                <a:cs typeface="Courier New" pitchFamily="49" charset="0"/>
              </a:rPr>
              <a:t>*tail = head;</a:t>
            </a:r>
            <a:endParaRPr lang="en-US" altLang="zh-CN" b="1" dirty="0"/>
          </a:p>
          <a:p>
            <a:pPr lvl="1">
              <a:buNone/>
            </a:pPr>
            <a:endParaRPr lang="zh-CN" altLang="en-US" dirty="0"/>
          </a:p>
        </p:txBody>
      </p:sp>
      <p:pic>
        <p:nvPicPr>
          <p:cNvPr id="6" name="Picture 3"/>
          <p:cNvPicPr>
            <a:picLocks noChangeAspect="1" noChangeArrowheads="1"/>
          </p:cNvPicPr>
          <p:nvPr/>
        </p:nvPicPr>
        <p:blipFill>
          <a:blip r:embed="rId2" cstate="print"/>
          <a:srcRect/>
          <a:stretch>
            <a:fillRect/>
          </a:stretch>
        </p:blipFill>
        <p:spPr bwMode="auto">
          <a:xfrm>
            <a:off x="6719495" y="1484784"/>
            <a:ext cx="732825" cy="720080"/>
          </a:xfrm>
          <a:prstGeom prst="rect">
            <a:avLst/>
          </a:prstGeom>
          <a:noFill/>
          <a:ln w="9525">
            <a:noFill/>
            <a:miter lim="800000"/>
            <a:headEnd/>
            <a:tailEnd/>
          </a:ln>
        </p:spPr>
      </p:pic>
      <p:pic>
        <p:nvPicPr>
          <p:cNvPr id="7" name="Picture 7"/>
          <p:cNvPicPr>
            <a:picLocks noChangeAspect="1" noChangeArrowheads="1"/>
          </p:cNvPicPr>
          <p:nvPr/>
        </p:nvPicPr>
        <p:blipFill>
          <a:blip r:embed="rId3" cstate="print"/>
          <a:srcRect/>
          <a:stretch>
            <a:fillRect/>
          </a:stretch>
        </p:blipFill>
        <p:spPr bwMode="auto">
          <a:xfrm>
            <a:off x="7471437" y="1476772"/>
            <a:ext cx="688218" cy="535281"/>
          </a:xfrm>
          <a:prstGeom prst="rect">
            <a:avLst/>
          </a:prstGeom>
          <a:noFill/>
          <a:ln w="9525">
            <a:noFill/>
            <a:miter lim="800000"/>
            <a:headEnd/>
            <a:tailEnd/>
          </a:ln>
        </p:spPr>
      </p:pic>
      <p:sp>
        <p:nvSpPr>
          <p:cNvPr id="8" name="TextBox 7"/>
          <p:cNvSpPr txBox="1"/>
          <p:nvPr/>
        </p:nvSpPr>
        <p:spPr>
          <a:xfrm>
            <a:off x="8159655" y="1340768"/>
            <a:ext cx="774571" cy="369332"/>
          </a:xfrm>
          <a:prstGeom prst="rect">
            <a:avLst/>
          </a:prstGeom>
          <a:noFill/>
        </p:spPr>
        <p:txBody>
          <a:bodyPr wrap="none" rtlCol="0">
            <a:spAutoFit/>
          </a:bodyPr>
          <a:lstStyle/>
          <a:p>
            <a:r>
              <a:rPr lang="en-US" altLang="zh-CN">
                <a:solidFill>
                  <a:srgbClr val="FF0000"/>
                </a:solidFill>
              </a:rPr>
              <a:t>NULL</a:t>
            </a:r>
            <a:endParaRPr lang="zh-CN" altLang="en-US">
              <a:solidFill>
                <a:srgbClr val="FF0000"/>
              </a:solidFill>
            </a:endParaRPr>
          </a:p>
        </p:txBody>
      </p:sp>
      <p:pic>
        <p:nvPicPr>
          <p:cNvPr id="9" name="Picture 8"/>
          <p:cNvPicPr>
            <a:picLocks noChangeAspect="1" noChangeArrowheads="1"/>
          </p:cNvPicPr>
          <p:nvPr/>
        </p:nvPicPr>
        <p:blipFill>
          <a:blip r:embed="rId4" cstate="print"/>
          <a:srcRect/>
          <a:stretch>
            <a:fillRect/>
          </a:stretch>
        </p:blipFill>
        <p:spPr bwMode="auto">
          <a:xfrm>
            <a:off x="5436096" y="1484783"/>
            <a:ext cx="1200150" cy="371475"/>
          </a:xfrm>
          <a:prstGeom prst="rect">
            <a:avLst/>
          </a:prstGeom>
          <a:noFill/>
          <a:ln w="9525">
            <a:noFill/>
            <a:miter lim="800000"/>
            <a:headEnd/>
            <a:tailEnd/>
          </a:ln>
        </p:spPr>
      </p:pic>
      <p:pic>
        <p:nvPicPr>
          <p:cNvPr id="10" name="Picture 9"/>
          <p:cNvPicPr>
            <a:picLocks noChangeAspect="1" noChangeArrowheads="1"/>
          </p:cNvPicPr>
          <p:nvPr/>
        </p:nvPicPr>
        <p:blipFill>
          <a:blip r:embed="rId5" cstate="print"/>
          <a:srcRect/>
          <a:stretch>
            <a:fillRect/>
          </a:stretch>
        </p:blipFill>
        <p:spPr bwMode="auto">
          <a:xfrm>
            <a:off x="6359455" y="2204864"/>
            <a:ext cx="733425" cy="838200"/>
          </a:xfrm>
          <a:prstGeom prst="rect">
            <a:avLst/>
          </a:prstGeom>
          <a:noFill/>
          <a:ln w="9525">
            <a:noFill/>
            <a:miter lim="800000"/>
            <a:headEnd/>
            <a:tailEnd/>
          </a:ln>
        </p:spPr>
      </p:pic>
      <p:sp>
        <p:nvSpPr>
          <p:cNvPr id="11" name="矩形 10">
            <a:hlinkClick r:id="" action="ppaction://noaction"/>
            <a:extLst>
              <a:ext uri="{FF2B5EF4-FFF2-40B4-BE49-F238E27FC236}">
                <a16:creationId xmlns:a16="http://schemas.microsoft.com/office/drawing/2014/main" id="{46D47A44-0817-47E6-8F5A-60D3E06B27D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2" name="矩形 11">
            <a:hlinkClick r:id="" action="ppaction://noaction"/>
            <a:extLst>
              <a:ext uri="{FF2B5EF4-FFF2-40B4-BE49-F238E27FC236}">
                <a16:creationId xmlns:a16="http://schemas.microsoft.com/office/drawing/2014/main" id="{C0533620-E4DF-465E-9822-A0BB359ACE9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13" name="矩形 12">
            <a:hlinkClick r:id="" action="ppaction://noaction"/>
            <a:extLst>
              <a:ext uri="{FF2B5EF4-FFF2-40B4-BE49-F238E27FC236}">
                <a16:creationId xmlns:a16="http://schemas.microsoft.com/office/drawing/2014/main" id="{A1D777CE-41D0-4D2B-ACFB-B0191C775F1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4" name="矩形 13">
            <a:hlinkClick r:id="" action="ppaction://noaction"/>
            <a:extLst>
              <a:ext uri="{FF2B5EF4-FFF2-40B4-BE49-F238E27FC236}">
                <a16:creationId xmlns:a16="http://schemas.microsoft.com/office/drawing/2014/main" id="{D4FE07A8-A070-4F24-BC40-23151FDB559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rId6" action="ppaction://hlinksldjump"/>
            <a:extLst>
              <a:ext uri="{FF2B5EF4-FFF2-40B4-BE49-F238E27FC236}">
                <a16:creationId xmlns:a16="http://schemas.microsoft.com/office/drawing/2014/main" id="{FF0A227F-C3D8-4489-B72F-0D197767A91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a:t>
            </a:r>
          </a:p>
        </p:txBody>
      </p:sp>
      <p:sp>
        <p:nvSpPr>
          <p:cNvPr id="3" name="内容占位符 2"/>
          <p:cNvSpPr>
            <a:spLocks noGrp="1"/>
          </p:cNvSpPr>
          <p:nvPr>
            <p:ph idx="1"/>
          </p:nvPr>
        </p:nvSpPr>
        <p:spPr>
          <a:xfrm>
            <a:off x="457200" y="1844824"/>
            <a:ext cx="8153400" cy="4727448"/>
          </a:xfrm>
        </p:spPr>
        <p:txBody>
          <a:bodyPr/>
          <a:lstStyle/>
          <a:p>
            <a:r>
              <a:rPr lang="zh-CN" altLang="en-US" dirty="0"/>
              <a:t>类名</a:t>
            </a:r>
            <a:endParaRPr lang="en-US" altLang="zh-CN" dirty="0"/>
          </a:p>
          <a:p>
            <a:pPr lvl="1"/>
            <a:r>
              <a:rPr lang="zh-CN" altLang="en-US" dirty="0"/>
              <a:t>标识符，表示类的名称，理解为新的</a:t>
            </a:r>
            <a:r>
              <a:rPr lang="zh-CN" altLang="en-US" dirty="0">
                <a:solidFill>
                  <a:srgbClr val="FF0000"/>
                </a:solidFill>
              </a:rPr>
              <a:t>数据类型名</a:t>
            </a:r>
            <a:r>
              <a:rPr lang="zh-CN" altLang="en-US" dirty="0"/>
              <a:t>，可以像</a:t>
            </a:r>
            <a:r>
              <a:rPr lang="en-US" altLang="zh-CN" dirty="0" err="1">
                <a:solidFill>
                  <a:srgbClr val="0000FF"/>
                </a:solidFill>
                <a:latin typeface="Courier New" pitchFamily="49" charset="0"/>
                <a:cs typeface="Courier New" pitchFamily="49" charset="0"/>
              </a:rPr>
              <a:t>int</a:t>
            </a:r>
            <a:r>
              <a:rPr lang="zh-CN" altLang="en-US" dirty="0"/>
              <a:t>等数据类型一样说明</a:t>
            </a:r>
            <a:r>
              <a:rPr lang="zh-CN" altLang="en-US" dirty="0">
                <a:solidFill>
                  <a:srgbClr val="FF0000"/>
                </a:solidFill>
              </a:rPr>
              <a:t>变量</a:t>
            </a:r>
            <a:r>
              <a:rPr lang="zh-CN" altLang="en-US" dirty="0"/>
              <a:t>（即类对象）</a:t>
            </a:r>
            <a:endParaRPr lang="en-US" altLang="zh-CN" dirty="0"/>
          </a:p>
          <a:p>
            <a:r>
              <a:rPr lang="zh-CN" altLang="en-US" dirty="0"/>
              <a:t>成员</a:t>
            </a:r>
            <a:endParaRPr lang="en-US" altLang="zh-CN" dirty="0"/>
          </a:p>
          <a:p>
            <a:pPr lvl="1"/>
            <a:r>
              <a:rPr lang="zh-CN" altLang="en-US" dirty="0"/>
              <a:t>按功能划分</a:t>
            </a:r>
            <a:endParaRPr lang="en-US" altLang="zh-CN" dirty="0"/>
          </a:p>
          <a:p>
            <a:pPr lvl="2"/>
            <a:r>
              <a:rPr lang="zh-CN" altLang="en-US" dirty="0"/>
              <a:t>成员变量</a:t>
            </a:r>
            <a:endParaRPr lang="en-US" altLang="zh-CN" dirty="0"/>
          </a:p>
          <a:p>
            <a:pPr lvl="2"/>
            <a:r>
              <a:rPr lang="zh-CN" altLang="en-US" dirty="0"/>
              <a:t>成员函数</a:t>
            </a:r>
            <a:endParaRPr lang="en-US" altLang="zh-CN" dirty="0"/>
          </a:p>
          <a:p>
            <a:pPr lvl="1"/>
            <a:r>
              <a:rPr lang="zh-CN" altLang="en-US" dirty="0"/>
              <a:t>按访问权限划分</a:t>
            </a:r>
            <a:endParaRPr lang="en-US" altLang="zh-CN" dirty="0"/>
          </a:p>
          <a:p>
            <a:pPr lvl="2"/>
            <a:r>
              <a:rPr lang="zh-CN" altLang="en-US" dirty="0"/>
              <a:t>公有成员（由</a:t>
            </a:r>
            <a:r>
              <a:rPr lang="en-US" altLang="zh-CN" dirty="0">
                <a:solidFill>
                  <a:srgbClr val="0000FF"/>
                </a:solidFill>
                <a:latin typeface="Courier New" pitchFamily="49" charset="0"/>
                <a:cs typeface="Courier New" pitchFamily="49" charset="0"/>
              </a:rPr>
              <a:t>public</a:t>
            </a:r>
            <a:r>
              <a:rPr lang="zh-CN" altLang="en-US" dirty="0"/>
              <a:t>标识）</a:t>
            </a:r>
            <a:endParaRPr lang="en-US" altLang="zh-CN" dirty="0"/>
          </a:p>
          <a:p>
            <a:pPr lvl="2"/>
            <a:r>
              <a:rPr lang="zh-CN" altLang="en-US" dirty="0"/>
              <a:t>私有成员（由</a:t>
            </a:r>
            <a:r>
              <a:rPr lang="en-US" altLang="zh-CN" dirty="0">
                <a:solidFill>
                  <a:srgbClr val="0000FF"/>
                </a:solidFill>
                <a:latin typeface="Courier New" pitchFamily="49" charset="0"/>
                <a:cs typeface="Courier New" pitchFamily="49" charset="0"/>
              </a:rPr>
              <a:t>private</a:t>
            </a:r>
            <a:r>
              <a:rPr lang="zh-CN" altLang="en-US" dirty="0"/>
              <a:t>标识，为</a:t>
            </a:r>
            <a:r>
              <a:rPr lang="zh-CN" altLang="en-US" dirty="0">
                <a:solidFill>
                  <a:srgbClr val="FF0000"/>
                </a:solidFill>
              </a:rPr>
              <a:t>默认权限</a:t>
            </a:r>
            <a:r>
              <a:rPr lang="zh-CN" altLang="en-US" dirty="0"/>
              <a:t>）</a:t>
            </a:r>
            <a:endParaRPr lang="en-US" altLang="zh-CN" dirty="0"/>
          </a:p>
          <a:p>
            <a:pPr lvl="2"/>
            <a:r>
              <a:rPr lang="zh-CN" altLang="en-US" dirty="0"/>
              <a:t>保护成员（由</a:t>
            </a:r>
            <a:r>
              <a:rPr lang="en-US" altLang="zh-CN" dirty="0">
                <a:solidFill>
                  <a:srgbClr val="0000FF"/>
                </a:solidFill>
                <a:latin typeface="Courier New" pitchFamily="49" charset="0"/>
                <a:cs typeface="Courier New" pitchFamily="49" charset="0"/>
              </a:rPr>
              <a:t>protected</a:t>
            </a:r>
            <a:r>
              <a:rPr lang="zh-CN" altLang="en-US" dirty="0"/>
              <a:t>标识）</a:t>
            </a:r>
          </a:p>
        </p:txBody>
      </p:sp>
      <p:sp>
        <p:nvSpPr>
          <p:cNvPr id="4" name="矩形 3">
            <a:hlinkClick r:id="rId2" action="ppaction://hlinksldjump"/>
            <a:extLst>
              <a:ext uri="{FF2B5EF4-FFF2-40B4-BE49-F238E27FC236}">
                <a16:creationId xmlns:a16="http://schemas.microsoft.com/office/drawing/2014/main" id="{10594E4F-F696-4240-849D-46C7AE8D487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A31D8987-989D-414E-ADF2-9CA7C1A05A3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21C32A4-1550-48BB-84EA-3E392AF648B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20ABB86C-CC78-4441-9627-953A12BEA6A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8EDEC7C-9446-46EB-A99D-AFCA6138818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51CCD170-6FCE-4884-9A1B-69958F98A03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1C949D98-34AE-4399-8569-36BF9679E17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3A89204D-8D3B-461D-9C81-6028C0A226C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608FCE3D-0F56-45E8-ADAD-D762BB90002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69672"/>
    </mc:Choice>
    <mc:Fallback xmlns="">
      <p:transition spd="slow" advTm="69672"/>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遍历链表、显示链表数据</a:t>
            </a:r>
            <a:endParaRPr lang="en-US" altLang="zh-CN" dirty="0"/>
          </a:p>
        </p:txBody>
      </p:sp>
      <p:sp>
        <p:nvSpPr>
          <p:cNvPr id="3" name="内容占位符 2"/>
          <p:cNvSpPr>
            <a:spLocks noGrp="1"/>
          </p:cNvSpPr>
          <p:nvPr>
            <p:ph idx="1"/>
          </p:nvPr>
        </p:nvSpPr>
        <p:spPr/>
        <p:txBody>
          <a:bodyPr/>
          <a:lstStyle/>
          <a:p>
            <a:r>
              <a:rPr lang="zh-CN" altLang="en-US" dirty="0"/>
              <a:t>建立临时指针</a:t>
            </a:r>
            <a:endParaRPr lang="en-US" altLang="zh-CN" dirty="0"/>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 = head;</a:t>
            </a:r>
          </a:p>
          <a:p>
            <a:r>
              <a:rPr lang="zh-CN" altLang="en-US" dirty="0"/>
              <a:t>通过循环，由头指针所指地址，移动到尾指针所指地址，每移动到一个节点</a:t>
            </a:r>
            <a:r>
              <a:rPr lang="zh-CN" altLang="en-US" dirty="0">
                <a:latin typeface="Courier New" pitchFamily="49" charset="0"/>
                <a:cs typeface="Courier New" pitchFamily="49" charset="0"/>
              </a:rPr>
              <a:t>访问该节点保存的数据</a:t>
            </a:r>
            <a:endParaRPr lang="en-US" altLang="zh-CN" dirty="0">
              <a:latin typeface="Courier New" pitchFamily="49" charset="0"/>
              <a:cs typeface="Courier New" pitchFamily="49" charset="0"/>
            </a:endParaRPr>
          </a:p>
          <a:p>
            <a:pPr lvl="1">
              <a:buNone/>
            </a:pP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 != NULL) {</a:t>
            </a:r>
          </a:p>
          <a:p>
            <a:pPr lvl="1">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 &lt;&lt;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-&gt;num;</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访问数据</a:t>
            </a:r>
          </a:p>
          <a:p>
            <a:pPr lvl="1">
              <a:buNone/>
            </a:pPr>
            <a:r>
              <a:rPr lang="zh-CN" altLang="en-US" b="1" dirty="0">
                <a:latin typeface="Courier New" pitchFamily="49" charset="0"/>
                <a:cs typeface="Courier New" pitchFamily="49" charset="0"/>
              </a:rPr>
              <a:t>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 =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-&gt;next;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移动到下一个</a:t>
            </a:r>
          </a:p>
          <a:p>
            <a:pPr lvl="1">
              <a:buNone/>
            </a:pPr>
            <a:r>
              <a:rPr lang="en-US" altLang="zh-CN" b="1" dirty="0">
                <a:latin typeface="Courier New" pitchFamily="49" charset="0"/>
                <a:cs typeface="Courier New" pitchFamily="49" charset="0"/>
              </a:rPr>
              <a:t>}</a:t>
            </a:r>
            <a:endParaRPr lang="zh-CN" altLang="en-US" b="1" dirty="0"/>
          </a:p>
        </p:txBody>
      </p:sp>
      <p:sp>
        <p:nvSpPr>
          <p:cNvPr id="4" name="矩形 3">
            <a:hlinkClick r:id="" action="ppaction://noaction"/>
            <a:extLst>
              <a:ext uri="{FF2B5EF4-FFF2-40B4-BE49-F238E27FC236}">
                <a16:creationId xmlns:a16="http://schemas.microsoft.com/office/drawing/2014/main" id="{3E4168B3-38F2-4325-ACA6-F0F6B3160DF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62FC6A0F-2231-4C56-993B-F7AE00327C3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656DB1FC-1CEA-456F-A4DE-6814C0928A3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B30FEACB-DF9A-4E92-A188-1893DD5505C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AF6868AC-AA0B-463F-A688-C6943453F6F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插入链表节点</a:t>
            </a:r>
          </a:p>
        </p:txBody>
      </p:sp>
      <p:pic>
        <p:nvPicPr>
          <p:cNvPr id="6" name="Picture 2"/>
          <p:cNvPicPr>
            <a:picLocks noChangeAspect="1" noChangeArrowheads="1"/>
          </p:cNvPicPr>
          <p:nvPr/>
        </p:nvPicPr>
        <p:blipFill>
          <a:blip r:embed="rId2" cstate="print"/>
          <a:srcRect/>
          <a:stretch>
            <a:fillRect/>
          </a:stretch>
        </p:blipFill>
        <p:spPr bwMode="auto">
          <a:xfrm>
            <a:off x="1112937" y="2021900"/>
            <a:ext cx="6972300" cy="1133475"/>
          </a:xfrm>
          <a:prstGeom prst="rect">
            <a:avLst/>
          </a:prstGeom>
          <a:noFill/>
          <a:ln w="9525">
            <a:noFill/>
            <a:miter lim="800000"/>
            <a:headEnd/>
            <a:tailEnd/>
          </a:ln>
          <a:effectLst/>
        </p:spPr>
      </p:pic>
      <p:pic>
        <p:nvPicPr>
          <p:cNvPr id="7" name="Picture 8"/>
          <p:cNvPicPr>
            <a:picLocks noChangeAspect="1" noChangeArrowheads="1"/>
          </p:cNvPicPr>
          <p:nvPr/>
        </p:nvPicPr>
        <p:blipFill>
          <a:blip r:embed="rId3" cstate="print"/>
          <a:srcRect/>
          <a:stretch>
            <a:fillRect/>
          </a:stretch>
        </p:blipFill>
        <p:spPr bwMode="auto">
          <a:xfrm>
            <a:off x="179512" y="5022304"/>
            <a:ext cx="8867775" cy="1143000"/>
          </a:xfrm>
          <a:prstGeom prst="rect">
            <a:avLst/>
          </a:prstGeom>
          <a:noFill/>
          <a:ln w="9525">
            <a:noFill/>
            <a:miter lim="800000"/>
            <a:headEnd/>
            <a:tailEnd/>
          </a:ln>
          <a:effectLst/>
        </p:spPr>
      </p:pic>
      <p:pic>
        <p:nvPicPr>
          <p:cNvPr id="8" name="Picture 9"/>
          <p:cNvPicPr>
            <a:picLocks noChangeAspect="1" noChangeArrowheads="1"/>
          </p:cNvPicPr>
          <p:nvPr/>
        </p:nvPicPr>
        <p:blipFill>
          <a:blip r:embed="rId4" cstate="print"/>
          <a:srcRect/>
          <a:stretch>
            <a:fillRect/>
          </a:stretch>
        </p:blipFill>
        <p:spPr bwMode="auto">
          <a:xfrm>
            <a:off x="2613135" y="4522230"/>
            <a:ext cx="2524125" cy="361950"/>
          </a:xfrm>
          <a:prstGeom prst="rect">
            <a:avLst/>
          </a:prstGeom>
          <a:noFill/>
          <a:ln w="9525">
            <a:noFill/>
            <a:miter lim="800000"/>
            <a:headEnd/>
            <a:tailEnd/>
          </a:ln>
          <a:effectLst/>
        </p:spPr>
      </p:pic>
      <p:pic>
        <p:nvPicPr>
          <p:cNvPr id="9" name="图片 8" descr="紫色箭头1.png"/>
          <p:cNvPicPr>
            <a:picLocks noChangeAspect="1"/>
          </p:cNvPicPr>
          <p:nvPr/>
        </p:nvPicPr>
        <p:blipFill>
          <a:blip r:embed="rId5" cstate="print"/>
          <a:stretch>
            <a:fillRect/>
          </a:stretch>
        </p:blipFill>
        <p:spPr>
          <a:xfrm>
            <a:off x="5256341" y="3136393"/>
            <a:ext cx="825397" cy="457143"/>
          </a:xfrm>
          <a:prstGeom prst="rect">
            <a:avLst/>
          </a:prstGeom>
        </p:spPr>
      </p:pic>
      <p:pic>
        <p:nvPicPr>
          <p:cNvPr id="10" name="Picture 2"/>
          <p:cNvPicPr>
            <a:picLocks noChangeAspect="1" noChangeArrowheads="1"/>
          </p:cNvPicPr>
          <p:nvPr/>
        </p:nvPicPr>
        <p:blipFill>
          <a:blip r:embed="rId6" cstate="print"/>
          <a:srcRect/>
          <a:stretch>
            <a:fillRect/>
          </a:stretch>
        </p:blipFill>
        <p:spPr bwMode="auto">
          <a:xfrm>
            <a:off x="3160841" y="3408470"/>
            <a:ext cx="2095500" cy="1076325"/>
          </a:xfrm>
          <a:prstGeom prst="rect">
            <a:avLst/>
          </a:prstGeom>
          <a:noFill/>
          <a:ln w="9525">
            <a:noFill/>
            <a:miter lim="800000"/>
            <a:headEnd/>
            <a:tailEnd/>
          </a:ln>
          <a:effectLst/>
        </p:spPr>
      </p:pic>
      <p:pic>
        <p:nvPicPr>
          <p:cNvPr id="11" name="Picture 3"/>
          <p:cNvPicPr>
            <a:picLocks noChangeAspect="1" noChangeArrowheads="1"/>
          </p:cNvPicPr>
          <p:nvPr/>
        </p:nvPicPr>
        <p:blipFill>
          <a:blip r:embed="rId7" cstate="print"/>
          <a:srcRect/>
          <a:stretch>
            <a:fillRect/>
          </a:stretch>
        </p:blipFill>
        <p:spPr bwMode="auto">
          <a:xfrm>
            <a:off x="5327774" y="3368108"/>
            <a:ext cx="642938" cy="439737"/>
          </a:xfrm>
          <a:prstGeom prst="rect">
            <a:avLst/>
          </a:prstGeom>
          <a:noFill/>
          <a:ln w="9525">
            <a:miter lim="800000"/>
            <a:headEnd/>
            <a:tailEnd/>
          </a:ln>
          <a:effectLst/>
        </p:spPr>
      </p:pic>
      <p:pic>
        <p:nvPicPr>
          <p:cNvPr id="12" name="图片 11" descr="红色十叉.png"/>
          <p:cNvPicPr>
            <a:picLocks noChangeAspect="1"/>
          </p:cNvPicPr>
          <p:nvPr/>
        </p:nvPicPr>
        <p:blipFill>
          <a:blip r:embed="rId8" cstate="print"/>
          <a:stretch>
            <a:fillRect/>
          </a:stretch>
        </p:blipFill>
        <p:spPr>
          <a:xfrm>
            <a:off x="4470523" y="2379090"/>
            <a:ext cx="520635" cy="520635"/>
          </a:xfrm>
          <a:prstGeom prst="rect">
            <a:avLst/>
          </a:prstGeom>
        </p:spPr>
      </p:pic>
      <p:pic>
        <p:nvPicPr>
          <p:cNvPr id="3075" name="Picture 3"/>
          <p:cNvPicPr>
            <a:picLocks noChangeAspect="1" noChangeArrowheads="1"/>
          </p:cNvPicPr>
          <p:nvPr/>
        </p:nvPicPr>
        <p:blipFill>
          <a:blip r:embed="rId9" cstate="print"/>
          <a:srcRect/>
          <a:stretch>
            <a:fillRect/>
          </a:stretch>
        </p:blipFill>
        <p:spPr bwMode="auto">
          <a:xfrm>
            <a:off x="1112400" y="2023200"/>
            <a:ext cx="7048500" cy="1143000"/>
          </a:xfrm>
          <a:prstGeom prst="rect">
            <a:avLst/>
          </a:prstGeom>
          <a:noFill/>
          <a:ln w="9525">
            <a:noFill/>
            <a:miter lim="800000"/>
            <a:headEnd/>
            <a:tailEnd/>
          </a:ln>
        </p:spPr>
      </p:pic>
      <p:pic>
        <p:nvPicPr>
          <p:cNvPr id="16" name="图片 15" descr="紫色箭头2.png"/>
          <p:cNvPicPr>
            <a:picLocks noChangeAspect="1"/>
          </p:cNvPicPr>
          <p:nvPr/>
        </p:nvPicPr>
        <p:blipFill>
          <a:blip r:embed="rId10" cstate="print"/>
          <a:stretch>
            <a:fillRect/>
          </a:stretch>
        </p:blipFill>
        <p:spPr>
          <a:xfrm>
            <a:off x="2756011" y="2950594"/>
            <a:ext cx="1030131" cy="825397"/>
          </a:xfrm>
          <a:prstGeom prst="rect">
            <a:avLst/>
          </a:prstGeom>
        </p:spPr>
      </p:pic>
      <p:sp>
        <p:nvSpPr>
          <p:cNvPr id="13" name="矩形 12">
            <a:hlinkClick r:id="" action="ppaction://noaction"/>
            <a:extLst>
              <a:ext uri="{FF2B5EF4-FFF2-40B4-BE49-F238E27FC236}">
                <a16:creationId xmlns:a16="http://schemas.microsoft.com/office/drawing/2014/main" id="{403C819A-9A98-441B-8612-357F48C692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4" name="矩形 13">
            <a:hlinkClick r:id="" action="ppaction://noaction"/>
            <a:extLst>
              <a:ext uri="{FF2B5EF4-FFF2-40B4-BE49-F238E27FC236}">
                <a16:creationId xmlns:a16="http://schemas.microsoft.com/office/drawing/2014/main" id="{1F9F0FFC-B6D7-4A0D-B583-040124BBE06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15" name="矩形 14">
            <a:hlinkClick r:id="" action="ppaction://noaction"/>
            <a:extLst>
              <a:ext uri="{FF2B5EF4-FFF2-40B4-BE49-F238E27FC236}">
                <a16:creationId xmlns:a16="http://schemas.microsoft.com/office/drawing/2014/main" id="{68FE8C75-CA50-4EA7-B0FB-937DC7476DA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7" name="矩形 16">
            <a:hlinkClick r:id="" action="ppaction://noaction"/>
            <a:extLst>
              <a:ext uri="{FF2B5EF4-FFF2-40B4-BE49-F238E27FC236}">
                <a16:creationId xmlns:a16="http://schemas.microsoft.com/office/drawing/2014/main" id="{768EB732-3BDD-4769-A6BE-12866E04D41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8" name="矩形 17">
            <a:hlinkClick r:id="rId11" action="ppaction://hlinksldjump"/>
            <a:extLst>
              <a:ext uri="{FF2B5EF4-FFF2-40B4-BE49-F238E27FC236}">
                <a16:creationId xmlns:a16="http://schemas.microsoft.com/office/drawing/2014/main" id="{B9384D86-86C5-48CD-B36F-FAB5B276F98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circle(in)">
                                      <p:cBhvr>
                                        <p:cTn id="26" dur="2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edge">
                                      <p:cBhvr>
                                        <p:cTn id="31" dur="2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5"/>
            <a:ext cx="8229600" cy="1152128"/>
          </a:xfrm>
        </p:spPr>
        <p:txBody>
          <a:bodyPr/>
          <a:lstStyle/>
          <a:p>
            <a:r>
              <a:rPr lang="zh-CN" altLang="en-US" dirty="0"/>
              <a:t>节点插入成员函数</a:t>
            </a:r>
            <a:endParaRPr lang="en-US" altLang="zh-CN" dirty="0"/>
          </a:p>
          <a:p>
            <a:pPr lvl="1"/>
            <a:r>
              <a:rPr lang="zh-CN" altLang="en-US" dirty="0"/>
              <a:t>实现链表节点的有序插入（由小到大）</a:t>
            </a:r>
            <a:endParaRPr lang="en-US" altLang="zh-CN" dirty="0"/>
          </a:p>
          <a:p>
            <a:pPr lvl="1">
              <a:spcBef>
                <a:spcPts val="0"/>
              </a:spcBef>
              <a:buNone/>
            </a:pPr>
            <a:endParaRPr lang="en-US" altLang="zh-CN" sz="2000" dirty="0">
              <a:latin typeface="Courier New" pitchFamily="49" charset="0"/>
              <a:cs typeface="Courier New" pitchFamily="49" charset="0"/>
            </a:endParaRPr>
          </a:p>
          <a:p>
            <a:pPr lvl="1">
              <a:spcBef>
                <a:spcPts val="0"/>
              </a:spcBef>
              <a:buNone/>
            </a:pPr>
            <a:endParaRPr lang="zh-CN" altLang="en-US" sz="2000" b="1" dirty="0">
              <a:latin typeface="Courier New" pitchFamily="49" charset="0"/>
              <a:cs typeface="Courier New" pitchFamily="49" charset="0"/>
            </a:endParaRPr>
          </a:p>
        </p:txBody>
      </p:sp>
      <p:sp>
        <p:nvSpPr>
          <p:cNvPr id="6" name="矩形 5">
            <a:extLst>
              <a:ext uri="{FF2B5EF4-FFF2-40B4-BE49-F238E27FC236}">
                <a16:creationId xmlns:a16="http://schemas.microsoft.com/office/drawing/2014/main" id="{11A5F88B-EC71-4DAE-9908-100C1566736B}"/>
              </a:ext>
            </a:extLst>
          </p:cNvPr>
          <p:cNvSpPr/>
          <p:nvPr/>
        </p:nvSpPr>
        <p:spPr>
          <a:xfrm>
            <a:off x="251520" y="2276873"/>
            <a:ext cx="8435280" cy="2862322"/>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List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::Insert(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new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建立并初始化待插入节点</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(head == NULL) {</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链表头指针为空，即链表未建立</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head = tail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32BD8E9A-C80F-457A-BB70-3BA2361419F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DD11850A-B028-4C66-A534-26094ACEEC8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7" name="矩形 6">
            <a:hlinkClick r:id="" action="ppaction://noaction"/>
            <a:extLst>
              <a:ext uri="{FF2B5EF4-FFF2-40B4-BE49-F238E27FC236}">
                <a16:creationId xmlns:a16="http://schemas.microsoft.com/office/drawing/2014/main" id="{C065F218-38D4-4C4E-A6FF-57702291D1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8" name="矩形 7">
            <a:hlinkClick r:id="" action="ppaction://noaction"/>
            <a:extLst>
              <a:ext uri="{FF2B5EF4-FFF2-40B4-BE49-F238E27FC236}">
                <a16:creationId xmlns:a16="http://schemas.microsoft.com/office/drawing/2014/main" id="{828D08AB-765C-4F5B-9BD0-0DF7C9682BF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B1B5AE6F-BF6B-4FC6-9B60-A49A455774E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10DC1A7-577D-40DD-AE2D-CF02ED3E10CE}"/>
              </a:ext>
            </a:extLst>
          </p:cNvPr>
          <p:cNvSpPr/>
          <p:nvPr/>
        </p:nvSpPr>
        <p:spPr>
          <a:xfrm>
            <a:off x="755576" y="1052736"/>
            <a:ext cx="8640960" cy="5016758"/>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else</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&lt;head-&gt;num)</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当前数据小于链表头结点保存的数据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head;</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head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为什么</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return</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&gt;tail-&gt;num)</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当前数据大于链表尾结点保存的数据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tail-&gt;next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tail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FCB5C524-20FB-4E77-8A71-5AE0F3CD370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C7317D56-EDC5-4C76-B521-50E3509EC5B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C7EBC3B0-4449-4317-A718-456F489862B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30E5DD89-6EE8-4693-8256-87A3878F921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38C187FC-3C49-4D89-83B3-E85855E49B7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4E10D1CE-5278-4F67-8290-29EC22D3F8F8}"/>
              </a:ext>
            </a:extLst>
          </p:cNvPr>
          <p:cNvSpPr/>
          <p:nvPr/>
        </p:nvSpPr>
        <p:spPr>
          <a:xfrm>
            <a:off x="755576" y="1166843"/>
            <a:ext cx="8136904" cy="4401205"/>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head;</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NULL)</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寻找合适的插入位置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pt-B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pt-B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((curr-&gt;num &lt;= </a:t>
            </a:r>
            <a:r>
              <a:rPr lang="pt-B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pt-B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&amp;&amp; (curr-&gt;next-&gt;num&gt;</a:t>
            </a:r>
            <a:r>
              <a:rPr lang="pt-B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pt-B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//end while</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//end else</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//end function</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68BE12FC-84BC-4C97-9E49-81D73DD887F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D8807E46-A4CF-41AC-837B-95A69B0498E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7E833600-D2BC-4674-9EA0-9C11C504DD1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ECD98C68-6792-4097-9874-88EA625E971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AD8415BB-BA28-4CEC-B46E-7D58206CD85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000125"/>
            <a:ext cx="8229600" cy="714375"/>
          </a:xfrm>
        </p:spPr>
        <p:txBody>
          <a:bodyPr/>
          <a:lstStyle/>
          <a:p>
            <a:r>
              <a:rPr lang="zh-CN" altLang="en-US" dirty="0"/>
              <a:t>插入节点过程</a:t>
            </a:r>
          </a:p>
        </p:txBody>
      </p:sp>
      <p:pic>
        <p:nvPicPr>
          <p:cNvPr id="4098" name="Picture 2"/>
          <p:cNvPicPr>
            <a:picLocks noChangeAspect="1" noChangeArrowheads="1"/>
          </p:cNvPicPr>
          <p:nvPr/>
        </p:nvPicPr>
        <p:blipFill>
          <a:blip r:embed="rId2" cstate="print"/>
          <a:srcRect/>
          <a:stretch>
            <a:fillRect/>
          </a:stretch>
        </p:blipFill>
        <p:spPr bwMode="auto">
          <a:xfrm>
            <a:off x="1686247" y="2720187"/>
            <a:ext cx="7134225" cy="11430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467544" y="2783067"/>
            <a:ext cx="1200150" cy="3714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1333153" y="3863187"/>
            <a:ext cx="790575" cy="800100"/>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3779912" y="5303347"/>
            <a:ext cx="2095500" cy="1076325"/>
          </a:xfrm>
          <a:prstGeom prst="rect">
            <a:avLst/>
          </a:prstGeom>
          <a:noFill/>
          <a:ln w="9525">
            <a:noFill/>
            <a:miter lim="800000"/>
            <a:headEnd/>
            <a:tailEnd/>
          </a:ln>
        </p:spPr>
      </p:pic>
      <p:pic>
        <p:nvPicPr>
          <p:cNvPr id="22" name="Picture 15"/>
          <p:cNvPicPr>
            <a:picLocks noChangeAspect="1" noChangeArrowheads="1"/>
          </p:cNvPicPr>
          <p:nvPr/>
        </p:nvPicPr>
        <p:blipFill>
          <a:blip r:embed="rId6" cstate="print"/>
          <a:srcRect/>
          <a:stretch>
            <a:fillRect/>
          </a:stretch>
        </p:blipFill>
        <p:spPr bwMode="auto">
          <a:xfrm>
            <a:off x="6007100" y="5226403"/>
            <a:ext cx="635000" cy="431800"/>
          </a:xfrm>
          <a:prstGeom prst="rect">
            <a:avLst/>
          </a:prstGeom>
          <a:noFill/>
          <a:ln w="9525">
            <a:noFill/>
            <a:miter lim="800000"/>
            <a:headEnd/>
            <a:tailEnd/>
          </a:ln>
          <a:effectLst/>
        </p:spPr>
      </p:pic>
      <p:pic>
        <p:nvPicPr>
          <p:cNvPr id="12" name="Picture 3"/>
          <p:cNvPicPr>
            <a:picLocks noChangeAspect="1" noChangeArrowheads="1"/>
          </p:cNvPicPr>
          <p:nvPr/>
        </p:nvPicPr>
        <p:blipFill>
          <a:blip r:embed="rId4" cstate="print"/>
          <a:srcRect/>
          <a:stretch>
            <a:fillRect/>
          </a:stretch>
        </p:blipFill>
        <p:spPr bwMode="auto">
          <a:xfrm>
            <a:off x="3347864" y="3863187"/>
            <a:ext cx="790575" cy="800100"/>
          </a:xfrm>
          <a:prstGeom prst="rect">
            <a:avLst/>
          </a:prstGeom>
          <a:noFill/>
          <a:ln w="9525">
            <a:noFill/>
            <a:miter lim="800000"/>
            <a:headEnd/>
            <a:tailEnd/>
          </a:ln>
        </p:spPr>
      </p:pic>
      <p:pic>
        <p:nvPicPr>
          <p:cNvPr id="23" name="Picture 16"/>
          <p:cNvPicPr>
            <a:picLocks noChangeAspect="1" noChangeArrowheads="1"/>
          </p:cNvPicPr>
          <p:nvPr/>
        </p:nvPicPr>
        <p:blipFill>
          <a:blip r:embed="rId7" cstate="print"/>
          <a:srcRect/>
          <a:stretch>
            <a:fillRect/>
          </a:stretch>
        </p:blipFill>
        <p:spPr bwMode="auto">
          <a:xfrm>
            <a:off x="3124200" y="1772003"/>
            <a:ext cx="1651000" cy="393700"/>
          </a:xfrm>
          <a:prstGeom prst="rect">
            <a:avLst/>
          </a:prstGeom>
          <a:noFill/>
          <a:ln w="9525">
            <a:noFill/>
            <a:miter lim="800000"/>
            <a:headEnd/>
            <a:tailEnd/>
          </a:ln>
          <a:effectLst/>
        </p:spPr>
      </p:pic>
      <p:cxnSp>
        <p:nvCxnSpPr>
          <p:cNvPr id="19" name="直接箭头连接符 18"/>
          <p:cNvCxnSpPr/>
          <p:nvPr/>
        </p:nvCxnSpPr>
        <p:spPr>
          <a:xfrm rot="5400000">
            <a:off x="3960726" y="2387023"/>
            <a:ext cx="648072"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pic>
        <p:nvPicPr>
          <p:cNvPr id="24" name="Picture 17"/>
          <p:cNvPicPr>
            <a:picLocks noChangeAspect="1" noChangeArrowheads="1"/>
          </p:cNvPicPr>
          <p:nvPr/>
        </p:nvPicPr>
        <p:blipFill>
          <a:blip r:embed="rId7" cstate="print"/>
          <a:srcRect/>
          <a:stretch>
            <a:fillRect/>
          </a:stretch>
        </p:blipFill>
        <p:spPr bwMode="auto">
          <a:xfrm>
            <a:off x="5359400" y="1772003"/>
            <a:ext cx="1651000" cy="393700"/>
          </a:xfrm>
          <a:prstGeom prst="rect">
            <a:avLst/>
          </a:prstGeom>
          <a:noFill/>
          <a:ln w="9525">
            <a:noFill/>
            <a:miter lim="800000"/>
            <a:headEnd/>
            <a:tailEnd/>
          </a:ln>
          <a:effectLst/>
        </p:spPr>
      </p:pic>
      <p:cxnSp>
        <p:nvCxnSpPr>
          <p:cNvPr id="21" name="直接箭头连接符 20"/>
          <p:cNvCxnSpPr/>
          <p:nvPr/>
        </p:nvCxnSpPr>
        <p:spPr>
          <a:xfrm rot="5400000">
            <a:off x="6372994" y="2423027"/>
            <a:ext cx="576064"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pic>
        <p:nvPicPr>
          <p:cNvPr id="4106" name="Picture 10"/>
          <p:cNvPicPr>
            <a:picLocks noChangeAspect="1" noChangeArrowheads="1"/>
          </p:cNvPicPr>
          <p:nvPr/>
        </p:nvPicPr>
        <p:blipFill>
          <a:blip r:embed="rId8" cstate="print"/>
          <a:srcRect/>
          <a:stretch>
            <a:fillRect/>
          </a:stretch>
        </p:blipFill>
        <p:spPr bwMode="auto">
          <a:xfrm>
            <a:off x="1686247" y="2720203"/>
            <a:ext cx="7134225" cy="1143000"/>
          </a:xfrm>
          <a:prstGeom prst="rect">
            <a:avLst/>
          </a:prstGeom>
          <a:noFill/>
          <a:ln w="9525">
            <a:noFill/>
            <a:miter lim="800000"/>
            <a:headEnd/>
            <a:tailEnd/>
          </a:ln>
        </p:spPr>
      </p:pic>
      <p:cxnSp>
        <p:nvCxnSpPr>
          <p:cNvPr id="30" name="直接箭头连接符 29"/>
          <p:cNvCxnSpPr/>
          <p:nvPr/>
        </p:nvCxnSpPr>
        <p:spPr>
          <a:xfrm rot="5400000">
            <a:off x="3456670" y="4402453"/>
            <a:ext cx="1799406" cy="79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4107" name="Picture 11"/>
          <p:cNvPicPr>
            <a:picLocks noChangeAspect="1" noChangeArrowheads="1"/>
          </p:cNvPicPr>
          <p:nvPr/>
        </p:nvPicPr>
        <p:blipFill>
          <a:blip r:embed="rId9" cstate="print"/>
          <a:srcRect/>
          <a:stretch>
            <a:fillRect/>
          </a:stretch>
        </p:blipFill>
        <p:spPr bwMode="auto">
          <a:xfrm>
            <a:off x="3780000" y="5305003"/>
            <a:ext cx="1095375" cy="1076325"/>
          </a:xfrm>
          <a:prstGeom prst="rect">
            <a:avLst/>
          </a:prstGeom>
          <a:noFill/>
          <a:ln w="9525">
            <a:noFill/>
            <a:miter lim="800000"/>
            <a:headEnd/>
            <a:tailEnd/>
          </a:ln>
        </p:spPr>
      </p:pic>
      <p:pic>
        <p:nvPicPr>
          <p:cNvPr id="4109" name="Picture 13"/>
          <p:cNvPicPr>
            <a:picLocks noChangeAspect="1" noChangeArrowheads="1"/>
          </p:cNvPicPr>
          <p:nvPr/>
        </p:nvPicPr>
        <p:blipFill>
          <a:blip r:embed="rId10" cstate="print"/>
          <a:srcRect/>
          <a:stretch>
            <a:fillRect/>
          </a:stretch>
        </p:blipFill>
        <p:spPr bwMode="auto">
          <a:xfrm>
            <a:off x="4878000" y="3863187"/>
            <a:ext cx="1872208" cy="2376264"/>
          </a:xfrm>
          <a:prstGeom prst="rect">
            <a:avLst/>
          </a:prstGeom>
          <a:noFill/>
          <a:ln w="9525">
            <a:noFill/>
            <a:miter lim="800000"/>
            <a:headEnd/>
            <a:tailEnd/>
          </a:ln>
        </p:spPr>
      </p:pic>
      <p:sp>
        <p:nvSpPr>
          <p:cNvPr id="17" name="矩形 16">
            <a:hlinkClick r:id="" action="ppaction://noaction"/>
            <a:extLst>
              <a:ext uri="{FF2B5EF4-FFF2-40B4-BE49-F238E27FC236}">
                <a16:creationId xmlns:a16="http://schemas.microsoft.com/office/drawing/2014/main" id="{8D7D1A0C-DEB9-4503-A5E3-5FA7FD264C7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8" name="矩形 17">
            <a:hlinkClick r:id="" action="ppaction://noaction"/>
            <a:extLst>
              <a:ext uri="{FF2B5EF4-FFF2-40B4-BE49-F238E27FC236}">
                <a16:creationId xmlns:a16="http://schemas.microsoft.com/office/drawing/2014/main" id="{AF35B568-384D-490C-987C-DCEBB9F2F11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20" name="矩形 19">
            <a:hlinkClick r:id="" action="ppaction://noaction"/>
            <a:extLst>
              <a:ext uri="{FF2B5EF4-FFF2-40B4-BE49-F238E27FC236}">
                <a16:creationId xmlns:a16="http://schemas.microsoft.com/office/drawing/2014/main" id="{3EC07A6D-89F6-41E6-AF24-D5F944D9B6B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25" name="矩形 24">
            <a:hlinkClick r:id="" action="ppaction://noaction"/>
            <a:extLst>
              <a:ext uri="{FF2B5EF4-FFF2-40B4-BE49-F238E27FC236}">
                <a16:creationId xmlns:a16="http://schemas.microsoft.com/office/drawing/2014/main" id="{224E0BB7-85AC-445B-A8C8-CD312B33BB8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6" name="矩形 25">
            <a:hlinkClick r:id="rId11" action="ppaction://hlinksldjump"/>
            <a:extLst>
              <a:ext uri="{FF2B5EF4-FFF2-40B4-BE49-F238E27FC236}">
                <a16:creationId xmlns:a16="http://schemas.microsoft.com/office/drawing/2014/main" id="{A144DE91-3B11-452D-BCF0-5EA01D87565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1"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10" presetID="1" presetClass="entr" presetSubtype="0" fill="hold" nodeType="withEffect">
                                  <p:stCondLst>
                                    <p:cond delay="0"/>
                                  </p:stCondLst>
                                  <p:childTnLst>
                                    <p:set>
                                      <p:cBhvr>
                                        <p:cTn id="11" dur="1" fill="hold">
                                          <p:stCondLst>
                                            <p:cond delay="0"/>
                                          </p:stCondLst>
                                        </p:cTn>
                                        <p:tgtEl>
                                          <p:spTgt spid="4099"/>
                                        </p:tgtEl>
                                        <p:attrNameLst>
                                          <p:attrName>style.visibility</p:attrName>
                                        </p:attrNameLst>
                                      </p:cBhvr>
                                      <p:to>
                                        <p:strVal val="visible"/>
                                      </p:to>
                                    </p:set>
                                  </p:childTnLst>
                                  <p:subTnLst>
                                    <p:set>
                                      <p:cBhvr override="childStyle">
                                        <p:cTn dur="1" fill="hold" display="0" masterRel="nextClick" afterEffect="1"/>
                                        <p:tgtEl>
                                          <p:spTgt spid="4099"/>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2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109"/>
                                        </p:tgtEl>
                                        <p:attrNameLst>
                                          <p:attrName>style.visibility</p:attrName>
                                        </p:attrNameLst>
                                      </p:cBhvr>
                                      <p:to>
                                        <p:strVal val="visible"/>
                                      </p:to>
                                    </p:set>
                                    <p:animEffect transition="in" filter="wipe(down)">
                                      <p:cBhvr>
                                        <p:cTn id="26" dur="500"/>
                                        <p:tgtEl>
                                          <p:spTgt spid="410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0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up)">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删除链表节点</a:t>
            </a:r>
          </a:p>
        </p:txBody>
      </p:sp>
      <p:pic>
        <p:nvPicPr>
          <p:cNvPr id="4099" name="Picture 3"/>
          <p:cNvPicPr>
            <a:picLocks noChangeAspect="1" noChangeArrowheads="1"/>
          </p:cNvPicPr>
          <p:nvPr/>
        </p:nvPicPr>
        <p:blipFill>
          <a:blip r:embed="rId2" cstate="print"/>
          <a:srcRect/>
          <a:stretch>
            <a:fillRect/>
          </a:stretch>
        </p:blipFill>
        <p:spPr bwMode="auto">
          <a:xfrm>
            <a:off x="2970325" y="4000347"/>
            <a:ext cx="2524125" cy="7239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cstate="print"/>
          <a:srcRect/>
          <a:stretch>
            <a:fillRect/>
          </a:stretch>
        </p:blipFill>
        <p:spPr bwMode="auto">
          <a:xfrm>
            <a:off x="1112937" y="4786165"/>
            <a:ext cx="6972300" cy="1133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cstate="print"/>
          <a:srcRect/>
          <a:stretch>
            <a:fillRect/>
          </a:stretch>
        </p:blipFill>
        <p:spPr bwMode="auto">
          <a:xfrm>
            <a:off x="179512" y="2204864"/>
            <a:ext cx="8867775" cy="1143000"/>
          </a:xfrm>
          <a:prstGeom prst="rect">
            <a:avLst/>
          </a:prstGeom>
          <a:noFill/>
          <a:ln w="9525">
            <a:noFill/>
            <a:miter lim="800000"/>
            <a:headEnd/>
            <a:tailEnd/>
          </a:ln>
          <a:effectLst/>
        </p:spPr>
      </p:pic>
      <p:pic>
        <p:nvPicPr>
          <p:cNvPr id="10" name="图片 9" descr="红色十叉.png"/>
          <p:cNvPicPr>
            <a:picLocks noChangeAspect="1"/>
          </p:cNvPicPr>
          <p:nvPr/>
        </p:nvPicPr>
        <p:blipFill>
          <a:blip r:embed="rId5" cstate="print"/>
          <a:stretch>
            <a:fillRect/>
          </a:stretch>
        </p:blipFill>
        <p:spPr>
          <a:xfrm>
            <a:off x="1470127" y="2562054"/>
            <a:ext cx="520635" cy="520635"/>
          </a:xfrm>
          <a:prstGeom prst="rect">
            <a:avLst/>
          </a:prstGeom>
        </p:spPr>
      </p:pic>
      <p:pic>
        <p:nvPicPr>
          <p:cNvPr id="12" name="图片 11" descr="紫色箭头3.png"/>
          <p:cNvPicPr>
            <a:picLocks noChangeAspect="1"/>
          </p:cNvPicPr>
          <p:nvPr/>
        </p:nvPicPr>
        <p:blipFill>
          <a:blip r:embed="rId6" cstate="print"/>
          <a:stretch>
            <a:fillRect/>
          </a:stretch>
        </p:blipFill>
        <p:spPr>
          <a:xfrm>
            <a:off x="684309" y="3055884"/>
            <a:ext cx="4357718" cy="863492"/>
          </a:xfrm>
          <a:prstGeom prst="rect">
            <a:avLst/>
          </a:prstGeom>
        </p:spPr>
      </p:pic>
      <p:pic>
        <p:nvPicPr>
          <p:cNvPr id="13" name="图片 12" descr="红色十叉.png"/>
          <p:cNvPicPr>
            <a:picLocks noChangeAspect="1"/>
          </p:cNvPicPr>
          <p:nvPr/>
        </p:nvPicPr>
        <p:blipFill>
          <a:blip r:embed="rId5" cstate="print"/>
          <a:stretch>
            <a:fillRect/>
          </a:stretch>
        </p:blipFill>
        <p:spPr>
          <a:xfrm>
            <a:off x="3541829" y="2562054"/>
            <a:ext cx="520635" cy="520635"/>
          </a:xfrm>
          <a:prstGeom prst="rect">
            <a:avLst/>
          </a:prstGeom>
        </p:spPr>
      </p:pic>
      <p:sp>
        <p:nvSpPr>
          <p:cNvPr id="9" name="矩形 8">
            <a:hlinkClick r:id="" action="ppaction://noaction"/>
            <a:extLst>
              <a:ext uri="{FF2B5EF4-FFF2-40B4-BE49-F238E27FC236}">
                <a16:creationId xmlns:a16="http://schemas.microsoft.com/office/drawing/2014/main" id="{4FF99394-F8A6-48EF-9E4B-4DEEA214535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1" name="矩形 10">
            <a:hlinkClick r:id="" action="ppaction://noaction"/>
            <a:extLst>
              <a:ext uri="{FF2B5EF4-FFF2-40B4-BE49-F238E27FC236}">
                <a16:creationId xmlns:a16="http://schemas.microsoft.com/office/drawing/2014/main" id="{03974D81-A08E-48F0-A072-8208771144B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14" name="矩形 13">
            <a:hlinkClick r:id="" action="ppaction://noaction"/>
            <a:extLst>
              <a:ext uri="{FF2B5EF4-FFF2-40B4-BE49-F238E27FC236}">
                <a16:creationId xmlns:a16="http://schemas.microsoft.com/office/drawing/2014/main" id="{D1C1285B-4069-4EF6-9A62-C43B77E2121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5" name="矩形 14">
            <a:hlinkClick r:id="" action="ppaction://noaction"/>
            <a:extLst>
              <a:ext uri="{FF2B5EF4-FFF2-40B4-BE49-F238E27FC236}">
                <a16:creationId xmlns:a16="http://schemas.microsoft.com/office/drawing/2014/main" id="{841BA9AE-7661-430E-A272-FFE8C89E052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6" name="矩形 15">
            <a:hlinkClick r:id="rId7" action="ppaction://hlinksldjump"/>
            <a:extLst>
              <a:ext uri="{FF2B5EF4-FFF2-40B4-BE49-F238E27FC236}">
                <a16:creationId xmlns:a16="http://schemas.microsoft.com/office/drawing/2014/main" id="{8751C6C9-E09C-4471-AF4F-83A8A2FFA8D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gtEl>
                                        <p:attrNameLst>
                                          <p:attrName>style.visibility</p:attrName>
                                        </p:attrNameLst>
                                      </p:cBhvr>
                                      <p:to>
                                        <p:strVal val="visible"/>
                                      </p:to>
                                    </p:set>
                                    <p:animEffect transition="in" filter="box(in)">
                                      <p:cBhvr>
                                        <p:cTn id="22" dur="500"/>
                                        <p:tgtEl>
                                          <p:spTgt spid="40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0"/>
                                        </p:tgtEl>
                                        <p:attrNameLst>
                                          <p:attrName>style.visibility</p:attrName>
                                        </p:attrNameLst>
                                      </p:cBhvr>
                                      <p:to>
                                        <p:strVal val="visible"/>
                                      </p:to>
                                    </p:set>
                                    <p:animEffect transition="in" filter="blinds(horizontal)">
                                      <p:cBhvr>
                                        <p:cTn id="2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查找链表节点</a:t>
            </a:r>
          </a:p>
        </p:txBody>
      </p:sp>
      <p:sp>
        <p:nvSpPr>
          <p:cNvPr id="3" name="内容占位符 2"/>
          <p:cNvSpPr>
            <a:spLocks noGrp="1"/>
          </p:cNvSpPr>
          <p:nvPr>
            <p:ph idx="1"/>
          </p:nvPr>
        </p:nvSpPr>
        <p:spPr/>
        <p:txBody>
          <a:bodyPr/>
          <a:lstStyle/>
          <a:p>
            <a:r>
              <a:rPr lang="zh-CN" altLang="en-US" dirty="0"/>
              <a:t>在链表节点遍历过程中，判断当前节点的数据与待查找数据是否相同，相同则输出该节点位置</a:t>
            </a:r>
            <a:endParaRPr lang="en-US" altLang="zh-CN" dirty="0"/>
          </a:p>
          <a:p>
            <a:r>
              <a:rPr lang="zh-CN" altLang="en-US" dirty="0"/>
              <a:t>遍历到达尾指针时，链表仍然没有符合要求的数据，则输出“节点未找到”</a:t>
            </a:r>
            <a:endParaRPr lang="en-US" altLang="zh-CN" dirty="0"/>
          </a:p>
        </p:txBody>
      </p:sp>
      <p:sp>
        <p:nvSpPr>
          <p:cNvPr id="4" name="矩形 3">
            <a:hlinkClick r:id="" action="ppaction://noaction"/>
            <a:extLst>
              <a:ext uri="{FF2B5EF4-FFF2-40B4-BE49-F238E27FC236}">
                <a16:creationId xmlns:a16="http://schemas.microsoft.com/office/drawing/2014/main" id="{03D7DC12-A209-44EC-87DA-212CB9BB5B6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5D1F1941-A7AA-45AC-8997-A123505E1AA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8FB088C2-77F4-4809-A5D9-70531CA1EEA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6BC8E11E-A4E0-4551-9D5C-49EDF490B5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411D78B0-1D99-42EA-8EBF-3E02266D39E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76064"/>
          </a:xfrm>
        </p:spPr>
        <p:txBody>
          <a:bodyPr/>
          <a:lstStyle/>
          <a:p>
            <a:pPr marL="0" indent="0">
              <a:buNone/>
            </a:pPr>
            <a:r>
              <a:rPr lang="zh-CN" altLang="en-US" dirty="0"/>
              <a:t>主函数中进行链表的创建以及对链表进行各类操作</a:t>
            </a:r>
            <a:endParaRPr lang="en-US" altLang="zh-CN" dirty="0"/>
          </a:p>
          <a:p>
            <a:pPr lvl="1">
              <a:spcBef>
                <a:spcPts val="0"/>
              </a:spcBef>
              <a:buNone/>
            </a:pPr>
            <a:endParaRPr lang="en-US" altLang="zh-CN" sz="2000" dirty="0">
              <a:latin typeface="Courier New" pitchFamily="49" charset="0"/>
              <a:cs typeface="Courier New" pitchFamily="49" charset="0"/>
            </a:endParaRPr>
          </a:p>
          <a:p>
            <a:pPr lvl="1">
              <a:spcBef>
                <a:spcPts val="0"/>
              </a:spcBef>
              <a:buNone/>
            </a:pPr>
            <a:r>
              <a:rPr lang="en-US" altLang="zh-CN" sz="2000" dirty="0">
                <a:latin typeface="Courier New" pitchFamily="49" charset="0"/>
                <a:cs typeface="Courier New" pitchFamily="49" charset="0"/>
              </a:rPr>
              <a:t>	</a:t>
            </a:r>
            <a:endParaRPr lang="zh-CN" altLang="en-US" sz="2000" dirty="0">
              <a:latin typeface="Courier New" pitchFamily="49" charset="0"/>
              <a:cs typeface="Courier New" pitchFamily="49" charset="0"/>
            </a:endParaRPr>
          </a:p>
        </p:txBody>
      </p:sp>
      <p:sp>
        <p:nvSpPr>
          <p:cNvPr id="8" name="矩形 7">
            <a:extLst>
              <a:ext uri="{FF2B5EF4-FFF2-40B4-BE49-F238E27FC236}">
                <a16:creationId xmlns:a16="http://schemas.microsoft.com/office/drawing/2014/main" id="{3C1013A3-AB91-4CAC-B74A-ADD5CDF0F9EB}"/>
              </a:ext>
            </a:extLst>
          </p:cNvPr>
          <p:cNvSpPr/>
          <p:nvPr/>
        </p:nvSpPr>
        <p:spPr>
          <a:xfrm>
            <a:off x="495300" y="1713064"/>
            <a:ext cx="8077200" cy="4093428"/>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count;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count of the node of the list: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count;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srand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(time(0));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生成随机数，作为链表节点保存的数据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count;i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rand() % 100;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list.Insert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4" name="矩形 3">
            <a:hlinkClick r:id="" action="ppaction://noaction"/>
            <a:extLst>
              <a:ext uri="{FF2B5EF4-FFF2-40B4-BE49-F238E27FC236}">
                <a16:creationId xmlns:a16="http://schemas.microsoft.com/office/drawing/2014/main" id="{6613BE61-2E09-481A-940F-8BCC082468F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C636420E-EB8F-4912-8673-5A903D4C246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8624565E-EA3C-44C2-8C4A-E1BF06ECB2B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93872640-57A2-4347-9EE0-94E2E564153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DD61B194-FA7E-4DE2-9E29-995E752EF94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FB623BA9-07D0-4029-BFC6-5653B150FB1B}"/>
              </a:ext>
            </a:extLst>
          </p:cNvPr>
          <p:cNvSpPr/>
          <p:nvPr/>
        </p:nvSpPr>
        <p:spPr>
          <a:xfrm>
            <a:off x="611560" y="908720"/>
            <a:ext cx="8352928" cy="5632311"/>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number of the node you want to insert: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list.Insert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number of the node you want to delete: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list.Remove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number of the node you want to search: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list.Find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F8EB18C9-2110-42F9-BF8F-84D5F12F536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8E39786F-79E9-426A-A8AC-6AA1AA1088D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AE621AEA-49AC-4874-BB9F-9D8B20C73A2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87B3D9D0-7601-4781-B3D9-1007D2CDBE7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9A374C5E-9D6A-49A2-BB62-C4C85007A1D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a:t>
            </a:r>
          </a:p>
        </p:txBody>
      </p:sp>
      <p:sp>
        <p:nvSpPr>
          <p:cNvPr id="3" name="内容占位符 2"/>
          <p:cNvSpPr>
            <a:spLocks noGrp="1"/>
          </p:cNvSpPr>
          <p:nvPr>
            <p:ph idx="1"/>
          </p:nvPr>
        </p:nvSpPr>
        <p:spPr>
          <a:xfrm>
            <a:off x="457200" y="1916832"/>
            <a:ext cx="8153400" cy="4441126"/>
          </a:xfrm>
        </p:spPr>
        <p:txBody>
          <a:bodyPr/>
          <a:lstStyle/>
          <a:p>
            <a:r>
              <a:rPr lang="zh-CN" altLang="en-US" dirty="0"/>
              <a:t>成员变量</a:t>
            </a:r>
            <a:endParaRPr lang="en-US" altLang="zh-CN" dirty="0"/>
          </a:p>
          <a:p>
            <a:pPr lvl="1"/>
            <a:r>
              <a:rPr lang="zh-CN" altLang="en-US" dirty="0"/>
              <a:t>类的数据成员</a:t>
            </a:r>
            <a:endParaRPr lang="en-US" altLang="zh-CN" dirty="0"/>
          </a:p>
          <a:p>
            <a:pPr lvl="1"/>
            <a:r>
              <a:rPr lang="zh-CN" altLang="en-US" dirty="0"/>
              <a:t>代表该类对象含有的数据（描述属性）</a:t>
            </a:r>
            <a:endParaRPr lang="en-US" altLang="zh-CN" dirty="0"/>
          </a:p>
          <a:p>
            <a:pPr lvl="1"/>
            <a:r>
              <a:rPr lang="zh-CN" altLang="en-US" dirty="0"/>
              <a:t>包括普通变量、数组、指针、结构、类对象等</a:t>
            </a:r>
            <a:endParaRPr lang="en-US" altLang="zh-CN" dirty="0"/>
          </a:p>
          <a:p>
            <a:r>
              <a:rPr lang="zh-CN" altLang="en-US" dirty="0"/>
              <a:t>成员函数</a:t>
            </a:r>
            <a:endParaRPr lang="en-US" altLang="zh-CN" dirty="0"/>
          </a:p>
          <a:p>
            <a:pPr lvl="1"/>
            <a:r>
              <a:rPr lang="zh-CN" altLang="en-US" dirty="0"/>
              <a:t>即函数成员，对该类对象所含数据进行操作的方法</a:t>
            </a:r>
            <a:endParaRPr lang="en-US" altLang="zh-CN" dirty="0"/>
          </a:p>
          <a:p>
            <a:pPr lvl="1"/>
            <a:r>
              <a:rPr lang="zh-CN" altLang="en-US" dirty="0"/>
              <a:t>既可放于类定义的花括号之中，也可按类外定义方式放于之外（但要求类体内必须有其函数原型，且类定义外函数说明的前面必须用“&lt;类名&gt;::”来限定）</a:t>
            </a:r>
            <a:endParaRPr lang="en-US" altLang="zh-CN" dirty="0"/>
          </a:p>
          <a:p>
            <a:pPr lvl="1"/>
            <a:r>
              <a:rPr lang="zh-CN" altLang="en-US" dirty="0"/>
              <a:t>凡在类体中定义的函数成员均隐含为</a:t>
            </a:r>
            <a:r>
              <a:rPr lang="zh-CN" altLang="en-US" dirty="0">
                <a:solidFill>
                  <a:srgbClr val="FF0000"/>
                </a:solidFill>
              </a:rPr>
              <a:t>内联</a:t>
            </a:r>
            <a:r>
              <a:rPr lang="zh-CN" altLang="en-US" dirty="0"/>
              <a:t>函数</a:t>
            </a:r>
          </a:p>
        </p:txBody>
      </p:sp>
      <p:sp>
        <p:nvSpPr>
          <p:cNvPr id="4" name="矩形 3">
            <a:hlinkClick r:id="rId2" action="ppaction://hlinksldjump"/>
            <a:extLst>
              <a:ext uri="{FF2B5EF4-FFF2-40B4-BE49-F238E27FC236}">
                <a16:creationId xmlns:a16="http://schemas.microsoft.com/office/drawing/2014/main" id="{1CD4947F-E78B-4E64-A325-3119B53DDC4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8F82299-FE34-454D-AA22-D91FDF67122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6B734C5-BFD3-4E0F-8A21-C031297DBC0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05E7F53-25D5-4EDD-94D3-3DC0035B5F5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B5C8B53-74E5-4BC3-9AEA-BA931AFEE9E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D563F1CA-8A1B-4657-BA7B-8E4A16A7D03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7DB9F69F-E924-4D36-AC0A-3E928333BF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1C6C8C21-8F51-4C5E-B412-DD8458FF4F0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49B9E407-4B7A-45A8-A819-8A12B6ADD76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127837"/>
    </mc:Choice>
    <mc:Fallback xmlns="">
      <p:transition spd="slow" advTm="127837"/>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7.3</a:t>
            </a:r>
            <a:endParaRPr lang="zh-CN" altLang="en-US" dirty="0"/>
          </a:p>
        </p:txBody>
      </p:sp>
      <p:sp>
        <p:nvSpPr>
          <p:cNvPr id="3" name="内容占位符 2"/>
          <p:cNvSpPr>
            <a:spLocks noGrp="1"/>
          </p:cNvSpPr>
          <p:nvPr>
            <p:ph idx="1"/>
          </p:nvPr>
        </p:nvSpPr>
        <p:spPr/>
        <p:txBody>
          <a:bodyPr/>
          <a:lstStyle/>
          <a:p>
            <a:r>
              <a:rPr lang="zh-CN" altLang="en-US" dirty="0"/>
              <a:t>随机生成</a:t>
            </a:r>
            <a:r>
              <a:rPr lang="en-US" altLang="zh-CN" dirty="0"/>
              <a:t>n</a:t>
            </a:r>
            <a:r>
              <a:rPr lang="zh-CN" altLang="en-US" dirty="0"/>
              <a:t>个整数，按照节点数据由小到大的顺序构造有序链表，完善节点类和链表类的如下成员函数：</a:t>
            </a:r>
            <a:endParaRPr lang="en-US" altLang="zh-CN" dirty="0"/>
          </a:p>
          <a:p>
            <a:pPr lvl="1"/>
            <a:r>
              <a:rPr lang="zh-CN" altLang="en-US" dirty="0"/>
              <a:t>成员函数：</a:t>
            </a:r>
            <a:r>
              <a:rPr lang="en-US" altLang="zh-CN" dirty="0"/>
              <a:t>Remove( ),</a:t>
            </a:r>
            <a:r>
              <a:rPr lang="zh-CN" altLang="en-US" dirty="0"/>
              <a:t>链表节点删除</a:t>
            </a:r>
            <a:endParaRPr lang="en-US" altLang="zh-CN" dirty="0"/>
          </a:p>
          <a:p>
            <a:pPr lvl="1"/>
            <a:r>
              <a:rPr lang="zh-CN" altLang="en-US" dirty="0"/>
              <a:t>成员函数：</a:t>
            </a:r>
            <a:r>
              <a:rPr lang="en-US" altLang="zh-CN" dirty="0"/>
              <a:t>Find( ),</a:t>
            </a:r>
            <a:r>
              <a:rPr lang="zh-CN" altLang="en-US" dirty="0"/>
              <a:t>链表节点查找</a:t>
            </a:r>
            <a:endParaRPr lang="en-US" altLang="zh-CN" dirty="0"/>
          </a:p>
          <a:p>
            <a:pPr lvl="1"/>
            <a:r>
              <a:rPr lang="zh-CN" altLang="en-US" dirty="0"/>
              <a:t>成员函数：</a:t>
            </a:r>
            <a:r>
              <a:rPr lang="en-US" altLang="zh-CN" dirty="0"/>
              <a:t>Print( ),</a:t>
            </a:r>
            <a:r>
              <a:rPr lang="zh-CN" altLang="en-US" dirty="0"/>
              <a:t>按顺序输出链表全部节点的数据项</a:t>
            </a:r>
            <a:endParaRPr lang="en-US" altLang="zh-CN" dirty="0"/>
          </a:p>
          <a:p>
            <a:pPr lvl="1"/>
            <a:r>
              <a:rPr lang="zh-CN" altLang="en-US" dirty="0"/>
              <a:t>其它未定义成员函数，包括节点类的构造函数与析构函数、链表类的构造函数</a:t>
            </a:r>
          </a:p>
        </p:txBody>
      </p:sp>
      <p:sp>
        <p:nvSpPr>
          <p:cNvPr id="4" name="矩形 3">
            <a:hlinkClick r:id="" action="ppaction://noaction"/>
            <a:extLst>
              <a:ext uri="{FF2B5EF4-FFF2-40B4-BE49-F238E27FC236}">
                <a16:creationId xmlns:a16="http://schemas.microsoft.com/office/drawing/2014/main" id="{1FC041AE-266E-458D-889C-6AECAD41609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59222B90-ABF3-44F1-9166-884586C8D3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F5172155-E4CD-440E-8830-BDE59CA0DBF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7A616FBC-57E3-47E2-B3A8-35444F7904D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6CF2A3D9-73A5-4322-9E14-01ADAB1CE63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r>
              <a:rPr lang="en-US" altLang="zh-CN" dirty="0"/>
              <a:t>Stack</a:t>
            </a:r>
            <a:r>
              <a:rPr lang="zh-CN" altLang="en-US" dirty="0"/>
              <a:t>）</a:t>
            </a:r>
          </a:p>
        </p:txBody>
      </p:sp>
      <p:sp>
        <p:nvSpPr>
          <p:cNvPr id="3" name="内容占位符 2"/>
          <p:cNvSpPr>
            <a:spLocks noGrp="1"/>
          </p:cNvSpPr>
          <p:nvPr>
            <p:ph idx="1"/>
          </p:nvPr>
        </p:nvSpPr>
        <p:spPr/>
        <p:txBody>
          <a:bodyPr/>
          <a:lstStyle/>
          <a:p>
            <a:r>
              <a:rPr lang="zh-CN" altLang="en-US" dirty="0"/>
              <a:t>栈是程序设计过程中经常使用的一种</a:t>
            </a:r>
            <a:r>
              <a:rPr lang="zh-CN" altLang="en-US" dirty="0">
                <a:solidFill>
                  <a:srgbClr val="FF0000"/>
                </a:solidFill>
              </a:rPr>
              <a:t>数据结构</a:t>
            </a:r>
            <a:r>
              <a:rPr lang="zh-CN" altLang="en-US" dirty="0"/>
              <a:t>，它对于数据的存放和操作有下面这样的特点：</a:t>
            </a:r>
          </a:p>
          <a:p>
            <a:pPr lvl="1"/>
            <a:r>
              <a:rPr lang="zh-CN" altLang="en-US" dirty="0"/>
              <a:t>它只有一个对数据进行存入和取出的端口；</a:t>
            </a:r>
          </a:p>
          <a:p>
            <a:pPr lvl="1"/>
            <a:r>
              <a:rPr lang="zh-CN" altLang="en-US" dirty="0"/>
              <a:t>后进者先出，即最后被存入的数据将首先被取出。其形式很像一种存储硬币的小容器，每次只可以从顶端压入一个硬币，而取出也只可从顶端进行，即后进先出。</a:t>
            </a:r>
          </a:p>
          <a:p>
            <a:r>
              <a:rPr lang="zh-CN" altLang="en-US" dirty="0"/>
              <a:t>这样的数据存储和管理形式在一些实际的程序设计中很有用 </a:t>
            </a:r>
          </a:p>
          <a:p>
            <a:endParaRPr lang="zh-CN" altLang="en-US" dirty="0"/>
          </a:p>
        </p:txBody>
      </p:sp>
      <p:sp>
        <p:nvSpPr>
          <p:cNvPr id="4" name="矩形 3">
            <a:hlinkClick r:id="" action="ppaction://noaction"/>
            <a:extLst>
              <a:ext uri="{FF2B5EF4-FFF2-40B4-BE49-F238E27FC236}">
                <a16:creationId xmlns:a16="http://schemas.microsoft.com/office/drawing/2014/main" id="{07D4D025-A62E-4C2A-8929-E61D34E91CA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CFBD7AA4-5A00-4812-BF9F-3FBD872BE42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0CDF54E1-0C7F-43A8-A168-196315CD8FE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3142697E-7587-45B1-BC04-D87ADF5F7FD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D11DBFF2-E8FC-4E85-BFFF-1B8497AEAD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71590176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设计栈类</a:t>
            </a:r>
            <a:endParaRPr lang="en-US" altLang="zh-CN" dirty="0"/>
          </a:p>
        </p:txBody>
      </p:sp>
      <p:sp>
        <p:nvSpPr>
          <p:cNvPr id="3" name="内容占位符 2"/>
          <p:cNvSpPr>
            <a:spLocks noGrp="1"/>
          </p:cNvSpPr>
          <p:nvPr>
            <p:ph idx="1"/>
          </p:nvPr>
        </p:nvSpPr>
        <p:spPr/>
        <p:txBody>
          <a:bodyPr/>
          <a:lstStyle/>
          <a:p>
            <a:r>
              <a:rPr lang="zh-CN" altLang="en-US" dirty="0"/>
              <a:t>栈中需要保存一批同类型的数据，可用一个数组来实现。对数据的操作总从栈顶进行，需要设一个变量记录栈顶位置。从而抽象两个数据成员：</a:t>
            </a:r>
          </a:p>
          <a:p>
            <a:pPr marL="457200" lvl="1" indent="0">
              <a:buNone/>
            </a:pPr>
            <a:r>
              <a:rPr lang="en-US" altLang="zh-CN" dirty="0"/>
              <a:t>	</a:t>
            </a:r>
            <a:r>
              <a:rPr lang="en-US" altLang="zh-CN"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float </a:t>
            </a:r>
            <a:r>
              <a:rPr lang="en-US" altLang="zh-CN" b="1" dirty="0">
                <a:latin typeface="Courier New" panose="02070309020205020404" pitchFamily="49" charset="0"/>
                <a:cs typeface="Courier New" panose="02070309020205020404" pitchFamily="49" charset="0"/>
              </a:rPr>
              <a:t>data [</a:t>
            </a:r>
            <a:r>
              <a:rPr lang="en-US" altLang="zh-CN" b="1" dirty="0" err="1">
                <a:latin typeface="Courier New" panose="02070309020205020404" pitchFamily="49" charset="0"/>
                <a:cs typeface="Courier New" panose="02070309020205020404" pitchFamily="49" charset="0"/>
              </a:rPr>
              <a:t>maxsize</a:t>
            </a:r>
            <a:r>
              <a:rPr lang="en-US" altLang="zh-CN" b="1" dirty="0">
                <a:latin typeface="Courier New" panose="02070309020205020404" pitchFamily="49" charset="0"/>
                <a:cs typeface="Courier New" panose="02070309020205020404" pitchFamily="49" charset="0"/>
              </a:rPr>
              <a:t>];</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//data</a:t>
            </a:r>
            <a:r>
              <a:rPr lang="zh-CN" altLang="en-US" dirty="0">
                <a:solidFill>
                  <a:srgbClr val="007434"/>
                </a:solidFill>
                <a:latin typeface="Courier New" panose="02070309020205020404" pitchFamily="49" charset="0"/>
                <a:cs typeface="Courier New" panose="02070309020205020404" pitchFamily="49" charset="0"/>
              </a:rPr>
              <a:t>中存放栈的实际数据</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top;  </a:t>
            </a:r>
            <a:r>
              <a:rPr lang="en-US" altLang="zh-CN" dirty="0">
                <a:solidFill>
                  <a:srgbClr val="007434"/>
                </a:solidFill>
                <a:latin typeface="Courier New" panose="02070309020205020404" pitchFamily="49" charset="0"/>
                <a:cs typeface="Courier New" panose="02070309020205020404" pitchFamily="49" charset="0"/>
              </a:rPr>
              <a:t>//top</a:t>
            </a:r>
            <a:r>
              <a:rPr lang="zh-CN" altLang="en-US" dirty="0">
                <a:solidFill>
                  <a:srgbClr val="007434"/>
                </a:solidFill>
                <a:latin typeface="Courier New" panose="02070309020205020404" pitchFamily="49" charset="0"/>
                <a:cs typeface="Courier New" panose="02070309020205020404" pitchFamily="49" charset="0"/>
              </a:rPr>
              <a:t>为栈顶位置</a:t>
            </a:r>
          </a:p>
        </p:txBody>
      </p:sp>
      <p:sp>
        <p:nvSpPr>
          <p:cNvPr id="4" name="矩形 3">
            <a:hlinkClick r:id="" action="ppaction://noaction"/>
            <a:extLst>
              <a:ext uri="{FF2B5EF4-FFF2-40B4-BE49-F238E27FC236}">
                <a16:creationId xmlns:a16="http://schemas.microsoft.com/office/drawing/2014/main" id="{8967B4B9-7391-4D33-8E8B-BE88C60E654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1AD35407-EBDF-4798-9C7C-FF572EE12B9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3262EA17-CAEC-4B9D-ADB8-E95B6C99831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18373F76-500C-4937-8F33-7BC574E0256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C7163975-8674-4BD1-A89C-999E4795CC6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28874640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设计栈类</a:t>
            </a:r>
          </a:p>
        </p:txBody>
      </p:sp>
      <p:sp>
        <p:nvSpPr>
          <p:cNvPr id="3" name="内容占位符 2"/>
          <p:cNvSpPr>
            <a:spLocks noGrp="1"/>
          </p:cNvSpPr>
          <p:nvPr>
            <p:ph idx="1"/>
          </p:nvPr>
        </p:nvSpPr>
        <p:spPr/>
        <p:txBody>
          <a:bodyPr/>
          <a:lstStyle/>
          <a:p>
            <a:r>
              <a:rPr lang="zh-CN" altLang="en-US" dirty="0"/>
              <a:t>考虑对栈中数据要施加的操作，而抽象出其成员函数：</a:t>
            </a:r>
          </a:p>
          <a:p>
            <a:pPr marL="457200" lvl="1" indent="0">
              <a:buNone/>
            </a:pPr>
            <a:r>
              <a:rPr lang="en-US" altLang="zh-CN" dirty="0"/>
              <a:t>		</a:t>
            </a: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push (</a:t>
            </a:r>
            <a:r>
              <a:rPr lang="en-US" altLang="zh-CN" b="1" dirty="0">
                <a:solidFill>
                  <a:srgbClr val="0000FF"/>
                </a:solidFill>
                <a:latin typeface="Courier New" panose="02070309020205020404" pitchFamily="49" charset="0"/>
                <a:cs typeface="Courier New" panose="02070309020205020404" pitchFamily="49" charset="0"/>
              </a:rPr>
              <a:t>float</a:t>
            </a:r>
            <a:r>
              <a:rPr lang="en-US" altLang="zh-CN" b="1" dirty="0">
                <a:latin typeface="Courier New" panose="02070309020205020404" pitchFamily="49" charset="0"/>
                <a:cs typeface="Courier New" panose="02070309020205020404" pitchFamily="49" charset="0"/>
              </a:rPr>
              <a:t> a);  	</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将数据</a:t>
            </a:r>
            <a:r>
              <a:rPr lang="en-US" altLang="zh-CN" dirty="0">
                <a:solidFill>
                  <a:srgbClr val="007434"/>
                </a:solidFill>
                <a:latin typeface="Courier New" panose="02070309020205020404" pitchFamily="49" charset="0"/>
                <a:cs typeface="Courier New" panose="02070309020205020404" pitchFamily="49" charset="0"/>
              </a:rPr>
              <a:t>a</a:t>
            </a:r>
            <a:r>
              <a:rPr lang="zh-CN" altLang="en-US" dirty="0">
                <a:solidFill>
                  <a:srgbClr val="007434"/>
                </a:solidFill>
                <a:latin typeface="Courier New" panose="02070309020205020404" pitchFamily="49" charset="0"/>
                <a:cs typeface="Courier New" panose="02070309020205020404" pitchFamily="49" charset="0"/>
              </a:rPr>
              <a:t>“压入”栈顶</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float</a:t>
            </a:r>
            <a:r>
              <a:rPr lang="en-US" altLang="zh-CN" b="1" dirty="0">
                <a:latin typeface="Courier New" panose="02070309020205020404" pitchFamily="49" charset="0"/>
                <a:cs typeface="Courier New" panose="02070309020205020404" pitchFamily="49" charset="0"/>
              </a:rPr>
              <a:t> pop (</a:t>
            </a: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	</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将栈顶数据“弹出”并返回</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bool</a:t>
            </a:r>
            <a:r>
              <a:rPr lang="en-US" altLang="zh-CN" b="1" dirty="0">
                <a:latin typeface="Courier New" panose="02070309020205020404" pitchFamily="49" charset="0"/>
                <a:cs typeface="Courier New" panose="02070309020205020404" pitchFamily="49" charset="0"/>
              </a:rPr>
              <a:t> empty(</a:t>
            </a: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	</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判断栈是否为空</a:t>
            </a:r>
          </a:p>
          <a:p>
            <a:endParaRPr lang="zh-CN" altLang="en-US" dirty="0"/>
          </a:p>
        </p:txBody>
      </p:sp>
      <p:sp>
        <p:nvSpPr>
          <p:cNvPr id="4" name="矩形 3">
            <a:hlinkClick r:id="" action="ppaction://noaction"/>
            <a:extLst>
              <a:ext uri="{FF2B5EF4-FFF2-40B4-BE49-F238E27FC236}">
                <a16:creationId xmlns:a16="http://schemas.microsoft.com/office/drawing/2014/main" id="{FB61E3E2-1A9B-4401-A461-544E2142D41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0E7AB8F1-1A9D-4341-8D1D-C3C497FB0F2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E5B53D3C-421E-47FA-B9F0-B1074A3523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0822039D-1AA8-4674-B9EE-438CE08E98C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EFF4B758-0D28-4226-B7F1-23C79B823B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09952875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设计栈类</a:t>
            </a:r>
          </a:p>
        </p:txBody>
      </p:sp>
      <p:sp>
        <p:nvSpPr>
          <p:cNvPr id="3" name="内容占位符 2"/>
          <p:cNvSpPr>
            <a:spLocks noGrp="1"/>
          </p:cNvSpPr>
          <p:nvPr>
            <p:ph idx="1"/>
          </p:nvPr>
        </p:nvSpPr>
        <p:spPr/>
        <p:txBody>
          <a:bodyPr/>
          <a:lstStyle/>
          <a:p>
            <a:r>
              <a:rPr lang="zh-CN" altLang="en-US" dirty="0"/>
              <a:t>为了显示对象的“诞生”与“死亡”信息</a:t>
            </a:r>
            <a:r>
              <a:rPr lang="en-US" altLang="zh-CN" dirty="0"/>
              <a:t>, </a:t>
            </a:r>
            <a:r>
              <a:rPr lang="zh-CN" altLang="en-US" dirty="0"/>
              <a:t>还可对所设计的栈类加入构造与析构函数。</a:t>
            </a:r>
          </a:p>
          <a:p>
            <a:r>
              <a:rPr lang="en-US" altLang="zh-CN" dirty="0"/>
              <a:t>main</a:t>
            </a:r>
            <a:r>
              <a:rPr lang="zh-CN" altLang="en-US" dirty="0"/>
              <a:t>函数中说明</a:t>
            </a:r>
            <a:r>
              <a:rPr lang="en-US" altLang="zh-CN" dirty="0"/>
              <a:t>stack</a:t>
            </a:r>
            <a:r>
              <a:rPr lang="zh-CN" altLang="en-US" dirty="0"/>
              <a:t>类型的对象</a:t>
            </a:r>
            <a:r>
              <a:rPr lang="en-US" altLang="zh-CN" dirty="0"/>
              <a:t>s1</a:t>
            </a:r>
            <a:r>
              <a:rPr lang="zh-CN" altLang="en-US" dirty="0"/>
              <a:t>、</a:t>
            </a:r>
            <a:r>
              <a:rPr lang="en-US" altLang="zh-CN" dirty="0"/>
              <a:t>s2</a:t>
            </a:r>
            <a:r>
              <a:rPr lang="zh-CN" altLang="en-US" dirty="0"/>
              <a:t>来表示两个具体的栈，进而通过类成员函数对那两个具体的栈进行不同的操作。</a:t>
            </a:r>
          </a:p>
          <a:p>
            <a:endParaRPr lang="zh-CN" altLang="en-US" dirty="0"/>
          </a:p>
        </p:txBody>
      </p:sp>
      <p:sp>
        <p:nvSpPr>
          <p:cNvPr id="4" name="矩形 3">
            <a:hlinkClick r:id="" action="ppaction://noaction"/>
            <a:extLst>
              <a:ext uri="{FF2B5EF4-FFF2-40B4-BE49-F238E27FC236}">
                <a16:creationId xmlns:a16="http://schemas.microsoft.com/office/drawing/2014/main" id="{4BAF8DFE-008F-4D52-AFF4-537567486DF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5CA934D6-C9EB-4DAA-A531-46416F1CA25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284DDE12-E638-4366-A5BB-AA311D462B2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65385FD4-EBD0-44A5-9E3C-4E75A2F99B8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C867431A-45EA-4010-BED0-5BFFFD53405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56715320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7"/>
            <a:ext cx="8229600" cy="360040"/>
          </a:xfrm>
        </p:spPr>
        <p:txBody>
          <a:bodyPr/>
          <a:lstStyle/>
          <a:p>
            <a:pPr marL="0" indent="0">
              <a:buNone/>
            </a:pPr>
            <a:r>
              <a:rPr lang="en-US" altLang="zh-CN" sz="2400" b="1" dirty="0">
                <a:solidFill>
                  <a:srgbClr val="007434"/>
                </a:solidFill>
                <a:latin typeface="Courier New" panose="02070309020205020404" pitchFamily="49" charset="0"/>
                <a:cs typeface="Courier New" panose="02070309020205020404" pitchFamily="49" charset="0"/>
              </a:rPr>
              <a:t>//</a:t>
            </a:r>
            <a:r>
              <a:rPr lang="en-US" altLang="zh-CN" sz="2400" b="1" dirty="0" err="1">
                <a:solidFill>
                  <a:srgbClr val="007434"/>
                </a:solidFill>
                <a:latin typeface="Courier New" panose="02070309020205020404" pitchFamily="49" charset="0"/>
                <a:cs typeface="Courier New" panose="02070309020205020404" pitchFamily="49" charset="0"/>
              </a:rPr>
              <a:t>Stack.h</a:t>
            </a:r>
            <a:endParaRPr lang="en-US" altLang="zh-CN" sz="2400" b="1" dirty="0">
              <a:solidFill>
                <a:srgbClr val="007434"/>
              </a:solidFill>
              <a:latin typeface="Courier New" panose="02070309020205020404" pitchFamily="49" charset="0"/>
              <a:cs typeface="Courier New" panose="02070309020205020404" pitchFamily="49" charset="0"/>
            </a:endParaRPr>
          </a:p>
          <a:p>
            <a:pPr marL="0" indent="0">
              <a:buNone/>
            </a:pPr>
            <a:endParaRPr lang="zh-CN" altLang="en-US" sz="2400" b="1" dirty="0">
              <a:solidFill>
                <a:schemeClr val="tx2"/>
              </a:solidFill>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B6E3A9FF-E254-42BF-B2DE-0F1BD489E478}"/>
              </a:ext>
            </a:extLst>
          </p:cNvPr>
          <p:cNvSpPr/>
          <p:nvPr/>
        </p:nvSpPr>
        <p:spPr>
          <a:xfrm>
            <a:off x="457200" y="1859340"/>
            <a:ext cx="7859216" cy="4154984"/>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6;</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bool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empty(</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push(</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pop(</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5E978844-1D74-4DA5-896B-1C6D68DCAD5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CB90CF36-E24E-49F6-BDD7-12EFEA8D6D1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827A3241-0D9F-4017-A0BF-C107BFF1E40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4B9BD3DE-6C20-45B6-84B0-8B0F6E026B3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58755101-711C-407A-B9F0-9D37CF0E58A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359261640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2EA0FAD-76AC-4265-AE22-38B9F100B48B}"/>
              </a:ext>
            </a:extLst>
          </p:cNvPr>
          <p:cNvSpPr/>
          <p:nvPr/>
        </p:nvSpPr>
        <p:spPr>
          <a:xfrm>
            <a:off x="107504" y="908720"/>
            <a:ext cx="8712968" cy="5632311"/>
          </a:xfrm>
          <a:prstGeom prst="rect">
            <a:avLst/>
          </a:prstGeom>
        </p:spPr>
        <p:txBody>
          <a:bodyPr wrap="square">
            <a:spAutoFit/>
          </a:bodyPr>
          <a:lstStyle/>
          <a:p>
            <a:pPr marL="0" indent="0">
              <a:buNone/>
            </a:pPr>
            <a:r>
              <a:rPr lang="en-US" altLang="zh-CN" sz="2400" b="1" dirty="0">
                <a:solidFill>
                  <a:srgbClr val="007434"/>
                </a:solidFill>
                <a:latin typeface="Courier New" panose="02070309020205020404" pitchFamily="49" charset="0"/>
                <a:cs typeface="Courier New" panose="02070309020205020404" pitchFamily="49" charset="0"/>
              </a:rPr>
              <a:t>//Stack.cpp</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include</a:t>
            </a:r>
            <a:r>
              <a:rPr lang="en-US" altLang="zh-CN" sz="2400" b="1" dirty="0" err="1">
                <a:latin typeface="Courier New" panose="02070309020205020404" pitchFamily="49" charset="0"/>
                <a:cs typeface="Courier New" panose="02070309020205020404" pitchFamily="49" charset="0"/>
              </a:rPr>
              <a:t>"Stack.h</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latin typeface="Courier New" panose="02070309020205020404" pitchFamily="49" charset="0"/>
                <a:cs typeface="Courier New" panose="02070309020205020404" pitchFamily="49" charset="0"/>
              </a:rPr>
              <a:t>&lt;iostream&gt;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a:latin typeface="Courier New" panose="02070309020205020404" pitchFamily="49" charset="0"/>
                <a:cs typeface="Courier New" panose="02070309020205020404" pitchFamily="49" charset="0"/>
              </a:rPr>
              <a:t>std;</a:t>
            </a:r>
          </a:p>
          <a:p>
            <a:endPar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0;</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initialized."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destroyed."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bool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::empty(</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0 ?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true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false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30A99251-42D3-4CDB-9C42-87E7D5F35E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6C057239-5E2B-44C0-AF92-856C5814BF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5BB769C9-9BE7-40E4-AB5E-7F6CCFCA3AC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8C0068E1-D981-4C3D-87A2-669B58884A0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F7C13F0B-6FAF-4BBF-A85C-846A50086FA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21784758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7B7C2933-26DB-44D6-B512-3408ED289E18}"/>
              </a:ext>
            </a:extLst>
          </p:cNvPr>
          <p:cNvSpPr/>
          <p:nvPr/>
        </p:nvSpPr>
        <p:spPr>
          <a:xfrm>
            <a:off x="0" y="764704"/>
            <a:ext cx="9144000" cy="6001643"/>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::push(</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is full!"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data[top] =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::pop(</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pPr lvl="2"/>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if</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0)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is underflow!"</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0;</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data[top];</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D39B7147-90C4-4FEB-B4CD-F107C432D97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60AA9E01-1D39-4255-8E83-5887848244F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CD62CF67-3B60-483C-8B8A-835B022A2B7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C63F1905-D2EF-400E-BA17-97CE4343F51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F47339C2-0D7B-4B42-9651-A57F83E8A67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260776539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B5AB4415-E50A-4914-8260-91E1A9109555}"/>
              </a:ext>
            </a:extLst>
          </p:cNvPr>
          <p:cNvSpPr/>
          <p:nvPr/>
        </p:nvSpPr>
        <p:spPr>
          <a:xfrm>
            <a:off x="0" y="908720"/>
            <a:ext cx="9144000" cy="5632311"/>
          </a:xfrm>
          <a:prstGeom prst="rect">
            <a:avLst/>
          </a:prstGeom>
        </p:spPr>
        <p:txBody>
          <a:bodyPr wrap="square">
            <a:spAutoFit/>
          </a:bodyPr>
          <a:lstStyle/>
          <a:p>
            <a:pPr marL="0" indent="0">
              <a:spcBef>
                <a:spcPts val="0"/>
              </a:spcBef>
              <a:buNone/>
            </a:pPr>
            <a:r>
              <a:rPr lang="en-US" altLang="zh-CN" sz="2000" b="1" dirty="0">
                <a:solidFill>
                  <a:srgbClr val="007434"/>
                </a:solidFill>
                <a:latin typeface="Courier New" panose="02070309020205020404" pitchFamily="49" charset="0"/>
                <a:cs typeface="Courier New" panose="02070309020205020404" pitchFamily="49" charset="0"/>
              </a:rPr>
              <a:t>//Main.cpp</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include</a:t>
            </a:r>
            <a:r>
              <a:rPr lang="en-US" altLang="zh-CN" sz="2000" b="1" dirty="0" err="1">
                <a:latin typeface="Courier New" panose="02070309020205020404" pitchFamily="49" charset="0"/>
                <a:cs typeface="Courier New" panose="02070309020205020404" pitchFamily="49" charset="0"/>
              </a:rPr>
              <a:t>"Stack.h</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&lt;iostream&gt;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std;</a:t>
            </a:r>
          </a:p>
          <a:p>
            <a:endPar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s1, s2;</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++)s1.push(2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s1.pop()</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++)s1.push(2.5*</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++)s2.push(s1.pop());</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s2.pop()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(!(s2.empty()));</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BCC8337F-A219-462F-B3CD-24C19FF5C82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0D707886-AE1A-460D-8A41-98F2FA0F0EF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921501C8-206B-4C88-A764-0905C1095D2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D1FF7131-F967-4861-8F8E-DD33C8BA296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3" action="ppaction://hlinksldjump"/>
            <a:extLst>
              <a:ext uri="{FF2B5EF4-FFF2-40B4-BE49-F238E27FC236}">
                <a16:creationId xmlns:a16="http://schemas.microsoft.com/office/drawing/2014/main" id="{E7977221-6802-481C-A50B-C3CDDFB81DB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67311724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500562"/>
          </a:xfrm>
        </p:spPr>
        <p:txBody>
          <a:bodyPr/>
          <a:lstStyle/>
          <a:p>
            <a:pPr marL="0" indent="0">
              <a:buNone/>
            </a:pPr>
            <a:r>
              <a:rPr lang="zh-CN" altLang="en-US" dirty="0">
                <a:solidFill>
                  <a:schemeClr val="accent6">
                    <a:lumMod val="75000"/>
                  </a:schemeClr>
                </a:solidFill>
              </a:rPr>
              <a:t>程序运行结果：</a:t>
            </a:r>
            <a:endParaRPr lang="en-US" altLang="zh-CN" dirty="0">
              <a:solidFill>
                <a:schemeClr val="accent6">
                  <a:lumMod val="75000"/>
                </a:schemeClr>
              </a:solidFill>
            </a:endParaRPr>
          </a:p>
          <a:p>
            <a:pPr>
              <a:lnSpc>
                <a:spcPct val="80000"/>
              </a:lnSpc>
              <a:buNone/>
            </a:pPr>
            <a:r>
              <a:rPr lang="en-US" altLang="zh-CN" b="1" dirty="0">
                <a:latin typeface="Courier New" panose="02070309020205020404" pitchFamily="49" charset="0"/>
                <a:cs typeface="Courier New" panose="02070309020205020404" pitchFamily="49" charset="0"/>
              </a:rPr>
              <a:t>stack initialized.</a:t>
            </a:r>
          </a:p>
          <a:p>
            <a:pPr>
              <a:lnSpc>
                <a:spcPct val="80000"/>
              </a:lnSpc>
              <a:buNone/>
            </a:pPr>
            <a:r>
              <a:rPr lang="en-US" altLang="zh-CN" b="1" dirty="0">
                <a:latin typeface="Courier New" panose="02070309020205020404" pitchFamily="49" charset="0"/>
                <a:cs typeface="Courier New" panose="02070309020205020404" pitchFamily="49" charset="0"/>
              </a:rPr>
              <a:t>stack initialized.</a:t>
            </a:r>
          </a:p>
          <a:p>
            <a:pPr>
              <a:lnSpc>
                <a:spcPct val="80000"/>
              </a:lnSpc>
              <a:buNone/>
            </a:pPr>
            <a:r>
              <a:rPr lang="en-US" altLang="zh-CN" b="1" dirty="0">
                <a:latin typeface="Courier New" panose="02070309020205020404" pitchFamily="49" charset="0"/>
                <a:cs typeface="Courier New" panose="02070309020205020404" pitchFamily="49" charset="0"/>
              </a:rPr>
              <a:t>12  10  8  6  4  2</a:t>
            </a:r>
          </a:p>
          <a:p>
            <a:pPr>
              <a:lnSpc>
                <a:spcPct val="80000"/>
              </a:lnSpc>
              <a:buNone/>
            </a:pPr>
            <a:r>
              <a:rPr lang="en-US" altLang="zh-CN" b="1" dirty="0">
                <a:latin typeface="Courier New" panose="02070309020205020404" pitchFamily="49" charset="0"/>
                <a:cs typeface="Courier New" panose="02070309020205020404" pitchFamily="49" charset="0"/>
              </a:rPr>
              <a:t>2.5  5  7.5  10  12.5  15</a:t>
            </a:r>
          </a:p>
          <a:p>
            <a:pPr>
              <a:lnSpc>
                <a:spcPct val="80000"/>
              </a:lnSpc>
              <a:buNone/>
            </a:pPr>
            <a:r>
              <a:rPr lang="en-US" altLang="zh-CN" b="1" dirty="0">
                <a:latin typeface="Courier New" panose="02070309020205020404" pitchFamily="49" charset="0"/>
                <a:cs typeface="Courier New" panose="02070309020205020404" pitchFamily="49" charset="0"/>
              </a:rPr>
              <a:t>stack destroyed.</a:t>
            </a:r>
          </a:p>
          <a:p>
            <a:pPr>
              <a:lnSpc>
                <a:spcPct val="80000"/>
              </a:lnSpc>
              <a:buNone/>
            </a:pPr>
            <a:r>
              <a:rPr lang="en-US" altLang="zh-CN" b="1" dirty="0">
                <a:latin typeface="Courier New" panose="02070309020205020404" pitchFamily="49" charset="0"/>
                <a:cs typeface="Courier New" panose="02070309020205020404" pitchFamily="49" charset="0"/>
              </a:rPr>
              <a:t>stack destroyed. </a:t>
            </a:r>
            <a:endParaRPr lang="zh-CN" altLang="en-US"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3DEE720F-FFD8-4D11-B1D0-2A27CE6BD5C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21FD02C3-3F73-4179-BEDF-06AC2F305BF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4EB7DC3A-1D37-4EC7-A9EB-B861391399E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F983578B-BB5E-4489-999E-C1DC071719C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8066230B-1C4B-4B5D-81D5-6E3BF2E07D5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2180942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a:t>
            </a:r>
          </a:p>
        </p:txBody>
      </p:sp>
      <p:sp>
        <p:nvSpPr>
          <p:cNvPr id="3" name="内容占位符 2"/>
          <p:cNvSpPr>
            <a:spLocks noGrp="1"/>
          </p:cNvSpPr>
          <p:nvPr>
            <p:ph idx="1"/>
          </p:nvPr>
        </p:nvSpPr>
        <p:spPr>
          <a:xfrm>
            <a:off x="457200" y="1844824"/>
            <a:ext cx="8153400" cy="4798886"/>
          </a:xfrm>
        </p:spPr>
        <p:txBody>
          <a:bodyPr/>
          <a:lstStyle/>
          <a:p>
            <a:r>
              <a:rPr lang="zh-CN" altLang="en-US" dirty="0"/>
              <a:t>私有成员</a:t>
            </a:r>
            <a:endParaRPr lang="en-US" altLang="zh-CN" dirty="0"/>
          </a:p>
          <a:p>
            <a:pPr lvl="1"/>
            <a:r>
              <a:rPr lang="zh-CN" altLang="en-US" dirty="0"/>
              <a:t>以关键字</a:t>
            </a:r>
            <a:r>
              <a:rPr lang="en-US" altLang="zh-CN" dirty="0">
                <a:solidFill>
                  <a:srgbClr val="0000FF"/>
                </a:solidFill>
                <a:latin typeface="Courier New" pitchFamily="49" charset="0"/>
                <a:cs typeface="Courier New" pitchFamily="49" charset="0"/>
              </a:rPr>
              <a:t>private</a:t>
            </a:r>
            <a:r>
              <a:rPr lang="zh-CN" altLang="en-US" dirty="0"/>
              <a:t>说明</a:t>
            </a:r>
            <a:endParaRPr lang="en-US" altLang="zh-CN" dirty="0"/>
          </a:p>
          <a:p>
            <a:pPr lvl="1"/>
            <a:r>
              <a:rPr lang="zh-CN" altLang="en-US" dirty="0"/>
              <a:t>成员不能从外部进行访问</a:t>
            </a:r>
            <a:endParaRPr lang="en-US" altLang="zh-CN" dirty="0"/>
          </a:p>
          <a:p>
            <a:pPr lvl="2"/>
            <a:r>
              <a:rPr lang="zh-CN" altLang="en-US" dirty="0"/>
              <a:t>所谓类的外部是指</a:t>
            </a:r>
            <a:r>
              <a:rPr lang="zh-CN" altLang="en-US" dirty="0">
                <a:solidFill>
                  <a:srgbClr val="FF0000"/>
                </a:solidFill>
              </a:rPr>
              <a:t>类的定义之外</a:t>
            </a:r>
            <a:r>
              <a:rPr lang="zh-CN" altLang="en-US" dirty="0"/>
              <a:t>以及类的</a:t>
            </a:r>
            <a:r>
              <a:rPr lang="zh-CN" altLang="en-US" dirty="0">
                <a:solidFill>
                  <a:srgbClr val="FF0000"/>
                </a:solidFill>
              </a:rPr>
              <a:t>成员函数定义之外</a:t>
            </a:r>
            <a:endParaRPr lang="en-US" altLang="zh-CN" dirty="0">
              <a:solidFill>
                <a:srgbClr val="FF0000"/>
              </a:solidFill>
            </a:endParaRPr>
          </a:p>
          <a:p>
            <a:r>
              <a:rPr lang="zh-CN" altLang="en-US" dirty="0"/>
              <a:t>公有成员</a:t>
            </a:r>
            <a:endParaRPr lang="en-US" altLang="zh-CN" dirty="0"/>
          </a:p>
          <a:p>
            <a:pPr lvl="1"/>
            <a:r>
              <a:rPr lang="zh-CN" altLang="en-US" dirty="0"/>
              <a:t>以关键字</a:t>
            </a:r>
            <a:r>
              <a:rPr lang="en-US" altLang="zh-CN" dirty="0">
                <a:solidFill>
                  <a:srgbClr val="0000FF"/>
                </a:solidFill>
                <a:latin typeface="Courier New" pitchFamily="49" charset="0"/>
                <a:cs typeface="Courier New" pitchFamily="49" charset="0"/>
              </a:rPr>
              <a:t>public</a:t>
            </a:r>
            <a:r>
              <a:rPr lang="zh-CN" altLang="en-US" dirty="0"/>
              <a:t>说明</a:t>
            </a:r>
            <a:endParaRPr lang="en-US" altLang="zh-CN" dirty="0"/>
          </a:p>
          <a:p>
            <a:pPr lvl="1"/>
            <a:r>
              <a:rPr lang="zh-CN" altLang="en-US" dirty="0"/>
              <a:t>成员能从外部进行访问</a:t>
            </a:r>
            <a:endParaRPr lang="en-US" altLang="zh-CN" dirty="0"/>
          </a:p>
        </p:txBody>
      </p:sp>
      <p:sp>
        <p:nvSpPr>
          <p:cNvPr id="4" name="矩形 3">
            <a:hlinkClick r:id="rId2" action="ppaction://hlinksldjump"/>
            <a:extLst>
              <a:ext uri="{FF2B5EF4-FFF2-40B4-BE49-F238E27FC236}">
                <a16:creationId xmlns:a16="http://schemas.microsoft.com/office/drawing/2014/main" id="{3A2CF6F8-56C6-4449-9EF1-EC9E9C6205E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EAFC820-0DFB-4AE2-AEBB-016709E8E38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DEA3982-0F4A-4F28-B01C-647B3EE225A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49E6DF8-0FFB-4F34-9E17-8E5E9E2CB43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2B5E1BA-BC49-4B94-ACC7-E7EB98D9621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3E0371E7-F1C2-4086-AF32-38DFCD2194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FB5CBEE2-D0F4-430D-8A76-571C29177B1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C41EC307-FCEE-44BC-875F-6E9733200EF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A5D28C9A-C98D-4175-B42E-85B21E52B31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2315"/>
    </mc:Choice>
    <mc:Fallback xmlns="">
      <p:transition spd="slow" advTm="2315"/>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A1EA650-43C8-4D2D-B43B-409216AFA565}"/>
              </a:ext>
            </a:extLst>
          </p:cNvPr>
          <p:cNvSpPr>
            <a:spLocks noGrp="1"/>
          </p:cNvSpPr>
          <p:nvPr>
            <p:ph idx="1"/>
          </p:nvPr>
        </p:nvSpPr>
        <p:spPr/>
        <p:txBody>
          <a:bodyPr/>
          <a:lstStyle/>
          <a:p>
            <a:r>
              <a:rPr kumimoji="1" lang="zh-CN" altLang="en-US" dirty="0"/>
              <a:t>队列 </a:t>
            </a:r>
            <a:r>
              <a:rPr kumimoji="1" lang="en-US" altLang="zh-CN" dirty="0"/>
              <a:t>(Queue)</a:t>
            </a:r>
            <a:r>
              <a:rPr kumimoji="1" lang="zh-CN" altLang="en-US" dirty="0"/>
              <a:t>是另一种</a:t>
            </a:r>
            <a:r>
              <a:rPr kumimoji="1" lang="zh-CN" altLang="en-US" dirty="0">
                <a:solidFill>
                  <a:srgbClr val="FF0000"/>
                </a:solidFill>
              </a:rPr>
              <a:t>线性数据结构</a:t>
            </a:r>
            <a:r>
              <a:rPr kumimoji="1" lang="zh-CN" altLang="en-US" dirty="0"/>
              <a:t>，它只允许在表的一端插入元素，而在另一端删除元素，所以队列具有</a:t>
            </a:r>
            <a:r>
              <a:rPr kumimoji="1" lang="zh-CN" altLang="en-US" dirty="0">
                <a:solidFill>
                  <a:srgbClr val="FF0000"/>
                </a:solidFill>
              </a:rPr>
              <a:t>先进先出</a:t>
            </a:r>
            <a:r>
              <a:rPr kumimoji="1" lang="en-US" altLang="zh-CN" dirty="0"/>
              <a:t>(Fist In Fist Out</a:t>
            </a:r>
            <a:r>
              <a:rPr kumimoji="1" lang="zh-CN" altLang="en-US" dirty="0"/>
              <a:t>， 缩写为</a:t>
            </a:r>
            <a:r>
              <a:rPr kumimoji="1" lang="en-US" altLang="zh-CN" dirty="0"/>
              <a:t>FIFO)</a:t>
            </a:r>
            <a:r>
              <a:rPr kumimoji="1" lang="zh-CN" altLang="en-US" dirty="0"/>
              <a:t>的特性</a:t>
            </a:r>
            <a:endParaRPr kumimoji="1" lang="en-US" altLang="zh-CN" dirty="0"/>
          </a:p>
          <a:p>
            <a:pPr lvl="1"/>
            <a:r>
              <a:rPr lang="zh-CN" altLang="en-US" dirty="0"/>
              <a:t>在队列中，允许插入的一端叫做队尾</a:t>
            </a:r>
            <a:r>
              <a:rPr lang="en-US" altLang="zh-CN" dirty="0"/>
              <a:t>(rear)</a:t>
            </a:r>
            <a:r>
              <a:rPr lang="zh-CN" altLang="en-US" dirty="0"/>
              <a:t>，允许删除的一端则称为队头</a:t>
            </a:r>
            <a:r>
              <a:rPr lang="en-US" altLang="zh-CN" dirty="0"/>
              <a:t>(front)</a:t>
            </a:r>
            <a:r>
              <a:rPr lang="zh-CN" altLang="en-US" dirty="0"/>
              <a:t>。 </a:t>
            </a:r>
            <a:endParaRPr lang="en-US" altLang="zh-CN" dirty="0"/>
          </a:p>
          <a:p>
            <a:pPr lvl="1"/>
            <a:r>
              <a:rPr lang="zh-CN" altLang="en-US" dirty="0"/>
              <a:t>假设队列为</a:t>
            </a:r>
            <a:r>
              <a:rPr lang="en-US" altLang="zh-CN" dirty="0"/>
              <a:t>q=(a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t>
            </a:r>
            <a:r>
              <a:rPr lang="zh-CN" altLang="en-US" dirty="0"/>
              <a:t>，</a:t>
            </a:r>
            <a:r>
              <a:rPr lang="en-US" altLang="zh-CN" dirty="0"/>
              <a:t>a</a:t>
            </a:r>
            <a:r>
              <a:rPr lang="en-US" altLang="zh-CN" baseline="-25000" dirty="0"/>
              <a:t>n</a:t>
            </a:r>
            <a:r>
              <a:rPr lang="en-US" altLang="zh-CN" dirty="0"/>
              <a:t>)</a:t>
            </a:r>
            <a:r>
              <a:rPr lang="zh-CN" altLang="en-US" dirty="0"/>
              <a:t>，那么</a:t>
            </a:r>
            <a:r>
              <a:rPr lang="en-US" altLang="zh-CN" dirty="0"/>
              <a:t>a</a:t>
            </a:r>
            <a:r>
              <a:rPr lang="en-US" altLang="zh-CN" baseline="-25000" dirty="0"/>
              <a:t>1</a:t>
            </a:r>
            <a:r>
              <a:rPr lang="zh-CN" altLang="en-US" dirty="0"/>
              <a:t>就是队头元素，</a:t>
            </a:r>
            <a:r>
              <a:rPr lang="en-US" altLang="zh-CN" dirty="0"/>
              <a:t>a</a:t>
            </a:r>
            <a:r>
              <a:rPr lang="en-US" altLang="zh-CN" baseline="-25000" dirty="0"/>
              <a:t>n</a:t>
            </a:r>
            <a:r>
              <a:rPr lang="zh-CN" altLang="en-US" dirty="0"/>
              <a:t>则是队尾元素。队列中的元素是按照</a:t>
            </a:r>
            <a:r>
              <a:rPr lang="en-US" altLang="zh-CN" dirty="0"/>
              <a:t>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t>
            </a:r>
            <a:r>
              <a:rPr lang="zh-CN" altLang="en-US" dirty="0"/>
              <a:t>，</a:t>
            </a:r>
            <a:r>
              <a:rPr lang="en-US" altLang="zh-CN" dirty="0"/>
              <a:t>a</a:t>
            </a:r>
            <a:r>
              <a:rPr lang="en-US" altLang="zh-CN" baseline="-25000" dirty="0"/>
              <a:t>n</a:t>
            </a:r>
            <a:r>
              <a:rPr lang="zh-CN" altLang="en-US" dirty="0"/>
              <a:t>的顺序进入的， 退出队列也必须按照同样的次序依次出队，也就是说，只有在</a:t>
            </a:r>
            <a:r>
              <a:rPr lang="en-US" altLang="zh-CN" dirty="0"/>
              <a:t>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t>
            </a:r>
            <a:r>
              <a:rPr lang="zh-CN" altLang="en-US" dirty="0"/>
              <a:t>，</a:t>
            </a:r>
            <a:r>
              <a:rPr lang="en-US" altLang="zh-CN" dirty="0"/>
              <a:t>a</a:t>
            </a:r>
            <a:r>
              <a:rPr lang="en-US" altLang="zh-CN" baseline="-25000" dirty="0"/>
              <a:t>n-1</a:t>
            </a:r>
            <a:r>
              <a:rPr lang="zh-CN" altLang="en-US" dirty="0"/>
              <a:t>都离开队列之后，</a:t>
            </a:r>
            <a:r>
              <a:rPr lang="en-US" altLang="zh-CN" dirty="0"/>
              <a:t>a</a:t>
            </a:r>
            <a:r>
              <a:rPr lang="en-US" altLang="zh-CN" baseline="-25000" dirty="0"/>
              <a:t>n</a:t>
            </a:r>
            <a:r>
              <a:rPr lang="zh-CN" altLang="en-US" dirty="0"/>
              <a:t>才能退出队列。</a:t>
            </a:r>
          </a:p>
        </p:txBody>
      </p:sp>
      <p:sp>
        <p:nvSpPr>
          <p:cNvPr id="3" name="标题 2">
            <a:extLst>
              <a:ext uri="{FF2B5EF4-FFF2-40B4-BE49-F238E27FC236}">
                <a16:creationId xmlns:a16="http://schemas.microsoft.com/office/drawing/2014/main" id="{A50FF595-3196-452D-AB01-CACE0D05DAA6}"/>
              </a:ext>
            </a:extLst>
          </p:cNvPr>
          <p:cNvSpPr>
            <a:spLocks noGrp="1"/>
          </p:cNvSpPr>
          <p:nvPr>
            <p:ph type="title"/>
          </p:nvPr>
        </p:nvSpPr>
        <p:spPr/>
        <p:txBody>
          <a:bodyPr/>
          <a:lstStyle/>
          <a:p>
            <a:r>
              <a:rPr lang="zh-CN" altLang="en-US" dirty="0"/>
              <a:t>队列（</a:t>
            </a:r>
            <a:r>
              <a:rPr lang="en-US" altLang="zh-CN" dirty="0"/>
              <a:t>Queue</a:t>
            </a:r>
            <a:r>
              <a:rPr lang="zh-CN" altLang="en-US" dirty="0"/>
              <a:t>）</a:t>
            </a:r>
          </a:p>
        </p:txBody>
      </p:sp>
      <p:sp>
        <p:nvSpPr>
          <p:cNvPr id="4" name="灯片编号占位符 3">
            <a:extLst>
              <a:ext uri="{FF2B5EF4-FFF2-40B4-BE49-F238E27FC236}">
                <a16:creationId xmlns:a16="http://schemas.microsoft.com/office/drawing/2014/main" id="{D9F76DB5-1F8B-4EB1-8E27-1110009812A8}"/>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230</a:t>
            </a:fld>
            <a:endParaRPr lang="zh-CN" altLang="en-US" dirty="0"/>
          </a:p>
        </p:txBody>
      </p:sp>
      <p:sp>
        <p:nvSpPr>
          <p:cNvPr id="5" name="矩形 4">
            <a:hlinkClick r:id="" action="ppaction://noaction"/>
            <a:extLst>
              <a:ext uri="{FF2B5EF4-FFF2-40B4-BE49-F238E27FC236}">
                <a16:creationId xmlns:a16="http://schemas.microsoft.com/office/drawing/2014/main" id="{94D93F68-AFFE-431F-9A1E-2D38C94C94B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6" name="矩形 5">
            <a:hlinkClick r:id="" action="ppaction://noaction"/>
            <a:extLst>
              <a:ext uri="{FF2B5EF4-FFF2-40B4-BE49-F238E27FC236}">
                <a16:creationId xmlns:a16="http://schemas.microsoft.com/office/drawing/2014/main" id="{A6F093B4-8B5C-4D74-A541-A9911BFF2D9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7" name="矩形 6">
            <a:hlinkClick r:id="" action="ppaction://noaction"/>
            <a:extLst>
              <a:ext uri="{FF2B5EF4-FFF2-40B4-BE49-F238E27FC236}">
                <a16:creationId xmlns:a16="http://schemas.microsoft.com/office/drawing/2014/main" id="{54A19B39-EBB6-45D2-ACFF-967F0CCDD03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8" name="矩形 7">
            <a:hlinkClick r:id="" action="ppaction://noaction"/>
            <a:extLst>
              <a:ext uri="{FF2B5EF4-FFF2-40B4-BE49-F238E27FC236}">
                <a16:creationId xmlns:a16="http://schemas.microsoft.com/office/drawing/2014/main" id="{BA9C96A9-CDDD-4C10-AF50-CDBE171E09F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460AAD27-388B-4F29-8E10-696A945BACC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52601186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CF1BC99-CEEB-44B1-B17D-EDA4C224FC05}"/>
              </a:ext>
            </a:extLst>
          </p:cNvPr>
          <p:cNvSpPr>
            <a:spLocks noGrp="1"/>
          </p:cNvSpPr>
          <p:nvPr>
            <p:ph idx="1"/>
          </p:nvPr>
        </p:nvSpPr>
        <p:spPr/>
        <p:txBody>
          <a:bodyPr/>
          <a:lstStyle/>
          <a:p>
            <a:r>
              <a:rPr lang="zh-CN" altLang="en-US" dirty="0"/>
              <a:t>顺序队列</a:t>
            </a:r>
            <a:endParaRPr lang="en-US" altLang="zh-CN" dirty="0"/>
          </a:p>
          <a:p>
            <a:pPr lvl="1"/>
            <a:r>
              <a:rPr lang="zh-CN" altLang="en-US" dirty="0"/>
              <a:t>基于数组结构，存储队列元素</a:t>
            </a:r>
            <a:endParaRPr lang="en-US" altLang="zh-CN" dirty="0"/>
          </a:p>
          <a:p>
            <a:pPr lvl="2"/>
            <a:r>
              <a:rPr lang="zh-CN" altLang="en-US" dirty="0"/>
              <a:t>存储空间受限制</a:t>
            </a:r>
            <a:endParaRPr lang="en-US" altLang="zh-CN" dirty="0"/>
          </a:p>
          <a:p>
            <a:pPr lvl="2"/>
            <a:r>
              <a:rPr lang="zh-CN" altLang="en-US" dirty="0"/>
              <a:t>删除操作不易实现</a:t>
            </a:r>
            <a:endParaRPr lang="en-US" altLang="zh-CN" dirty="0"/>
          </a:p>
          <a:p>
            <a:r>
              <a:rPr lang="zh-CN" altLang="en-US" dirty="0"/>
              <a:t>链式队列</a:t>
            </a:r>
            <a:endParaRPr lang="en-US" altLang="zh-CN" dirty="0"/>
          </a:p>
          <a:p>
            <a:pPr lvl="1"/>
            <a:r>
              <a:rPr lang="zh-CN" altLang="en-US" dirty="0"/>
              <a:t>基于链表结构，存储队列元素</a:t>
            </a:r>
            <a:endParaRPr lang="en-US" altLang="zh-CN" dirty="0"/>
          </a:p>
          <a:p>
            <a:pPr lvl="2"/>
            <a:r>
              <a:rPr lang="zh-CN" altLang="en-US" dirty="0"/>
              <a:t>存储空间不受限制</a:t>
            </a:r>
            <a:endParaRPr lang="en-US" altLang="zh-CN" dirty="0"/>
          </a:p>
          <a:p>
            <a:pPr lvl="2"/>
            <a:r>
              <a:rPr lang="zh-CN" altLang="en-US" dirty="0"/>
              <a:t>插入删除操作比较容易</a:t>
            </a:r>
          </a:p>
        </p:txBody>
      </p:sp>
      <p:sp>
        <p:nvSpPr>
          <p:cNvPr id="3" name="标题 2">
            <a:extLst>
              <a:ext uri="{FF2B5EF4-FFF2-40B4-BE49-F238E27FC236}">
                <a16:creationId xmlns:a16="http://schemas.microsoft.com/office/drawing/2014/main" id="{630AB198-B134-43A7-8DF5-9638792F3FD8}"/>
              </a:ext>
            </a:extLst>
          </p:cNvPr>
          <p:cNvSpPr>
            <a:spLocks noGrp="1"/>
          </p:cNvSpPr>
          <p:nvPr>
            <p:ph type="title"/>
          </p:nvPr>
        </p:nvSpPr>
        <p:spPr/>
        <p:txBody>
          <a:bodyPr/>
          <a:lstStyle/>
          <a:p>
            <a:r>
              <a:rPr lang="zh-CN" altLang="en-US" dirty="0"/>
              <a:t>队列的实现方式</a:t>
            </a:r>
          </a:p>
        </p:txBody>
      </p:sp>
      <p:sp>
        <p:nvSpPr>
          <p:cNvPr id="4" name="灯片编号占位符 3">
            <a:extLst>
              <a:ext uri="{FF2B5EF4-FFF2-40B4-BE49-F238E27FC236}">
                <a16:creationId xmlns:a16="http://schemas.microsoft.com/office/drawing/2014/main" id="{22B4E24E-A704-488C-B578-71CFC48C83C9}"/>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231</a:t>
            </a:fld>
            <a:endParaRPr lang="zh-CN" altLang="en-US" dirty="0"/>
          </a:p>
        </p:txBody>
      </p:sp>
      <p:sp>
        <p:nvSpPr>
          <p:cNvPr id="5" name="矩形 4">
            <a:hlinkClick r:id="" action="ppaction://noaction"/>
            <a:extLst>
              <a:ext uri="{FF2B5EF4-FFF2-40B4-BE49-F238E27FC236}">
                <a16:creationId xmlns:a16="http://schemas.microsoft.com/office/drawing/2014/main" id="{30F0E74A-C2E6-4394-9119-29AECC5D129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6" name="矩形 5">
            <a:hlinkClick r:id="" action="ppaction://noaction"/>
            <a:extLst>
              <a:ext uri="{FF2B5EF4-FFF2-40B4-BE49-F238E27FC236}">
                <a16:creationId xmlns:a16="http://schemas.microsoft.com/office/drawing/2014/main" id="{F05FEFF3-D7A4-4D7C-8780-502B05EA575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7" name="矩形 6">
            <a:hlinkClick r:id="" action="ppaction://noaction"/>
            <a:extLst>
              <a:ext uri="{FF2B5EF4-FFF2-40B4-BE49-F238E27FC236}">
                <a16:creationId xmlns:a16="http://schemas.microsoft.com/office/drawing/2014/main" id="{3BD882FA-420A-440E-98AD-3800A445C0E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8" name="矩形 7">
            <a:hlinkClick r:id="" action="ppaction://noaction"/>
            <a:extLst>
              <a:ext uri="{FF2B5EF4-FFF2-40B4-BE49-F238E27FC236}">
                <a16:creationId xmlns:a16="http://schemas.microsoft.com/office/drawing/2014/main" id="{BC3A3A4A-55FF-4E23-B2D1-D25BF139A2F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42CDDDD4-9BF2-4A26-9375-4B1BAB34CA1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54363795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8AFEDAA-08A6-45E8-BC76-64650B04674E}"/>
              </a:ext>
            </a:extLst>
          </p:cNvPr>
          <p:cNvSpPr>
            <a:spLocks noGrp="1"/>
          </p:cNvSpPr>
          <p:nvPr>
            <p:ph idx="1"/>
          </p:nvPr>
        </p:nvSpPr>
        <p:spPr>
          <a:xfrm>
            <a:off x="457200" y="1052737"/>
            <a:ext cx="8229600" cy="504056"/>
          </a:xfrm>
        </p:spPr>
        <p:txBody>
          <a:bodyPr/>
          <a:lstStyle/>
          <a:p>
            <a:r>
              <a:rPr lang="zh-CN" altLang="en-US" dirty="0"/>
              <a:t>节点类和队列类</a:t>
            </a:r>
          </a:p>
        </p:txBody>
      </p:sp>
      <p:sp>
        <p:nvSpPr>
          <p:cNvPr id="4" name="灯片编号占位符 3">
            <a:extLst>
              <a:ext uri="{FF2B5EF4-FFF2-40B4-BE49-F238E27FC236}">
                <a16:creationId xmlns:a16="http://schemas.microsoft.com/office/drawing/2014/main" id="{8DDF3C36-46E9-4786-B982-96C6D7C72B95}"/>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232</a:t>
            </a:fld>
            <a:endParaRPr lang="zh-CN" altLang="en-US" dirty="0"/>
          </a:p>
        </p:txBody>
      </p:sp>
      <p:sp>
        <p:nvSpPr>
          <p:cNvPr id="5" name="矩形 4">
            <a:extLst>
              <a:ext uri="{FF2B5EF4-FFF2-40B4-BE49-F238E27FC236}">
                <a16:creationId xmlns:a16="http://schemas.microsoft.com/office/drawing/2014/main" id="{0D7B855B-56F7-490F-AB71-2F90217711F3}"/>
              </a:ext>
            </a:extLst>
          </p:cNvPr>
          <p:cNvSpPr/>
          <p:nvPr/>
        </p:nvSpPr>
        <p:spPr>
          <a:xfrm>
            <a:off x="457200" y="1687707"/>
            <a:ext cx="3168352" cy="1938992"/>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*next;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extLst>
              <a:ext uri="{FF2B5EF4-FFF2-40B4-BE49-F238E27FC236}">
                <a16:creationId xmlns:a16="http://schemas.microsoft.com/office/drawing/2014/main" id="{D8DE8F65-CACB-4B68-919C-CFDB5110AACB}"/>
              </a:ext>
            </a:extLst>
          </p:cNvPr>
          <p:cNvSpPr/>
          <p:nvPr/>
        </p:nvSpPr>
        <p:spPr>
          <a:xfrm>
            <a:off x="4764335" y="1657966"/>
            <a:ext cx="4177233" cy="4893647"/>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initQueue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empty();</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push(</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pop();</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getFront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getRear</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7" name="矩形 6">
            <a:hlinkClick r:id="" action="ppaction://noaction"/>
            <a:extLst>
              <a:ext uri="{FF2B5EF4-FFF2-40B4-BE49-F238E27FC236}">
                <a16:creationId xmlns:a16="http://schemas.microsoft.com/office/drawing/2014/main" id="{4B2C8E9E-0646-4B44-83A8-F360E0C0985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8" name="矩形 7">
            <a:hlinkClick r:id="" action="ppaction://noaction"/>
            <a:extLst>
              <a:ext uri="{FF2B5EF4-FFF2-40B4-BE49-F238E27FC236}">
                <a16:creationId xmlns:a16="http://schemas.microsoft.com/office/drawing/2014/main" id="{E35799CB-0191-41ED-888F-8333B3C60F0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9" name="矩形 8">
            <a:hlinkClick r:id="" action="ppaction://noaction"/>
            <a:extLst>
              <a:ext uri="{FF2B5EF4-FFF2-40B4-BE49-F238E27FC236}">
                <a16:creationId xmlns:a16="http://schemas.microsoft.com/office/drawing/2014/main" id="{BDC2AD03-8406-40DD-9197-EB9026B2388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0" name="矩形 9">
            <a:hlinkClick r:id="" action="ppaction://noaction"/>
            <a:extLst>
              <a:ext uri="{FF2B5EF4-FFF2-40B4-BE49-F238E27FC236}">
                <a16:creationId xmlns:a16="http://schemas.microsoft.com/office/drawing/2014/main" id="{A9D43E58-9ECC-4C6C-B8A2-3D4DEF29E47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rId2" action="ppaction://hlinksldjump"/>
            <a:extLst>
              <a:ext uri="{FF2B5EF4-FFF2-40B4-BE49-F238E27FC236}">
                <a16:creationId xmlns:a16="http://schemas.microsoft.com/office/drawing/2014/main" id="{7D617C4D-9608-42E5-888A-21EA20BB902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317581774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6E709FF-A968-4519-A798-D11AABE7FECC}"/>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233</a:t>
            </a:fld>
            <a:endParaRPr lang="zh-CN" altLang="en-US" dirty="0"/>
          </a:p>
        </p:txBody>
      </p:sp>
      <p:sp>
        <p:nvSpPr>
          <p:cNvPr id="5" name="矩形 4">
            <a:extLst>
              <a:ext uri="{FF2B5EF4-FFF2-40B4-BE49-F238E27FC236}">
                <a16:creationId xmlns:a16="http://schemas.microsoft.com/office/drawing/2014/main" id="{30B6D90F-4B26-4153-BFF5-4C5B3F390DDC}"/>
              </a:ext>
            </a:extLst>
          </p:cNvPr>
          <p:cNvSpPr/>
          <p:nvPr/>
        </p:nvSpPr>
        <p:spPr>
          <a:xfrm>
            <a:off x="107504" y="980728"/>
            <a:ext cx="8856984" cy="532453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initQueue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 = rear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new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front-&gt;next = rear;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rear-&gt;next = </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nullptr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::empty()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//front = rear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front-&gt;next == rear;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::push(</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new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s-&gt;data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s-&gt;next = </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nullptr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rear-&gt;next = s;</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 = s;</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E6C98E81-9D86-4AB8-A510-805C5D1F755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F7768DCE-0BF8-4993-A09F-B0B0204F693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1C3E16A1-C55B-4A5E-A87D-AC53CCF7A3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DA6A2D88-5AA1-4C46-B686-D9BAC9997F9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C4A37C7E-45E3-41A8-8CBA-4B885356AD3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306286604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3CB52D7-2310-4FED-8DCF-3504C62EA40F}"/>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234</a:t>
            </a:fld>
            <a:endParaRPr lang="zh-CN" altLang="en-US" dirty="0"/>
          </a:p>
        </p:txBody>
      </p:sp>
      <p:sp>
        <p:nvSpPr>
          <p:cNvPr id="5" name="矩形 4">
            <a:extLst>
              <a:ext uri="{FF2B5EF4-FFF2-40B4-BE49-F238E27FC236}">
                <a16:creationId xmlns:a16="http://schemas.microsoft.com/office/drawing/2014/main" id="{AAF4A8D2-D4AF-4516-8E63-F6278A54C4C2}"/>
              </a:ext>
            </a:extLst>
          </p:cNvPr>
          <p:cNvSpPr/>
          <p:nvPr/>
        </p:nvSpPr>
        <p:spPr>
          <a:xfrm>
            <a:off x="395536" y="919302"/>
            <a:ext cx="8496944" cy="5632311"/>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::pop()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(empty())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is </a:t>
            </a:r>
            <a:r>
              <a:rPr lang="en-US" altLang="zh-CN" sz="24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empty,can't</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pop.\n"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 = front-&gt;next;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getFront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front-&gt;next-&gt;data;</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getRear</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rear-&gt;data;</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B405983F-3874-441A-9FA2-EC6620BED7F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5F73BF78-4587-47FB-B76F-2AD7D3D8D0A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C6708F2D-A4E3-4086-84B8-9A1BAC5443A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E61C82FB-2770-46FC-982B-0AB558A95A3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9E4653C0-B011-4171-83A3-31A3A2121BA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70551049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49FBB83-71AD-484D-8002-06E10E9052BD}"/>
              </a:ext>
            </a:extLst>
          </p:cNvPr>
          <p:cNvSpPr/>
          <p:nvPr/>
        </p:nvSpPr>
        <p:spPr>
          <a:xfrm>
            <a:off x="323528" y="908720"/>
            <a:ext cx="8496944" cy="532453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getSize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front-&gt;next;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k = 0;</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nullptr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k++;</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q-&gt;next;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k;</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front-&gt;next;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q-&gt;data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q-&gt;next;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DA65B0F7-5B21-4288-85FE-BC036050E8E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973701B6-4344-4173-86BF-3A9192FF368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8091C3B2-2652-4D5A-85FF-F045E4EEE6E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27D902E3-B069-4402-8401-9F8040A7C40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3E83AEA2-E87C-403B-B5E4-AED4290F143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10974539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3ABFE86-C45A-4054-9FCE-3ABAA5FF9DDA}"/>
              </a:ext>
            </a:extLst>
          </p:cNvPr>
          <p:cNvSpPr/>
          <p:nvPr/>
        </p:nvSpPr>
        <p:spPr>
          <a:xfrm>
            <a:off x="323528" y="908720"/>
            <a:ext cx="8568952" cy="5078313"/>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L.initQueue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"Push data to Queue...\n"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srand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unsigned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)time(</a:t>
            </a:r>
            <a:r>
              <a:rPr lang="en-US" altLang="zh-CN" b="1" dirty="0">
                <a:solidFill>
                  <a:srgbClr val="6F008A"/>
                </a:solidFill>
                <a:latin typeface="Courier New" panose="02070309020205020404" pitchFamily="49" charset="0"/>
                <a:ea typeface="新宋体" panose="02010609030101010101" pitchFamily="49" charset="-122"/>
                <a:cs typeface="Courier New" panose="02070309020205020404" pitchFamily="49" charset="0"/>
              </a:rPr>
              <a:t>NULL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0;i &lt; 10;i++)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L.push</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(rand() % 100);</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"Push finished.\n"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"You have pushed such data:"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L.printQueue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"Pop data out of Queue...\n"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L.pop</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"Pop finished.\n"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"Now the Queue have such data:"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L.printQueue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return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0;</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7D39E5ED-0310-48FB-9FF8-C3163EE852F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1B715157-6A2A-44F9-8626-1379830DF08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161C0372-2218-49D1-928F-0C4DFC52BA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C5554449-3B52-4399-BEB6-25F50A5E4DB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93093C80-5E5D-4F4C-8AF7-A40898AA610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80526122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9782291-987B-491A-9E5D-5D39E84D51AF}"/>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237</a:t>
            </a:fld>
            <a:endParaRPr lang="zh-CN" altLang="en-US" dirty="0"/>
          </a:p>
        </p:txBody>
      </p:sp>
      <p:sp>
        <p:nvSpPr>
          <p:cNvPr id="5" name="矩形 4">
            <a:extLst>
              <a:ext uri="{FF2B5EF4-FFF2-40B4-BE49-F238E27FC236}">
                <a16:creationId xmlns:a16="http://schemas.microsoft.com/office/drawing/2014/main" id="{9DC72F87-73A9-4A8F-97FA-4D6D29E3078B}"/>
              </a:ext>
            </a:extLst>
          </p:cNvPr>
          <p:cNvSpPr/>
          <p:nvPr/>
        </p:nvSpPr>
        <p:spPr>
          <a:xfrm>
            <a:off x="323528" y="1484784"/>
            <a:ext cx="8640960" cy="3231654"/>
          </a:xfrm>
          <a:prstGeom prst="rect">
            <a:avLst/>
          </a:prstGeom>
        </p:spPr>
        <p:txBody>
          <a:bodyPr wrap="square">
            <a:spAutoFit/>
          </a:bodyPr>
          <a:lstStyle/>
          <a:p>
            <a:pPr>
              <a:spcBef>
                <a:spcPts val="600"/>
              </a:spcBef>
              <a:spcAft>
                <a:spcPts val="600"/>
              </a:spcAft>
            </a:pPr>
            <a:r>
              <a:rPr lang="zh-CN" altLang="en-US" sz="2400" b="1" dirty="0">
                <a:solidFill>
                  <a:schemeClr val="accent6">
                    <a:lumMod val="75000"/>
                  </a:schemeClr>
                </a:solidFill>
                <a:latin typeface="+mj-ea"/>
                <a:ea typeface="+mj-ea"/>
                <a:cs typeface="Courier New" panose="02070309020205020404" pitchFamily="49" charset="0"/>
              </a:rPr>
              <a:t>程序运行结果</a:t>
            </a:r>
            <a:endParaRPr lang="en-US" altLang="zh-CN" sz="2400" b="1" dirty="0">
              <a:solidFill>
                <a:schemeClr val="accent6">
                  <a:lumMod val="75000"/>
                </a:schemeClr>
              </a:solidFill>
              <a:latin typeface="+mj-ea"/>
              <a:ea typeface="+mj-ea"/>
              <a:cs typeface="Courier New" panose="02070309020205020404" pitchFamily="49" charset="0"/>
            </a:endParaRP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Push data to Queue...</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Push finished.</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You have pushed such data:88 66 97 55 36 0 16 84 17 0</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Pop data out of Queue...</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Pop finished.</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Now the Queue have such data:66 97 55 36 0 16 84 17 0</a:t>
            </a:r>
          </a:p>
        </p:txBody>
      </p:sp>
      <p:sp>
        <p:nvSpPr>
          <p:cNvPr id="6" name="矩形 5">
            <a:hlinkClick r:id="" action="ppaction://noaction"/>
            <a:extLst>
              <a:ext uri="{FF2B5EF4-FFF2-40B4-BE49-F238E27FC236}">
                <a16:creationId xmlns:a16="http://schemas.microsoft.com/office/drawing/2014/main" id="{879F9B30-8197-4EF6-81C4-302B28185E4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D6B6B398-7F35-469F-85D6-2ACAD8C8DDD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75F90598-2DE4-4F32-BB6D-0573153115F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64E76B00-9C86-4162-AFD7-2F4B1D13828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6BAD7CD9-A7FF-4EBB-B577-061006C3182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282142700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第七章 结束</a:t>
            </a:r>
          </a:p>
        </p:txBody>
      </p:sp>
      <p:sp>
        <p:nvSpPr>
          <p:cNvPr id="11"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anose="02010800040101010101" pitchFamily="2" charset="-122"/>
                <a:ea typeface="华文琥珀" panose="02010800040101010101" pitchFamily="2" charset="-122"/>
              </a:rPr>
              <a:t>高级语言</a:t>
            </a:r>
            <a:r>
              <a:rPr lang="en-US" altLang="zh-CN" sz="2400" b="1" dirty="0">
                <a:solidFill>
                  <a:schemeClr val="bg1"/>
                </a:solidFill>
                <a:latin typeface="Courier New" panose="02070309020205020404" pitchFamily="49" charset="0"/>
                <a:ea typeface="华文琥珀" panose="02010800040101010101" pitchFamily="2" charset="-122"/>
                <a:cs typeface="Courier New" panose="02070309020205020404" pitchFamily="49" charset="0"/>
              </a:rPr>
              <a:t>C++</a:t>
            </a:r>
            <a:r>
              <a:rPr lang="zh-CN" altLang="en-US" sz="2400" dirty="0">
                <a:solidFill>
                  <a:schemeClr val="bg1"/>
                </a:solidFill>
                <a:latin typeface="华文琥珀" panose="02010800040101010101" pitchFamily="2" charset="-122"/>
                <a:ea typeface="华文琥珀" panose="02010800040101010101" pitchFamily="2" charset="-122"/>
              </a:rPr>
              <a:t>程序设计</a:t>
            </a:r>
          </a:p>
        </p:txBody>
      </p:sp>
      <p:pic>
        <p:nvPicPr>
          <p:cNvPr id="13" name="图片 12">
            <a:extLst>
              <a:ext uri="{FF2B5EF4-FFF2-40B4-BE49-F238E27FC236}">
                <a16:creationId xmlns:a16="http://schemas.microsoft.com/office/drawing/2014/main" id="{A09EEFF8-5110-4BD8-8BA8-2865BC79C1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4" name="图片 13">
            <a:extLst>
              <a:ext uri="{FF2B5EF4-FFF2-40B4-BE49-F238E27FC236}">
                <a16:creationId xmlns:a16="http://schemas.microsoft.com/office/drawing/2014/main" id="{1A4491B2-B3AE-4FFB-AE64-7478DF18DB6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26281868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a:t>
            </a:r>
          </a:p>
        </p:txBody>
      </p:sp>
      <p:sp>
        <p:nvSpPr>
          <p:cNvPr id="3" name="内容占位符 2"/>
          <p:cNvSpPr>
            <a:spLocks noGrp="1"/>
          </p:cNvSpPr>
          <p:nvPr>
            <p:ph idx="1"/>
          </p:nvPr>
        </p:nvSpPr>
        <p:spPr/>
        <p:txBody>
          <a:bodyPr/>
          <a:lstStyle/>
          <a:p>
            <a:r>
              <a:rPr lang="zh-CN" altLang="en-US" dirty="0"/>
              <a:t>保护成员</a:t>
            </a:r>
            <a:endParaRPr lang="en-US" altLang="zh-CN" dirty="0"/>
          </a:p>
          <a:p>
            <a:pPr lvl="1"/>
            <a:r>
              <a:rPr lang="zh-CN" altLang="en-US" dirty="0"/>
              <a:t>以关键字</a:t>
            </a:r>
            <a:r>
              <a:rPr lang="en-US" altLang="zh-CN" dirty="0">
                <a:solidFill>
                  <a:srgbClr val="0000FF"/>
                </a:solidFill>
                <a:latin typeface="Courier New" pitchFamily="49" charset="0"/>
                <a:cs typeface="Courier New" pitchFamily="49" charset="0"/>
              </a:rPr>
              <a:t>protected</a:t>
            </a:r>
            <a:r>
              <a:rPr lang="zh-CN" altLang="en-US" dirty="0"/>
              <a:t>说明</a:t>
            </a:r>
            <a:endParaRPr lang="en-US" altLang="zh-CN" dirty="0"/>
          </a:p>
          <a:p>
            <a:pPr lvl="1"/>
            <a:r>
              <a:rPr lang="zh-CN" altLang="en-US" dirty="0"/>
              <a:t>类继承涉及到的概念</a:t>
            </a:r>
            <a:endParaRPr lang="en-US" altLang="zh-CN" dirty="0"/>
          </a:p>
          <a:p>
            <a:pPr lvl="2"/>
            <a:r>
              <a:rPr lang="zh-CN" altLang="en-US" dirty="0"/>
              <a:t>派生类对基类成员的访问权限</a:t>
            </a:r>
          </a:p>
          <a:p>
            <a:pPr lvl="1"/>
            <a:endParaRPr lang="zh-CN" altLang="en-US" dirty="0"/>
          </a:p>
        </p:txBody>
      </p:sp>
      <p:sp>
        <p:nvSpPr>
          <p:cNvPr id="4" name="矩形 3">
            <a:hlinkClick r:id="rId2" action="ppaction://hlinksldjump"/>
            <a:extLst>
              <a:ext uri="{FF2B5EF4-FFF2-40B4-BE49-F238E27FC236}">
                <a16:creationId xmlns:a16="http://schemas.microsoft.com/office/drawing/2014/main" id="{5D895843-DEAF-4C29-86EA-195BA1EC03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1850B30-FBC3-40D8-931B-25A40F4EE13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DA8267B-DB21-45B1-BCD5-AD87C8FAA6E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3C305CEF-6686-4CBD-9531-3D9E06432E8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BBF0374-2E19-46C1-A628-C79DBF8C40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29D619D1-5781-44F1-8FB1-88B97A7A023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92163976-2D19-4198-A2E7-36C12EACE0A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8D824FCF-C4F7-4351-8A31-1B18AB8E0AE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2ACBBB20-E7E6-4AFA-86DE-BF94900F42A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9571FF5-F1B9-4A48-AE17-406593F0EB60}"/>
              </a:ext>
            </a:extLst>
          </p:cNvPr>
          <p:cNvSpPr>
            <a:spLocks noGrp="1"/>
          </p:cNvSpPr>
          <p:nvPr>
            <p:ph idx="1"/>
          </p:nvPr>
        </p:nvSpPr>
        <p:spPr/>
        <p:txBody>
          <a:bodyPr/>
          <a:lstStyle/>
          <a:p>
            <a:r>
              <a:rPr lang="zh-CN" altLang="en-US" dirty="0"/>
              <a:t>友元</a:t>
            </a:r>
            <a:endParaRPr lang="en-US" altLang="zh-CN" dirty="0"/>
          </a:p>
          <a:p>
            <a:pPr lvl="1">
              <a:spcBef>
                <a:spcPts val="0"/>
              </a:spcBef>
            </a:pPr>
            <a:r>
              <a:rPr lang="zh-CN" altLang="en-US" dirty="0"/>
              <a:t>以关键字</a:t>
            </a:r>
            <a:r>
              <a:rPr lang="en-US" altLang="zh-CN" dirty="0">
                <a:solidFill>
                  <a:srgbClr val="0000FF"/>
                </a:solidFill>
                <a:latin typeface="Courier New" pitchFamily="49" charset="0"/>
                <a:cs typeface="Courier New" pitchFamily="49" charset="0"/>
              </a:rPr>
              <a:t>friend</a:t>
            </a:r>
            <a:r>
              <a:rPr lang="zh-CN" altLang="en-US" dirty="0"/>
              <a:t>说明</a:t>
            </a:r>
            <a:endParaRPr lang="en-US" altLang="zh-CN" dirty="0"/>
          </a:p>
          <a:p>
            <a:pPr lvl="1">
              <a:spcBef>
                <a:spcPts val="0"/>
              </a:spcBef>
            </a:pPr>
            <a:r>
              <a:rPr lang="zh-CN" altLang="en-US" dirty="0">
                <a:solidFill>
                  <a:srgbClr val="FF0000"/>
                </a:solidFill>
              </a:rPr>
              <a:t>不是</a:t>
            </a:r>
            <a:r>
              <a:rPr lang="zh-CN" altLang="en-US" dirty="0"/>
              <a:t>本类的成员，被说明为本类友元的那些函数享有本类成员函数的</a:t>
            </a:r>
            <a:r>
              <a:rPr lang="zh-CN" altLang="en-US" dirty="0">
                <a:latin typeface="Times New Roman"/>
              </a:rPr>
              <a:t>“</a:t>
            </a:r>
            <a:r>
              <a:rPr lang="zh-CN" altLang="en-US" dirty="0"/>
              <a:t>权利</a:t>
            </a:r>
            <a:r>
              <a:rPr lang="zh-CN" altLang="en-US" dirty="0">
                <a:latin typeface="Times New Roman"/>
              </a:rPr>
              <a:t>”，即</a:t>
            </a:r>
            <a:r>
              <a:rPr lang="zh-CN" altLang="en-US" dirty="0"/>
              <a:t>可以访问本类的私有成员</a:t>
            </a:r>
            <a:endParaRPr lang="en-US" altLang="zh-CN" dirty="0"/>
          </a:p>
          <a:p>
            <a:endParaRPr lang="zh-CN" altLang="en-US" dirty="0"/>
          </a:p>
        </p:txBody>
      </p:sp>
      <p:sp>
        <p:nvSpPr>
          <p:cNvPr id="3" name="标题 2">
            <a:extLst>
              <a:ext uri="{FF2B5EF4-FFF2-40B4-BE49-F238E27FC236}">
                <a16:creationId xmlns:a16="http://schemas.microsoft.com/office/drawing/2014/main" id="{7BD9AB92-8F8C-4694-9952-9F8F73EAFDA7}"/>
              </a:ext>
            </a:extLst>
          </p:cNvPr>
          <p:cNvSpPr>
            <a:spLocks noGrp="1"/>
          </p:cNvSpPr>
          <p:nvPr>
            <p:ph type="title"/>
          </p:nvPr>
        </p:nvSpPr>
        <p:spPr/>
        <p:txBody>
          <a:bodyPr/>
          <a:lstStyle/>
          <a:p>
            <a:r>
              <a:rPr lang="zh-CN" altLang="en-US" dirty="0"/>
              <a:t>类的友元说明</a:t>
            </a:r>
          </a:p>
        </p:txBody>
      </p:sp>
      <p:sp>
        <p:nvSpPr>
          <p:cNvPr id="4" name="灯片编号占位符 3">
            <a:extLst>
              <a:ext uri="{FF2B5EF4-FFF2-40B4-BE49-F238E27FC236}">
                <a16:creationId xmlns:a16="http://schemas.microsoft.com/office/drawing/2014/main" id="{6F319B49-7BB7-41F9-8DBD-1741417DC282}"/>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25</a:t>
            </a:fld>
            <a:endParaRPr lang="zh-CN" altLang="en-US" dirty="0"/>
          </a:p>
        </p:txBody>
      </p:sp>
      <p:sp>
        <p:nvSpPr>
          <p:cNvPr id="5" name="矩形 4">
            <a:hlinkClick r:id="rId2" action="ppaction://hlinksldjump"/>
            <a:extLst>
              <a:ext uri="{FF2B5EF4-FFF2-40B4-BE49-F238E27FC236}">
                <a16:creationId xmlns:a16="http://schemas.microsoft.com/office/drawing/2014/main" id="{691BF1B2-757F-4855-ABA8-9EBAE0F5E4E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1BE2A5C8-2FDB-4F01-8D45-0D66CB73483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F9E96648-3A64-4066-9021-838804F8F83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7B78F6EB-7A33-4308-B954-4AE86A60AD5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5C892618-EE1C-42A5-8212-A226518FC71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0" name="矩形 9">
            <a:hlinkClick r:id="" action="ppaction://noaction"/>
            <a:extLst>
              <a:ext uri="{FF2B5EF4-FFF2-40B4-BE49-F238E27FC236}">
                <a16:creationId xmlns:a16="http://schemas.microsoft.com/office/drawing/2014/main" id="{6E5215ED-0CBD-4C33-9C68-4B61F7B2899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1" name="矩形 10">
            <a:hlinkClick r:id="" action="ppaction://noaction"/>
            <a:extLst>
              <a:ext uri="{FF2B5EF4-FFF2-40B4-BE49-F238E27FC236}">
                <a16:creationId xmlns:a16="http://schemas.microsoft.com/office/drawing/2014/main" id="{77272FD4-5F2D-4267-B2AC-3CF8C171B08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2" name="矩形 11">
            <a:hlinkClick r:id="" action="ppaction://noaction"/>
            <a:extLst>
              <a:ext uri="{FF2B5EF4-FFF2-40B4-BE49-F238E27FC236}">
                <a16:creationId xmlns:a16="http://schemas.microsoft.com/office/drawing/2014/main" id="{56E2C68C-D208-4C83-A804-8B38C23FB7C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3" name="矩形 12">
            <a:hlinkClick r:id="" action="ppaction://noaction"/>
            <a:extLst>
              <a:ext uri="{FF2B5EF4-FFF2-40B4-BE49-F238E27FC236}">
                <a16:creationId xmlns:a16="http://schemas.microsoft.com/office/drawing/2014/main" id="{6D8AD1E8-01BD-4EF8-BB86-E593ECDC865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2279354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类定义的代码组织</a:t>
            </a:r>
          </a:p>
        </p:txBody>
      </p:sp>
      <p:sp>
        <p:nvSpPr>
          <p:cNvPr id="3" name="内容占位符 2"/>
          <p:cNvSpPr>
            <a:spLocks noGrp="1"/>
          </p:cNvSpPr>
          <p:nvPr>
            <p:ph idx="1"/>
          </p:nvPr>
        </p:nvSpPr>
        <p:spPr/>
        <p:txBody>
          <a:bodyPr/>
          <a:lstStyle/>
          <a:p>
            <a:r>
              <a:rPr lang="en-US" altLang="zh-CN" dirty="0" err="1"/>
              <a:t>private、public</a:t>
            </a:r>
            <a:r>
              <a:rPr lang="zh-CN" altLang="en-US" dirty="0"/>
              <a:t>以及</a:t>
            </a:r>
            <a:r>
              <a:rPr lang="en-US" altLang="zh-CN" dirty="0"/>
              <a:t>friend“</a:t>
            </a:r>
            <a:r>
              <a:rPr lang="zh-CN" altLang="en-US" dirty="0"/>
              <a:t>说明段”的顺序可以任意；每一类型的“说明段”均可以出现多次，或者一次也不出现。</a:t>
            </a:r>
            <a:endParaRPr lang="en-US" altLang="zh-CN" dirty="0"/>
          </a:p>
          <a:p>
            <a:r>
              <a:rPr lang="zh-CN" altLang="en-US" dirty="0"/>
              <a:t>若紧随左花括号后的第一个“说明段”为</a:t>
            </a:r>
            <a:r>
              <a:rPr lang="en-US" altLang="zh-CN" dirty="0"/>
              <a:t>private</a:t>
            </a:r>
            <a:r>
              <a:rPr lang="zh-CN" altLang="en-US" dirty="0"/>
              <a:t>的话，则该</a:t>
            </a:r>
            <a:r>
              <a:rPr lang="en-US" altLang="zh-CN" dirty="0"/>
              <a:t>private</a:t>
            </a:r>
            <a:r>
              <a:rPr lang="zh-CN" altLang="en-US" dirty="0"/>
              <a:t>关键字可以省略</a:t>
            </a:r>
            <a:endParaRPr lang="en-US" altLang="zh-CN" dirty="0"/>
          </a:p>
          <a:p>
            <a:pPr lvl="2"/>
            <a:endParaRPr lang="zh-CN" altLang="en-US" dirty="0"/>
          </a:p>
        </p:txBody>
      </p:sp>
      <p:sp>
        <p:nvSpPr>
          <p:cNvPr id="4" name="矩形 3">
            <a:hlinkClick r:id="rId2" action="ppaction://hlinksldjump"/>
            <a:extLst>
              <a:ext uri="{FF2B5EF4-FFF2-40B4-BE49-F238E27FC236}">
                <a16:creationId xmlns:a16="http://schemas.microsoft.com/office/drawing/2014/main" id="{C73B0677-9A94-4CB3-A547-EE520E34D2B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2AA16D5-8EFF-4BBD-8571-C48447DEC8D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73829E0-05C9-4FF7-8716-A423466436D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8F4E214-8647-4A62-81D7-F4A6A5E0804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6CCE871-39F7-401B-BCD3-8CCA69CC8CE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580B603B-D918-4F2F-BC1A-A2A479FB2C6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1ACAB921-0F25-49E2-A673-C947A16B540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F90AC617-7D42-4661-926B-CD9F237C750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1192BA29-4370-431A-BDD4-73539AA3318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类成员的访问权限</a:t>
            </a:r>
          </a:p>
        </p:txBody>
      </p:sp>
      <p:sp>
        <p:nvSpPr>
          <p:cNvPr id="3" name="内容占位符 2"/>
          <p:cNvSpPr>
            <a:spLocks noGrp="1"/>
          </p:cNvSpPr>
          <p:nvPr>
            <p:ph idx="1"/>
          </p:nvPr>
        </p:nvSpPr>
        <p:spPr/>
        <p:txBody>
          <a:bodyPr/>
          <a:lstStyle/>
          <a:p>
            <a:r>
              <a:rPr lang="zh-CN" altLang="en-US" dirty="0"/>
              <a:t>每种说明符（</a:t>
            </a:r>
            <a:r>
              <a:rPr lang="en-US" altLang="zh-CN" dirty="0"/>
              <a:t>private</a:t>
            </a:r>
            <a:r>
              <a:rPr lang="zh-CN" altLang="en-US" dirty="0"/>
              <a:t>、</a:t>
            </a:r>
            <a:r>
              <a:rPr lang="en-US" altLang="zh-CN" dirty="0"/>
              <a:t>public</a:t>
            </a:r>
            <a:r>
              <a:rPr lang="zh-CN" altLang="en-US" dirty="0"/>
              <a:t>、</a:t>
            </a:r>
            <a:r>
              <a:rPr lang="en-US" altLang="zh-CN" dirty="0"/>
              <a:t>protected</a:t>
            </a:r>
            <a:r>
              <a:rPr lang="zh-CN" altLang="en-US" dirty="0"/>
              <a:t>，亦称</a:t>
            </a:r>
            <a:r>
              <a:rPr lang="zh-CN" altLang="en-US" dirty="0">
                <a:solidFill>
                  <a:srgbClr val="FF0000"/>
                </a:solidFill>
              </a:rPr>
              <a:t>访问限定符</a:t>
            </a:r>
            <a:r>
              <a:rPr lang="zh-CN" altLang="en-US" dirty="0"/>
              <a:t>）可在类体中使用多次。</a:t>
            </a:r>
          </a:p>
          <a:p>
            <a:r>
              <a:rPr lang="zh-CN" altLang="en-US" dirty="0"/>
              <a:t>访问限定符的作用域是从该说明符出现开始到下一个说明符之前或类体结束之前结束。</a:t>
            </a:r>
          </a:p>
          <a:p>
            <a:r>
              <a:rPr lang="zh-CN" altLang="en-US" dirty="0"/>
              <a:t>如果在类体起始点无访问说明符，系统默认定义为私有（</a:t>
            </a:r>
            <a:r>
              <a:rPr lang="en-US" altLang="zh-CN" dirty="0"/>
              <a:t>private</a:t>
            </a:r>
            <a:r>
              <a:rPr lang="zh-CN" altLang="en-US" dirty="0"/>
              <a:t>）。</a:t>
            </a:r>
          </a:p>
          <a:p>
            <a:r>
              <a:rPr lang="zh-CN" altLang="en-US" dirty="0"/>
              <a:t>访问限定符</a:t>
            </a:r>
            <a:r>
              <a:rPr lang="en-US" altLang="zh-CN" dirty="0"/>
              <a:t>private</a:t>
            </a:r>
            <a:r>
              <a:rPr lang="zh-CN" altLang="en-US" dirty="0"/>
              <a:t>（私有的）和</a:t>
            </a:r>
            <a:r>
              <a:rPr lang="en-US" altLang="zh-CN" dirty="0"/>
              <a:t>protected</a:t>
            </a:r>
            <a:r>
              <a:rPr lang="zh-CN" altLang="en-US" dirty="0"/>
              <a:t>（保护的）体现了类具有封装性（</a:t>
            </a:r>
            <a:r>
              <a:rPr lang="en-US" altLang="zh-CN" dirty="0"/>
              <a:t>Encapsulation</a:t>
            </a:r>
            <a:r>
              <a:rPr lang="zh-CN" altLang="en-US" dirty="0"/>
              <a:t>）</a:t>
            </a:r>
          </a:p>
        </p:txBody>
      </p:sp>
      <p:sp>
        <p:nvSpPr>
          <p:cNvPr id="4" name="矩形 3">
            <a:hlinkClick r:id="rId2" action="ppaction://hlinksldjump"/>
            <a:extLst>
              <a:ext uri="{FF2B5EF4-FFF2-40B4-BE49-F238E27FC236}">
                <a16:creationId xmlns:a16="http://schemas.microsoft.com/office/drawing/2014/main" id="{8B1C76D6-0740-4CD4-BDC5-37D8508F3D3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7BDBD536-BEC3-4DA3-A1FF-B4848721AAB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5ABD78BC-83A0-4B5A-A184-975C2A6EFC1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67D1BA6-57B5-4D8F-A9D7-28A4E02D204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EB2FC1B-FB03-4183-A660-D00BF1CA74A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1B55E45F-1A85-4A39-A310-67B51B45659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E3AEEDEF-F02A-41C3-AB97-FD13FCCEB6A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3A8923EE-B318-4DAE-BB21-E69BC3B5C20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6FFF42F7-B4A2-48CA-BFCE-CCFC33AB93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2960" y="1268760"/>
            <a:ext cx="8673535" cy="4824536"/>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zh-CN" altLang="en-US" dirty="0">
                <a:solidFill>
                  <a:srgbClr val="C00000"/>
                </a:solidFill>
              </a:rPr>
              <a:t>设计一个类，描述梭哈游戏（</a:t>
            </a:r>
            <a:r>
              <a:rPr lang="en-US" dirty="0" err="1">
                <a:solidFill>
                  <a:srgbClr val="C00000"/>
                </a:solidFill>
              </a:rPr>
              <a:t>ShowHand</a:t>
            </a:r>
            <a:r>
              <a:rPr lang="zh-CN" altLang="en-US" dirty="0">
                <a:solidFill>
                  <a:srgbClr val="C00000"/>
                </a:solidFill>
              </a:rPr>
              <a:t>）</a:t>
            </a:r>
            <a:endParaRPr lang="en-US" altLang="zh-CN" dirty="0">
              <a:solidFill>
                <a:srgbClr val="C00000"/>
              </a:solidFill>
            </a:endParaRPr>
          </a:p>
          <a:p>
            <a:pPr lvl="1"/>
            <a:r>
              <a:rPr lang="zh-CN" altLang="en-US" dirty="0"/>
              <a:t>一副牌由</a:t>
            </a:r>
            <a:r>
              <a:rPr lang="en-US" altLang="zh-CN" dirty="0"/>
              <a:t>5</a:t>
            </a:r>
            <a:r>
              <a:rPr lang="zh-CN" altLang="en-US" dirty="0"/>
              <a:t>张扑克组成</a:t>
            </a:r>
            <a:endParaRPr lang="en-US" altLang="zh-CN" dirty="0"/>
          </a:p>
          <a:p>
            <a:pPr lvl="1"/>
            <a:r>
              <a:rPr lang="zh-CN" altLang="en-US" dirty="0"/>
              <a:t>判断各种牌型</a:t>
            </a:r>
            <a:endParaRPr lang="en-US" altLang="zh-CN" dirty="0"/>
          </a:p>
          <a:p>
            <a:pPr lvl="2"/>
            <a:r>
              <a:rPr lang="zh-CN" altLang="en-US" dirty="0"/>
              <a:t>同花顺</a:t>
            </a:r>
            <a:endParaRPr lang="en-US" altLang="zh-CN" dirty="0"/>
          </a:p>
          <a:p>
            <a:pPr lvl="2"/>
            <a:r>
              <a:rPr lang="zh-CN" altLang="en-US" dirty="0"/>
              <a:t>顺</a:t>
            </a:r>
            <a:endParaRPr lang="en-US" altLang="zh-CN" dirty="0"/>
          </a:p>
          <a:p>
            <a:pPr lvl="2"/>
            <a:r>
              <a:rPr lang="zh-CN" altLang="en-US" dirty="0"/>
              <a:t>同花</a:t>
            </a:r>
            <a:endParaRPr lang="en-US" altLang="zh-CN" dirty="0"/>
          </a:p>
          <a:p>
            <a:pPr lvl="2"/>
            <a:r>
              <a:rPr lang="en-US" altLang="zh-CN" dirty="0"/>
              <a:t>full house</a:t>
            </a:r>
          </a:p>
          <a:p>
            <a:pPr lvl="2"/>
            <a:r>
              <a:rPr lang="en-US" altLang="zh-CN" dirty="0"/>
              <a:t>……</a:t>
            </a:r>
          </a:p>
          <a:p>
            <a:endParaRPr lang="zh-CN" altLang="en-US" dirty="0"/>
          </a:p>
        </p:txBody>
      </p:sp>
      <p:sp>
        <p:nvSpPr>
          <p:cNvPr id="4" name="矩形 3">
            <a:hlinkClick r:id="rId2" action="ppaction://hlinksldjump"/>
            <a:extLst>
              <a:ext uri="{FF2B5EF4-FFF2-40B4-BE49-F238E27FC236}">
                <a16:creationId xmlns:a16="http://schemas.microsoft.com/office/drawing/2014/main" id="{EDB8DB8D-AF49-4B4E-BFC9-A94502C51DE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D3E306A-DEE2-4C47-B9B4-12F138C9E41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FA6DCC12-48AD-4196-AA9E-005B1AFD90F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7AAD635-CE36-47F5-B2DB-C6042CE00DB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F3BC73B-AA28-408D-8A58-8FCBBF5E357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B5E45E58-5EB0-4B8D-87F9-25096924F07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DF5DCC7E-C188-4CB2-A8B8-5C1F66A3792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CC851298-2561-44CA-BB28-C2237A721AF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ED5608A9-5D85-4672-9F16-EC90B69722B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9"/>
            <a:ext cx="8229600" cy="450056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dirty="0"/>
              <a:t> </a:t>
            </a:r>
            <a:r>
              <a:rPr lang="en-US" dirty="0" err="1"/>
              <a:t>ShowHand</a:t>
            </a:r>
            <a:r>
              <a:rPr lang="zh-CN" altLang="en-US" dirty="0"/>
              <a:t>类成员函数的设计</a:t>
            </a:r>
            <a:endParaRPr lang="en-US" altLang="zh-CN" dirty="0"/>
          </a:p>
          <a:p>
            <a:pPr lvl="1"/>
            <a:r>
              <a:rPr lang="en-US" dirty="0"/>
              <a:t>straight flush </a:t>
            </a:r>
            <a:r>
              <a:rPr lang="zh-CN" altLang="en-US" dirty="0"/>
              <a:t>同花顺 </a:t>
            </a:r>
            <a:endParaRPr lang="en-US" altLang="zh-CN" dirty="0"/>
          </a:p>
          <a:p>
            <a:pPr lvl="1"/>
            <a:r>
              <a:rPr lang="en-US" dirty="0"/>
              <a:t>straight </a:t>
            </a:r>
            <a:r>
              <a:rPr lang="zh-CN" altLang="en-US" dirty="0"/>
              <a:t>顺子 </a:t>
            </a:r>
            <a:endParaRPr lang="en-US" altLang="zh-CN" dirty="0"/>
          </a:p>
          <a:p>
            <a:pPr lvl="1"/>
            <a:r>
              <a:rPr lang="en-US" dirty="0"/>
              <a:t>four of a kind </a:t>
            </a:r>
            <a:r>
              <a:rPr lang="zh-CN" altLang="en-US" dirty="0"/>
              <a:t>四张相同的牌 </a:t>
            </a:r>
            <a:endParaRPr lang="en-US" altLang="zh-CN" dirty="0"/>
          </a:p>
          <a:p>
            <a:pPr lvl="1"/>
            <a:r>
              <a:rPr lang="en-US" dirty="0"/>
              <a:t>full house </a:t>
            </a:r>
            <a:r>
              <a:rPr lang="zh-CN" altLang="en-US" dirty="0"/>
              <a:t>三张相同和二张相同的牌 </a:t>
            </a:r>
            <a:endParaRPr lang="en-US" altLang="zh-CN" dirty="0"/>
          </a:p>
          <a:p>
            <a:pPr lvl="1"/>
            <a:r>
              <a:rPr lang="en-US" dirty="0"/>
              <a:t>three of a kind </a:t>
            </a:r>
            <a:r>
              <a:rPr lang="zh-CN" altLang="en-US" dirty="0"/>
              <a:t>三张相同的牌 </a:t>
            </a:r>
            <a:endParaRPr lang="en-US" altLang="zh-CN" dirty="0"/>
          </a:p>
          <a:p>
            <a:pPr lvl="1"/>
            <a:r>
              <a:rPr lang="en-US" dirty="0"/>
              <a:t>two pairs </a:t>
            </a:r>
            <a:r>
              <a:rPr lang="zh-CN" altLang="en-US" dirty="0"/>
              <a:t>双对子</a:t>
            </a:r>
            <a:endParaRPr lang="en-US" altLang="zh-CN" dirty="0"/>
          </a:p>
          <a:p>
            <a:pPr lvl="1"/>
            <a:r>
              <a:rPr lang="zh-CN" altLang="en-US" dirty="0"/>
              <a:t>换牌</a:t>
            </a:r>
            <a:endParaRPr lang="en-US" altLang="zh-CN" dirty="0"/>
          </a:p>
        </p:txBody>
      </p:sp>
      <p:sp>
        <p:nvSpPr>
          <p:cNvPr id="4" name="矩形 3">
            <a:hlinkClick r:id="rId2" action="ppaction://hlinksldjump"/>
            <a:extLst>
              <a:ext uri="{FF2B5EF4-FFF2-40B4-BE49-F238E27FC236}">
                <a16:creationId xmlns:a16="http://schemas.microsoft.com/office/drawing/2014/main" id="{9C8E94C5-CFA6-4AB0-87E5-AD4D71AFCA4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8FD4B36-32FD-4F56-B053-AD7C5C0E1F4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25F4B6F0-6F25-4E21-83D1-A62ED569676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FF21176-B994-487F-8E90-C25A66A3C5D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D454292-E4AD-4E11-A91F-BF501F7B964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B0E594FF-DECC-4A69-9834-2489B8882D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3BA866BA-5C01-4BB9-A5B0-561E91EA0AE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BCB9B83B-A0B8-437A-91D7-8B0D2D88915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073A21EA-C825-4BA5-AB04-24736BC95C4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6238" y="2852930"/>
            <a:ext cx="5353050" cy="1729861"/>
            <a:chOff x="1646217" y="2275987"/>
            <a:chExt cx="5353071" cy="1729869"/>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9083" y="2275987"/>
              <a:ext cx="788990" cy="788993"/>
              <a:chOff x="860096" y="1633045"/>
              <a:chExt cx="788990" cy="788993"/>
            </a:xfrm>
          </p:grpSpPr>
          <p:sp>
            <p:nvSpPr>
              <p:cNvPr id="27" name="椭圆 26"/>
              <p:cNvSpPr>
                <a:spLocks noChangeAspect="1"/>
              </p:cNvSpPr>
              <p:nvPr/>
            </p:nvSpPr>
            <p:spPr bwMode="auto">
              <a:xfrm>
                <a:off x="860096" y="1633046"/>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60099" y="1633045"/>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6217" y="3212104"/>
              <a:ext cx="789782" cy="788991"/>
              <a:chOff x="857230" y="711774"/>
              <a:chExt cx="789782"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8025" y="711775"/>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38855" y="980728"/>
            <a:ext cx="5358970" cy="1728264"/>
            <a:chOff x="1640297" y="3212102"/>
            <a:chExt cx="5358991"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0297" y="4131840"/>
              <a:ext cx="790306" cy="792166"/>
              <a:chOff x="851310" y="702816"/>
              <a:chExt cx="790306" cy="792166"/>
            </a:xfrm>
          </p:grpSpPr>
          <p:sp>
            <p:nvSpPr>
              <p:cNvPr id="35" name="椭圆 34"/>
              <p:cNvSpPr>
                <a:spLocks noChangeAspect="1"/>
              </p:cNvSpPr>
              <p:nvPr/>
            </p:nvSpPr>
            <p:spPr bwMode="auto">
              <a:xfrm>
                <a:off x="852626" y="705992"/>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1310" y="702816"/>
                <a:ext cx="788987" cy="788988"/>
              </a:xfrm>
              <a:prstGeom prst="rect">
                <a:avLst/>
              </a:prstGeom>
              <a:noFill/>
              <a:ln w="9525">
                <a:noFill/>
                <a:miter lim="800000"/>
                <a:headEnd/>
                <a:tailEnd/>
              </a:ln>
            </p:spPr>
          </p:pic>
        </p:grpSp>
      </p:grpSp>
      <p:sp>
        <p:nvSpPr>
          <p:cNvPr id="31" name="五边形 30"/>
          <p:cNvSpPr/>
          <p:nvPr/>
        </p:nvSpPr>
        <p:spPr bwMode="auto">
          <a:xfrm flipH="1">
            <a:off x="2036613" y="5661248"/>
            <a:ext cx="4957763" cy="793750"/>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pPr>
            <a:endParaRPr lang="zh-CN" altLang="en-US" sz="3200" kern="0" dirty="0">
              <a:solidFill>
                <a:sysClr val="window" lastClr="FFFFFF"/>
              </a:solidFill>
              <a:latin typeface="Arial"/>
              <a:ea typeface="黑体"/>
            </a:endParaRPr>
          </a:p>
        </p:txBody>
      </p:sp>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40177" y="472551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38855" y="4725517"/>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E629F036-B097-4EB1-8898-504E89D2C66C}"/>
              </a:ext>
            </a:extLst>
          </p:cNvPr>
          <p:cNvSpPr>
            <a:spLocks noChangeAspect="1"/>
          </p:cNvSpPr>
          <p:nvPr/>
        </p:nvSpPr>
        <p:spPr bwMode="auto">
          <a:xfrm>
            <a:off x="1640174" y="5656482"/>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8" name="图片 22" descr="NANKAI.png">
            <a:extLst>
              <a:ext uri="{FF2B5EF4-FFF2-40B4-BE49-F238E27FC236}">
                <a16:creationId xmlns:a16="http://schemas.microsoft.com/office/drawing/2014/main" id="{168F1516-1F4D-42BA-B1E1-238D74C7E21D}"/>
              </a:ext>
            </a:extLst>
          </p:cNvPr>
          <p:cNvPicPr>
            <a:picLocks noChangeAspect="1"/>
          </p:cNvPicPr>
          <p:nvPr/>
        </p:nvPicPr>
        <p:blipFill>
          <a:blip r:embed="rId3" cstate="print"/>
          <a:srcRect/>
          <a:stretch>
            <a:fillRect/>
          </a:stretch>
        </p:blipFill>
        <p:spPr bwMode="auto">
          <a:xfrm>
            <a:off x="1640174" y="5652819"/>
            <a:ext cx="788984" cy="788985"/>
          </a:xfrm>
          <a:prstGeom prst="rect">
            <a:avLst/>
          </a:prstGeom>
          <a:noFill/>
          <a:ln w="9525">
            <a:noFill/>
            <a:miter lim="800000"/>
            <a:headEnd/>
            <a:tailEnd/>
          </a:ln>
        </p:spPr>
      </p:pic>
    </p:spTree>
    <p:extLst>
      <p:ext uri="{BB962C8B-B14F-4D97-AF65-F5344CB8AC3E}">
        <p14:creationId xmlns:p14="http://schemas.microsoft.com/office/powerpoint/2010/main" val="2083741385"/>
      </p:ext>
    </p:extLst>
  </p:cSld>
  <p:clrMapOvr>
    <a:masterClrMapping/>
  </p:clrMapOvr>
  <p:transition advTm="513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062038"/>
            <a:ext cx="8153400" cy="5419748"/>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dirty="0">
                <a:solidFill>
                  <a:srgbClr val="C00000"/>
                </a:solidFill>
              </a:rPr>
              <a:t> </a:t>
            </a:r>
            <a:r>
              <a:rPr lang="en-US" dirty="0" err="1"/>
              <a:t>ShowHand</a:t>
            </a:r>
            <a:r>
              <a:rPr lang="zh-CN" altLang="en-US" dirty="0"/>
              <a:t>类的定义</a:t>
            </a:r>
            <a:endParaRPr lang="en-US" altLang="zh-CN" dirty="0"/>
          </a:p>
          <a:p>
            <a:pPr lvl="1">
              <a:spcBef>
                <a:spcPts val="0"/>
              </a:spcBef>
              <a:buNone/>
            </a:pPr>
            <a:r>
              <a:rPr lang="en-US" altLang="zh-CN" sz="2400" b="1" dirty="0">
                <a:solidFill>
                  <a:srgbClr val="0000FF"/>
                </a:solidFill>
                <a:latin typeface="Courier New" pitchFamily="49" charset="0"/>
                <a:cs typeface="Courier New" pitchFamily="49" charset="0"/>
              </a:rPr>
              <a:t>class</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ShowHand</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Poker pokers[5];</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成员变量即数据成员</a:t>
            </a:r>
            <a:endParaRPr lang="en-US" altLang="zh-CN" sz="2400" b="1" dirty="0">
              <a:solidFill>
                <a:srgbClr val="00B050"/>
              </a:solidFill>
              <a:latin typeface="Courier New" pitchFamily="49" charset="0"/>
              <a:cs typeface="Courier New" pitchFamily="49" charset="0"/>
            </a:endParaRP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Straight_Flush</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Four_of_a_Kind</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Full_House</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Straight();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Flush();</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Three_of_a_Kind</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Two_Pairs</a:t>
            </a:r>
            <a:r>
              <a:rPr lang="en-US" altLang="zh-CN" sz="2400" b="1" dirty="0">
                <a:latin typeface="Courier New" pitchFamily="49" charset="0"/>
                <a:cs typeface="Courier New" pitchFamily="49" charset="0"/>
              </a:rPr>
              <a:t>();</a:t>
            </a: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根据实际需要，设计其它成员</a:t>
            </a:r>
            <a:endParaRPr lang="en-US" altLang="zh-CN" sz="2400" b="1" dirty="0">
              <a:solidFill>
                <a:srgbClr val="00B050"/>
              </a:solidFill>
              <a:latin typeface="Courier New" pitchFamily="49" charset="0"/>
              <a:cs typeface="Courier New" pitchFamily="49" charset="0"/>
            </a:endParaRPr>
          </a:p>
          <a:p>
            <a:pPr lvl="1">
              <a:spcBef>
                <a:spcPts val="0"/>
              </a:spcBef>
              <a:buNone/>
            </a:pPr>
            <a:r>
              <a:rPr lang="en-US" altLang="zh-CN" sz="2400" b="1" dirty="0">
                <a:latin typeface="Courier New" pitchFamily="49" charset="0"/>
                <a:cs typeface="Courier New" pitchFamily="49" charset="0"/>
              </a:rPr>
              <a:t>}</a:t>
            </a:r>
            <a:endParaRPr lang="zh-CN" altLang="en-US" b="1" dirty="0"/>
          </a:p>
        </p:txBody>
      </p:sp>
      <p:sp>
        <p:nvSpPr>
          <p:cNvPr id="4" name="矩形 3">
            <a:hlinkClick r:id="rId2" action="ppaction://hlinksldjump"/>
            <a:extLst>
              <a:ext uri="{FF2B5EF4-FFF2-40B4-BE49-F238E27FC236}">
                <a16:creationId xmlns:a16="http://schemas.microsoft.com/office/drawing/2014/main" id="{5BF897B5-7B85-47DD-846A-A7C0844DF27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BB857C67-AD88-43BA-9A7A-BC7341323D9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27E248D6-8C9C-42ED-B122-1D0734069A8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613BCFA-B616-497A-A425-878145C5F91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895D145-8B88-41B5-AC3B-932E0B47703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4B5D34A3-7873-4870-86FC-47502CC6F49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7B1EAEAD-8A0B-4B03-8880-6021DDCAC5B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731FC124-E9F5-4237-B9C0-221C5653A65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A26847EE-4EE4-4A25-8CD2-9F914D18081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43956" cy="5199856"/>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altLang="zh-CN" dirty="0"/>
              <a:t>ShowHand</a:t>
            </a:r>
            <a:r>
              <a:rPr lang="zh-CN" altLang="en-US" dirty="0"/>
              <a:t>类的成员函数之一：</a:t>
            </a:r>
            <a:r>
              <a:rPr lang="en-US" altLang="zh-CN" dirty="0"/>
              <a:t>Flush</a:t>
            </a:r>
          </a:p>
          <a:p>
            <a:pPr marL="342900" lvl="1" indent="-342900">
              <a:spcBef>
                <a:spcPts val="0"/>
              </a:spcBef>
              <a:buClr>
                <a:schemeClr val="hlink"/>
              </a:buClr>
              <a:buNone/>
            </a:pPr>
            <a:endParaRPr lang="en-US" altLang="zh-CN" sz="2200" b="1" dirty="0">
              <a:latin typeface="Courier New" pitchFamily="49" charset="0"/>
              <a:cs typeface="Courier New" pitchFamily="49" charset="0"/>
            </a:endParaRPr>
          </a:p>
          <a:p>
            <a:pPr marL="342900" lvl="1" indent="-342900">
              <a:spcBef>
                <a:spcPts val="0"/>
              </a:spcBef>
              <a:buClr>
                <a:schemeClr val="hlink"/>
              </a:buClr>
              <a:buNone/>
            </a:pPr>
            <a:r>
              <a:rPr lang="en-US" altLang="zh-CN" b="1" dirty="0">
                <a:solidFill>
                  <a:srgbClr val="0000FF"/>
                </a:solidFill>
                <a:latin typeface="Courier New" pitchFamily="49" charset="0"/>
                <a:cs typeface="Courier New" pitchFamily="49" charset="0"/>
              </a:rPr>
              <a:t>bool</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ShowHand</a:t>
            </a:r>
            <a:r>
              <a:rPr lang="en-US" altLang="zh-CN" b="1" dirty="0">
                <a:latin typeface="Courier New" pitchFamily="49" charset="0"/>
                <a:cs typeface="Courier New" pitchFamily="49" charset="0"/>
              </a:rPr>
              <a:t>::Flush()</a:t>
            </a:r>
          </a:p>
          <a:p>
            <a:pPr marL="342900" lvl="1" indent="-342900">
              <a:spcBef>
                <a:spcPts val="0"/>
              </a:spcBef>
              <a:buClr>
                <a:schemeClr val="hlink"/>
              </a:buClr>
              <a:buNone/>
            </a:pPr>
            <a:r>
              <a:rPr lang="en-US" altLang="zh-CN" b="1" dirty="0">
                <a:latin typeface="Courier New" pitchFamily="49" charset="0"/>
                <a:cs typeface="Courier New" pitchFamily="49" charset="0"/>
              </a:rPr>
              <a:t>{</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&lt;5){</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if</a:t>
            </a:r>
            <a:r>
              <a:rPr lang="en-US" altLang="zh-CN" b="1" dirty="0">
                <a:latin typeface="Courier New" pitchFamily="49" charset="0"/>
                <a:cs typeface="Courier New" pitchFamily="49" charset="0"/>
              </a:rPr>
              <a:t>(pokers[i-1].suit==pokers[</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].suit){</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return false</a:t>
            </a:r>
            <a:r>
              <a:rPr lang="en-US" altLang="zh-CN" b="1" dirty="0">
                <a:latin typeface="Courier New" pitchFamily="49" charset="0"/>
                <a:cs typeface="Courier New" pitchFamily="49" charset="0"/>
              </a:rPr>
              <a:t>;</a:t>
            </a:r>
          </a:p>
          <a:p>
            <a:pPr marL="342900" lvl="1" indent="-342900">
              <a:spcBef>
                <a:spcPts val="0"/>
              </a:spcBef>
              <a:buClr>
                <a:schemeClr val="hlink"/>
              </a:buClr>
              <a:buNone/>
            </a:pPr>
            <a:r>
              <a:rPr lang="en-US" altLang="zh-CN" b="1" dirty="0">
                <a:latin typeface="Courier New" pitchFamily="49" charset="0"/>
                <a:cs typeface="Courier New" pitchFamily="49" charset="0"/>
              </a:rPr>
              <a:t>		}</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p>
          <a:p>
            <a:pPr marL="342900" lvl="1" indent="-342900">
              <a:spcBef>
                <a:spcPts val="0"/>
              </a:spcBef>
              <a:buClr>
                <a:schemeClr val="hlink"/>
              </a:buClr>
              <a:buNone/>
            </a:pPr>
            <a:r>
              <a:rPr lang="en-US" altLang="zh-CN" b="1" dirty="0">
                <a:latin typeface="Courier New" pitchFamily="49" charset="0"/>
                <a:cs typeface="Courier New" pitchFamily="49" charset="0"/>
              </a:rPr>
              <a:t>	}</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return true</a:t>
            </a:r>
            <a:r>
              <a:rPr lang="en-US" altLang="zh-CN" b="1" dirty="0">
                <a:latin typeface="Courier New" pitchFamily="49" charset="0"/>
                <a:cs typeface="Courier New" pitchFamily="49" charset="0"/>
              </a:rPr>
              <a:t>;</a:t>
            </a:r>
          </a:p>
          <a:p>
            <a:pPr marL="342900" lvl="1" indent="-342900">
              <a:spcBef>
                <a:spcPts val="0"/>
              </a:spcBef>
              <a:buClr>
                <a:schemeClr val="hlink"/>
              </a:buClr>
              <a:buNone/>
            </a:pPr>
            <a:r>
              <a:rPr lang="en-US" altLang="zh-CN" b="1" dirty="0">
                <a:latin typeface="Courier New" pitchFamily="49" charset="0"/>
                <a:cs typeface="Courier New" pitchFamily="49" charset="0"/>
              </a:rPr>
              <a:t>}</a:t>
            </a:r>
            <a:endParaRPr lang="en-US" altLang="zh-CN" sz="2200" b="1" dirty="0">
              <a:latin typeface="Courier New" pitchFamily="49" charset="0"/>
              <a:cs typeface="Courier New" pitchFamily="49" charset="0"/>
            </a:endParaRPr>
          </a:p>
          <a:p>
            <a:endParaRPr lang="en-US" altLang="zh-CN" sz="2400"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04B4375E-799E-4447-9157-4EAEA606F42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1C5291F-AE10-479C-9396-558EA1BC2E2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A0E0BF1-CDF5-4916-8899-5AE66BED7EF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330E7E3F-FF26-4130-998C-2F83DD54701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CCFF42C2-A6E8-4DEB-BB3F-CF1F057FAA8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3BEC98FD-7619-4E0C-8B58-659D8685DD5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4BD54E9F-CBBF-401F-B3BD-4844193F454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C23F8300-13E3-4B2C-AE89-0DE0CA6503D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4BFE236A-0577-4835-A81E-313C95D763B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1698E3C-1FED-4709-A345-B3AA76C22246}"/>
              </a:ext>
            </a:extLst>
          </p:cNvPr>
          <p:cNvSpPr>
            <a:spLocks noGrp="1"/>
          </p:cNvSpPr>
          <p:nvPr>
            <p:ph idx="1"/>
          </p:nvPr>
        </p:nvSpPr>
        <p:spPr/>
        <p:txBody>
          <a:bodyPr/>
          <a:lstStyle/>
          <a:p>
            <a:r>
              <a:rPr lang="zh-CN" altLang="en-US" dirty="0"/>
              <a:t>普通变量（包括结构类型变量）</a:t>
            </a:r>
            <a:endParaRPr lang="en-US" altLang="zh-CN" dirty="0"/>
          </a:p>
          <a:p>
            <a:r>
              <a:rPr lang="zh-CN" altLang="en-US" dirty="0"/>
              <a:t>数组（包括结构类型数组）</a:t>
            </a:r>
            <a:endParaRPr lang="en-US" altLang="zh-CN" dirty="0"/>
          </a:p>
          <a:p>
            <a:r>
              <a:rPr lang="zh-CN" altLang="en-US" dirty="0"/>
              <a:t>指针（包括结构类型指针变量）</a:t>
            </a:r>
            <a:endParaRPr lang="en-US" altLang="zh-CN" dirty="0"/>
          </a:p>
          <a:p>
            <a:r>
              <a:rPr lang="zh-CN" altLang="en-US" dirty="0"/>
              <a:t>类对象</a:t>
            </a:r>
            <a:endParaRPr lang="en-US" altLang="zh-CN" dirty="0"/>
          </a:p>
          <a:p>
            <a:pPr lvl="1"/>
            <a:r>
              <a:rPr lang="zh-CN" altLang="en-US" dirty="0"/>
              <a:t>普通对象</a:t>
            </a:r>
            <a:endParaRPr lang="en-US" altLang="zh-CN" dirty="0"/>
          </a:p>
          <a:p>
            <a:pPr lvl="1"/>
            <a:r>
              <a:rPr lang="zh-CN" altLang="en-US" dirty="0"/>
              <a:t>对象数组</a:t>
            </a:r>
            <a:endParaRPr lang="en-US" altLang="zh-CN" dirty="0"/>
          </a:p>
          <a:p>
            <a:pPr lvl="1"/>
            <a:r>
              <a:rPr lang="zh-CN" altLang="en-US" dirty="0"/>
              <a:t>对象指针</a:t>
            </a:r>
          </a:p>
        </p:txBody>
      </p:sp>
      <p:sp>
        <p:nvSpPr>
          <p:cNvPr id="3" name="标题 2">
            <a:extLst>
              <a:ext uri="{FF2B5EF4-FFF2-40B4-BE49-F238E27FC236}">
                <a16:creationId xmlns:a16="http://schemas.microsoft.com/office/drawing/2014/main" id="{653DE3D9-DC94-4420-8573-CFB721C3F9F9}"/>
              </a:ext>
            </a:extLst>
          </p:cNvPr>
          <p:cNvSpPr>
            <a:spLocks noGrp="1"/>
          </p:cNvSpPr>
          <p:nvPr>
            <p:ph type="title"/>
          </p:nvPr>
        </p:nvSpPr>
        <p:spPr/>
        <p:txBody>
          <a:bodyPr/>
          <a:lstStyle/>
          <a:p>
            <a:r>
              <a:rPr lang="zh-CN" altLang="en-US" dirty="0"/>
              <a:t>类的成员变量</a:t>
            </a:r>
          </a:p>
        </p:txBody>
      </p:sp>
      <p:sp>
        <p:nvSpPr>
          <p:cNvPr id="4" name="灯片编号占位符 3">
            <a:extLst>
              <a:ext uri="{FF2B5EF4-FFF2-40B4-BE49-F238E27FC236}">
                <a16:creationId xmlns:a16="http://schemas.microsoft.com/office/drawing/2014/main" id="{57E02520-6C75-438B-A3F9-AD77B745AAE9}"/>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32</a:t>
            </a:fld>
            <a:endParaRPr lang="zh-CN" altLang="en-US" dirty="0"/>
          </a:p>
        </p:txBody>
      </p:sp>
      <p:sp>
        <p:nvSpPr>
          <p:cNvPr id="5" name="矩形 4">
            <a:hlinkClick r:id="rId2" action="ppaction://hlinksldjump"/>
            <a:extLst>
              <a:ext uri="{FF2B5EF4-FFF2-40B4-BE49-F238E27FC236}">
                <a16:creationId xmlns:a16="http://schemas.microsoft.com/office/drawing/2014/main" id="{18275D8E-10C1-46DD-8451-A3D66FA103B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5621E635-A1C8-45DB-A967-C313625BE7A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EB3DA6CB-BF25-4E7B-A8A6-BF4F759AA4D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EE978317-5FFF-4544-926B-A2582DF5850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82E52AFA-9EDF-4E4C-9BBD-75FE851CCC6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0" name="矩形 9">
            <a:hlinkClick r:id="" action="ppaction://noaction"/>
            <a:extLst>
              <a:ext uri="{FF2B5EF4-FFF2-40B4-BE49-F238E27FC236}">
                <a16:creationId xmlns:a16="http://schemas.microsoft.com/office/drawing/2014/main" id="{D6724682-F882-47FF-B830-654E29D3B7C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1" name="矩形 10">
            <a:hlinkClick r:id="" action="ppaction://noaction"/>
            <a:extLst>
              <a:ext uri="{FF2B5EF4-FFF2-40B4-BE49-F238E27FC236}">
                <a16:creationId xmlns:a16="http://schemas.microsoft.com/office/drawing/2014/main" id="{A7A7F7F5-FDF3-4977-BCFF-097B5ABE6B2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2" name="矩形 11">
            <a:hlinkClick r:id="" action="ppaction://noaction"/>
            <a:extLst>
              <a:ext uri="{FF2B5EF4-FFF2-40B4-BE49-F238E27FC236}">
                <a16:creationId xmlns:a16="http://schemas.microsoft.com/office/drawing/2014/main" id="{E5236B3F-7191-4210-8775-BF550717FE0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3" name="矩形 12">
            <a:hlinkClick r:id="" action="ppaction://noaction"/>
            <a:extLst>
              <a:ext uri="{FF2B5EF4-FFF2-40B4-BE49-F238E27FC236}">
                <a16:creationId xmlns:a16="http://schemas.microsoft.com/office/drawing/2014/main" id="{7E9B4C79-3003-49BB-B1BC-55BC9752678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1737462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C6FD183-15DE-4438-872D-E66CB1DD452C}"/>
              </a:ext>
            </a:extLst>
          </p:cNvPr>
          <p:cNvSpPr>
            <a:spLocks noGrp="1"/>
          </p:cNvSpPr>
          <p:nvPr>
            <p:ph idx="1"/>
          </p:nvPr>
        </p:nvSpPr>
        <p:spPr/>
        <p:txBody>
          <a:bodyPr/>
          <a:lstStyle/>
          <a:p>
            <a:r>
              <a:rPr lang="zh-CN" altLang="en-US" dirty="0"/>
              <a:t>成员变量的初始化</a:t>
            </a:r>
            <a:endParaRPr lang="en-US" altLang="zh-CN" dirty="0"/>
          </a:p>
          <a:p>
            <a:pPr lvl="1"/>
            <a:r>
              <a:rPr lang="zh-CN" altLang="en-US" dirty="0"/>
              <a:t>类似于普通变量（数组、指针）、结构变量（数组、指针）、类对象（对象数组、对象指针）的初始化</a:t>
            </a:r>
            <a:endParaRPr lang="en-US" altLang="zh-CN" dirty="0"/>
          </a:p>
          <a:p>
            <a:pPr lvl="1"/>
            <a:r>
              <a:rPr lang="zh-CN" altLang="en-US" dirty="0"/>
              <a:t>可以在类成员变量说明时给出默认值，如果说明对象时未对成员变量进行初始化，可以使用默认值</a:t>
            </a:r>
            <a:endParaRPr lang="en-US" altLang="zh-CN" dirty="0"/>
          </a:p>
          <a:p>
            <a:pPr marL="457200" lvl="1"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3" name="标题 2">
            <a:extLst>
              <a:ext uri="{FF2B5EF4-FFF2-40B4-BE49-F238E27FC236}">
                <a16:creationId xmlns:a16="http://schemas.microsoft.com/office/drawing/2014/main" id="{EC800164-5B16-433C-B86B-7C096DDC2F09}"/>
              </a:ext>
            </a:extLst>
          </p:cNvPr>
          <p:cNvSpPr>
            <a:spLocks noGrp="1"/>
          </p:cNvSpPr>
          <p:nvPr>
            <p:ph type="title"/>
          </p:nvPr>
        </p:nvSpPr>
        <p:spPr/>
        <p:txBody>
          <a:bodyPr/>
          <a:lstStyle/>
          <a:p>
            <a:r>
              <a:rPr lang="zh-CN" altLang="en-US" dirty="0"/>
              <a:t>类的成员变量</a:t>
            </a:r>
          </a:p>
        </p:txBody>
      </p:sp>
      <p:sp>
        <p:nvSpPr>
          <p:cNvPr id="4" name="灯片编号占位符 3">
            <a:extLst>
              <a:ext uri="{FF2B5EF4-FFF2-40B4-BE49-F238E27FC236}">
                <a16:creationId xmlns:a16="http://schemas.microsoft.com/office/drawing/2014/main" id="{E3D49A9C-B4A8-4517-9CCA-949F22F5EB1C}"/>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33</a:t>
            </a:fld>
            <a:endParaRPr lang="zh-CN" altLang="en-US" dirty="0"/>
          </a:p>
        </p:txBody>
      </p:sp>
      <p:sp>
        <p:nvSpPr>
          <p:cNvPr id="5" name="矩形 4">
            <a:extLst>
              <a:ext uri="{FF2B5EF4-FFF2-40B4-BE49-F238E27FC236}">
                <a16:creationId xmlns:a16="http://schemas.microsoft.com/office/drawing/2014/main" id="{01504BFB-F57D-4A1F-A128-89B1B16382FC}"/>
              </a:ext>
            </a:extLst>
          </p:cNvPr>
          <p:cNvSpPr/>
          <p:nvPr/>
        </p:nvSpPr>
        <p:spPr>
          <a:xfrm>
            <a:off x="2267744" y="4103549"/>
            <a:ext cx="5040560" cy="2308324"/>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Cube</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side=2;</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&lt;&lt;side&lt;&lt;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hlinkClick r:id="rId2" action="ppaction://hlinksldjump"/>
            <a:extLst>
              <a:ext uri="{FF2B5EF4-FFF2-40B4-BE49-F238E27FC236}">
                <a16:creationId xmlns:a16="http://schemas.microsoft.com/office/drawing/2014/main" id="{B08A1E1D-6F6C-48AA-90E4-EFB29CAD875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329626D6-A4A6-4E71-976D-FD45A5582DA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78A60444-7748-4F6C-A116-E9BA2DABF61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FD93C743-E77A-424B-A98D-70D12229601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CD8A2F92-DBBF-4027-9972-4FB61665B15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1" name="矩形 10">
            <a:hlinkClick r:id="" action="ppaction://noaction"/>
            <a:extLst>
              <a:ext uri="{FF2B5EF4-FFF2-40B4-BE49-F238E27FC236}">
                <a16:creationId xmlns:a16="http://schemas.microsoft.com/office/drawing/2014/main" id="{A3F9EAFA-0477-4D5E-996D-8632A8E95A0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2" name="矩形 11">
            <a:hlinkClick r:id="" action="ppaction://noaction"/>
            <a:extLst>
              <a:ext uri="{FF2B5EF4-FFF2-40B4-BE49-F238E27FC236}">
                <a16:creationId xmlns:a16="http://schemas.microsoft.com/office/drawing/2014/main" id="{E7D2DD2A-5CA1-4D1B-BCFF-2B9A525A355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3" name="矩形 12">
            <a:hlinkClick r:id="" action="ppaction://noaction"/>
            <a:extLst>
              <a:ext uri="{FF2B5EF4-FFF2-40B4-BE49-F238E27FC236}">
                <a16:creationId xmlns:a16="http://schemas.microsoft.com/office/drawing/2014/main" id="{FF5E021A-91C5-4942-9D91-E40507FF92E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4" name="矩形 13">
            <a:hlinkClick r:id="" action="ppaction://noaction"/>
            <a:extLst>
              <a:ext uri="{FF2B5EF4-FFF2-40B4-BE49-F238E27FC236}">
                <a16:creationId xmlns:a16="http://schemas.microsoft.com/office/drawing/2014/main" id="{25DAA830-7182-472D-B62D-618DCC902CE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3881586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类的成员函数定义</a:t>
            </a:r>
          </a:p>
        </p:txBody>
      </p:sp>
      <p:sp>
        <p:nvSpPr>
          <p:cNvPr id="3" name="内容占位符 2"/>
          <p:cNvSpPr>
            <a:spLocks noGrp="1"/>
          </p:cNvSpPr>
          <p:nvPr>
            <p:ph idx="1"/>
          </p:nvPr>
        </p:nvSpPr>
        <p:spPr/>
        <p:txBody>
          <a:bodyPr/>
          <a:lstStyle/>
          <a:p>
            <a:r>
              <a:rPr lang="zh-CN" altLang="en-US" dirty="0"/>
              <a:t>类内定义</a:t>
            </a:r>
            <a:endParaRPr lang="en-US" altLang="zh-CN" dirty="0"/>
          </a:p>
          <a:p>
            <a:pPr lvl="1"/>
            <a:r>
              <a:rPr lang="zh-CN" altLang="en-US" dirty="0"/>
              <a:t>直接在类的定义内，将成员函数以“</a:t>
            </a:r>
            <a:r>
              <a:rPr lang="zh-CN" altLang="en-US" dirty="0">
                <a:solidFill>
                  <a:srgbClr val="FF0000"/>
                </a:solidFill>
              </a:rPr>
              <a:t>函数定义</a:t>
            </a:r>
            <a:r>
              <a:rPr lang="zh-CN" altLang="en-US" dirty="0"/>
              <a:t>”的方式进行说明</a:t>
            </a:r>
            <a:endParaRPr lang="en-US" altLang="zh-CN" dirty="0"/>
          </a:p>
          <a:p>
            <a:pPr lvl="2"/>
            <a:r>
              <a:rPr lang="zh-CN" altLang="en-US" dirty="0"/>
              <a:t>函数定义后，可以在“</a:t>
            </a:r>
            <a:r>
              <a:rPr lang="en-US" altLang="zh-CN" dirty="0"/>
              <a:t>}</a:t>
            </a:r>
            <a:r>
              <a:rPr lang="zh-CN" altLang="en-US" dirty="0"/>
              <a:t>”后加分号，也可以不加分号</a:t>
            </a:r>
            <a:endParaRPr lang="en-US" altLang="zh-CN" dirty="0"/>
          </a:p>
          <a:p>
            <a:r>
              <a:rPr lang="zh-CN" altLang="en-US" dirty="0"/>
              <a:t>类外定义</a:t>
            </a:r>
            <a:endParaRPr lang="en-US" altLang="zh-CN" dirty="0"/>
          </a:p>
          <a:p>
            <a:pPr lvl="1"/>
            <a:r>
              <a:rPr lang="zh-CN" altLang="en-US" dirty="0"/>
              <a:t>在类的定义内，将成员函数以“</a:t>
            </a:r>
            <a:r>
              <a:rPr lang="zh-CN" altLang="en-US" dirty="0">
                <a:solidFill>
                  <a:srgbClr val="FF0000"/>
                </a:solidFill>
              </a:rPr>
              <a:t>函数原型</a:t>
            </a:r>
            <a:r>
              <a:rPr lang="zh-CN" altLang="en-US" dirty="0"/>
              <a:t>”的方式进行说明</a:t>
            </a:r>
            <a:endParaRPr lang="en-US" altLang="zh-CN" dirty="0"/>
          </a:p>
          <a:p>
            <a:pPr lvl="1"/>
            <a:r>
              <a:rPr lang="zh-CN" altLang="en-US" dirty="0"/>
              <a:t>在类的定义外，用“</a:t>
            </a:r>
            <a:r>
              <a:rPr lang="zh-CN" altLang="en-US" dirty="0">
                <a:solidFill>
                  <a:srgbClr val="FF0000"/>
                </a:solidFill>
              </a:rPr>
              <a:t>限定运算符</a:t>
            </a:r>
            <a:r>
              <a:rPr lang="en-US" altLang="zh-CN" dirty="0">
                <a:solidFill>
                  <a:srgbClr val="FF0000"/>
                </a:solidFill>
              </a:rPr>
              <a:t>::</a:t>
            </a:r>
            <a:r>
              <a:rPr lang="zh-CN" altLang="en-US" dirty="0"/>
              <a:t>”对成员函数进行定义</a:t>
            </a:r>
          </a:p>
        </p:txBody>
      </p:sp>
      <p:sp>
        <p:nvSpPr>
          <p:cNvPr id="4" name="矩形 3">
            <a:hlinkClick r:id="rId2" action="ppaction://hlinksldjump"/>
            <a:extLst>
              <a:ext uri="{FF2B5EF4-FFF2-40B4-BE49-F238E27FC236}">
                <a16:creationId xmlns:a16="http://schemas.microsoft.com/office/drawing/2014/main" id="{CB846A4B-AAF9-43B3-834E-46648AB15EF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98B6F6E9-1516-4EB9-9443-81645D2CC6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F289742A-7524-4856-8ECE-A659075DC96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6C0B2D3-4CDF-4638-8B4F-57C2A8886C5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FA53686-B118-4BC1-BF0C-03AF6D65D49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EFF8E8D4-A745-4D6B-8558-03A5B3C55A0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2FF65525-BC3C-4554-9F8A-AC4D595D67F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C6F801E1-1431-4B27-9A4E-C151C81BF3C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B5419B07-653E-4513-82FB-C3B0966800C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类的成员函数定义</a:t>
            </a:r>
          </a:p>
        </p:txBody>
      </p:sp>
      <p:sp>
        <p:nvSpPr>
          <p:cNvPr id="3" name="内容占位符 2"/>
          <p:cNvSpPr>
            <a:spLocks noGrp="1"/>
          </p:cNvSpPr>
          <p:nvPr>
            <p:ph idx="1"/>
          </p:nvPr>
        </p:nvSpPr>
        <p:spPr/>
        <p:txBody>
          <a:bodyPr/>
          <a:lstStyle/>
          <a:p>
            <a:r>
              <a:rPr lang="zh-CN" altLang="en-US" dirty="0"/>
              <a:t>在类的定义外，定义成员函数的格式</a:t>
            </a:r>
            <a:endParaRPr lang="en-US" altLang="zh-CN" dirty="0"/>
          </a:p>
          <a:p>
            <a:pPr lvl="2">
              <a:buNone/>
            </a:pPr>
            <a:r>
              <a:rPr lang="en-US" altLang="zh-CN" sz="2800" dirty="0"/>
              <a:t>&lt;</a:t>
            </a:r>
            <a:r>
              <a:rPr lang="zh-CN" altLang="en-US" sz="2800" dirty="0"/>
              <a:t>返回值类型</a:t>
            </a:r>
            <a:r>
              <a:rPr lang="en-US" altLang="zh-CN" sz="2800" dirty="0"/>
              <a:t>&gt; &lt;</a:t>
            </a:r>
            <a:r>
              <a:rPr lang="zh-CN" altLang="en-US" sz="2800" dirty="0"/>
              <a:t>类名</a:t>
            </a:r>
            <a:r>
              <a:rPr lang="en-US" altLang="zh-CN" sz="2800" dirty="0"/>
              <a:t>&gt;::&lt;</a:t>
            </a:r>
            <a:r>
              <a:rPr lang="zh-CN" altLang="en-US" sz="2800" dirty="0"/>
              <a:t>函数名</a:t>
            </a:r>
            <a:r>
              <a:rPr lang="en-US" altLang="zh-CN" sz="2800" dirty="0"/>
              <a:t>&gt;(&lt;</a:t>
            </a:r>
            <a:r>
              <a:rPr lang="zh-CN" altLang="en-US" sz="2800" dirty="0"/>
              <a:t>参数表</a:t>
            </a:r>
            <a:r>
              <a:rPr lang="en-US" altLang="zh-CN" sz="2800" dirty="0"/>
              <a:t>&gt;)</a:t>
            </a:r>
          </a:p>
          <a:p>
            <a:pPr lvl="2">
              <a:buNone/>
            </a:pPr>
            <a:r>
              <a:rPr lang="en-US" altLang="zh-CN" sz="2800" dirty="0"/>
              <a:t>{&lt;</a:t>
            </a:r>
            <a:r>
              <a:rPr lang="zh-CN" altLang="en-US" sz="2800" dirty="0"/>
              <a:t>函数体</a:t>
            </a:r>
            <a:r>
              <a:rPr lang="en-US" altLang="zh-CN" sz="2800" dirty="0"/>
              <a:t>&gt;}</a:t>
            </a:r>
          </a:p>
          <a:p>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zh-CN" altLang="en-US" dirty="0">
                <a:solidFill>
                  <a:srgbClr val="C00000"/>
                </a:solidFill>
              </a:rPr>
              <a:t>判断“顺牌”的函数</a:t>
            </a:r>
            <a:r>
              <a:rPr lang="en-US" altLang="zh-CN" dirty="0">
                <a:solidFill>
                  <a:srgbClr val="C00000"/>
                </a:solidFill>
              </a:rPr>
              <a:t>Straight</a:t>
            </a:r>
            <a:r>
              <a:rPr lang="zh-CN" altLang="en-US" dirty="0">
                <a:solidFill>
                  <a:srgbClr val="C00000"/>
                </a:solidFill>
              </a:rPr>
              <a:t>在类定义外的定义为：</a:t>
            </a:r>
            <a:endParaRPr lang="en-US" altLang="zh-CN" dirty="0">
              <a:solidFill>
                <a:srgbClr val="C00000"/>
              </a:solidFill>
            </a:endParaRPr>
          </a:p>
          <a:p>
            <a:pPr lvl="2">
              <a:spcBef>
                <a:spcPts val="0"/>
              </a:spcBef>
              <a:buNone/>
            </a:pPr>
            <a:r>
              <a:rPr lang="en-US" altLang="zh-CN" sz="2400" b="1" dirty="0" err="1">
                <a:solidFill>
                  <a:srgbClr val="0000FF"/>
                </a:solidFill>
                <a:latin typeface="Courier New" pitchFamily="49" charset="0"/>
                <a:cs typeface="Courier New" pitchFamily="49" charset="0"/>
              </a:rPr>
              <a:t>bool</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ShowHand</a:t>
            </a:r>
            <a:r>
              <a:rPr lang="en-US" altLang="zh-CN" sz="2400" b="1" dirty="0">
                <a:latin typeface="Courier New" pitchFamily="49" charset="0"/>
                <a:cs typeface="Courier New" pitchFamily="49" charset="0"/>
              </a:rPr>
              <a:t>::Straight()</a:t>
            </a:r>
          </a:p>
          <a:p>
            <a:pPr lvl="2">
              <a:spcBef>
                <a:spcPts val="0"/>
              </a:spcBef>
              <a:buNone/>
            </a:pPr>
            <a:r>
              <a:rPr lang="en-US" altLang="zh-CN" sz="2400" b="1" dirty="0">
                <a:latin typeface="Courier New" pitchFamily="49" charset="0"/>
                <a:cs typeface="Courier New" pitchFamily="49" charset="0"/>
              </a:rPr>
              <a:t>{</a:t>
            </a:r>
          </a:p>
          <a:p>
            <a:pPr lvl="2">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函数体</a:t>
            </a:r>
            <a:endParaRPr lang="en-US" altLang="zh-CN" sz="2400" b="1" dirty="0">
              <a:solidFill>
                <a:srgbClr val="00B050"/>
              </a:solidFill>
              <a:latin typeface="Courier New" pitchFamily="49" charset="0"/>
              <a:cs typeface="Courier New" pitchFamily="49" charset="0"/>
            </a:endParaRPr>
          </a:p>
          <a:p>
            <a:pPr lvl="2">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6FDA74F6-C854-403C-9FDB-87A7B498011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2606EA4-E7AC-4C84-BC0A-BA709C78C28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6671212-2549-4C01-92B0-BF6EFCB76EF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DE486DF-02AC-46F8-995F-76CB8EF0D68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738D7B1-9ABA-4ED9-AE1F-DB19C35F604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7A327E34-6778-40A7-A823-DAB4291E0F1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78BDF03A-4739-48E9-A1F6-AFE1DE22B2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817E678B-A2C8-4FDF-90F2-6711299183B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5D4F649F-341C-4C0E-A503-D73CCDF13AB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类的封装性</a:t>
            </a:r>
          </a:p>
        </p:txBody>
      </p:sp>
      <p:sp>
        <p:nvSpPr>
          <p:cNvPr id="3" name="内容占位符 2"/>
          <p:cNvSpPr>
            <a:spLocks noGrp="1"/>
          </p:cNvSpPr>
          <p:nvPr>
            <p:ph idx="1"/>
          </p:nvPr>
        </p:nvSpPr>
        <p:spPr/>
        <p:txBody>
          <a:bodyPr/>
          <a:lstStyle/>
          <a:p>
            <a:r>
              <a:rPr lang="zh-CN" altLang="en-US" dirty="0"/>
              <a:t>类把数据（事物的属性）和函数（事物的行为</a:t>
            </a:r>
            <a:r>
              <a:rPr lang="en-US" altLang="zh-CN" dirty="0"/>
              <a:t>——</a:t>
            </a:r>
            <a:r>
              <a:rPr lang="zh-CN" altLang="en-US" dirty="0"/>
              <a:t>操作）</a:t>
            </a:r>
            <a:r>
              <a:rPr lang="zh-CN" altLang="en-US" dirty="0">
                <a:solidFill>
                  <a:srgbClr val="FF0000"/>
                </a:solidFill>
              </a:rPr>
              <a:t>封装</a:t>
            </a:r>
            <a:r>
              <a:rPr lang="zh-CN" altLang="en-US" dirty="0"/>
              <a:t>为一个整体。 </a:t>
            </a:r>
          </a:p>
          <a:p>
            <a:pPr lvl="1"/>
            <a:r>
              <a:rPr lang="zh-CN" altLang="en-US" dirty="0"/>
              <a:t>成员函数可以直接使用类定义中的</a:t>
            </a:r>
            <a:r>
              <a:rPr lang="zh-CN" altLang="en-US" dirty="0">
                <a:solidFill>
                  <a:srgbClr val="FF0000"/>
                </a:solidFill>
              </a:rPr>
              <a:t>任何成员</a:t>
            </a:r>
            <a:r>
              <a:rPr lang="zh-CN" altLang="en-US" dirty="0"/>
              <a:t>，可以处理数据成员，也可调用函数成员。</a:t>
            </a:r>
          </a:p>
          <a:p>
            <a:pPr lvl="1"/>
            <a:r>
              <a:rPr lang="zh-CN" altLang="en-US" dirty="0"/>
              <a:t>类是一种数据类型，定义类时系统</a:t>
            </a:r>
            <a:r>
              <a:rPr lang="zh-CN" altLang="en-US" dirty="0">
                <a:solidFill>
                  <a:srgbClr val="FF0000"/>
                </a:solidFill>
              </a:rPr>
              <a:t>不为类分配存储空间</a:t>
            </a:r>
            <a:r>
              <a:rPr lang="zh-CN" altLang="en-US" dirty="0"/>
              <a:t>，所以不能对类的数据成员初始化。类中的任何数据成员也不能使用关键字</a:t>
            </a:r>
            <a:r>
              <a:rPr lang="en-US" altLang="zh-CN" dirty="0"/>
              <a:t>extern</a:t>
            </a:r>
            <a:r>
              <a:rPr lang="zh-CN" altLang="en-US" dirty="0"/>
              <a:t>限定其存储类型。</a:t>
            </a:r>
          </a:p>
        </p:txBody>
      </p:sp>
      <p:sp>
        <p:nvSpPr>
          <p:cNvPr id="4" name="矩形 3">
            <a:hlinkClick r:id="rId2" action="ppaction://hlinksldjump"/>
            <a:extLst>
              <a:ext uri="{FF2B5EF4-FFF2-40B4-BE49-F238E27FC236}">
                <a16:creationId xmlns:a16="http://schemas.microsoft.com/office/drawing/2014/main" id="{E51809E5-C705-40FE-9E79-5BCC40475E3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F0CF5199-E745-42CE-9D22-F19264A95DC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78EA7CA-56EC-4DA5-92CD-2131E9DD160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532EF17-7148-40C2-94FC-52216EC7FE9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8D7E695-E8F7-4EEB-89E6-4A02CB90E8C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1F724CD3-D4D1-4602-9635-EC5924A546B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2F5E9192-0C12-4BEB-BC5C-5B4E8620E16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90B3A41B-ED13-4A14-AE7B-D37F13F2B84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DF50B0B9-31EE-49A4-B3C7-BA618DB602D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类的对象</a:t>
            </a:r>
          </a:p>
        </p:txBody>
      </p:sp>
      <p:sp>
        <p:nvSpPr>
          <p:cNvPr id="3" name="内容占位符 2"/>
          <p:cNvSpPr>
            <a:spLocks noGrp="1"/>
          </p:cNvSpPr>
          <p:nvPr>
            <p:ph idx="1"/>
          </p:nvPr>
        </p:nvSpPr>
        <p:spPr>
          <a:xfrm>
            <a:off x="457200" y="1714500"/>
            <a:ext cx="8153400" cy="4714896"/>
          </a:xfrm>
        </p:spPr>
        <p:txBody>
          <a:bodyPr/>
          <a:lstStyle/>
          <a:p>
            <a:r>
              <a:rPr lang="zh-CN" altLang="en-US" dirty="0"/>
              <a:t>类可以看做用户自定义的</a:t>
            </a:r>
            <a:r>
              <a:rPr lang="zh-CN" altLang="en-US" dirty="0">
                <a:solidFill>
                  <a:srgbClr val="FF0000"/>
                </a:solidFill>
              </a:rPr>
              <a:t>数据类型</a:t>
            </a:r>
            <a:endParaRPr lang="en-US" altLang="zh-CN" dirty="0">
              <a:solidFill>
                <a:srgbClr val="FF0000"/>
              </a:solidFill>
            </a:endParaRPr>
          </a:p>
          <a:p>
            <a:r>
              <a:rPr lang="zh-CN" altLang="en-US" dirty="0"/>
              <a:t>类的对象即为该类型的</a:t>
            </a:r>
            <a:r>
              <a:rPr lang="zh-CN" altLang="en-US" dirty="0">
                <a:solidFill>
                  <a:srgbClr val="FF0000"/>
                </a:solidFill>
              </a:rPr>
              <a:t>变量</a:t>
            </a:r>
            <a:r>
              <a:rPr lang="zh-CN" altLang="en-US" dirty="0"/>
              <a:t>，当然，还可以说明该类型的</a:t>
            </a:r>
            <a:endParaRPr lang="en-US" altLang="zh-CN" dirty="0"/>
          </a:p>
          <a:p>
            <a:pPr lvl="1"/>
            <a:r>
              <a:rPr lang="zh-CN" altLang="en-US" dirty="0"/>
              <a:t>数组</a:t>
            </a:r>
            <a:endParaRPr lang="en-US" altLang="zh-CN" dirty="0"/>
          </a:p>
          <a:p>
            <a:pPr lvl="1"/>
            <a:r>
              <a:rPr lang="zh-CN" altLang="en-US" dirty="0"/>
              <a:t>指针</a:t>
            </a:r>
            <a:endParaRPr lang="en-US" altLang="zh-CN" dirty="0"/>
          </a:p>
          <a:p>
            <a:pPr lvl="1"/>
            <a:r>
              <a:rPr lang="zh-CN" altLang="en-US" dirty="0"/>
              <a:t>引用</a:t>
            </a:r>
            <a:endParaRPr lang="en-US" altLang="zh-CN" dirty="0"/>
          </a:p>
          <a:p>
            <a:r>
              <a:rPr lang="zh-CN" altLang="en-US" dirty="0"/>
              <a:t>对象是类的</a:t>
            </a:r>
            <a:r>
              <a:rPr lang="zh-CN" altLang="en-US" dirty="0">
                <a:solidFill>
                  <a:srgbClr val="FF0000"/>
                </a:solidFill>
              </a:rPr>
              <a:t>实例</a:t>
            </a:r>
            <a:r>
              <a:rPr lang="zh-CN" altLang="en-US" dirty="0"/>
              <a:t>（</a:t>
            </a:r>
            <a:r>
              <a:rPr lang="en-US" altLang="zh-CN" dirty="0"/>
              <a:t>instance</a:t>
            </a:r>
            <a:r>
              <a:rPr lang="zh-CN" altLang="en-US" dirty="0"/>
              <a:t>）。定义一种数据类型只是告诉编译系统该数据类型的构造，并没有分配内存。类只是一个样板，以此样板可以在内存中开辟出同样结构的实例</a:t>
            </a:r>
            <a:r>
              <a:rPr lang="en-US" altLang="zh-CN" dirty="0"/>
              <a:t>——</a:t>
            </a:r>
            <a:r>
              <a:rPr lang="zh-CN" altLang="en-US" dirty="0"/>
              <a:t>对象。</a:t>
            </a:r>
          </a:p>
        </p:txBody>
      </p:sp>
      <p:sp>
        <p:nvSpPr>
          <p:cNvPr id="13" name="矩形 12">
            <a:hlinkClick r:id="rId2" action="ppaction://hlinksldjump"/>
            <a:extLst>
              <a:ext uri="{FF2B5EF4-FFF2-40B4-BE49-F238E27FC236}">
                <a16:creationId xmlns:a16="http://schemas.microsoft.com/office/drawing/2014/main" id="{0817F39C-0C1B-4750-9E1D-39073D2A9D1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4" name="矩形 13">
            <a:hlinkClick r:id="" action="ppaction://noaction"/>
            <a:extLst>
              <a:ext uri="{FF2B5EF4-FFF2-40B4-BE49-F238E27FC236}">
                <a16:creationId xmlns:a16="http://schemas.microsoft.com/office/drawing/2014/main" id="{02B03D64-BD3F-456C-9816-029851D867D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5" name="矩形 14">
            <a:hlinkClick r:id="" action="ppaction://noaction"/>
            <a:extLst>
              <a:ext uri="{FF2B5EF4-FFF2-40B4-BE49-F238E27FC236}">
                <a16:creationId xmlns:a16="http://schemas.microsoft.com/office/drawing/2014/main" id="{91E945E1-B0E1-4D3E-A2BC-34EAA903DB0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6" name="矩形 15">
            <a:hlinkClick r:id="" action="ppaction://noaction"/>
            <a:extLst>
              <a:ext uri="{FF2B5EF4-FFF2-40B4-BE49-F238E27FC236}">
                <a16:creationId xmlns:a16="http://schemas.microsoft.com/office/drawing/2014/main" id="{2161DAF4-DFB5-47B9-A17E-8B9A013AB5E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61C94997-C18C-4280-AC1D-3E51867634F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8" name="矩形 17">
            <a:hlinkClick r:id="" action="ppaction://noaction"/>
            <a:extLst>
              <a:ext uri="{FF2B5EF4-FFF2-40B4-BE49-F238E27FC236}">
                <a16:creationId xmlns:a16="http://schemas.microsoft.com/office/drawing/2014/main" id="{0A5147CD-4BB8-4C2C-86C2-E72FD3A2685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9" name="矩形 18">
            <a:hlinkClick r:id="" action="ppaction://noaction"/>
            <a:extLst>
              <a:ext uri="{FF2B5EF4-FFF2-40B4-BE49-F238E27FC236}">
                <a16:creationId xmlns:a16="http://schemas.microsoft.com/office/drawing/2014/main" id="{E08991FD-7DB2-4BC7-8860-85B4E6F3431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20" name="矩形 19">
            <a:hlinkClick r:id="" action="ppaction://noaction"/>
            <a:extLst>
              <a:ext uri="{FF2B5EF4-FFF2-40B4-BE49-F238E27FC236}">
                <a16:creationId xmlns:a16="http://schemas.microsoft.com/office/drawing/2014/main" id="{7E2B9E51-C2FC-465A-B38D-2872D0433E3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21" name="矩形 20">
            <a:hlinkClick r:id="" action="ppaction://noaction"/>
            <a:extLst>
              <a:ext uri="{FF2B5EF4-FFF2-40B4-BE49-F238E27FC236}">
                <a16:creationId xmlns:a16="http://schemas.microsoft.com/office/drawing/2014/main" id="{7FDE69FA-27B4-4B57-B3BF-B60056D6FAF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altLang="zh-CN" dirty="0"/>
              <a:t>ShowHand</a:t>
            </a:r>
            <a:r>
              <a:rPr lang="zh-CN" altLang="en-US" dirty="0"/>
              <a:t>类的成员</a:t>
            </a:r>
            <a:r>
              <a:rPr lang="en-US" altLang="zh-CN" dirty="0"/>
              <a:t>pokers[</a:t>
            </a:r>
            <a:r>
              <a:rPr lang="en-US" altLang="zh-CN" dirty="0" err="1"/>
              <a:t>i</a:t>
            </a:r>
            <a:r>
              <a:rPr lang="en-US" altLang="zh-CN" dirty="0"/>
              <a:t>]</a:t>
            </a:r>
            <a:r>
              <a:rPr lang="zh-CN" altLang="en-US" dirty="0"/>
              <a:t>为一个</a:t>
            </a:r>
            <a:r>
              <a:rPr lang="en-US" altLang="zh-CN" dirty="0"/>
              <a:t>Poker</a:t>
            </a:r>
            <a:r>
              <a:rPr lang="zh-CN" altLang="en-US" dirty="0"/>
              <a:t>类的对象</a:t>
            </a:r>
            <a:r>
              <a:rPr lang="en-US" altLang="zh-CN" dirty="0"/>
              <a:t>	</a:t>
            </a:r>
          </a:p>
          <a:p>
            <a:pPr lvl="1"/>
            <a:r>
              <a:rPr lang="zh-CN" altLang="en-US" dirty="0"/>
              <a:t>每个</a:t>
            </a:r>
            <a:r>
              <a:rPr lang="en-US" altLang="zh-CN" dirty="0"/>
              <a:t>Poker</a:t>
            </a:r>
            <a:r>
              <a:rPr lang="zh-CN" altLang="en-US" dirty="0"/>
              <a:t>类对象表示一张扑克牌</a:t>
            </a:r>
            <a:endParaRPr lang="en-US" altLang="zh-CN" dirty="0"/>
          </a:p>
          <a:p>
            <a:pPr lvl="2"/>
            <a:r>
              <a:rPr lang="zh-CN" altLang="en-US" dirty="0"/>
              <a:t>花色不同</a:t>
            </a:r>
            <a:endParaRPr lang="en-US" altLang="zh-CN" dirty="0"/>
          </a:p>
          <a:p>
            <a:pPr lvl="2"/>
            <a:r>
              <a:rPr lang="zh-CN" altLang="en-US" dirty="0"/>
              <a:t>点数不同</a:t>
            </a:r>
            <a:endParaRPr lang="en-US" altLang="zh-CN" dirty="0"/>
          </a:p>
          <a:p>
            <a:pPr lvl="1"/>
            <a:r>
              <a:rPr lang="zh-CN" altLang="en-US" dirty="0">
                <a:solidFill>
                  <a:srgbClr val="FF0000"/>
                </a:solidFill>
              </a:rPr>
              <a:t>不能认为</a:t>
            </a:r>
            <a:r>
              <a:rPr lang="en-US" altLang="zh-CN" dirty="0">
                <a:solidFill>
                  <a:srgbClr val="FF0000"/>
                </a:solidFill>
              </a:rPr>
              <a:t>Poker</a:t>
            </a:r>
            <a:r>
              <a:rPr lang="zh-CN" altLang="en-US" dirty="0">
                <a:solidFill>
                  <a:srgbClr val="FF0000"/>
                </a:solidFill>
              </a:rPr>
              <a:t>类是一张扑克牌</a:t>
            </a:r>
            <a:endParaRPr lang="en-US" altLang="zh-CN" dirty="0">
              <a:solidFill>
                <a:srgbClr val="FF0000"/>
              </a:solidFill>
            </a:endParaRPr>
          </a:p>
          <a:p>
            <a:pPr lvl="1"/>
            <a:r>
              <a:rPr lang="zh-CN" altLang="en-US" dirty="0"/>
              <a:t>每个</a:t>
            </a:r>
            <a:r>
              <a:rPr lang="en-US" altLang="zh-CN" dirty="0" err="1"/>
              <a:t>ShowHand</a:t>
            </a:r>
            <a:r>
              <a:rPr lang="zh-CN" altLang="en-US" dirty="0"/>
              <a:t>类的对象表示一副牌</a:t>
            </a:r>
            <a:endParaRPr lang="en-US" altLang="zh-CN" dirty="0"/>
          </a:p>
          <a:p>
            <a:pPr lvl="2"/>
            <a:r>
              <a:rPr lang="zh-CN" altLang="en-US" dirty="0"/>
              <a:t>每副牌由</a:t>
            </a:r>
            <a:r>
              <a:rPr lang="en-US" altLang="zh-CN" dirty="0"/>
              <a:t>5</a:t>
            </a:r>
            <a:r>
              <a:rPr lang="zh-CN" altLang="en-US" dirty="0"/>
              <a:t>张牌组成</a:t>
            </a:r>
          </a:p>
        </p:txBody>
      </p:sp>
      <p:sp>
        <p:nvSpPr>
          <p:cNvPr id="4" name="矩形 3">
            <a:hlinkClick r:id="rId2" action="ppaction://hlinksldjump"/>
            <a:extLst>
              <a:ext uri="{FF2B5EF4-FFF2-40B4-BE49-F238E27FC236}">
                <a16:creationId xmlns:a16="http://schemas.microsoft.com/office/drawing/2014/main" id="{9701EEE0-D4A3-44D5-838F-BC38A4F8423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796D2F27-B6DC-40A5-AF79-8B8CFF1A236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D15674C-BBA7-4BEC-82E5-7B7F1DBDBFB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D166764B-3726-4D1F-A3B8-D62E34E4182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28C1758-4FBC-464F-97C2-1DC696C1883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90E81326-7646-4CBE-8C73-E5CB84E4503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AFDB44B8-0213-4C08-AB9C-99E32969480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EF96DBFF-8AA2-4F80-B9CF-B752B5DFD6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791110E9-5566-48A1-80DE-47E1885E8CC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类对象的说明</a:t>
            </a:r>
          </a:p>
        </p:txBody>
      </p:sp>
      <p:sp>
        <p:nvSpPr>
          <p:cNvPr id="3" name="内容占位符 2"/>
          <p:cNvSpPr>
            <a:spLocks noGrp="1"/>
          </p:cNvSpPr>
          <p:nvPr>
            <p:ph idx="1"/>
          </p:nvPr>
        </p:nvSpPr>
        <p:spPr/>
        <p:txBody>
          <a:bodyPr/>
          <a:lstStyle/>
          <a:p>
            <a:r>
              <a:rPr lang="zh-CN" altLang="en-US" dirty="0"/>
              <a:t>普通对象（变量）</a:t>
            </a:r>
            <a:endParaRPr lang="en-US" altLang="zh-CN" dirty="0"/>
          </a:p>
          <a:p>
            <a:pPr lvl="1"/>
            <a:r>
              <a:rPr lang="en-US" altLang="zh-CN" dirty="0"/>
              <a:t>&lt;</a:t>
            </a:r>
            <a:r>
              <a:rPr lang="zh-CN" altLang="en-US" dirty="0"/>
              <a:t>类名</a:t>
            </a:r>
            <a:r>
              <a:rPr lang="en-US" altLang="zh-CN" dirty="0"/>
              <a:t>&gt; &lt;</a:t>
            </a:r>
            <a:r>
              <a:rPr lang="zh-CN" altLang="en-US" dirty="0"/>
              <a:t>对象名</a:t>
            </a:r>
            <a:r>
              <a:rPr lang="en-US" altLang="zh-CN" dirty="0"/>
              <a:t>1&gt;,&lt;</a:t>
            </a:r>
            <a:r>
              <a:rPr lang="zh-CN" altLang="en-US" dirty="0"/>
              <a:t>对象名</a:t>
            </a:r>
            <a:r>
              <a:rPr lang="en-US" altLang="zh-CN" dirty="0"/>
              <a:t>2&gt;,...;</a:t>
            </a:r>
          </a:p>
          <a:p>
            <a:r>
              <a:rPr lang="zh-CN" altLang="en-US" dirty="0"/>
              <a:t>对象数组（数组）</a:t>
            </a:r>
            <a:endParaRPr lang="en-US" altLang="zh-CN" dirty="0"/>
          </a:p>
          <a:p>
            <a:pPr lvl="1"/>
            <a:r>
              <a:rPr lang="en-US" altLang="zh-CN" dirty="0"/>
              <a:t>&lt;</a:t>
            </a:r>
            <a:r>
              <a:rPr lang="zh-CN" altLang="en-US" dirty="0"/>
              <a:t>类名</a:t>
            </a:r>
            <a:r>
              <a:rPr lang="en-US" altLang="zh-CN" dirty="0"/>
              <a:t>&gt; &lt;</a:t>
            </a:r>
            <a:r>
              <a:rPr lang="zh-CN" altLang="en-US" dirty="0"/>
              <a:t>对象数组名</a:t>
            </a:r>
            <a:r>
              <a:rPr lang="en-US" altLang="zh-CN" dirty="0"/>
              <a:t>&gt;[</a:t>
            </a:r>
            <a:r>
              <a:rPr lang="zh-CN" altLang="en-US" dirty="0"/>
              <a:t>数组大小</a:t>
            </a:r>
            <a:r>
              <a:rPr lang="en-US" altLang="zh-CN" dirty="0"/>
              <a:t>];</a:t>
            </a:r>
          </a:p>
          <a:p>
            <a:r>
              <a:rPr lang="zh-CN" altLang="en-US" dirty="0"/>
              <a:t>对象指针（指针）</a:t>
            </a:r>
            <a:endParaRPr lang="en-US" altLang="zh-CN" dirty="0"/>
          </a:p>
          <a:p>
            <a:pPr lvl="1"/>
            <a:r>
              <a:rPr lang="en-US" altLang="zh-CN" dirty="0"/>
              <a:t>&lt;</a:t>
            </a:r>
            <a:r>
              <a:rPr lang="zh-CN" altLang="en-US" dirty="0"/>
              <a:t>类名</a:t>
            </a:r>
            <a:r>
              <a:rPr lang="en-US" altLang="zh-CN" dirty="0"/>
              <a:t>&gt; *&lt;</a:t>
            </a:r>
            <a:r>
              <a:rPr lang="zh-CN" altLang="en-US" dirty="0"/>
              <a:t>对象指针变量名</a:t>
            </a:r>
            <a:r>
              <a:rPr lang="en-US" altLang="zh-CN" dirty="0"/>
              <a:t>&gt;;</a:t>
            </a:r>
          </a:p>
          <a:p>
            <a:r>
              <a:rPr lang="zh-CN" altLang="en-US" dirty="0"/>
              <a:t>对象引用（引用）</a:t>
            </a:r>
            <a:endParaRPr lang="en-US" altLang="zh-CN" dirty="0"/>
          </a:p>
          <a:p>
            <a:pPr lvl="1"/>
            <a:r>
              <a:rPr lang="en-US" altLang="zh-CN" dirty="0"/>
              <a:t>&lt;</a:t>
            </a:r>
            <a:r>
              <a:rPr lang="zh-CN" altLang="en-US" dirty="0"/>
              <a:t>类名</a:t>
            </a:r>
            <a:r>
              <a:rPr lang="en-US" altLang="zh-CN" dirty="0"/>
              <a:t>&gt; &amp;&lt;</a:t>
            </a:r>
            <a:r>
              <a:rPr lang="zh-CN" altLang="en-US" dirty="0"/>
              <a:t>引用变量名</a:t>
            </a:r>
            <a:r>
              <a:rPr lang="en-US" altLang="zh-CN" dirty="0"/>
              <a:t>&gt;;</a:t>
            </a:r>
          </a:p>
          <a:p>
            <a:pPr lvl="1"/>
            <a:endParaRPr lang="zh-CN" altLang="en-US" dirty="0"/>
          </a:p>
        </p:txBody>
      </p:sp>
      <p:sp>
        <p:nvSpPr>
          <p:cNvPr id="4" name="矩形 3">
            <a:hlinkClick r:id="rId2" action="ppaction://hlinksldjump"/>
            <a:extLst>
              <a:ext uri="{FF2B5EF4-FFF2-40B4-BE49-F238E27FC236}">
                <a16:creationId xmlns:a16="http://schemas.microsoft.com/office/drawing/2014/main" id="{242B7167-24CE-4C79-878B-CF28BACB654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2488D09A-87E7-4B8E-9C91-9172B4ADBF9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95BA4DDE-D0D4-4487-B798-B77D10AD4DC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485F777-0B53-4F7B-A901-476F15082BC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CC0A766-EE52-442C-BD5B-E3BE9047E63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347A6268-1BD9-455F-B2D6-DD528468DE8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752076F3-134B-4A92-84C9-1BCDBE7154F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EC2DA68A-352C-4CA0-BF10-B04B76AC511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11057CFA-60E3-4770-A485-776942659FE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9104" y="2852929"/>
            <a:ext cx="5350184" cy="792171"/>
            <a:chOff x="1649083" y="2275987"/>
            <a:chExt cx="5350205" cy="792175"/>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9083" y="2275987"/>
              <a:ext cx="788990" cy="788993"/>
              <a:chOff x="860096" y="1633045"/>
              <a:chExt cx="788990" cy="788993"/>
            </a:xfrm>
          </p:grpSpPr>
          <p:sp>
            <p:nvSpPr>
              <p:cNvPr id="27" name="椭圆 26"/>
              <p:cNvSpPr>
                <a:spLocks noChangeAspect="1"/>
              </p:cNvSpPr>
              <p:nvPr/>
            </p:nvSpPr>
            <p:spPr bwMode="auto">
              <a:xfrm>
                <a:off x="860096" y="1633046"/>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60099" y="1633045"/>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38855" y="980728"/>
            <a:ext cx="5358970" cy="1728264"/>
            <a:chOff x="1640297" y="3212102"/>
            <a:chExt cx="5358991"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0297" y="4131840"/>
              <a:ext cx="790306" cy="792166"/>
              <a:chOff x="851310" y="702816"/>
              <a:chExt cx="790306" cy="792166"/>
            </a:xfrm>
          </p:grpSpPr>
          <p:sp>
            <p:nvSpPr>
              <p:cNvPr id="35" name="椭圆 34"/>
              <p:cNvSpPr>
                <a:spLocks noChangeAspect="1"/>
              </p:cNvSpPr>
              <p:nvPr/>
            </p:nvSpPr>
            <p:spPr bwMode="auto">
              <a:xfrm>
                <a:off x="852626" y="705992"/>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1310" y="702816"/>
                <a:ext cx="788987" cy="788988"/>
              </a:xfrm>
              <a:prstGeom prst="rect">
                <a:avLst/>
              </a:prstGeom>
              <a:noFill/>
              <a:ln w="9525">
                <a:noFill/>
                <a:miter lim="800000"/>
                <a:headEnd/>
                <a:tailEnd/>
              </a:ln>
            </p:spPr>
          </p:pic>
        </p:grpSp>
      </p:grpSp>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类与类之间的关系</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类中的运算符重载</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简单的数据结构设计</a:t>
            </a:r>
          </a:p>
        </p:txBody>
      </p:sp>
    </p:spTree>
    <p:extLst>
      <p:ext uri="{BB962C8B-B14F-4D97-AF65-F5344CB8AC3E}">
        <p14:creationId xmlns:p14="http://schemas.microsoft.com/office/powerpoint/2010/main" val="465501805"/>
      </p:ext>
    </p:extLst>
  </p:cSld>
  <p:clrMapOvr>
    <a:masterClrMapping/>
  </p:clrMapOvr>
  <p:transition advTm="1182"/>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类对象的说明</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各种类对象的说明示例</a:t>
            </a:r>
            <a:endParaRPr lang="en-US" altLang="zh-CN" dirty="0"/>
          </a:p>
          <a:p>
            <a:pPr lvl="1"/>
            <a:r>
              <a:rPr lang="zh-CN" altLang="en-US" dirty="0"/>
              <a:t>一张扑克牌</a:t>
            </a:r>
            <a:endParaRPr lang="en-US" altLang="zh-CN" dirty="0"/>
          </a:p>
          <a:p>
            <a:pPr lvl="1">
              <a:buNone/>
            </a:pPr>
            <a:r>
              <a:rPr lang="en-US" altLang="zh-CN" b="1" dirty="0">
                <a:latin typeface="Courier New" pitchFamily="49" charset="0"/>
                <a:cs typeface="Courier New" pitchFamily="49" charset="0"/>
              </a:rPr>
              <a:t>Poker </a:t>
            </a:r>
            <a:r>
              <a:rPr lang="en-US" altLang="zh-CN" b="1" dirty="0" err="1">
                <a:latin typeface="Courier New" pitchFamily="49" charset="0"/>
                <a:cs typeface="Courier New" pitchFamily="49" charset="0"/>
              </a:rPr>
              <a:t>poker</a:t>
            </a:r>
            <a:r>
              <a:rPr lang="en-US" altLang="zh-CN" b="1" dirty="0">
                <a:latin typeface="Courier New" pitchFamily="49" charset="0"/>
                <a:cs typeface="Courier New" pitchFamily="49" charset="0"/>
              </a:rPr>
              <a:t>;</a:t>
            </a:r>
          </a:p>
          <a:p>
            <a:pPr lvl="1"/>
            <a:r>
              <a:rPr lang="zh-CN" altLang="en-US" dirty="0"/>
              <a:t>一副扑克牌</a:t>
            </a:r>
            <a:endParaRPr lang="en-US" altLang="zh-CN" dirty="0"/>
          </a:p>
          <a:p>
            <a:pPr lvl="1">
              <a:buNone/>
            </a:pPr>
            <a:r>
              <a:rPr lang="en-US" altLang="zh-CN" b="1" dirty="0">
                <a:latin typeface="Courier New" pitchFamily="49" charset="0"/>
                <a:cs typeface="Courier New" pitchFamily="49" charset="0"/>
              </a:rPr>
              <a:t>Poker pokers[54];</a:t>
            </a:r>
          </a:p>
          <a:p>
            <a:pPr lvl="1"/>
            <a:r>
              <a:rPr lang="zh-CN" altLang="en-US" dirty="0"/>
              <a:t>指向一张扑克牌的指针</a:t>
            </a:r>
            <a:endParaRPr lang="en-US" altLang="zh-CN" dirty="0"/>
          </a:p>
          <a:p>
            <a:pPr lvl="1">
              <a:buNone/>
            </a:pPr>
            <a:r>
              <a:rPr lang="en-US" altLang="zh-CN" b="1" dirty="0">
                <a:latin typeface="Courier New" pitchFamily="49" charset="0"/>
                <a:cs typeface="Courier New" pitchFamily="49" charset="0"/>
              </a:rPr>
              <a:t>Poker *</a:t>
            </a:r>
            <a:r>
              <a:rPr lang="en-US" altLang="zh-CN" b="1" dirty="0" err="1">
                <a:latin typeface="Courier New" pitchFamily="49" charset="0"/>
                <a:cs typeface="Courier New" pitchFamily="49" charset="0"/>
              </a:rPr>
              <a:t>ptr_poker</a:t>
            </a:r>
            <a:r>
              <a:rPr lang="en-US" altLang="zh-CN" b="1" dirty="0">
                <a:latin typeface="Courier New" pitchFamily="49" charset="0"/>
                <a:cs typeface="Courier New" pitchFamily="49" charset="0"/>
              </a:rPr>
              <a:t>;</a:t>
            </a:r>
          </a:p>
          <a:p>
            <a:pPr lvl="1"/>
            <a:r>
              <a:rPr lang="zh-CN" altLang="en-US" dirty="0"/>
              <a:t>一张扑克牌的引用</a:t>
            </a:r>
            <a:endParaRPr lang="en-US" altLang="zh-CN" dirty="0"/>
          </a:p>
          <a:p>
            <a:pPr lvl="1">
              <a:buNone/>
            </a:pPr>
            <a:r>
              <a:rPr lang="en-US" altLang="zh-CN" b="1" dirty="0">
                <a:latin typeface="Courier New" pitchFamily="49" charset="0"/>
                <a:cs typeface="Courier New" pitchFamily="49" charset="0"/>
              </a:rPr>
              <a:t>Poker &amp;</a:t>
            </a:r>
            <a:r>
              <a:rPr lang="en-US" altLang="zh-CN" b="1" dirty="0" err="1">
                <a:latin typeface="Courier New" pitchFamily="49" charset="0"/>
                <a:cs typeface="Courier New" pitchFamily="49" charset="0"/>
              </a:rPr>
              <a:t>ref_poker</a:t>
            </a:r>
            <a:r>
              <a:rPr lang="en-US" altLang="zh-CN" b="1" dirty="0">
                <a:latin typeface="Courier New" pitchFamily="49" charset="0"/>
                <a:cs typeface="Courier New" pitchFamily="49" charset="0"/>
              </a:rPr>
              <a:t>;</a:t>
            </a:r>
          </a:p>
          <a:p>
            <a:pPr lvl="1">
              <a:buNone/>
            </a:pPr>
            <a:endParaRPr lang="zh-CN" altLang="en-US" dirty="0"/>
          </a:p>
        </p:txBody>
      </p:sp>
      <p:sp>
        <p:nvSpPr>
          <p:cNvPr id="4" name="矩形 3">
            <a:hlinkClick r:id="rId3" action="ppaction://hlinksldjump"/>
            <a:extLst>
              <a:ext uri="{FF2B5EF4-FFF2-40B4-BE49-F238E27FC236}">
                <a16:creationId xmlns:a16="http://schemas.microsoft.com/office/drawing/2014/main" id="{D46EA478-EB9D-4302-898B-7BD50DC60CE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2F829FA-EEAB-4678-9820-6BC93E4F22A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1F3D3A5-6DF9-4E3D-B4BD-E39C3E88757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68D58B3-9364-4C0B-81CB-24FD9BFF4FB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CC78C3B-1799-4659-869A-E379A064E7D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20F03FAD-D64D-4B96-9B30-1D28BE6EE02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F086D143-B25A-4F0D-91E8-027A522F856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352BE9AB-7F68-446D-A36C-311EB6F203A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16CDBBDD-8FDB-434D-8A63-BE68083C4B8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类对象的说明</a:t>
            </a:r>
          </a:p>
        </p:txBody>
      </p:sp>
      <p:sp>
        <p:nvSpPr>
          <p:cNvPr id="3" name="内容占位符 2"/>
          <p:cNvSpPr>
            <a:spLocks noGrp="1"/>
          </p:cNvSpPr>
          <p:nvPr>
            <p:ph idx="1"/>
          </p:nvPr>
        </p:nvSpPr>
        <p:spPr/>
        <p:txBody>
          <a:bodyPr/>
          <a:lstStyle/>
          <a:p>
            <a:pPr>
              <a:spcBef>
                <a:spcPts val="600"/>
              </a:spcBef>
            </a:pPr>
            <a:r>
              <a:rPr lang="zh-CN" altLang="en-US" dirty="0"/>
              <a:t>除上述提到的对象数组、指向对象的指针等概念及用法外，对象还可进行如下一些操作与使用:</a:t>
            </a:r>
          </a:p>
          <a:p>
            <a:pPr lvl="1">
              <a:spcBef>
                <a:spcPts val="600"/>
              </a:spcBef>
            </a:pPr>
            <a:r>
              <a:rPr lang="zh-CN" altLang="en-US" dirty="0"/>
              <a:t>同类型的对象间可以相互赋值。</a:t>
            </a:r>
          </a:p>
          <a:p>
            <a:pPr lvl="1">
              <a:spcBef>
                <a:spcPts val="600"/>
              </a:spcBef>
            </a:pPr>
            <a:r>
              <a:rPr lang="zh-CN" altLang="en-US" dirty="0"/>
              <a:t>对象可作为函数参数（如，对象作形参，对象指针作函数参数等）。</a:t>
            </a:r>
          </a:p>
          <a:p>
            <a:pPr lvl="1">
              <a:spcBef>
                <a:spcPts val="600"/>
              </a:spcBef>
            </a:pPr>
            <a:r>
              <a:rPr lang="zh-CN" altLang="en-US" dirty="0"/>
              <a:t>函数的返回值可以是对象（或指向对象的指针）。</a:t>
            </a:r>
          </a:p>
          <a:p>
            <a:pPr lvl="1">
              <a:spcBef>
                <a:spcPts val="600"/>
              </a:spcBef>
            </a:pPr>
            <a:r>
              <a:rPr lang="zh-CN" altLang="en-US" dirty="0"/>
              <a:t>可以在一个类中说明具有类类型的成员，可以是该类的对象，亦可是其它类的对象</a:t>
            </a:r>
          </a:p>
        </p:txBody>
      </p:sp>
      <p:sp>
        <p:nvSpPr>
          <p:cNvPr id="4" name="矩形 3">
            <a:hlinkClick r:id="rId2" action="ppaction://hlinksldjump"/>
            <a:extLst>
              <a:ext uri="{FF2B5EF4-FFF2-40B4-BE49-F238E27FC236}">
                <a16:creationId xmlns:a16="http://schemas.microsoft.com/office/drawing/2014/main" id="{F65EFBEE-6C46-4F38-BBE3-D1F60030996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3AC8BFCB-5D3C-4489-88DC-EE3538EAD6E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C4170543-D689-4B38-9194-F2D74DB1DB4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71FB3D5-9BAD-4D1F-86D5-AD13E6A78ED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6929E70-C7B0-42EB-9FE2-E0AFDA03DD4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6429A115-0C32-478D-8327-D88DCF8659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BFE5F959-F0DF-4111-8A77-A611455EEB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51534A71-DCEB-4E6C-B3FB-E89E84027EE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79536C4B-1A04-4F23-9FE0-CEDD3664B5B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类对象的存储</a:t>
            </a:r>
          </a:p>
        </p:txBody>
      </p:sp>
      <p:sp>
        <p:nvSpPr>
          <p:cNvPr id="3" name="内容占位符 2"/>
          <p:cNvSpPr>
            <a:spLocks noGrp="1"/>
          </p:cNvSpPr>
          <p:nvPr>
            <p:ph idx="1"/>
          </p:nvPr>
        </p:nvSpPr>
        <p:spPr/>
        <p:txBody>
          <a:bodyPr/>
          <a:lstStyle/>
          <a:p>
            <a:r>
              <a:rPr lang="zh-CN" altLang="en-US" dirty="0"/>
              <a:t>在类说明中定义函数，系统为每一个对象分配了全套的内存。数据区安放成员数据，代码区安放成员函数。       </a:t>
            </a:r>
          </a:p>
        </p:txBody>
      </p:sp>
      <p:grpSp>
        <p:nvGrpSpPr>
          <p:cNvPr id="18" name="Group 40"/>
          <p:cNvGrpSpPr>
            <a:grpSpLocks/>
          </p:cNvGrpSpPr>
          <p:nvPr/>
        </p:nvGrpSpPr>
        <p:grpSpPr bwMode="auto">
          <a:xfrm>
            <a:off x="1622573" y="3519388"/>
            <a:ext cx="5973763" cy="2501900"/>
            <a:chOff x="387" y="527"/>
            <a:chExt cx="3763" cy="1576"/>
          </a:xfrm>
        </p:grpSpPr>
        <p:sp>
          <p:nvSpPr>
            <p:cNvPr id="19" name="Rectangle 6"/>
            <p:cNvSpPr>
              <a:spLocks noChangeArrowheads="1"/>
            </p:cNvSpPr>
            <p:nvPr/>
          </p:nvSpPr>
          <p:spPr bwMode="auto">
            <a:xfrm>
              <a:off x="387" y="948"/>
              <a:ext cx="738" cy="1155"/>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a:p>
              <a:pPr algn="ctr" eaLnBrk="0" hangingPunct="0"/>
              <a:endParaRPr lang="zh-CN" altLang="en-US" sz="1600" b="1" dirty="0">
                <a:solidFill>
                  <a:srgbClr val="000000"/>
                </a:solidFill>
                <a:latin typeface="Times New Roman" pitchFamily="18" charset="0"/>
              </a:endParaRPr>
            </a:p>
            <a:p>
              <a:pPr algn="ctr" eaLnBrk="0" hangingPunct="0"/>
              <a:r>
                <a:rPr lang="zh-CN" altLang="en-US" sz="2000" b="1" dirty="0">
                  <a:solidFill>
                    <a:srgbClr val="000000"/>
                  </a:solidFill>
                  <a:latin typeface="Times New Roman" pitchFamily="18" charset="0"/>
                </a:rPr>
                <a:t>代码区</a:t>
              </a:r>
            </a:p>
            <a:p>
              <a:pPr algn="ctr" eaLnBrk="0" hangingPunct="0"/>
              <a:endParaRPr lang="en-US" altLang="zh-CN" sz="1600" b="1" dirty="0">
                <a:solidFill>
                  <a:srgbClr val="000000"/>
                </a:solidFill>
                <a:latin typeface="Times New Roman" pitchFamily="18" charset="0"/>
              </a:endParaRPr>
            </a:p>
          </p:txBody>
        </p:sp>
        <p:sp>
          <p:nvSpPr>
            <p:cNvPr id="20" name="Line 7"/>
            <p:cNvSpPr>
              <a:spLocks noChangeShapeType="1"/>
            </p:cNvSpPr>
            <p:nvPr/>
          </p:nvSpPr>
          <p:spPr bwMode="auto">
            <a:xfrm>
              <a:off x="387" y="1249"/>
              <a:ext cx="738" cy="0"/>
            </a:xfrm>
            <a:prstGeom prst="line">
              <a:avLst/>
            </a:prstGeom>
            <a:noFill/>
            <a:ln w="9525">
              <a:solidFill>
                <a:schemeClr val="tx1"/>
              </a:solidFill>
              <a:round/>
              <a:headEnd/>
              <a:tailEnd/>
            </a:ln>
          </p:spPr>
          <p:txBody>
            <a:bodyPr/>
            <a:lstStyle/>
            <a:p>
              <a:endParaRPr lang="zh-CN" altLang="en-US"/>
            </a:p>
          </p:txBody>
        </p:sp>
        <p:sp>
          <p:nvSpPr>
            <p:cNvPr id="21" name="Rectangle 8"/>
            <p:cNvSpPr>
              <a:spLocks noChangeArrowheads="1"/>
            </p:cNvSpPr>
            <p:nvPr/>
          </p:nvSpPr>
          <p:spPr bwMode="auto">
            <a:xfrm>
              <a:off x="387" y="527"/>
              <a:ext cx="738" cy="289"/>
            </a:xfrm>
            <a:prstGeom prst="rect">
              <a:avLst/>
            </a:prstGeom>
            <a:noFill/>
            <a:ln w="9525">
              <a:noFill/>
              <a:miter lim="800000"/>
              <a:headEnd/>
              <a:tailEnd/>
            </a:ln>
          </p:spPr>
          <p:txBody>
            <a:bodyPr lIns="0" tIns="0" rIns="0" bIns="0"/>
            <a:lstStyle/>
            <a:p>
              <a:pPr algn="just" eaLnBrk="0" hangingPunct="0"/>
              <a:r>
                <a:rPr lang="zh-CN" altLang="en-US" sz="2400" b="1" dirty="0">
                  <a:latin typeface="Tahoma" pitchFamily="34" charset="0"/>
                  <a:ea typeface="幼圆" pitchFamily="49" charset="-122"/>
                </a:rPr>
                <a:t>对象</a:t>
              </a:r>
              <a:r>
                <a:rPr lang="en-US" altLang="zh-CN" sz="2400" b="1" dirty="0">
                  <a:latin typeface="Tahoma" pitchFamily="34" charset="0"/>
                  <a:ea typeface="幼圆" pitchFamily="49" charset="-122"/>
                </a:rPr>
                <a:t>1</a:t>
              </a:r>
            </a:p>
          </p:txBody>
        </p:sp>
        <p:sp>
          <p:nvSpPr>
            <p:cNvPr id="22" name="Rectangle 12"/>
            <p:cNvSpPr>
              <a:spLocks noChangeArrowheads="1"/>
            </p:cNvSpPr>
            <p:nvPr/>
          </p:nvSpPr>
          <p:spPr bwMode="auto">
            <a:xfrm>
              <a:off x="1383" y="527"/>
              <a:ext cx="759" cy="289"/>
            </a:xfrm>
            <a:prstGeom prst="rect">
              <a:avLst/>
            </a:prstGeom>
            <a:noFill/>
            <a:ln w="9525">
              <a:noFill/>
              <a:miter lim="800000"/>
              <a:headEnd/>
              <a:tailEnd/>
            </a:ln>
          </p:spPr>
          <p:txBody>
            <a:bodyPr lIns="0" tIns="0" rIns="0" bIns="0"/>
            <a:lstStyle/>
            <a:p>
              <a:pPr algn="just" eaLnBrk="0" hangingPunct="0"/>
              <a:r>
                <a:rPr lang="zh-CN" altLang="en-US" sz="2400" b="1">
                  <a:latin typeface="Tahoma" pitchFamily="34" charset="0"/>
                  <a:ea typeface="幼圆" pitchFamily="49" charset="-122"/>
                </a:rPr>
                <a:t>对象２</a:t>
              </a:r>
            </a:p>
          </p:txBody>
        </p:sp>
        <p:grpSp>
          <p:nvGrpSpPr>
            <p:cNvPr id="23" name="Group 13"/>
            <p:cNvGrpSpPr>
              <a:grpSpLocks/>
            </p:cNvGrpSpPr>
            <p:nvPr/>
          </p:nvGrpSpPr>
          <p:grpSpPr bwMode="auto">
            <a:xfrm>
              <a:off x="3410" y="527"/>
              <a:ext cx="740" cy="1576"/>
              <a:chOff x="3060" y="12828"/>
              <a:chExt cx="900" cy="1703"/>
            </a:xfrm>
          </p:grpSpPr>
          <p:sp>
            <p:nvSpPr>
              <p:cNvPr id="27" name="Rectangle 14"/>
              <p:cNvSpPr>
                <a:spLocks noChangeArrowheads="1"/>
              </p:cNvSpPr>
              <p:nvPr/>
            </p:nvSpPr>
            <p:spPr bwMode="auto">
              <a:xfrm>
                <a:off x="3060" y="13283"/>
                <a:ext cx="900" cy="1248"/>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a:p>
                <a:pPr algn="ctr" eaLnBrk="0" hangingPunct="0"/>
                <a:endParaRPr lang="zh-CN" altLang="en-US" sz="2000" b="1" dirty="0">
                  <a:solidFill>
                    <a:srgbClr val="000000"/>
                  </a:solidFill>
                  <a:latin typeface="Times New Roman" pitchFamily="18" charset="0"/>
                </a:endParaRPr>
              </a:p>
              <a:p>
                <a:pPr algn="ctr" eaLnBrk="0" hangingPunct="0"/>
                <a:r>
                  <a:rPr lang="zh-CN" altLang="en-US" sz="2000" b="1" dirty="0">
                    <a:solidFill>
                      <a:srgbClr val="000000"/>
                    </a:solidFill>
                    <a:latin typeface="Times New Roman" pitchFamily="18" charset="0"/>
                  </a:rPr>
                  <a:t>代码区</a:t>
                </a:r>
              </a:p>
              <a:p>
                <a:pPr algn="ctr" eaLnBrk="0" hangingPunct="0"/>
                <a:endParaRPr lang="en-US" altLang="zh-CN" sz="2000" b="1" dirty="0">
                  <a:solidFill>
                    <a:srgbClr val="000000"/>
                  </a:solidFill>
                  <a:latin typeface="Times New Roman" pitchFamily="18" charset="0"/>
                </a:endParaRPr>
              </a:p>
            </p:txBody>
          </p:sp>
          <p:sp>
            <p:nvSpPr>
              <p:cNvPr id="28" name="Line 15"/>
              <p:cNvSpPr>
                <a:spLocks noChangeShapeType="1"/>
              </p:cNvSpPr>
              <p:nvPr/>
            </p:nvSpPr>
            <p:spPr bwMode="auto">
              <a:xfrm>
                <a:off x="3060" y="13608"/>
                <a:ext cx="900" cy="0"/>
              </a:xfrm>
              <a:prstGeom prst="line">
                <a:avLst/>
              </a:prstGeom>
              <a:noFill/>
              <a:ln w="9525">
                <a:solidFill>
                  <a:schemeClr val="tx1"/>
                </a:solidFill>
                <a:round/>
                <a:headEnd/>
                <a:tailEnd/>
              </a:ln>
            </p:spPr>
            <p:txBody>
              <a:bodyPr/>
              <a:lstStyle/>
              <a:p>
                <a:endParaRPr lang="zh-CN" altLang="en-US"/>
              </a:p>
            </p:txBody>
          </p:sp>
          <p:sp>
            <p:nvSpPr>
              <p:cNvPr id="29" name="Rectangle 16"/>
              <p:cNvSpPr>
                <a:spLocks noChangeArrowheads="1"/>
              </p:cNvSpPr>
              <p:nvPr/>
            </p:nvSpPr>
            <p:spPr bwMode="auto">
              <a:xfrm>
                <a:off x="3060" y="12828"/>
                <a:ext cx="900" cy="312"/>
              </a:xfrm>
              <a:prstGeom prst="rect">
                <a:avLst/>
              </a:prstGeom>
              <a:noFill/>
              <a:ln w="9525">
                <a:noFill/>
                <a:miter lim="800000"/>
                <a:headEnd/>
                <a:tailEnd/>
              </a:ln>
            </p:spPr>
            <p:txBody>
              <a:bodyPr lIns="0" tIns="0" rIns="0" bIns="0"/>
              <a:lstStyle/>
              <a:p>
                <a:pPr algn="just" eaLnBrk="0" hangingPunct="0"/>
                <a:r>
                  <a:rPr lang="zh-CN" altLang="en-US" sz="2400" b="1">
                    <a:latin typeface="Tahoma" pitchFamily="34" charset="0"/>
                    <a:ea typeface="幼圆" pitchFamily="49" charset="-122"/>
                  </a:rPr>
                  <a:t>对象ｎ</a:t>
                </a:r>
              </a:p>
            </p:txBody>
          </p:sp>
        </p:grpSp>
        <p:sp>
          <p:nvSpPr>
            <p:cNvPr id="24" name="Rectangle 17"/>
            <p:cNvSpPr>
              <a:spLocks noChangeArrowheads="1"/>
            </p:cNvSpPr>
            <p:nvPr/>
          </p:nvSpPr>
          <p:spPr bwMode="auto">
            <a:xfrm>
              <a:off x="2133" y="1230"/>
              <a:ext cx="1280" cy="289"/>
            </a:xfrm>
            <a:prstGeom prst="rect">
              <a:avLst/>
            </a:prstGeom>
            <a:noFill/>
            <a:ln w="9525">
              <a:noFill/>
              <a:miter lim="800000"/>
              <a:headEnd/>
              <a:tailEnd/>
            </a:ln>
          </p:spPr>
          <p:txBody>
            <a:bodyPr lIns="0" tIns="0" rIns="0" bIns="0"/>
            <a:lstStyle/>
            <a:p>
              <a:pPr algn="just" eaLnBrk="0" hangingPunct="0"/>
              <a:r>
                <a:rPr lang="zh-CN" altLang="en-US" sz="1600" b="1">
                  <a:latin typeface="Times New Roman" pitchFamily="18" charset="0"/>
                </a:rPr>
                <a:t>．．．．．．　</a:t>
              </a:r>
            </a:p>
          </p:txBody>
        </p:sp>
        <p:sp>
          <p:nvSpPr>
            <p:cNvPr id="25" name="Rectangle 38"/>
            <p:cNvSpPr>
              <a:spLocks noChangeArrowheads="1"/>
            </p:cNvSpPr>
            <p:nvPr/>
          </p:nvSpPr>
          <p:spPr bwMode="auto">
            <a:xfrm>
              <a:off x="1338" y="947"/>
              <a:ext cx="738" cy="1155"/>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a:p>
              <a:pPr algn="ctr" eaLnBrk="0" hangingPunct="0"/>
              <a:endParaRPr lang="zh-CN" altLang="en-US" sz="1600" b="1" dirty="0">
                <a:solidFill>
                  <a:srgbClr val="000000"/>
                </a:solidFill>
                <a:latin typeface="Times New Roman" pitchFamily="18" charset="0"/>
              </a:endParaRPr>
            </a:p>
            <a:p>
              <a:pPr algn="ctr" eaLnBrk="0" hangingPunct="0"/>
              <a:r>
                <a:rPr lang="zh-CN" altLang="en-US" sz="2000" b="1" dirty="0">
                  <a:solidFill>
                    <a:srgbClr val="000000"/>
                  </a:solidFill>
                  <a:latin typeface="Times New Roman" pitchFamily="18" charset="0"/>
                </a:rPr>
                <a:t>代码区</a:t>
              </a:r>
            </a:p>
            <a:p>
              <a:pPr algn="ctr" eaLnBrk="0" hangingPunct="0"/>
              <a:endParaRPr lang="en-US" altLang="zh-CN" sz="1600" b="1" dirty="0">
                <a:solidFill>
                  <a:srgbClr val="000000"/>
                </a:solidFill>
                <a:latin typeface="Times New Roman" pitchFamily="18" charset="0"/>
              </a:endParaRPr>
            </a:p>
          </p:txBody>
        </p:sp>
        <p:sp>
          <p:nvSpPr>
            <p:cNvPr id="26" name="Line 39"/>
            <p:cNvSpPr>
              <a:spLocks noChangeShapeType="1"/>
            </p:cNvSpPr>
            <p:nvPr/>
          </p:nvSpPr>
          <p:spPr bwMode="auto">
            <a:xfrm>
              <a:off x="1338" y="1253"/>
              <a:ext cx="726" cy="0"/>
            </a:xfrm>
            <a:prstGeom prst="line">
              <a:avLst/>
            </a:prstGeom>
            <a:noFill/>
            <a:ln w="9525">
              <a:solidFill>
                <a:schemeClr val="tx1"/>
              </a:solidFill>
              <a:round/>
              <a:headEnd/>
              <a:tailEnd/>
            </a:ln>
          </p:spPr>
          <p:txBody>
            <a:bodyPr/>
            <a:lstStyle/>
            <a:p>
              <a:endParaRPr lang="zh-CN" altLang="en-US"/>
            </a:p>
          </p:txBody>
        </p:sp>
      </p:grpSp>
      <p:sp>
        <p:nvSpPr>
          <p:cNvPr id="16" name="矩形 15">
            <a:hlinkClick r:id="rId2" action="ppaction://hlinksldjump"/>
            <a:extLst>
              <a:ext uri="{FF2B5EF4-FFF2-40B4-BE49-F238E27FC236}">
                <a16:creationId xmlns:a16="http://schemas.microsoft.com/office/drawing/2014/main" id="{8F627FD4-74D9-44B7-B2B8-029A7E30016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7" name="矩形 16">
            <a:hlinkClick r:id="" action="ppaction://noaction"/>
            <a:extLst>
              <a:ext uri="{FF2B5EF4-FFF2-40B4-BE49-F238E27FC236}">
                <a16:creationId xmlns:a16="http://schemas.microsoft.com/office/drawing/2014/main" id="{60FE05E3-66E7-4A58-AFC8-C73AB267E00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30" name="矩形 29">
            <a:hlinkClick r:id="" action="ppaction://noaction"/>
            <a:extLst>
              <a:ext uri="{FF2B5EF4-FFF2-40B4-BE49-F238E27FC236}">
                <a16:creationId xmlns:a16="http://schemas.microsoft.com/office/drawing/2014/main" id="{00C492E6-4972-4401-943A-16C16010C59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31" name="矩形 30">
            <a:hlinkClick r:id="" action="ppaction://noaction"/>
            <a:extLst>
              <a:ext uri="{FF2B5EF4-FFF2-40B4-BE49-F238E27FC236}">
                <a16:creationId xmlns:a16="http://schemas.microsoft.com/office/drawing/2014/main" id="{2F25272B-6BD3-466D-B490-130EA125C5D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32" name="矩形 31">
            <a:hlinkClick r:id="" action="ppaction://noaction"/>
            <a:extLst>
              <a:ext uri="{FF2B5EF4-FFF2-40B4-BE49-F238E27FC236}">
                <a16:creationId xmlns:a16="http://schemas.microsoft.com/office/drawing/2014/main" id="{17CACFD3-BE32-4FE4-AB5F-962D23C0DEA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33" name="矩形 32">
            <a:hlinkClick r:id="" action="ppaction://noaction"/>
            <a:extLst>
              <a:ext uri="{FF2B5EF4-FFF2-40B4-BE49-F238E27FC236}">
                <a16:creationId xmlns:a16="http://schemas.microsoft.com/office/drawing/2014/main" id="{77413B1B-F638-439C-B08F-EB3E9709DFC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34" name="矩形 33">
            <a:hlinkClick r:id="" action="ppaction://noaction"/>
            <a:extLst>
              <a:ext uri="{FF2B5EF4-FFF2-40B4-BE49-F238E27FC236}">
                <a16:creationId xmlns:a16="http://schemas.microsoft.com/office/drawing/2014/main" id="{B72C5673-84F8-4FBF-B593-9977B5DA4DA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35" name="矩形 34">
            <a:hlinkClick r:id="" action="ppaction://noaction"/>
            <a:extLst>
              <a:ext uri="{FF2B5EF4-FFF2-40B4-BE49-F238E27FC236}">
                <a16:creationId xmlns:a16="http://schemas.microsoft.com/office/drawing/2014/main" id="{6D1B438F-BD5C-4BD5-8368-8D79128B9C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36" name="矩形 35">
            <a:hlinkClick r:id="" action="ppaction://noaction"/>
            <a:extLst>
              <a:ext uri="{FF2B5EF4-FFF2-40B4-BE49-F238E27FC236}">
                <a16:creationId xmlns:a16="http://schemas.microsoft.com/office/drawing/2014/main" id="{8088251C-5649-4688-99D8-BD4FAC52A5C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类对象的存储</a:t>
            </a:r>
          </a:p>
        </p:txBody>
      </p:sp>
      <p:sp>
        <p:nvSpPr>
          <p:cNvPr id="3" name="内容占位符 2"/>
          <p:cNvSpPr>
            <a:spLocks noGrp="1"/>
          </p:cNvSpPr>
          <p:nvPr>
            <p:ph idx="1"/>
          </p:nvPr>
        </p:nvSpPr>
        <p:spPr>
          <a:xfrm>
            <a:off x="533400" y="1912129"/>
            <a:ext cx="8153400" cy="2062162"/>
          </a:xfrm>
        </p:spPr>
        <p:txBody>
          <a:bodyPr/>
          <a:lstStyle/>
          <a:p>
            <a:r>
              <a:rPr lang="zh-CN" altLang="en-US" dirty="0"/>
              <a:t>在类说明外部定义函数</a:t>
            </a:r>
            <a:r>
              <a:rPr lang="en-US" altLang="zh-CN" dirty="0"/>
              <a:t>,</a:t>
            </a:r>
            <a:r>
              <a:rPr lang="zh-CN" altLang="en-US" dirty="0"/>
              <a:t>为每个对象分配一个数据区，代码区（放成员函数的区域）为各对象类共用。</a:t>
            </a:r>
          </a:p>
        </p:txBody>
      </p:sp>
      <p:grpSp>
        <p:nvGrpSpPr>
          <p:cNvPr id="7" name="Group 30"/>
          <p:cNvGrpSpPr>
            <a:grpSpLocks/>
          </p:cNvGrpSpPr>
          <p:nvPr/>
        </p:nvGrpSpPr>
        <p:grpSpPr bwMode="auto">
          <a:xfrm>
            <a:off x="900113" y="3416320"/>
            <a:ext cx="7993062" cy="2941638"/>
            <a:chOff x="2991" y="443"/>
            <a:chExt cx="2611" cy="1376"/>
          </a:xfrm>
        </p:grpSpPr>
        <p:sp>
          <p:nvSpPr>
            <p:cNvPr id="8" name="Rectangle 17"/>
            <p:cNvSpPr>
              <a:spLocks noChangeArrowheads="1"/>
            </p:cNvSpPr>
            <p:nvPr/>
          </p:nvSpPr>
          <p:spPr bwMode="auto">
            <a:xfrm>
              <a:off x="3000" y="660"/>
              <a:ext cx="422" cy="580"/>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p:txBody>
        </p:sp>
        <p:sp>
          <p:nvSpPr>
            <p:cNvPr id="9" name="Rectangle 18"/>
            <p:cNvSpPr>
              <a:spLocks noChangeArrowheads="1"/>
            </p:cNvSpPr>
            <p:nvPr/>
          </p:nvSpPr>
          <p:spPr bwMode="auto">
            <a:xfrm>
              <a:off x="3000" y="443"/>
              <a:ext cx="422" cy="145"/>
            </a:xfrm>
            <a:prstGeom prst="rect">
              <a:avLst/>
            </a:prstGeom>
            <a:noFill/>
            <a:ln w="9525">
              <a:noFill/>
              <a:miter lim="800000"/>
              <a:headEnd/>
              <a:tailEnd/>
            </a:ln>
          </p:spPr>
          <p:txBody>
            <a:bodyPr lIns="0" tIns="0" rIns="0" bIns="0"/>
            <a:lstStyle/>
            <a:p>
              <a:pPr algn="just" eaLnBrk="0" hangingPunct="0"/>
              <a:r>
                <a:rPr lang="zh-CN" altLang="en-US" sz="2000" b="1" dirty="0">
                  <a:latin typeface="Times New Roman" pitchFamily="18" charset="0"/>
                </a:rPr>
                <a:t>对象</a:t>
              </a:r>
              <a:r>
                <a:rPr lang="en-US" altLang="zh-CN" sz="2000" b="1" dirty="0">
                  <a:latin typeface="Times New Roman" pitchFamily="18" charset="0"/>
                </a:rPr>
                <a:t>1</a:t>
              </a:r>
            </a:p>
          </p:txBody>
        </p:sp>
        <p:sp>
          <p:nvSpPr>
            <p:cNvPr id="10" name="Rectangle 19"/>
            <p:cNvSpPr>
              <a:spLocks noChangeArrowheads="1"/>
            </p:cNvSpPr>
            <p:nvPr/>
          </p:nvSpPr>
          <p:spPr bwMode="auto">
            <a:xfrm>
              <a:off x="3714" y="660"/>
              <a:ext cx="422" cy="580"/>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a:solidFill>
                    <a:srgbClr val="000000"/>
                  </a:solidFill>
                  <a:latin typeface="Times New Roman" pitchFamily="18" charset="0"/>
                </a:rPr>
                <a:t>数据区</a:t>
              </a:r>
            </a:p>
          </p:txBody>
        </p:sp>
        <p:sp>
          <p:nvSpPr>
            <p:cNvPr id="11" name="Rectangle 20"/>
            <p:cNvSpPr>
              <a:spLocks noChangeArrowheads="1"/>
            </p:cNvSpPr>
            <p:nvPr/>
          </p:nvSpPr>
          <p:spPr bwMode="auto">
            <a:xfrm>
              <a:off x="3710" y="454"/>
              <a:ext cx="531" cy="134"/>
            </a:xfrm>
            <a:prstGeom prst="rect">
              <a:avLst/>
            </a:prstGeom>
            <a:noFill/>
            <a:ln w="9525">
              <a:noFill/>
              <a:miter lim="800000"/>
              <a:headEnd/>
              <a:tailEnd/>
            </a:ln>
          </p:spPr>
          <p:txBody>
            <a:bodyPr lIns="0" tIns="0" rIns="0" bIns="0"/>
            <a:lstStyle/>
            <a:p>
              <a:pPr algn="just" eaLnBrk="0" hangingPunct="0"/>
              <a:r>
                <a:rPr lang="zh-CN" altLang="en-US" sz="2000" b="1">
                  <a:latin typeface="Times New Roman" pitchFamily="18" charset="0"/>
                </a:rPr>
                <a:t>对象２</a:t>
              </a:r>
            </a:p>
          </p:txBody>
        </p:sp>
        <p:sp>
          <p:nvSpPr>
            <p:cNvPr id="12" name="Rectangle 21"/>
            <p:cNvSpPr>
              <a:spLocks noChangeArrowheads="1"/>
            </p:cNvSpPr>
            <p:nvPr/>
          </p:nvSpPr>
          <p:spPr bwMode="auto">
            <a:xfrm>
              <a:off x="5101" y="660"/>
              <a:ext cx="422" cy="580"/>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a:solidFill>
                    <a:srgbClr val="000000"/>
                  </a:solidFill>
                  <a:latin typeface="Times New Roman" pitchFamily="18" charset="0"/>
                </a:rPr>
                <a:t>数据区</a:t>
              </a:r>
            </a:p>
          </p:txBody>
        </p:sp>
        <p:sp>
          <p:nvSpPr>
            <p:cNvPr id="13" name="Rectangle 22"/>
            <p:cNvSpPr>
              <a:spLocks noChangeArrowheads="1"/>
            </p:cNvSpPr>
            <p:nvPr/>
          </p:nvSpPr>
          <p:spPr bwMode="auto">
            <a:xfrm>
              <a:off x="5098" y="443"/>
              <a:ext cx="504" cy="147"/>
            </a:xfrm>
            <a:prstGeom prst="rect">
              <a:avLst/>
            </a:prstGeom>
            <a:noFill/>
            <a:ln w="9525">
              <a:noFill/>
              <a:miter lim="800000"/>
              <a:headEnd/>
              <a:tailEnd/>
            </a:ln>
          </p:spPr>
          <p:txBody>
            <a:bodyPr lIns="0" tIns="0" rIns="0" bIns="0"/>
            <a:lstStyle/>
            <a:p>
              <a:pPr algn="just" eaLnBrk="0" hangingPunct="0"/>
              <a:r>
                <a:rPr lang="zh-CN" altLang="en-US" sz="2000" b="1">
                  <a:latin typeface="Times New Roman" pitchFamily="18" charset="0"/>
                </a:rPr>
                <a:t>对象ｎ</a:t>
              </a:r>
            </a:p>
          </p:txBody>
        </p:sp>
        <p:sp>
          <p:nvSpPr>
            <p:cNvPr id="14" name="Rectangle 23"/>
            <p:cNvSpPr>
              <a:spLocks noChangeArrowheads="1"/>
            </p:cNvSpPr>
            <p:nvPr/>
          </p:nvSpPr>
          <p:spPr bwMode="auto">
            <a:xfrm>
              <a:off x="4166" y="862"/>
              <a:ext cx="913" cy="134"/>
            </a:xfrm>
            <a:prstGeom prst="rect">
              <a:avLst/>
            </a:prstGeom>
            <a:noFill/>
            <a:ln w="9525">
              <a:noFill/>
              <a:miter lim="800000"/>
              <a:headEnd/>
              <a:tailEnd/>
            </a:ln>
          </p:spPr>
          <p:txBody>
            <a:bodyPr lIns="0" tIns="0" rIns="0" bIns="0"/>
            <a:lstStyle/>
            <a:p>
              <a:pPr algn="just" eaLnBrk="0" hangingPunct="0"/>
              <a:r>
                <a:rPr lang="zh-CN" altLang="en-US" sz="1600" b="1">
                  <a:latin typeface="Times New Roman" pitchFamily="18" charset="0"/>
                </a:rPr>
                <a:t>．．．．．．　</a:t>
              </a:r>
            </a:p>
          </p:txBody>
        </p:sp>
        <p:sp>
          <p:nvSpPr>
            <p:cNvPr id="15" name="Rectangle 25"/>
            <p:cNvSpPr>
              <a:spLocks noChangeArrowheads="1"/>
            </p:cNvSpPr>
            <p:nvPr/>
          </p:nvSpPr>
          <p:spPr bwMode="auto">
            <a:xfrm>
              <a:off x="2991" y="1312"/>
              <a:ext cx="2532" cy="507"/>
            </a:xfrm>
            <a:prstGeom prst="rect">
              <a:avLst/>
            </a:prstGeom>
            <a:solidFill>
              <a:srgbClr val="CCFFFF"/>
            </a:solidFill>
            <a:ln w="9525">
              <a:solidFill>
                <a:schemeClr val="tx1"/>
              </a:solidFill>
              <a:miter lim="800000"/>
              <a:headEnd/>
              <a:tailEnd/>
            </a:ln>
          </p:spPr>
          <p:txBody>
            <a:bodyPr/>
            <a:lstStyle/>
            <a:p>
              <a:pPr algn="just" eaLnBrk="0" hangingPunct="0"/>
              <a:r>
                <a:rPr lang="zh-CN" altLang="en-US" sz="2000" b="1">
                  <a:solidFill>
                    <a:srgbClr val="000000"/>
                  </a:solidFill>
                  <a:latin typeface="Times New Roman" pitchFamily="18" charset="0"/>
                </a:rPr>
                <a:t>公共代码区</a:t>
              </a:r>
            </a:p>
          </p:txBody>
        </p:sp>
      </p:grpSp>
      <p:sp>
        <p:nvSpPr>
          <p:cNvPr id="16" name="矩形 15">
            <a:hlinkClick r:id="rId2" action="ppaction://hlinksldjump"/>
            <a:extLst>
              <a:ext uri="{FF2B5EF4-FFF2-40B4-BE49-F238E27FC236}">
                <a16:creationId xmlns:a16="http://schemas.microsoft.com/office/drawing/2014/main" id="{A2226B23-AC7D-4E71-B0E1-656BB9CFC22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7" name="矩形 16">
            <a:hlinkClick r:id="" action="ppaction://noaction"/>
            <a:extLst>
              <a:ext uri="{FF2B5EF4-FFF2-40B4-BE49-F238E27FC236}">
                <a16:creationId xmlns:a16="http://schemas.microsoft.com/office/drawing/2014/main" id="{29530334-61E1-4686-B23C-85CEDB7CE22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8" name="矩形 17">
            <a:hlinkClick r:id="" action="ppaction://noaction"/>
            <a:extLst>
              <a:ext uri="{FF2B5EF4-FFF2-40B4-BE49-F238E27FC236}">
                <a16:creationId xmlns:a16="http://schemas.microsoft.com/office/drawing/2014/main" id="{8A1C7A11-83BF-4978-9D8F-7C837987945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9" name="矩形 18">
            <a:hlinkClick r:id="" action="ppaction://noaction"/>
            <a:extLst>
              <a:ext uri="{FF2B5EF4-FFF2-40B4-BE49-F238E27FC236}">
                <a16:creationId xmlns:a16="http://schemas.microsoft.com/office/drawing/2014/main" id="{31D651DE-D19A-41DF-8BF5-2DE8D478923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0" name="矩形 19">
            <a:hlinkClick r:id="" action="ppaction://noaction"/>
            <a:extLst>
              <a:ext uri="{FF2B5EF4-FFF2-40B4-BE49-F238E27FC236}">
                <a16:creationId xmlns:a16="http://schemas.microsoft.com/office/drawing/2014/main" id="{9F99C713-4EFD-477D-A4DC-080584967DA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21" name="矩形 20">
            <a:hlinkClick r:id="" action="ppaction://noaction"/>
            <a:extLst>
              <a:ext uri="{FF2B5EF4-FFF2-40B4-BE49-F238E27FC236}">
                <a16:creationId xmlns:a16="http://schemas.microsoft.com/office/drawing/2014/main" id="{CA940960-0F2B-4720-90FC-1D9ED7F73B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22" name="矩形 21">
            <a:hlinkClick r:id="" action="ppaction://noaction"/>
            <a:extLst>
              <a:ext uri="{FF2B5EF4-FFF2-40B4-BE49-F238E27FC236}">
                <a16:creationId xmlns:a16="http://schemas.microsoft.com/office/drawing/2014/main" id="{362D99A9-CA4D-4F6A-9722-33A06A93545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23" name="矩形 22">
            <a:hlinkClick r:id="" action="ppaction://noaction"/>
            <a:extLst>
              <a:ext uri="{FF2B5EF4-FFF2-40B4-BE49-F238E27FC236}">
                <a16:creationId xmlns:a16="http://schemas.microsoft.com/office/drawing/2014/main" id="{66147C90-2093-4B88-B759-1B564516EAE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24" name="矩形 23">
            <a:hlinkClick r:id="" action="ppaction://noaction"/>
            <a:extLst>
              <a:ext uri="{FF2B5EF4-FFF2-40B4-BE49-F238E27FC236}">
                <a16:creationId xmlns:a16="http://schemas.microsoft.com/office/drawing/2014/main" id="{78907D02-3C6D-4E30-BE70-E0D92E06BBC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类对象的存储</a:t>
            </a:r>
          </a:p>
        </p:txBody>
      </p:sp>
      <p:sp>
        <p:nvSpPr>
          <p:cNvPr id="3" name="内容占位符 2"/>
          <p:cNvSpPr>
            <a:spLocks noGrp="1"/>
          </p:cNvSpPr>
          <p:nvPr>
            <p:ph idx="1"/>
          </p:nvPr>
        </p:nvSpPr>
        <p:spPr/>
        <p:txBody>
          <a:bodyPr/>
          <a:lstStyle/>
          <a:p>
            <a:r>
              <a:rPr lang="zh-CN" altLang="en-US" dirty="0"/>
              <a:t>注意：区别同一个类的各个不同的对象的属性是由数据成员决定的，不同对象的数据成员的内容是不一样的；而行为（操作）是用函数来描述的，这些操作的代码对所有对象都是一样的</a:t>
            </a:r>
          </a:p>
          <a:p>
            <a:pPr lvl="1"/>
            <a:endParaRPr lang="zh-CN" altLang="en-US" dirty="0"/>
          </a:p>
        </p:txBody>
      </p:sp>
      <p:sp>
        <p:nvSpPr>
          <p:cNvPr id="4" name="矩形 3">
            <a:hlinkClick r:id="rId2" action="ppaction://hlinksldjump"/>
            <a:extLst>
              <a:ext uri="{FF2B5EF4-FFF2-40B4-BE49-F238E27FC236}">
                <a16:creationId xmlns:a16="http://schemas.microsoft.com/office/drawing/2014/main" id="{895C1E70-0BDA-40A2-905C-97B5EBA7049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E387595-F066-403C-8CB5-3ACD5F68833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007D01A0-0CA6-49A3-808C-69C3584B3B9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1758F03-0DB7-4E8F-B066-97282A21F07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B67A231-9EAC-4597-A2BE-103CACF721C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C546E135-1732-4ABD-8315-5ADAA9D9504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0EB869F2-31BF-477F-BE36-B6C897E7EE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5116B29E-E57E-4A1C-A596-3904EE8B7DA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512D7C03-CE9C-465B-BEDE-94129F05EFB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对类成员的访问</a:t>
            </a:r>
          </a:p>
        </p:txBody>
      </p:sp>
      <p:sp>
        <p:nvSpPr>
          <p:cNvPr id="3" name="内容占位符 2"/>
          <p:cNvSpPr>
            <a:spLocks noGrp="1"/>
          </p:cNvSpPr>
          <p:nvPr>
            <p:ph idx="1"/>
          </p:nvPr>
        </p:nvSpPr>
        <p:spPr/>
        <p:txBody>
          <a:bodyPr/>
          <a:lstStyle/>
          <a:p>
            <a:r>
              <a:rPr lang="zh-CN" altLang="en-US" dirty="0"/>
              <a:t>对象访问类成员</a:t>
            </a:r>
            <a:endParaRPr lang="en-US" altLang="zh-CN" dirty="0"/>
          </a:p>
          <a:p>
            <a:pPr lvl="1"/>
            <a:r>
              <a:rPr lang="zh-CN" altLang="en-US" dirty="0"/>
              <a:t>普通类对象</a:t>
            </a:r>
            <a:endParaRPr lang="en-US" altLang="zh-CN" dirty="0"/>
          </a:p>
          <a:p>
            <a:pPr lvl="2"/>
            <a:r>
              <a:rPr lang="zh-CN" altLang="en-US" dirty="0"/>
              <a:t>成员访问符“</a:t>
            </a:r>
            <a:r>
              <a:rPr lang="en-US" altLang="zh-CN" dirty="0"/>
              <a:t>.</a:t>
            </a:r>
            <a:r>
              <a:rPr lang="zh-CN" altLang="en-US" dirty="0"/>
              <a:t>”</a:t>
            </a:r>
            <a:endParaRPr lang="en-US" altLang="zh-CN" dirty="0"/>
          </a:p>
          <a:p>
            <a:pPr lvl="3"/>
            <a:r>
              <a:rPr lang="en-US" altLang="zh-CN" dirty="0"/>
              <a:t>&lt;</a:t>
            </a:r>
            <a:r>
              <a:rPr lang="zh-CN" altLang="en-US" dirty="0"/>
              <a:t>对象名</a:t>
            </a:r>
            <a:r>
              <a:rPr lang="en-US" altLang="zh-CN" dirty="0"/>
              <a:t>&gt;</a:t>
            </a:r>
            <a:r>
              <a:rPr lang="en-US" altLang="zh-CN" dirty="0">
                <a:solidFill>
                  <a:srgbClr val="FF0000"/>
                </a:solidFill>
              </a:rPr>
              <a:t>.</a:t>
            </a:r>
            <a:r>
              <a:rPr lang="en-US" altLang="zh-CN" dirty="0"/>
              <a:t>&lt;</a:t>
            </a:r>
            <a:r>
              <a:rPr lang="zh-CN" altLang="en-US" dirty="0"/>
              <a:t>成员变量</a:t>
            </a:r>
            <a:r>
              <a:rPr lang="en-US" altLang="zh-CN" dirty="0"/>
              <a:t>&gt;</a:t>
            </a:r>
          </a:p>
          <a:p>
            <a:pPr lvl="3"/>
            <a:r>
              <a:rPr lang="en-US" altLang="zh-CN" dirty="0"/>
              <a:t>&lt;</a:t>
            </a:r>
            <a:r>
              <a:rPr lang="zh-CN" altLang="en-US" dirty="0"/>
              <a:t>对象名</a:t>
            </a:r>
            <a:r>
              <a:rPr lang="en-US" altLang="zh-CN" dirty="0"/>
              <a:t>&gt;</a:t>
            </a:r>
            <a:r>
              <a:rPr lang="en-US" altLang="zh-CN" dirty="0">
                <a:solidFill>
                  <a:srgbClr val="FF0000"/>
                </a:solidFill>
              </a:rPr>
              <a:t>.</a:t>
            </a:r>
            <a:r>
              <a:rPr lang="en-US" altLang="zh-CN" dirty="0"/>
              <a:t>&lt;</a:t>
            </a:r>
            <a:r>
              <a:rPr lang="zh-CN" altLang="en-US" dirty="0"/>
              <a:t>成员函数</a:t>
            </a:r>
            <a:r>
              <a:rPr lang="en-US" altLang="zh-CN" dirty="0"/>
              <a:t>&gt;</a:t>
            </a:r>
          </a:p>
          <a:p>
            <a:pPr lvl="1"/>
            <a:r>
              <a:rPr lang="zh-CN" altLang="en-US" dirty="0"/>
              <a:t>指针对象</a:t>
            </a:r>
            <a:endParaRPr lang="en-US" altLang="zh-CN" dirty="0"/>
          </a:p>
          <a:p>
            <a:pPr lvl="2"/>
            <a:r>
              <a:rPr lang="zh-CN" altLang="en-US" dirty="0"/>
              <a:t>成员访问符“</a:t>
            </a:r>
            <a:r>
              <a:rPr lang="en-US" altLang="zh-CN" dirty="0"/>
              <a:t>-&gt;</a:t>
            </a:r>
            <a:r>
              <a:rPr lang="zh-CN" altLang="en-US" dirty="0"/>
              <a:t>”</a:t>
            </a:r>
            <a:endParaRPr lang="en-US" altLang="zh-CN" dirty="0"/>
          </a:p>
          <a:p>
            <a:pPr lvl="3"/>
            <a:r>
              <a:rPr lang="en-US" altLang="zh-CN" dirty="0"/>
              <a:t>&lt;</a:t>
            </a:r>
            <a:r>
              <a:rPr lang="zh-CN" altLang="en-US" dirty="0"/>
              <a:t>指针对象名</a:t>
            </a:r>
            <a:r>
              <a:rPr lang="en-US" altLang="zh-CN" dirty="0"/>
              <a:t>&gt;</a:t>
            </a:r>
            <a:r>
              <a:rPr lang="en-US" altLang="zh-CN" dirty="0">
                <a:solidFill>
                  <a:srgbClr val="FF0000"/>
                </a:solidFill>
              </a:rPr>
              <a:t>-&gt;</a:t>
            </a:r>
            <a:r>
              <a:rPr lang="en-US" altLang="zh-CN" dirty="0"/>
              <a:t>&lt;</a:t>
            </a:r>
            <a:r>
              <a:rPr lang="zh-CN" altLang="en-US" dirty="0"/>
              <a:t>成员变量</a:t>
            </a:r>
            <a:r>
              <a:rPr lang="en-US" altLang="zh-CN" dirty="0"/>
              <a:t>&gt;</a:t>
            </a:r>
          </a:p>
          <a:p>
            <a:pPr lvl="3"/>
            <a:r>
              <a:rPr lang="en-US" altLang="zh-CN" dirty="0"/>
              <a:t>&lt;</a:t>
            </a:r>
            <a:r>
              <a:rPr lang="zh-CN" altLang="en-US" dirty="0"/>
              <a:t>指针对象名</a:t>
            </a:r>
            <a:r>
              <a:rPr lang="en-US" altLang="zh-CN" dirty="0"/>
              <a:t>&gt;</a:t>
            </a:r>
            <a:r>
              <a:rPr lang="en-US" altLang="zh-CN" dirty="0">
                <a:solidFill>
                  <a:srgbClr val="FF0000"/>
                </a:solidFill>
              </a:rPr>
              <a:t>-&gt;</a:t>
            </a:r>
            <a:r>
              <a:rPr lang="en-US" altLang="zh-CN" dirty="0"/>
              <a:t>&lt;</a:t>
            </a:r>
            <a:r>
              <a:rPr lang="zh-CN" altLang="en-US" dirty="0"/>
              <a:t>成员函数</a:t>
            </a:r>
            <a:r>
              <a:rPr lang="en-US" altLang="zh-CN" dirty="0"/>
              <a:t>&gt;</a:t>
            </a:r>
          </a:p>
          <a:p>
            <a:pPr lvl="1"/>
            <a:r>
              <a:rPr lang="zh-CN" altLang="en-US" dirty="0">
                <a:solidFill>
                  <a:srgbClr val="FF0000"/>
                </a:solidFill>
              </a:rPr>
              <a:t>注意成员的访问权限</a:t>
            </a:r>
          </a:p>
        </p:txBody>
      </p:sp>
      <p:sp>
        <p:nvSpPr>
          <p:cNvPr id="4" name="矩形 3">
            <a:hlinkClick r:id="rId3" action="ppaction://hlinksldjump"/>
            <a:extLst>
              <a:ext uri="{FF2B5EF4-FFF2-40B4-BE49-F238E27FC236}">
                <a16:creationId xmlns:a16="http://schemas.microsoft.com/office/drawing/2014/main" id="{8E88B2CC-F9B2-4695-8F77-0C5259E8612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98D7E41F-B1C3-46B6-A878-1C55558513D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0789116-3AF0-4D1D-8238-57B353355A4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D87FBD2F-F5C9-494E-A102-16D18D511B4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2531996-59A0-4589-BD3D-33EB12F8ED2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99BD823B-41B7-4F2D-8872-22D411D8F85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9EE19B2B-DCB4-4EA5-BE57-848F1E4E69D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26A6CB1E-7246-4EA1-ACAA-A40FB0BA15E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0C9714DE-DA29-4785-9169-1DFD0B4F41D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F2C65A-CA5E-49A9-81AB-3BAC40EBEB7E}"/>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有关类的说法，错误的是</a:t>
            </a:r>
          </a:p>
        </p:txBody>
      </p:sp>
      <p:sp>
        <p:nvSpPr>
          <p:cNvPr id="5" name="文本框 4">
            <a:extLst>
              <a:ext uri="{FF2B5EF4-FFF2-40B4-BE49-F238E27FC236}">
                <a16:creationId xmlns:a16="http://schemas.microsoft.com/office/drawing/2014/main" id="{EA4E7DD6-EDED-408C-B2A4-129992D83D13}"/>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类是一种用户自定义的数据类型</a:t>
            </a:r>
          </a:p>
        </p:txBody>
      </p:sp>
      <p:sp>
        <p:nvSpPr>
          <p:cNvPr id="6" name="文本框 5">
            <a:extLst>
              <a:ext uri="{FF2B5EF4-FFF2-40B4-BE49-F238E27FC236}">
                <a16:creationId xmlns:a16="http://schemas.microsoft.com/office/drawing/2014/main" id="{3C61B4F4-2F9B-4111-B250-98297357B791}"/>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只有类中的成员函数才能存取类中的私有数据</a:t>
            </a:r>
          </a:p>
        </p:txBody>
      </p:sp>
      <p:sp>
        <p:nvSpPr>
          <p:cNvPr id="7" name="文本框 6">
            <a:extLst>
              <a:ext uri="{FF2B5EF4-FFF2-40B4-BE49-F238E27FC236}">
                <a16:creationId xmlns:a16="http://schemas.microsoft.com/office/drawing/2014/main" id="{95DB6B39-38B2-4EE6-954C-FC67A78337E8}"/>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在类中，如果不做特别说明，所指的数据均为私有类型</a:t>
            </a:r>
          </a:p>
        </p:txBody>
      </p:sp>
      <p:sp>
        <p:nvSpPr>
          <p:cNvPr id="8" name="文本框 7">
            <a:extLst>
              <a:ext uri="{FF2B5EF4-FFF2-40B4-BE49-F238E27FC236}">
                <a16:creationId xmlns:a16="http://schemas.microsoft.com/office/drawing/2014/main" id="{52225B3C-9E2C-4069-A2BB-FA91822F141D}"/>
              </a:ext>
            </a:extLst>
          </p:cNvPr>
          <p:cNvSpPr txBox="1"/>
          <p:nvPr>
            <p:custDataLst>
              <p:tags r:id="rId6"/>
            </p:custDataLst>
          </p:nvPr>
        </p:nvSpPr>
        <p:spPr>
          <a:xfrm>
            <a:off x="1828800" y="4875610"/>
            <a:ext cx="6718111"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在类中，如果不做特别说明，所指的成员函数均为公有类型</a:t>
            </a:r>
          </a:p>
        </p:txBody>
      </p:sp>
      <p:sp>
        <p:nvSpPr>
          <p:cNvPr id="9" name="椭圆 8">
            <a:extLst>
              <a:ext uri="{FF2B5EF4-FFF2-40B4-BE49-F238E27FC236}">
                <a16:creationId xmlns:a16="http://schemas.microsoft.com/office/drawing/2014/main" id="{8CFA21B4-0449-481E-BAA4-58B79CE2120F}"/>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509FB5BB-FDE5-49C1-8EBC-674D044C6C6E}"/>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99112D6-7F66-42A1-BD39-01E6DE7EF250}"/>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CE6B045-3A36-4EA4-9CFF-1DB00A8CD365}"/>
              </a:ext>
            </a:extLst>
          </p:cNvPr>
          <p:cNvSpPr>
            <a:spLocks noChangeAspect="1"/>
          </p:cNvSpPr>
          <p:nvPr>
            <p:custDataLst>
              <p:tags r:id="rId10"/>
            </p:custDataLst>
          </p:nvPr>
        </p:nvSpPr>
        <p:spPr>
          <a:xfrm>
            <a:off x="1178719" y="4923829"/>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2D91B66-496B-4B97-AE1B-2285EEBB9860}"/>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37E2B76C-AF61-4A3E-A44D-20174D9DAFA3}"/>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D334A48E-0A0A-4284-981B-329FADAB6DDA}"/>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184D57CF-476C-4D24-B019-30C20E6091FC}"/>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7F75CE1A-D95B-46BB-A6E9-910204BE1525}"/>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41354B62-37E3-40DF-83BC-829111B5C20F}"/>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3B2AE12A-A8FB-4A08-8AD4-4DCB61CD2F8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953595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CCDA2-A601-466E-8EEB-25D0AD506CC6}"/>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有关类和对象说法错误的是</a:t>
            </a:r>
          </a:p>
        </p:txBody>
      </p:sp>
      <p:sp>
        <p:nvSpPr>
          <p:cNvPr id="5" name="文本框 4">
            <a:extLst>
              <a:ext uri="{FF2B5EF4-FFF2-40B4-BE49-F238E27FC236}">
                <a16:creationId xmlns:a16="http://schemas.microsoft.com/office/drawing/2014/main" id="{920F6809-E236-4399-A3B3-EE76835A391D}"/>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对象是类的一个实例</a:t>
            </a:r>
          </a:p>
        </p:txBody>
      </p:sp>
      <p:sp>
        <p:nvSpPr>
          <p:cNvPr id="6" name="文本框 5">
            <a:extLst>
              <a:ext uri="{FF2B5EF4-FFF2-40B4-BE49-F238E27FC236}">
                <a16:creationId xmlns:a16="http://schemas.microsoft.com/office/drawing/2014/main" id="{E1E813BB-33A7-448C-8901-8DB2AE1FA1E8}"/>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任何一个对象只能属于一个具体的类</a:t>
            </a:r>
          </a:p>
        </p:txBody>
      </p:sp>
      <p:sp>
        <p:nvSpPr>
          <p:cNvPr id="7" name="文本框 6">
            <a:extLst>
              <a:ext uri="{FF2B5EF4-FFF2-40B4-BE49-F238E27FC236}">
                <a16:creationId xmlns:a16="http://schemas.microsoft.com/office/drawing/2014/main" id="{C0C6E78F-001F-494C-8B44-49D2E38791F1}"/>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一个类只能有一个对象</a:t>
            </a:r>
          </a:p>
        </p:txBody>
      </p:sp>
      <p:sp>
        <p:nvSpPr>
          <p:cNvPr id="8" name="文本框 7">
            <a:extLst>
              <a:ext uri="{FF2B5EF4-FFF2-40B4-BE49-F238E27FC236}">
                <a16:creationId xmlns:a16="http://schemas.microsoft.com/office/drawing/2014/main" id="{31FBCB0A-B057-45F1-8CB4-360552E48955}"/>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类和对象的关系与数据类型和变量的关系相似</a:t>
            </a:r>
          </a:p>
        </p:txBody>
      </p:sp>
      <p:sp>
        <p:nvSpPr>
          <p:cNvPr id="9" name="椭圆 8">
            <a:extLst>
              <a:ext uri="{FF2B5EF4-FFF2-40B4-BE49-F238E27FC236}">
                <a16:creationId xmlns:a16="http://schemas.microsoft.com/office/drawing/2014/main" id="{EF8FA542-8236-400C-B8A9-B1983063B563}"/>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788FE9E3-F235-4ED4-8404-46EF80226CEE}"/>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DF58D39-183A-440E-99D4-9EDAC43C5459}"/>
              </a:ext>
            </a:extLst>
          </p:cNvPr>
          <p:cNvSpPr>
            <a:spLocks noChangeAspect="1"/>
          </p:cNvSpPr>
          <p:nvPr>
            <p:custDataLst>
              <p:tags r:id="rId9"/>
            </p:custDataLst>
          </p:nvPr>
        </p:nvSpPr>
        <p:spPr>
          <a:xfrm>
            <a:off x="1178719" y="4280892"/>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9781FF3-F383-4BD4-8415-DB8309612192}"/>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351C016-D397-4961-B461-38FE606ADEEB}"/>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00F2B07F-AB7B-4C7B-ADFE-09DEDFED0C1D}"/>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0FA136D7-91B9-43EB-9B7B-08E3E074F906}"/>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7FE09FCA-C06E-4485-9BCE-5F8E4ABEE384}"/>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80115881-0398-41AF-8310-97EEB260BD50}"/>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BC215AB9-BF4C-423F-9C87-4E156AD1F16C}"/>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9FBA957B-26A7-4DB5-9AE9-376E17AFC81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176998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4822" y="980728"/>
            <a:ext cx="8437657" cy="5472608"/>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7.4】</a:t>
            </a:r>
            <a:r>
              <a:rPr lang="zh-CN" altLang="en-US" dirty="0">
                <a:solidFill>
                  <a:srgbClr val="C00000"/>
                </a:solidFill>
              </a:rPr>
              <a:t>读程序，查看运行结果</a:t>
            </a:r>
            <a:endParaRPr lang="en-US" altLang="zh-CN" dirty="0">
              <a:solidFill>
                <a:srgbClr val="C00000"/>
              </a:solidFill>
            </a:endParaRPr>
          </a:p>
          <a:p>
            <a:pPr>
              <a:spcBef>
                <a:spcPct val="0"/>
              </a:spcBef>
              <a:buClrTx/>
              <a:buSzTx/>
              <a:buFontTx/>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spcBef>
                <a:spcPct val="0"/>
              </a:spcBef>
              <a:buClrTx/>
              <a:buSzTx/>
              <a:buFontTx/>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std;</a:t>
            </a:r>
          </a:p>
          <a:p>
            <a:pPr>
              <a:spcBef>
                <a:spcPct val="0"/>
              </a:spcBef>
              <a:buClrTx/>
              <a:buSzTx/>
              <a:buFontTx/>
              <a:buNone/>
            </a:pPr>
            <a:r>
              <a:rPr lang="en-US" altLang="zh-CN" sz="2000" b="1" dirty="0">
                <a:solidFill>
                  <a:srgbClr val="0000FF"/>
                </a:solidFill>
                <a:latin typeface="Courier New" pitchFamily="49" charset="0"/>
                <a:cs typeface="Courier New" pitchFamily="49" charset="0"/>
              </a:rPr>
              <a:t>class </a:t>
            </a:r>
            <a:r>
              <a:rPr lang="en-US" altLang="zh-CN" sz="2000" b="1" dirty="0">
                <a:latin typeface="Courier New" pitchFamily="49" charset="0"/>
                <a:cs typeface="Courier New" pitchFamily="49" charset="0"/>
              </a:rPr>
              <a:t>MyClassType1 {</a:t>
            </a:r>
          </a:p>
          <a:p>
            <a:pPr>
              <a:spcBef>
                <a:spcPct val="0"/>
              </a:spcBef>
              <a:buClrTx/>
              <a:buSzTx/>
              <a:buFontTx/>
              <a:buNone/>
            </a:pPr>
            <a:r>
              <a:rPr lang="en-US" altLang="zh-CN" sz="2000" b="1" dirty="0">
                <a:solidFill>
                  <a:srgbClr val="0000FF"/>
                </a:solidFill>
                <a:latin typeface="Courier New" pitchFamily="49" charset="0"/>
                <a:cs typeface="Courier New" pitchFamily="49" charset="0"/>
              </a:rPr>
              <a:t>  private</a:t>
            </a:r>
            <a:r>
              <a:rPr lang="en-US" altLang="zh-CN" sz="2000" b="1" dirty="0">
                <a:solidFill>
                  <a:schemeClr val="tx2"/>
                </a:solidFill>
                <a:latin typeface="Courier New" pitchFamily="49" charset="0"/>
                <a:cs typeface="Courier New" pitchFamily="49" charset="0"/>
              </a:rPr>
              <a:t>:</a:t>
            </a:r>
          </a:p>
          <a:p>
            <a:pPr>
              <a:spcBef>
                <a:spcPct val="0"/>
              </a:spcBef>
              <a:buClrTx/>
              <a:buSzTx/>
              <a:buFontTx/>
              <a:buNone/>
            </a:pPr>
            <a:r>
              <a:rPr lang="en-US" altLang="zh-CN" sz="2000" b="1" dirty="0">
                <a:solidFill>
                  <a:srgbClr val="0000FF"/>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x,y</a:t>
            </a:r>
            <a:r>
              <a:rPr lang="en-US" altLang="zh-CN" sz="2000" b="1" dirty="0">
                <a:latin typeface="Courier New" pitchFamily="49" charset="0"/>
                <a:cs typeface="Courier New" pitchFamily="49" charset="0"/>
              </a:rPr>
              <a:t>;</a:t>
            </a:r>
          </a:p>
          <a:p>
            <a:pPr>
              <a:spcBef>
                <a:spcPct val="0"/>
              </a:spcBef>
              <a:buClrTx/>
              <a:buSzTx/>
              <a:buFontTx/>
              <a:buNone/>
            </a:pPr>
            <a:r>
              <a:rPr lang="en-US" altLang="zh-CN" sz="2000" b="1" dirty="0">
                <a:solidFill>
                  <a:srgbClr val="0000FF"/>
                </a:solidFill>
                <a:latin typeface="Courier New" pitchFamily="49" charset="0"/>
                <a:cs typeface="Courier New" pitchFamily="49" charset="0"/>
              </a:rPr>
              <a:t>  public</a:t>
            </a:r>
            <a:r>
              <a:rPr lang="en-US" altLang="zh-CN" sz="2000" b="1" dirty="0">
                <a:solidFill>
                  <a:schemeClr val="tx2"/>
                </a:solidFill>
                <a:latin typeface="Courier New" pitchFamily="49" charset="0"/>
                <a:cs typeface="Courier New" pitchFamily="49" charset="0"/>
              </a:rPr>
              <a:t>:</a:t>
            </a:r>
          </a:p>
          <a:p>
            <a:pPr>
              <a:spcBef>
                <a:spcPct val="0"/>
              </a:spcBef>
              <a:buClrTx/>
              <a:buSzTx/>
              <a:buFontTx/>
              <a:buNone/>
            </a:pPr>
            <a:r>
              <a:rPr lang="en-US" altLang="zh-CN" sz="2000" b="1" dirty="0">
                <a:solidFill>
                  <a:srgbClr val="0000FF"/>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getx</a:t>
            </a: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 </a:t>
            </a:r>
            <a:r>
              <a:rPr lang="en-US" altLang="zh-CN" sz="2000" b="1" dirty="0">
                <a:latin typeface="Courier New" pitchFamily="49" charset="0"/>
                <a:cs typeface="Courier New" pitchFamily="49" charset="0"/>
              </a:rPr>
              <a:t>x;} </a:t>
            </a:r>
          </a:p>
          <a:p>
            <a:pPr>
              <a:spcBef>
                <a:spcPct val="0"/>
              </a:spcBef>
              <a:buClrTx/>
              <a:buSzTx/>
              <a:buFontTx/>
              <a:buNone/>
            </a:pPr>
            <a:r>
              <a:rPr lang="en-US" altLang="zh-CN" sz="2000" b="1" dirty="0">
                <a:solidFill>
                  <a:srgbClr val="0000FF"/>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gety</a:t>
            </a:r>
            <a:r>
              <a:rPr lang="en-US" altLang="zh-CN" sz="2000" b="1" dirty="0">
                <a:latin typeface="Courier New" pitchFamily="49" charset="0"/>
                <a:cs typeface="Courier New" pitchFamily="49" charset="0"/>
              </a:rPr>
              <a:t>();</a:t>
            </a:r>
          </a:p>
          <a:p>
            <a:pPr>
              <a:spcBef>
                <a:spcPct val="0"/>
              </a:spcBef>
              <a:buClrTx/>
              <a:buSzTx/>
              <a:buFontTx/>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setx</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x0) {x=x0;} </a:t>
            </a:r>
          </a:p>
          <a:p>
            <a:pPr>
              <a:spcBef>
                <a:spcPct val="0"/>
              </a:spcBef>
              <a:buClrTx/>
              <a:buSzTx/>
              <a:buFontTx/>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sety</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int </a:t>
            </a:r>
            <a:r>
              <a:rPr lang="en-US" altLang="zh-CN" sz="2000" b="1" dirty="0">
                <a:latin typeface="Courier New" pitchFamily="49" charset="0"/>
                <a:cs typeface="Courier New" pitchFamily="49" charset="0"/>
              </a:rPr>
              <a:t>y0); </a:t>
            </a:r>
          </a:p>
          <a:p>
            <a:pPr>
              <a:spcBef>
                <a:spcPct val="0"/>
              </a:spcBef>
              <a:buClrTx/>
              <a:buSzTx/>
              <a:buFontTx/>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displayx</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&lt;&lt;"x="&lt;&lt;x&lt;&lt;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  </a:t>
            </a:r>
          </a:p>
          <a:p>
            <a:pPr>
              <a:spcBef>
                <a:spcPct val="0"/>
              </a:spcBef>
              <a:buClrTx/>
              <a:buSzTx/>
              <a:buFontTx/>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displayy</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&lt;&lt;"y="&lt;&lt;y&lt;&lt;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spcBef>
                <a:spcPct val="0"/>
              </a:spcBef>
              <a:buClrTx/>
              <a:buSzTx/>
              <a:buFontTx/>
              <a:buNone/>
            </a:pPr>
            <a:r>
              <a:rPr lang="en-US" altLang="zh-CN" sz="2000" b="1" dirty="0">
                <a:latin typeface="Courier New" pitchFamily="49" charset="0"/>
                <a:cs typeface="Courier New" pitchFamily="49" charset="0"/>
              </a:rPr>
              <a:t>}; </a:t>
            </a:r>
          </a:p>
          <a:p>
            <a:pPr>
              <a:spcBef>
                <a:spcPct val="0"/>
              </a:spcBef>
              <a:buClrTx/>
              <a:buSzTx/>
              <a:buFontTx/>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MyClassType1::</a:t>
            </a:r>
            <a:r>
              <a:rPr lang="en-US" altLang="zh-CN" sz="2000" b="1" dirty="0" err="1">
                <a:latin typeface="Courier New" pitchFamily="49" charset="0"/>
                <a:cs typeface="Courier New" pitchFamily="49" charset="0"/>
              </a:rPr>
              <a:t>gety</a:t>
            </a: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 </a:t>
            </a:r>
            <a:r>
              <a:rPr lang="en-US" altLang="zh-CN" sz="2000" b="1" dirty="0">
                <a:latin typeface="Courier New" pitchFamily="49" charset="0"/>
                <a:cs typeface="Courier New" pitchFamily="49" charset="0"/>
              </a:rPr>
              <a:t>y;}    </a:t>
            </a:r>
          </a:p>
          <a:p>
            <a:pPr>
              <a:spcBef>
                <a:spcPct val="0"/>
              </a:spcBef>
              <a:buClrTx/>
              <a:buSzTx/>
              <a:buFontTx/>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MyClassType1::</a:t>
            </a:r>
            <a:r>
              <a:rPr lang="en-US" altLang="zh-CN" sz="2000" b="1" dirty="0" err="1">
                <a:latin typeface="Courier New" pitchFamily="49" charset="0"/>
                <a:cs typeface="Courier New" pitchFamily="49" charset="0"/>
              </a:rPr>
              <a:t>sety</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int </a:t>
            </a:r>
            <a:r>
              <a:rPr lang="en-US" altLang="zh-CN" sz="2000" b="1" dirty="0">
                <a:latin typeface="Courier New" pitchFamily="49" charset="0"/>
                <a:cs typeface="Courier New" pitchFamily="49" charset="0"/>
              </a:rPr>
              <a:t>y0) {y=y0;}</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E13704B4-AEE0-4A83-B6CD-DA831D3E33D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372A44E0-8CDD-44CA-B78F-166CDC8B65E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3F2C91C-1F61-4E2E-A2AD-69379EFD6B2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21E454E-9911-4D1C-A3DB-198F63CEA7F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2EF4D6A-7D60-4201-BB03-2795DC6749B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0383FAA8-4A6E-40A2-9EDD-85ADA0A6DBA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F48B19F6-379A-485D-AE38-77B170C1C41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04A2C7AC-8993-4BA6-BDBE-D7E137C25E5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72644612-4DC3-446F-A3F5-3C3AE0642DA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8"/>
            <a:ext cx="8229600" cy="5202609"/>
          </a:xfrm>
        </p:spPr>
        <p:txBody>
          <a:bodyPr/>
          <a:lstStyle/>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lgn="just">
              <a:lnSpc>
                <a:spcPct val="95000"/>
              </a:lnSpc>
              <a:spcBef>
                <a:spcPct val="0"/>
              </a:spcBef>
              <a:buClrTx/>
              <a:buSzTx/>
              <a:buFontTx/>
              <a:buNone/>
            </a:pPr>
            <a:r>
              <a:rPr lang="en-US" altLang="zh-CN" sz="2400" b="1" dirty="0">
                <a:latin typeface="Courier New" pitchFamily="49" charset="0"/>
                <a:cs typeface="Courier New" pitchFamily="49" charset="0"/>
              </a:rPr>
              <a:t>	MyClassType1 obj1, *p, </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[10];  </a:t>
            </a:r>
          </a:p>
          <a:p>
            <a:pPr algn="just">
              <a:lnSpc>
                <a:spcPct val="95000"/>
              </a:lnSpc>
              <a:spcBef>
                <a:spcPct val="0"/>
              </a:spcBef>
              <a:buClrTx/>
              <a:buSzTx/>
              <a:buFontTx/>
              <a:buNone/>
            </a:pPr>
            <a:r>
              <a:rPr lang="en-US" altLang="zh-CN" sz="2400" b="1" dirty="0">
                <a:latin typeface="Courier New" pitchFamily="49" charset="0"/>
                <a:cs typeface="Courier New" pitchFamily="49" charset="0"/>
              </a:rPr>
              <a:t>	obj1.setx(111);</a:t>
            </a:r>
          </a:p>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en-US" altLang="zh-CN" sz="2400" b="1" dirty="0" err="1">
                <a:solidFill>
                  <a:srgbClr val="00B050"/>
                </a:solidFill>
                <a:latin typeface="Courier New" pitchFamily="49" charset="0"/>
                <a:cs typeface="Courier New" pitchFamily="49" charset="0"/>
              </a:rPr>
              <a:t>cout</a:t>
            </a:r>
            <a:r>
              <a:rPr lang="en-US" altLang="zh-CN" sz="2400" b="1" dirty="0">
                <a:solidFill>
                  <a:srgbClr val="00B050"/>
                </a:solidFill>
                <a:latin typeface="Courier New" pitchFamily="49" charset="0"/>
                <a:cs typeface="Courier New" pitchFamily="49" charset="0"/>
              </a:rPr>
              <a:t>&lt;&lt;obj1.x&lt;&lt;</a:t>
            </a:r>
            <a:r>
              <a:rPr lang="en-US" altLang="zh-CN" sz="2400" b="1" dirty="0" err="1">
                <a:solidFill>
                  <a:srgbClr val="00B050"/>
                </a:solidFill>
                <a:latin typeface="Courier New" pitchFamily="49" charset="0"/>
                <a:cs typeface="Courier New" pitchFamily="49" charset="0"/>
              </a:rPr>
              <a:t>endl</a:t>
            </a:r>
            <a:r>
              <a:rPr lang="en-US" altLang="zh-CN" sz="2400" b="1" dirty="0">
                <a:solidFill>
                  <a:srgbClr val="00B050"/>
                </a:solidFill>
                <a:latin typeface="Courier New" pitchFamily="49" charset="0"/>
                <a:cs typeface="Courier New" pitchFamily="49" charset="0"/>
              </a:rPr>
              <a:t>;   //ERR!</a:t>
            </a:r>
          </a:p>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&lt;&lt;obj1.getx()&lt;&lt;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gn="just">
              <a:lnSpc>
                <a:spcPct val="95000"/>
              </a:lnSpc>
              <a:spcBef>
                <a:spcPct val="0"/>
              </a:spcBef>
              <a:buClrTx/>
              <a:buSzTx/>
              <a:buFontTx/>
              <a:buNone/>
            </a:pPr>
            <a:r>
              <a:rPr lang="en-US" altLang="zh-CN" sz="2400" b="1" dirty="0">
                <a:latin typeface="Courier New" pitchFamily="49" charset="0"/>
                <a:cs typeface="Courier New" pitchFamily="49" charset="0"/>
              </a:rPr>
              <a:t>	obj1.displayx();</a:t>
            </a:r>
          </a:p>
          <a:p>
            <a:pPr algn="just">
              <a:lnSpc>
                <a:spcPct val="95000"/>
              </a:lnSpc>
              <a:spcBef>
                <a:spcPct val="0"/>
              </a:spcBef>
              <a:buClrTx/>
              <a:buSzTx/>
              <a:buFontTx/>
              <a:buNone/>
            </a:pPr>
            <a:r>
              <a:rPr lang="en-US" altLang="zh-CN" sz="2400" b="1" dirty="0">
                <a:latin typeface="Courier New" pitchFamily="49" charset="0"/>
                <a:cs typeface="Courier New" pitchFamily="49" charset="0"/>
              </a:rPr>
              <a:t> </a:t>
            </a:r>
          </a:p>
          <a:p>
            <a:pPr algn="just">
              <a:lnSpc>
                <a:spcPct val="95000"/>
              </a:lnSpc>
              <a:spcBef>
                <a:spcPct val="0"/>
              </a:spcBef>
              <a:buClrTx/>
              <a:buSzTx/>
              <a:buFontTx/>
              <a:buNone/>
            </a:pPr>
            <a:r>
              <a:rPr lang="en-US" altLang="zh-CN" sz="2400" b="1" dirty="0">
                <a:latin typeface="Courier New" pitchFamily="49" charset="0"/>
                <a:cs typeface="Courier New" pitchFamily="49" charset="0"/>
              </a:rPr>
              <a:t>	p = </a:t>
            </a:r>
            <a:r>
              <a:rPr lang="en-US" altLang="zh-CN" sz="2400" b="1" dirty="0">
                <a:solidFill>
                  <a:srgbClr val="0000FF"/>
                </a:solidFill>
                <a:latin typeface="Courier New" pitchFamily="49" charset="0"/>
                <a:cs typeface="Courier New" pitchFamily="49" charset="0"/>
              </a:rPr>
              <a:t>new </a:t>
            </a:r>
            <a:r>
              <a:rPr lang="en-US" altLang="zh-CN" sz="2400" b="1" dirty="0">
                <a:latin typeface="Courier New" pitchFamily="49" charset="0"/>
                <a:cs typeface="Courier New" pitchFamily="49" charset="0"/>
              </a:rPr>
              <a:t>MyClassType1;	 </a:t>
            </a:r>
          </a:p>
          <a:p>
            <a:pPr algn="just">
              <a:lnSpc>
                <a:spcPct val="95000"/>
              </a:lnSpc>
              <a:spcBef>
                <a:spcPct val="0"/>
              </a:spcBef>
              <a:buClrTx/>
              <a:buSzTx/>
              <a:buFontTx/>
              <a:buNone/>
            </a:pPr>
            <a:r>
              <a:rPr lang="en-US" altLang="zh-CN" sz="2400" b="1" dirty="0">
                <a:latin typeface="Courier New" pitchFamily="49" charset="0"/>
                <a:cs typeface="Courier New" pitchFamily="49" charset="0"/>
              </a:rPr>
              <a:t>	(*p).</a:t>
            </a:r>
            <a:r>
              <a:rPr lang="en-US" altLang="zh-CN" sz="2400" b="1" dirty="0" err="1">
                <a:latin typeface="Courier New" pitchFamily="49" charset="0"/>
                <a:cs typeface="Courier New" pitchFamily="49" charset="0"/>
              </a:rPr>
              <a:t>setx</a:t>
            </a:r>
            <a:r>
              <a:rPr lang="en-US" altLang="zh-CN" sz="2400" b="1" dirty="0">
                <a:latin typeface="Courier New" pitchFamily="49" charset="0"/>
                <a:cs typeface="Courier New" pitchFamily="49" charset="0"/>
              </a:rPr>
              <a:t>(56);		 </a:t>
            </a:r>
          </a:p>
          <a:p>
            <a:pPr algn="just">
              <a:lnSpc>
                <a:spcPct val="95000"/>
              </a:lnSpc>
              <a:spcBef>
                <a:spcPct val="0"/>
              </a:spcBef>
              <a:buClrTx/>
              <a:buSzTx/>
              <a:buFontTx/>
              <a:buNone/>
            </a:pPr>
            <a:r>
              <a:rPr lang="en-US" altLang="zh-CN" sz="2400" b="1" dirty="0">
                <a:latin typeface="Courier New" pitchFamily="49" charset="0"/>
                <a:cs typeface="Courier New" pitchFamily="49" charset="0"/>
              </a:rPr>
              <a:t>	p-&gt;</a:t>
            </a:r>
            <a:r>
              <a:rPr lang="en-US" altLang="zh-CN" sz="2400" b="1" dirty="0" err="1">
                <a:latin typeface="Courier New" pitchFamily="49" charset="0"/>
                <a:cs typeface="Courier New" pitchFamily="49" charset="0"/>
              </a:rPr>
              <a:t>sety</a:t>
            </a:r>
            <a:r>
              <a:rPr lang="en-US" altLang="zh-CN" sz="2400" b="1" dirty="0">
                <a:latin typeface="Courier New" pitchFamily="49" charset="0"/>
                <a:cs typeface="Courier New" pitchFamily="49" charset="0"/>
              </a:rPr>
              <a:t>(78);</a:t>
            </a:r>
            <a:r>
              <a:rPr lang="en-US" altLang="zh-CN" sz="2400" b="1" dirty="0">
                <a:solidFill>
                  <a:schemeClr val="tx2"/>
                </a:solidFill>
                <a:latin typeface="Courier New" pitchFamily="49" charset="0"/>
                <a:cs typeface="Courier New" pitchFamily="49" charset="0"/>
              </a:rPr>
              <a:t>	     </a:t>
            </a:r>
          </a:p>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k=(*p).</a:t>
            </a:r>
            <a:r>
              <a:rPr lang="en-US" altLang="zh-CN" sz="2400" b="1" dirty="0" err="1">
                <a:latin typeface="Courier New" pitchFamily="49" charset="0"/>
                <a:cs typeface="Courier New" pitchFamily="49" charset="0"/>
              </a:rPr>
              <a:t>getx</a:t>
            </a:r>
            <a:r>
              <a:rPr lang="en-US" altLang="zh-CN" sz="2400" b="1" dirty="0">
                <a:latin typeface="Courier New" pitchFamily="49" charset="0"/>
                <a:cs typeface="Courier New" pitchFamily="49" charset="0"/>
              </a:rPr>
              <a:t>();</a:t>
            </a:r>
          </a:p>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m=p-&gt;</a:t>
            </a:r>
            <a:r>
              <a:rPr lang="en-US" altLang="zh-CN" sz="2400" b="1" dirty="0" err="1">
                <a:latin typeface="Courier New" pitchFamily="49" charset="0"/>
                <a:cs typeface="Courier New" pitchFamily="49" charset="0"/>
              </a:rPr>
              <a:t>gety</a:t>
            </a:r>
            <a:r>
              <a:rPr lang="en-US" altLang="zh-CN" sz="2400" b="1" dirty="0">
                <a:latin typeface="Courier New" pitchFamily="49" charset="0"/>
                <a:cs typeface="Courier New" pitchFamily="49" charset="0"/>
              </a:rPr>
              <a:t>();	</a:t>
            </a:r>
          </a:p>
          <a:p>
            <a:pPr algn="just">
              <a:lnSpc>
                <a:spcPct val="9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&lt;&lt;"k="&lt;&lt;k&lt;&lt;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lnSpc>
                <a:spcPct val="9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&lt;&lt;"m="&lt;&lt;m&lt;&lt;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22D9F0B8-FCB5-4036-9CD4-0DFC855A0BB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6183424-CEB9-41D9-8185-F348FE9B7F4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4D9EF40-20AE-4102-B810-4274D3DE398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3A060E8-B31A-4BB3-B9D0-9129453C7D1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2F9FADD-DB39-487A-AFF3-1196013DC43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0CC45739-E9AB-4BE1-BCF7-B0D07465F20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FE18B2D1-9C69-4999-9172-1831463D53D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BCBBDD96-A389-4F98-8169-B5195267E84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5DC7A18A-BA22-4FE2-9C0E-548ECA3D0B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3060" y="1915094"/>
            <a:ext cx="5354765" cy="4538242"/>
            <a:chOff x="1644502" y="4146465"/>
            <a:chExt cx="5354786" cy="4538250"/>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97906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958984"/>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43061" y="4726457"/>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41600" y="4726458"/>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1597" y="5657722"/>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1600" y="5657722"/>
            <a:ext cx="788984" cy="788987"/>
          </a:xfrm>
          <a:prstGeom prst="rect">
            <a:avLst/>
          </a:prstGeom>
          <a:noFill/>
          <a:ln w="9525">
            <a:noFill/>
            <a:miter lim="800000"/>
            <a:headEnd/>
            <a:tailEnd/>
          </a:ln>
        </p:spPr>
      </p:pic>
      <p:sp>
        <p:nvSpPr>
          <p:cNvPr id="40" name="矩形 39">
            <a:hlinkClick r:id="rId5" action="ppaction://hlinksldjump"/>
            <a:extLst>
              <a:ext uri="{FF2B5EF4-FFF2-40B4-BE49-F238E27FC236}">
                <a16:creationId xmlns:a16="http://schemas.microsoft.com/office/drawing/2014/main" id="{E5C8A136-7E80-4F72-BFED-99F48EEC303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4" name="矩形 43">
            <a:hlinkClick r:id="" action="ppaction://noaction"/>
            <a:extLst>
              <a:ext uri="{FF2B5EF4-FFF2-40B4-BE49-F238E27FC236}">
                <a16:creationId xmlns:a16="http://schemas.microsoft.com/office/drawing/2014/main" id="{4970AD2D-FF2A-4D54-B4F3-E4CD360680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48" name="矩形 47">
            <a:hlinkClick r:id="" action="ppaction://noaction"/>
            <a:extLst>
              <a:ext uri="{FF2B5EF4-FFF2-40B4-BE49-F238E27FC236}">
                <a16:creationId xmlns:a16="http://schemas.microsoft.com/office/drawing/2014/main" id="{49549714-2597-4673-8DAC-384A29D5509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49" name="矩形 48">
            <a:hlinkClick r:id="" action="ppaction://noaction"/>
            <a:extLst>
              <a:ext uri="{FF2B5EF4-FFF2-40B4-BE49-F238E27FC236}">
                <a16:creationId xmlns:a16="http://schemas.microsoft.com/office/drawing/2014/main" id="{DEC480C5-640A-442C-B128-6E1F671C194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0" name="矩形 49">
            <a:hlinkClick r:id="" action="ppaction://noaction"/>
            <a:extLst>
              <a:ext uri="{FF2B5EF4-FFF2-40B4-BE49-F238E27FC236}">
                <a16:creationId xmlns:a16="http://schemas.microsoft.com/office/drawing/2014/main" id="{A81B8B49-D96E-4C63-8305-E0FD079E1E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51" name="矩形 50">
            <a:hlinkClick r:id="" action="ppaction://noaction"/>
            <a:extLst>
              <a:ext uri="{FF2B5EF4-FFF2-40B4-BE49-F238E27FC236}">
                <a16:creationId xmlns:a16="http://schemas.microsoft.com/office/drawing/2014/main" id="{0472471F-DBB4-4485-9628-8753DA29BF1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52" name="矩形 51">
            <a:hlinkClick r:id="" action="ppaction://noaction"/>
            <a:extLst>
              <a:ext uri="{FF2B5EF4-FFF2-40B4-BE49-F238E27FC236}">
                <a16:creationId xmlns:a16="http://schemas.microsoft.com/office/drawing/2014/main" id="{070CBB4C-9D2C-4CD5-8060-E11586C8A5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53" name="矩形 52">
            <a:hlinkClick r:id="" action="ppaction://noaction"/>
            <a:extLst>
              <a:ext uri="{FF2B5EF4-FFF2-40B4-BE49-F238E27FC236}">
                <a16:creationId xmlns:a16="http://schemas.microsoft.com/office/drawing/2014/main" id="{1B69F0AA-8385-45CF-A1B5-D5E2AE4A8E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54" name="矩形 53">
            <a:hlinkClick r:id="" action="ppaction://noaction"/>
            <a:extLst>
              <a:ext uri="{FF2B5EF4-FFF2-40B4-BE49-F238E27FC236}">
                <a16:creationId xmlns:a16="http://schemas.microsoft.com/office/drawing/2014/main" id="{4E6FA355-F03D-42E1-ADA7-EE32CA492B6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3245883896"/>
      </p:ext>
    </p:extLst>
  </p:cSld>
  <p:clrMapOvr>
    <a:masterClrMapping/>
  </p:clrMapOvr>
  <p:transition advTm="5325"/>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91264" cy="5376639"/>
          </a:xfrm>
        </p:spPr>
        <p:txBody>
          <a:bodyPr/>
          <a:lstStyle/>
          <a:p>
            <a:pPr algn="just">
              <a:lnSpc>
                <a:spcPct val="85000"/>
              </a:lnSpc>
              <a:spcBef>
                <a:spcPct val="0"/>
              </a:spcBef>
              <a:buClrTx/>
              <a:buSzTx/>
              <a:buFontTx/>
              <a:buNone/>
            </a:pPr>
            <a:r>
              <a:rPr lang="en-US" altLang="zh-CN" sz="2400" b="1" dirty="0">
                <a:solidFill>
                  <a:srgbClr val="0000FF"/>
                </a:solidFill>
                <a:latin typeface="Courier New" pitchFamily="49" charset="0"/>
                <a:cs typeface="Courier New" pitchFamily="49" charset="0"/>
              </a:rPr>
              <a:t> for </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&lt;5;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setx</a:t>
            </a:r>
            <a:r>
              <a:rPr lang="en-US" altLang="zh-CN" sz="2400" b="1" dirty="0">
                <a:latin typeface="Courier New" pitchFamily="49" charset="0"/>
                <a:cs typeface="Courier New" pitchFamily="49" charset="0"/>
              </a:rPr>
              <a:t>(i+10);  </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sety</a:t>
            </a:r>
            <a:r>
              <a:rPr lang="en-US" altLang="zh-CN" sz="2400" b="1" dirty="0">
                <a:latin typeface="Courier New" pitchFamily="49" charset="0"/>
                <a:cs typeface="Courier New" pitchFamily="49" charset="0"/>
              </a:rPr>
              <a:t>(i+20); </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p>
          <a:p>
            <a:pPr algn="just">
              <a:lnSpc>
                <a:spcPct val="85000"/>
              </a:lnSpc>
              <a:spcBef>
                <a:spcPct val="0"/>
              </a:spcBef>
              <a:buClrTx/>
              <a:buSzTx/>
              <a:buFontTx/>
              <a:buNone/>
            </a:pPr>
            <a:r>
              <a:rPr lang="en-US" altLang="zh-CN" sz="2400" b="1" dirty="0">
                <a:latin typeface="Courier New" pitchFamily="49" charset="0"/>
                <a:cs typeface="Courier New" pitchFamily="49" charset="0"/>
              </a:rPr>
              <a:t>	p = &amp;</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[9];</a:t>
            </a:r>
          </a:p>
          <a:p>
            <a:pPr algn="just">
              <a:lnSpc>
                <a:spcPct val="85000"/>
              </a:lnSpc>
              <a:spcBef>
                <a:spcPct val="0"/>
              </a:spcBef>
              <a:buClrTx/>
              <a:buSzTx/>
              <a:buFontTx/>
              <a:buNone/>
            </a:pPr>
            <a:r>
              <a:rPr lang="en-US" altLang="zh-CN" sz="2400" b="1" dirty="0">
                <a:solidFill>
                  <a:srgbClr val="0000FF"/>
                </a:solidFill>
                <a:latin typeface="Courier New" pitchFamily="49" charset="0"/>
                <a:cs typeface="Courier New" pitchFamily="49" charset="0"/>
              </a:rPr>
              <a:t>	while </a:t>
            </a:r>
            <a:r>
              <a:rPr lang="en-US" altLang="zh-CN" sz="2400" b="1" dirty="0">
                <a:latin typeface="Courier New" pitchFamily="49" charset="0"/>
                <a:cs typeface="Courier New" pitchFamily="49" charset="0"/>
              </a:rPr>
              <a:t>( p&gt;=&amp;</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[5] ){</a:t>
            </a:r>
          </a:p>
          <a:p>
            <a:pPr algn="just">
              <a:lnSpc>
                <a:spcPct val="85000"/>
              </a:lnSpc>
              <a:spcBef>
                <a:spcPct val="0"/>
              </a:spcBef>
              <a:buClrTx/>
              <a:buSzTx/>
              <a:buFontTx/>
              <a:buNone/>
            </a:pPr>
            <a:r>
              <a:rPr lang="en-US" altLang="zh-CN" sz="2400" b="1" dirty="0">
                <a:latin typeface="Courier New" pitchFamily="49" charset="0"/>
                <a:cs typeface="Courier New" pitchFamily="49" charset="0"/>
              </a:rPr>
              <a:t>	    p-&gt;</a:t>
            </a:r>
            <a:r>
              <a:rPr lang="en-US" altLang="zh-CN" sz="2400" b="1" dirty="0" err="1">
                <a:latin typeface="Courier New" pitchFamily="49" charset="0"/>
                <a:cs typeface="Courier New" pitchFamily="49" charset="0"/>
              </a:rPr>
              <a:t>setx</a:t>
            </a:r>
            <a:r>
              <a:rPr lang="en-US" altLang="zh-CN" sz="2400" b="1" dirty="0">
                <a:latin typeface="Courier New" pitchFamily="49" charset="0"/>
                <a:cs typeface="Courier New" pitchFamily="49" charset="0"/>
              </a:rPr>
              <a:t>(88);  </a:t>
            </a:r>
          </a:p>
          <a:p>
            <a:pPr algn="just">
              <a:lnSpc>
                <a:spcPct val="85000"/>
              </a:lnSpc>
              <a:spcBef>
                <a:spcPct val="0"/>
              </a:spcBef>
              <a:buClrTx/>
              <a:buSzTx/>
              <a:buFontTx/>
              <a:buNone/>
            </a:pPr>
            <a:r>
              <a:rPr lang="en-US" altLang="zh-CN" sz="2400" b="1" dirty="0">
                <a:latin typeface="Courier New" pitchFamily="49" charset="0"/>
                <a:cs typeface="Courier New" pitchFamily="49" charset="0"/>
              </a:rPr>
              <a:t>	    p-&gt;</a:t>
            </a:r>
            <a:r>
              <a:rPr lang="en-US" altLang="zh-CN" sz="2400" b="1" dirty="0" err="1">
                <a:latin typeface="Courier New" pitchFamily="49" charset="0"/>
                <a:cs typeface="Courier New" pitchFamily="49" charset="0"/>
              </a:rPr>
              <a:t>sety</a:t>
            </a:r>
            <a:r>
              <a:rPr lang="en-US" altLang="zh-CN" sz="2400" b="1" dirty="0">
                <a:latin typeface="Courier New" pitchFamily="49" charset="0"/>
                <a:cs typeface="Courier New" pitchFamily="49" charset="0"/>
              </a:rPr>
              <a:t>(99);</a:t>
            </a:r>
          </a:p>
          <a:p>
            <a:pPr algn="just">
              <a:lnSpc>
                <a:spcPct val="85000"/>
              </a:lnSpc>
              <a:spcBef>
                <a:spcPct val="0"/>
              </a:spcBef>
              <a:buClrTx/>
              <a:buSzTx/>
              <a:buFontTx/>
              <a:buNone/>
            </a:pPr>
            <a:r>
              <a:rPr lang="en-US" altLang="zh-CN" sz="2400" b="1" dirty="0">
                <a:latin typeface="Courier New" pitchFamily="49" charset="0"/>
                <a:cs typeface="Courier New" pitchFamily="49" charset="0"/>
              </a:rPr>
              <a:t>	    p--;</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p>
          <a:p>
            <a:pPr algn="just">
              <a:lnSpc>
                <a:spcPct val="8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p>
          <a:p>
            <a:pPr algn="just">
              <a:lnSpc>
                <a:spcPct val="85000"/>
              </a:lnSpc>
              <a:spcBef>
                <a:spcPct val="0"/>
              </a:spcBef>
              <a:buClrTx/>
              <a:buSzTx/>
              <a:buFontTx/>
              <a:buNone/>
            </a:pPr>
            <a:r>
              <a:rPr lang="en-US" altLang="zh-CN" sz="2400" b="1" dirty="0">
                <a:solidFill>
                  <a:srgbClr val="0000FF"/>
                </a:solidFill>
                <a:latin typeface="Courier New" pitchFamily="49" charset="0"/>
                <a:cs typeface="Courier New" pitchFamily="49" charset="0"/>
              </a:rPr>
              <a:t>	for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&lt;10;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getx</a:t>
            </a:r>
            <a:r>
              <a:rPr lang="en-US" altLang="zh-CN" sz="2400" b="1" dirty="0">
                <a:latin typeface="Courier New" pitchFamily="49" charset="0"/>
                <a:cs typeface="Courier New" pitchFamily="49" charset="0"/>
              </a:rPr>
              <a:t>()&lt;&lt;"    "&lt;&lt;</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gety</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gn="just">
              <a:lnSpc>
                <a:spcPct val="85000"/>
              </a:lnSpc>
              <a:spcBef>
                <a:spcPct val="0"/>
              </a:spcBef>
              <a:buClrTx/>
              <a:buSzTx/>
              <a:buFontTx/>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10627F9D-D468-454C-8604-5F2E54BA0B6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05461AF-7E20-436E-8E72-E7E89F2D823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F868CEA4-73E2-47BA-B742-2E9A944EA85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B15BFDB-4991-4627-A0E0-0F4E8EFDD0D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BE0CAE8-4A5B-42E2-96B5-6004AE5CC1C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E017AC1B-1743-4027-9E59-14E179C8336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E0116326-8CF1-48A1-A9F5-81171FD17B7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E954B9AF-0200-4C99-B177-9EAEA71978E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22822A3B-2281-4E85-AE62-D6603AF1ACD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4823" y="1124744"/>
            <a:ext cx="8153400" cy="5062558"/>
          </a:xfrm>
        </p:spPr>
        <p:txBody>
          <a:bodyPr/>
          <a:lstStyle/>
          <a:p>
            <a:pPr algn="just">
              <a:spcBef>
                <a:spcPct val="0"/>
              </a:spcBef>
              <a:buClrTx/>
              <a:buSzTx/>
              <a:buFontTx/>
              <a:buNone/>
            </a:pPr>
            <a:r>
              <a:rPr lang="zh-CN" altLang="en-US" sz="2800" dirty="0">
                <a:solidFill>
                  <a:schemeClr val="accent6">
                    <a:lumMod val="75000"/>
                  </a:schemeClr>
                </a:solidFill>
                <a:latin typeface="Courier New" pitchFamily="49" charset="0"/>
                <a:cs typeface="Courier New" pitchFamily="49" charset="0"/>
              </a:rPr>
              <a:t>程序执行后的显示结果如下：</a:t>
            </a:r>
          </a:p>
          <a:p>
            <a:pPr algn="just">
              <a:spcBef>
                <a:spcPct val="0"/>
              </a:spcBef>
              <a:buClrTx/>
              <a:buSzTx/>
              <a:buFontTx/>
              <a:buNone/>
            </a:pPr>
            <a:r>
              <a:rPr lang="zh-CN" altLang="en-US" sz="2000" b="1" dirty="0">
                <a:latin typeface="Courier New" pitchFamily="49" charset="0"/>
                <a:cs typeface="Courier New" pitchFamily="49" charset="0"/>
              </a:rPr>
              <a:t>111</a:t>
            </a:r>
          </a:p>
          <a:p>
            <a:pPr algn="just">
              <a:spcBef>
                <a:spcPct val="0"/>
              </a:spcBef>
              <a:buClrTx/>
              <a:buSzTx/>
              <a:buFontTx/>
              <a:buNone/>
            </a:pPr>
            <a:r>
              <a:rPr lang="en-US" altLang="zh-CN" sz="2000" b="1" dirty="0">
                <a:latin typeface="Courier New" pitchFamily="49" charset="0"/>
                <a:cs typeface="Courier New" pitchFamily="49" charset="0"/>
              </a:rPr>
              <a:t>x=111</a:t>
            </a:r>
          </a:p>
          <a:p>
            <a:pPr algn="just">
              <a:spcBef>
                <a:spcPct val="0"/>
              </a:spcBef>
              <a:buClrTx/>
              <a:buSzTx/>
              <a:buFontTx/>
              <a:buNone/>
            </a:pPr>
            <a:r>
              <a:rPr lang="en-US" altLang="zh-CN" sz="2000" b="1" dirty="0">
                <a:latin typeface="Courier New" pitchFamily="49" charset="0"/>
                <a:cs typeface="Courier New" pitchFamily="49" charset="0"/>
              </a:rPr>
              <a:t>k=56</a:t>
            </a:r>
          </a:p>
          <a:p>
            <a:pPr algn="just">
              <a:spcBef>
                <a:spcPct val="0"/>
              </a:spcBef>
              <a:buClrTx/>
              <a:buSzTx/>
              <a:buFontTx/>
              <a:buNone/>
            </a:pPr>
            <a:r>
              <a:rPr lang="en-US" altLang="zh-CN" sz="2000" b="1" dirty="0">
                <a:latin typeface="Courier New" pitchFamily="49" charset="0"/>
                <a:cs typeface="Courier New" pitchFamily="49" charset="0"/>
              </a:rPr>
              <a:t>m=78</a:t>
            </a:r>
          </a:p>
          <a:p>
            <a:pPr algn="just">
              <a:spcBef>
                <a:spcPct val="0"/>
              </a:spcBef>
              <a:buClrTx/>
              <a:buSzTx/>
              <a:buFontTx/>
              <a:buNone/>
            </a:pPr>
            <a:r>
              <a:rPr lang="en-US" altLang="zh-CN" sz="2000" b="1" dirty="0">
                <a:latin typeface="Courier New" pitchFamily="49" charset="0"/>
                <a:cs typeface="Courier New" pitchFamily="49" charset="0"/>
              </a:rPr>
              <a:t>10    20</a:t>
            </a:r>
          </a:p>
          <a:p>
            <a:pPr algn="just">
              <a:spcBef>
                <a:spcPct val="0"/>
              </a:spcBef>
              <a:buClrTx/>
              <a:buSzTx/>
              <a:buFontTx/>
              <a:buNone/>
            </a:pPr>
            <a:r>
              <a:rPr lang="en-US" altLang="zh-CN" sz="2000" b="1" dirty="0">
                <a:latin typeface="Courier New" pitchFamily="49" charset="0"/>
                <a:cs typeface="Courier New" pitchFamily="49" charset="0"/>
              </a:rPr>
              <a:t>11    21</a:t>
            </a:r>
          </a:p>
          <a:p>
            <a:pPr algn="just">
              <a:spcBef>
                <a:spcPct val="0"/>
              </a:spcBef>
              <a:buClrTx/>
              <a:buSzTx/>
              <a:buFontTx/>
              <a:buNone/>
            </a:pPr>
            <a:r>
              <a:rPr lang="en-US" altLang="zh-CN" sz="2000" b="1" dirty="0">
                <a:latin typeface="Courier New" pitchFamily="49" charset="0"/>
                <a:cs typeface="Courier New" pitchFamily="49" charset="0"/>
              </a:rPr>
              <a:t>12    22</a:t>
            </a:r>
          </a:p>
          <a:p>
            <a:pPr algn="just">
              <a:spcBef>
                <a:spcPct val="0"/>
              </a:spcBef>
              <a:buClrTx/>
              <a:buSzTx/>
              <a:buFontTx/>
              <a:buNone/>
            </a:pPr>
            <a:r>
              <a:rPr lang="en-US" altLang="zh-CN" sz="2000" b="1" dirty="0">
                <a:latin typeface="Courier New" pitchFamily="49" charset="0"/>
                <a:cs typeface="Courier New" pitchFamily="49" charset="0"/>
              </a:rPr>
              <a:t>13    23</a:t>
            </a:r>
          </a:p>
          <a:p>
            <a:pPr algn="just">
              <a:spcBef>
                <a:spcPct val="0"/>
              </a:spcBef>
              <a:buClrTx/>
              <a:buSzTx/>
              <a:buFontTx/>
              <a:buNone/>
            </a:pPr>
            <a:r>
              <a:rPr lang="en-US" altLang="zh-CN" sz="2000" b="1" dirty="0">
                <a:latin typeface="Courier New" pitchFamily="49" charset="0"/>
                <a:cs typeface="Courier New" pitchFamily="49" charset="0"/>
              </a:rPr>
              <a:t>14    24</a:t>
            </a:r>
          </a:p>
          <a:p>
            <a:pPr algn="just">
              <a:spcBef>
                <a:spcPct val="0"/>
              </a:spcBef>
              <a:buClrTx/>
              <a:buSzTx/>
              <a:buFontTx/>
              <a:buNone/>
            </a:pPr>
            <a:r>
              <a:rPr lang="en-US" altLang="zh-CN" sz="2000" b="1" dirty="0">
                <a:latin typeface="Courier New" pitchFamily="49" charset="0"/>
                <a:cs typeface="Courier New" pitchFamily="49" charset="0"/>
              </a:rPr>
              <a:t>88    99</a:t>
            </a:r>
          </a:p>
          <a:p>
            <a:pPr algn="just">
              <a:spcBef>
                <a:spcPct val="0"/>
              </a:spcBef>
              <a:buClrTx/>
              <a:buSzTx/>
              <a:buFontTx/>
              <a:buNone/>
            </a:pPr>
            <a:r>
              <a:rPr lang="en-US" altLang="zh-CN" sz="2000" b="1" dirty="0">
                <a:latin typeface="Courier New" pitchFamily="49" charset="0"/>
                <a:cs typeface="Courier New" pitchFamily="49" charset="0"/>
              </a:rPr>
              <a:t>88    99</a:t>
            </a:r>
          </a:p>
          <a:p>
            <a:pPr algn="just">
              <a:spcBef>
                <a:spcPct val="0"/>
              </a:spcBef>
              <a:buClrTx/>
              <a:buSzTx/>
              <a:buFontTx/>
              <a:buNone/>
            </a:pPr>
            <a:r>
              <a:rPr lang="en-US" altLang="zh-CN" sz="2000" b="1" dirty="0">
                <a:latin typeface="Courier New" pitchFamily="49" charset="0"/>
                <a:cs typeface="Courier New" pitchFamily="49" charset="0"/>
              </a:rPr>
              <a:t>88    99</a:t>
            </a:r>
          </a:p>
          <a:p>
            <a:pPr algn="just">
              <a:spcBef>
                <a:spcPct val="0"/>
              </a:spcBef>
              <a:buClrTx/>
              <a:buSzTx/>
              <a:buFontTx/>
              <a:buNone/>
            </a:pPr>
            <a:r>
              <a:rPr lang="en-US" altLang="zh-CN" sz="2000" b="1" dirty="0">
                <a:latin typeface="Courier New" pitchFamily="49" charset="0"/>
                <a:cs typeface="Courier New" pitchFamily="49" charset="0"/>
              </a:rPr>
              <a:t>88    99</a:t>
            </a:r>
          </a:p>
          <a:p>
            <a:pPr algn="just">
              <a:spcBef>
                <a:spcPct val="0"/>
              </a:spcBef>
              <a:buClrTx/>
              <a:buSzTx/>
              <a:buFontTx/>
              <a:buNone/>
            </a:pPr>
            <a:r>
              <a:rPr lang="en-US" altLang="zh-CN" sz="2000" b="1" dirty="0">
                <a:latin typeface="Courier New" pitchFamily="49" charset="0"/>
                <a:cs typeface="Courier New" pitchFamily="49" charset="0"/>
              </a:rPr>
              <a:t>88    99</a:t>
            </a:r>
            <a:endParaRPr lang="zh-CN" altLang="en-US" sz="2000" b="1" dirty="0"/>
          </a:p>
        </p:txBody>
      </p:sp>
      <p:sp>
        <p:nvSpPr>
          <p:cNvPr id="4" name="矩形 3">
            <a:hlinkClick r:id="rId2" action="ppaction://hlinksldjump"/>
            <a:extLst>
              <a:ext uri="{FF2B5EF4-FFF2-40B4-BE49-F238E27FC236}">
                <a16:creationId xmlns:a16="http://schemas.microsoft.com/office/drawing/2014/main" id="{2A246A4A-92E6-4B5B-9588-4EACFD63D96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4FEDBCC-96AA-437E-B1BD-549E6744355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57F5C1A7-E46B-49FC-9A0C-8EE037BCF64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DA24AD8E-1396-49A2-A59B-24D7E4517E9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1834026-1C3C-4873-ACDD-C58C99AF39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B1FF6191-2872-43E8-8EDD-4B3F45D0CAD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D61F2C8A-A719-4484-B11D-EA88E179223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46CBB078-26C6-4D1D-83C0-478838A108E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B0954D51-F1AE-43B7-A145-823EECA5F46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this</a:t>
            </a:r>
            <a:r>
              <a:rPr lang="zh-CN" altLang="en-US" dirty="0"/>
              <a:t>指针</a:t>
            </a:r>
          </a:p>
        </p:txBody>
      </p:sp>
      <p:sp>
        <p:nvSpPr>
          <p:cNvPr id="3" name="内容占位符 2"/>
          <p:cNvSpPr>
            <a:spLocks noGrp="1"/>
          </p:cNvSpPr>
          <p:nvPr>
            <p:ph idx="1"/>
          </p:nvPr>
        </p:nvSpPr>
        <p:spPr>
          <a:xfrm>
            <a:off x="457200" y="1772816"/>
            <a:ext cx="8229600" cy="4656559"/>
          </a:xfrm>
        </p:spPr>
        <p:txBody>
          <a:bodyPr/>
          <a:lstStyle/>
          <a:p>
            <a:r>
              <a:rPr lang="zh-CN" altLang="en-US" dirty="0"/>
              <a:t>类的每个成员函数中都包含的特殊的指针</a:t>
            </a:r>
            <a:endParaRPr lang="en-US" altLang="zh-CN" dirty="0"/>
          </a:p>
          <a:p>
            <a:pPr lvl="1"/>
            <a:r>
              <a:rPr lang="zh-CN" altLang="en-US" dirty="0"/>
              <a:t>指向当前对象，值为当前被调用的成员函数所属对象的起始地址</a:t>
            </a:r>
            <a:endParaRPr lang="en-US" altLang="zh-CN" dirty="0"/>
          </a:p>
          <a:p>
            <a:pPr lvl="2"/>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对象</a:t>
            </a:r>
            <a:r>
              <a:rPr lang="en-US" altLang="zh-CN" dirty="0"/>
              <a:t>a</a:t>
            </a:r>
            <a:r>
              <a:rPr lang="zh-CN" altLang="en-US" dirty="0"/>
              <a:t>调用成员函数</a:t>
            </a:r>
            <a:r>
              <a:rPr lang="en-US" altLang="zh-CN" dirty="0" err="1"/>
              <a:t>getValue</a:t>
            </a:r>
            <a:r>
              <a:rPr lang="zh-CN" altLang="en-US" dirty="0"/>
              <a:t>，编译系统把对象</a:t>
            </a:r>
            <a:r>
              <a:rPr lang="en-US" altLang="zh-CN" dirty="0"/>
              <a:t>a</a:t>
            </a:r>
            <a:r>
              <a:rPr lang="zh-CN" altLang="en-US" dirty="0"/>
              <a:t>的地址赋给</a:t>
            </a:r>
            <a:r>
              <a:rPr lang="en-US" altLang="zh-CN" dirty="0" err="1"/>
              <a:t>getValue</a:t>
            </a:r>
            <a:r>
              <a:rPr lang="zh-CN" altLang="en-US" dirty="0"/>
              <a:t>函数中的</a:t>
            </a:r>
            <a:r>
              <a:rPr lang="en-US" altLang="zh-CN" dirty="0"/>
              <a:t>this</a:t>
            </a:r>
            <a:r>
              <a:rPr lang="zh-CN" altLang="en-US" dirty="0"/>
              <a:t>指针，</a:t>
            </a:r>
            <a:r>
              <a:rPr lang="en-US" altLang="zh-CN" dirty="0"/>
              <a:t>this</a:t>
            </a:r>
            <a:r>
              <a:rPr lang="zh-CN" altLang="en-US" dirty="0"/>
              <a:t>指针访问到的数据成员就是属于对象</a:t>
            </a:r>
            <a:r>
              <a:rPr lang="en-US" altLang="zh-CN" dirty="0"/>
              <a:t>a</a:t>
            </a:r>
            <a:r>
              <a:rPr lang="zh-CN" altLang="en-US" dirty="0"/>
              <a:t>的数据成员</a:t>
            </a:r>
            <a:endParaRPr lang="en-US" altLang="zh-CN" dirty="0"/>
          </a:p>
          <a:p>
            <a:pPr lvl="2"/>
            <a:r>
              <a:rPr lang="en-US" altLang="zh-CN" dirty="0">
                <a:latin typeface="Courier New" pitchFamily="49" charset="0"/>
                <a:cs typeface="Courier New" pitchFamily="49" charset="0"/>
              </a:rPr>
              <a:t>this-&gt;value</a:t>
            </a:r>
            <a:r>
              <a:rPr lang="zh-CN" altLang="en-US" dirty="0">
                <a:latin typeface="Courier New" pitchFamily="49" charset="0"/>
                <a:cs typeface="Courier New" pitchFamily="49" charset="0"/>
              </a:rPr>
              <a:t>相当于</a:t>
            </a:r>
            <a:r>
              <a:rPr lang="en-US" altLang="zh-CN" dirty="0" err="1">
                <a:latin typeface="Courier New" pitchFamily="49" charset="0"/>
                <a:cs typeface="Courier New" pitchFamily="49" charset="0"/>
              </a:rPr>
              <a:t>a.value</a:t>
            </a:r>
            <a:endParaRPr lang="zh-CN" altLang="en-US" dirty="0">
              <a:latin typeface="Courier New" pitchFamily="49" charset="0"/>
              <a:cs typeface="Courier New" pitchFamily="49" charset="0"/>
            </a:endParaRPr>
          </a:p>
        </p:txBody>
      </p:sp>
      <p:sp>
        <p:nvSpPr>
          <p:cNvPr id="6" name="TextBox 5"/>
          <p:cNvSpPr txBox="1"/>
          <p:nvPr/>
        </p:nvSpPr>
        <p:spPr>
          <a:xfrm>
            <a:off x="2555776" y="4499511"/>
            <a:ext cx="4392488" cy="1938992"/>
          </a:xfrm>
          <a:prstGeom prst="rect">
            <a:avLst/>
          </a:prstGeom>
          <a:solidFill>
            <a:srgbClr val="FFCCCC"/>
          </a:solid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void print ()</a:t>
            </a:r>
          </a:p>
          <a:p>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value = 0;</a:t>
            </a: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&lt;&lt;value&lt;&lt;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5" name="矩形 4">
            <a:hlinkClick r:id="rId2" action="ppaction://hlinksldjump"/>
            <a:extLst>
              <a:ext uri="{FF2B5EF4-FFF2-40B4-BE49-F238E27FC236}">
                <a16:creationId xmlns:a16="http://schemas.microsoft.com/office/drawing/2014/main" id="{79CD7AA0-500B-45CF-A0AE-6A1F035ED1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776D8394-CD05-4FD2-980F-FD194B482B1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536E8673-52C9-49E7-A05A-60C1CA0A1CA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FB897499-278B-4BB8-990D-2E80A6E63DE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F828C418-7EF5-4B81-8A7B-40D28E1E65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1" name="矩形 10">
            <a:hlinkClick r:id="" action="ppaction://noaction"/>
            <a:extLst>
              <a:ext uri="{FF2B5EF4-FFF2-40B4-BE49-F238E27FC236}">
                <a16:creationId xmlns:a16="http://schemas.microsoft.com/office/drawing/2014/main" id="{7FB67B4C-D113-45C0-959E-F9E2F3CD2C5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2" name="矩形 11">
            <a:hlinkClick r:id="" action="ppaction://noaction"/>
            <a:extLst>
              <a:ext uri="{FF2B5EF4-FFF2-40B4-BE49-F238E27FC236}">
                <a16:creationId xmlns:a16="http://schemas.microsoft.com/office/drawing/2014/main" id="{7D824D66-F1FC-4AAC-9382-67BD697E7AE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3" name="矩形 12">
            <a:hlinkClick r:id="" action="ppaction://noaction"/>
            <a:extLst>
              <a:ext uri="{FF2B5EF4-FFF2-40B4-BE49-F238E27FC236}">
                <a16:creationId xmlns:a16="http://schemas.microsoft.com/office/drawing/2014/main" id="{360933D0-B7CA-4123-B0C6-1CDD247148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4" name="矩形 13">
            <a:hlinkClick r:id="" action="ppaction://noaction"/>
            <a:extLst>
              <a:ext uri="{FF2B5EF4-FFF2-40B4-BE49-F238E27FC236}">
                <a16:creationId xmlns:a16="http://schemas.microsoft.com/office/drawing/2014/main" id="{2BEE0B1D-A6A0-4B6D-977F-8D37AAAC7AA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41B30FF-B531-420C-A438-F6E4E8A68D76}"/>
              </a:ext>
            </a:extLst>
          </p:cNvPr>
          <p:cNvSpPr>
            <a:spLocks noGrp="1"/>
          </p:cNvSpPr>
          <p:nvPr>
            <p:ph idx="1"/>
          </p:nvPr>
        </p:nvSpPr>
        <p:spPr/>
        <p:txBody>
          <a:bodyPr/>
          <a:lstStyle/>
          <a:p>
            <a:r>
              <a:rPr lang="zh-CN" altLang="en-US" dirty="0"/>
              <a:t>说明格式：</a:t>
            </a:r>
            <a:r>
              <a:rPr lang="en-US" altLang="zh-CN" dirty="0"/>
              <a:t>&lt;</a:t>
            </a:r>
            <a:r>
              <a:rPr lang="zh-CN" altLang="en-US" dirty="0"/>
              <a:t>类型名</a:t>
            </a:r>
            <a:r>
              <a:rPr lang="en-US" altLang="zh-CN" dirty="0"/>
              <a:t>&gt; &lt;</a:t>
            </a:r>
            <a:r>
              <a:rPr lang="zh-CN" altLang="en-US" dirty="0"/>
              <a:t>类名</a:t>
            </a:r>
            <a:r>
              <a:rPr lang="en-US" altLang="zh-CN" dirty="0"/>
              <a:t>&gt;::*&lt;</a:t>
            </a:r>
            <a:r>
              <a:rPr lang="zh-CN" altLang="en-US" dirty="0"/>
              <a:t>指针变量名</a:t>
            </a:r>
            <a:r>
              <a:rPr lang="en-US" altLang="zh-CN" dirty="0"/>
              <a:t>&gt;;</a:t>
            </a:r>
          </a:p>
          <a:p>
            <a:pPr algn="ctr"/>
            <a:r>
              <a:rPr lang="en-US" altLang="zh-CN" dirty="0"/>
              <a:t>     &lt;</a:t>
            </a:r>
            <a:r>
              <a:rPr lang="zh-CN" altLang="en-US" dirty="0"/>
              <a:t>类型名</a:t>
            </a:r>
            <a:r>
              <a:rPr lang="en-US" altLang="zh-CN" dirty="0"/>
              <a:t>&gt; (&lt;</a:t>
            </a:r>
            <a:r>
              <a:rPr lang="zh-CN" altLang="en-US" dirty="0"/>
              <a:t>类名</a:t>
            </a:r>
            <a:r>
              <a:rPr lang="en-US" altLang="zh-CN" dirty="0"/>
              <a:t>&gt;::*&lt;</a:t>
            </a:r>
            <a:r>
              <a:rPr lang="zh-CN" altLang="en-US" dirty="0"/>
              <a:t>函数指针名</a:t>
            </a:r>
            <a:r>
              <a:rPr lang="en-US" altLang="zh-CN" dirty="0"/>
              <a:t>&gt;)(</a:t>
            </a:r>
            <a:r>
              <a:rPr lang="zh-CN" altLang="en-US" dirty="0"/>
              <a:t>形参表</a:t>
            </a:r>
            <a:r>
              <a:rPr lang="en-US" altLang="zh-CN" dirty="0"/>
              <a:t>);</a:t>
            </a:r>
          </a:p>
          <a:p>
            <a:pPr lvl="1"/>
            <a:r>
              <a:rPr lang="zh-CN" altLang="en-US" dirty="0"/>
              <a:t>对于已创建的对象，可将其包含的类成员（包括</a:t>
            </a:r>
            <a:r>
              <a:rPr lang="zh-CN" altLang="en-US" dirty="0">
                <a:solidFill>
                  <a:srgbClr val="FF0000"/>
                </a:solidFill>
              </a:rPr>
              <a:t>非静态</a:t>
            </a:r>
            <a:r>
              <a:rPr lang="zh-CN" altLang="en-US" dirty="0"/>
              <a:t>成员变量和成员函数）地址赋给指向成员的指针</a:t>
            </a:r>
            <a:endParaRPr lang="en-US" altLang="zh-CN" dirty="0"/>
          </a:p>
        </p:txBody>
      </p:sp>
      <p:sp>
        <p:nvSpPr>
          <p:cNvPr id="3" name="标题 2">
            <a:extLst>
              <a:ext uri="{FF2B5EF4-FFF2-40B4-BE49-F238E27FC236}">
                <a16:creationId xmlns:a16="http://schemas.microsoft.com/office/drawing/2014/main" id="{01D0A1E0-192A-4947-97B9-D945493E42AD}"/>
              </a:ext>
            </a:extLst>
          </p:cNvPr>
          <p:cNvSpPr>
            <a:spLocks noGrp="1"/>
          </p:cNvSpPr>
          <p:nvPr>
            <p:ph type="title"/>
          </p:nvPr>
        </p:nvSpPr>
        <p:spPr>
          <a:xfrm>
            <a:off x="457200" y="1000125"/>
            <a:ext cx="8229600" cy="714375"/>
          </a:xfrm>
        </p:spPr>
        <p:txBody>
          <a:bodyPr/>
          <a:lstStyle/>
          <a:p>
            <a:r>
              <a:rPr lang="zh-CN" altLang="en-US" dirty="0"/>
              <a:t>指向成员的指针</a:t>
            </a:r>
          </a:p>
        </p:txBody>
      </p:sp>
      <p:sp>
        <p:nvSpPr>
          <p:cNvPr id="4" name="灯片编号占位符 3">
            <a:extLst>
              <a:ext uri="{FF2B5EF4-FFF2-40B4-BE49-F238E27FC236}">
                <a16:creationId xmlns:a16="http://schemas.microsoft.com/office/drawing/2014/main" id="{1AF64300-B6FC-494E-A828-031E4D728129}"/>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53</a:t>
            </a:fld>
            <a:endParaRPr lang="zh-CN" altLang="en-US" dirty="0"/>
          </a:p>
        </p:txBody>
      </p:sp>
      <p:sp>
        <p:nvSpPr>
          <p:cNvPr id="5" name="矩形 4">
            <a:hlinkClick r:id="rId2" action="ppaction://hlinksldjump"/>
            <a:extLst>
              <a:ext uri="{FF2B5EF4-FFF2-40B4-BE49-F238E27FC236}">
                <a16:creationId xmlns:a16="http://schemas.microsoft.com/office/drawing/2014/main" id="{B7437C4C-29F2-406A-A5BE-15D90AB2A04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E413E938-E306-4751-861C-2D4FC4FA228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B879248D-F724-42DE-AB48-A7C42C28B61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9B4A86D3-400F-4393-8CCB-574B281E6D0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FDD64583-32C7-4837-A0E0-9E321E88B49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844CD247-6D4E-4C0E-8202-0C1554A984C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BC786511-F8D2-41FA-9F69-5468CBDB552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C7E860BB-8E28-4728-A90A-9465A64743E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指向成员的指针</a:t>
            </a:r>
          </a:p>
        </p:txBody>
      </p:sp>
      <p:sp>
        <p:nvSpPr>
          <p:cNvPr id="13" name="矩形 12">
            <a:hlinkClick r:id="" action="ppaction://noaction"/>
            <a:extLst>
              <a:ext uri="{FF2B5EF4-FFF2-40B4-BE49-F238E27FC236}">
                <a16:creationId xmlns:a16="http://schemas.microsoft.com/office/drawing/2014/main" id="{8A898069-86CC-4165-9F60-CE3B6352B93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文本框 13">
            <a:extLst>
              <a:ext uri="{FF2B5EF4-FFF2-40B4-BE49-F238E27FC236}">
                <a16:creationId xmlns:a16="http://schemas.microsoft.com/office/drawing/2014/main" id="{D514ECE0-0B20-4432-BF01-16E07E9BA929}"/>
              </a:ext>
            </a:extLst>
          </p:cNvPr>
          <p:cNvSpPr txBox="1"/>
          <p:nvPr/>
        </p:nvSpPr>
        <p:spPr>
          <a:xfrm>
            <a:off x="1384672" y="3719938"/>
            <a:ext cx="2777480" cy="2862322"/>
          </a:xfrm>
          <a:prstGeom prst="rect">
            <a:avLst/>
          </a:prstGeom>
          <a:noFill/>
        </p:spPr>
        <p:txBody>
          <a:bodyPr wrap="square" rtlCol="0">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::f(</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 =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15" name="矩形 14">
            <a:extLst>
              <a:ext uri="{FF2B5EF4-FFF2-40B4-BE49-F238E27FC236}">
                <a16:creationId xmlns:a16="http://schemas.microsoft.com/office/drawing/2014/main" id="{D26F7EB0-AC99-4D68-B52A-9AE1B6A6E459}"/>
              </a:ext>
            </a:extLst>
          </p:cNvPr>
          <p:cNvSpPr/>
          <p:nvPr/>
        </p:nvSpPr>
        <p:spPr>
          <a:xfrm>
            <a:off x="3897933" y="3710413"/>
            <a:ext cx="5116338" cy="2862322"/>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pmi</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&amp;</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pmf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&amp;</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::f;</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pmi</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10;</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pmf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)(5);</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17" name="矩形 16">
            <a:extLst>
              <a:ext uri="{FF2B5EF4-FFF2-40B4-BE49-F238E27FC236}">
                <a16:creationId xmlns:a16="http://schemas.microsoft.com/office/drawing/2014/main" id="{D4312D93-5EE4-4B6D-BE2A-54080A424968}"/>
              </a:ext>
            </a:extLst>
          </p:cNvPr>
          <p:cNvSpPr/>
          <p:nvPr/>
        </p:nvSpPr>
        <p:spPr>
          <a:xfrm>
            <a:off x="-438864" y="3710413"/>
            <a:ext cx="1877437" cy="461665"/>
          </a:xfrm>
          <a:prstGeom prst="rect">
            <a:avLst/>
          </a:prstGeom>
        </p:spPr>
        <p:txBody>
          <a:bodyPr wrap="square">
            <a:spAutoFit/>
          </a:bodyPr>
          <a:lstStyle/>
          <a:p>
            <a:pPr lvl="1" eaLnBrk="0" hangingPunct="0">
              <a:spcBef>
                <a:spcPct val="20000"/>
              </a:spcBef>
            </a:pPr>
            <a:r>
              <a:rPr lang="en-US" altLang="zh-CN" sz="2400" dirty="0">
                <a:solidFill>
                  <a:srgbClr val="C00000"/>
                </a:solidFill>
                <a:latin typeface="Arial"/>
                <a:ea typeface="黑体" pitchFamily="2" charset="-122"/>
              </a:rPr>
              <a:t>【</a:t>
            </a:r>
            <a:r>
              <a:rPr lang="zh-CN" altLang="en-US" sz="2400" dirty="0">
                <a:solidFill>
                  <a:srgbClr val="C00000"/>
                </a:solidFill>
                <a:latin typeface="Arial"/>
                <a:ea typeface="黑体" pitchFamily="2" charset="-122"/>
              </a:rPr>
              <a:t>例如</a:t>
            </a:r>
            <a:r>
              <a:rPr lang="en-US" altLang="zh-CN" sz="2400" dirty="0">
                <a:solidFill>
                  <a:srgbClr val="C00000"/>
                </a:solidFill>
                <a:latin typeface="Arial"/>
                <a:ea typeface="黑体" pitchFamily="2" charset="-122"/>
              </a:rPr>
              <a:t>】</a:t>
            </a:r>
            <a:endParaRPr lang="zh-CN" altLang="en-US" sz="2400" dirty="0">
              <a:solidFill>
                <a:srgbClr val="C00000"/>
              </a:solidFill>
              <a:latin typeface="Arial"/>
              <a:ea typeface="黑体" pitchFamily="2" charset="-122"/>
            </a:endParaRPr>
          </a:p>
        </p:txBody>
      </p:sp>
    </p:spTree>
    <p:extLst>
      <p:ext uri="{BB962C8B-B14F-4D97-AF65-F5344CB8AC3E}">
        <p14:creationId xmlns:p14="http://schemas.microsoft.com/office/powerpoint/2010/main" val="28790313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9CDCD0-6652-4194-9EDA-D0B7E6C8A5A3}"/>
              </a:ext>
            </a:extLst>
          </p:cNvPr>
          <p:cNvSpPr txBox="1"/>
          <p:nvPr>
            <p:custDataLst>
              <p:tags r:id="rId2"/>
            </p:custDataLst>
          </p:nvPr>
        </p:nvSpPr>
        <p:spPr>
          <a:xfrm>
            <a:off x="914400" y="1693125"/>
            <a:ext cx="7315200" cy="1234202"/>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假定</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为一个类，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为该类的一个成员函数，若该成员函数在类定义体外定义，则函数头为？</a:t>
            </a:r>
          </a:p>
        </p:txBody>
      </p:sp>
      <p:sp>
        <p:nvSpPr>
          <p:cNvPr id="5" name="文本框 4">
            <a:extLst>
              <a:ext uri="{FF2B5EF4-FFF2-40B4-BE49-F238E27FC236}">
                <a16:creationId xmlns:a16="http://schemas.microsoft.com/office/drawing/2014/main" id="{63638F7E-932D-41F9-B0B3-C97F6DD483C5}"/>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A::a()</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49ACD8AB-330C-4740-AFEF-EAA9498F1A71}"/>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A:a()</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24CEAFE9-8992-4C41-B2DC-A4882EF1134A}"/>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DFF4AA8B-DBA6-4E97-81FC-428857BC5562}"/>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A::int a()</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90622456-3A3E-4D59-BD85-D75CB71C9C42}"/>
              </a:ext>
            </a:extLst>
          </p:cNvPr>
          <p:cNvSpPr>
            <a:spLocks noChangeAspect="1"/>
          </p:cNvSpPr>
          <p:nvPr>
            <p:custDataLst>
              <p:tags r:id="rId7"/>
            </p:custDataLst>
          </p:nvPr>
        </p:nvSpPr>
        <p:spPr>
          <a:xfrm>
            <a:off x="1178719" y="2995017"/>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BD508473-E4E7-40AE-B4CB-1A815F4BDDAE}"/>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01D20F49-F03E-4571-A91B-1708A7B80BBB}"/>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2908A33-6C75-4FEA-89EA-9BDF80DBF2EC}"/>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F996437D-3E82-4522-98D5-85EE1C23FC31}"/>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E0511A54-DC69-4D25-9C35-8F9974F968C4}"/>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A027242A-CECE-4DC9-A0D7-AB6BACA64E5D}"/>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2163E2DB-DA6B-4386-B0AE-D9FE3B2E1206}"/>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3346F126-8D3D-4518-8179-3F06010556C4}"/>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33608956-C838-44BB-B99C-3F3614FFE7E0}"/>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94A18243-D5F1-4FE8-A5EA-B19741A0E16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067054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ACF423D-2FA9-4B49-AAC4-B22127ABA38C}"/>
              </a:ext>
            </a:extLst>
          </p:cNvPr>
          <p:cNvSpPr txBox="1"/>
          <p:nvPr>
            <p:custDataLst>
              <p:tags r:id="rId2"/>
            </p:custDataLst>
          </p:nvPr>
        </p:nvSpPr>
        <p:spPr>
          <a:xfrm>
            <a:off x="914400" y="1639253"/>
            <a:ext cx="7315200" cy="1282422"/>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是一个指向类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Sample</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数据成员</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的指针，</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Sample</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的一个对象，如果要给</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赋值为</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，则哪一项是正确的？</a:t>
            </a:r>
          </a:p>
        </p:txBody>
      </p:sp>
      <p:sp>
        <p:nvSpPr>
          <p:cNvPr id="5" name="文本框 4">
            <a:extLst>
              <a:ext uri="{FF2B5EF4-FFF2-40B4-BE49-F238E27FC236}">
                <a16:creationId xmlns:a16="http://schemas.microsoft.com/office/drawing/2014/main" id="{F7BC72A6-30BD-40A4-8DEF-1237D4E86ECA}"/>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en-US" altLang="zh-CN" sz="195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s.p</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3A77E2E4-2955-4293-9C54-4954D0ED099E}"/>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s-&gt;p=5</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28DD6EEA-05CE-456F-8DC3-F7B1449656CE}"/>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s.*p=5</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1E0B13BA-C4B5-4A5E-9504-D88A87EBF5B8}"/>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95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s.p</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E86BD823-5CAB-485C-A98D-6688E34DC2A9}"/>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FC8DCF45-DD2D-44F6-9EA0-A29893268B67}"/>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8687236-95DE-43DB-99F1-F6419518CBBF}"/>
              </a:ext>
            </a:extLst>
          </p:cNvPr>
          <p:cNvSpPr>
            <a:spLocks noChangeAspect="1"/>
          </p:cNvSpPr>
          <p:nvPr>
            <p:custDataLst>
              <p:tags r:id="rId9"/>
            </p:custDataLst>
          </p:nvPr>
        </p:nvSpPr>
        <p:spPr>
          <a:xfrm>
            <a:off x="1178719" y="4280892"/>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BDE276F-83CE-440E-98B4-9DAFBBD2B66E}"/>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460A610A-B00F-41F4-B27E-4D0C8941BC8E}"/>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167437CD-3F99-47AC-995C-050A7A2185DC}"/>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A354E788-7C80-4F54-8B7F-09F595339B28}"/>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1BE11216-2EBE-41F4-8B38-3D0B33EDFB80}"/>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031C2AA2-BC5E-421A-8832-5AE836D441F4}"/>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9A54157C-09EB-4BFC-93CA-5BB7D253DB97}"/>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7EC9D61F-4CB1-4790-AC16-E2D7DBC6AF14}"/>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432529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2665965"/>
            <a:chOff x="1643042" y="1339883"/>
            <a:chExt cx="5356246" cy="2665973"/>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36613" y="285293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2852936"/>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5664349"/>
            <a:ext cx="788984" cy="788987"/>
          </a:xfrm>
          <a:prstGeom prst="rect">
            <a:avLst/>
          </a:prstGeom>
          <a:noFill/>
          <a:ln w="9525">
            <a:noFill/>
            <a:miter lim="800000"/>
            <a:headEnd/>
            <a:tailEnd/>
          </a:ln>
        </p:spPr>
      </p:pic>
      <p:sp>
        <p:nvSpPr>
          <p:cNvPr id="59" name="矩形 58">
            <a:hlinkClick r:id="rId5" action="ppaction://hlinksldjump"/>
            <a:extLst>
              <a:ext uri="{FF2B5EF4-FFF2-40B4-BE49-F238E27FC236}">
                <a16:creationId xmlns:a16="http://schemas.microsoft.com/office/drawing/2014/main" id="{71816513-6B17-4017-8986-A1481B180D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0" name="矩形 59">
            <a:hlinkClick r:id="" action="ppaction://noaction"/>
            <a:extLst>
              <a:ext uri="{FF2B5EF4-FFF2-40B4-BE49-F238E27FC236}">
                <a16:creationId xmlns:a16="http://schemas.microsoft.com/office/drawing/2014/main" id="{92A2908B-F07D-4CAB-B721-198383A7F5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1" name="矩形 60">
            <a:hlinkClick r:id="" action="ppaction://noaction"/>
            <a:extLst>
              <a:ext uri="{FF2B5EF4-FFF2-40B4-BE49-F238E27FC236}">
                <a16:creationId xmlns:a16="http://schemas.microsoft.com/office/drawing/2014/main" id="{91A39298-DEDB-4653-AC28-EC5DA2A67F4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62" name="矩形 61">
            <a:hlinkClick r:id="" action="ppaction://noaction"/>
            <a:extLst>
              <a:ext uri="{FF2B5EF4-FFF2-40B4-BE49-F238E27FC236}">
                <a16:creationId xmlns:a16="http://schemas.microsoft.com/office/drawing/2014/main" id="{FD06B320-88E4-4503-9F5A-CEDF91439D7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3" name="矩形 62">
            <a:hlinkClick r:id="" action="ppaction://noaction"/>
            <a:extLst>
              <a:ext uri="{FF2B5EF4-FFF2-40B4-BE49-F238E27FC236}">
                <a16:creationId xmlns:a16="http://schemas.microsoft.com/office/drawing/2014/main" id="{C1382A15-ECC8-42AD-8BBC-9FE9475017E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64" name="矩形 63">
            <a:hlinkClick r:id="" action="ppaction://noaction"/>
            <a:extLst>
              <a:ext uri="{FF2B5EF4-FFF2-40B4-BE49-F238E27FC236}">
                <a16:creationId xmlns:a16="http://schemas.microsoft.com/office/drawing/2014/main" id="{003AFF12-08DA-4F1F-86BE-4C748A5C8C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65" name="矩形 64">
            <a:hlinkClick r:id="" action="ppaction://noaction"/>
            <a:extLst>
              <a:ext uri="{FF2B5EF4-FFF2-40B4-BE49-F238E27FC236}">
                <a16:creationId xmlns:a16="http://schemas.microsoft.com/office/drawing/2014/main" id="{F7AFD39E-318D-46A7-A042-1F9752050C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67" name="矩形 66">
            <a:hlinkClick r:id="" action="ppaction://noaction"/>
            <a:extLst>
              <a:ext uri="{FF2B5EF4-FFF2-40B4-BE49-F238E27FC236}">
                <a16:creationId xmlns:a16="http://schemas.microsoft.com/office/drawing/2014/main" id="{E77E0284-8165-46EF-BF0F-C0D8E7380C3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40" name="矩形 39">
            <a:hlinkClick r:id="" action="ppaction://noaction"/>
            <a:extLst>
              <a:ext uri="{FF2B5EF4-FFF2-40B4-BE49-F238E27FC236}">
                <a16:creationId xmlns:a16="http://schemas.microsoft.com/office/drawing/2014/main" id="{3081BBB4-06FC-4D78-9C66-84070A8EE4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895451415"/>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a:t>对象的初始化</a:t>
            </a:r>
            <a:endParaRPr lang="en-US" altLang="zh-CN" sz="2000" dirty="0">
              <a:ea typeface="宋体" pitchFamily="2" charset="-122"/>
            </a:endParaRPr>
          </a:p>
        </p:txBody>
      </p:sp>
      <p:grpSp>
        <p:nvGrpSpPr>
          <p:cNvPr id="2" name="Group 3"/>
          <p:cNvGrpSpPr>
            <a:grpSpLocks/>
          </p:cNvGrpSpPr>
          <p:nvPr/>
        </p:nvGrpSpPr>
        <p:grpSpPr bwMode="auto">
          <a:xfrm>
            <a:off x="2895600" y="2057400"/>
            <a:ext cx="3197225" cy="2890838"/>
            <a:chOff x="1872" y="1824"/>
            <a:chExt cx="2014" cy="1821"/>
          </a:xfrm>
        </p:grpSpPr>
        <p:sp>
          <p:nvSpPr>
            <p:cNvPr id="46084" name="AutoShape 4"/>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5" name="AutoShape 5"/>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6" name="AutoShape 6"/>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7" name="Oval 7"/>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headEnd/>
              <a:tailEnd/>
            </a:ln>
            <a:effectLst/>
          </p:spPr>
          <p:txBody>
            <a:bodyPr wrap="none" anchor="ctr"/>
            <a:lstStyle/>
            <a:p>
              <a:endParaRPr lang="zh-CN" altLang="en-US"/>
            </a:p>
          </p:txBody>
        </p:sp>
        <p:sp>
          <p:nvSpPr>
            <p:cNvPr id="46088" name="Oval 8"/>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46089" name="Oval 9"/>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6090" name="Oval 10"/>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46091" name="Oval 11"/>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6092" name="Oval 12"/>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zh-CN" altLang="en-US"/>
            </a:p>
          </p:txBody>
        </p:sp>
      </p:grpSp>
      <p:sp>
        <p:nvSpPr>
          <p:cNvPr id="46093" name="AutoShape 13"/>
          <p:cNvSpPr>
            <a:spLocks noChangeArrowheads="1"/>
          </p:cNvSpPr>
          <p:nvPr/>
        </p:nvSpPr>
        <p:spPr bwMode="gray">
          <a:xfrm>
            <a:off x="838200" y="36576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4" name="AutoShape 14"/>
          <p:cNvSpPr>
            <a:spLocks noChangeArrowheads="1"/>
          </p:cNvSpPr>
          <p:nvPr/>
        </p:nvSpPr>
        <p:spPr bwMode="gray">
          <a:xfrm>
            <a:off x="838200" y="31242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5" name="AutoShape 15"/>
          <p:cNvSpPr>
            <a:spLocks noChangeArrowheads="1"/>
          </p:cNvSpPr>
          <p:nvPr/>
        </p:nvSpPr>
        <p:spPr bwMode="gray">
          <a:xfrm>
            <a:off x="838200" y="25908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6" name="AutoShape 16"/>
          <p:cNvSpPr>
            <a:spLocks noChangeArrowheads="1"/>
          </p:cNvSpPr>
          <p:nvPr/>
        </p:nvSpPr>
        <p:spPr bwMode="gray">
          <a:xfrm>
            <a:off x="6324600" y="36576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7" name="AutoShape 17"/>
          <p:cNvSpPr>
            <a:spLocks noChangeArrowheads="1"/>
          </p:cNvSpPr>
          <p:nvPr/>
        </p:nvSpPr>
        <p:spPr bwMode="gray">
          <a:xfrm>
            <a:off x="6324600" y="31242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8" name="AutoShape 18"/>
          <p:cNvSpPr>
            <a:spLocks noChangeArrowheads="1"/>
          </p:cNvSpPr>
          <p:nvPr/>
        </p:nvSpPr>
        <p:spPr bwMode="gray">
          <a:xfrm>
            <a:off x="6324600" y="25908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9" name="Text Box 19"/>
          <p:cNvSpPr txBox="1">
            <a:spLocks noChangeArrowheads="1"/>
          </p:cNvSpPr>
          <p:nvPr/>
        </p:nvSpPr>
        <p:spPr bwMode="gray">
          <a:xfrm>
            <a:off x="3800582" y="3124200"/>
            <a:ext cx="1422185" cy="461665"/>
          </a:xfrm>
          <a:prstGeom prst="rect">
            <a:avLst/>
          </a:prstGeom>
          <a:noFill/>
          <a:ln w="9525">
            <a:noFill/>
            <a:miter lim="800000"/>
            <a:headEnd/>
            <a:tailEnd/>
          </a:ln>
          <a:effectLst/>
        </p:spPr>
        <p:txBody>
          <a:bodyPr wrap="none">
            <a:spAutoFit/>
          </a:bodyPr>
          <a:lstStyle/>
          <a:p>
            <a:pPr algn="ctr" eaLnBrk="0" hangingPunct="0"/>
            <a:r>
              <a:rPr lang="zh-CN" altLang="en-US" sz="2400" b="1" dirty="0">
                <a:solidFill>
                  <a:srgbClr val="002060"/>
                </a:solidFill>
                <a:latin typeface="楷体_GB2312" pitchFamily="49" charset="-122"/>
                <a:ea typeface="楷体_GB2312" pitchFamily="49" charset="-122"/>
              </a:rPr>
              <a:t>构造函数</a:t>
            </a:r>
            <a:endParaRPr lang="en-US" altLang="zh-CN" sz="2400" b="1" dirty="0">
              <a:solidFill>
                <a:srgbClr val="002060"/>
              </a:solidFill>
              <a:latin typeface="楷体_GB2312" pitchFamily="49" charset="-122"/>
              <a:ea typeface="楷体_GB2312" pitchFamily="49" charset="-122"/>
            </a:endParaRPr>
          </a:p>
        </p:txBody>
      </p:sp>
      <p:sp>
        <p:nvSpPr>
          <p:cNvPr id="46100" name="AutoShape 20"/>
          <p:cNvSpPr>
            <a:spLocks noChangeArrowheads="1"/>
          </p:cNvSpPr>
          <p:nvPr/>
        </p:nvSpPr>
        <p:spPr bwMode="auto">
          <a:xfrm>
            <a:off x="2557463" y="5105400"/>
            <a:ext cx="3886200" cy="533400"/>
          </a:xfrm>
          <a:prstGeom prst="roundRect">
            <a:avLst>
              <a:gd name="adj" fmla="val 50000"/>
            </a:avLst>
          </a:prstGeom>
          <a:gradFill rotWithShape="1">
            <a:gsLst>
              <a:gs pos="0">
                <a:schemeClr val="accent1"/>
              </a:gs>
              <a:gs pos="50000">
                <a:schemeClr val="accent1">
                  <a:gamma/>
                  <a:tint val="3137"/>
                  <a:invGamma/>
                </a:schemeClr>
              </a:gs>
              <a:gs pos="100000">
                <a:schemeClr val="accent1"/>
              </a:gs>
            </a:gsLst>
            <a:lin ang="0" scaled="1"/>
          </a:gradFill>
          <a:ln w="38100">
            <a:solidFill>
              <a:schemeClr val="tx2"/>
            </a:solidFill>
            <a:round/>
            <a:headEnd/>
            <a:tailEnd/>
          </a:ln>
          <a:effectLst/>
        </p:spPr>
        <p:txBody>
          <a:bodyPr wrap="none" anchor="ctr"/>
          <a:lstStyle/>
          <a:p>
            <a:pPr algn="ctr" eaLnBrk="0" hangingPunct="0"/>
            <a:r>
              <a:rPr lang="zh-CN" altLang="en-US" sz="2400" b="1" dirty="0">
                <a:latin typeface="楷体_GB2312" pitchFamily="49" charset="-122"/>
                <a:ea typeface="楷体_GB2312" pitchFamily="49" charset="-122"/>
              </a:rPr>
              <a:t>析构函数</a:t>
            </a:r>
            <a:endParaRPr lang="en-US" altLang="zh-CN" sz="2400" b="1" dirty="0">
              <a:latin typeface="楷体_GB2312" pitchFamily="49" charset="-122"/>
              <a:ea typeface="楷体_GB2312" pitchFamily="49" charset="-122"/>
            </a:endParaRPr>
          </a:p>
        </p:txBody>
      </p:sp>
      <p:sp>
        <p:nvSpPr>
          <p:cNvPr id="46101" name="Text Box 21"/>
          <p:cNvSpPr txBox="1">
            <a:spLocks noChangeArrowheads="1"/>
          </p:cNvSpPr>
          <p:nvPr/>
        </p:nvSpPr>
        <p:spPr bwMode="gray">
          <a:xfrm>
            <a:off x="1131927" y="2747963"/>
            <a:ext cx="1107996" cy="369332"/>
          </a:xfrm>
          <a:prstGeom prst="rect">
            <a:avLst/>
          </a:prstGeom>
          <a:noFill/>
          <a:ln w="9525">
            <a:noFill/>
            <a:miter lim="800000"/>
            <a:headEnd/>
            <a:tailEnd/>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普通对象</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2" name="Text Box 22"/>
          <p:cNvSpPr txBox="1">
            <a:spLocks noChangeArrowheads="1"/>
          </p:cNvSpPr>
          <p:nvPr/>
        </p:nvSpPr>
        <p:spPr bwMode="gray">
          <a:xfrm>
            <a:off x="1131927" y="3281363"/>
            <a:ext cx="1107996" cy="369332"/>
          </a:xfrm>
          <a:prstGeom prst="rect">
            <a:avLst/>
          </a:prstGeom>
          <a:noFill/>
          <a:ln w="9525">
            <a:noFill/>
            <a:miter lim="800000"/>
            <a:headEnd/>
            <a:tailEnd/>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对象数组</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3" name="Text Box 23"/>
          <p:cNvSpPr txBox="1">
            <a:spLocks noChangeArrowheads="1"/>
          </p:cNvSpPr>
          <p:nvPr/>
        </p:nvSpPr>
        <p:spPr bwMode="gray">
          <a:xfrm>
            <a:off x="1131927" y="3814763"/>
            <a:ext cx="1107996" cy="369332"/>
          </a:xfrm>
          <a:prstGeom prst="rect">
            <a:avLst/>
          </a:prstGeom>
          <a:noFill/>
          <a:ln w="9525">
            <a:noFill/>
            <a:miter lim="800000"/>
            <a:headEnd/>
            <a:tailEnd/>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对象指针</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4" name="Text Box 24"/>
          <p:cNvSpPr txBox="1">
            <a:spLocks noChangeArrowheads="1"/>
          </p:cNvSpPr>
          <p:nvPr/>
        </p:nvSpPr>
        <p:spPr bwMode="gray">
          <a:xfrm>
            <a:off x="6520845" y="2747963"/>
            <a:ext cx="1569661" cy="369332"/>
          </a:xfrm>
          <a:prstGeom prst="rect">
            <a:avLst/>
          </a:prstGeom>
          <a:noFill/>
          <a:ln w="9525">
            <a:noFill/>
            <a:miter lim="800000"/>
            <a:headEnd/>
            <a:tailEnd/>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默认构造函数</a:t>
            </a:r>
            <a:endParaRPr lang="en-US" altLang="zh-CN" b="1" dirty="0">
              <a:solidFill>
                <a:srgbClr val="FFC000"/>
              </a:solidFill>
              <a:latin typeface="楷体_GB2312" pitchFamily="49" charset="-122"/>
              <a:ea typeface="楷体_GB2312" pitchFamily="49" charset="-122"/>
            </a:endParaRPr>
          </a:p>
        </p:txBody>
      </p:sp>
      <p:sp>
        <p:nvSpPr>
          <p:cNvPr id="46105" name="Text Box 25"/>
          <p:cNvSpPr txBox="1">
            <a:spLocks noChangeArrowheads="1"/>
          </p:cNvSpPr>
          <p:nvPr/>
        </p:nvSpPr>
        <p:spPr bwMode="gray">
          <a:xfrm>
            <a:off x="6405428" y="3281363"/>
            <a:ext cx="1800494" cy="369332"/>
          </a:xfrm>
          <a:prstGeom prst="rect">
            <a:avLst/>
          </a:prstGeom>
          <a:noFill/>
          <a:ln w="9525">
            <a:noFill/>
            <a:miter lim="800000"/>
            <a:headEnd/>
            <a:tailEnd/>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自定义构造函数</a:t>
            </a:r>
            <a:endParaRPr lang="en-US" altLang="zh-CN" b="1" dirty="0">
              <a:solidFill>
                <a:srgbClr val="FFC000"/>
              </a:solidFill>
              <a:latin typeface="楷体_GB2312" pitchFamily="49" charset="-122"/>
              <a:ea typeface="楷体_GB2312" pitchFamily="49" charset="-122"/>
            </a:endParaRPr>
          </a:p>
        </p:txBody>
      </p:sp>
      <p:sp>
        <p:nvSpPr>
          <p:cNvPr id="46106" name="Text Box 26"/>
          <p:cNvSpPr txBox="1">
            <a:spLocks noChangeArrowheads="1"/>
          </p:cNvSpPr>
          <p:nvPr/>
        </p:nvSpPr>
        <p:spPr bwMode="gray">
          <a:xfrm>
            <a:off x="6520846" y="3814763"/>
            <a:ext cx="1569661" cy="369332"/>
          </a:xfrm>
          <a:prstGeom prst="rect">
            <a:avLst/>
          </a:prstGeom>
          <a:noFill/>
          <a:ln w="9525">
            <a:noFill/>
            <a:miter lim="800000"/>
            <a:headEnd/>
            <a:tailEnd/>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重载构造函数</a:t>
            </a:r>
            <a:endParaRPr lang="en-US" altLang="zh-CN" b="1" dirty="0">
              <a:solidFill>
                <a:srgbClr val="FFC000"/>
              </a:solidFill>
              <a:latin typeface="楷体_GB2312" pitchFamily="49" charset="-122"/>
              <a:ea typeface="楷体_GB2312" pitchFamily="49" charset="-122"/>
            </a:endParaRPr>
          </a:p>
        </p:txBody>
      </p:sp>
      <p:sp>
        <p:nvSpPr>
          <p:cNvPr id="27" name="矩形 26">
            <a:hlinkClick r:id="rId2" action="ppaction://hlinksldjump"/>
            <a:extLst>
              <a:ext uri="{FF2B5EF4-FFF2-40B4-BE49-F238E27FC236}">
                <a16:creationId xmlns:a16="http://schemas.microsoft.com/office/drawing/2014/main" id="{F98E93B7-8CA6-4414-8E43-7AC654FDEEC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28" name="矩形 27">
            <a:hlinkClick r:id="" action="ppaction://noaction"/>
            <a:extLst>
              <a:ext uri="{FF2B5EF4-FFF2-40B4-BE49-F238E27FC236}">
                <a16:creationId xmlns:a16="http://schemas.microsoft.com/office/drawing/2014/main" id="{D784B3E8-DBFA-45E2-AA8D-FD44D085926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29" name="矩形 28">
            <a:hlinkClick r:id="" action="ppaction://noaction"/>
            <a:extLst>
              <a:ext uri="{FF2B5EF4-FFF2-40B4-BE49-F238E27FC236}">
                <a16:creationId xmlns:a16="http://schemas.microsoft.com/office/drawing/2014/main" id="{C210A7AB-09D7-4F0D-9FD8-B9A36B3C9BF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30" name="矩形 29">
            <a:hlinkClick r:id="" action="ppaction://noaction"/>
            <a:extLst>
              <a:ext uri="{FF2B5EF4-FFF2-40B4-BE49-F238E27FC236}">
                <a16:creationId xmlns:a16="http://schemas.microsoft.com/office/drawing/2014/main" id="{22ECC5E6-CAA6-4E98-9E1C-1F85E444876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31" name="矩形 30">
            <a:hlinkClick r:id="" action="ppaction://noaction"/>
            <a:extLst>
              <a:ext uri="{FF2B5EF4-FFF2-40B4-BE49-F238E27FC236}">
                <a16:creationId xmlns:a16="http://schemas.microsoft.com/office/drawing/2014/main" id="{D54ECF4D-F3FF-417D-AE83-20FF6FD2B0F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32" name="矩形 31">
            <a:hlinkClick r:id="" action="ppaction://noaction"/>
            <a:extLst>
              <a:ext uri="{FF2B5EF4-FFF2-40B4-BE49-F238E27FC236}">
                <a16:creationId xmlns:a16="http://schemas.microsoft.com/office/drawing/2014/main" id="{03BE0C1E-EAE5-49C9-A909-18658585F63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33" name="矩形 32">
            <a:hlinkClick r:id="" action="ppaction://noaction"/>
            <a:extLst>
              <a:ext uri="{FF2B5EF4-FFF2-40B4-BE49-F238E27FC236}">
                <a16:creationId xmlns:a16="http://schemas.microsoft.com/office/drawing/2014/main" id="{87D1F16A-EB4C-409C-AE0C-ADFAA0A17EA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35" name="矩形 34">
            <a:hlinkClick r:id="" action="ppaction://noaction"/>
            <a:extLst>
              <a:ext uri="{FF2B5EF4-FFF2-40B4-BE49-F238E27FC236}">
                <a16:creationId xmlns:a16="http://schemas.microsoft.com/office/drawing/2014/main" id="{9B23BAFF-4DEB-4685-8293-53CC2A7443D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36" name="矩形 35">
            <a:hlinkClick r:id="" action="ppaction://noaction"/>
            <a:extLst>
              <a:ext uri="{FF2B5EF4-FFF2-40B4-BE49-F238E27FC236}">
                <a16:creationId xmlns:a16="http://schemas.microsoft.com/office/drawing/2014/main" id="{41C9DAC3-85E4-4A92-926A-B0F68B5FFA9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对象初始化的含义</a:t>
            </a:r>
          </a:p>
        </p:txBody>
      </p:sp>
      <p:sp>
        <p:nvSpPr>
          <p:cNvPr id="3" name="内容占位符 2"/>
          <p:cNvSpPr>
            <a:spLocks noGrp="1"/>
          </p:cNvSpPr>
          <p:nvPr>
            <p:ph idx="1"/>
          </p:nvPr>
        </p:nvSpPr>
        <p:spPr>
          <a:xfrm>
            <a:off x="457200" y="1928813"/>
            <a:ext cx="8579296" cy="4500562"/>
          </a:xfrm>
        </p:spPr>
        <p:txBody>
          <a:bodyPr/>
          <a:lstStyle/>
          <a:p>
            <a:r>
              <a:rPr lang="zh-CN" altLang="en-US" dirty="0"/>
              <a:t>对象在使用之前必须进行初始化</a:t>
            </a:r>
            <a:endParaRPr lang="en-US" altLang="zh-CN" dirty="0"/>
          </a:p>
          <a:p>
            <a:pPr lvl="1"/>
            <a:r>
              <a:rPr lang="zh-CN" altLang="en-US" dirty="0"/>
              <a:t>如果一个类的数据成员是公有的，那么其对象的初始化与一般变量，结构变量或变量数组的初始化没有什么区别。</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1"/>
            <a:endParaRPr lang="en-US" altLang="zh-CN" sz="2800" dirty="0">
              <a:solidFill>
                <a:srgbClr val="0000FF"/>
              </a:solidFill>
            </a:endParaRPr>
          </a:p>
          <a:p>
            <a:pPr lvl="1"/>
            <a:endParaRPr lang="en-US" altLang="zh-CN" dirty="0"/>
          </a:p>
          <a:p>
            <a:pPr lvl="1">
              <a:buNone/>
            </a:pPr>
            <a:endParaRPr lang="en-US" altLang="zh-CN" sz="2000" dirty="0">
              <a:solidFill>
                <a:srgbClr val="0000FF"/>
              </a:solidFill>
              <a:latin typeface="Courier New" pitchFamily="49" charset="0"/>
              <a:cs typeface="Courier New" pitchFamily="49" charset="0"/>
            </a:endParaRPr>
          </a:p>
          <a:p>
            <a:pPr lvl="1">
              <a:buNone/>
            </a:pPr>
            <a:endParaRPr lang="en-US" altLang="zh-CN" sz="2000" dirty="0">
              <a:solidFill>
                <a:schemeClr val="tx2"/>
              </a:solidFill>
              <a:latin typeface="Courier New" pitchFamily="49" charset="0"/>
              <a:cs typeface="Courier New" pitchFamily="49" charset="0"/>
            </a:endParaRPr>
          </a:p>
          <a:p>
            <a:pPr lvl="1">
              <a:buNone/>
            </a:pPr>
            <a:endParaRPr lang="en-US" altLang="zh-CN" sz="2000" dirty="0">
              <a:solidFill>
                <a:schemeClr val="tx2"/>
              </a:solidFill>
              <a:latin typeface="Courier New" pitchFamily="49" charset="0"/>
              <a:cs typeface="Courier New" pitchFamily="49" charset="0"/>
            </a:endParaRPr>
          </a:p>
          <a:p>
            <a:pPr lvl="1">
              <a:buNone/>
            </a:pPr>
            <a:r>
              <a:rPr lang="en-US" altLang="zh-CN" sz="2000" b="1" dirty="0">
                <a:latin typeface="Courier New" pitchFamily="49" charset="0"/>
                <a:cs typeface="Courier New" pitchFamily="49" charset="0"/>
              </a:rPr>
              <a:t>person p1={"Zhang Hua",23,{2475096, "</a:t>
            </a:r>
            <a:r>
              <a:rPr lang="en-US" altLang="zh-CN" sz="2000" b="1" dirty="0" err="1">
                <a:latin typeface="Courier New" pitchFamily="49" charset="0"/>
                <a:cs typeface="Courier New" pitchFamily="49" charset="0"/>
              </a:rPr>
              <a:t>NanKai</a:t>
            </a:r>
            <a:r>
              <a:rPr lang="en-US" altLang="zh-CN" sz="2000" b="1" dirty="0">
                <a:latin typeface="Courier New" pitchFamily="49" charset="0"/>
                <a:cs typeface="Courier New" pitchFamily="49" charset="0"/>
              </a:rPr>
              <a:t> University"}}; </a:t>
            </a:r>
            <a:endParaRPr lang="zh-CN" altLang="en-US" sz="2000" b="1" dirty="0">
              <a:latin typeface="Courier New" pitchFamily="49" charset="0"/>
              <a:cs typeface="Courier New" pitchFamily="49" charset="0"/>
            </a:endParaRPr>
          </a:p>
        </p:txBody>
      </p:sp>
      <p:sp>
        <p:nvSpPr>
          <p:cNvPr id="6" name="TextBox 5"/>
          <p:cNvSpPr txBox="1"/>
          <p:nvPr/>
        </p:nvSpPr>
        <p:spPr>
          <a:xfrm>
            <a:off x="2339752" y="3573016"/>
            <a:ext cx="3000396" cy="1631216"/>
          </a:xfrm>
          <a:prstGeom prst="rect">
            <a:avLst/>
          </a:prstGeom>
          <a:noFill/>
        </p:spPr>
        <p:txBody>
          <a:bodyPr wrap="square" rtlCol="0">
            <a:spAutoFit/>
          </a:bodyPr>
          <a:lstStyle/>
          <a:p>
            <a:r>
              <a:rPr lang="en-US" altLang="zh-CN" sz="2000" b="1" dirty="0">
                <a:solidFill>
                  <a:srgbClr val="0000FF"/>
                </a:solidFill>
                <a:latin typeface="Courier New" pitchFamily="49" charset="0"/>
                <a:cs typeface="Courier New" pitchFamily="49" charset="0"/>
              </a:rPr>
              <a:t>class</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address{</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public</a:t>
            </a:r>
            <a:r>
              <a:rPr lang="en-US" altLang="zh-CN" sz="2000" b="1" dirty="0">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long</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telenum</a:t>
            </a:r>
            <a:r>
              <a:rPr lang="en-US" altLang="zh-CN" sz="2000" b="1" dirty="0">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addr</a:t>
            </a:r>
            <a:r>
              <a:rPr lang="en-US" altLang="zh-CN" sz="2000" b="1" dirty="0">
                <a:latin typeface="Courier New" pitchFamily="49" charset="0"/>
                <a:cs typeface="Courier New" pitchFamily="49" charset="0"/>
              </a:rPr>
              <a:t>[30];</a:t>
            </a:r>
          </a:p>
          <a:p>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7" name="TextBox 6"/>
          <p:cNvSpPr txBox="1"/>
          <p:nvPr/>
        </p:nvSpPr>
        <p:spPr>
          <a:xfrm>
            <a:off x="5410576" y="3448239"/>
            <a:ext cx="3286148" cy="1938992"/>
          </a:xfrm>
          <a:prstGeom prst="rect">
            <a:avLst/>
          </a:prstGeom>
          <a:noFill/>
        </p:spPr>
        <p:txBody>
          <a:bodyPr wrap="square" rtlCol="0">
            <a:spAutoFit/>
          </a:bodyPr>
          <a:lstStyle/>
          <a:p>
            <a:r>
              <a:rPr lang="en-US" altLang="zh-CN" sz="2000" b="1" dirty="0">
                <a:solidFill>
                  <a:srgbClr val="0000FF"/>
                </a:solidFill>
                <a:latin typeface="Courier New" pitchFamily="49" charset="0"/>
                <a:cs typeface="Courier New" pitchFamily="49" charset="0"/>
              </a:rPr>
              <a:t>class</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person{</a:t>
            </a:r>
          </a:p>
          <a:p>
            <a:r>
              <a:rPr lang="en-US" altLang="zh-CN" sz="2000" b="1" dirty="0">
                <a:solidFill>
                  <a:srgbClr val="0000FF"/>
                </a:solidFill>
                <a:latin typeface="Courier New" pitchFamily="49" charset="0"/>
                <a:cs typeface="Courier New" pitchFamily="49" charset="0"/>
              </a:rPr>
              <a:t>  public</a:t>
            </a:r>
            <a:r>
              <a:rPr lang="en-US" altLang="zh-CN" sz="2000" b="1" dirty="0">
                <a:solidFill>
                  <a:schemeClr val="tx2"/>
                </a:solidFill>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name[15];</a:t>
            </a:r>
          </a:p>
          <a:p>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age;</a:t>
            </a:r>
          </a:p>
          <a:p>
            <a:r>
              <a:rPr lang="en-US" altLang="zh-CN" sz="2000" b="1" dirty="0">
                <a:latin typeface="Courier New" pitchFamily="49" charset="0"/>
                <a:cs typeface="Courier New" pitchFamily="49" charset="0"/>
              </a:rPr>
              <a:t>    address </a:t>
            </a:r>
            <a:r>
              <a:rPr lang="en-US" altLang="zh-CN" sz="2000" b="1" dirty="0" err="1">
                <a:latin typeface="Courier New" pitchFamily="49" charset="0"/>
                <a:cs typeface="Courier New" pitchFamily="49" charset="0"/>
              </a:rPr>
              <a:t>paddr</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D24BE7FA-742B-4739-9CC8-484A17A545D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9" name="矩形 8">
            <a:hlinkClick r:id="" action="ppaction://noaction"/>
            <a:extLst>
              <a:ext uri="{FF2B5EF4-FFF2-40B4-BE49-F238E27FC236}">
                <a16:creationId xmlns:a16="http://schemas.microsoft.com/office/drawing/2014/main" id="{C2555511-1E3E-4C3E-BC9E-EE69C6E90AA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0" name="矩形 9">
            <a:hlinkClick r:id="" action="ppaction://noaction"/>
            <a:extLst>
              <a:ext uri="{FF2B5EF4-FFF2-40B4-BE49-F238E27FC236}">
                <a16:creationId xmlns:a16="http://schemas.microsoft.com/office/drawing/2014/main" id="{41B0A362-F4F7-4836-937A-7720B716B81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1" name="矩形 10">
            <a:hlinkClick r:id="" action="ppaction://noaction"/>
            <a:extLst>
              <a:ext uri="{FF2B5EF4-FFF2-40B4-BE49-F238E27FC236}">
                <a16:creationId xmlns:a16="http://schemas.microsoft.com/office/drawing/2014/main" id="{61835341-C464-40BA-ACAC-10D7959E49B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595E140-C5E0-49AB-A7C4-706EDDB0256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3" name="矩形 12">
            <a:hlinkClick r:id="" action="ppaction://noaction"/>
            <a:extLst>
              <a:ext uri="{FF2B5EF4-FFF2-40B4-BE49-F238E27FC236}">
                <a16:creationId xmlns:a16="http://schemas.microsoft.com/office/drawing/2014/main" id="{0CB1B3C9-B1D0-42A1-BCC4-503BD43113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4" name="矩形 13">
            <a:hlinkClick r:id="" action="ppaction://noaction"/>
            <a:extLst>
              <a:ext uri="{FF2B5EF4-FFF2-40B4-BE49-F238E27FC236}">
                <a16:creationId xmlns:a16="http://schemas.microsoft.com/office/drawing/2014/main" id="{940D080A-31E7-42D3-86C3-EA82F53FD41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6" name="矩形 15">
            <a:hlinkClick r:id="" action="ppaction://noaction"/>
            <a:extLst>
              <a:ext uri="{FF2B5EF4-FFF2-40B4-BE49-F238E27FC236}">
                <a16:creationId xmlns:a16="http://schemas.microsoft.com/office/drawing/2014/main" id="{DB8C062B-ACB9-4606-AA03-CFF09FE0AA7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7" name="矩形 16">
            <a:hlinkClick r:id="" action="ppaction://noaction"/>
            <a:extLst>
              <a:ext uri="{FF2B5EF4-FFF2-40B4-BE49-F238E27FC236}">
                <a16:creationId xmlns:a16="http://schemas.microsoft.com/office/drawing/2014/main" id="{6519B752-9FC0-414C-8EA8-158C432D3F6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3"/>
          <p:cNvSpPr>
            <a:spLocks noChangeArrowheads="1"/>
          </p:cNvSpPr>
          <p:nvPr/>
        </p:nvSpPr>
        <p:spPr bwMode="auto">
          <a:xfrm>
            <a:off x="55626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2" name="Text Box 4"/>
          <p:cNvSpPr txBox="1">
            <a:spLocks noChangeArrowheads="1"/>
          </p:cNvSpPr>
          <p:nvPr/>
        </p:nvSpPr>
        <p:spPr bwMode="auto">
          <a:xfrm>
            <a:off x="5715000" y="3471863"/>
            <a:ext cx="2071710" cy="1692771"/>
          </a:xfrm>
          <a:prstGeom prst="rect">
            <a:avLst/>
          </a:prstGeom>
          <a:noFill/>
          <a:ln w="9525">
            <a:noFill/>
            <a:miter lim="800000"/>
            <a:headEnd/>
            <a:tailEnd/>
          </a:ln>
          <a:effectLst/>
        </p:spPr>
        <p:txBody>
          <a:bodyPr wrap="square">
            <a:spAutoFit/>
          </a:bodyPr>
          <a:lstStyle/>
          <a:p>
            <a:pPr eaLnBrk="0" hangingPunct="0"/>
            <a:r>
              <a:rPr lang="zh-CN" altLang="en-US" sz="2400" b="1" dirty="0">
                <a:solidFill>
                  <a:srgbClr val="0000FF"/>
                </a:solidFill>
                <a:latin typeface="楷体_GB2312" pitchFamily="49" charset="-122"/>
                <a:ea typeface="楷体_GB2312" pitchFamily="49" charset="-122"/>
              </a:rPr>
              <a:t>使用构造函数</a:t>
            </a:r>
            <a:endParaRPr lang="en-US" altLang="zh-CN" sz="2400" b="1" dirty="0">
              <a:solidFill>
                <a:srgbClr val="0000FF"/>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默认构造函数</a:t>
            </a:r>
            <a:endParaRPr lang="en-US" altLang="zh-CN" sz="2000" b="1" dirty="0">
              <a:solidFill>
                <a:srgbClr val="002060"/>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自定义构造函</a:t>
            </a:r>
            <a:r>
              <a:rPr lang="en-US" altLang="zh-CN" sz="2000" b="1" dirty="0">
                <a:solidFill>
                  <a:srgbClr val="002060"/>
                </a:solidFill>
                <a:latin typeface="楷体_GB2312" pitchFamily="49" charset="-122"/>
                <a:ea typeface="楷体_GB2312" pitchFamily="49" charset="-122"/>
              </a:rPr>
              <a:t>   </a:t>
            </a:r>
            <a:r>
              <a:rPr lang="zh-CN" altLang="en-US" sz="2000" b="1" dirty="0">
                <a:solidFill>
                  <a:srgbClr val="002060"/>
                </a:solidFill>
                <a:latin typeface="楷体_GB2312" pitchFamily="49" charset="-122"/>
                <a:ea typeface="楷体_GB2312" pitchFamily="49" charset="-122"/>
              </a:rPr>
              <a:t>数</a:t>
            </a:r>
            <a:endParaRPr lang="en-US" altLang="zh-CN" sz="2000" b="1" dirty="0">
              <a:solidFill>
                <a:srgbClr val="002060"/>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重载构造函数</a:t>
            </a:r>
            <a:endParaRPr lang="en-US" altLang="zh-CN" sz="2000" b="1" dirty="0">
              <a:solidFill>
                <a:srgbClr val="002060"/>
              </a:solidFill>
              <a:latin typeface="楷体_GB2312" pitchFamily="49" charset="-122"/>
              <a:ea typeface="楷体_GB2312" pitchFamily="49" charset="-122"/>
            </a:endParaRPr>
          </a:p>
        </p:txBody>
      </p:sp>
      <p:sp>
        <p:nvSpPr>
          <p:cNvPr id="43013" name="AutoShape 5"/>
          <p:cNvSpPr>
            <a:spLocks noChangeArrowheads="1"/>
          </p:cNvSpPr>
          <p:nvPr/>
        </p:nvSpPr>
        <p:spPr bwMode="auto">
          <a:xfrm>
            <a:off x="11430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4" name="Text Box 6"/>
          <p:cNvSpPr txBox="1">
            <a:spLocks noChangeArrowheads="1"/>
          </p:cNvSpPr>
          <p:nvPr/>
        </p:nvSpPr>
        <p:spPr bwMode="auto">
          <a:xfrm>
            <a:off x="1238250" y="3476625"/>
            <a:ext cx="2038350" cy="2000548"/>
          </a:xfrm>
          <a:prstGeom prst="rect">
            <a:avLst/>
          </a:prstGeom>
          <a:noFill/>
          <a:ln w="9525">
            <a:noFill/>
            <a:miter lim="800000"/>
            <a:headEnd/>
            <a:tailEnd/>
          </a:ln>
          <a:effectLst/>
        </p:spPr>
        <p:txBody>
          <a:bodyPr>
            <a:spAutoFit/>
          </a:bodyPr>
          <a:lstStyle/>
          <a:p>
            <a:pPr eaLnBrk="0" hangingPunct="0"/>
            <a:r>
              <a:rPr lang="zh-CN" altLang="en-US" sz="2400" b="1" dirty="0">
                <a:solidFill>
                  <a:srgbClr val="0000FF"/>
                </a:solidFill>
                <a:latin typeface="楷体_GB2312" pitchFamily="49" charset="-122"/>
                <a:ea typeface="楷体_GB2312" pitchFamily="49" charset="-122"/>
              </a:rPr>
              <a:t>直接初始化</a:t>
            </a:r>
            <a:endParaRPr lang="en-US" altLang="zh-CN" sz="2400" b="1" dirty="0">
              <a:solidFill>
                <a:srgbClr val="0000FF"/>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采用初始化列表的方式，类似于对数组、结构类型变量进行初始化的方法</a:t>
            </a:r>
            <a:endParaRPr lang="en-US" altLang="zh-CN" sz="2000" b="1" dirty="0">
              <a:solidFill>
                <a:srgbClr val="002060"/>
              </a:solidFill>
              <a:latin typeface="楷体_GB2312" pitchFamily="49" charset="-122"/>
              <a:ea typeface="楷体_GB2312" pitchFamily="49" charset="-122"/>
            </a:endParaRPr>
          </a:p>
        </p:txBody>
      </p:sp>
      <p:sp>
        <p:nvSpPr>
          <p:cNvPr id="43016" name="Freeform 8"/>
          <p:cNvSpPr>
            <a:spLocks/>
          </p:cNvSpPr>
          <p:nvPr/>
        </p:nvSpPr>
        <p:spPr bwMode="gray">
          <a:xfrm>
            <a:off x="3222625" y="31797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868863" y="3176588"/>
            <a:ext cx="909637" cy="1244600"/>
          </a:xfrm>
          <a:prstGeom prst="rect">
            <a:avLst/>
          </a:prstGeom>
          <a:noFill/>
          <a:ln w="9525">
            <a:noFill/>
            <a:miter lim="800000"/>
            <a:headEnd/>
            <a:tailEnd/>
          </a:ln>
        </p:spPr>
        <p:txBody>
          <a:bodyPr/>
          <a:lstStyle/>
          <a:p>
            <a:endParaRPr lang="zh-CN" altLang="en-US"/>
          </a:p>
        </p:txBody>
      </p:sp>
      <p:sp>
        <p:nvSpPr>
          <p:cNvPr id="43018" name="Freeform 10"/>
          <p:cNvSpPr>
            <a:spLocks/>
          </p:cNvSpPr>
          <p:nvPr/>
        </p:nvSpPr>
        <p:spPr bwMode="gray">
          <a:xfrm flipH="1">
            <a:off x="4875213" y="31797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2" name="Group 11"/>
          <p:cNvGrpSpPr>
            <a:grpSpLocks/>
          </p:cNvGrpSpPr>
          <p:nvPr/>
        </p:nvGrpSpPr>
        <p:grpSpPr bwMode="auto">
          <a:xfrm>
            <a:off x="2699792" y="1240979"/>
            <a:ext cx="3540224" cy="1885603"/>
            <a:chOff x="1997" y="1314"/>
            <a:chExt cx="1889" cy="1009"/>
          </a:xfrm>
        </p:grpSpPr>
        <p:grpSp>
          <p:nvGrpSpPr>
            <p:cNvPr id="3"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3030092" y="1424401"/>
            <a:ext cx="2649778" cy="1077218"/>
          </a:xfrm>
          <a:prstGeom prst="rect">
            <a:avLst/>
          </a:prstGeom>
          <a:noFill/>
          <a:ln w="9525" algn="ctr">
            <a:noFill/>
            <a:miter lim="800000"/>
            <a:headEnd/>
            <a:tailEnd/>
          </a:ln>
          <a:effectLst/>
        </p:spPr>
        <p:txBody>
          <a:bodyPr wrap="square">
            <a:spAutoFit/>
          </a:bodyPr>
          <a:lstStyle/>
          <a:p>
            <a:pPr algn="ctr" eaLnBrk="0" hangingPunct="0"/>
            <a:r>
              <a:rPr lang="zh-CN" altLang="en-US" sz="3200" b="1" dirty="0">
                <a:solidFill>
                  <a:schemeClr val="bg1"/>
                </a:solidFill>
                <a:latin typeface="楷体_GB2312" pitchFamily="49" charset="-122"/>
                <a:ea typeface="楷体_GB2312" pitchFamily="49" charset="-122"/>
              </a:rPr>
              <a:t>对象初始化</a:t>
            </a:r>
            <a:endParaRPr lang="en-US" altLang="zh-CN" sz="3200" b="1" dirty="0">
              <a:solidFill>
                <a:schemeClr val="bg1"/>
              </a:solidFill>
              <a:latin typeface="楷体_GB2312" pitchFamily="49" charset="-122"/>
              <a:ea typeface="楷体_GB2312" pitchFamily="49" charset="-122"/>
            </a:endParaRPr>
          </a:p>
          <a:p>
            <a:pPr algn="ctr" eaLnBrk="0" hangingPunct="0"/>
            <a:r>
              <a:rPr lang="zh-CN" altLang="en-US" sz="3200" b="1" dirty="0">
                <a:solidFill>
                  <a:schemeClr val="bg1"/>
                </a:solidFill>
                <a:latin typeface="楷体_GB2312" pitchFamily="49" charset="-122"/>
                <a:ea typeface="楷体_GB2312" pitchFamily="49" charset="-122"/>
              </a:rPr>
              <a:t>的方式</a:t>
            </a:r>
            <a:endParaRPr lang="en-US" altLang="zh-CN" sz="3200" dirty="0">
              <a:solidFill>
                <a:schemeClr val="bg1"/>
              </a:solidFill>
              <a:latin typeface="楷体_GB2312" pitchFamily="49" charset="-122"/>
              <a:ea typeface="楷体_GB2312" pitchFamily="49" charset="-122"/>
            </a:endParaRPr>
          </a:p>
        </p:txBody>
      </p:sp>
      <p:sp>
        <p:nvSpPr>
          <p:cNvPr id="18" name="矩形 17">
            <a:hlinkClick r:id="rId2" action="ppaction://hlinksldjump"/>
            <a:extLst>
              <a:ext uri="{FF2B5EF4-FFF2-40B4-BE49-F238E27FC236}">
                <a16:creationId xmlns:a16="http://schemas.microsoft.com/office/drawing/2014/main" id="{0A213A42-7AF5-4BF9-A1EC-8A2794D7FF5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9" name="矩形 18">
            <a:hlinkClick r:id="" action="ppaction://noaction"/>
            <a:extLst>
              <a:ext uri="{FF2B5EF4-FFF2-40B4-BE49-F238E27FC236}">
                <a16:creationId xmlns:a16="http://schemas.microsoft.com/office/drawing/2014/main" id="{B03C4FF4-FB1C-48EC-B956-6A80AED7434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20" name="矩形 19">
            <a:hlinkClick r:id="" action="ppaction://noaction"/>
            <a:extLst>
              <a:ext uri="{FF2B5EF4-FFF2-40B4-BE49-F238E27FC236}">
                <a16:creationId xmlns:a16="http://schemas.microsoft.com/office/drawing/2014/main" id="{942807CB-348F-4EC0-B5DF-899025DE1D8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21" name="矩形 20">
            <a:hlinkClick r:id="" action="ppaction://noaction"/>
            <a:extLst>
              <a:ext uri="{FF2B5EF4-FFF2-40B4-BE49-F238E27FC236}">
                <a16:creationId xmlns:a16="http://schemas.microsoft.com/office/drawing/2014/main" id="{120B817A-D754-4232-90F8-899B73BD81F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2" name="矩形 21">
            <a:hlinkClick r:id="" action="ppaction://noaction"/>
            <a:extLst>
              <a:ext uri="{FF2B5EF4-FFF2-40B4-BE49-F238E27FC236}">
                <a16:creationId xmlns:a16="http://schemas.microsoft.com/office/drawing/2014/main" id="{29B93DC1-9C02-4CDB-85D7-024DD121618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23" name="矩形 22">
            <a:hlinkClick r:id="" action="ppaction://noaction"/>
            <a:extLst>
              <a:ext uri="{FF2B5EF4-FFF2-40B4-BE49-F238E27FC236}">
                <a16:creationId xmlns:a16="http://schemas.microsoft.com/office/drawing/2014/main" id="{6B204432-85C3-4EAA-82AB-40E9592B5F7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24" name="矩形 23">
            <a:hlinkClick r:id="" action="ppaction://noaction"/>
            <a:extLst>
              <a:ext uri="{FF2B5EF4-FFF2-40B4-BE49-F238E27FC236}">
                <a16:creationId xmlns:a16="http://schemas.microsoft.com/office/drawing/2014/main" id="{4B4BADB7-859B-4768-8B78-655B3118BFF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26" name="矩形 25">
            <a:hlinkClick r:id="" action="ppaction://noaction"/>
            <a:extLst>
              <a:ext uri="{FF2B5EF4-FFF2-40B4-BE49-F238E27FC236}">
                <a16:creationId xmlns:a16="http://schemas.microsoft.com/office/drawing/2014/main" id="{02725365-F72A-4E8E-A7BD-58120052BDE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27" name="矩形 26">
            <a:hlinkClick r:id="" action="ppaction://noaction"/>
            <a:extLst>
              <a:ext uri="{FF2B5EF4-FFF2-40B4-BE49-F238E27FC236}">
                <a16:creationId xmlns:a16="http://schemas.microsoft.com/office/drawing/2014/main" id="{525EF8A7-D089-4840-842A-39CC8513307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面向对象的程序设计思想</a:t>
            </a:r>
          </a:p>
        </p:txBody>
      </p:sp>
      <p:sp>
        <p:nvSpPr>
          <p:cNvPr id="3" name="内容占位符 2"/>
          <p:cNvSpPr>
            <a:spLocks noGrp="1"/>
          </p:cNvSpPr>
          <p:nvPr>
            <p:ph idx="1"/>
          </p:nvPr>
        </p:nvSpPr>
        <p:spPr/>
        <p:txBody>
          <a:bodyPr/>
          <a:lstStyle/>
          <a:p>
            <a:r>
              <a:rPr lang="zh-CN" altLang="en-US" dirty="0"/>
              <a:t>结构化程序设计思想</a:t>
            </a:r>
            <a:endParaRPr lang="en-US" altLang="zh-CN" dirty="0"/>
          </a:p>
          <a:p>
            <a:pPr lvl="1"/>
            <a:r>
              <a:rPr lang="zh-CN" altLang="en-US" dirty="0"/>
              <a:t>以函数为核心</a:t>
            </a:r>
            <a:endParaRPr lang="en-US" altLang="zh-CN" dirty="0"/>
          </a:p>
          <a:p>
            <a:pPr lvl="1"/>
            <a:r>
              <a:rPr lang="zh-CN" altLang="en-US" dirty="0"/>
              <a:t>程序主体为函数定义的集合</a:t>
            </a:r>
            <a:endParaRPr lang="en-US" altLang="zh-CN" dirty="0"/>
          </a:p>
          <a:p>
            <a:pPr lvl="1"/>
            <a:r>
              <a:rPr lang="zh-CN" altLang="en-US" dirty="0"/>
              <a:t>以功能为研究对象</a:t>
            </a:r>
            <a:endParaRPr lang="en-US" altLang="zh-CN" dirty="0"/>
          </a:p>
          <a:p>
            <a:r>
              <a:rPr lang="zh-CN" altLang="en-US" dirty="0"/>
              <a:t>面向对象程序设计思想</a:t>
            </a:r>
            <a:endParaRPr lang="en-US" altLang="zh-CN" dirty="0"/>
          </a:p>
          <a:p>
            <a:pPr lvl="1"/>
            <a:r>
              <a:rPr lang="zh-CN" altLang="en-US" dirty="0"/>
              <a:t>以类为核心</a:t>
            </a:r>
            <a:endParaRPr lang="en-US" altLang="zh-CN" dirty="0"/>
          </a:p>
          <a:p>
            <a:pPr lvl="1"/>
            <a:r>
              <a:rPr lang="zh-CN" altLang="en-US" dirty="0"/>
              <a:t>程序主体为类定义的集合</a:t>
            </a:r>
            <a:endParaRPr lang="en-US" altLang="zh-CN" dirty="0"/>
          </a:p>
          <a:p>
            <a:pPr lvl="1"/>
            <a:r>
              <a:rPr lang="zh-CN" altLang="en-US" dirty="0"/>
              <a:t>以整体为研究对象</a:t>
            </a:r>
          </a:p>
        </p:txBody>
      </p:sp>
      <p:sp>
        <p:nvSpPr>
          <p:cNvPr id="4" name="矩形 3">
            <a:hlinkClick r:id="rId2" action="ppaction://hlinksldjump"/>
            <a:extLst>
              <a:ext uri="{FF2B5EF4-FFF2-40B4-BE49-F238E27FC236}">
                <a16:creationId xmlns:a16="http://schemas.microsoft.com/office/drawing/2014/main" id="{B8B7CC61-86B8-430C-9FEA-868C5D33679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6A41A7BF-B842-46D3-9BA4-CFA7ADF208E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15EBD08-5530-4345-9307-4EB42F6F241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D7DBF76-3957-4A3E-B5EC-A4F6B760693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795BFA1-B3FA-403B-87B9-BA75B421B22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5F60A1D0-3630-47E4-89D6-BC8E0F7F69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1A4A983E-F9FE-4C4B-9994-CA25DBF2C4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15B63487-BF0A-4C93-8B3E-55C49EDFB75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E92742A7-1694-4EE2-AAA2-65FCA769210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87046"/>
    </mc:Choice>
    <mc:Fallback xmlns="">
      <p:transition spd="slow" advTm="87046"/>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a:t>
            </a:r>
          </a:p>
        </p:txBody>
      </p:sp>
      <p:sp>
        <p:nvSpPr>
          <p:cNvPr id="3" name="内容占位符 2"/>
          <p:cNvSpPr>
            <a:spLocks noGrp="1"/>
          </p:cNvSpPr>
          <p:nvPr>
            <p:ph idx="1"/>
          </p:nvPr>
        </p:nvSpPr>
        <p:spPr/>
        <p:txBody>
          <a:bodyPr/>
          <a:lstStyle/>
          <a:p>
            <a:r>
              <a:rPr lang="zh-CN" altLang="en-US" dirty="0"/>
              <a:t>用来对类对象进行初始化</a:t>
            </a:r>
            <a:endParaRPr lang="en-US" altLang="zh-CN" dirty="0"/>
          </a:p>
          <a:p>
            <a:r>
              <a:rPr lang="zh-CN" altLang="en-US" dirty="0"/>
              <a:t>函数名与类名相同，无函数返回类型说明。</a:t>
            </a:r>
            <a:endParaRPr lang="en-US" altLang="zh-CN" dirty="0"/>
          </a:p>
          <a:p>
            <a:r>
              <a:rPr lang="zh-CN" altLang="en-US" dirty="0"/>
              <a:t>可有多个构造函数（即构造函数可以重载，各自的参数表不相同）</a:t>
            </a:r>
            <a:endParaRPr lang="en-US" altLang="zh-CN" dirty="0"/>
          </a:p>
          <a:p>
            <a:r>
              <a:rPr lang="zh-CN" altLang="en-US" dirty="0"/>
              <a:t>若某个类定义中没有给出任一个显式的构造函数的话，则系统自动给出一个缺省的（隐式的）如下形式的构造函数：</a:t>
            </a:r>
            <a:endParaRPr lang="en-US" altLang="zh-CN" dirty="0"/>
          </a:p>
          <a:p>
            <a:pPr lvl="1" algn="ctr">
              <a:buNone/>
            </a:pPr>
            <a:r>
              <a:rPr lang="zh-CN" altLang="en-US" b="1" dirty="0">
                <a:latin typeface="Courier New" pitchFamily="49" charset="0"/>
                <a:cs typeface="Courier New" pitchFamily="49" charset="0"/>
              </a:rPr>
              <a:t>&lt;类名&gt;(</a:t>
            </a:r>
            <a:r>
              <a:rPr lang="en-US" altLang="zh-CN" b="1" dirty="0">
                <a:latin typeface="Courier New" pitchFamily="49" charset="0"/>
                <a:cs typeface="Courier New" pitchFamily="49" charset="0"/>
              </a:rPr>
              <a:t>){}</a:t>
            </a:r>
          </a:p>
          <a:p>
            <a:pPr lvl="1">
              <a:lnSpc>
                <a:spcPct val="85000"/>
              </a:lnSpc>
            </a:pPr>
            <a:r>
              <a:rPr lang="zh-CN" altLang="en-US" dirty="0"/>
              <a:t>此函数无参，且什么事情也不做</a:t>
            </a:r>
          </a:p>
        </p:txBody>
      </p:sp>
      <p:sp>
        <p:nvSpPr>
          <p:cNvPr id="4" name="矩形 3">
            <a:hlinkClick r:id="rId2" action="ppaction://hlinksldjump"/>
            <a:extLst>
              <a:ext uri="{FF2B5EF4-FFF2-40B4-BE49-F238E27FC236}">
                <a16:creationId xmlns:a16="http://schemas.microsoft.com/office/drawing/2014/main" id="{E25AE22A-157A-448F-A823-6C00B7B7E52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3D64A1D-C392-4042-91DE-D02454964E8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5AE15C6-633B-4B12-9444-D6A47CFBFA1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94F595B-0265-412F-8FD6-946B10B34E3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3F26F0B-4D47-454A-A9E4-B33A6191143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6C7CCE55-631B-49BB-AF70-DFDC8524167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38C1BAB0-C861-4040-8200-BE93DF18711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2" name="矩形 11">
            <a:hlinkClick r:id="" action="ppaction://noaction"/>
            <a:extLst>
              <a:ext uri="{FF2B5EF4-FFF2-40B4-BE49-F238E27FC236}">
                <a16:creationId xmlns:a16="http://schemas.microsoft.com/office/drawing/2014/main" id="{7C0338F5-1C2C-4CB2-8B68-10D09A37FD0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83DFC9FF-FDB3-4602-B65B-57BAEDA1110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默认构造函数</a:t>
            </a:r>
          </a:p>
        </p:txBody>
      </p:sp>
      <p:sp>
        <p:nvSpPr>
          <p:cNvPr id="3" name="内容占位符 2"/>
          <p:cNvSpPr>
            <a:spLocks noGrp="1"/>
          </p:cNvSpPr>
          <p:nvPr>
            <p:ph idx="1"/>
          </p:nvPr>
        </p:nvSpPr>
        <p:spPr/>
        <p:txBody>
          <a:bodyPr/>
          <a:lstStyle/>
          <a:p>
            <a:pPr lvl="1" algn="ctr">
              <a:buNone/>
            </a:pPr>
            <a:r>
              <a:rPr lang="zh-CN" altLang="en-US" sz="2800" b="1" dirty="0">
                <a:latin typeface="Courier New" pitchFamily="49" charset="0"/>
                <a:cs typeface="Courier New" pitchFamily="49" charset="0"/>
              </a:rPr>
              <a:t>&lt;类名&gt;(</a:t>
            </a:r>
            <a:r>
              <a:rPr lang="en-US" altLang="zh-CN" sz="2800" b="1" dirty="0">
                <a:latin typeface="Courier New" pitchFamily="49" charset="0"/>
                <a:cs typeface="Courier New" pitchFamily="49" charset="0"/>
              </a:rPr>
              <a:t>){}</a:t>
            </a:r>
          </a:p>
          <a:p>
            <a:pPr lvl="1"/>
            <a:r>
              <a:rPr lang="zh-CN" altLang="en-US" dirty="0"/>
              <a:t>不在类定义中进行说明，也不给出函数的定义</a:t>
            </a:r>
            <a:endParaRPr lang="en-US" altLang="zh-CN" dirty="0"/>
          </a:p>
          <a:p>
            <a:pPr lvl="1"/>
            <a:r>
              <a:rPr lang="zh-CN" altLang="en-US" dirty="0"/>
              <a:t>当类定义中不包含显式的构造函数时，由系统自动给出，并在说明类对象时自动调用</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solidFill>
                  <a:srgbClr val="C00000"/>
                </a:solidFill>
              </a:rPr>
              <a:t>类</a:t>
            </a:r>
            <a:r>
              <a:rPr lang="en-US" altLang="zh-CN" dirty="0">
                <a:solidFill>
                  <a:srgbClr val="C00000"/>
                </a:solidFill>
              </a:rPr>
              <a:t>address</a:t>
            </a:r>
            <a:r>
              <a:rPr lang="zh-CN" altLang="en-US" dirty="0">
                <a:solidFill>
                  <a:srgbClr val="C00000"/>
                </a:solidFill>
              </a:rPr>
              <a:t>的定义：</a:t>
            </a:r>
            <a:endParaRPr lang="en-US" altLang="zh-CN" dirty="0">
              <a:solidFill>
                <a:srgbClr val="C00000"/>
              </a:solidFill>
            </a:endParaRPr>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zh-CN" altLang="en-US" dirty="0"/>
              <a:t>初始化时，使用默认的构造函数</a:t>
            </a:r>
          </a:p>
        </p:txBody>
      </p:sp>
      <p:sp>
        <p:nvSpPr>
          <p:cNvPr id="6" name="TextBox 5"/>
          <p:cNvSpPr txBox="1"/>
          <p:nvPr/>
        </p:nvSpPr>
        <p:spPr>
          <a:xfrm>
            <a:off x="2555776" y="4005064"/>
            <a:ext cx="4929222" cy="1938992"/>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address{</a:t>
            </a:r>
          </a:p>
          <a:p>
            <a:r>
              <a:rPr lang="en-US" altLang="zh-CN" sz="2400" b="1" dirty="0">
                <a:solidFill>
                  <a:srgbClr val="0000FF"/>
                </a:solidFill>
                <a:latin typeface="Courier New" pitchFamily="49" charset="0"/>
                <a:cs typeface="Courier New" pitchFamily="49" charset="0"/>
              </a:rPr>
              <a:t>  public</a:t>
            </a:r>
            <a:r>
              <a:rPr lang="en-US" altLang="zh-CN" sz="2400" b="1" dirty="0">
                <a:solidFill>
                  <a:schemeClr val="tx2"/>
                </a:solidFill>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telenum</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addr</a:t>
            </a:r>
            <a:r>
              <a:rPr lang="en-US" altLang="zh-CN" sz="2400" b="1" dirty="0">
                <a:latin typeface="Courier New" pitchFamily="49" charset="0"/>
                <a:cs typeface="Courier New" pitchFamily="49" charset="0"/>
              </a:rPr>
              <a:t>[30];</a:t>
            </a: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5" name="矩形 4">
            <a:hlinkClick r:id="rId2" action="ppaction://hlinksldjump"/>
            <a:extLst>
              <a:ext uri="{FF2B5EF4-FFF2-40B4-BE49-F238E27FC236}">
                <a16:creationId xmlns:a16="http://schemas.microsoft.com/office/drawing/2014/main" id="{D3AA3322-A02D-4F6F-82DF-499DC825F7C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4089A5F5-469A-4B18-9C88-82877D9FEC5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458888DC-468F-4F07-9F19-6CA14BD1FA9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7A85495E-BBD7-4AF0-8DFC-D2E23423FF5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58CF0C88-B036-4119-BB71-71FA7A5F9F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335CF83D-093C-4050-B8E5-72C921848B9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52799045-8CB3-4F1C-B200-B557E3617B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FF6C8E51-7CDF-476A-AF36-E79A2CF5F97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F01139C8-DB78-4DBC-A1EE-6FE0969F24F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自定义构造函数</a:t>
            </a:r>
          </a:p>
        </p:txBody>
      </p:sp>
      <p:sp>
        <p:nvSpPr>
          <p:cNvPr id="3" name="内容占位符 2"/>
          <p:cNvSpPr>
            <a:spLocks noGrp="1"/>
          </p:cNvSpPr>
          <p:nvPr>
            <p:ph idx="1"/>
          </p:nvPr>
        </p:nvSpPr>
        <p:spPr>
          <a:xfrm>
            <a:off x="457200" y="1714500"/>
            <a:ext cx="8153400" cy="4929210"/>
          </a:xfrm>
        </p:spPr>
        <p:txBody>
          <a:bodyPr/>
          <a:lstStyle/>
          <a:p>
            <a:r>
              <a:rPr lang="zh-CN" altLang="en-US" dirty="0"/>
              <a:t>必须在类定义内进行说明，在类定义内或外给出函数的定义</a:t>
            </a:r>
            <a:endParaRPr lang="en-US" altLang="zh-CN" dirty="0"/>
          </a:p>
          <a:p>
            <a:r>
              <a:rPr lang="zh-CN" altLang="en-US" dirty="0"/>
              <a:t>函数名和返回值类型与默认构造函数相同</a:t>
            </a:r>
            <a:endParaRPr lang="en-US" altLang="zh-CN" dirty="0"/>
          </a:p>
          <a:p>
            <a:pPr lvl="1"/>
            <a:r>
              <a:rPr lang="zh-CN" altLang="en-US" dirty="0"/>
              <a:t>函数可以有参数，也可以无参数</a:t>
            </a:r>
            <a:endParaRPr lang="en-US" altLang="zh-CN" dirty="0"/>
          </a:p>
          <a:p>
            <a:pPr marL="457200" lvl="1"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115616" y="4075522"/>
            <a:ext cx="7215238" cy="2308324"/>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address{</a:t>
            </a:r>
          </a:p>
          <a:p>
            <a:r>
              <a:rPr lang="en-US" altLang="zh-CN" sz="2400" b="1" dirty="0">
                <a:solidFill>
                  <a:srgbClr val="0000FF"/>
                </a:solidFill>
                <a:latin typeface="Courier New" pitchFamily="49" charset="0"/>
                <a:cs typeface="Courier New" pitchFamily="49" charset="0"/>
              </a:rPr>
              <a:t>  public</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telenum</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addr</a:t>
            </a:r>
            <a:r>
              <a:rPr lang="en-US" altLang="zh-CN" sz="2400" b="1" dirty="0">
                <a:latin typeface="Courier New" pitchFamily="49" charset="0"/>
                <a:cs typeface="Courier New" pitchFamily="49" charset="0"/>
              </a:rPr>
              <a:t>[30];</a:t>
            </a:r>
          </a:p>
          <a:p>
            <a:r>
              <a:rPr lang="en-US" altLang="zh-CN" sz="2400" b="1" dirty="0">
                <a:latin typeface="Courier New" pitchFamily="49" charset="0"/>
                <a:cs typeface="Courier New" pitchFamily="49" charset="0"/>
              </a:rPr>
              <a:t>    address(</a:t>
            </a:r>
            <a:r>
              <a:rPr lang="en-US" altLang="zh-CN" sz="2400" b="1" dirty="0" err="1">
                <a:solidFill>
                  <a:srgbClr val="0000FF"/>
                </a:solidFill>
                <a:latin typeface="Courier New" pitchFamily="49" charset="0"/>
                <a:cs typeface="Courier New" pitchFamily="49" charset="0"/>
              </a:rPr>
              <a:t>long</a:t>
            </a:r>
            <a:r>
              <a:rPr lang="en-US" altLang="zh-CN" sz="2400" b="1" dirty="0" err="1">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a:t>
            </a:r>
            <a:r>
              <a:rPr lang="en-US" altLang="zh-CN" sz="2400" b="1" dirty="0">
                <a:solidFill>
                  <a:srgbClr val="00B050"/>
                </a:solidFill>
                <a:latin typeface="宋体" panose="02010600030101010101" pitchFamily="2" charset="-122"/>
                <a:ea typeface="宋体" panose="02010600030101010101" pitchFamily="2" charset="-122"/>
                <a:cs typeface="Courier New"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itchFamily="49" charset="0"/>
              </a:rPr>
              <a:t>构造函数原型</a:t>
            </a:r>
            <a:endParaRPr lang="en-US" altLang="zh-CN" sz="2400" b="1" dirty="0">
              <a:solidFill>
                <a:srgbClr val="00B050"/>
              </a:solidFill>
              <a:latin typeface="宋体" panose="02010600030101010101" pitchFamily="2" charset="-122"/>
              <a:ea typeface="宋体" panose="02010600030101010101" pitchFamily="2" charset="-122"/>
              <a:cs typeface="Courier New" pitchFamily="49" charset="0"/>
            </a:endParaRP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5" name="矩形 4">
            <a:hlinkClick r:id="rId2" action="ppaction://hlinksldjump"/>
            <a:extLst>
              <a:ext uri="{FF2B5EF4-FFF2-40B4-BE49-F238E27FC236}">
                <a16:creationId xmlns:a16="http://schemas.microsoft.com/office/drawing/2014/main" id="{F61BE57A-0A1A-4471-9CCD-79948CF9B44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A056C253-77BF-4314-8C4A-ECEDD8CFDE3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B643089D-1FA8-45BD-9771-6212073A26E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31A9E62D-3F11-43B1-8F39-BEFEA88BD52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FF0C3D6D-5085-4C84-A0EE-AEBBF600B81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B10384DF-9FC6-4236-AE74-270E1FC9929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B1443959-D37A-41E7-A867-F1005EDFE50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D9B93E0D-C2D2-4386-9D38-EA23D90A83E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A504C4CF-7BCF-4F63-81CD-7DE44C09B01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自定义构造函数</a:t>
            </a:r>
          </a:p>
        </p:txBody>
      </p:sp>
      <p:sp>
        <p:nvSpPr>
          <p:cNvPr id="3" name="内容占位符 2"/>
          <p:cNvSpPr>
            <a:spLocks noGrp="1"/>
          </p:cNvSpPr>
          <p:nvPr>
            <p:ph idx="1"/>
          </p:nvPr>
        </p:nvSpPr>
        <p:spPr>
          <a:xfrm>
            <a:off x="457200" y="1916832"/>
            <a:ext cx="8229600" cy="4512543"/>
          </a:xfrm>
        </p:spPr>
        <p:txBody>
          <a:bodyPr/>
          <a:lstStyle/>
          <a:p>
            <a:pPr>
              <a:spcBef>
                <a:spcPts val="576"/>
              </a:spcBef>
            </a:pPr>
            <a:r>
              <a:rPr lang="en-US" altLang="zh-CN" dirty="0"/>
              <a:t>address</a:t>
            </a:r>
            <a:r>
              <a:rPr lang="zh-CN" altLang="en-US" dirty="0"/>
              <a:t>类的构造函数定义</a:t>
            </a:r>
            <a:endParaRPr lang="en-US" altLang="zh-CN" dirty="0"/>
          </a:p>
          <a:p>
            <a:pPr lvl="2"/>
            <a:endParaRPr lang="en-US" altLang="zh-CN" dirty="0"/>
          </a:p>
          <a:p>
            <a:pPr lvl="2"/>
            <a:endParaRPr lang="en-US" altLang="zh-CN" dirty="0"/>
          </a:p>
          <a:p>
            <a:pPr lvl="2"/>
            <a:endParaRPr lang="en-US" altLang="zh-CN" dirty="0"/>
          </a:p>
          <a:p>
            <a:pPr lvl="2"/>
            <a:endParaRPr lang="en-US" altLang="zh-CN" dirty="0"/>
          </a:p>
          <a:p>
            <a:r>
              <a:rPr lang="zh-CN" altLang="en-US" dirty="0"/>
              <a:t>另一种写法（用</a:t>
            </a:r>
            <a:r>
              <a:rPr lang="zh-CN" altLang="en-US" dirty="0">
                <a:solidFill>
                  <a:srgbClr val="FF0000"/>
                </a:solidFill>
              </a:rPr>
              <a:t>参数初始化表</a:t>
            </a:r>
            <a:r>
              <a:rPr lang="zh-CN" altLang="en-US" dirty="0"/>
              <a:t>的形式）</a:t>
            </a:r>
            <a:endParaRPr lang="en-US" altLang="zh-CN" dirty="0"/>
          </a:p>
        </p:txBody>
      </p:sp>
      <p:sp>
        <p:nvSpPr>
          <p:cNvPr id="6" name="TextBox 5"/>
          <p:cNvSpPr txBox="1"/>
          <p:nvPr/>
        </p:nvSpPr>
        <p:spPr>
          <a:xfrm>
            <a:off x="1331640" y="2410467"/>
            <a:ext cx="7032844" cy="1569660"/>
          </a:xfrm>
          <a:prstGeom prst="rect">
            <a:avLst/>
          </a:prstGeom>
          <a:noFill/>
        </p:spPr>
        <p:txBody>
          <a:bodyPr wrap="square" rtlCol="0">
            <a:spAutoFit/>
          </a:bodyPr>
          <a:lstStyle/>
          <a:p>
            <a:r>
              <a:rPr lang="en-US" altLang="zh-CN" sz="2400" b="1" dirty="0">
                <a:latin typeface="Courier New" pitchFamily="49" charset="0"/>
                <a:cs typeface="Courier New" pitchFamily="49" charset="0"/>
              </a:rPr>
              <a:t>address::address(</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a:t>
            </a:r>
            <a:r>
              <a:rPr lang="en-US" altLang="zh-CN" sz="2400" b="1" dirty="0" err="1">
                <a:solidFill>
                  <a:srgbClr val="0000FF"/>
                </a:solidFill>
                <a:latin typeface="Courier New" pitchFamily="49" charset="0"/>
                <a:cs typeface="Courier New" pitchFamily="49" charset="0"/>
              </a:rPr>
              <a:t>char</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add[]){</a:t>
            </a: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telenum</a:t>
            </a:r>
            <a:r>
              <a:rPr lang="en-US" altLang="zh-CN" sz="2400" b="1" dirty="0">
                <a:latin typeface="Courier New" pitchFamily="49" charset="0"/>
                <a:cs typeface="Courier New" pitchFamily="49" charset="0"/>
              </a:rPr>
              <a:t> = t;</a:t>
            </a:r>
            <a:r>
              <a:rPr lang="en-US" altLang="zh-CN" sz="2400" b="1" dirty="0">
                <a:solidFill>
                  <a:srgbClr val="00B050"/>
                </a:solidFill>
                <a:latin typeface="宋体" panose="02010600030101010101" pitchFamily="2" charset="-122"/>
                <a:ea typeface="宋体" panose="02010600030101010101" pitchFamily="2" charset="-122"/>
                <a:cs typeface="Courier New"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itchFamily="49" charset="0"/>
              </a:rPr>
              <a:t>赋初值</a:t>
            </a:r>
            <a:endParaRPr lang="en-US" altLang="zh-CN" sz="2400" b="1" dirty="0">
              <a:solidFill>
                <a:srgbClr val="00B050"/>
              </a:solidFill>
              <a:latin typeface="宋体" panose="02010600030101010101" pitchFamily="2" charset="-122"/>
              <a:ea typeface="宋体" panose="02010600030101010101" pitchFamily="2" charset="-122"/>
              <a:cs typeface="Courier New" pitchFamily="49" charset="0"/>
            </a:endParaRP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strcpy</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addr,add</a:t>
            </a:r>
            <a:r>
              <a:rPr lang="en-US" altLang="zh-CN" sz="2400" b="1" dirty="0">
                <a:latin typeface="Courier New" pitchFamily="49" charset="0"/>
                <a:cs typeface="Courier New" pitchFamily="49" charset="0"/>
              </a:rPr>
              <a:t>);</a:t>
            </a:r>
            <a:r>
              <a:rPr lang="en-US" altLang="zh-CN" sz="2400" b="1" dirty="0">
                <a:solidFill>
                  <a:srgbClr val="00B050"/>
                </a:solidFill>
                <a:latin typeface="宋体" panose="02010600030101010101" pitchFamily="2" charset="-122"/>
                <a:ea typeface="宋体" panose="02010600030101010101" pitchFamily="2" charset="-122"/>
                <a:cs typeface="Courier New"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itchFamily="49" charset="0"/>
              </a:rPr>
              <a:t>赋初值</a:t>
            </a:r>
            <a:endParaRPr lang="en-US" altLang="zh-CN" sz="2400" b="1" dirty="0">
              <a:solidFill>
                <a:srgbClr val="00B050"/>
              </a:solidFill>
              <a:latin typeface="宋体" panose="02010600030101010101" pitchFamily="2" charset="-122"/>
              <a:ea typeface="宋体" panose="02010600030101010101" pitchFamily="2" charset="-122"/>
              <a:cs typeface="Courier New" pitchFamily="49" charset="0"/>
            </a:endParaRP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7" name="TextBox 6"/>
          <p:cNvSpPr txBox="1"/>
          <p:nvPr/>
        </p:nvSpPr>
        <p:spPr>
          <a:xfrm>
            <a:off x="1335903" y="4445862"/>
            <a:ext cx="7320876" cy="1569660"/>
          </a:xfrm>
          <a:prstGeom prst="rect">
            <a:avLst/>
          </a:prstGeom>
          <a:noFill/>
        </p:spPr>
        <p:txBody>
          <a:bodyPr wrap="square" rtlCol="0">
            <a:spAutoFit/>
          </a:bodyPr>
          <a:lstStyle/>
          <a:p>
            <a:r>
              <a:rPr lang="en-US" altLang="zh-CN" sz="2400" b="1" dirty="0">
                <a:latin typeface="Courier New" pitchFamily="49" charset="0"/>
                <a:cs typeface="Courier New" pitchFamily="49" charset="0"/>
              </a:rPr>
              <a:t>address::address(</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a:t>
            </a:r>
            <a:r>
              <a:rPr lang="en-US" altLang="zh-CN" sz="2400" b="1" dirty="0" err="1">
                <a:solidFill>
                  <a:srgbClr val="0000FF"/>
                </a:solidFill>
                <a:latin typeface="Courier New" pitchFamily="49" charset="0"/>
                <a:cs typeface="Courier New" pitchFamily="49" charset="0"/>
              </a:rPr>
              <a:t>char</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add[]):</a:t>
            </a:r>
          </a:p>
          <a:p>
            <a:r>
              <a:rPr lang="en-US" altLang="zh-CN" sz="2400" b="1" dirty="0" err="1">
                <a:solidFill>
                  <a:srgbClr val="FF0000"/>
                </a:solidFill>
                <a:latin typeface="Courier New" pitchFamily="49" charset="0"/>
                <a:cs typeface="Courier New" pitchFamily="49" charset="0"/>
              </a:rPr>
              <a:t>telenum</a:t>
            </a:r>
            <a:r>
              <a:rPr lang="en-US" altLang="zh-CN" sz="2400" b="1" dirty="0">
                <a:solidFill>
                  <a:srgbClr val="FF0000"/>
                </a:solidFill>
                <a:latin typeface="Courier New" pitchFamily="49" charset="0"/>
                <a:cs typeface="Courier New" pitchFamily="49" charset="0"/>
              </a:rPr>
              <a:t>(t) </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也可以写为</a:t>
            </a:r>
            <a:r>
              <a:rPr lang="en-US" altLang="zh-CN" sz="2400" b="1" dirty="0" err="1">
                <a:solidFill>
                  <a:srgbClr val="00B050"/>
                </a:solidFill>
                <a:latin typeface="Courier New" pitchFamily="49" charset="0"/>
                <a:cs typeface="Courier New" pitchFamily="49" charset="0"/>
              </a:rPr>
              <a:t>telenum</a:t>
            </a:r>
            <a:r>
              <a:rPr lang="en-US" altLang="zh-CN" sz="2400" b="1" dirty="0">
                <a:solidFill>
                  <a:srgbClr val="00B050"/>
                </a:solidFill>
                <a:latin typeface="Courier New" pitchFamily="49" charset="0"/>
                <a:cs typeface="Courier New" pitchFamily="49" charset="0"/>
              </a:rPr>
              <a:t>{t}</a:t>
            </a: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strcpy</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addr,add</a:t>
            </a:r>
            <a:r>
              <a:rPr lang="en-US" altLang="zh-CN" sz="2400" b="1" dirty="0">
                <a:latin typeface="Courier New" pitchFamily="49" charset="0"/>
                <a:cs typeface="Courier New" pitchFamily="49" charset="0"/>
              </a:rPr>
              <a:t>);</a:t>
            </a:r>
            <a:r>
              <a:rPr lang="en-US" altLang="zh-CN" sz="2400" b="1" dirty="0">
                <a:solidFill>
                  <a:srgbClr val="00B050"/>
                </a:solidFill>
                <a:latin typeface="宋体" panose="02010600030101010101" pitchFamily="2" charset="-122"/>
                <a:ea typeface="宋体" panose="02010600030101010101" pitchFamily="2" charset="-122"/>
                <a:cs typeface="Courier New"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itchFamily="49" charset="0"/>
              </a:rPr>
              <a:t>赋初值</a:t>
            </a:r>
            <a:endParaRPr lang="en-US" altLang="zh-CN" sz="2400" b="1" dirty="0">
              <a:solidFill>
                <a:schemeClr val="tx2"/>
              </a:solidFill>
              <a:latin typeface="宋体" panose="02010600030101010101" pitchFamily="2" charset="-122"/>
              <a:ea typeface="宋体" panose="02010600030101010101" pitchFamily="2" charset="-122"/>
              <a:cs typeface="Courier New" pitchFamily="49" charset="0"/>
            </a:endParaRP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E33F11CA-F85E-49BD-AF46-F9345C2FF55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9" name="矩形 8">
            <a:hlinkClick r:id="" action="ppaction://noaction"/>
            <a:extLst>
              <a:ext uri="{FF2B5EF4-FFF2-40B4-BE49-F238E27FC236}">
                <a16:creationId xmlns:a16="http://schemas.microsoft.com/office/drawing/2014/main" id="{0737BE2D-D206-4F21-BE43-A9618992E63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0" name="矩形 9">
            <a:hlinkClick r:id="" action="ppaction://noaction"/>
            <a:extLst>
              <a:ext uri="{FF2B5EF4-FFF2-40B4-BE49-F238E27FC236}">
                <a16:creationId xmlns:a16="http://schemas.microsoft.com/office/drawing/2014/main" id="{9EAC9324-EFDB-4B22-9919-5D1169BFD75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1" name="矩形 10">
            <a:hlinkClick r:id="" action="ppaction://noaction"/>
            <a:extLst>
              <a:ext uri="{FF2B5EF4-FFF2-40B4-BE49-F238E27FC236}">
                <a16:creationId xmlns:a16="http://schemas.microsoft.com/office/drawing/2014/main" id="{5ADA3C53-0E4D-4B3D-B26A-40F9EC092FB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8170CACB-DAF3-4B24-B717-F7C71E89A4B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3" name="矩形 12">
            <a:hlinkClick r:id="" action="ppaction://noaction"/>
            <a:extLst>
              <a:ext uri="{FF2B5EF4-FFF2-40B4-BE49-F238E27FC236}">
                <a16:creationId xmlns:a16="http://schemas.microsoft.com/office/drawing/2014/main" id="{98881E50-49AD-46B5-941A-A5D1FE6122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4" name="矩形 13">
            <a:hlinkClick r:id="" action="ppaction://noaction"/>
            <a:extLst>
              <a:ext uri="{FF2B5EF4-FFF2-40B4-BE49-F238E27FC236}">
                <a16:creationId xmlns:a16="http://schemas.microsoft.com/office/drawing/2014/main" id="{F90985A0-FCEE-4384-B229-D32FED27279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5" name="矩形 14">
            <a:hlinkClick r:id="" action="ppaction://noaction"/>
            <a:extLst>
              <a:ext uri="{FF2B5EF4-FFF2-40B4-BE49-F238E27FC236}">
                <a16:creationId xmlns:a16="http://schemas.microsoft.com/office/drawing/2014/main" id="{A381A0FB-47CB-42F5-8CA4-06E12920C1E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6" name="矩形 15">
            <a:hlinkClick r:id="" action="ppaction://noaction"/>
            <a:extLst>
              <a:ext uri="{FF2B5EF4-FFF2-40B4-BE49-F238E27FC236}">
                <a16:creationId xmlns:a16="http://schemas.microsoft.com/office/drawing/2014/main" id="{05DD990E-92BF-4CAE-8F9E-4196561ED8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34B16D9-0AD2-4576-94C3-9AADBFF7582F}"/>
              </a:ext>
            </a:extLst>
          </p:cNvPr>
          <p:cNvSpPr>
            <a:spLocks noGrp="1"/>
          </p:cNvSpPr>
          <p:nvPr>
            <p:ph idx="1"/>
          </p:nvPr>
        </p:nvSpPr>
        <p:spPr/>
        <p:txBody>
          <a:bodyPr/>
          <a:lstStyle/>
          <a:p>
            <a:r>
              <a:rPr lang="zh-CN" altLang="en-US" dirty="0"/>
              <a:t>类中包含自定义构造函数时，默认构造函数失效。如果仍想让对象被默认构造，可以采用如下方式</a:t>
            </a:r>
            <a:endParaRPr lang="en-US" altLang="zh-CN" dirty="0"/>
          </a:p>
          <a:p>
            <a:pPr lvl="1"/>
            <a:r>
              <a:rPr lang="zh-CN" altLang="en-US" dirty="0"/>
              <a:t>显示自定义默认构造函数</a:t>
            </a:r>
            <a:endParaRPr lang="en-US" altLang="zh-CN" dirty="0"/>
          </a:p>
          <a:p>
            <a:pPr marL="914400" lvl="2" indent="0">
              <a:buNone/>
            </a:pPr>
            <a:r>
              <a:rPr lang="en-US" altLang="zh-CN" b="1" dirty="0">
                <a:latin typeface="Courier New" panose="02070309020205020404" pitchFamily="49" charset="0"/>
                <a:cs typeface="Courier New" panose="02070309020205020404" pitchFamily="49" charset="0"/>
              </a:rPr>
              <a:t>address(){}</a:t>
            </a:r>
          </a:p>
          <a:p>
            <a:pPr lvl="1"/>
            <a:r>
              <a:rPr lang="zh-CN" altLang="en-US" dirty="0"/>
              <a:t>使用</a:t>
            </a:r>
            <a:r>
              <a:rPr lang="en-US" altLang="zh-CN" b="1" dirty="0">
                <a:solidFill>
                  <a:srgbClr val="0000FF"/>
                </a:solidFill>
                <a:latin typeface="Courier New" panose="02070309020205020404" pitchFamily="49" charset="0"/>
                <a:cs typeface="Courier New" panose="02070309020205020404" pitchFamily="49" charset="0"/>
              </a:rPr>
              <a:t>default</a:t>
            </a:r>
            <a:r>
              <a:rPr lang="zh-CN" altLang="en-US" dirty="0"/>
              <a:t>关键字，表示默认构造函数</a:t>
            </a:r>
            <a:endParaRPr lang="en-US" altLang="zh-CN" dirty="0"/>
          </a:p>
          <a:p>
            <a:pPr marL="914400" lvl="2" indent="0">
              <a:buNone/>
            </a:pPr>
            <a:r>
              <a:rPr lang="en-US" altLang="zh-CN" b="1" dirty="0">
                <a:latin typeface="Courier New" panose="02070309020205020404" pitchFamily="49" charset="0"/>
                <a:cs typeface="Courier New" panose="02070309020205020404" pitchFamily="49" charset="0"/>
              </a:rPr>
              <a:t>address () = </a:t>
            </a:r>
            <a:r>
              <a:rPr lang="en-US" altLang="zh-CN" b="1" dirty="0">
                <a:solidFill>
                  <a:srgbClr val="0000FF"/>
                </a:solidFill>
                <a:latin typeface="Courier New" panose="02070309020205020404" pitchFamily="49" charset="0"/>
                <a:cs typeface="Courier New" panose="02070309020205020404" pitchFamily="49" charset="0"/>
              </a:rPr>
              <a:t>default</a:t>
            </a:r>
            <a:r>
              <a:rPr lang="en-US" altLang="zh-CN" b="1" dirty="0">
                <a:latin typeface="Courier New" panose="02070309020205020404" pitchFamily="49" charset="0"/>
                <a:cs typeface="Courier New" panose="02070309020205020404" pitchFamily="49" charset="0"/>
              </a:rPr>
              <a:t>;</a:t>
            </a:r>
          </a:p>
          <a:p>
            <a:pPr lvl="2"/>
            <a:endParaRPr lang="zh-CN" altLang="en-US" dirty="0"/>
          </a:p>
        </p:txBody>
      </p:sp>
      <p:sp>
        <p:nvSpPr>
          <p:cNvPr id="3" name="标题 2">
            <a:extLst>
              <a:ext uri="{FF2B5EF4-FFF2-40B4-BE49-F238E27FC236}">
                <a16:creationId xmlns:a16="http://schemas.microsoft.com/office/drawing/2014/main" id="{46A20216-AA06-41A6-9445-C0CB10359F18}"/>
              </a:ext>
            </a:extLst>
          </p:cNvPr>
          <p:cNvSpPr>
            <a:spLocks noGrp="1"/>
          </p:cNvSpPr>
          <p:nvPr>
            <p:ph type="title"/>
          </p:nvPr>
        </p:nvSpPr>
        <p:spPr/>
        <p:txBody>
          <a:bodyPr/>
          <a:lstStyle/>
          <a:p>
            <a:r>
              <a:rPr lang="zh-CN" altLang="en-US" dirty="0"/>
              <a:t>自定义默认构造函数</a:t>
            </a:r>
          </a:p>
        </p:txBody>
      </p:sp>
      <p:sp>
        <p:nvSpPr>
          <p:cNvPr id="4" name="灯片编号占位符 3">
            <a:extLst>
              <a:ext uri="{FF2B5EF4-FFF2-40B4-BE49-F238E27FC236}">
                <a16:creationId xmlns:a16="http://schemas.microsoft.com/office/drawing/2014/main" id="{D6547A75-C475-4E97-B2C0-20319142A255}"/>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64</a:t>
            </a:fld>
            <a:endParaRPr lang="zh-CN" altLang="en-US" dirty="0"/>
          </a:p>
        </p:txBody>
      </p:sp>
      <p:sp>
        <p:nvSpPr>
          <p:cNvPr id="5" name="矩形 4">
            <a:hlinkClick r:id="rId2" action="ppaction://hlinksldjump"/>
            <a:extLst>
              <a:ext uri="{FF2B5EF4-FFF2-40B4-BE49-F238E27FC236}">
                <a16:creationId xmlns:a16="http://schemas.microsoft.com/office/drawing/2014/main" id="{8A3C7348-E0E5-4F9F-B8C5-40E84E99FA5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B634BB2E-B179-44A0-9637-EDDE3D102DE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77A774DE-1D13-4AA6-B85A-C7149781C83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59910398-5B9C-408F-91D8-813E5FB04A8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F99CD614-7D9D-4BC6-8A3B-C0F21B0AE91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0" name="矩形 9">
            <a:hlinkClick r:id="" action="ppaction://noaction"/>
            <a:extLst>
              <a:ext uri="{FF2B5EF4-FFF2-40B4-BE49-F238E27FC236}">
                <a16:creationId xmlns:a16="http://schemas.microsoft.com/office/drawing/2014/main" id="{79E83822-54DF-4597-B884-0E222B6918F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1" name="矩形 10">
            <a:hlinkClick r:id="" action="ppaction://noaction"/>
            <a:extLst>
              <a:ext uri="{FF2B5EF4-FFF2-40B4-BE49-F238E27FC236}">
                <a16:creationId xmlns:a16="http://schemas.microsoft.com/office/drawing/2014/main" id="{12711A79-E05F-4480-90B9-FD265327C90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2" name="矩形 11">
            <a:hlinkClick r:id="" action="ppaction://noaction"/>
            <a:extLst>
              <a:ext uri="{FF2B5EF4-FFF2-40B4-BE49-F238E27FC236}">
                <a16:creationId xmlns:a16="http://schemas.microsoft.com/office/drawing/2014/main" id="{0482BA48-7B0F-424D-A898-9CB871B81E7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AD5F09CE-BB5A-4F5B-833C-0FBE3FD158E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1543300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构造函数初始化类对象</a:t>
            </a:r>
          </a:p>
        </p:txBody>
      </p:sp>
      <p:sp>
        <p:nvSpPr>
          <p:cNvPr id="3" name="内容占位符 2"/>
          <p:cNvSpPr>
            <a:spLocks noGrp="1"/>
          </p:cNvSpPr>
          <p:nvPr>
            <p:ph idx="1"/>
          </p:nvPr>
        </p:nvSpPr>
        <p:spPr/>
        <p:txBody>
          <a:bodyPr/>
          <a:lstStyle/>
          <a:p>
            <a:r>
              <a:rPr lang="zh-CN" altLang="en-US" dirty="0"/>
              <a:t>对类对象进行初始化时</a:t>
            </a:r>
            <a:endParaRPr lang="en-US" altLang="zh-CN" dirty="0"/>
          </a:p>
          <a:p>
            <a:pPr lvl="1"/>
            <a:r>
              <a:rPr lang="zh-CN" altLang="en-US" dirty="0"/>
              <a:t>判断有无自定义构造函数</a:t>
            </a:r>
            <a:endParaRPr lang="en-US" altLang="zh-CN" dirty="0"/>
          </a:p>
          <a:p>
            <a:pPr lvl="2"/>
            <a:r>
              <a:rPr lang="zh-CN" altLang="en-US" dirty="0"/>
              <a:t>有自定义构造函数，默认构造函数失效</a:t>
            </a:r>
            <a:endParaRPr lang="en-US" altLang="zh-CN" dirty="0"/>
          </a:p>
          <a:p>
            <a:pPr lvl="3"/>
            <a:r>
              <a:rPr lang="zh-CN" altLang="en-US" dirty="0"/>
              <a:t>用自定义构造函数初始化对象</a:t>
            </a:r>
            <a:endParaRPr lang="en-US" altLang="zh-CN" dirty="0"/>
          </a:p>
          <a:p>
            <a:pPr lvl="3"/>
            <a:r>
              <a:rPr lang="zh-CN" altLang="en-US" dirty="0"/>
              <a:t>用默认构造函数初始化对象，但须在类定义时显示给出：</a:t>
            </a:r>
            <a:endParaRPr lang="en-US" altLang="zh-CN" dirty="0"/>
          </a:p>
          <a:p>
            <a:pPr marL="1828800" lvl="4" indent="0">
              <a:buNone/>
            </a:pP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 = </a:t>
            </a:r>
            <a:r>
              <a:rPr lang="en-US" altLang="zh-CN" b="1" dirty="0">
                <a:solidFill>
                  <a:srgbClr val="0000FF"/>
                </a:solidFill>
                <a:latin typeface="Courier New" panose="02070309020205020404" pitchFamily="49" charset="0"/>
                <a:cs typeface="Courier New" panose="02070309020205020404" pitchFamily="49" charset="0"/>
              </a:rPr>
              <a:t>default</a:t>
            </a:r>
            <a:r>
              <a:rPr lang="en-US" altLang="zh-CN" b="1" dirty="0">
                <a:latin typeface="Courier New" panose="02070309020205020404" pitchFamily="49" charset="0"/>
                <a:cs typeface="Courier New" panose="02070309020205020404" pitchFamily="49" charset="0"/>
              </a:rPr>
              <a:t>;</a:t>
            </a:r>
          </a:p>
          <a:p>
            <a:pPr lvl="2"/>
            <a:r>
              <a:rPr lang="zh-CN" altLang="en-US" dirty="0"/>
              <a:t>无自定义构造函数</a:t>
            </a:r>
            <a:endParaRPr lang="en-US" altLang="zh-CN" dirty="0"/>
          </a:p>
          <a:p>
            <a:pPr lvl="3"/>
            <a:r>
              <a:rPr lang="zh-CN" altLang="en-US" dirty="0"/>
              <a:t>用默认构造函数初始化对象</a:t>
            </a:r>
            <a:endParaRPr lang="en-US" altLang="zh-CN" dirty="0"/>
          </a:p>
        </p:txBody>
      </p:sp>
      <p:sp>
        <p:nvSpPr>
          <p:cNvPr id="4" name="矩形 3">
            <a:hlinkClick r:id="rId3" action="ppaction://hlinksldjump"/>
            <a:extLst>
              <a:ext uri="{FF2B5EF4-FFF2-40B4-BE49-F238E27FC236}">
                <a16:creationId xmlns:a16="http://schemas.microsoft.com/office/drawing/2014/main" id="{151ACF37-F984-4E34-BEEB-05640369CA1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26A2923-2742-40CA-9D73-31C1B32EF27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77FF81A-B91B-4498-8C0F-92B948B5CB9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5F50A534-120B-48D8-888A-A5757B902E4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8D7D1F4-6927-430F-A33C-80C23F410CD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544F413C-8CAF-4DA7-9498-585DE06FBA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B14DCCD-2532-48B5-9BB6-B1398E9C4F4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BDBCC129-8389-400F-9A50-60A7220930F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C24C58BB-2B43-4991-9923-75A97D74308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构造函数初始化类对象</a:t>
            </a:r>
            <a:endParaRPr lang="en-US" altLang="zh-CN" dirty="0"/>
          </a:p>
        </p:txBody>
      </p:sp>
      <p:sp>
        <p:nvSpPr>
          <p:cNvPr id="3" name="内容占位符 2"/>
          <p:cNvSpPr>
            <a:spLocks noGrp="1"/>
          </p:cNvSpPr>
          <p:nvPr>
            <p:ph idx="1"/>
          </p:nvPr>
        </p:nvSpPr>
        <p:spPr/>
        <p:txBody>
          <a:bodyPr/>
          <a:lstStyle/>
          <a:p>
            <a:r>
              <a:rPr lang="zh-CN" altLang="en-US" dirty="0"/>
              <a:t>初始化方式</a:t>
            </a:r>
            <a:endParaRPr lang="en-US" altLang="zh-CN" dirty="0"/>
          </a:p>
          <a:p>
            <a:pPr lvl="1"/>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类名</a:t>
            </a:r>
            <a:r>
              <a:rPr lang="en-US" altLang="zh-CN" dirty="0">
                <a:solidFill>
                  <a:schemeClr val="tx2"/>
                </a:solidFill>
                <a:latin typeface="Courier New" pitchFamily="49" charset="0"/>
                <a:cs typeface="Courier New" pitchFamily="49" charset="0"/>
              </a:rPr>
              <a:t>&gt; &lt;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&gt;;</a:t>
            </a:r>
          </a:p>
          <a:p>
            <a:pPr lvl="2"/>
            <a:r>
              <a:rPr lang="zh-CN" altLang="en-US" dirty="0"/>
              <a:t>未定义任何构造函数，使用默认构造函数</a:t>
            </a:r>
            <a:endParaRPr lang="en-US" altLang="zh-CN" dirty="0"/>
          </a:p>
          <a:p>
            <a:pPr lvl="2"/>
            <a:r>
              <a:rPr lang="zh-CN" altLang="en-US" dirty="0"/>
              <a:t>定义了无参构造函数，此时默认构造函数失效</a:t>
            </a:r>
            <a:endParaRPr lang="en-US" altLang="zh-CN" dirty="0"/>
          </a:p>
          <a:p>
            <a:pPr lvl="3"/>
            <a:r>
              <a:rPr lang="zh-CN" altLang="en-US" dirty="0"/>
              <a:t>避免了函数调用的二义性</a:t>
            </a:r>
            <a:endParaRPr lang="en-US" altLang="zh-CN" dirty="0"/>
          </a:p>
          <a:p>
            <a:pPr lvl="2"/>
            <a:r>
              <a:rPr lang="zh-CN" altLang="en-US" dirty="0"/>
              <a:t>定义了含参数的构造函数，但是参数的初始值已经给出，这类构造函数可以看做与默认构造函数形式相同，此时默认构造函数同样失效</a:t>
            </a:r>
            <a:endParaRPr lang="en-US" altLang="zh-CN" dirty="0"/>
          </a:p>
          <a:p>
            <a:pPr lvl="1"/>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类名</a:t>
            </a:r>
            <a:r>
              <a:rPr lang="en-US" altLang="zh-CN" dirty="0">
                <a:solidFill>
                  <a:schemeClr val="tx2"/>
                </a:solidFill>
                <a:latin typeface="Courier New" pitchFamily="49" charset="0"/>
                <a:cs typeface="Courier New" pitchFamily="49" charset="0"/>
              </a:rPr>
              <a:t>&gt; &lt;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&gt;(&lt;</a:t>
            </a:r>
            <a:r>
              <a:rPr lang="zh-CN" altLang="en-US" dirty="0">
                <a:solidFill>
                  <a:schemeClr val="tx2"/>
                </a:solidFill>
                <a:latin typeface="Courier New" pitchFamily="49" charset="0"/>
                <a:cs typeface="Courier New" pitchFamily="49" charset="0"/>
              </a:rPr>
              <a:t>实参表</a:t>
            </a:r>
            <a:r>
              <a:rPr lang="en-US" altLang="zh-CN" dirty="0">
                <a:solidFill>
                  <a:schemeClr val="tx2"/>
                </a:solidFill>
                <a:latin typeface="Courier New" pitchFamily="49" charset="0"/>
                <a:cs typeface="Courier New" pitchFamily="49" charset="0"/>
              </a:rPr>
              <a:t>&gt;);</a:t>
            </a:r>
          </a:p>
          <a:p>
            <a:pPr lvl="2"/>
            <a:r>
              <a:rPr lang="zh-CN" altLang="en-US" dirty="0"/>
              <a:t>定义了带有参数的构造函数</a:t>
            </a:r>
            <a:endParaRPr lang="en-US" altLang="zh-CN" dirty="0"/>
          </a:p>
        </p:txBody>
      </p:sp>
      <p:sp>
        <p:nvSpPr>
          <p:cNvPr id="4" name="矩形 3">
            <a:hlinkClick r:id="rId2" action="ppaction://hlinksldjump"/>
            <a:extLst>
              <a:ext uri="{FF2B5EF4-FFF2-40B4-BE49-F238E27FC236}">
                <a16:creationId xmlns:a16="http://schemas.microsoft.com/office/drawing/2014/main" id="{F3962F3C-77E6-4927-B302-BF1DCA500E9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852B43C-E108-429C-9D1A-588A80B369D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C9D4430-4602-4750-8B25-B098D83CBFC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BC7C5C4-BC12-4B4D-8D16-A8F5A541606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9323556-179E-4065-85D0-0490A517FA0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9FF5B455-2E5F-4562-8357-49B747C6166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0920E232-FCC6-4C7B-9EB4-5AA57CF5E6C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1DF2A66-4B71-4ECE-8218-7257CFE86BB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813AB229-3389-4E0C-B62F-1BA4946D7F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508860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7.5】</a:t>
            </a:r>
            <a:r>
              <a:rPr lang="zh-CN" altLang="en-US" dirty="0">
                <a:solidFill>
                  <a:srgbClr val="C00000"/>
                </a:solidFill>
              </a:rPr>
              <a:t>自定义类</a:t>
            </a:r>
            <a:r>
              <a:rPr lang="en-US" altLang="zh-CN" dirty="0">
                <a:solidFill>
                  <a:srgbClr val="C00000"/>
                </a:solidFill>
              </a:rPr>
              <a:t>MyClassType1</a:t>
            </a:r>
            <a:r>
              <a:rPr lang="zh-CN" altLang="en-US" dirty="0">
                <a:solidFill>
                  <a:srgbClr val="C00000"/>
                </a:solidFill>
              </a:rPr>
              <a:t>中设有三个显式的构造函数。</a:t>
            </a:r>
          </a:p>
          <a:p>
            <a:pPr lvl="1"/>
            <a:r>
              <a:rPr lang="zh-CN" altLang="en-US" dirty="0"/>
              <a:t>在说明</a:t>
            </a:r>
            <a:r>
              <a:rPr lang="en-US" altLang="zh-CN" dirty="0"/>
              <a:t>MyClassType1</a:t>
            </a:r>
            <a:r>
              <a:rPr lang="zh-CN" altLang="en-US" dirty="0"/>
              <a:t>的类对象时，系统将根据实参的多少去自动调用相应的构造函数。</a:t>
            </a:r>
          </a:p>
          <a:p>
            <a:pPr lvl="1"/>
            <a:r>
              <a:rPr lang="zh-CN" altLang="en-US" dirty="0"/>
              <a:t>类定义中没出现显式的析构函数(意味着使用系统隐含的什么事也不做的析构函数)</a:t>
            </a:r>
          </a:p>
        </p:txBody>
      </p:sp>
      <p:sp>
        <p:nvSpPr>
          <p:cNvPr id="4" name="矩形 3">
            <a:hlinkClick r:id="rId2" action="ppaction://hlinksldjump"/>
            <a:extLst>
              <a:ext uri="{FF2B5EF4-FFF2-40B4-BE49-F238E27FC236}">
                <a16:creationId xmlns:a16="http://schemas.microsoft.com/office/drawing/2014/main" id="{3772A1E8-87D4-44CD-AA31-C50DDC8A0DB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1E7F080-583A-4AA9-A0DF-6B10965059C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DCF65AA-A2BC-4279-9A3D-F30542FB524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0F0C23A-2270-43B1-8844-3B3EBF653D0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281DB83-FCA6-4C45-9EB1-F149AC64C30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F8C572D-1C14-4217-9622-A1C719D8525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90268D63-CAF0-4099-BC10-5F2F8B35F35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22EB9DBB-4865-4556-9EC1-B01872F4978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56C5B6D-2363-4688-BC1C-40F83BB3EA6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6723" y="1268760"/>
            <a:ext cx="8229600" cy="5112568"/>
          </a:xfrm>
        </p:spPr>
        <p:txBody>
          <a:bodyPr/>
          <a:lstStyle/>
          <a:p>
            <a:pPr>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MyClassType1{</a:t>
            </a:r>
          </a:p>
          <a:p>
            <a:pPr>
              <a:spcBef>
                <a:spcPts val="0"/>
              </a:spcBef>
              <a:buNone/>
            </a:pPr>
            <a:r>
              <a:rPr lang="en-US" altLang="zh-CN" sz="2400" b="1" dirty="0">
                <a:solidFill>
                  <a:srgbClr val="0000FF"/>
                </a:solidFill>
                <a:latin typeface="Courier New" pitchFamily="49" charset="0"/>
                <a:cs typeface="Courier New" pitchFamily="49" charset="0"/>
              </a:rPr>
              <a:t>    private</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x,y</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    public</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MyClassType1() { x=0; y=0; }  </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MyClassType1(</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x0) { x=x0; y=0; }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MyClassType1(</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x0,</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y0);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display(){</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&lt;&lt;"x="&lt;&lt;x&lt;&lt;", y="&lt;&lt;y&lt;&lt;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  </a:t>
            </a:r>
          </a:p>
          <a:p>
            <a:pPr>
              <a:spcBef>
                <a:spcPts val="0"/>
              </a:spcBef>
              <a:buNone/>
            </a:pPr>
            <a:r>
              <a:rPr lang="en-US" altLang="zh-CN" sz="2400" b="1" dirty="0">
                <a:latin typeface="Courier New" pitchFamily="49" charset="0"/>
                <a:cs typeface="Courier New" pitchFamily="49" charset="0"/>
              </a:rPr>
              <a:t>};</a:t>
            </a:r>
          </a:p>
          <a:p>
            <a:endParaRPr lang="zh-CN" altLang="en-US" sz="2400" b="1" dirty="0"/>
          </a:p>
        </p:txBody>
      </p:sp>
      <p:sp>
        <p:nvSpPr>
          <p:cNvPr id="4" name="矩形 3">
            <a:hlinkClick r:id="rId2" action="ppaction://hlinksldjump"/>
            <a:extLst>
              <a:ext uri="{FF2B5EF4-FFF2-40B4-BE49-F238E27FC236}">
                <a16:creationId xmlns:a16="http://schemas.microsoft.com/office/drawing/2014/main" id="{5F5ED930-4BB8-42C3-B1B5-3791FC8A1B6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3F62E9F-0BDE-4C63-BC64-BA2CA3ECAA5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56B2E39-7906-45B5-8A7F-EB9F5CE9E9A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22DA86A-8E3F-4A10-BC99-85C898E4132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2FEAF53-06F2-4B9A-8A0D-1F2DD450D70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56107EC8-886B-4EB1-8AB8-309AF9B0FCA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4403FC41-E2C0-45F3-BE92-03DA7957B35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4767D9AF-C1A8-43F1-B756-156762E3AC1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FEC5E67-B5C8-477D-B526-2E36E605658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a:buNone/>
            </a:pPr>
            <a:r>
              <a:rPr lang="en-US" altLang="zh-CN" sz="2400" b="1" dirty="0">
                <a:latin typeface="Courier New" pitchFamily="49" charset="0"/>
                <a:cs typeface="Courier New" pitchFamily="49" charset="0"/>
              </a:rPr>
              <a:t>MyClassType1::MyClassType1(</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x0,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y0) { x=x0;  y=y0; } </a:t>
            </a:r>
          </a:p>
          <a:p>
            <a:pPr>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buNone/>
            </a:pPr>
            <a:r>
              <a:rPr lang="en-US" altLang="zh-CN" sz="2400" b="1" dirty="0">
                <a:latin typeface="Courier New" pitchFamily="49" charset="0"/>
                <a:cs typeface="Courier New" pitchFamily="49" charset="0"/>
              </a:rPr>
              <a:t>	MyClassType1 obj1;</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用无参构造函数初始化</a:t>
            </a:r>
            <a:endParaRPr lang="en-US" altLang="zh-CN" sz="2400" b="1" dirty="0">
              <a:solidFill>
                <a:srgbClr val="00B050"/>
              </a:solidFill>
              <a:latin typeface="Courier New" pitchFamily="49" charset="0"/>
              <a:cs typeface="Courier New" pitchFamily="49" charset="0"/>
            </a:endParaRPr>
          </a:p>
          <a:p>
            <a:pPr>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MyClassType1 obj2(21), obj3(31,32); </a:t>
            </a:r>
          </a:p>
          <a:p>
            <a:pPr>
              <a:buNone/>
            </a:pPr>
            <a:r>
              <a:rPr lang="en-US" altLang="zh-CN" sz="2400" b="1" dirty="0">
                <a:latin typeface="Courier New" pitchFamily="49" charset="0"/>
                <a:cs typeface="Courier New" pitchFamily="49" charset="0"/>
              </a:rPr>
              <a:t>	obj1.display(); </a:t>
            </a:r>
          </a:p>
          <a:p>
            <a:pPr>
              <a:buNone/>
            </a:pPr>
            <a:r>
              <a:rPr lang="en-US" altLang="zh-CN" sz="2400" b="1" dirty="0">
                <a:latin typeface="Courier New" pitchFamily="49" charset="0"/>
                <a:cs typeface="Courier New" pitchFamily="49" charset="0"/>
              </a:rPr>
              <a:t>	obj2.display();</a:t>
            </a:r>
          </a:p>
          <a:p>
            <a:pPr>
              <a:buNone/>
            </a:pPr>
            <a:r>
              <a:rPr lang="en-US" altLang="zh-CN" sz="2400" b="1" dirty="0">
                <a:latin typeface="Courier New" pitchFamily="49" charset="0"/>
                <a:cs typeface="Courier New" pitchFamily="49" charset="0"/>
              </a:rPr>
              <a:t>	obj3.display();</a:t>
            </a:r>
          </a:p>
          <a:p>
            <a:pPr>
              <a:buNone/>
            </a:pPr>
            <a:r>
              <a:rPr lang="en-US" altLang="zh-CN" sz="2400" b="1" dirty="0">
                <a:latin typeface="Courier New" pitchFamily="49" charset="0"/>
                <a:cs typeface="Courier New" pitchFamily="49" charset="0"/>
              </a:rPr>
              <a:t>}</a:t>
            </a:r>
          </a:p>
          <a:p>
            <a:pPr>
              <a:buNone/>
            </a:pPr>
            <a:r>
              <a:rPr lang="zh-CN" altLang="en-US" sz="2400" b="1" dirty="0">
                <a:solidFill>
                  <a:schemeClr val="accent6">
                    <a:lumMod val="75000"/>
                  </a:schemeClr>
                </a:solidFill>
              </a:rPr>
              <a:t>程序执行后的显示结果为：</a:t>
            </a:r>
          </a:p>
          <a:p>
            <a:endParaRPr lang="zh-CN" altLang="en-US" b="1" dirty="0"/>
          </a:p>
        </p:txBody>
      </p:sp>
      <p:sp>
        <p:nvSpPr>
          <p:cNvPr id="6" name="TextBox 5"/>
          <p:cNvSpPr txBox="1"/>
          <p:nvPr/>
        </p:nvSpPr>
        <p:spPr>
          <a:xfrm>
            <a:off x="468856" y="5209667"/>
            <a:ext cx="2357454" cy="1200329"/>
          </a:xfrm>
          <a:prstGeom prst="rect">
            <a:avLst/>
          </a:prstGeom>
          <a:noFill/>
        </p:spPr>
        <p:txBody>
          <a:bodyPr wrap="square" rtlCol="0">
            <a:spAutoFit/>
          </a:bodyPr>
          <a:lstStyle/>
          <a:p>
            <a:pPr>
              <a:buNone/>
            </a:pPr>
            <a:r>
              <a:rPr lang="en-US" altLang="zh-CN" sz="2400" b="1" dirty="0">
                <a:latin typeface="Courier New" pitchFamily="49" charset="0"/>
                <a:ea typeface="楷体_GB2312" pitchFamily="49" charset="-122"/>
                <a:cs typeface="Courier New" pitchFamily="49" charset="0"/>
              </a:rPr>
              <a:t>x=0, y=0</a:t>
            </a:r>
          </a:p>
          <a:p>
            <a:pPr>
              <a:buNone/>
            </a:pPr>
            <a:r>
              <a:rPr lang="en-US" altLang="zh-CN" sz="2400" b="1" dirty="0">
                <a:latin typeface="Courier New" pitchFamily="49" charset="0"/>
                <a:ea typeface="楷体_GB2312" pitchFamily="49" charset="-122"/>
                <a:cs typeface="Courier New" pitchFamily="49" charset="0"/>
              </a:rPr>
              <a:t>x=21, y=0</a:t>
            </a:r>
          </a:p>
          <a:p>
            <a:pPr>
              <a:buNone/>
            </a:pPr>
            <a:r>
              <a:rPr lang="en-US" altLang="zh-CN" sz="2400" b="1" dirty="0">
                <a:latin typeface="Courier New" pitchFamily="49" charset="0"/>
                <a:ea typeface="楷体_GB2312" pitchFamily="49" charset="-122"/>
                <a:cs typeface="Courier New" pitchFamily="49" charset="0"/>
              </a:rPr>
              <a:t>x=31, y=32</a:t>
            </a:r>
            <a:endParaRPr lang="zh-CN" altLang="en-US" dirty="0"/>
          </a:p>
        </p:txBody>
      </p:sp>
      <p:sp>
        <p:nvSpPr>
          <p:cNvPr id="4" name="矩形 3">
            <a:hlinkClick r:id="rId2" action="ppaction://hlinksldjump"/>
            <a:extLst>
              <a:ext uri="{FF2B5EF4-FFF2-40B4-BE49-F238E27FC236}">
                <a16:creationId xmlns:a16="http://schemas.microsoft.com/office/drawing/2014/main" id="{ECC680BD-1D1E-4E02-971D-839B42DD172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D7C65E3-DE1C-4619-8A5F-6F99941237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6F6C02C5-FCD6-4725-817C-D3BDE03CC80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658BA3D7-3BB3-4417-ABE4-E3626A3707F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3691EB69-2596-4BB6-AB9A-008C39C1D1A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0" name="矩形 9">
            <a:hlinkClick r:id="" action="ppaction://noaction"/>
            <a:extLst>
              <a:ext uri="{FF2B5EF4-FFF2-40B4-BE49-F238E27FC236}">
                <a16:creationId xmlns:a16="http://schemas.microsoft.com/office/drawing/2014/main" id="{1FA89739-4242-49C7-ABDE-5DECE7D683A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1" name="矩形 10">
            <a:hlinkClick r:id="" action="ppaction://noaction"/>
            <a:extLst>
              <a:ext uri="{FF2B5EF4-FFF2-40B4-BE49-F238E27FC236}">
                <a16:creationId xmlns:a16="http://schemas.microsoft.com/office/drawing/2014/main" id="{B41D3626-6DB2-4D58-A6DB-F56C14E392A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2" name="矩形 11">
            <a:hlinkClick r:id="" action="ppaction://noaction"/>
            <a:extLst>
              <a:ext uri="{FF2B5EF4-FFF2-40B4-BE49-F238E27FC236}">
                <a16:creationId xmlns:a16="http://schemas.microsoft.com/office/drawing/2014/main" id="{093BBC30-AD62-4685-8DC8-B2AA4DAB2A5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30867A13-ECB6-4F25-B69A-447DFA939E5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类和对象的基本概念</a:t>
            </a:r>
          </a:p>
        </p:txBody>
      </p:sp>
      <p:sp>
        <p:nvSpPr>
          <p:cNvPr id="3" name="内容占位符 2"/>
          <p:cNvSpPr>
            <a:spLocks noGrp="1"/>
          </p:cNvSpPr>
          <p:nvPr>
            <p:ph idx="1"/>
          </p:nvPr>
        </p:nvSpPr>
        <p:spPr/>
        <p:txBody>
          <a:bodyPr/>
          <a:lstStyle/>
          <a:p>
            <a:r>
              <a:rPr lang="zh-CN" altLang="en-US" dirty="0"/>
              <a:t>什么是类</a:t>
            </a:r>
            <a:endParaRPr lang="en-US" altLang="zh-CN" dirty="0"/>
          </a:p>
          <a:p>
            <a:pPr lvl="1"/>
            <a:r>
              <a:rPr lang="zh-CN" altLang="en-US" dirty="0"/>
              <a:t>类是对现实世界中客观事物的抽象，通常将众多的具有相同属性的事物归纳、划分成为某个类。面向对象方法中的类，是对具有相同属性和行为的同一类对象的抽象描述，其内部包括属性（本类的数据成员）和行为（本类的成员函数）两个主要部分，即是说，类以数据为中心，把相关的一批函数组成为一体</a:t>
            </a:r>
          </a:p>
        </p:txBody>
      </p:sp>
      <p:sp>
        <p:nvSpPr>
          <p:cNvPr id="4" name="矩形 3">
            <a:hlinkClick r:id="rId2" action="ppaction://hlinksldjump"/>
            <a:extLst>
              <a:ext uri="{FF2B5EF4-FFF2-40B4-BE49-F238E27FC236}">
                <a16:creationId xmlns:a16="http://schemas.microsoft.com/office/drawing/2014/main" id="{234B203A-F497-4238-BA2E-1AA0518CF9D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95CF691-4A69-4936-94A0-8A504E42BD6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D701EA44-8A66-4E0A-8C61-DADFF710892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292C725-3019-4D3C-91EB-381C47917B9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CDBDFF5-51F5-4558-8642-C3D57BA8DDD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C58E17B5-E6F4-4213-BE69-089C55AB2B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1E288DC5-A181-4FFE-ADD4-F3A324C84CB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9C4E0443-CFA6-4EAA-A199-A211135F196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74FF4943-318A-4C8F-871C-FCE9033AB5A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2118"/>
    </mc:Choice>
    <mc:Fallback xmlns="">
      <p:transition spd="slow" advTm="2118"/>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508860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7.6】</a:t>
            </a:r>
            <a:r>
              <a:rPr lang="zh-CN" altLang="en-US" dirty="0">
                <a:solidFill>
                  <a:srgbClr val="C00000"/>
                </a:solidFill>
              </a:rPr>
              <a:t>用户自定义</a:t>
            </a:r>
            <a:r>
              <a:rPr lang="en-US" altLang="zh-CN" dirty="0">
                <a:solidFill>
                  <a:srgbClr val="C00000"/>
                </a:solidFill>
              </a:rPr>
              <a:t>cylinder</a:t>
            </a:r>
            <a:r>
              <a:rPr lang="zh-CN" altLang="en-US" dirty="0">
                <a:solidFill>
                  <a:srgbClr val="C00000"/>
                </a:solidFill>
              </a:rPr>
              <a:t>类并对该类进行使用</a:t>
            </a:r>
            <a:endParaRPr lang="en-US" altLang="zh-CN" dirty="0">
              <a:solidFill>
                <a:srgbClr val="C00000"/>
              </a:solidFill>
            </a:endParaRPr>
          </a:p>
          <a:p>
            <a:pPr lvl="1"/>
            <a:r>
              <a:rPr lang="zh-CN" altLang="en-US" dirty="0"/>
              <a:t>自定义</a:t>
            </a:r>
            <a:r>
              <a:rPr lang="en-US" altLang="zh-CN" dirty="0"/>
              <a:t>cylinder</a:t>
            </a:r>
            <a:r>
              <a:rPr lang="zh-CN" altLang="en-US" dirty="0"/>
              <a:t>圆柱体类，它具有私有数据成员</a:t>
            </a:r>
            <a:r>
              <a:rPr lang="en-US" altLang="zh-CN" dirty="0"/>
              <a:t>r</a:t>
            </a:r>
            <a:r>
              <a:rPr lang="zh-CN" altLang="en-US" dirty="0"/>
              <a:t>与</a:t>
            </a:r>
            <a:r>
              <a:rPr lang="en-US" altLang="zh-CN" dirty="0"/>
              <a:t>h，</a:t>
            </a:r>
            <a:r>
              <a:rPr lang="zh-CN" altLang="en-US" dirty="0"/>
              <a:t>表示圆柱体的底圆半径和高；并提供构造函数、计算底圆周长、底圆面积以及圆柱体体积的公有成员函数。并编制主函数，对</a:t>
            </a:r>
            <a:r>
              <a:rPr lang="en-US" altLang="zh-CN" dirty="0"/>
              <a:t>cylinder</a:t>
            </a:r>
            <a:r>
              <a:rPr lang="zh-CN" altLang="en-US" dirty="0"/>
              <a:t>类进行使用：说明</a:t>
            </a:r>
            <a:r>
              <a:rPr lang="en-US" altLang="zh-CN" dirty="0"/>
              <a:t>cylinder</a:t>
            </a:r>
            <a:r>
              <a:rPr lang="zh-CN" altLang="en-US" dirty="0"/>
              <a:t>类对象，输入底圆半径与圆柱体的高，而后负责计算出该圆柱体的表面积与体积并将结果显示出来</a:t>
            </a:r>
          </a:p>
        </p:txBody>
      </p:sp>
      <p:sp>
        <p:nvSpPr>
          <p:cNvPr id="4" name="矩形 3">
            <a:hlinkClick r:id="rId2" action="ppaction://hlinksldjump"/>
            <a:extLst>
              <a:ext uri="{FF2B5EF4-FFF2-40B4-BE49-F238E27FC236}">
                <a16:creationId xmlns:a16="http://schemas.microsoft.com/office/drawing/2014/main" id="{F5156AD5-33D5-41C6-8550-12F98A67F88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BD38FBFB-3D18-4D57-BF69-A74BD48F8E4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002B845-A8E1-4599-85B2-54EC17DA20D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886A674-9BA8-4B41-AFFE-FD25432462C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E147984-092C-4F41-82CC-7566CC5C008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500393FB-2982-45D7-837E-78D44AFE50D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D32248F1-8495-40E5-AB20-B137C048049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E889AD0-9483-4FB7-899E-226ADDFC1CA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49C3B355-6FD7-4940-8E41-E2F24703FA6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8812811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90000"/>
              </a:lnSpc>
              <a:buNone/>
            </a:pP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nSpc>
                <a:spcPct val="90000"/>
              </a:lnSpc>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lnSpc>
                <a:spcPct val="90000"/>
              </a:lnSpc>
              <a:buNone/>
            </a:pPr>
            <a:r>
              <a:rPr lang="en-US" altLang="zh-CN" sz="2400" b="1" dirty="0">
                <a:solidFill>
                  <a:srgbClr val="0000FF"/>
                </a:solidFill>
                <a:latin typeface="Courier New" pitchFamily="49" charset="0"/>
                <a:cs typeface="Courier New" pitchFamily="49" charset="0"/>
              </a:rPr>
              <a:t>const double </a:t>
            </a:r>
            <a:r>
              <a:rPr lang="en-US" altLang="zh-CN" sz="2400" b="1" dirty="0">
                <a:latin typeface="Courier New" pitchFamily="49" charset="0"/>
                <a:cs typeface="Courier New" pitchFamily="49" charset="0"/>
              </a:rPr>
              <a:t>PI = 3.1415926;</a:t>
            </a:r>
          </a:p>
          <a:p>
            <a:pPr>
              <a:lnSpc>
                <a:spcPct val="90000"/>
              </a:lnSpc>
              <a:buNone/>
            </a:pPr>
            <a:r>
              <a:rPr lang="en-US" altLang="zh-CN" sz="2400" b="1" dirty="0">
                <a:latin typeface="Courier New" pitchFamily="49" charset="0"/>
                <a:cs typeface="Courier New" pitchFamily="49" charset="0"/>
              </a:rPr>
              <a:t> </a:t>
            </a:r>
          </a:p>
          <a:p>
            <a:pPr>
              <a:lnSpc>
                <a:spcPct val="90000"/>
              </a:lnSpc>
              <a:buNone/>
            </a:pP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cylinder {</a:t>
            </a:r>
          </a:p>
          <a:p>
            <a:pPr>
              <a:lnSpc>
                <a:spcPct val="9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r, h; </a:t>
            </a:r>
          </a:p>
          <a:p>
            <a:pPr>
              <a:lnSpc>
                <a:spcPct val="90000"/>
              </a:lnSpc>
              <a:buNone/>
            </a:pP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lnSpc>
                <a:spcPct val="90000"/>
              </a:lnSpc>
              <a:buNone/>
            </a:pPr>
            <a:r>
              <a:rPr lang="en-US" altLang="zh-CN" sz="2400" b="1" dirty="0">
                <a:latin typeface="Courier New" pitchFamily="49" charset="0"/>
                <a:cs typeface="Courier New" pitchFamily="49" charset="0"/>
              </a:rPr>
              <a:t>	cylinder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r0 ,</a:t>
            </a: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h0 ) { r=r0; h=h0; }</a:t>
            </a:r>
          </a:p>
          <a:p>
            <a:pPr>
              <a:lnSpc>
                <a:spcPct val="9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circum();</a:t>
            </a:r>
          </a:p>
          <a:p>
            <a:pPr>
              <a:lnSpc>
                <a:spcPct val="9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area();</a:t>
            </a:r>
          </a:p>
          <a:p>
            <a:pPr>
              <a:lnSpc>
                <a:spcPct val="9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volume(); </a:t>
            </a:r>
          </a:p>
          <a:p>
            <a:pPr>
              <a:lnSpc>
                <a:spcPct val="90000"/>
              </a:lnSpc>
              <a:buNone/>
            </a:pPr>
            <a:r>
              <a:rPr lang="en-US" altLang="zh-CN" sz="2400" b="1" dirty="0">
                <a:latin typeface="Courier New" pitchFamily="49" charset="0"/>
                <a:cs typeface="Courier New" pitchFamily="49" charset="0"/>
              </a:rPr>
              <a:t>}; </a:t>
            </a:r>
            <a:endParaRPr lang="zh-CN" altLang="en-US" sz="2400" b="1" dirty="0">
              <a:latin typeface="Courier New" pitchFamily="49" charset="0"/>
              <a:cs typeface="Courier New" pitchFamily="49" charset="0"/>
            </a:endParaRPr>
          </a:p>
          <a:p>
            <a:pPr>
              <a:buNone/>
            </a:pPr>
            <a:endParaRPr lang="zh-CN" altLang="en-US" b="1" dirty="0"/>
          </a:p>
        </p:txBody>
      </p:sp>
      <p:sp>
        <p:nvSpPr>
          <p:cNvPr id="4" name="矩形 3">
            <a:hlinkClick r:id="rId2" action="ppaction://hlinksldjump"/>
            <a:extLst>
              <a:ext uri="{FF2B5EF4-FFF2-40B4-BE49-F238E27FC236}">
                <a16:creationId xmlns:a16="http://schemas.microsoft.com/office/drawing/2014/main" id="{4E97AA9F-E632-4095-A505-D6EEDA38E63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66E5F57-10CE-4A74-9997-84C0845BA8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B74CB42-7AD2-4D9C-A97E-2C231D3F4DB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355049D-D21E-4140-9DAC-28070E303D7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63906C5-C67B-4E0D-8DE5-5C76A16490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37DE71B-9E04-467D-B27C-31349ECB552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5AF9AEBF-1B42-4B4E-868E-81CF7281BC6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37B12300-72E6-4D28-BF7B-1263B57CFDE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39B6CE80-E7AA-4935-BCA9-FC9B16DF75E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5865081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016599"/>
          </a:xfrm>
        </p:spPr>
        <p:txBody>
          <a:bodyPr/>
          <a:lstStyle/>
          <a:p>
            <a:pPr>
              <a:lnSpc>
                <a:spcPct val="80000"/>
              </a:lnSpc>
              <a:buNone/>
            </a:pP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cylinder::circum() {</a:t>
            </a:r>
          </a:p>
          <a:p>
            <a:pPr>
              <a:lnSpc>
                <a:spcPct val="80000"/>
              </a:lnSpc>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2 * PI * r; </a:t>
            </a:r>
          </a:p>
          <a:p>
            <a:pPr>
              <a:lnSpc>
                <a:spcPct val="80000"/>
              </a:lnSpc>
              <a:buNone/>
            </a:pPr>
            <a:r>
              <a:rPr lang="en-US" altLang="zh-CN" sz="2400" b="1" dirty="0">
                <a:latin typeface="Courier New" pitchFamily="49" charset="0"/>
                <a:cs typeface="Courier New" pitchFamily="49" charset="0"/>
              </a:rPr>
              <a:t>}</a:t>
            </a:r>
          </a:p>
          <a:p>
            <a:pPr>
              <a:lnSpc>
                <a:spcPct val="80000"/>
              </a:lnSpc>
              <a:buNone/>
            </a:pPr>
            <a:r>
              <a:rPr lang="en-US" altLang="zh-CN" sz="2400" b="1" dirty="0">
                <a:solidFill>
                  <a:schemeClr val="tx2"/>
                </a:solidFill>
                <a:latin typeface="Courier New" pitchFamily="49" charset="0"/>
                <a:cs typeface="Courier New" pitchFamily="49" charset="0"/>
              </a:rPr>
              <a:t> </a:t>
            </a:r>
          </a:p>
          <a:p>
            <a:pPr>
              <a:lnSpc>
                <a:spcPct val="80000"/>
              </a:lnSpc>
              <a:buNone/>
            </a:pP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cylinder::area() { </a:t>
            </a:r>
          </a:p>
          <a:p>
            <a:pPr>
              <a:lnSpc>
                <a:spcPct val="80000"/>
              </a:lnSpc>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PI * r * r; </a:t>
            </a:r>
          </a:p>
          <a:p>
            <a:pPr>
              <a:lnSpc>
                <a:spcPct val="80000"/>
              </a:lnSpc>
              <a:buNone/>
            </a:pPr>
            <a:r>
              <a:rPr lang="en-US" altLang="zh-CN" sz="2400" b="1" dirty="0">
                <a:latin typeface="Courier New" pitchFamily="49" charset="0"/>
                <a:cs typeface="Courier New" pitchFamily="49" charset="0"/>
              </a:rPr>
              <a:t>}</a:t>
            </a:r>
          </a:p>
          <a:p>
            <a:pPr>
              <a:lnSpc>
                <a:spcPct val="80000"/>
              </a:lnSpc>
              <a:buNone/>
            </a:pPr>
            <a:r>
              <a:rPr lang="en-US" altLang="zh-CN" sz="2400" b="1" dirty="0">
                <a:solidFill>
                  <a:srgbClr val="0000FF"/>
                </a:solidFill>
                <a:latin typeface="Courier New" pitchFamily="49" charset="0"/>
                <a:cs typeface="Courier New" pitchFamily="49" charset="0"/>
              </a:rPr>
              <a:t> </a:t>
            </a:r>
          </a:p>
          <a:p>
            <a:pPr>
              <a:lnSpc>
                <a:spcPct val="80000"/>
              </a:lnSpc>
              <a:buNone/>
            </a:pP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cylinder::volume() {</a:t>
            </a:r>
          </a:p>
          <a:p>
            <a:pPr>
              <a:lnSpc>
                <a:spcPct val="80000"/>
              </a:lnSpc>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PI * r * r * h;  </a:t>
            </a:r>
          </a:p>
          <a:p>
            <a:pPr>
              <a:lnSpc>
                <a:spcPct val="80000"/>
              </a:lnSpc>
              <a:buNone/>
            </a:pPr>
            <a:r>
              <a:rPr lang="en-US" altLang="zh-CN" sz="2400" b="1" dirty="0">
                <a:latin typeface="Courier New" pitchFamily="49" charset="0"/>
                <a:cs typeface="Courier New" pitchFamily="49" charset="0"/>
              </a:rPr>
              <a:t>}</a:t>
            </a:r>
          </a:p>
          <a:p>
            <a:pPr>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8C77EF6D-3BFC-4F5C-BEC4-844EFD69191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5085853-DEB0-4AF6-BD42-BB94D12E810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8BCB60A-3D59-48C6-8230-8C04104F294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2F58CCA-D1CF-4E8D-8B9E-45583B95D6C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CE9F37B-D93D-42DF-B119-4E7B867D3D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943B274C-D5EF-4E53-BB78-A2470ED4939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2C8BF407-45F7-4502-87BE-7F38F0213FE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2982855-8D8C-493E-8ED4-2678FAA0838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D398F2A4-778C-4E94-BC3B-02816D07F69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204341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20642"/>
          </a:xfrm>
        </p:spPr>
        <p:txBody>
          <a:bodyPr/>
          <a:lstStyle/>
          <a:p>
            <a:pPr>
              <a:lnSpc>
                <a:spcPct val="80000"/>
              </a:lnSpc>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 {</a:t>
            </a:r>
          </a:p>
          <a:p>
            <a:pPr>
              <a:lnSpc>
                <a:spcPct val="8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r, h;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&lt;&lt;"Input r and h: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&gt;&gt;r&gt;&gt;h; </a:t>
            </a:r>
          </a:p>
          <a:p>
            <a:pPr>
              <a:lnSpc>
                <a:spcPct val="80000"/>
              </a:lnSpc>
              <a:buNone/>
            </a:pPr>
            <a:r>
              <a:rPr lang="en-US" altLang="zh-CN" sz="2400" b="1" dirty="0">
                <a:latin typeface="Courier New" pitchFamily="49" charset="0"/>
                <a:cs typeface="Courier New" pitchFamily="49" charset="0"/>
              </a:rPr>
              <a:t>	cylinder </a:t>
            </a:r>
            <a:r>
              <a:rPr lang="en-US" altLang="zh-CN" sz="2400" b="1" dirty="0" err="1">
                <a:latin typeface="Courier New" pitchFamily="49" charset="0"/>
                <a:cs typeface="Courier New" pitchFamily="49" charset="0"/>
              </a:rPr>
              <a:t>obj</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r,h</a:t>
            </a:r>
            <a:r>
              <a:rPr lang="en-US" altLang="zh-CN" sz="2400" b="1" dirty="0">
                <a:latin typeface="Courier New" pitchFamily="49" charset="0"/>
                <a:cs typeface="Courier New" pitchFamily="49" charset="0"/>
              </a:rPr>
              <a:t>);</a:t>
            </a:r>
          </a:p>
          <a:p>
            <a:pPr>
              <a:lnSpc>
                <a:spcPct val="8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a, v;</a:t>
            </a:r>
          </a:p>
          <a:p>
            <a:pPr>
              <a:lnSpc>
                <a:spcPct val="80000"/>
              </a:lnSpc>
              <a:buNone/>
            </a:pPr>
            <a:r>
              <a:rPr lang="en-US" altLang="zh-CN" sz="2400" b="1" dirty="0">
                <a:latin typeface="Courier New" pitchFamily="49" charset="0"/>
                <a:cs typeface="Courier New" pitchFamily="49" charset="0"/>
              </a:rPr>
              <a:t>	a = 2*</a:t>
            </a:r>
            <a:r>
              <a:rPr lang="en-US" altLang="zh-CN" sz="2400" b="1" dirty="0" err="1">
                <a:latin typeface="Courier New" pitchFamily="49" charset="0"/>
                <a:cs typeface="Courier New" pitchFamily="49" charset="0"/>
              </a:rPr>
              <a:t>obj.area</a:t>
            </a:r>
            <a:r>
              <a:rPr lang="en-US" altLang="zh-CN" sz="2400" b="1" dirty="0">
                <a:latin typeface="Courier New" pitchFamily="49" charset="0"/>
                <a:cs typeface="Courier New" pitchFamily="49" charset="0"/>
              </a:rPr>
              <a:t>() + </a:t>
            </a:r>
            <a:r>
              <a:rPr lang="en-US" altLang="zh-CN" sz="2400" b="1" dirty="0" err="1">
                <a:latin typeface="Courier New" pitchFamily="49" charset="0"/>
                <a:cs typeface="Courier New" pitchFamily="49" charset="0"/>
              </a:rPr>
              <a:t>obj.circum</a:t>
            </a:r>
            <a:r>
              <a:rPr lang="en-US" altLang="zh-CN" sz="2400" b="1" dirty="0">
                <a:latin typeface="Courier New" pitchFamily="49" charset="0"/>
                <a:cs typeface="Courier New" pitchFamily="49" charset="0"/>
              </a:rPr>
              <a:t>()*h;</a:t>
            </a:r>
          </a:p>
          <a:p>
            <a:pPr>
              <a:lnSpc>
                <a:spcPct val="80000"/>
              </a:lnSpc>
              <a:buNone/>
            </a:pPr>
            <a:r>
              <a:rPr lang="en-US" altLang="zh-CN" sz="2400" b="1" dirty="0">
                <a:latin typeface="Courier New" pitchFamily="49" charset="0"/>
                <a:cs typeface="Courier New" pitchFamily="49" charset="0"/>
              </a:rPr>
              <a:t>	v = </a:t>
            </a:r>
            <a:r>
              <a:rPr lang="en-US" altLang="zh-CN" sz="2400" b="1" dirty="0" err="1">
                <a:latin typeface="Courier New" pitchFamily="49" charset="0"/>
                <a:cs typeface="Courier New" pitchFamily="49" charset="0"/>
              </a:rPr>
              <a:t>obj.volume</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&lt;&lt;"area="&lt;&lt;a&lt;&lt;",  volume="&lt;&lt;v&lt;&lt;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a:t>
            </a:r>
          </a:p>
          <a:p>
            <a:pPr>
              <a:lnSpc>
                <a:spcPct val="40000"/>
              </a:lnSpc>
              <a:buNone/>
            </a:pPr>
            <a:r>
              <a:rPr lang="en-US" altLang="zh-CN" sz="2400" b="1" dirty="0">
                <a:solidFill>
                  <a:srgbClr val="0000FF"/>
                </a:solidFill>
                <a:latin typeface="Courier New" pitchFamily="49" charset="0"/>
                <a:cs typeface="Courier New" pitchFamily="49" charset="0"/>
              </a:rPr>
              <a:t> </a:t>
            </a:r>
          </a:p>
          <a:p>
            <a:pPr>
              <a:lnSpc>
                <a:spcPct val="80000"/>
              </a:lnSpc>
              <a:buNone/>
            </a:pPr>
            <a:r>
              <a:rPr lang="zh-CN" altLang="en-US" sz="2400" b="1" dirty="0">
                <a:solidFill>
                  <a:schemeClr val="accent6"/>
                </a:solidFill>
                <a:latin typeface="Courier New" pitchFamily="49" charset="0"/>
                <a:cs typeface="Courier New" pitchFamily="49" charset="0"/>
              </a:rPr>
              <a:t>程序执行后，屏幕显示结果为：</a:t>
            </a:r>
          </a:p>
          <a:p>
            <a:pPr>
              <a:lnSpc>
                <a:spcPct val="80000"/>
              </a:lnSpc>
              <a:buNone/>
            </a:pPr>
            <a:r>
              <a:rPr lang="en-US" altLang="zh-CN" sz="2400" b="1" dirty="0">
                <a:latin typeface="Courier New" pitchFamily="49" charset="0"/>
                <a:cs typeface="Courier New" pitchFamily="49" charset="0"/>
              </a:rPr>
              <a:t>Input r and h: 1.1 10</a:t>
            </a:r>
          </a:p>
          <a:p>
            <a:pPr>
              <a:lnSpc>
                <a:spcPct val="80000"/>
              </a:lnSpc>
              <a:buNone/>
            </a:pPr>
            <a:r>
              <a:rPr lang="en-US" altLang="zh-CN" sz="2400" b="1" dirty="0">
                <a:latin typeface="Courier New" pitchFamily="49" charset="0"/>
                <a:cs typeface="Courier New" pitchFamily="49" charset="0"/>
              </a:rPr>
              <a:t>area=76.7177,  volume=38.0133</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23A8473F-D58C-4DD0-A4FA-D249E2F8D4D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B897FFA2-A30D-40F4-AF88-A012D3E901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FA395F1-7AB8-4B42-A3FA-4B7981F2B9B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205F5A2-DC1F-43E1-B768-15342A3DDC5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05D0B0A-8729-4B46-A898-16C22C93E1A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4219B683-73C9-4113-9D49-556E610051A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7B12058E-9025-4035-B8A0-408DBC1F344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603463F-9E2B-4853-BC12-18DD5D35D44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07AC19F1-02E0-4C65-81AA-F7205ABB5F8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38837491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7.6】</a:t>
            </a:r>
            <a:r>
              <a:rPr lang="zh-CN" altLang="en-US" dirty="0"/>
              <a:t>说明</a:t>
            </a:r>
            <a:r>
              <a:rPr lang="zh-CN" altLang="en-US" dirty="0">
                <a:solidFill>
                  <a:srgbClr val="0000FF"/>
                </a:solidFill>
                <a:latin typeface="Times New Roman" pitchFamily="18" charset="0"/>
              </a:rPr>
              <a:t> </a:t>
            </a:r>
            <a:endParaRPr lang="zh-CN" altLang="en-US" dirty="0">
              <a:solidFill>
                <a:srgbClr val="0000FF"/>
              </a:solidFill>
            </a:endParaRPr>
          </a:p>
          <a:p>
            <a:pPr lvl="1">
              <a:spcBef>
                <a:spcPts val="576"/>
              </a:spcBef>
            </a:pPr>
            <a:r>
              <a:rPr lang="zh-CN" altLang="en-US" dirty="0"/>
              <a:t>自定义某一个类时，先“抽取”也即先抽象出该类要处理哪些数据，将它们设定为该类的数据成员 -- 如半径</a:t>
            </a:r>
            <a:r>
              <a:rPr lang="en-US" altLang="zh-CN" dirty="0"/>
              <a:t>r</a:t>
            </a:r>
            <a:r>
              <a:rPr lang="zh-CN" altLang="en-US" dirty="0"/>
              <a:t>与高</a:t>
            </a:r>
            <a:r>
              <a:rPr lang="en-US" altLang="zh-CN" dirty="0"/>
              <a:t>h；</a:t>
            </a:r>
            <a:r>
              <a:rPr lang="zh-CN" altLang="en-US" dirty="0"/>
              <a:t>而后进一步考虑要对这些数据进行一些什么样的处理，从而设定类成员函数 -- 如</a:t>
            </a:r>
            <a:r>
              <a:rPr lang="en-US" altLang="zh-CN" dirty="0" err="1"/>
              <a:t>circum、area</a:t>
            </a:r>
            <a:r>
              <a:rPr lang="zh-CN" altLang="en-US" dirty="0"/>
              <a:t>以及</a:t>
            </a:r>
            <a:r>
              <a:rPr lang="en-US" altLang="zh-CN" dirty="0"/>
              <a:t>volume</a:t>
            </a:r>
            <a:r>
              <a:rPr lang="zh-CN" altLang="en-US" dirty="0"/>
              <a:t>成员函数</a:t>
            </a:r>
          </a:p>
          <a:p>
            <a:pPr lvl="1">
              <a:spcBef>
                <a:spcPts val="576"/>
              </a:spcBef>
            </a:pPr>
            <a:r>
              <a:rPr lang="zh-CN" altLang="en-US" dirty="0"/>
              <a:t>在主调函数</a:t>
            </a:r>
            <a:r>
              <a:rPr lang="en-US" altLang="zh-CN" dirty="0"/>
              <a:t>main</a:t>
            </a:r>
            <a:r>
              <a:rPr lang="zh-CN" altLang="en-US" dirty="0"/>
              <a:t>中，必须通过类对象来对公有成员函数</a:t>
            </a:r>
            <a:r>
              <a:rPr lang="en-US" altLang="zh-CN" dirty="0" err="1"/>
              <a:t>circum、area</a:t>
            </a:r>
            <a:r>
              <a:rPr lang="zh-CN" altLang="en-US" dirty="0"/>
              <a:t>以及</a:t>
            </a:r>
            <a:r>
              <a:rPr lang="en-US" altLang="zh-CN" dirty="0"/>
              <a:t>volume</a:t>
            </a:r>
            <a:r>
              <a:rPr lang="zh-CN" altLang="en-US" dirty="0"/>
              <a:t>进行调用</a:t>
            </a:r>
          </a:p>
        </p:txBody>
      </p:sp>
      <p:sp>
        <p:nvSpPr>
          <p:cNvPr id="4" name="矩形 3">
            <a:hlinkClick r:id="rId2" action="ppaction://hlinksldjump"/>
            <a:extLst>
              <a:ext uri="{FF2B5EF4-FFF2-40B4-BE49-F238E27FC236}">
                <a16:creationId xmlns:a16="http://schemas.microsoft.com/office/drawing/2014/main" id="{C9FF1E00-3511-45A6-A8DF-5B3400937E6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4409F68-6C96-434D-800F-39D74024049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CDE7C3A1-A43A-4BDC-9469-D84C95AB792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3711BC2-1A76-43A1-8058-F414B94282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C1B90AE-A3A7-4A4E-BD15-4B386BDFB76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F609B26-203D-4210-B508-189EFC6A62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C52EF4E7-5A77-45AE-8F13-8374ECCA820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10C64303-E3A2-4BFD-A2DA-86A8F7A7CBB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41900375-86F0-4288-8C36-A0FC41A0C71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6889181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1828800" y="1741289"/>
            <a:ext cx="5486400" cy="1205508"/>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构造函数在何时被执行？</a:t>
            </a:r>
          </a:p>
        </p:txBody>
      </p:sp>
      <p:sp>
        <p:nvSpPr>
          <p:cNvPr id="4" name="矩形 3"/>
          <p:cNvSpPr/>
          <p:nvPr>
            <p:custDataLst>
              <p:tags r:id="rId3"/>
            </p:custDataLst>
          </p:nvPr>
        </p:nvSpPr>
        <p:spPr>
          <a:xfrm>
            <a:off x="2514600" y="3067350"/>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程序编译时</a:t>
            </a:r>
          </a:p>
        </p:txBody>
      </p:sp>
      <p:sp>
        <p:nvSpPr>
          <p:cNvPr id="5" name="矩形 4"/>
          <p:cNvSpPr/>
          <p:nvPr>
            <p:custDataLst>
              <p:tags r:id="rId4"/>
            </p:custDataLst>
          </p:nvPr>
        </p:nvSpPr>
        <p:spPr>
          <a:xfrm>
            <a:off x="2514600" y="3549553"/>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创建对象时</a:t>
            </a:r>
          </a:p>
        </p:txBody>
      </p:sp>
      <p:sp>
        <p:nvSpPr>
          <p:cNvPr id="6" name="矩形 5"/>
          <p:cNvSpPr/>
          <p:nvPr>
            <p:custDataLst>
              <p:tags r:id="rId5"/>
            </p:custDataLst>
          </p:nvPr>
        </p:nvSpPr>
        <p:spPr>
          <a:xfrm>
            <a:off x="2514600" y="4031756"/>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创建类时</a:t>
            </a:r>
          </a:p>
        </p:txBody>
      </p:sp>
      <p:sp>
        <p:nvSpPr>
          <p:cNvPr id="7" name="矩形 6"/>
          <p:cNvSpPr/>
          <p:nvPr>
            <p:custDataLst>
              <p:tags r:id="rId6"/>
            </p:custDataLst>
          </p:nvPr>
        </p:nvSpPr>
        <p:spPr>
          <a:xfrm>
            <a:off x="2514600" y="4513959"/>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程序装入内存时</a:t>
            </a:r>
          </a:p>
        </p:txBody>
      </p:sp>
      <p:sp>
        <p:nvSpPr>
          <p:cNvPr id="8" name="椭圆 7"/>
          <p:cNvSpPr>
            <a:spLocks noChangeAspect="1"/>
          </p:cNvSpPr>
          <p:nvPr>
            <p:custDataLst>
              <p:tags r:id="rId7"/>
            </p:custDataLst>
          </p:nvPr>
        </p:nvSpPr>
        <p:spPr>
          <a:xfrm>
            <a:off x="2027041" y="3103514"/>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A</a:t>
            </a:r>
            <a:endParaRPr lang="zh-CN" altLang="en-US" sz="900">
              <a:solidFill>
                <a:srgbClr val="FFFFFF"/>
              </a:solidFill>
            </a:endParaRPr>
          </a:p>
        </p:txBody>
      </p:sp>
      <p:sp>
        <p:nvSpPr>
          <p:cNvPr id="9" name="椭圆 8"/>
          <p:cNvSpPr>
            <a:spLocks noChangeAspect="1"/>
          </p:cNvSpPr>
          <p:nvPr>
            <p:custDataLst>
              <p:tags r:id="rId8"/>
            </p:custDataLst>
          </p:nvPr>
        </p:nvSpPr>
        <p:spPr>
          <a:xfrm>
            <a:off x="2027041" y="3585717"/>
            <a:ext cx="289322" cy="289322"/>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B</a:t>
            </a:r>
            <a:endParaRPr lang="zh-CN" altLang="en-US" sz="900">
              <a:solidFill>
                <a:srgbClr val="FFFFFF"/>
              </a:solidFill>
            </a:endParaRPr>
          </a:p>
        </p:txBody>
      </p:sp>
      <p:sp>
        <p:nvSpPr>
          <p:cNvPr id="10" name="椭圆 9"/>
          <p:cNvSpPr>
            <a:spLocks noChangeAspect="1"/>
          </p:cNvSpPr>
          <p:nvPr>
            <p:custDataLst>
              <p:tags r:id="rId9"/>
            </p:custDataLst>
          </p:nvPr>
        </p:nvSpPr>
        <p:spPr>
          <a:xfrm>
            <a:off x="2027041" y="4067920"/>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C</a:t>
            </a:r>
            <a:endParaRPr lang="zh-CN" altLang="en-US" sz="900">
              <a:solidFill>
                <a:srgbClr val="FFFFFF"/>
              </a:solidFill>
            </a:endParaRPr>
          </a:p>
        </p:txBody>
      </p:sp>
      <p:sp>
        <p:nvSpPr>
          <p:cNvPr id="11" name="椭圆 10"/>
          <p:cNvSpPr>
            <a:spLocks noChangeAspect="1"/>
          </p:cNvSpPr>
          <p:nvPr>
            <p:custDataLst>
              <p:tags r:id="rId10"/>
            </p:custDataLst>
          </p:nvPr>
        </p:nvSpPr>
        <p:spPr>
          <a:xfrm>
            <a:off x="2027041" y="4550123"/>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D</a:t>
            </a:r>
            <a:endParaRPr lang="zh-CN" altLang="en-US" sz="900">
              <a:solidFill>
                <a:srgbClr val="FFFFFF"/>
              </a:solidFill>
            </a:endParaRPr>
          </a:p>
        </p:txBody>
      </p:sp>
      <p:sp>
        <p:nvSpPr>
          <p:cNvPr id="12" name="圆角矩形 11"/>
          <p:cNvSpPr/>
          <p:nvPr>
            <p:custDataLst>
              <p:tags r:id="rId11"/>
            </p:custDataLst>
          </p:nvPr>
        </p:nvSpPr>
        <p:spPr>
          <a:xfrm>
            <a:off x="6157913" y="4996160"/>
            <a:ext cx="867966" cy="231458"/>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900">
                <a:solidFill>
                  <a:srgbClr val="FFFFFF"/>
                </a:solidFill>
              </a:rPr>
              <a:t>提交</a:t>
            </a:r>
          </a:p>
        </p:txBody>
      </p:sp>
      <p:grpSp>
        <p:nvGrpSpPr>
          <p:cNvPr id="19" name="组合 18"/>
          <p:cNvGrpSpPr/>
          <p:nvPr>
            <p:custDataLst>
              <p:tags r:id="rId12"/>
            </p:custDataLst>
          </p:nvPr>
        </p:nvGrpSpPr>
        <p:grpSpPr>
          <a:xfrm>
            <a:off x="0" y="0"/>
            <a:ext cx="6858000" cy="490220"/>
            <a:chOff x="-1524000" y="-1143000"/>
            <a:chExt cx="9144000" cy="653627"/>
          </a:xfrm>
        </p:grpSpPr>
        <p:sp>
          <p:nvSpPr>
            <p:cNvPr id="17"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zh-CN" altLang="en-US" dirty="0">
                <a:latin typeface="Times New Roman" pitchFamily="18" charset="0"/>
              </a:endParaRPr>
            </a:p>
          </p:txBody>
        </p:sp>
        <p:sp>
          <p:nvSpPr>
            <p:cNvPr id="13" name="ColorBlock"/>
            <p:cNvSpPr/>
            <p:nvPr>
              <p:custDataLst>
                <p:tags r:id="rId15"/>
              </p:custDataLst>
            </p:nvPr>
          </p:nvSpPr>
          <p:spPr>
            <a:xfrm>
              <a:off x="-1524000" y="-1143000"/>
              <a:ext cx="190500" cy="476251"/>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1185333" y="-1143000"/>
              <a:ext cx="952500" cy="47625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a:solidFill>
                    <a:srgbClr val="000000"/>
                  </a:solidFill>
                </a:rPr>
                <a:t>单选题</a:t>
              </a:r>
            </a:p>
          </p:txBody>
        </p:sp>
        <p:sp>
          <p:nvSpPr>
            <p:cNvPr id="18" name="TipText"/>
            <p:cNvSpPr txBox="1"/>
            <p:nvPr>
              <p:custDataLst>
                <p:tags r:id="rId17"/>
              </p:custDataLst>
            </p:nvPr>
          </p:nvSpPr>
          <p:spPr>
            <a:xfrm>
              <a:off x="0"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5" name="图片 14">
            <a:extLst>
              <a:ext uri="{FF2B5EF4-FFF2-40B4-BE49-F238E27FC236}">
                <a16:creationId xmlns:a16="http://schemas.microsoft.com/office/drawing/2014/main" id="{F72FB3B4-E76D-4FDD-97D9-03043B517EC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9661038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289559-8545-4478-9D9F-5638F8EE7297}"/>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下面有关构造函数的描述中，正确的是</a:t>
            </a:r>
          </a:p>
        </p:txBody>
      </p:sp>
      <p:sp>
        <p:nvSpPr>
          <p:cNvPr id="5" name="文本框 4">
            <a:extLst>
              <a:ext uri="{FF2B5EF4-FFF2-40B4-BE49-F238E27FC236}">
                <a16:creationId xmlns:a16="http://schemas.microsoft.com/office/drawing/2014/main" id="{C5B9FF67-F6F6-4626-ACE2-2CAE147AF12B}"/>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构造函数可以带有返回值</a:t>
            </a:r>
          </a:p>
        </p:txBody>
      </p:sp>
      <p:sp>
        <p:nvSpPr>
          <p:cNvPr id="6" name="文本框 5">
            <a:extLst>
              <a:ext uri="{FF2B5EF4-FFF2-40B4-BE49-F238E27FC236}">
                <a16:creationId xmlns:a16="http://schemas.microsoft.com/office/drawing/2014/main" id="{32AD4918-9A85-4758-8BD2-B7C0C6216367}"/>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构造函数的名称和类名完全相同</a:t>
            </a:r>
          </a:p>
        </p:txBody>
      </p:sp>
      <p:sp>
        <p:nvSpPr>
          <p:cNvPr id="7" name="文本框 6">
            <a:extLst>
              <a:ext uri="{FF2B5EF4-FFF2-40B4-BE49-F238E27FC236}">
                <a16:creationId xmlns:a16="http://schemas.microsoft.com/office/drawing/2014/main" id="{6850FAF6-C8F7-4D05-8C9D-350273BF7F36}"/>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构造函数必须带有参数</a:t>
            </a:r>
          </a:p>
        </p:txBody>
      </p:sp>
      <p:sp>
        <p:nvSpPr>
          <p:cNvPr id="8" name="文本框 7">
            <a:extLst>
              <a:ext uri="{FF2B5EF4-FFF2-40B4-BE49-F238E27FC236}">
                <a16:creationId xmlns:a16="http://schemas.microsoft.com/office/drawing/2014/main" id="{E00DA5DC-4B8C-4154-BA19-ED71A135209C}"/>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构造函数必须定义，不能缺省</a:t>
            </a:r>
          </a:p>
        </p:txBody>
      </p:sp>
      <p:sp>
        <p:nvSpPr>
          <p:cNvPr id="9" name="椭圆 8">
            <a:extLst>
              <a:ext uri="{FF2B5EF4-FFF2-40B4-BE49-F238E27FC236}">
                <a16:creationId xmlns:a16="http://schemas.microsoft.com/office/drawing/2014/main" id="{737D522C-9940-4CE2-A534-CC1BAF576DEA}"/>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5A101714-A989-4127-8D17-91AA067A6933}"/>
              </a:ext>
            </a:extLst>
          </p:cNvPr>
          <p:cNvSpPr>
            <a:spLocks noChangeAspect="1"/>
          </p:cNvSpPr>
          <p:nvPr>
            <p:custDataLst>
              <p:tags r:id="rId8"/>
            </p:custDataLst>
          </p:nvPr>
        </p:nvSpPr>
        <p:spPr>
          <a:xfrm>
            <a:off x="1178719" y="3637954"/>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86EC6B35-1D0C-4795-8F7F-B53EEC3308DF}"/>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1F740FE1-A43E-429F-8D15-79C5CE95A2FB}"/>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2F7D8E06-300D-4DD0-8973-8CD0CE665B97}"/>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887F8D2E-A054-4028-A68C-A68B65BBBBD3}"/>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9665A77D-4CE4-4105-BEE5-6EF6720C8160}"/>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BF78A354-6FD7-4E95-B023-B9FE27FFE5D6}"/>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E5CABD3-ECD3-4F6C-8A10-584C38CBC49D}"/>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A5C2FD17-7C1C-416A-9B64-D50A8AD2EEF0}"/>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80D7367C-741F-4644-B9A3-E34CF42067A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423730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F6C3E1-30B7-4323-A830-66BE7633EAB7}"/>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有关构造函数的说法错误的是</a:t>
            </a:r>
          </a:p>
        </p:txBody>
      </p:sp>
      <p:sp>
        <p:nvSpPr>
          <p:cNvPr id="5" name="文本框 4">
            <a:extLst>
              <a:ext uri="{FF2B5EF4-FFF2-40B4-BE49-F238E27FC236}">
                <a16:creationId xmlns:a16="http://schemas.microsoft.com/office/drawing/2014/main" id="{2F5C67FB-49EE-448A-B5CD-BEA977CBE23F}"/>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构造函数的名称和类名一样</a:t>
            </a:r>
          </a:p>
        </p:txBody>
      </p:sp>
      <p:sp>
        <p:nvSpPr>
          <p:cNvPr id="6" name="文本框 5">
            <a:extLst>
              <a:ext uri="{FF2B5EF4-FFF2-40B4-BE49-F238E27FC236}">
                <a16:creationId xmlns:a16="http://schemas.microsoft.com/office/drawing/2014/main" id="{C85145A9-8C11-4FA5-A1C5-182D307FA2D4}"/>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构造函数在说明类变量时自动执行</a:t>
            </a:r>
          </a:p>
        </p:txBody>
      </p:sp>
      <p:sp>
        <p:nvSpPr>
          <p:cNvPr id="7" name="文本框 6">
            <a:extLst>
              <a:ext uri="{FF2B5EF4-FFF2-40B4-BE49-F238E27FC236}">
                <a16:creationId xmlns:a16="http://schemas.microsoft.com/office/drawing/2014/main" id="{5ED9BF2D-1A0A-49BD-B0A9-B07022CA9CDB}"/>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构造函数无任何函数类型</a:t>
            </a:r>
          </a:p>
        </p:txBody>
      </p:sp>
      <p:sp>
        <p:nvSpPr>
          <p:cNvPr id="8" name="文本框 7">
            <a:extLst>
              <a:ext uri="{FF2B5EF4-FFF2-40B4-BE49-F238E27FC236}">
                <a16:creationId xmlns:a16="http://schemas.microsoft.com/office/drawing/2014/main" id="{6901CC67-DBB6-4126-A998-C3DC7F9A6AD8}"/>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构造函数有且只有一个</a:t>
            </a:r>
          </a:p>
        </p:txBody>
      </p:sp>
      <p:sp>
        <p:nvSpPr>
          <p:cNvPr id="9" name="椭圆 8">
            <a:extLst>
              <a:ext uri="{FF2B5EF4-FFF2-40B4-BE49-F238E27FC236}">
                <a16:creationId xmlns:a16="http://schemas.microsoft.com/office/drawing/2014/main" id="{D30B312A-FFD5-45EF-8652-43684AA32014}"/>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DF3AA69-C1DD-4B1C-9C2B-A54188757F76}"/>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D124F66-0FB4-4ADD-A7A2-680D3A01BE9E}"/>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56EFED9F-5EAB-427F-A4FB-39FF26767D94}"/>
              </a:ext>
            </a:extLst>
          </p:cNvPr>
          <p:cNvSpPr>
            <a:spLocks noChangeAspect="1"/>
          </p:cNvSpPr>
          <p:nvPr>
            <p:custDataLst>
              <p:tags r:id="rId10"/>
            </p:custDataLst>
          </p:nvPr>
        </p:nvSpPr>
        <p:spPr>
          <a:xfrm>
            <a:off x="1178719" y="4923829"/>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88A5C04-790E-41DB-A353-5C9A7E676DE5}"/>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69A4888D-1DC7-48A8-81F0-6F29D1AEA977}"/>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87882E44-CED9-484B-B08B-3A84E47CD558}"/>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3B09478C-8F2E-4055-8512-BE17133F7AD4}"/>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6A39A232-C1A5-4B79-834A-AFB4AD0AC639}"/>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F2A41C2-655F-40E6-84C2-1C6DBCDD43EA}"/>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5C0F32B3-FD47-4C1F-BE09-4E2C060A3299}"/>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929761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7.7】</a:t>
            </a:r>
            <a:r>
              <a:rPr lang="zh-CN" altLang="en-US" dirty="0">
                <a:solidFill>
                  <a:srgbClr val="C00000"/>
                </a:solidFill>
                <a:latin typeface="宋体" charset="-122"/>
              </a:rPr>
              <a:t>反序输出问题</a:t>
            </a:r>
            <a:endParaRPr lang="en-US" altLang="zh-CN" dirty="0">
              <a:solidFill>
                <a:srgbClr val="C00000"/>
              </a:solidFill>
              <a:latin typeface="宋体" charset="-122"/>
            </a:endParaRPr>
          </a:p>
          <a:p>
            <a:pPr lvl="1"/>
            <a:r>
              <a:rPr lang="zh-CN" altLang="en-US" dirty="0"/>
              <a:t>从键盘输入10个</a:t>
            </a:r>
            <a:r>
              <a:rPr lang="en-US" altLang="zh-CN" dirty="0" err="1"/>
              <a:t>int</a:t>
            </a:r>
            <a:r>
              <a:rPr lang="zh-CN" altLang="en-US" dirty="0"/>
              <a:t>型数，而后按输入的相反顺序输出它们。使用自定义类（类型），在类的私有数据成员中存放数据而后输出</a:t>
            </a:r>
            <a:endParaRPr lang="en-US" altLang="zh-CN" dirty="0"/>
          </a:p>
          <a:p>
            <a:pPr>
              <a:lnSpc>
                <a:spcPct val="90000"/>
              </a:lnSpc>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nSpc>
                <a:spcPct val="90000"/>
              </a:lnSpc>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lnSpc>
                <a:spcPct val="90000"/>
              </a:lnSpc>
              <a:buNone/>
            </a:pPr>
            <a:r>
              <a:rPr lang="en-US" altLang="zh-CN" sz="2400" b="1" dirty="0">
                <a:solidFill>
                  <a:srgbClr val="0000FF"/>
                </a:solidFill>
                <a:latin typeface="Courier New" pitchFamily="49" charset="0"/>
                <a:cs typeface="Courier New" pitchFamily="49" charset="0"/>
              </a:rPr>
              <a:t>class </a:t>
            </a:r>
            <a:r>
              <a:rPr lang="en-US" altLang="zh-CN" sz="2400" b="1" dirty="0" err="1">
                <a:latin typeface="Courier New" pitchFamily="49" charset="0"/>
                <a:cs typeface="Courier New" pitchFamily="49" charset="0"/>
              </a:rPr>
              <a:t>Cla</a:t>
            </a:r>
            <a:r>
              <a:rPr lang="en-US" altLang="zh-CN" sz="2400" b="1" dirty="0">
                <a:latin typeface="Courier New" pitchFamily="49" charset="0"/>
                <a:cs typeface="Courier New" pitchFamily="49" charset="0"/>
              </a:rPr>
              <a:t> {</a:t>
            </a:r>
          </a:p>
          <a:p>
            <a:pPr>
              <a:lnSpc>
                <a:spcPct val="90000"/>
              </a:lnSpc>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dat</a:t>
            </a:r>
            <a:r>
              <a:rPr lang="en-US" altLang="zh-CN" sz="2400" b="1" dirty="0">
                <a:latin typeface="Courier New" pitchFamily="49" charset="0"/>
                <a:cs typeface="Courier New" pitchFamily="49" charset="0"/>
              </a:rPr>
              <a:t>[10];</a:t>
            </a:r>
          </a:p>
          <a:p>
            <a:pPr>
              <a:lnSpc>
                <a:spcPct val="90000"/>
              </a:lnSpc>
              <a:buNone/>
            </a:pP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lnSpc>
                <a:spcPct val="90000"/>
              </a:lnSpc>
              <a:buNone/>
            </a:pPr>
            <a:r>
              <a:rPr lang="en-US" altLang="zh-CN" sz="2400" b="1" dirty="0">
                <a:solidFill>
                  <a:srgbClr val="0000FF"/>
                </a:solidFill>
                <a:latin typeface="Courier New" pitchFamily="49" charset="0"/>
                <a:cs typeface="Courier New" pitchFamily="49" charset="0"/>
              </a:rPr>
              <a:t>	void </a:t>
            </a:r>
            <a:r>
              <a:rPr lang="en-US" altLang="zh-CN" sz="2400" b="1" dirty="0" err="1">
                <a:latin typeface="Courier New" pitchFamily="49" charset="0"/>
                <a:cs typeface="Courier New" pitchFamily="49" charset="0"/>
              </a:rPr>
              <a:t>dataIn</a:t>
            </a:r>
            <a:r>
              <a:rPr lang="en-US" altLang="zh-CN" sz="2400" b="1" dirty="0">
                <a:latin typeface="Courier New" pitchFamily="49" charset="0"/>
                <a:cs typeface="Courier New" pitchFamily="49" charset="0"/>
              </a:rPr>
              <a:t>();</a:t>
            </a:r>
          </a:p>
          <a:p>
            <a:pPr>
              <a:lnSpc>
                <a:spcPct val="90000"/>
              </a:lnSpc>
              <a:buNone/>
            </a:pPr>
            <a:r>
              <a:rPr lang="en-US" altLang="zh-CN" sz="2400" b="1" dirty="0">
                <a:solidFill>
                  <a:srgbClr val="0000FF"/>
                </a:solidFill>
                <a:latin typeface="Courier New" pitchFamily="49" charset="0"/>
                <a:cs typeface="Courier New" pitchFamily="49" charset="0"/>
              </a:rPr>
              <a:t>	void </a:t>
            </a:r>
            <a:r>
              <a:rPr lang="en-US" altLang="zh-CN" sz="2400" b="1" dirty="0" err="1">
                <a:latin typeface="Courier New" pitchFamily="49" charset="0"/>
                <a:cs typeface="Courier New" pitchFamily="49" charset="0"/>
              </a:rPr>
              <a:t>reverseOut</a:t>
            </a:r>
            <a:r>
              <a:rPr lang="en-US" altLang="zh-CN" sz="2400" b="1" dirty="0">
                <a:latin typeface="Courier New" pitchFamily="49" charset="0"/>
                <a:cs typeface="Courier New" pitchFamily="49" charset="0"/>
              </a:rPr>
              <a:t>();</a:t>
            </a:r>
          </a:p>
          <a:p>
            <a:pPr>
              <a:lnSpc>
                <a:spcPct val="90000"/>
              </a:lnSpc>
              <a:buNone/>
            </a:pPr>
            <a:r>
              <a:rPr lang="en-US" altLang="zh-CN" sz="2400" b="1" dirty="0">
                <a:latin typeface="Courier New" pitchFamily="49" charset="0"/>
                <a:cs typeface="Courier New" pitchFamily="49" charset="0"/>
              </a:rPr>
              <a:t>};</a:t>
            </a:r>
          </a:p>
          <a:p>
            <a:pPr lvl="1">
              <a:buNone/>
            </a:pPr>
            <a:endParaRPr lang="zh-CN" altLang="en-US" dirty="0"/>
          </a:p>
        </p:txBody>
      </p:sp>
      <p:sp>
        <p:nvSpPr>
          <p:cNvPr id="4" name="矩形 3">
            <a:hlinkClick r:id="rId2" action="ppaction://hlinksldjump"/>
            <a:extLst>
              <a:ext uri="{FF2B5EF4-FFF2-40B4-BE49-F238E27FC236}">
                <a16:creationId xmlns:a16="http://schemas.microsoft.com/office/drawing/2014/main" id="{A3B91657-05CA-453D-908B-F90C239B1D3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6BFE834-A88A-4715-82F4-F84A835BC6F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5F45F1C4-27BE-4918-B7C7-E261B0FA3A3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31788FF-F0C9-4160-AA4F-657A8DBC7EB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7410032-3056-4AE1-9F80-2B9BBA92B83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3DF2EEBD-F0BA-4B3C-8459-FD80DA72523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2FB19710-8B37-40BF-A29A-1F70B9E18D9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39D3C58-C7CF-44FA-905F-134876F451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3546C302-9B2C-4E47-B75A-A4F5EFD45B0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5581750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nSpc>
                <a:spcPct val="80000"/>
              </a:lnSpc>
              <a:buNone/>
            </a:pPr>
            <a:r>
              <a:rPr lang="en-US" altLang="zh-CN" sz="2400" b="1" dirty="0">
                <a:solidFill>
                  <a:srgbClr val="0000FF"/>
                </a:solidFill>
                <a:latin typeface="Courier New" pitchFamily="49" charset="0"/>
                <a:cs typeface="Courier New" pitchFamily="49" charset="0"/>
              </a:rPr>
              <a:t>void </a:t>
            </a:r>
            <a:r>
              <a:rPr lang="en-US" altLang="zh-CN" sz="2400" b="1" dirty="0" err="1">
                <a:latin typeface="Courier New" pitchFamily="49" charset="0"/>
                <a:cs typeface="Courier New" pitchFamily="49" charset="0"/>
              </a:rPr>
              <a:t>Cla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dataIn</a:t>
            </a:r>
            <a:r>
              <a:rPr lang="en-US" altLang="zh-CN" sz="2400" b="1" dirty="0">
                <a:latin typeface="Courier New" pitchFamily="49" charset="0"/>
                <a:cs typeface="Courier New" pitchFamily="49" charset="0"/>
              </a:rPr>
              <a:t>()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&lt;&lt;"input 10 integers:"&lt;&lt;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80000"/>
              </a:lnSpc>
              <a:buNone/>
            </a:pPr>
            <a:r>
              <a:rPr lang="en-US" altLang="zh-CN" sz="2400" b="1" dirty="0">
                <a:solidFill>
                  <a:srgbClr val="0000FF"/>
                </a:solidFill>
                <a:latin typeface="Courier New" pitchFamily="49" charset="0"/>
                <a:cs typeface="Courier New" pitchFamily="49" charset="0"/>
              </a:rPr>
              <a:t>	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&lt;10;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a:t>
            </a:r>
            <a:r>
              <a:rPr lang="en-US" altLang="zh-CN" sz="2400" b="1" dirty="0" err="1">
                <a:latin typeface="Courier New" pitchFamily="49" charset="0"/>
                <a:cs typeface="Courier New" pitchFamily="49" charset="0"/>
              </a:rPr>
              <a:t>dat</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a:t>
            </a:r>
          </a:p>
          <a:p>
            <a:pPr>
              <a:lnSpc>
                <a:spcPct val="80000"/>
              </a:lnSpc>
              <a:buNone/>
            </a:pPr>
            <a:r>
              <a:rPr lang="en-US" altLang="zh-CN" sz="2400" b="1" dirty="0">
                <a:solidFill>
                  <a:srgbClr val="0000FF"/>
                </a:solidFill>
                <a:latin typeface="Courier New" pitchFamily="49" charset="0"/>
                <a:cs typeface="Courier New" pitchFamily="49" charset="0"/>
              </a:rPr>
              <a:t> </a:t>
            </a:r>
            <a:endParaRPr lang="en-US" altLang="zh-CN" sz="2400" b="1" dirty="0">
              <a:solidFill>
                <a:schemeClr val="hlink"/>
              </a:solidFill>
              <a:latin typeface="Courier New" pitchFamily="49" charset="0"/>
              <a:cs typeface="Courier New" pitchFamily="49" charset="0"/>
            </a:endParaRPr>
          </a:p>
          <a:p>
            <a:pPr>
              <a:lnSpc>
                <a:spcPct val="80000"/>
              </a:lnSpc>
              <a:buNone/>
            </a:pPr>
            <a:r>
              <a:rPr lang="en-US" altLang="zh-CN" sz="2400" b="1" dirty="0">
                <a:solidFill>
                  <a:srgbClr val="0000FF"/>
                </a:solidFill>
                <a:latin typeface="Courier New" pitchFamily="49" charset="0"/>
                <a:cs typeface="Courier New" pitchFamily="49" charset="0"/>
              </a:rPr>
              <a:t>void </a:t>
            </a:r>
            <a:r>
              <a:rPr lang="en-US" altLang="zh-CN" sz="2400" b="1" dirty="0" err="1">
                <a:latin typeface="Courier New" pitchFamily="49" charset="0"/>
                <a:cs typeface="Courier New" pitchFamily="49" charset="0"/>
              </a:rPr>
              <a:t>Cla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reverseOut</a:t>
            </a:r>
            <a:r>
              <a:rPr lang="en-US" altLang="zh-CN" sz="2400" b="1" dirty="0">
                <a:latin typeface="Courier New" pitchFamily="49" charset="0"/>
                <a:cs typeface="Courier New" pitchFamily="49" charset="0"/>
              </a:rPr>
              <a:t>()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The result ----"&lt;&lt;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nSpc>
                <a:spcPct val="80000"/>
              </a:lnSpc>
              <a:buNone/>
            </a:pPr>
            <a:r>
              <a:rPr lang="en-US" altLang="zh-CN" sz="2400" b="1" dirty="0">
                <a:solidFill>
                  <a:srgbClr val="0000FF"/>
                </a:solidFill>
                <a:latin typeface="Courier New" pitchFamily="49" charset="0"/>
                <a:cs typeface="Courier New" pitchFamily="49" charset="0"/>
              </a:rPr>
              <a:t>	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=9;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&gt;=0;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dat</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]&lt;&lt;"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 </a:t>
            </a:r>
          </a:p>
          <a:p>
            <a:pPr>
              <a:buNone/>
            </a:pPr>
            <a:endParaRPr lang="zh-CN" altLang="en-US" sz="2400" b="1" dirty="0">
              <a:latin typeface="Courier New" pitchFamily="49" charset="0"/>
              <a:cs typeface="Courier New" pitchFamily="49" charset="0"/>
            </a:endParaRPr>
          </a:p>
        </p:txBody>
      </p:sp>
      <p:sp>
        <p:nvSpPr>
          <p:cNvPr id="4" name="矩形 3">
            <a:hlinkClick r:id="rId3" action="ppaction://hlinksldjump"/>
            <a:extLst>
              <a:ext uri="{FF2B5EF4-FFF2-40B4-BE49-F238E27FC236}">
                <a16:creationId xmlns:a16="http://schemas.microsoft.com/office/drawing/2014/main" id="{90C5660D-73BE-44C8-B507-5A074D41B29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8CBA812-5B94-4ED1-9952-C78D307CA2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2B434AAB-67E3-4350-B6F1-D53120F7A11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7FF1806-D70E-49F9-860E-A36786D1A24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C327456-E93D-4597-95EE-811106E4979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FE128595-A394-4C5A-9BCF-0344C5985E4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512DE1B5-2E74-4614-A1F1-1CF41B9593E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171BF999-2BA3-4B93-B909-9F442956AFD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6BCFCEDE-1AC4-4CE7-AAAB-BEB549B5318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399733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类和对象的基本概念</a:t>
            </a:r>
          </a:p>
        </p:txBody>
      </p:sp>
      <p:sp>
        <p:nvSpPr>
          <p:cNvPr id="3" name="内容占位符 2"/>
          <p:cNvSpPr>
            <a:spLocks noGrp="1"/>
          </p:cNvSpPr>
          <p:nvPr>
            <p:ph idx="1"/>
          </p:nvPr>
        </p:nvSpPr>
        <p:spPr/>
        <p:txBody>
          <a:bodyPr/>
          <a:lstStyle/>
          <a:p>
            <a:r>
              <a:rPr lang="zh-CN" altLang="en-US" dirty="0"/>
              <a:t>什么是对象</a:t>
            </a:r>
            <a:endParaRPr lang="en-US" altLang="zh-CN" dirty="0"/>
          </a:p>
          <a:p>
            <a:pPr lvl="1"/>
            <a:r>
              <a:rPr lang="zh-CN" altLang="en-US" dirty="0"/>
              <a:t>类的实例</a:t>
            </a:r>
            <a:endParaRPr lang="en-US" altLang="zh-CN" dirty="0"/>
          </a:p>
          <a:p>
            <a:pPr lvl="2"/>
            <a:r>
              <a:rPr lang="zh-CN" altLang="en-US" dirty="0"/>
              <a:t>如果将类看做数据类型，那么该类的对象就是相应类型的变量</a:t>
            </a:r>
            <a:endParaRPr lang="en-US" altLang="zh-CN" dirty="0"/>
          </a:p>
          <a:p>
            <a:pPr lvl="2"/>
            <a:r>
              <a:rPr lang="zh-CN" altLang="en-US" dirty="0"/>
              <a:t>如果将类看做某类事物的概括，那么该类的对象是类</a:t>
            </a:r>
            <a:r>
              <a:rPr lang="zh-CN" altLang="en-US"/>
              <a:t>的实例</a:t>
            </a:r>
            <a:endParaRPr lang="zh-CN" altLang="en-US" dirty="0"/>
          </a:p>
        </p:txBody>
      </p:sp>
      <p:sp>
        <p:nvSpPr>
          <p:cNvPr id="4" name="矩形 3">
            <a:hlinkClick r:id="rId2" action="ppaction://hlinksldjump"/>
            <a:extLst>
              <a:ext uri="{FF2B5EF4-FFF2-40B4-BE49-F238E27FC236}">
                <a16:creationId xmlns:a16="http://schemas.microsoft.com/office/drawing/2014/main" id="{3EBAE3D6-10FE-4BC3-8409-6E259FFA4EB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4F015A8-9C51-4F80-A85C-9B9C7649FCE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C2DD184-D8A5-430D-AFED-A9EBC40CF2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3E4C906F-CC13-4EA6-BFE1-FADFB903873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BEEF338-D138-42CC-8426-11B176A4A60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3D81322E-BDA0-49E7-97BF-E3F05027956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F64E7030-26B4-425A-BDAF-4672EFF0446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E667ABD9-8F7F-4388-9AEF-42CE87FEEE7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EF95A0F4-0A4A-4234-8D4D-6FA2C1F9D47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8612"/>
    </mc:Choice>
    <mc:Fallback xmlns="">
      <p:transition spd="slow" advTm="8612"/>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5077"/>
            <a:ext cx="8229600" cy="5424368"/>
          </a:xfrm>
        </p:spPr>
        <p:txBody>
          <a:bodyPr/>
          <a:lstStyle/>
          <a:p>
            <a:pPr>
              <a:lnSpc>
                <a:spcPct val="90000"/>
              </a:lnSpc>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lnSpc>
                <a:spcPct val="9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t>
            </a:r>
            <a:r>
              <a:rPr lang="en-US" altLang="zh-CN" sz="2400" b="1" dirty="0">
                <a:latin typeface="Courier New" pitchFamily="49" charset="0"/>
                <a:cs typeface="Courier New" pitchFamily="49" charset="0"/>
              </a:rPr>
              <a:t> obj1;</a:t>
            </a:r>
          </a:p>
          <a:p>
            <a:pPr>
              <a:lnSpc>
                <a:spcPct val="90000"/>
              </a:lnSpc>
              <a:buNone/>
            </a:pPr>
            <a:r>
              <a:rPr lang="en-US" altLang="zh-CN" sz="2400" b="1" dirty="0">
                <a:latin typeface="Courier New" pitchFamily="49" charset="0"/>
                <a:cs typeface="Courier New" pitchFamily="49" charset="0"/>
              </a:rPr>
              <a:t>	obj1.dataIn();  </a:t>
            </a:r>
          </a:p>
          <a:p>
            <a:pPr>
              <a:lnSpc>
                <a:spcPct val="90000"/>
              </a:lnSpc>
              <a:buNone/>
            </a:pPr>
            <a:r>
              <a:rPr lang="en-US" altLang="zh-CN" sz="2400" b="1" dirty="0">
                <a:latin typeface="Courier New" pitchFamily="49" charset="0"/>
                <a:cs typeface="Courier New" pitchFamily="49" charset="0"/>
              </a:rPr>
              <a:t>	obj1.reverseOut();  </a:t>
            </a:r>
          </a:p>
          <a:p>
            <a:pPr>
              <a:lnSpc>
                <a:spcPct val="90000"/>
              </a:lnSpc>
              <a:buNone/>
            </a:pPr>
            <a:r>
              <a:rPr lang="en-US" altLang="zh-CN" sz="2400" b="1" dirty="0">
                <a:latin typeface="Courier New" pitchFamily="49" charset="0"/>
                <a:cs typeface="Courier New" pitchFamily="49" charset="0"/>
              </a:rPr>
              <a:t>}	</a:t>
            </a:r>
          </a:p>
          <a:p>
            <a:pPr>
              <a:lnSpc>
                <a:spcPct val="90000"/>
              </a:lnSpc>
              <a:buNone/>
            </a:pPr>
            <a:endParaRPr lang="zh-CN" altLang="en-US" sz="2400" b="1" dirty="0">
              <a:solidFill>
                <a:srgbClr val="008000"/>
              </a:solidFill>
              <a:latin typeface="Courier New" pitchFamily="49" charset="0"/>
              <a:cs typeface="Courier New" pitchFamily="49" charset="0"/>
            </a:endParaRPr>
          </a:p>
          <a:p>
            <a:pPr>
              <a:lnSpc>
                <a:spcPct val="90000"/>
              </a:lnSpc>
              <a:buNone/>
            </a:pPr>
            <a:r>
              <a:rPr lang="zh-CN" altLang="en-US" sz="2400" b="1" dirty="0">
                <a:solidFill>
                  <a:schemeClr val="accent6"/>
                </a:solidFill>
                <a:latin typeface="Courier New" pitchFamily="49" charset="0"/>
                <a:cs typeface="Courier New" pitchFamily="49" charset="0"/>
              </a:rPr>
              <a:t>程序执行后的输出结果为:</a:t>
            </a:r>
          </a:p>
          <a:p>
            <a:pPr>
              <a:lnSpc>
                <a:spcPct val="90000"/>
              </a:lnSpc>
              <a:buNone/>
            </a:pPr>
            <a:r>
              <a:rPr lang="en-US" altLang="zh-CN" sz="2400" b="1" dirty="0">
                <a:latin typeface="Courier New" pitchFamily="49" charset="0"/>
                <a:cs typeface="Courier New" pitchFamily="49" charset="0"/>
              </a:rPr>
              <a:t>input 10 integers:</a:t>
            </a:r>
          </a:p>
          <a:p>
            <a:pPr>
              <a:lnSpc>
                <a:spcPct val="90000"/>
              </a:lnSpc>
              <a:buNone/>
            </a:pPr>
            <a:r>
              <a:rPr lang="en-US" altLang="zh-CN" sz="2400" b="1" dirty="0">
                <a:solidFill>
                  <a:srgbClr val="FF00FF"/>
                </a:solidFill>
                <a:latin typeface="Courier New" pitchFamily="49" charset="0"/>
                <a:cs typeface="Courier New" pitchFamily="49" charset="0"/>
              </a:rPr>
              <a:t>1 2 3 4 5 6 7 8 9 10</a:t>
            </a:r>
            <a:endParaRPr lang="en-US" altLang="zh-CN" sz="2400" b="1" dirty="0">
              <a:solidFill>
                <a:srgbClr val="0000FF"/>
              </a:solidFill>
              <a:latin typeface="Courier New" pitchFamily="49" charset="0"/>
              <a:cs typeface="Courier New" pitchFamily="49" charset="0"/>
            </a:endParaRPr>
          </a:p>
          <a:p>
            <a:pPr>
              <a:lnSpc>
                <a:spcPct val="90000"/>
              </a:lnSpc>
              <a:buNone/>
            </a:pPr>
            <a:r>
              <a:rPr lang="en-US" altLang="zh-CN" sz="2400" b="1" dirty="0">
                <a:latin typeface="Courier New" pitchFamily="49" charset="0"/>
                <a:cs typeface="Courier New" pitchFamily="49" charset="0"/>
              </a:rPr>
              <a:t>---- The result ----</a:t>
            </a:r>
          </a:p>
          <a:p>
            <a:pPr>
              <a:lnSpc>
                <a:spcPct val="90000"/>
              </a:lnSpc>
              <a:buNone/>
            </a:pPr>
            <a:r>
              <a:rPr lang="en-US" altLang="zh-CN" sz="2400" b="1" dirty="0">
                <a:latin typeface="Courier New" pitchFamily="49" charset="0"/>
                <a:cs typeface="Courier New" pitchFamily="49" charset="0"/>
              </a:rPr>
              <a:t>10 9 8 7 6 5 4 3 2 1 </a:t>
            </a:r>
          </a:p>
          <a:p>
            <a:pPr>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B6A83F22-080D-4402-B43F-2B70DBFBF9B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88B80E6-7931-4F0A-9734-E8ADD794229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1F88440-3048-45B0-9FDD-BCA0714973B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BA90CC4-028A-4521-8E47-D06A382B660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B6F6FF9-5A77-4EC0-AF2E-5C7575A96A9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5F1CCE03-6014-4DB6-BA56-D19D88D0B82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28BFA964-E39F-4B9C-895F-3833BD5EF4D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A97964D9-5FE8-4663-A108-F3DD86C753D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839543CB-E8AB-420E-A42B-14A866B76A7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40642714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对象数组的初始化</a:t>
            </a:r>
          </a:p>
        </p:txBody>
      </p:sp>
      <p:sp>
        <p:nvSpPr>
          <p:cNvPr id="3" name="内容占位符 2"/>
          <p:cNvSpPr>
            <a:spLocks noGrp="1"/>
          </p:cNvSpPr>
          <p:nvPr>
            <p:ph idx="1"/>
          </p:nvPr>
        </p:nvSpPr>
        <p:spPr>
          <a:xfrm>
            <a:off x="457200" y="1844824"/>
            <a:ext cx="8153400" cy="1941366"/>
          </a:xfrm>
        </p:spPr>
        <p:txBody>
          <a:bodyPr/>
          <a:lstStyle/>
          <a:p>
            <a:r>
              <a:rPr lang="zh-CN" altLang="en-US" dirty="0"/>
              <a:t>将对象数组看作一组同类型的对象，分别对每个数组元素进行初始化</a:t>
            </a:r>
            <a:endParaRPr lang="en-US" altLang="zh-CN" dirty="0"/>
          </a:p>
          <a:p>
            <a:pPr lvl="1"/>
            <a:r>
              <a:rPr lang="zh-CN" altLang="en-US" dirty="0"/>
              <a:t>利用初始化列表</a:t>
            </a:r>
            <a:endParaRPr lang="en-US" altLang="zh-CN" dirty="0"/>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187624" y="3771758"/>
            <a:ext cx="7143800" cy="2677656"/>
          </a:xfrm>
          <a:prstGeom prst="rect">
            <a:avLst/>
          </a:prstGeom>
          <a:noFill/>
        </p:spPr>
        <p:txBody>
          <a:bodyPr wrap="square" rtlCol="0">
            <a:spAutoFit/>
          </a:bodyPr>
          <a:lstStyle/>
          <a:p>
            <a:r>
              <a:rPr lang="en-US" altLang="zh-CN" sz="2400" b="1" dirty="0">
                <a:latin typeface="Courier New" pitchFamily="49" charset="0"/>
                <a:cs typeface="Courier New" pitchFamily="49" charset="0"/>
              </a:rPr>
              <a:t>Poker </a:t>
            </a:r>
            <a:r>
              <a:rPr lang="en-US" altLang="zh-CN" sz="2400" b="1" dirty="0" err="1">
                <a:latin typeface="Courier New" pitchFamily="49" charset="0"/>
                <a:cs typeface="Courier New" pitchFamily="49" charset="0"/>
              </a:rPr>
              <a:t>poker</a:t>
            </a:r>
            <a:r>
              <a:rPr lang="en-US" altLang="zh-CN" sz="2400" b="1" dirty="0">
                <a:latin typeface="Courier New" pitchFamily="49" charset="0"/>
                <a:cs typeface="Courier New" pitchFamily="49" charset="0"/>
              </a:rPr>
              <a:t>[5] = {</a:t>
            </a:r>
          </a:p>
          <a:p>
            <a:r>
              <a:rPr lang="en-US" altLang="zh-CN" sz="2400" b="1" dirty="0">
                <a:latin typeface="Courier New" pitchFamily="49" charset="0"/>
                <a:cs typeface="Courier New" pitchFamily="49" charset="0"/>
              </a:rPr>
              <a:t>		Poker(11, "spade"),</a:t>
            </a:r>
          </a:p>
          <a:p>
            <a:r>
              <a:rPr lang="en-US" altLang="zh-CN" sz="2400" b="1" dirty="0">
                <a:latin typeface="Courier New" pitchFamily="49" charset="0"/>
                <a:cs typeface="Courier New" pitchFamily="49" charset="0"/>
              </a:rPr>
              <a:t>		Poker(10, "diamond"),</a:t>
            </a:r>
            <a:endParaRPr lang="zh-CN" altLang="en-US" sz="2400" b="1" dirty="0">
              <a:latin typeface="Courier New" pitchFamily="49" charset="0"/>
              <a:cs typeface="Courier New" pitchFamily="49" charset="0"/>
            </a:endParaRPr>
          </a:p>
          <a:p>
            <a:r>
              <a:rPr lang="en-US" altLang="zh-CN" sz="2400" b="1" dirty="0">
                <a:latin typeface="Courier New" pitchFamily="49" charset="0"/>
                <a:cs typeface="Courier New" pitchFamily="49" charset="0"/>
              </a:rPr>
              <a:t>		Poker(13, "heart"),</a:t>
            </a:r>
          </a:p>
          <a:p>
            <a:r>
              <a:rPr lang="en-US" altLang="zh-CN" sz="2400" b="1" dirty="0">
                <a:latin typeface="Courier New" pitchFamily="49" charset="0"/>
                <a:cs typeface="Courier New" pitchFamily="49" charset="0"/>
              </a:rPr>
              <a:t>		Poker(12, "club"),</a:t>
            </a:r>
          </a:p>
          <a:p>
            <a:r>
              <a:rPr lang="en-US" altLang="zh-CN" sz="2400" b="1" dirty="0">
                <a:latin typeface="Courier New" pitchFamily="49" charset="0"/>
                <a:cs typeface="Courier New" pitchFamily="49" charset="0"/>
              </a:rPr>
              <a:t>		Poker(1, "heart"),</a:t>
            </a:r>
            <a:endParaRPr lang="zh-CN" altLang="en-US" sz="2400" b="1" dirty="0">
              <a:latin typeface="Courier New" pitchFamily="49" charset="0"/>
              <a:cs typeface="Courier New" pitchFamily="49" charset="0"/>
            </a:endParaRP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5" name="矩形 4">
            <a:hlinkClick r:id="rId2" action="ppaction://hlinksldjump"/>
            <a:extLst>
              <a:ext uri="{FF2B5EF4-FFF2-40B4-BE49-F238E27FC236}">
                <a16:creationId xmlns:a16="http://schemas.microsoft.com/office/drawing/2014/main" id="{2E317FB2-C61E-4D7F-936B-C95C0DF4EE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CC5D63BB-AD05-4FB3-B1BE-2EA2F80026B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56F86343-61F2-4DB9-8833-C5EE7F2E95C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98496581-E05A-4A2A-80EA-C22890ABAD5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9B8FB011-8B7F-446F-A306-B3BE197A50D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04550626-4923-420A-9DF4-B777A4E0ED2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A12F64C8-2CE4-4780-A2A2-9890C7EDB6C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6BFE4662-F33A-4F16-A2BE-68478419212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773C3213-BB3F-46CB-81FC-671A283BD9B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8748451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对象指针的初始化</a:t>
            </a:r>
          </a:p>
        </p:txBody>
      </p:sp>
      <p:sp>
        <p:nvSpPr>
          <p:cNvPr id="3" name="内容占位符 2"/>
          <p:cNvSpPr>
            <a:spLocks noGrp="1"/>
          </p:cNvSpPr>
          <p:nvPr>
            <p:ph idx="1"/>
          </p:nvPr>
        </p:nvSpPr>
        <p:spPr>
          <a:xfrm>
            <a:off x="448977" y="1844824"/>
            <a:ext cx="8153400" cy="1656184"/>
          </a:xfrm>
        </p:spPr>
        <p:txBody>
          <a:bodyPr/>
          <a:lstStyle/>
          <a:p>
            <a:r>
              <a:rPr lang="zh-CN" altLang="en-US" dirty="0"/>
              <a:t>通常使用动态内存分配运算符，生成动态对象，用该动态对象初始化对象指针</a:t>
            </a:r>
            <a:endParaRPr lang="en-US" altLang="zh-CN" dirty="0"/>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187624" y="3429000"/>
            <a:ext cx="7143800" cy="461665"/>
          </a:xfrm>
          <a:prstGeom prst="rect">
            <a:avLst/>
          </a:prstGeom>
          <a:noFill/>
        </p:spPr>
        <p:txBody>
          <a:bodyPr wrap="square" rtlCol="0">
            <a:spAutoFit/>
          </a:bodyPr>
          <a:lstStyle/>
          <a:p>
            <a:r>
              <a:rPr lang="en-US" altLang="zh-CN" sz="2400" b="1" dirty="0">
                <a:latin typeface="Courier New" pitchFamily="49" charset="0"/>
                <a:cs typeface="Courier New" pitchFamily="49" charset="0"/>
              </a:rPr>
              <a:t>Poker *poker = </a:t>
            </a:r>
            <a:r>
              <a:rPr lang="en-US" altLang="zh-CN" sz="2400" b="1" dirty="0">
                <a:solidFill>
                  <a:srgbClr val="0000FF"/>
                </a:solidFill>
                <a:latin typeface="Courier New" pitchFamily="49" charset="0"/>
                <a:cs typeface="Courier New" pitchFamily="49" charset="0"/>
              </a:rPr>
              <a:t>new </a:t>
            </a:r>
            <a:r>
              <a:rPr lang="en-US" altLang="zh-CN" sz="2400" b="1" dirty="0">
                <a:latin typeface="Courier New" pitchFamily="49" charset="0"/>
                <a:cs typeface="Courier New" pitchFamily="49" charset="0"/>
              </a:rPr>
              <a:t>Poker(10, "club");</a:t>
            </a:r>
            <a:endParaRPr lang="zh-CN" altLang="en-US" sz="2400" b="1" dirty="0">
              <a:latin typeface="Courier New" pitchFamily="49" charset="0"/>
              <a:cs typeface="Courier New" pitchFamily="49" charset="0"/>
            </a:endParaRPr>
          </a:p>
        </p:txBody>
      </p:sp>
      <p:sp>
        <p:nvSpPr>
          <p:cNvPr id="5" name="矩形 4">
            <a:hlinkClick r:id="rId2" action="ppaction://hlinksldjump"/>
            <a:extLst>
              <a:ext uri="{FF2B5EF4-FFF2-40B4-BE49-F238E27FC236}">
                <a16:creationId xmlns:a16="http://schemas.microsoft.com/office/drawing/2014/main" id="{334D32F3-5223-4AB0-BF31-6814111794F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B3453C90-DDAE-4559-87A5-7BD04A0F862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2FA4723D-DDBD-44B6-819E-2B7E735A596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873A6FBD-CF8F-4149-9962-AED66DCA044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DA93AB70-E486-496D-A1C5-E9AC603B49A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04EE17CD-C6DC-4AC8-98D8-7276AE7418F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E17E222C-32FA-4E0D-946A-87621CED812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436A18E7-B793-4E8F-B19E-E075302DAC0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09429AF2-1413-43D2-BC8B-13635782B9F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4435379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0186E43-BAE5-409B-BD2E-7E2F9ABACC18}"/>
              </a:ext>
            </a:extLst>
          </p:cNvPr>
          <p:cNvSpPr>
            <a:spLocks noGrp="1"/>
          </p:cNvSpPr>
          <p:nvPr>
            <p:ph idx="1"/>
          </p:nvPr>
        </p:nvSpPr>
        <p:spPr/>
        <p:txBody>
          <a:bodyPr/>
          <a:lstStyle/>
          <a:p>
            <a:r>
              <a:rPr lang="zh-CN" altLang="en-US" dirty="0"/>
              <a:t>使用</a:t>
            </a:r>
            <a:r>
              <a:rPr lang="en-US" altLang="zh-CN" b="1" dirty="0">
                <a:solidFill>
                  <a:srgbClr val="0000FF"/>
                </a:solidFill>
                <a:latin typeface="Courier New" panose="02070309020205020404" pitchFamily="49" charset="0"/>
                <a:cs typeface="Courier New" panose="02070309020205020404" pitchFamily="49" charset="0"/>
              </a:rPr>
              <a:t>explicit</a:t>
            </a:r>
            <a:r>
              <a:rPr lang="zh-CN" altLang="en-US" dirty="0"/>
              <a:t>关键字</a:t>
            </a:r>
            <a:endParaRPr lang="en-US" altLang="zh-CN" dirty="0"/>
          </a:p>
          <a:p>
            <a:pPr lvl="1"/>
            <a:r>
              <a:rPr lang="en-US" altLang="zh-CN" dirty="0"/>
              <a:t>C++</a:t>
            </a:r>
            <a:r>
              <a:rPr lang="zh-CN" altLang="en-US" dirty="0"/>
              <a:t>标准支持带有一个参数的构造函数，将参数类型隐式转换为相应的类类型。</a:t>
            </a:r>
            <a:endParaRPr lang="en-US" altLang="zh-CN" dirty="0"/>
          </a:p>
          <a:p>
            <a:pPr marL="457200" lvl="1"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p:txBody>
      </p:sp>
      <p:sp>
        <p:nvSpPr>
          <p:cNvPr id="3" name="标题 2">
            <a:extLst>
              <a:ext uri="{FF2B5EF4-FFF2-40B4-BE49-F238E27FC236}">
                <a16:creationId xmlns:a16="http://schemas.microsoft.com/office/drawing/2014/main" id="{2B41CEB6-E0BA-4F15-94AC-EC87343AB68D}"/>
              </a:ext>
            </a:extLst>
          </p:cNvPr>
          <p:cNvSpPr>
            <a:spLocks noGrp="1"/>
          </p:cNvSpPr>
          <p:nvPr>
            <p:ph type="title"/>
          </p:nvPr>
        </p:nvSpPr>
        <p:spPr/>
        <p:txBody>
          <a:bodyPr/>
          <a:lstStyle/>
          <a:p>
            <a:r>
              <a:rPr lang="zh-CN" altLang="en-US" dirty="0"/>
              <a:t>构造函数的进一步讨论</a:t>
            </a:r>
          </a:p>
        </p:txBody>
      </p:sp>
      <p:sp>
        <p:nvSpPr>
          <p:cNvPr id="5" name="矩形 4">
            <a:extLst>
              <a:ext uri="{FF2B5EF4-FFF2-40B4-BE49-F238E27FC236}">
                <a16:creationId xmlns:a16="http://schemas.microsoft.com/office/drawing/2014/main" id="{17CE02F1-2907-42CF-AFDF-F8A26859EE6A}"/>
              </a:ext>
            </a:extLst>
          </p:cNvPr>
          <p:cNvSpPr/>
          <p:nvPr/>
        </p:nvSpPr>
        <p:spPr>
          <a:xfrm>
            <a:off x="3275856" y="3293151"/>
            <a:ext cx="5624965" cy="3170099"/>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&lt;iostream&gt;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Cube</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side;</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Cube(</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TestFunction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aCube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7B129410-D9E8-4E77-BC8B-B4A330D6D03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34D5D04C-F292-445D-A6B6-D7292345E65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877B35F6-998C-4F0E-B491-113C6A2D820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D4A94F68-F7E2-42D5-A0C7-256005E2FD4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152A1F87-D231-4423-B30A-A8536E568D4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740F24F4-283F-4096-BE52-E5FA57957B4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29A95B8C-E5BF-4547-8ED8-6E085075590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C558587A-2F1E-4640-AAC3-E97086DE3B6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F1F9FDEC-E7FE-4064-8E39-B13884DA92D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38558652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8466C9-95C0-4000-BE88-3F159E0C9081}"/>
              </a:ext>
            </a:extLst>
          </p:cNvPr>
          <p:cNvSpPr/>
          <p:nvPr/>
        </p:nvSpPr>
        <p:spPr>
          <a:xfrm>
            <a:off x="0" y="1305341"/>
            <a:ext cx="8856984" cy="4247317"/>
          </a:xfrm>
          <a:prstGeom prst="rect">
            <a:avLst/>
          </a:prstGeom>
        </p:spPr>
        <p:txBody>
          <a:bodyPr wrap="square">
            <a:spAutoFit/>
          </a:bodyPr>
          <a:lstStyle/>
          <a:p>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 :side{</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&lt;&lt; "Call the constructor to set side to " &lt;&lt;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 &lt;&lt;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TestFunction</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&lt;&lt;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aCube.side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 &lt;&lt;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Cube c1(7.0);</a:t>
            </a: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Cube c2(3.0);</a:t>
            </a: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c1.TestFunction(50.0);</a:t>
            </a: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c1.TestFunction(c2);</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B5BB26F2-5C83-4A16-BA3F-8213361189E8}"/>
              </a:ext>
            </a:extLst>
          </p:cNvPr>
          <p:cNvSpPr/>
          <p:nvPr/>
        </p:nvSpPr>
        <p:spPr>
          <a:xfrm>
            <a:off x="3707904" y="3762906"/>
            <a:ext cx="5400600" cy="1754326"/>
          </a:xfrm>
          <a:prstGeom prst="rect">
            <a:avLst/>
          </a:prstGeom>
          <a:solidFill>
            <a:srgbClr val="FFE9FB"/>
          </a:solidFill>
        </p:spPr>
        <p:txBody>
          <a:bodyPr wrap="square">
            <a:spAutoFit/>
          </a:bodyPr>
          <a:lstStyle/>
          <a:p>
            <a:r>
              <a:rPr lang="zh-CN" altLang="en-US" b="1" dirty="0">
                <a:solidFill>
                  <a:schemeClr val="accent6">
                    <a:lumMod val="75000"/>
                  </a:schemeClr>
                </a:solidFill>
                <a:latin typeface="+mj-ea"/>
                <a:ea typeface="+mj-ea"/>
                <a:cs typeface="Courier New" panose="02070309020205020404" pitchFamily="49" charset="0"/>
              </a:rPr>
              <a:t>程序运行结果：</a:t>
            </a:r>
            <a:endParaRPr lang="en-US" altLang="zh-CN" b="1" dirty="0">
              <a:solidFill>
                <a:schemeClr val="accent6">
                  <a:lumMod val="75000"/>
                </a:schemeClr>
              </a:solidFill>
              <a:latin typeface="+mj-ea"/>
              <a:ea typeface="+mj-ea"/>
              <a:cs typeface="Courier New" panose="02070309020205020404" pitchFamily="49" charset="0"/>
            </a:endParaRPr>
          </a:p>
          <a:p>
            <a:r>
              <a:rPr lang="zh-CN" altLang="en-US" b="1" dirty="0">
                <a:latin typeface="Courier New" panose="02070309020205020404" pitchFamily="49" charset="0"/>
                <a:cs typeface="Courier New" panose="02070309020205020404" pitchFamily="49" charset="0"/>
              </a:rPr>
              <a:t>Call the constructor to set side to 7</a:t>
            </a:r>
          </a:p>
          <a:p>
            <a:r>
              <a:rPr lang="zh-CN" altLang="en-US" b="1" dirty="0">
                <a:latin typeface="Courier New" panose="02070309020205020404" pitchFamily="49" charset="0"/>
                <a:cs typeface="Courier New" panose="02070309020205020404" pitchFamily="49" charset="0"/>
              </a:rPr>
              <a:t>Call the constructor to set side to 3</a:t>
            </a:r>
          </a:p>
          <a:p>
            <a:r>
              <a:rPr lang="zh-CN" altLang="en-US" b="1" dirty="0">
                <a:latin typeface="Courier New" panose="02070309020205020404" pitchFamily="49" charset="0"/>
                <a:cs typeface="Courier New" panose="02070309020205020404" pitchFamily="49" charset="0"/>
              </a:rPr>
              <a:t>Call the constructor to set side to 50</a:t>
            </a:r>
          </a:p>
          <a:p>
            <a:r>
              <a:rPr lang="zh-CN" altLang="en-US" b="1" dirty="0">
                <a:latin typeface="Courier New" panose="02070309020205020404" pitchFamily="49" charset="0"/>
                <a:cs typeface="Courier New" panose="02070309020205020404" pitchFamily="49" charset="0"/>
              </a:rPr>
              <a:t>50</a:t>
            </a:r>
          </a:p>
          <a:p>
            <a:r>
              <a:rPr lang="zh-CN" altLang="en-US" b="1" dirty="0">
                <a:latin typeface="Courier New" panose="02070309020205020404" pitchFamily="49" charset="0"/>
                <a:cs typeface="Courier New" panose="02070309020205020404" pitchFamily="49" charset="0"/>
              </a:rPr>
              <a:t>3</a:t>
            </a:r>
          </a:p>
        </p:txBody>
      </p:sp>
      <p:cxnSp>
        <p:nvCxnSpPr>
          <p:cNvPr id="8" name="直接连接符 7">
            <a:extLst>
              <a:ext uri="{FF2B5EF4-FFF2-40B4-BE49-F238E27FC236}">
                <a16:creationId xmlns:a16="http://schemas.microsoft.com/office/drawing/2014/main" id="{D03C5C0E-89D2-4EE9-80EC-A4738DB83FF1}"/>
              </a:ext>
            </a:extLst>
          </p:cNvPr>
          <p:cNvCxnSpPr/>
          <p:nvPr/>
        </p:nvCxnSpPr>
        <p:spPr>
          <a:xfrm>
            <a:off x="3821256" y="4897988"/>
            <a:ext cx="51845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C00CEC94-95FB-4753-A467-2D469F3EA5CD}"/>
              </a:ext>
            </a:extLst>
          </p:cNvPr>
          <p:cNvSpPr txBox="1"/>
          <p:nvPr/>
        </p:nvSpPr>
        <p:spPr>
          <a:xfrm>
            <a:off x="251520" y="5848405"/>
            <a:ext cx="8136904" cy="369332"/>
          </a:xfrm>
          <a:prstGeom prst="rect">
            <a:avLst/>
          </a:prstGeom>
          <a:noFill/>
        </p:spPr>
        <p:txBody>
          <a:bodyPr wrap="square" rtlCol="0">
            <a:spAutoFit/>
          </a:bodyPr>
          <a:lstStyle/>
          <a:p>
            <a:r>
              <a:rPr lang="zh-CN" altLang="en-US" dirty="0">
                <a:latin typeface="Courier New" panose="02070309020205020404" pitchFamily="49" charset="0"/>
                <a:ea typeface="+mj-ea"/>
                <a:cs typeface="Courier New" panose="02070309020205020404" pitchFamily="49" charset="0"/>
              </a:rPr>
              <a:t>去掉隐式转换机制，在构造函数说明时，可使用</a:t>
            </a:r>
            <a:r>
              <a:rPr lang="en-US" altLang="zh-CN" b="1" dirty="0">
                <a:solidFill>
                  <a:srgbClr val="0000FF"/>
                </a:solidFill>
                <a:latin typeface="Courier New" panose="02070309020205020404" pitchFamily="49" charset="0"/>
                <a:ea typeface="+mj-ea"/>
                <a:cs typeface="Courier New" panose="02070309020205020404" pitchFamily="49" charset="0"/>
              </a:rPr>
              <a:t>explicit</a:t>
            </a:r>
            <a:r>
              <a:rPr lang="zh-CN" altLang="en-US" dirty="0">
                <a:latin typeface="Courier New" panose="02070309020205020404" pitchFamily="49" charset="0"/>
                <a:ea typeface="+mj-ea"/>
                <a:cs typeface="Courier New" panose="02070309020205020404" pitchFamily="49" charset="0"/>
              </a:rPr>
              <a:t>关键字</a:t>
            </a:r>
          </a:p>
        </p:txBody>
      </p:sp>
      <p:sp>
        <p:nvSpPr>
          <p:cNvPr id="7" name="矩形 6">
            <a:hlinkClick r:id="rId2" action="ppaction://hlinksldjump"/>
            <a:extLst>
              <a:ext uri="{FF2B5EF4-FFF2-40B4-BE49-F238E27FC236}">
                <a16:creationId xmlns:a16="http://schemas.microsoft.com/office/drawing/2014/main" id="{91ACD6A1-0C93-45D1-849C-871BD39DE7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0" name="矩形 9">
            <a:hlinkClick r:id="" action="ppaction://noaction"/>
            <a:extLst>
              <a:ext uri="{FF2B5EF4-FFF2-40B4-BE49-F238E27FC236}">
                <a16:creationId xmlns:a16="http://schemas.microsoft.com/office/drawing/2014/main" id="{A7FA8E4B-8E74-4996-8E50-B8DF10E6E6E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1" name="矩形 10">
            <a:hlinkClick r:id="" action="ppaction://noaction"/>
            <a:extLst>
              <a:ext uri="{FF2B5EF4-FFF2-40B4-BE49-F238E27FC236}">
                <a16:creationId xmlns:a16="http://schemas.microsoft.com/office/drawing/2014/main" id="{077919D0-F3FE-4303-9FA4-7B16F443B35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2" name="矩形 11">
            <a:hlinkClick r:id="" action="ppaction://noaction"/>
            <a:extLst>
              <a:ext uri="{FF2B5EF4-FFF2-40B4-BE49-F238E27FC236}">
                <a16:creationId xmlns:a16="http://schemas.microsoft.com/office/drawing/2014/main" id="{FB231700-1548-4C5B-800E-313E5B287CC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0042D1DA-D979-4441-8ADC-3238B92407A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4" name="矩形 13">
            <a:hlinkClick r:id="" action="ppaction://noaction"/>
            <a:extLst>
              <a:ext uri="{FF2B5EF4-FFF2-40B4-BE49-F238E27FC236}">
                <a16:creationId xmlns:a16="http://schemas.microsoft.com/office/drawing/2014/main" id="{E102B947-D509-4108-B1B2-371069821B6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5" name="矩形 14">
            <a:hlinkClick r:id="" action="ppaction://noaction"/>
            <a:extLst>
              <a:ext uri="{FF2B5EF4-FFF2-40B4-BE49-F238E27FC236}">
                <a16:creationId xmlns:a16="http://schemas.microsoft.com/office/drawing/2014/main" id="{396A67A3-3A5D-4F45-B583-E05D9570F59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6" name="矩形 15">
            <a:hlinkClick r:id="" action="ppaction://noaction"/>
            <a:extLst>
              <a:ext uri="{FF2B5EF4-FFF2-40B4-BE49-F238E27FC236}">
                <a16:creationId xmlns:a16="http://schemas.microsoft.com/office/drawing/2014/main" id="{68D08118-0AE4-469E-B54A-FC2326FFD7E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7" name="矩形 16">
            <a:hlinkClick r:id="" action="ppaction://noaction"/>
            <a:extLst>
              <a:ext uri="{FF2B5EF4-FFF2-40B4-BE49-F238E27FC236}">
                <a16:creationId xmlns:a16="http://schemas.microsoft.com/office/drawing/2014/main" id="{AB627116-35CF-4284-A6BD-DD53071A902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3017688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7B1EEDE-8968-45C0-9FE7-AB108738E747}"/>
              </a:ext>
            </a:extLst>
          </p:cNvPr>
          <p:cNvSpPr/>
          <p:nvPr/>
        </p:nvSpPr>
        <p:spPr>
          <a:xfrm>
            <a:off x="827584" y="1124744"/>
            <a:ext cx="6336704" cy="2862322"/>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&lt;iostream&gt;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side;</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explicit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Cube(</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TestFunction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文本框 5">
            <a:extLst>
              <a:ext uri="{FF2B5EF4-FFF2-40B4-BE49-F238E27FC236}">
                <a16:creationId xmlns:a16="http://schemas.microsoft.com/office/drawing/2014/main" id="{E1C0C23D-A26A-4A04-9EF8-758B0B4A9F02}"/>
              </a:ext>
            </a:extLst>
          </p:cNvPr>
          <p:cNvSpPr txBox="1"/>
          <p:nvPr/>
        </p:nvSpPr>
        <p:spPr>
          <a:xfrm>
            <a:off x="251520" y="4797152"/>
            <a:ext cx="8722632" cy="646331"/>
          </a:xfrm>
          <a:prstGeom prst="rect">
            <a:avLst/>
          </a:prstGeom>
          <a:noFill/>
        </p:spPr>
        <p:txBody>
          <a:bodyPr wrap="square" rtlCol="0">
            <a:spAutoFit/>
          </a:bodyPr>
          <a:lstStyle/>
          <a:p>
            <a:r>
              <a:rPr lang="zh-CN" altLang="en-US" dirty="0">
                <a:latin typeface="Courier New" panose="02070309020205020404" pitchFamily="49" charset="0"/>
                <a:ea typeface="+mj-ea"/>
                <a:cs typeface="Courier New" panose="02070309020205020404" pitchFamily="49" charset="0"/>
              </a:rPr>
              <a:t>运行程序时会出现编译错误：</a:t>
            </a:r>
            <a:endParaRPr lang="en-US" altLang="zh-CN" dirty="0">
              <a:latin typeface="Courier New" panose="02070309020205020404" pitchFamily="49" charset="0"/>
              <a:ea typeface="+mj-ea"/>
              <a:cs typeface="Courier New" panose="02070309020205020404" pitchFamily="49" charset="0"/>
            </a:endParaRPr>
          </a:p>
          <a:p>
            <a:r>
              <a:rPr lang="en-US" altLang="zh-CN" b="1" dirty="0">
                <a:latin typeface="+mj-lt"/>
                <a:ea typeface="新宋体" panose="02010609030101010101" pitchFamily="49" charset="-122"/>
                <a:cs typeface="Courier New" panose="02070309020205020404" pitchFamily="49" charset="0"/>
              </a:rPr>
              <a:t>“void Cube::</a:t>
            </a:r>
            <a:r>
              <a:rPr lang="en-US" altLang="zh-CN" b="1" dirty="0" err="1">
                <a:latin typeface="+mj-lt"/>
                <a:ea typeface="新宋体" panose="02010609030101010101" pitchFamily="49" charset="-122"/>
                <a:cs typeface="Courier New" panose="02070309020205020404" pitchFamily="49" charset="0"/>
              </a:rPr>
              <a:t>TestFunction</a:t>
            </a:r>
            <a:r>
              <a:rPr lang="en-US" altLang="zh-CN" b="1" dirty="0">
                <a:latin typeface="+mj-lt"/>
                <a:ea typeface="新宋体" panose="02010609030101010101" pitchFamily="49" charset="-122"/>
                <a:cs typeface="Courier New" panose="02070309020205020404" pitchFamily="49" charset="0"/>
              </a:rPr>
              <a:t>(Cube </a:t>
            </a:r>
            <a:r>
              <a:rPr lang="en-US" altLang="zh-CN" b="1" dirty="0" err="1">
                <a:latin typeface="+mj-lt"/>
                <a:ea typeface="新宋体" panose="02010609030101010101" pitchFamily="49" charset="-122"/>
                <a:cs typeface="Courier New" panose="02070309020205020404" pitchFamily="49" charset="0"/>
              </a:rPr>
              <a:t>aCube</a:t>
            </a:r>
            <a:r>
              <a:rPr lang="en-US" altLang="zh-CN" b="1" dirty="0">
                <a:latin typeface="+mj-lt"/>
                <a:ea typeface="新宋体" panose="02010609030101010101" pitchFamily="49" charset="-122"/>
                <a:cs typeface="Courier New" panose="02070309020205020404" pitchFamily="49" charset="0"/>
              </a:rPr>
              <a:t>)”: </a:t>
            </a:r>
            <a:r>
              <a:rPr lang="zh-CN" altLang="en-US" b="1" dirty="0">
                <a:latin typeface="+mj-lt"/>
                <a:ea typeface="新宋体" panose="02010609030101010101" pitchFamily="49" charset="-122"/>
                <a:cs typeface="Courier New" panose="02070309020205020404" pitchFamily="49" charset="0"/>
              </a:rPr>
              <a:t>无法将参数</a:t>
            </a:r>
            <a:r>
              <a:rPr lang="en-US" altLang="zh-CN" b="1" dirty="0">
                <a:latin typeface="+mj-lt"/>
                <a:ea typeface="新宋体" panose="02010609030101010101" pitchFamily="49" charset="-122"/>
                <a:cs typeface="Courier New" panose="02070309020205020404" pitchFamily="49" charset="0"/>
              </a:rPr>
              <a:t>1</a:t>
            </a:r>
            <a:r>
              <a:rPr lang="zh-CN" altLang="en-US" b="1" dirty="0">
                <a:latin typeface="+mj-lt"/>
                <a:ea typeface="新宋体" panose="02010609030101010101" pitchFamily="49" charset="-122"/>
                <a:cs typeface="Courier New" panose="02070309020205020404" pitchFamily="49" charset="0"/>
              </a:rPr>
              <a:t>从</a:t>
            </a:r>
            <a:r>
              <a:rPr lang="en-US" altLang="zh-CN" b="1" dirty="0">
                <a:latin typeface="+mj-lt"/>
                <a:ea typeface="新宋体" panose="02010609030101010101" pitchFamily="49" charset="-122"/>
                <a:cs typeface="Courier New" panose="02070309020205020404" pitchFamily="49" charset="0"/>
              </a:rPr>
              <a:t>”double”</a:t>
            </a:r>
            <a:r>
              <a:rPr lang="zh-CN" altLang="en-US" b="1" dirty="0">
                <a:latin typeface="+mj-lt"/>
                <a:ea typeface="新宋体" panose="02010609030101010101" pitchFamily="49" charset="-122"/>
                <a:cs typeface="Courier New" panose="02070309020205020404" pitchFamily="49" charset="0"/>
              </a:rPr>
              <a:t>转换为</a:t>
            </a:r>
            <a:r>
              <a:rPr lang="en-US" altLang="zh-CN" b="1" dirty="0">
                <a:latin typeface="+mj-lt"/>
                <a:ea typeface="新宋体" panose="02010609030101010101" pitchFamily="49" charset="-122"/>
                <a:cs typeface="Courier New" panose="02070309020205020404" pitchFamily="49" charset="0"/>
              </a:rPr>
              <a:t>”Cube”</a:t>
            </a:r>
            <a:endParaRPr lang="zh-CN" altLang="en-US" dirty="0">
              <a:latin typeface="+mj-lt"/>
              <a:ea typeface="+mj-ea"/>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5EFC1BDF-3AE3-4B3A-9D54-C66E99B0549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8725ABFE-8083-4D96-A60F-66FBE3F1DEE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1F827D0F-BF61-42A2-9B5B-9DFD6062F0F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C1E1F68D-BED5-4630-9611-45BEBB2EB13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C5ECAF1B-F869-422C-82FA-4AC7693AF50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A8090254-3613-4CF3-8510-39B32D646E5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4D38DA4C-8A5B-4877-947E-40A29989BE7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474AA918-F531-48C7-927C-E2DD4D902A9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76E35044-FAE5-4EC3-BED6-91519232E3C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36453480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0ECF4FA-9B8D-4130-96FA-CD21EB56093F}"/>
              </a:ext>
            </a:extLst>
          </p:cNvPr>
          <p:cNvSpPr>
            <a:spLocks noGrp="1"/>
          </p:cNvSpPr>
          <p:nvPr>
            <p:ph idx="1"/>
          </p:nvPr>
        </p:nvSpPr>
        <p:spPr>
          <a:xfrm>
            <a:off x="457200" y="1700808"/>
            <a:ext cx="8229600" cy="4500562"/>
          </a:xfrm>
        </p:spPr>
        <p:txBody>
          <a:bodyPr/>
          <a:lstStyle/>
          <a:p>
            <a:r>
              <a:rPr lang="zh-CN" altLang="en-US" dirty="0"/>
              <a:t>委托构造函数</a:t>
            </a:r>
            <a:endParaRPr lang="en-US" altLang="zh-CN" dirty="0"/>
          </a:p>
          <a:p>
            <a:pPr lvl="1"/>
            <a:r>
              <a:rPr lang="zh-CN" altLang="en-US" dirty="0"/>
              <a:t>类中包含多个构造函数</a:t>
            </a:r>
            <a:endParaRPr lang="en-US" altLang="zh-CN" dirty="0"/>
          </a:p>
          <a:p>
            <a:pPr lvl="1"/>
            <a:r>
              <a:rPr lang="zh-CN" altLang="en-US" dirty="0"/>
              <a:t>一个构造函数在其初始化列表中调用了另一个构造函数，即将构造工作委托给另一个构造函数</a:t>
            </a:r>
          </a:p>
        </p:txBody>
      </p:sp>
      <p:sp>
        <p:nvSpPr>
          <p:cNvPr id="3" name="标题 2">
            <a:extLst>
              <a:ext uri="{FF2B5EF4-FFF2-40B4-BE49-F238E27FC236}">
                <a16:creationId xmlns:a16="http://schemas.microsoft.com/office/drawing/2014/main" id="{0895DF9A-812A-4086-82A8-52816D738A70}"/>
              </a:ext>
            </a:extLst>
          </p:cNvPr>
          <p:cNvSpPr>
            <a:spLocks noGrp="1"/>
          </p:cNvSpPr>
          <p:nvPr>
            <p:ph type="title"/>
          </p:nvPr>
        </p:nvSpPr>
        <p:spPr/>
        <p:txBody>
          <a:bodyPr/>
          <a:lstStyle/>
          <a:p>
            <a:r>
              <a:rPr lang="zh-CN" altLang="en-US" dirty="0"/>
              <a:t>构造函数的进一步讨论</a:t>
            </a:r>
          </a:p>
        </p:txBody>
      </p:sp>
      <p:sp>
        <p:nvSpPr>
          <p:cNvPr id="5" name="矩形 4">
            <a:extLst>
              <a:ext uri="{FF2B5EF4-FFF2-40B4-BE49-F238E27FC236}">
                <a16:creationId xmlns:a16="http://schemas.microsoft.com/office/drawing/2014/main" id="{2DF06C42-596A-4806-95C6-BC50DCC90460}"/>
              </a:ext>
            </a:extLst>
          </p:cNvPr>
          <p:cNvSpPr/>
          <p:nvPr/>
        </p:nvSpPr>
        <p:spPr>
          <a:xfrm>
            <a:off x="-36512" y="3429000"/>
            <a:ext cx="9217024" cy="3139321"/>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hlinkClick r:id="rId2" action="ppaction://hlinksldjump"/>
            <a:extLst>
              <a:ext uri="{FF2B5EF4-FFF2-40B4-BE49-F238E27FC236}">
                <a16:creationId xmlns:a16="http://schemas.microsoft.com/office/drawing/2014/main" id="{00A51609-96D7-4C34-AE55-9FF7C249EAC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AAF1E2E2-D43A-4D6A-A327-1440BD78727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458CE93D-803E-4DAE-A83A-6F30E7DECA5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CC0262BA-D266-4B23-B6B6-8C7D30FCA9C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DD5C03ED-9F76-4539-85DE-C174FEC8A5F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614A7344-EBF2-4EE8-8B68-CA31852BB86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D68E0341-F19B-42D9-A1E2-C3816D6CF95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F698A66D-BB34-4CAB-BD91-B7D72F3D76F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23CDFD67-7E26-4078-8D63-4F6350865EC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1167303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a:t>
            </a:r>
          </a:p>
        </p:txBody>
      </p:sp>
      <p:sp>
        <p:nvSpPr>
          <p:cNvPr id="3" name="内容占位符 2"/>
          <p:cNvSpPr>
            <a:spLocks noGrp="1"/>
          </p:cNvSpPr>
          <p:nvPr>
            <p:ph idx="1"/>
          </p:nvPr>
        </p:nvSpPr>
        <p:spPr/>
        <p:txBody>
          <a:bodyPr/>
          <a:lstStyle/>
          <a:p>
            <a:pPr>
              <a:spcBef>
                <a:spcPts val="600"/>
              </a:spcBef>
            </a:pPr>
            <a:r>
              <a:rPr lang="zh-CN" altLang="en-US" dirty="0"/>
              <a:t>在撤销对象占用的内存之前完成一些清理工作</a:t>
            </a:r>
            <a:endParaRPr lang="en-US" altLang="zh-CN" dirty="0"/>
          </a:p>
          <a:p>
            <a:pPr>
              <a:spcBef>
                <a:spcPts val="600"/>
              </a:spcBef>
            </a:pPr>
            <a:r>
              <a:rPr lang="zh-CN" altLang="en-US" dirty="0"/>
              <a:t>在对象的生存期结束时使用</a:t>
            </a:r>
            <a:endParaRPr lang="en-US" altLang="zh-CN" dirty="0"/>
          </a:p>
          <a:p>
            <a:pPr lvl="1">
              <a:spcBef>
                <a:spcPts val="600"/>
              </a:spcBef>
            </a:pPr>
            <a:r>
              <a:rPr lang="zh-CN" altLang="en-US" dirty="0"/>
              <a:t>当对象退出其说明区域， 或使用</a:t>
            </a:r>
            <a:r>
              <a:rPr lang="en-US" altLang="zh-CN" dirty="0"/>
              <a:t>delete</a:t>
            </a:r>
            <a:r>
              <a:rPr lang="zh-CN" altLang="en-US" dirty="0"/>
              <a:t>释放动态对象时，系统自动调用其析构函数。</a:t>
            </a:r>
          </a:p>
          <a:p>
            <a:pPr>
              <a:spcBef>
                <a:spcPts val="600"/>
              </a:spcBef>
            </a:pPr>
            <a:r>
              <a:rPr lang="zh-CN" altLang="en-US" dirty="0"/>
              <a:t>析构函数的函数名：</a:t>
            </a:r>
            <a:endParaRPr lang="en-US" altLang="zh-CN" dirty="0"/>
          </a:p>
          <a:p>
            <a:pPr lvl="1">
              <a:spcBef>
                <a:spcPts val="600"/>
              </a:spcBef>
            </a:pPr>
            <a:r>
              <a:rPr lang="zh-CN" altLang="en-US" dirty="0"/>
              <a:t>函数名为：</a:t>
            </a:r>
            <a:r>
              <a:rPr lang="zh-CN" altLang="en-US" dirty="0">
                <a:solidFill>
                  <a:srgbClr val="002060"/>
                </a:solidFill>
                <a:latin typeface="Courier New" pitchFamily="49" charset="0"/>
                <a:ea typeface="仿宋" pitchFamily="49" charset="-122"/>
                <a:cs typeface="Courier New" pitchFamily="49" charset="0"/>
              </a:rPr>
              <a:t>~</a:t>
            </a:r>
            <a:r>
              <a:rPr lang="zh-CN" altLang="en-US" dirty="0">
                <a:solidFill>
                  <a:srgbClr val="002060"/>
                </a:solidFill>
                <a:latin typeface="Courier New" pitchFamily="49" charset="0"/>
                <a:cs typeface="Courier New" pitchFamily="49" charset="0"/>
              </a:rPr>
              <a:t>&lt;类名&gt;</a:t>
            </a:r>
            <a:endParaRPr lang="en-US" altLang="zh-CN" dirty="0">
              <a:solidFill>
                <a:srgbClr val="002060"/>
              </a:solidFill>
              <a:latin typeface="Courier New" pitchFamily="49" charset="0"/>
              <a:cs typeface="Courier New" pitchFamily="49" charset="0"/>
            </a:endParaRPr>
          </a:p>
          <a:p>
            <a:pPr>
              <a:spcBef>
                <a:spcPts val="600"/>
              </a:spcBef>
            </a:pPr>
            <a:r>
              <a:rPr lang="zh-CN" altLang="en-US" dirty="0"/>
              <a:t>无函数返回类型说明且无参数。</a:t>
            </a:r>
            <a:endParaRPr lang="en-US" altLang="zh-CN" dirty="0"/>
          </a:p>
          <a:p>
            <a:pPr>
              <a:spcBef>
                <a:spcPts val="600"/>
              </a:spcBef>
            </a:pPr>
            <a:r>
              <a:rPr lang="zh-CN" altLang="en-US" dirty="0"/>
              <a:t>析构函数可以由用户自定义</a:t>
            </a:r>
          </a:p>
        </p:txBody>
      </p:sp>
      <p:sp>
        <p:nvSpPr>
          <p:cNvPr id="4" name="矩形 3">
            <a:hlinkClick r:id="rId2" action="ppaction://hlinksldjump"/>
            <a:extLst>
              <a:ext uri="{FF2B5EF4-FFF2-40B4-BE49-F238E27FC236}">
                <a16:creationId xmlns:a16="http://schemas.microsoft.com/office/drawing/2014/main" id="{0C7C5004-0647-4F29-A8A7-DF48E4225E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B59AB8A-D3B0-4FFE-BF39-C774464E925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5FC8FDE-B373-4A2B-8CA8-29C561FAEBA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787F499-11FB-4E7C-A9FD-00E5CCECA8D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7424384-2A3B-4704-BE88-F782FD7EC1E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A212F23-E18D-4B3B-8E2F-89AF6EBEE36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691515EC-C606-4E3E-A4B1-30EAEC6E382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9B60BD29-54B1-479A-97FE-E29310E0CC2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C463793A-532B-40C8-A442-064D7005401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a:t>
            </a:r>
          </a:p>
        </p:txBody>
      </p:sp>
      <p:sp>
        <p:nvSpPr>
          <p:cNvPr id="3" name="内容占位符 2"/>
          <p:cNvSpPr>
            <a:spLocks noGrp="1"/>
          </p:cNvSpPr>
          <p:nvPr>
            <p:ph idx="1"/>
          </p:nvPr>
        </p:nvSpPr>
        <p:spPr/>
        <p:txBody>
          <a:bodyPr/>
          <a:lstStyle/>
          <a:p>
            <a:pPr>
              <a:spcBef>
                <a:spcPts val="1200"/>
              </a:spcBef>
            </a:pPr>
            <a:r>
              <a:rPr lang="zh-CN" altLang="en-US" dirty="0"/>
              <a:t>一个类只可有</a:t>
            </a:r>
            <a:r>
              <a:rPr lang="zh-CN" altLang="en-US" dirty="0">
                <a:solidFill>
                  <a:srgbClr val="FF0000"/>
                </a:solidFill>
              </a:rPr>
              <a:t>一个</a:t>
            </a:r>
            <a:r>
              <a:rPr lang="zh-CN" altLang="en-US" dirty="0"/>
              <a:t>析构函数，也可以缺省</a:t>
            </a:r>
            <a:endParaRPr lang="en-US" altLang="zh-CN" dirty="0"/>
          </a:p>
          <a:p>
            <a:pPr lvl="1">
              <a:spcBef>
                <a:spcPts val="1200"/>
              </a:spcBef>
            </a:pPr>
            <a:r>
              <a:rPr lang="zh-CN" altLang="en-US" dirty="0"/>
              <a:t>没有重载的析构函数</a:t>
            </a:r>
          </a:p>
          <a:p>
            <a:pPr>
              <a:spcBef>
                <a:spcPts val="1200"/>
              </a:spcBef>
            </a:pPr>
            <a:r>
              <a:rPr lang="zh-CN" altLang="en-US" dirty="0"/>
              <a:t>若某个类定义中没有用户自定义的析构函数，则系统使用默认的析构函数，形式为：</a:t>
            </a:r>
            <a:endParaRPr lang="en-US" altLang="zh-CN" dirty="0"/>
          </a:p>
          <a:p>
            <a:pPr lvl="1" algn="ctr">
              <a:spcBef>
                <a:spcPts val="1200"/>
              </a:spcBef>
              <a:buNone/>
            </a:pPr>
            <a:r>
              <a:rPr lang="zh-CN" altLang="en-US" b="1" dirty="0"/>
              <a:t> </a:t>
            </a:r>
            <a:r>
              <a:rPr lang="zh-CN" altLang="en-US" b="1" dirty="0">
                <a:latin typeface="Courier New" pitchFamily="49" charset="0"/>
                <a:cs typeface="Courier New" pitchFamily="49" charset="0"/>
              </a:rPr>
              <a:t>~&lt;类名&gt;(</a:t>
            </a:r>
            <a:r>
              <a:rPr lang="en-US" altLang="zh-CN" b="1" dirty="0">
                <a:latin typeface="Courier New" pitchFamily="49" charset="0"/>
                <a:cs typeface="Courier New" pitchFamily="49" charset="0"/>
              </a:rPr>
              <a:t>){}</a:t>
            </a:r>
            <a:r>
              <a:rPr lang="en-US" altLang="zh-CN" b="1" dirty="0"/>
              <a:t>		</a:t>
            </a:r>
          </a:p>
          <a:p>
            <a:pPr lvl="1">
              <a:spcBef>
                <a:spcPts val="1200"/>
              </a:spcBef>
            </a:pPr>
            <a:r>
              <a:rPr lang="zh-CN" altLang="en-US" dirty="0"/>
              <a:t>此函数什么事情也不做</a:t>
            </a:r>
          </a:p>
        </p:txBody>
      </p:sp>
      <p:sp>
        <p:nvSpPr>
          <p:cNvPr id="4" name="矩形 3">
            <a:hlinkClick r:id="rId2" action="ppaction://hlinksldjump"/>
            <a:extLst>
              <a:ext uri="{FF2B5EF4-FFF2-40B4-BE49-F238E27FC236}">
                <a16:creationId xmlns:a16="http://schemas.microsoft.com/office/drawing/2014/main" id="{10112687-D2BC-4E2D-AB26-AF94BDD351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638842F-8A29-4CF0-80E2-8BC82220D42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2174783-B477-4B13-9958-F60ED8CA251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E62F32A-547F-4105-8B82-0B62D188D9E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C0A0F66A-9740-46A0-A4E4-91E8A4D3B5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6A46A110-5917-4C10-876C-02B45FAFBEE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4C83A08A-B52F-4B58-8324-16A6EC1623C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BA021BA-C3EC-482C-BC85-62E30E153AD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E2D9FA60-1AD4-455E-B67D-E0F0ABACFCD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构造函数与析构函数的执行顺序</a:t>
            </a:r>
          </a:p>
        </p:txBody>
      </p:sp>
      <p:sp>
        <p:nvSpPr>
          <p:cNvPr id="3" name="内容占位符 2"/>
          <p:cNvSpPr>
            <a:spLocks noGrp="1"/>
          </p:cNvSpPr>
          <p:nvPr>
            <p:ph idx="1"/>
          </p:nvPr>
        </p:nvSpPr>
        <p:spPr/>
        <p:txBody>
          <a:bodyPr/>
          <a:lstStyle/>
          <a:p>
            <a:r>
              <a:rPr lang="zh-CN" altLang="en-US" dirty="0"/>
              <a:t>先构造的后析构，后构造的先析构</a:t>
            </a:r>
            <a:endParaRPr lang="en-US" altLang="zh-CN" dirty="0"/>
          </a:p>
          <a:p>
            <a:pPr marL="0" indent="0">
              <a:lnSpc>
                <a:spcPct val="120000"/>
              </a:lnSpc>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7.8】</a:t>
            </a:r>
            <a:r>
              <a:rPr lang="zh-CN" altLang="en-US" dirty="0">
                <a:solidFill>
                  <a:srgbClr val="C00000"/>
                </a:solidFill>
              </a:rPr>
              <a:t>分析下述程序执行后的结果</a:t>
            </a:r>
            <a:endParaRPr lang="en-US" altLang="zh-CN" dirty="0">
              <a:solidFill>
                <a:srgbClr val="C00000"/>
              </a:solidFill>
            </a:endParaRPr>
          </a:p>
          <a:p>
            <a:pPr lvl="1">
              <a:lnSpc>
                <a:spcPct val="120000"/>
              </a:lnSpc>
            </a:pPr>
            <a:r>
              <a:rPr lang="zh-CN" altLang="en-US" dirty="0"/>
              <a:t>类</a:t>
            </a:r>
            <a:r>
              <a:rPr lang="en-US" altLang="zh-CN" dirty="0"/>
              <a:t>String</a:t>
            </a:r>
            <a:r>
              <a:rPr lang="zh-CN" altLang="en-US" dirty="0"/>
              <a:t>具有一个显式的构造函数与一个显式的析构函数。在说明</a:t>
            </a:r>
            <a:r>
              <a:rPr lang="en-US" altLang="zh-CN" dirty="0"/>
              <a:t>String</a:t>
            </a:r>
            <a:r>
              <a:rPr lang="zh-CN" altLang="en-US" dirty="0"/>
              <a:t>的类对象时，系统将自动调用其构造函数。在</a:t>
            </a:r>
            <a:r>
              <a:rPr lang="en-US" altLang="zh-CN" dirty="0"/>
              <a:t>main</a:t>
            </a:r>
            <a:r>
              <a:rPr lang="zh-CN" altLang="en-US" dirty="0"/>
              <a:t>函数结束时（类对象生命期也将结束时），系统将自动调用其析构函数。</a:t>
            </a:r>
          </a:p>
          <a:p>
            <a:pPr lvl="1">
              <a:lnSpc>
                <a:spcPct val="120000"/>
              </a:lnSpc>
            </a:pPr>
            <a:r>
              <a:rPr lang="zh-CN" altLang="en-US" dirty="0"/>
              <a:t>对象“诞生”时，在构造函数中通过</a:t>
            </a:r>
            <a:r>
              <a:rPr lang="en-US" altLang="zh-CN" dirty="0"/>
              <a:t>new</a:t>
            </a:r>
            <a:r>
              <a:rPr lang="zh-CN" altLang="en-US" dirty="0"/>
              <a:t>分配了动态空间（系统资源），对象“死亡”时，在析构函数中应通过</a:t>
            </a:r>
            <a:r>
              <a:rPr lang="en-US" altLang="zh-CN" dirty="0"/>
              <a:t>delete</a:t>
            </a:r>
            <a:r>
              <a:rPr lang="zh-CN" altLang="en-US" dirty="0"/>
              <a:t>来释放所申请到的动态空间。</a:t>
            </a:r>
          </a:p>
        </p:txBody>
      </p:sp>
      <p:sp>
        <p:nvSpPr>
          <p:cNvPr id="4" name="矩形 3">
            <a:hlinkClick r:id="rId2" action="ppaction://hlinksldjump"/>
            <a:extLst>
              <a:ext uri="{FF2B5EF4-FFF2-40B4-BE49-F238E27FC236}">
                <a16:creationId xmlns:a16="http://schemas.microsoft.com/office/drawing/2014/main" id="{3594C606-A299-4A4D-9F52-9B9A7138B8A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9FD301C-92FF-4CEC-8D48-0308730E329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D370699-56FB-4857-A919-34E4D520888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87841C5-D738-42D8-AEDD-77433934F08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A88ADF3-698C-4F37-9BFA-3FF1F3F1027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A9F69134-FDBE-4F5F-B218-F5DF69F50B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05685283-99C9-46A4-89F2-8917B08ED39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2AE881BD-2419-405E-973C-036BD816DEE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26362823-D3C0-430E-A0A9-9D872416C2D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面向对象程序设计的特点</a:t>
            </a:r>
          </a:p>
        </p:txBody>
      </p:sp>
      <p:sp>
        <p:nvSpPr>
          <p:cNvPr id="3" name="内容占位符 2"/>
          <p:cNvSpPr>
            <a:spLocks noGrp="1"/>
          </p:cNvSpPr>
          <p:nvPr>
            <p:ph idx="1"/>
          </p:nvPr>
        </p:nvSpPr>
        <p:spPr/>
        <p:txBody>
          <a:bodyPr/>
          <a:lstStyle/>
          <a:p>
            <a:r>
              <a:rPr lang="zh-CN" altLang="en-US" dirty="0"/>
              <a:t>封装性</a:t>
            </a:r>
            <a:endParaRPr lang="en-US" altLang="zh-CN" dirty="0"/>
          </a:p>
          <a:p>
            <a:pPr lvl="1"/>
            <a:r>
              <a:rPr lang="zh-CN" altLang="en-US" dirty="0"/>
              <a:t>将同类事物的共同属性封装为一类</a:t>
            </a:r>
            <a:endParaRPr lang="en-US" altLang="zh-CN" dirty="0"/>
          </a:p>
          <a:p>
            <a:r>
              <a:rPr lang="zh-CN" altLang="en-US" dirty="0"/>
              <a:t>继承性</a:t>
            </a:r>
            <a:endParaRPr lang="en-US" altLang="zh-CN" dirty="0"/>
          </a:p>
          <a:p>
            <a:pPr lvl="1"/>
            <a:r>
              <a:rPr lang="zh-CN" altLang="en-US" dirty="0"/>
              <a:t>从其它事物中继承某些属性</a:t>
            </a:r>
            <a:endParaRPr lang="en-US" altLang="zh-CN" dirty="0"/>
          </a:p>
          <a:p>
            <a:r>
              <a:rPr lang="zh-CN" altLang="en-US" dirty="0"/>
              <a:t>多态性</a:t>
            </a:r>
            <a:endParaRPr lang="en-US" altLang="zh-CN" dirty="0"/>
          </a:p>
          <a:p>
            <a:pPr lvl="1"/>
            <a:r>
              <a:rPr lang="zh-CN" altLang="en-US" dirty="0"/>
              <a:t>函数、运算符重载</a:t>
            </a:r>
            <a:endParaRPr lang="en-US" altLang="zh-CN" dirty="0"/>
          </a:p>
          <a:p>
            <a:pPr lvl="1"/>
            <a:r>
              <a:rPr lang="zh-CN" altLang="en-US" dirty="0"/>
              <a:t>虚函数</a:t>
            </a:r>
          </a:p>
        </p:txBody>
      </p:sp>
      <p:sp>
        <p:nvSpPr>
          <p:cNvPr id="4" name="矩形 3">
            <a:hlinkClick r:id="rId2" action="ppaction://hlinksldjump"/>
            <a:extLst>
              <a:ext uri="{FF2B5EF4-FFF2-40B4-BE49-F238E27FC236}">
                <a16:creationId xmlns:a16="http://schemas.microsoft.com/office/drawing/2014/main" id="{F753536A-E81A-4FAB-816D-487DA4B3343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6F0CB91-377A-4B8D-96C0-E27FA6CF7C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D33A6142-F911-44E2-90A0-2AE1FE2FA81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9F1A023-6396-490B-9DC2-4271AAA7E39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19670C7-09F4-47C0-B9C5-DFAF220B27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4C3108B3-13FF-4B9C-A5A8-06380DFFFCD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49677588-8BE6-488C-8AC9-CCFD3B64401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CA4B1679-8DC2-472A-A913-093C6AA7462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E1150B33-DDA7-45C8-A545-40C577B6ACF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1065236"/>
            <a:ext cx="8153400" cy="5562600"/>
          </a:xfrm>
        </p:spPr>
        <p:txBody>
          <a:bodyPr/>
          <a:lstStyle/>
          <a:p>
            <a:pPr>
              <a:spcBef>
                <a:spcPts val="0"/>
              </a:spcBef>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spcBef>
                <a:spcPts val="0"/>
              </a:spcBef>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&lt;string&gt;</a:t>
            </a:r>
          </a:p>
          <a:p>
            <a:pPr>
              <a:spcBef>
                <a:spcPts val="0"/>
              </a:spcBef>
              <a:buNone/>
            </a:pPr>
            <a:r>
              <a:rPr lang="en-US" altLang="zh-CN" sz="2000" b="1" dirty="0">
                <a:solidFill>
                  <a:srgbClr val="0000FF"/>
                </a:solidFill>
                <a:latin typeface="Courier New" pitchFamily="49" charset="0"/>
                <a:cs typeface="Courier New" pitchFamily="49" charset="0"/>
              </a:rPr>
              <a:t>using namespace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spcBef>
                <a:spcPts val="0"/>
              </a:spcBef>
              <a:buNone/>
            </a:pPr>
            <a:r>
              <a:rPr lang="en-US" altLang="zh-CN" sz="2000" b="1" dirty="0">
                <a:solidFill>
                  <a:srgbClr val="0000FF"/>
                </a:solidFill>
                <a:latin typeface="Courier New" pitchFamily="49" charset="0"/>
                <a:cs typeface="Courier New" pitchFamily="49" charset="0"/>
              </a:rPr>
              <a:t>class </a:t>
            </a:r>
            <a:r>
              <a:rPr lang="en-US" altLang="zh-CN" sz="2000" b="1" dirty="0">
                <a:latin typeface="Courier New" pitchFamily="49" charset="0"/>
                <a:cs typeface="Courier New" pitchFamily="49" charset="0"/>
              </a:rPr>
              <a:t>String {</a:t>
            </a:r>
          </a:p>
          <a:p>
            <a:pPr>
              <a:spcBef>
                <a:spcPts val="0"/>
              </a:spcBef>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 text; </a:t>
            </a:r>
          </a:p>
          <a:p>
            <a:pPr>
              <a:spcBef>
                <a:spcPts val="0"/>
              </a:spcBef>
              <a:buNone/>
            </a:pPr>
            <a:r>
              <a:rPr lang="en-US" altLang="zh-CN" sz="2000" b="1" dirty="0">
                <a:solidFill>
                  <a:srgbClr val="0000FF"/>
                </a:solidFill>
                <a:latin typeface="Courier New" pitchFamily="49" charset="0"/>
                <a:cs typeface="Courier New" pitchFamily="49" charset="0"/>
              </a:rPr>
              <a:t>  public:</a:t>
            </a:r>
          </a:p>
          <a:p>
            <a:pPr>
              <a:spcBef>
                <a:spcPts val="0"/>
              </a:spcBef>
              <a:buNone/>
            </a:pP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String(</a:t>
            </a: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    ~String();</a:t>
            </a:r>
          </a:p>
          <a:p>
            <a:pPr>
              <a:spcBef>
                <a:spcPts val="0"/>
              </a:spcBef>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printStr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&lt;&lt;text&lt;&lt;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String::String( </a:t>
            </a:r>
            <a:r>
              <a:rPr lang="en-US" altLang="zh-CN" sz="2000" b="1" dirty="0">
                <a:solidFill>
                  <a:srgbClr val="0000FF"/>
                </a:solidFill>
                <a:latin typeface="Courier New" pitchFamily="49" charset="0"/>
                <a:cs typeface="Courier New" pitchFamily="49" charset="0"/>
              </a:rPr>
              <a:t>char </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 )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&lt;&lt;"enter 'String::String', </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=&gt;"&lt;&lt;</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text =</a:t>
            </a: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new </a:t>
            </a:r>
            <a:r>
              <a:rPr lang="en-US" altLang="zh-CN" sz="2000" b="1" dirty="0">
                <a:latin typeface="Courier New" pitchFamily="49" charset="0"/>
                <a:cs typeface="Courier New" pitchFamily="49" charset="0"/>
              </a:rPr>
              <a:t>char[</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)+1];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 text, </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 ); </a:t>
            </a:r>
          </a:p>
          <a:p>
            <a:pPr>
              <a:spcBef>
                <a:spcPts val="0"/>
              </a:spcBef>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7A39F960-A9D3-49BD-A748-8B84BF0A039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E88931D-6103-4973-A533-7CAD4BA35B3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6C0DE85-7F44-43A5-B814-E82BAA8B03B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87CDF7AF-4A71-4FE3-9A69-DECE4581911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4D6D2BE-EDFF-4E4C-9505-99A99FF34C0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4CF03FDB-E3D8-48D5-9F23-D15039D78EC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E4C5F0B5-D175-43D8-8D0E-E56E9C39448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3DB835F-9195-41A6-8EA3-20DFEABCDBE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B91AC719-37B0-4928-86B1-F47CB86554A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79296" cy="5304631"/>
          </a:xfrm>
        </p:spPr>
        <p:txBody>
          <a:bodyPr/>
          <a:lstStyle/>
          <a:p>
            <a:pPr>
              <a:spcBef>
                <a:spcPts val="0"/>
              </a:spcBef>
              <a:buNone/>
            </a:pPr>
            <a:r>
              <a:rPr lang="en-US" altLang="zh-CN" sz="2000" b="1" dirty="0">
                <a:latin typeface="Courier New" pitchFamily="49" charset="0"/>
                <a:cs typeface="Courier New" pitchFamily="49" charset="0"/>
              </a:rPr>
              <a:t>String::~String()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&lt;&lt;"enter 'String::~String', text=&gt;"&lt;&lt;text&lt;&lt;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 </a:t>
            </a:r>
          </a:p>
          <a:p>
            <a:pPr>
              <a:spcBef>
                <a:spcPts val="0"/>
              </a:spcBef>
              <a:buNone/>
            </a:pPr>
            <a:r>
              <a:rPr lang="en-US" altLang="zh-CN" sz="2000" b="1" dirty="0">
                <a:solidFill>
                  <a:srgbClr val="0000FF"/>
                </a:solidFill>
                <a:latin typeface="Courier New" pitchFamily="49" charset="0"/>
                <a:cs typeface="Courier New" pitchFamily="49" charset="0"/>
              </a:rPr>
              <a:t>    delete</a:t>
            </a:r>
            <a:r>
              <a:rPr lang="en-US" altLang="zh-CN" sz="2000" b="1" dirty="0">
                <a:latin typeface="Courier New" pitchFamily="49" charset="0"/>
                <a:cs typeface="Courier New" pitchFamily="49" charset="0"/>
              </a:rPr>
              <a:t>[]text; </a:t>
            </a:r>
          </a:p>
          <a:p>
            <a:pPr>
              <a:spcBef>
                <a:spcPts val="0"/>
              </a:spcBef>
              <a:buNone/>
            </a:pPr>
            <a:r>
              <a:rPr lang="en-US" altLang="zh-CN" sz="2000" b="1" dirty="0">
                <a:latin typeface="Courier New" pitchFamily="49" charset="0"/>
                <a:cs typeface="Courier New" pitchFamily="49" charset="0"/>
              </a:rPr>
              <a:t>}</a:t>
            </a:r>
          </a:p>
          <a:p>
            <a:pPr>
              <a:spcBef>
                <a:spcPts val="0"/>
              </a:spcBef>
              <a:buNone/>
            </a:pPr>
            <a:endParaRPr lang="en-US" altLang="zh-CN" sz="2000" b="1" dirty="0">
              <a:solidFill>
                <a:srgbClr val="0000FF"/>
              </a:solidFill>
              <a:latin typeface="Courier New" pitchFamily="49" charset="0"/>
              <a:cs typeface="Courier New" pitchFamily="49" charset="0"/>
            </a:endParaRPr>
          </a:p>
          <a:p>
            <a:pPr>
              <a:spcBef>
                <a:spcPts val="0"/>
              </a:spcBef>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 {</a:t>
            </a:r>
          </a:p>
          <a:p>
            <a:pPr>
              <a:spcBef>
                <a:spcPts val="0"/>
              </a:spcBef>
              <a:buNone/>
            </a:pPr>
            <a:r>
              <a:rPr lang="en-US" altLang="zh-CN" sz="2000" b="1" dirty="0">
                <a:latin typeface="Courier New" pitchFamily="49" charset="0"/>
                <a:cs typeface="Courier New" pitchFamily="49" charset="0"/>
              </a:rPr>
              <a:t>    String str1("a1d11");  </a:t>
            </a:r>
          </a:p>
          <a:p>
            <a:pPr>
              <a:spcBef>
                <a:spcPts val="0"/>
              </a:spcBef>
              <a:buNone/>
            </a:pPr>
            <a:r>
              <a:rPr lang="en-US" altLang="zh-CN" sz="2000" b="1" dirty="0">
                <a:latin typeface="Courier New" pitchFamily="49" charset="0"/>
                <a:cs typeface="Courier New" pitchFamily="49" charset="0"/>
              </a:rPr>
              <a:t>    String str2("s22g22");  </a:t>
            </a:r>
          </a:p>
          <a:p>
            <a:pPr>
              <a:spcBef>
                <a:spcPts val="0"/>
              </a:spcBef>
              <a:buNone/>
            </a:pPr>
            <a:r>
              <a:rPr lang="en-US" altLang="zh-CN" sz="2000" b="1" dirty="0">
                <a:latin typeface="Courier New" pitchFamily="49" charset="0"/>
                <a:cs typeface="Courier New" pitchFamily="49" charset="0"/>
              </a:rPr>
              <a:t>    str1.printStr();</a:t>
            </a:r>
          </a:p>
          <a:p>
            <a:pPr>
              <a:spcBef>
                <a:spcPts val="0"/>
              </a:spcBef>
              <a:buNone/>
            </a:pPr>
            <a:r>
              <a:rPr lang="en-US" altLang="zh-CN" sz="2000" b="1" dirty="0">
                <a:latin typeface="Courier New" pitchFamily="49" charset="0"/>
                <a:cs typeface="Courier New" pitchFamily="49" charset="0"/>
              </a:rPr>
              <a:t>    str2.printStr();</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&lt;&lt;"ending main!"&lt;&lt;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a:t>
            </a:r>
            <a:endParaRPr lang="zh-CN" altLang="en-US" sz="2400" b="1" dirty="0"/>
          </a:p>
        </p:txBody>
      </p:sp>
      <p:sp>
        <p:nvSpPr>
          <p:cNvPr id="4" name="矩形 3">
            <a:hlinkClick r:id="rId2" action="ppaction://hlinksldjump"/>
            <a:extLst>
              <a:ext uri="{FF2B5EF4-FFF2-40B4-BE49-F238E27FC236}">
                <a16:creationId xmlns:a16="http://schemas.microsoft.com/office/drawing/2014/main" id="{60E62161-89F2-4192-BD15-459AFBEAAC7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F3CF3B32-E3B5-47B8-80FD-1CC06152AE1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D6274AA-2494-4616-A966-AAC88D21DA6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9721849-5047-4E55-BFFA-0552758006D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0B82717-3F19-4CDF-9FB5-8E1D8F5537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F0920153-6FB0-4645-AE02-C165D46C36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6EC769BC-CB1A-471F-A3F2-07D3DF02A45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09CD67DD-58FD-46BB-9036-FFADB74C989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207D09D9-0072-4CB5-B147-E7E262E7E32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buNone/>
            </a:pPr>
            <a:r>
              <a:rPr lang="zh-CN" altLang="en-US" dirty="0">
                <a:solidFill>
                  <a:schemeClr val="accent6">
                    <a:lumMod val="75000"/>
                  </a:schemeClr>
                </a:solidFill>
              </a:rPr>
              <a:t>程序执行后的显示结果如下：</a:t>
            </a:r>
          </a:p>
          <a:p>
            <a:pPr>
              <a:buNone/>
            </a:pPr>
            <a:r>
              <a:rPr lang="en-US" altLang="zh-CN" sz="2400" b="1" dirty="0">
                <a:latin typeface="Courier New" pitchFamily="49" charset="0"/>
                <a:cs typeface="Courier New" pitchFamily="49" charset="0"/>
              </a:rPr>
              <a:t>enter 'String::String', </a:t>
            </a:r>
            <a:r>
              <a:rPr lang="en-US" altLang="zh-CN" sz="2400" b="1" dirty="0" err="1">
                <a:latin typeface="Courier New" pitchFamily="49" charset="0"/>
                <a:cs typeface="Courier New" pitchFamily="49" charset="0"/>
              </a:rPr>
              <a:t>str</a:t>
            </a:r>
            <a:r>
              <a:rPr lang="en-US" altLang="zh-CN" sz="2400" b="1" dirty="0">
                <a:latin typeface="Courier New" pitchFamily="49" charset="0"/>
                <a:cs typeface="Courier New" pitchFamily="49" charset="0"/>
              </a:rPr>
              <a:t>=&gt;a1d11</a:t>
            </a:r>
          </a:p>
          <a:p>
            <a:pPr>
              <a:buNone/>
            </a:pPr>
            <a:r>
              <a:rPr lang="en-US" altLang="zh-CN" sz="2400" b="1" dirty="0">
                <a:latin typeface="Courier New" pitchFamily="49" charset="0"/>
                <a:cs typeface="Courier New" pitchFamily="49" charset="0"/>
              </a:rPr>
              <a:t>enter 'String::String', </a:t>
            </a:r>
            <a:r>
              <a:rPr lang="en-US" altLang="zh-CN" sz="2400" b="1" dirty="0" err="1">
                <a:latin typeface="Courier New" pitchFamily="49" charset="0"/>
                <a:cs typeface="Courier New" pitchFamily="49" charset="0"/>
              </a:rPr>
              <a:t>str</a:t>
            </a:r>
            <a:r>
              <a:rPr lang="en-US" altLang="zh-CN" sz="2400" b="1" dirty="0">
                <a:latin typeface="Courier New" pitchFamily="49" charset="0"/>
                <a:cs typeface="Courier New" pitchFamily="49" charset="0"/>
              </a:rPr>
              <a:t>=&gt;s22g22</a:t>
            </a:r>
          </a:p>
          <a:p>
            <a:pPr>
              <a:buNone/>
            </a:pPr>
            <a:r>
              <a:rPr lang="en-US" altLang="zh-CN" sz="2400" b="1" dirty="0">
                <a:latin typeface="Courier New" pitchFamily="49" charset="0"/>
                <a:cs typeface="Courier New" pitchFamily="49" charset="0"/>
              </a:rPr>
              <a:t>a1d11</a:t>
            </a:r>
          </a:p>
          <a:p>
            <a:pPr>
              <a:buNone/>
            </a:pPr>
            <a:r>
              <a:rPr lang="en-US" altLang="zh-CN" sz="2400" b="1" dirty="0">
                <a:latin typeface="Courier New" pitchFamily="49" charset="0"/>
                <a:cs typeface="Courier New" pitchFamily="49" charset="0"/>
              </a:rPr>
              <a:t>s22g22</a:t>
            </a:r>
          </a:p>
          <a:p>
            <a:pPr>
              <a:buNone/>
            </a:pPr>
            <a:r>
              <a:rPr lang="en-US" altLang="zh-CN" sz="2400" b="1" dirty="0">
                <a:latin typeface="Courier New" pitchFamily="49" charset="0"/>
                <a:cs typeface="Courier New" pitchFamily="49" charset="0"/>
              </a:rPr>
              <a:t>ending main!</a:t>
            </a:r>
          </a:p>
          <a:p>
            <a:pPr>
              <a:buNone/>
            </a:pPr>
            <a:r>
              <a:rPr lang="en-US" altLang="zh-CN" sz="2400" b="1" dirty="0">
                <a:latin typeface="Courier New" pitchFamily="49" charset="0"/>
                <a:cs typeface="Courier New" pitchFamily="49" charset="0"/>
              </a:rPr>
              <a:t>enter 'String::~String', text=&gt;s22g22</a:t>
            </a:r>
          </a:p>
          <a:p>
            <a:pPr>
              <a:buNone/>
            </a:pPr>
            <a:r>
              <a:rPr lang="en-US" altLang="zh-CN" sz="2400" b="1" dirty="0">
                <a:latin typeface="Courier New" pitchFamily="49" charset="0"/>
                <a:cs typeface="Courier New" pitchFamily="49" charset="0"/>
              </a:rPr>
              <a:t>enter ‘String::~String’, text=&gt;a1d11</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A8DB52AC-BEB3-4742-8B78-6FB8EDF603E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B9A2FB17-7309-44F6-843A-6548AE8253C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533B8155-CE42-4A35-879B-E3F7530972E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5EA40559-2CB8-4CEE-8BBD-BAAA619D6C3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DF940B2-F138-4329-A0D4-AB549E6DE16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A95BFFDD-9EA6-4DEB-8099-902DCC367FD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9FE42642-EB9A-464D-A7C1-EA7EB51883E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7C061547-077C-4D10-89F9-5D6D0B2FE08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E51D74AB-3A4B-4E2F-A509-F9935050C83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5A1FB8-2AB9-4EA1-96AF-58ED62D3906D}"/>
              </a:ext>
            </a:extLst>
          </p:cNvPr>
          <p:cNvSpPr>
            <a:spLocks noGrp="1"/>
          </p:cNvSpPr>
          <p:nvPr>
            <p:ph idx="1"/>
          </p:nvPr>
        </p:nvSpPr>
        <p:spPr>
          <a:xfrm>
            <a:off x="457200" y="1412776"/>
            <a:ext cx="8229600" cy="4500562"/>
          </a:xfrm>
        </p:spPr>
        <p:txBody>
          <a:bodyPr/>
          <a:lstStyle/>
          <a:p>
            <a:r>
              <a:rPr lang="zh-CN" altLang="en-US" dirty="0"/>
              <a:t>修改主函数</a:t>
            </a:r>
            <a:endParaRPr lang="en-US" altLang="zh-CN" dirty="0"/>
          </a:p>
          <a:p>
            <a:pPr marL="0" indent="0">
              <a:buNone/>
            </a:pPr>
            <a:endParaRPr lang="en-US" altLang="zh-CN" b="1" dirty="0"/>
          </a:p>
          <a:p>
            <a:pPr>
              <a:spcBef>
                <a:spcPts val="0"/>
              </a:spcBef>
              <a:buNone/>
            </a:pPr>
            <a:r>
              <a:rPr lang="en-US" altLang="zh-CN" b="1" dirty="0">
                <a:solidFill>
                  <a:srgbClr val="0000FF"/>
                </a:solidFill>
                <a:latin typeface="Courier New" pitchFamily="49" charset="0"/>
                <a:cs typeface="Courier New" pitchFamily="49" charset="0"/>
              </a:rPr>
              <a:t>void </a:t>
            </a:r>
            <a:r>
              <a:rPr lang="en-US" altLang="zh-CN" b="1" dirty="0">
                <a:latin typeface="Courier New" pitchFamily="49" charset="0"/>
                <a:cs typeface="Courier New" pitchFamily="49" charset="0"/>
              </a:rPr>
              <a:t>main() {</a:t>
            </a:r>
          </a:p>
          <a:p>
            <a:pPr>
              <a:spcBef>
                <a:spcPts val="0"/>
              </a:spcBef>
              <a:buNone/>
            </a:pPr>
            <a:r>
              <a:rPr lang="en-US" altLang="zh-CN" b="1" dirty="0">
                <a:latin typeface="Courier New" pitchFamily="49" charset="0"/>
                <a:cs typeface="Courier New" pitchFamily="49" charset="0"/>
              </a:rPr>
              <a:t>    String str1("a1d11");  </a:t>
            </a:r>
          </a:p>
          <a:p>
            <a:pPr>
              <a:spcBef>
                <a:spcPts val="0"/>
              </a:spcBef>
              <a:buNone/>
            </a:pPr>
            <a:r>
              <a:rPr lang="en-US" altLang="zh-CN" b="1" dirty="0">
                <a:latin typeface="Courier New" pitchFamily="49" charset="0"/>
                <a:cs typeface="Courier New" pitchFamily="49" charset="0"/>
              </a:rPr>
              <a:t>    String str2 = str1;  </a:t>
            </a:r>
          </a:p>
          <a:p>
            <a:pPr>
              <a:spcBef>
                <a:spcPts val="0"/>
              </a:spcBef>
              <a:buNone/>
            </a:pPr>
            <a:r>
              <a:rPr lang="en-US" altLang="zh-CN" b="1" dirty="0">
                <a:latin typeface="Courier New" pitchFamily="49" charset="0"/>
                <a:cs typeface="Courier New" pitchFamily="49" charset="0"/>
              </a:rPr>
              <a:t>    str1.printStr();</a:t>
            </a:r>
          </a:p>
          <a:p>
            <a:pPr>
              <a:spcBef>
                <a:spcPts val="0"/>
              </a:spcBef>
              <a:buNone/>
            </a:pPr>
            <a:r>
              <a:rPr lang="en-US" altLang="zh-CN" b="1" dirty="0">
                <a:latin typeface="Courier New" pitchFamily="49" charset="0"/>
                <a:cs typeface="Courier New" pitchFamily="49" charset="0"/>
              </a:rPr>
              <a:t>    str2.printStr();</a:t>
            </a:r>
          </a:p>
          <a:p>
            <a:pPr>
              <a:spcBef>
                <a:spcPts val="0"/>
              </a:spcBef>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&lt;&lt;"ending main!"&lt;&lt;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 </a:t>
            </a:r>
          </a:p>
          <a:p>
            <a:pPr>
              <a:spcBef>
                <a:spcPts val="0"/>
              </a:spcBef>
              <a:buNone/>
            </a:pPr>
            <a:r>
              <a:rPr lang="en-US" altLang="zh-CN" b="1" dirty="0">
                <a:latin typeface="Courier New" pitchFamily="49" charset="0"/>
                <a:cs typeface="Courier New" pitchFamily="49" charset="0"/>
              </a:rPr>
              <a:t>}</a:t>
            </a:r>
            <a:endParaRPr lang="zh-CN" altLang="en-US" b="1" dirty="0"/>
          </a:p>
          <a:p>
            <a:pPr marL="0" indent="0">
              <a:buNone/>
            </a:pPr>
            <a:endParaRPr lang="zh-CN" altLang="en-US" dirty="0"/>
          </a:p>
        </p:txBody>
      </p:sp>
      <p:sp>
        <p:nvSpPr>
          <p:cNvPr id="4" name="矩形 3">
            <a:hlinkClick r:id="rId2" action="ppaction://hlinksldjump"/>
            <a:extLst>
              <a:ext uri="{FF2B5EF4-FFF2-40B4-BE49-F238E27FC236}">
                <a16:creationId xmlns:a16="http://schemas.microsoft.com/office/drawing/2014/main" id="{E1554E8D-1861-47E5-BDED-83027C337C0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61604EC5-84F0-44B2-99D9-E56C7FFCEFC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12BE1ECC-420E-4AD3-9DA7-0748CE97D1C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0E6CA80B-1F24-46B9-82CD-92A8563F9FB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6DAF25C-1781-4D08-A559-78254B62872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0B779AE-B5F6-43EA-B604-84F24F1A444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C9A95C8D-91C5-4692-8480-D9A6B6D392A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0A809DF6-D77D-487F-87E3-19DB4D1D99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6D3A930-F734-496D-B3A3-848E181846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6007823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2A238-AE19-4088-AA0B-C78D95AB83F6}"/>
              </a:ext>
            </a:extLst>
          </p:cNvPr>
          <p:cNvSpPr>
            <a:spLocks noGrp="1"/>
          </p:cNvSpPr>
          <p:nvPr>
            <p:ph type="title"/>
          </p:nvPr>
        </p:nvSpPr>
        <p:spPr/>
        <p:txBody>
          <a:bodyPr/>
          <a:lstStyle/>
          <a:p>
            <a:r>
              <a:rPr lang="zh-CN" altLang="en-US" dirty="0"/>
              <a:t>对象的初始化</a:t>
            </a:r>
          </a:p>
        </p:txBody>
      </p:sp>
      <p:pic>
        <p:nvPicPr>
          <p:cNvPr id="6" name="图片 5">
            <a:extLst>
              <a:ext uri="{FF2B5EF4-FFF2-40B4-BE49-F238E27FC236}">
                <a16:creationId xmlns:a16="http://schemas.microsoft.com/office/drawing/2014/main" id="{6287FEBD-9129-4496-B156-4DB76FBAB50A}"/>
              </a:ext>
            </a:extLst>
          </p:cNvPr>
          <p:cNvPicPr>
            <a:picLocks noChangeAspect="1"/>
          </p:cNvPicPr>
          <p:nvPr/>
        </p:nvPicPr>
        <p:blipFill>
          <a:blip r:embed="rId2"/>
          <a:stretch>
            <a:fillRect/>
          </a:stretch>
        </p:blipFill>
        <p:spPr>
          <a:xfrm>
            <a:off x="107504" y="1098237"/>
            <a:ext cx="6588224" cy="3705876"/>
          </a:xfrm>
          <a:prstGeom prst="rect">
            <a:avLst/>
          </a:prstGeom>
        </p:spPr>
      </p:pic>
      <p:pic>
        <p:nvPicPr>
          <p:cNvPr id="12" name="内容占位符 9">
            <a:extLst>
              <a:ext uri="{FF2B5EF4-FFF2-40B4-BE49-F238E27FC236}">
                <a16:creationId xmlns:a16="http://schemas.microsoft.com/office/drawing/2014/main" id="{653779B1-79C9-4DAB-B8EE-9172D3FE5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427984" y="3184557"/>
            <a:ext cx="4061812" cy="3292125"/>
          </a:xfrm>
          <a:prstGeom prst="rect">
            <a:avLst/>
          </a:prstGeom>
          <a:noFill/>
          <a:ln w="9525">
            <a:noFill/>
            <a:miter lim="800000"/>
            <a:headEnd/>
            <a:tailEnd/>
          </a:ln>
          <a:effectLst/>
        </p:spPr>
      </p:pic>
      <p:sp>
        <p:nvSpPr>
          <p:cNvPr id="5" name="矩形 4">
            <a:hlinkClick r:id="rId4" action="ppaction://hlinksldjump"/>
            <a:extLst>
              <a:ext uri="{FF2B5EF4-FFF2-40B4-BE49-F238E27FC236}">
                <a16:creationId xmlns:a16="http://schemas.microsoft.com/office/drawing/2014/main" id="{A49BCC77-D2AE-43E0-AD8B-04BAA3FA221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34A6E6E2-6E63-4662-BDD9-2CEB3FFDB67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389FCCFA-DA01-4D5C-8199-73D61A30D51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56D532F8-8980-4DD0-8695-A985D3A8099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F2C8359F-68F3-4837-BAF8-51575BBC2A3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A38E8767-C154-4B77-A18E-0CDBAFEC2D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3" name="矩形 12">
            <a:hlinkClick r:id="" action="ppaction://noaction"/>
            <a:extLst>
              <a:ext uri="{FF2B5EF4-FFF2-40B4-BE49-F238E27FC236}">
                <a16:creationId xmlns:a16="http://schemas.microsoft.com/office/drawing/2014/main" id="{71D43CBE-6FC7-4533-989D-DDA68BE2FFF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4" name="矩形 13">
            <a:hlinkClick r:id="" action="ppaction://noaction"/>
            <a:extLst>
              <a:ext uri="{FF2B5EF4-FFF2-40B4-BE49-F238E27FC236}">
                <a16:creationId xmlns:a16="http://schemas.microsoft.com/office/drawing/2014/main" id="{708716B4-99E0-463C-8832-04C1A0F0E3F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5" name="矩形 14">
            <a:hlinkClick r:id="" action="ppaction://noaction"/>
            <a:extLst>
              <a:ext uri="{FF2B5EF4-FFF2-40B4-BE49-F238E27FC236}">
                <a16:creationId xmlns:a16="http://schemas.microsoft.com/office/drawing/2014/main" id="{7BD51CE8-9638-4769-9FC1-3978EDCC155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32047484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p:txBody>
          <a:bodyPr/>
          <a:lstStyle/>
          <a:p>
            <a:r>
              <a:rPr lang="zh-CN" altLang="en-US" dirty="0"/>
              <a:t>一种特殊的构造函数，具有一般构造函数的特性</a:t>
            </a:r>
            <a:endParaRPr lang="en-US" altLang="zh-CN" dirty="0"/>
          </a:p>
          <a:p>
            <a:r>
              <a:rPr lang="zh-CN" altLang="en-US" dirty="0"/>
              <a:t>只含有一个形参，且为本类对象的引用</a:t>
            </a:r>
            <a:endParaRPr lang="en-US" altLang="zh-CN" dirty="0"/>
          </a:p>
          <a:p>
            <a:r>
              <a:rPr lang="zh-CN" altLang="en-US" dirty="0"/>
              <a:t>拷贝构造函数的原型为：</a:t>
            </a:r>
            <a:endParaRPr lang="en-US" altLang="zh-CN" dirty="0"/>
          </a:p>
          <a:p>
            <a:pPr lvl="1">
              <a:buNone/>
            </a:pP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类名</a:t>
            </a:r>
            <a:r>
              <a:rPr lang="en-US" altLang="zh-CN" b="1" dirty="0">
                <a:latin typeface="Courier New" pitchFamily="49" charset="0"/>
                <a:cs typeface="Courier New" pitchFamily="49" charset="0"/>
              </a:rPr>
              <a:t>&gt;(&lt;</a:t>
            </a:r>
            <a:r>
              <a:rPr lang="zh-CN" altLang="en-US" b="1" dirty="0">
                <a:latin typeface="Courier New" pitchFamily="49" charset="0"/>
                <a:cs typeface="Courier New" pitchFamily="49" charset="0"/>
              </a:rPr>
              <a:t>类名</a:t>
            </a:r>
            <a:r>
              <a:rPr lang="en-US" altLang="zh-CN" b="1" dirty="0">
                <a:latin typeface="Courier New" pitchFamily="49" charset="0"/>
                <a:cs typeface="Courier New" pitchFamily="49" charset="0"/>
              </a:rPr>
              <a:t>&gt;&amp;);</a:t>
            </a:r>
          </a:p>
          <a:p>
            <a:r>
              <a:rPr lang="zh-CN" altLang="en-US" dirty="0">
                <a:solidFill>
                  <a:srgbClr val="FF0000"/>
                </a:solidFill>
              </a:rPr>
              <a:t>作用是使用一个已存在的对象去初始化另一个正在创建的对象</a:t>
            </a:r>
            <a:endParaRPr lang="en-US" altLang="zh-CN" dirty="0">
              <a:solidFill>
                <a:srgbClr val="FF0000"/>
              </a:solidFill>
            </a:endParaRPr>
          </a:p>
          <a:p>
            <a:r>
              <a:rPr lang="zh-CN" altLang="en-US" dirty="0"/>
              <a:t>类对象间的一般赋值，由拷贝构造函数实现（通过</a:t>
            </a:r>
            <a:r>
              <a:rPr lang="zh-CN" altLang="en-US" dirty="0">
                <a:solidFill>
                  <a:srgbClr val="FF0000"/>
                </a:solidFill>
              </a:rPr>
              <a:t>深拷贝</a:t>
            </a:r>
            <a:r>
              <a:rPr lang="zh-CN" altLang="en-US" dirty="0"/>
              <a:t>或</a:t>
            </a:r>
            <a:r>
              <a:rPr lang="zh-CN" altLang="en-US" dirty="0">
                <a:solidFill>
                  <a:srgbClr val="FF0000"/>
                </a:solidFill>
              </a:rPr>
              <a:t>浅拷贝</a:t>
            </a:r>
            <a:r>
              <a:rPr lang="zh-CN" altLang="en-US" dirty="0"/>
              <a:t>的方式）</a:t>
            </a:r>
            <a:endParaRPr lang="en-US" altLang="zh-CN" dirty="0"/>
          </a:p>
        </p:txBody>
      </p:sp>
      <p:sp>
        <p:nvSpPr>
          <p:cNvPr id="4" name="矩形 3">
            <a:hlinkClick r:id="rId2" action="ppaction://hlinksldjump"/>
            <a:extLst>
              <a:ext uri="{FF2B5EF4-FFF2-40B4-BE49-F238E27FC236}">
                <a16:creationId xmlns:a16="http://schemas.microsoft.com/office/drawing/2014/main" id="{15B0ADBF-56AD-4571-8ACC-2B2C2CB27A9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AAB17AB-849C-4F63-9952-15C01F7D323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E7FB2DD-E2D1-4460-B46C-3CFD8A8AC74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C98773C-6284-4BBB-BC2C-14EF76E5EA8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ED69A33-9016-4B52-85D7-50AD1A398E5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AE305F7-77B1-400B-BFCE-775E4B2695B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C1DB7EC9-F297-4C8A-970E-C4F27A3C37A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9C052919-1CF1-46B0-BC22-31C996BE142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C3E90513-EB4D-44E1-B934-08F94E5B31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p:txBody>
          <a:bodyPr/>
          <a:lstStyle/>
          <a:p>
            <a:r>
              <a:rPr lang="zh-CN" altLang="en-US" dirty="0"/>
              <a:t>系统会自动生成缺省的拷贝构造函数，实现对象间的拷贝（浅拷贝）</a:t>
            </a:r>
            <a:endParaRPr lang="en-US" altLang="zh-CN" dirty="0"/>
          </a:p>
          <a:p>
            <a:pPr lvl="1"/>
            <a:r>
              <a:rPr lang="zh-CN" altLang="en-US" dirty="0"/>
              <a:t>使用下列形式的说明语句</a:t>
            </a:r>
            <a:endParaRPr lang="en-US" altLang="zh-CN" dirty="0"/>
          </a:p>
          <a:p>
            <a:pPr marL="914400" lvl="2" indent="0">
              <a:buNone/>
            </a:pP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类名</a:t>
            </a:r>
            <a:r>
              <a:rPr lang="en-US" altLang="zh-CN" b="1" dirty="0">
                <a:latin typeface="Courier New" pitchFamily="49" charset="0"/>
                <a:cs typeface="Courier New" pitchFamily="49" charset="0"/>
              </a:rPr>
              <a:t>&gt; &lt;</a:t>
            </a:r>
            <a:r>
              <a:rPr lang="zh-CN" altLang="en-US" b="1" dirty="0">
                <a:latin typeface="Courier New" pitchFamily="49" charset="0"/>
                <a:cs typeface="Courier New" pitchFamily="49" charset="0"/>
              </a:rPr>
              <a:t>对象名</a:t>
            </a:r>
            <a:r>
              <a:rPr lang="en-US" altLang="zh-CN" b="1" dirty="0">
                <a:latin typeface="Courier New" pitchFamily="49" charset="0"/>
                <a:cs typeface="Courier New" pitchFamily="49" charset="0"/>
              </a:rPr>
              <a:t>2&gt;(&lt;</a:t>
            </a:r>
            <a:r>
              <a:rPr lang="zh-CN" altLang="en-US" b="1" dirty="0">
                <a:latin typeface="Courier New" pitchFamily="49" charset="0"/>
                <a:cs typeface="Courier New" pitchFamily="49" charset="0"/>
              </a:rPr>
              <a:t>对象名</a:t>
            </a:r>
            <a:r>
              <a:rPr lang="en-US" altLang="zh-CN" b="1" dirty="0">
                <a:latin typeface="Courier New" pitchFamily="49" charset="0"/>
                <a:cs typeface="Courier New" pitchFamily="49" charset="0"/>
              </a:rPr>
              <a:t>1&gt;);</a:t>
            </a:r>
          </a:p>
          <a:p>
            <a:pPr marL="914400" lvl="2" indent="0">
              <a:buNone/>
            </a:pP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类名</a:t>
            </a:r>
            <a:r>
              <a:rPr lang="en-US" altLang="zh-CN" b="1" dirty="0">
                <a:latin typeface="Courier New" pitchFamily="49" charset="0"/>
                <a:cs typeface="Courier New" pitchFamily="49" charset="0"/>
              </a:rPr>
              <a:t>&gt; &lt;</a:t>
            </a:r>
            <a:r>
              <a:rPr lang="zh-CN" altLang="en-US" b="1" dirty="0">
                <a:latin typeface="Courier New" pitchFamily="49" charset="0"/>
                <a:cs typeface="Courier New" pitchFamily="49" charset="0"/>
              </a:rPr>
              <a:t>对象名</a:t>
            </a:r>
            <a:r>
              <a:rPr lang="en-US" altLang="zh-CN" b="1" dirty="0">
                <a:latin typeface="Courier New" pitchFamily="49" charset="0"/>
                <a:cs typeface="Courier New" pitchFamily="49" charset="0"/>
              </a:rPr>
              <a:t>2&gt; = &lt;</a:t>
            </a:r>
            <a:r>
              <a:rPr lang="zh-CN" altLang="en-US" b="1" dirty="0">
                <a:latin typeface="Courier New" pitchFamily="49" charset="0"/>
                <a:cs typeface="Courier New" pitchFamily="49" charset="0"/>
              </a:rPr>
              <a:t>对象名</a:t>
            </a:r>
            <a:r>
              <a:rPr lang="en-US" altLang="zh-CN" b="1" dirty="0">
                <a:latin typeface="Courier New" pitchFamily="49" charset="0"/>
                <a:cs typeface="Courier New" pitchFamily="49" charset="0"/>
              </a:rPr>
              <a:t>1&gt;;</a:t>
            </a:r>
          </a:p>
          <a:p>
            <a:pPr lvl="1"/>
            <a:r>
              <a:rPr lang="zh-CN" altLang="en-US" dirty="0"/>
              <a:t>对象作为函数的赋值参数</a:t>
            </a:r>
            <a:endParaRPr lang="en-US" altLang="zh-CN" dirty="0"/>
          </a:p>
          <a:p>
            <a:pPr lvl="1"/>
            <a:r>
              <a:rPr lang="zh-CN" altLang="en-US" dirty="0"/>
              <a:t>函数的返回值为类的对象</a:t>
            </a:r>
            <a:endParaRPr lang="en-US" altLang="zh-CN" dirty="0"/>
          </a:p>
          <a:p>
            <a:r>
              <a:rPr lang="zh-CN" altLang="en-US" dirty="0"/>
              <a:t>当程序出现上述三类情况时，</a:t>
            </a:r>
            <a:r>
              <a:rPr lang="zh-CN" altLang="en-US" dirty="0">
                <a:solidFill>
                  <a:srgbClr val="FF0000"/>
                </a:solidFill>
              </a:rPr>
              <a:t>自动调用</a:t>
            </a:r>
            <a:r>
              <a:rPr lang="zh-CN" altLang="en-US" dirty="0"/>
              <a:t>拷贝构造函数</a:t>
            </a:r>
            <a:endParaRPr lang="en-US" altLang="zh-CN" dirty="0"/>
          </a:p>
          <a:p>
            <a:pPr lvl="1"/>
            <a:r>
              <a:rPr lang="zh-CN" altLang="en-US" dirty="0"/>
              <a:t>赋值语句</a:t>
            </a:r>
            <a:r>
              <a:rPr lang="zh-CN" altLang="en-US" dirty="0">
                <a:solidFill>
                  <a:srgbClr val="FF0000"/>
                </a:solidFill>
              </a:rPr>
              <a:t>不自动调用</a:t>
            </a:r>
          </a:p>
          <a:p>
            <a:endParaRPr lang="zh-CN" altLang="en-US" dirty="0"/>
          </a:p>
        </p:txBody>
      </p:sp>
      <p:sp>
        <p:nvSpPr>
          <p:cNvPr id="4" name="矩形 3">
            <a:hlinkClick r:id="rId2" action="ppaction://hlinksldjump"/>
            <a:extLst>
              <a:ext uri="{FF2B5EF4-FFF2-40B4-BE49-F238E27FC236}">
                <a16:creationId xmlns:a16="http://schemas.microsoft.com/office/drawing/2014/main" id="{78794C8C-C09E-4C25-996A-F20D7B21F7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915378A-07CA-4197-8027-2E2ABE7DC57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D5827F1-D503-4876-A62D-A27449B4065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6D92D42-29AB-4773-8626-7CD3D1CA696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1CB4828-8FE4-41AF-BD4B-452DC17E7A8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7B7A20A1-403D-466C-80A8-26BD0AB44D3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A972961-8F21-4C6B-82F7-DB457820A57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B69D456-92E0-4FB2-9ABA-D11EEEEB874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8356AA91-8B18-4A76-9869-23B2D4C71EC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p:txBody>
          <a:bodyPr/>
          <a:lstStyle/>
          <a:p>
            <a:r>
              <a:rPr lang="zh-CN" altLang="en-US" dirty="0"/>
              <a:t>显式拷贝构造函数（深拷贝）</a:t>
            </a:r>
            <a:endParaRPr lang="en-US" altLang="zh-CN" dirty="0"/>
          </a:p>
          <a:p>
            <a:pPr lvl="1"/>
            <a:r>
              <a:rPr lang="zh-CN" altLang="en-US" dirty="0"/>
              <a:t>在某些情况下，必须在类定义中给出显式拷贝构造函数，以实现用户指定的拷贝功能（深拷贝）</a:t>
            </a:r>
            <a:endParaRPr lang="en-US" altLang="zh-CN" dirty="0"/>
          </a:p>
          <a:p>
            <a:pPr lvl="2"/>
            <a:r>
              <a:rPr lang="zh-CN" altLang="en-US" dirty="0"/>
              <a:t>假设在某类的普通构造函数中分配并使用了某些系统资源，而且在该类的析构函数中释放了这些资源。如果执行“浅拷贝”，使两个对象使用相同的系统资源，调用析构函数将会两次释放相同的资源而导致错误。</a:t>
            </a:r>
            <a:endParaRPr lang="en-US" altLang="zh-CN" dirty="0"/>
          </a:p>
          <a:p>
            <a:pPr lvl="2"/>
            <a:r>
              <a:rPr lang="zh-CN" altLang="en-US" dirty="0"/>
              <a:t>给出显式的拷贝构造函数，可以在实现拷贝的过程中，为“被拷贝”的对象分配新的系统资源，避免了重复释放资源的错误</a:t>
            </a:r>
          </a:p>
        </p:txBody>
      </p:sp>
      <p:sp>
        <p:nvSpPr>
          <p:cNvPr id="4" name="矩形 3">
            <a:hlinkClick r:id="rId2" action="ppaction://hlinksldjump"/>
            <a:extLst>
              <a:ext uri="{FF2B5EF4-FFF2-40B4-BE49-F238E27FC236}">
                <a16:creationId xmlns:a16="http://schemas.microsoft.com/office/drawing/2014/main" id="{CE71ACEC-6C5A-46E1-B2AD-4971FB3D264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49DDBBC-434D-424E-B841-8C468136BBB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CA8C5A5-BE2C-47AD-B4BF-D9278AE1427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87A8A9E5-61C5-4A16-96A8-8F11239D396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0DF412C-610D-4442-89B8-2F8D89FF358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2D6CAAD-DB34-49BF-9958-838A3063F86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FECEEB3-B6DB-4AAF-A223-1BE0FD6E6EE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DA8F835-EC60-4CE7-AB2C-996689CB0F6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C1D6F4E4-95B4-480A-82EA-285721EC037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26F66AB-13F9-488B-B445-CE3651CF71BB}"/>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在下面有关析构函数特征的描述中，正确的是</a:t>
            </a:r>
          </a:p>
        </p:txBody>
      </p:sp>
      <p:sp>
        <p:nvSpPr>
          <p:cNvPr id="5" name="文本框 4">
            <a:extLst>
              <a:ext uri="{FF2B5EF4-FFF2-40B4-BE49-F238E27FC236}">
                <a16:creationId xmlns:a16="http://schemas.microsoft.com/office/drawing/2014/main" id="{D99F3589-3A9E-4549-A559-D74BABFD2C32}"/>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一个类可以有多个析构函数</a:t>
            </a:r>
          </a:p>
        </p:txBody>
      </p:sp>
      <p:sp>
        <p:nvSpPr>
          <p:cNvPr id="6" name="文本框 5">
            <a:extLst>
              <a:ext uri="{FF2B5EF4-FFF2-40B4-BE49-F238E27FC236}">
                <a16:creationId xmlns:a16="http://schemas.microsoft.com/office/drawing/2014/main" id="{0F075545-439F-4B54-AEA8-893ADF8105FE}"/>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析构函数与类名完全相同</a:t>
            </a:r>
          </a:p>
        </p:txBody>
      </p:sp>
      <p:sp>
        <p:nvSpPr>
          <p:cNvPr id="7" name="文本框 6">
            <a:extLst>
              <a:ext uri="{FF2B5EF4-FFF2-40B4-BE49-F238E27FC236}">
                <a16:creationId xmlns:a16="http://schemas.microsoft.com/office/drawing/2014/main" id="{CDD6EC62-B505-45FB-8A8F-EBD101CEE587}"/>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析构函数不能指定返回类型</a:t>
            </a:r>
          </a:p>
        </p:txBody>
      </p:sp>
      <p:sp>
        <p:nvSpPr>
          <p:cNvPr id="8" name="文本框 7">
            <a:extLst>
              <a:ext uri="{FF2B5EF4-FFF2-40B4-BE49-F238E27FC236}">
                <a16:creationId xmlns:a16="http://schemas.microsoft.com/office/drawing/2014/main" id="{6F0D0B28-44D6-4318-874A-5950F7AD9AD6}"/>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析构函数可以有一个或多个参数</a:t>
            </a:r>
          </a:p>
        </p:txBody>
      </p:sp>
      <p:sp>
        <p:nvSpPr>
          <p:cNvPr id="9" name="椭圆 8">
            <a:extLst>
              <a:ext uri="{FF2B5EF4-FFF2-40B4-BE49-F238E27FC236}">
                <a16:creationId xmlns:a16="http://schemas.microsoft.com/office/drawing/2014/main" id="{523D66FE-B50E-41C5-BA4C-0689B3D545BD}"/>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DDAD8123-AD2E-478F-AB2B-4B33C87E76A8}"/>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71BB649-52A1-422F-B7A0-D6B2A2C57B36}"/>
              </a:ext>
            </a:extLst>
          </p:cNvPr>
          <p:cNvSpPr>
            <a:spLocks noChangeAspect="1"/>
          </p:cNvSpPr>
          <p:nvPr>
            <p:custDataLst>
              <p:tags r:id="rId9"/>
            </p:custDataLst>
          </p:nvPr>
        </p:nvSpPr>
        <p:spPr>
          <a:xfrm>
            <a:off x="1178719" y="4280892"/>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C037E3C-CE73-45D2-A9FD-DA3E04F61094}"/>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0D9F019-A310-44DB-9B63-266827B45644}"/>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884049E0-93ED-4CA3-8E6F-69A0FA7BB6DC}"/>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106F7546-23FD-46CA-837E-488ED88CA82C}"/>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91DF4AB2-C064-4492-B3C4-3932BC4CB752}"/>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7E425794-4A9E-48C3-A2E7-96A446432ED8}"/>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D2AA186-2424-4BA6-8F1C-592233803E4F}"/>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EE480294-AD26-400A-9D82-F1EF852D17A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164481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2131431" y="2698653"/>
            <a:ext cx="5486400" cy="1205508"/>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以下程序输出“</a:t>
            </a:r>
            <a:r>
              <a:rPr lang="en-US" altLang="zh-CN" sz="1463" dirty="0">
                <a:solidFill>
                  <a:srgbClr val="000000"/>
                </a:solidFill>
              </a:rPr>
              <a:t>#</a:t>
            </a:r>
            <a:r>
              <a:rPr lang="zh-CN" altLang="en-US" sz="1463" dirty="0">
                <a:solidFill>
                  <a:srgbClr val="000000"/>
                </a:solidFill>
              </a:rPr>
              <a:t>”号的个数是：</a:t>
            </a:r>
            <a:endParaRPr lang="en-US" altLang="zh-CN" sz="1463" dirty="0">
              <a:solidFill>
                <a:srgbClr val="000000"/>
              </a:solidFill>
            </a:endParaRPr>
          </a:p>
          <a:p>
            <a:r>
              <a:rPr lang="en-US" altLang="zh-CN" sz="1463" dirty="0">
                <a:solidFill>
                  <a:srgbClr val="000000"/>
                </a:solidFill>
              </a:rPr>
              <a:t>class Test{</a:t>
            </a:r>
          </a:p>
          <a:p>
            <a:r>
              <a:rPr lang="en-US" altLang="zh-CN" sz="1463" dirty="0">
                <a:solidFill>
                  <a:srgbClr val="000000"/>
                </a:solidFill>
              </a:rPr>
              <a:t>public:</a:t>
            </a:r>
          </a:p>
          <a:p>
            <a:r>
              <a:rPr lang="en-US" altLang="zh-CN" sz="1463" dirty="0">
                <a:solidFill>
                  <a:srgbClr val="000000"/>
                </a:solidFill>
              </a:rPr>
              <a:t>	Test(){}</a:t>
            </a:r>
          </a:p>
          <a:p>
            <a:r>
              <a:rPr lang="en-US" altLang="zh-CN" sz="1463" dirty="0">
                <a:solidFill>
                  <a:srgbClr val="000000"/>
                </a:solidFill>
              </a:rPr>
              <a:t>	~Test(){</a:t>
            </a:r>
            <a:r>
              <a:rPr lang="en-US" altLang="zh-CN" sz="1463" dirty="0" err="1">
                <a:solidFill>
                  <a:srgbClr val="000000"/>
                </a:solidFill>
              </a:rPr>
              <a:t>cout</a:t>
            </a:r>
            <a:r>
              <a:rPr lang="en-US" altLang="zh-CN" sz="1463" dirty="0">
                <a:solidFill>
                  <a:srgbClr val="000000"/>
                </a:solidFill>
              </a:rPr>
              <a:t>&lt;&lt;'#';}</a:t>
            </a:r>
          </a:p>
          <a:p>
            <a:r>
              <a:rPr lang="en-US" altLang="zh-CN" sz="1463" dirty="0">
                <a:solidFill>
                  <a:srgbClr val="000000"/>
                </a:solidFill>
              </a:rPr>
              <a:t>};</a:t>
            </a:r>
          </a:p>
          <a:p>
            <a:r>
              <a:rPr lang="en-US" altLang="zh-CN" sz="1463" dirty="0" err="1">
                <a:solidFill>
                  <a:srgbClr val="000000"/>
                </a:solidFill>
              </a:rPr>
              <a:t>int</a:t>
            </a:r>
            <a:r>
              <a:rPr lang="en-US" altLang="zh-CN" sz="1463" dirty="0">
                <a:solidFill>
                  <a:srgbClr val="000000"/>
                </a:solidFill>
              </a:rPr>
              <a:t> main(){</a:t>
            </a:r>
          </a:p>
          <a:p>
            <a:r>
              <a:rPr lang="en-US" altLang="zh-CN" sz="1463" dirty="0">
                <a:solidFill>
                  <a:srgbClr val="000000"/>
                </a:solidFill>
              </a:rPr>
              <a:t>	Test temp[2], *</a:t>
            </a:r>
            <a:r>
              <a:rPr lang="en-US" altLang="zh-CN" sz="1463" dirty="0" err="1">
                <a:solidFill>
                  <a:srgbClr val="000000"/>
                </a:solidFill>
              </a:rPr>
              <a:t>pTemp</a:t>
            </a:r>
            <a:r>
              <a:rPr lang="en-US" altLang="zh-CN" sz="1463" dirty="0">
                <a:solidFill>
                  <a:srgbClr val="000000"/>
                </a:solidFill>
              </a:rPr>
              <a:t>[2];</a:t>
            </a:r>
          </a:p>
          <a:p>
            <a:r>
              <a:rPr lang="en-US" altLang="zh-CN" sz="1463" dirty="0">
                <a:solidFill>
                  <a:srgbClr val="000000"/>
                </a:solidFill>
              </a:rPr>
              <a:t>	return 0;</a:t>
            </a:r>
          </a:p>
          <a:p>
            <a:r>
              <a:rPr lang="en-US" altLang="zh-CN" sz="1463" dirty="0">
                <a:solidFill>
                  <a:srgbClr val="000000"/>
                </a:solidFill>
              </a:rPr>
              <a:t>}</a:t>
            </a:r>
            <a:endParaRPr lang="zh-CN" altLang="en-US" sz="1463" dirty="0">
              <a:solidFill>
                <a:srgbClr val="000000"/>
              </a:solidFill>
            </a:endParaRPr>
          </a:p>
        </p:txBody>
      </p:sp>
      <p:sp>
        <p:nvSpPr>
          <p:cNvPr id="7" name="矩形 6"/>
          <p:cNvSpPr/>
          <p:nvPr>
            <p:custDataLst>
              <p:tags r:id="rId3"/>
            </p:custDataLst>
          </p:nvPr>
        </p:nvSpPr>
        <p:spPr>
          <a:xfrm>
            <a:off x="7002259" y="4499700"/>
            <a:ext cx="72728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63" dirty="0">
                <a:solidFill>
                  <a:srgbClr val="000000"/>
                </a:solidFill>
              </a:rPr>
              <a:t>4</a:t>
            </a:r>
            <a:endParaRPr lang="zh-CN" altLang="en-US" sz="1463" dirty="0">
              <a:solidFill>
                <a:srgbClr val="000000"/>
              </a:solidFill>
            </a:endParaRPr>
          </a:p>
        </p:txBody>
      </p:sp>
      <p:sp>
        <p:nvSpPr>
          <p:cNvPr id="8" name="椭圆 7"/>
          <p:cNvSpPr>
            <a:spLocks noChangeAspect="1"/>
          </p:cNvSpPr>
          <p:nvPr>
            <p:custDataLst>
              <p:tags r:id="rId4"/>
            </p:custDataLst>
          </p:nvPr>
        </p:nvSpPr>
        <p:spPr>
          <a:xfrm>
            <a:off x="2131432" y="4550123"/>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dirty="0">
                <a:solidFill>
                  <a:srgbClr val="FFFFFF"/>
                </a:solidFill>
              </a:rPr>
              <a:t>A</a:t>
            </a:r>
            <a:endParaRPr lang="zh-CN" altLang="en-US" sz="900" dirty="0">
              <a:solidFill>
                <a:srgbClr val="FFFFFF"/>
              </a:solidFill>
            </a:endParaRPr>
          </a:p>
        </p:txBody>
      </p:sp>
      <p:sp>
        <p:nvSpPr>
          <p:cNvPr id="9" name="椭圆 8"/>
          <p:cNvSpPr>
            <a:spLocks noChangeAspect="1"/>
          </p:cNvSpPr>
          <p:nvPr>
            <p:custDataLst>
              <p:tags r:id="rId5"/>
            </p:custDataLst>
          </p:nvPr>
        </p:nvSpPr>
        <p:spPr>
          <a:xfrm>
            <a:off x="3491222" y="4550123"/>
            <a:ext cx="289322" cy="289322"/>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B</a:t>
            </a:r>
            <a:endParaRPr lang="zh-CN" altLang="en-US" sz="900">
              <a:solidFill>
                <a:srgbClr val="FFFFFF"/>
              </a:solidFill>
            </a:endParaRPr>
          </a:p>
        </p:txBody>
      </p:sp>
      <p:sp>
        <p:nvSpPr>
          <p:cNvPr id="10" name="椭圆 9"/>
          <p:cNvSpPr>
            <a:spLocks noChangeAspect="1"/>
          </p:cNvSpPr>
          <p:nvPr>
            <p:custDataLst>
              <p:tags r:id="rId6"/>
            </p:custDataLst>
          </p:nvPr>
        </p:nvSpPr>
        <p:spPr>
          <a:xfrm>
            <a:off x="5064921" y="4534483"/>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C</a:t>
            </a:r>
            <a:endParaRPr lang="zh-CN" altLang="en-US" sz="900">
              <a:solidFill>
                <a:srgbClr val="FFFFFF"/>
              </a:solidFill>
            </a:endParaRPr>
          </a:p>
        </p:txBody>
      </p:sp>
      <p:sp>
        <p:nvSpPr>
          <p:cNvPr id="11" name="椭圆 10"/>
          <p:cNvSpPr>
            <a:spLocks noChangeAspect="1"/>
          </p:cNvSpPr>
          <p:nvPr>
            <p:custDataLst>
              <p:tags r:id="rId7"/>
            </p:custDataLst>
          </p:nvPr>
        </p:nvSpPr>
        <p:spPr>
          <a:xfrm>
            <a:off x="6515159" y="4535865"/>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D</a:t>
            </a:r>
            <a:endParaRPr lang="zh-CN" altLang="en-US" sz="900">
              <a:solidFill>
                <a:srgbClr val="FFFFFF"/>
              </a:solidFill>
            </a:endParaRPr>
          </a:p>
        </p:txBody>
      </p:sp>
      <p:sp>
        <p:nvSpPr>
          <p:cNvPr id="12" name="圆角矩形 11"/>
          <p:cNvSpPr/>
          <p:nvPr>
            <p:custDataLst>
              <p:tags r:id="rId8"/>
            </p:custDataLst>
          </p:nvPr>
        </p:nvSpPr>
        <p:spPr>
          <a:xfrm>
            <a:off x="6157913" y="4996160"/>
            <a:ext cx="867966" cy="231458"/>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900">
                <a:solidFill>
                  <a:srgbClr val="FFFFFF"/>
                </a:solidFill>
              </a:rPr>
              <a:t>提交</a:t>
            </a:r>
          </a:p>
        </p:txBody>
      </p:sp>
      <p:sp>
        <p:nvSpPr>
          <p:cNvPr id="16" name="矩形 15"/>
          <p:cNvSpPr/>
          <p:nvPr>
            <p:custDataLst>
              <p:tags r:id="rId9"/>
            </p:custDataLst>
          </p:nvPr>
        </p:nvSpPr>
        <p:spPr>
          <a:xfrm>
            <a:off x="5602024" y="4498319"/>
            <a:ext cx="72728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63" dirty="0">
                <a:solidFill>
                  <a:srgbClr val="000000"/>
                </a:solidFill>
              </a:rPr>
              <a:t>3</a:t>
            </a:r>
            <a:endParaRPr lang="zh-CN" altLang="en-US" sz="1463" dirty="0">
              <a:solidFill>
                <a:srgbClr val="000000"/>
              </a:solidFill>
            </a:endParaRPr>
          </a:p>
        </p:txBody>
      </p:sp>
      <p:sp>
        <p:nvSpPr>
          <p:cNvPr id="17" name="矩形 16"/>
          <p:cNvSpPr/>
          <p:nvPr>
            <p:custDataLst>
              <p:tags r:id="rId10"/>
            </p:custDataLst>
          </p:nvPr>
        </p:nvSpPr>
        <p:spPr>
          <a:xfrm>
            <a:off x="4039103" y="4498319"/>
            <a:ext cx="72728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63" dirty="0">
                <a:solidFill>
                  <a:srgbClr val="000000"/>
                </a:solidFill>
              </a:rPr>
              <a:t>2</a:t>
            </a:r>
            <a:endParaRPr lang="zh-CN" altLang="en-US" sz="1463" dirty="0">
              <a:solidFill>
                <a:srgbClr val="000000"/>
              </a:solidFill>
            </a:endParaRPr>
          </a:p>
        </p:txBody>
      </p:sp>
      <p:sp>
        <p:nvSpPr>
          <p:cNvPr id="18" name="矩形 17"/>
          <p:cNvSpPr/>
          <p:nvPr>
            <p:custDataLst>
              <p:tags r:id="rId11"/>
            </p:custDataLst>
          </p:nvPr>
        </p:nvSpPr>
        <p:spPr>
          <a:xfrm>
            <a:off x="2629593" y="4535866"/>
            <a:ext cx="72728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63" dirty="0">
                <a:solidFill>
                  <a:srgbClr val="000000"/>
                </a:solidFill>
              </a:rPr>
              <a:t>1</a:t>
            </a:r>
            <a:endParaRPr lang="zh-CN" altLang="en-US" sz="1463" dirty="0">
              <a:solidFill>
                <a:srgbClr val="000000"/>
              </a:solidFill>
            </a:endParaRPr>
          </a:p>
        </p:txBody>
      </p:sp>
      <p:grpSp>
        <p:nvGrpSpPr>
          <p:cNvPr id="19" name="组合 18"/>
          <p:cNvGrpSpPr/>
          <p:nvPr>
            <p:custDataLst>
              <p:tags r:id="rId12"/>
            </p:custDataLst>
          </p:nvPr>
        </p:nvGrpSpPr>
        <p:grpSpPr>
          <a:xfrm>
            <a:off x="0" y="0"/>
            <a:ext cx="6858000" cy="490220"/>
            <a:chOff x="-1524000" y="-1143000"/>
            <a:chExt cx="9144000" cy="653627"/>
          </a:xfrm>
        </p:grpSpPr>
        <p:sp>
          <p:nvSpPr>
            <p:cNvPr id="5"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zh-CN" altLang="en-US" dirty="0">
                <a:latin typeface="Times New Roman" pitchFamily="18" charset="0"/>
              </a:endParaRPr>
            </a:p>
          </p:txBody>
        </p:sp>
        <p:sp>
          <p:nvSpPr>
            <p:cNvPr id="13" name="ColorBlock"/>
            <p:cNvSpPr/>
            <p:nvPr>
              <p:custDataLst>
                <p:tags r:id="rId15"/>
              </p:custDataLst>
            </p:nvPr>
          </p:nvSpPr>
          <p:spPr>
            <a:xfrm>
              <a:off x="-1524000" y="-1143000"/>
              <a:ext cx="190500" cy="476251"/>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1185333" y="-1143000"/>
              <a:ext cx="952500" cy="47625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a:solidFill>
                    <a:srgbClr val="000000"/>
                  </a:solidFill>
                </a:rPr>
                <a:t>单选题</a:t>
              </a:r>
            </a:p>
          </p:txBody>
        </p:sp>
        <p:sp>
          <p:nvSpPr>
            <p:cNvPr id="6" name="TipText"/>
            <p:cNvSpPr txBox="1"/>
            <p:nvPr>
              <p:custDataLst>
                <p:tags r:id="rId17"/>
              </p:custDataLst>
            </p:nvPr>
          </p:nvSpPr>
          <p:spPr>
            <a:xfrm>
              <a:off x="0"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5" name="图片 14">
            <a:extLst>
              <a:ext uri="{FF2B5EF4-FFF2-40B4-BE49-F238E27FC236}">
                <a16:creationId xmlns:a16="http://schemas.microsoft.com/office/drawing/2014/main" id="{4D26ACD7-ACC4-4AE3-B6B9-F500C1EA83F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9978321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1.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8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0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2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9.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5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3.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27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0.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9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0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7.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0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2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3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4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5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6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7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8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9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0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a=7,b=8&quot;],&quot;CaseSensitive&quot;:false,&quot;FuzzyMatch&quot;:false}]"/>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1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12.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9.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6.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43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3.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1123444&quot;],&quot;CaseSensitive&quot;:false,&quot;FuzzyMatch&quot;:false}]"/>
</p:tagLst>
</file>

<file path=ppt/tags/tag45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5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56.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24132</Words>
  <Application>Microsoft Office PowerPoint</Application>
  <PresentationFormat>全屏显示(4:3)</PresentationFormat>
  <Paragraphs>3853</Paragraphs>
  <Slides>238</Slides>
  <Notes>22</Notes>
  <HiddenSlides>1</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238</vt:i4>
      </vt:variant>
    </vt:vector>
  </HeadingPairs>
  <TitlesOfParts>
    <vt:vector size="251" baseType="lpstr">
      <vt:lpstr>黑体</vt:lpstr>
      <vt:lpstr>华文琥珀</vt:lpstr>
      <vt:lpstr>楷体_GB2312</vt:lpstr>
      <vt:lpstr>宋体</vt:lpstr>
      <vt:lpstr>Microsoft Yahei</vt:lpstr>
      <vt:lpstr>Arial</vt:lpstr>
      <vt:lpstr>Calibri</vt:lpstr>
      <vt:lpstr>Courier New</vt:lpstr>
      <vt:lpstr>Tahoma</vt:lpstr>
      <vt:lpstr>Times New Roman</vt:lpstr>
      <vt:lpstr>Verdana</vt:lpstr>
      <vt:lpstr>Wingdings</vt:lpstr>
      <vt:lpstr>Office 主题</vt:lpstr>
      <vt:lpstr>PowerPoint 演示文稿</vt:lpstr>
      <vt:lpstr>第七章 类和对象</vt:lpstr>
      <vt:lpstr>PowerPoint 演示文稿</vt:lpstr>
      <vt:lpstr>PowerPoint 演示文稿</vt:lpstr>
      <vt:lpstr>PowerPoint 演示文稿</vt:lpstr>
      <vt:lpstr>面向对象的程序设计思想</vt:lpstr>
      <vt:lpstr>类和对象的基本概念</vt:lpstr>
      <vt:lpstr>类和对象的基本概念</vt:lpstr>
      <vt:lpstr>面向对象程序设计的特点</vt:lpstr>
      <vt:lpstr>面向对象程序设计的特点</vt:lpstr>
      <vt:lpstr>面向对象程序设计过程</vt:lpstr>
      <vt:lpstr>面向对象程序设计过程</vt:lpstr>
      <vt:lpstr>面向对象程序设计过程</vt:lpstr>
      <vt:lpstr>面向对象程序设计过程</vt:lpstr>
      <vt:lpstr>面向对象程序设计过程</vt:lpstr>
      <vt:lpstr>面向对象程序设计过程</vt:lpstr>
      <vt:lpstr>PowerPoint 演示文稿</vt:lpstr>
      <vt:lpstr>PowerPoint 演示文稿</vt:lpstr>
      <vt:lpstr>PowerPoint 演示文稿</vt:lpstr>
      <vt:lpstr>类的定义</vt:lpstr>
      <vt:lpstr>类的定义</vt:lpstr>
      <vt:lpstr>类的成员</vt:lpstr>
      <vt:lpstr>类的成员</vt:lpstr>
      <vt:lpstr>类的成员</vt:lpstr>
      <vt:lpstr>类的友元说明</vt:lpstr>
      <vt:lpstr>类定义的代码组织</vt:lpstr>
      <vt:lpstr>类成员的访问权限</vt:lpstr>
      <vt:lpstr>PowerPoint 演示文稿</vt:lpstr>
      <vt:lpstr>PowerPoint 演示文稿</vt:lpstr>
      <vt:lpstr>PowerPoint 演示文稿</vt:lpstr>
      <vt:lpstr>PowerPoint 演示文稿</vt:lpstr>
      <vt:lpstr>类的成员变量</vt:lpstr>
      <vt:lpstr>类的成员变量</vt:lpstr>
      <vt:lpstr>类的成员函数定义</vt:lpstr>
      <vt:lpstr>类的成员函数定义</vt:lpstr>
      <vt:lpstr>类的封装性</vt:lpstr>
      <vt:lpstr>类的对象</vt:lpstr>
      <vt:lpstr>PowerPoint 演示文稿</vt:lpstr>
      <vt:lpstr>类对象的说明</vt:lpstr>
      <vt:lpstr>类对象的说明</vt:lpstr>
      <vt:lpstr>类对象的说明</vt:lpstr>
      <vt:lpstr>类对象的存储</vt:lpstr>
      <vt:lpstr>类对象的存储</vt:lpstr>
      <vt:lpstr>类对象的存储</vt:lpstr>
      <vt:lpstr>对类成员的访问</vt:lpstr>
      <vt:lpstr>PowerPoint 演示文稿</vt:lpstr>
      <vt:lpstr>PowerPoint 演示文稿</vt:lpstr>
      <vt:lpstr>PowerPoint 演示文稿</vt:lpstr>
      <vt:lpstr>PowerPoint 演示文稿</vt:lpstr>
      <vt:lpstr>PowerPoint 演示文稿</vt:lpstr>
      <vt:lpstr>PowerPoint 演示文稿</vt:lpstr>
      <vt:lpstr>this指针</vt:lpstr>
      <vt:lpstr>指向成员的指针</vt:lpstr>
      <vt:lpstr>PowerPoint 演示文稿</vt:lpstr>
      <vt:lpstr>PowerPoint 演示文稿</vt:lpstr>
      <vt:lpstr>PowerPoint 演示文稿</vt:lpstr>
      <vt:lpstr>对象的初始化</vt:lpstr>
      <vt:lpstr>对象初始化的含义</vt:lpstr>
      <vt:lpstr>PowerPoint 演示文稿</vt:lpstr>
      <vt:lpstr>构造函数</vt:lpstr>
      <vt:lpstr>默认构造函数</vt:lpstr>
      <vt:lpstr>自定义构造函数</vt:lpstr>
      <vt:lpstr>自定义构造函数</vt:lpstr>
      <vt:lpstr>自定义默认构造函数</vt:lpstr>
      <vt:lpstr>构造函数初始化类对象</vt:lpstr>
      <vt:lpstr>构造函数初始化类对象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对象数组的初始化</vt:lpstr>
      <vt:lpstr>对象指针的初始化</vt:lpstr>
      <vt:lpstr>构造函数的进一步讨论</vt:lpstr>
      <vt:lpstr>PowerPoint 演示文稿</vt:lpstr>
      <vt:lpstr>PowerPoint 演示文稿</vt:lpstr>
      <vt:lpstr>构造函数的进一步讨论</vt:lpstr>
      <vt:lpstr>析构函数</vt:lpstr>
      <vt:lpstr>析构函数</vt:lpstr>
      <vt:lpstr>构造函数与析构函数的执行顺序</vt:lpstr>
      <vt:lpstr>PowerPoint 演示文稿</vt:lpstr>
      <vt:lpstr>PowerPoint 演示文稿</vt:lpstr>
      <vt:lpstr>PowerPoint 演示文稿</vt:lpstr>
      <vt:lpstr>PowerPoint 演示文稿</vt:lpstr>
      <vt:lpstr>对象的初始化</vt:lpstr>
      <vt:lpstr>拷贝构造函数</vt:lpstr>
      <vt:lpstr>拷贝构造函数</vt:lpstr>
      <vt:lpstr>拷贝构造函数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练习7.1</vt:lpstr>
      <vt:lpstr>PowerPoint 演示文稿</vt:lpstr>
      <vt:lpstr>常对象</vt:lpstr>
      <vt:lpstr>PowerPoint 演示文稿</vt:lpstr>
      <vt:lpstr>PowerPoint 演示文稿</vt:lpstr>
      <vt:lpstr>类的常量成员</vt:lpstr>
      <vt:lpstr>常量数据成员</vt:lpstr>
      <vt:lpstr>PowerPoint 演示文稿</vt:lpstr>
      <vt:lpstr>PowerPoint 演示文稿</vt:lpstr>
      <vt:lpstr>PowerPoint 演示文稿</vt:lpstr>
      <vt:lpstr>常量函数成员</vt:lpstr>
      <vt:lpstr>PowerPoint 演示文稿</vt:lpstr>
      <vt:lpstr>PowerPoint 演示文稿</vt:lpstr>
      <vt:lpstr>PowerPoint 演示文稿</vt:lpstr>
      <vt:lpstr>PowerPoint 演示文稿</vt:lpstr>
      <vt:lpstr>PowerPoint 演示文稿</vt:lpstr>
      <vt:lpstr>类的静态成员</vt:lpstr>
      <vt:lpstr>静态数据成员</vt:lpstr>
      <vt:lpstr>静态函数成员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友元的基本概念</vt:lpstr>
      <vt:lpstr>友元函数</vt:lpstr>
      <vt:lpstr>友元函数</vt:lpstr>
      <vt:lpstr>友元函数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友元类</vt:lpstr>
      <vt:lpstr>友元类</vt:lpstr>
      <vt:lpstr>PowerPoint 演示文稿</vt:lpstr>
      <vt:lpstr>PowerPoint 演示文稿</vt:lpstr>
      <vt:lpstr>类与类之间的关系</vt:lpstr>
      <vt:lpstr>类的对象成员</vt:lpstr>
      <vt:lpstr>PowerPoint 演示文稿</vt:lpstr>
      <vt:lpstr>PowerPoint 演示文稿</vt:lpstr>
      <vt:lpstr>PowerPoint 演示文稿</vt:lpstr>
      <vt:lpstr>类的对象成员的初始化</vt:lpstr>
      <vt:lpstr>包含对象成员的类对象构造</vt:lpstr>
      <vt:lpstr>类的嵌套</vt:lpstr>
      <vt:lpstr>类的嵌套</vt:lpstr>
      <vt:lpstr>PowerPoint 演示文稿</vt:lpstr>
      <vt:lpstr>PowerPoint 演示文稿</vt:lpstr>
      <vt:lpstr>PowerPoint 演示文稿</vt:lpstr>
      <vt:lpstr>PowerPoint 演示文稿</vt:lpstr>
      <vt:lpstr>类中的运算符重载</vt:lpstr>
      <vt:lpstr>类中的运算符重载</vt:lpstr>
      <vt:lpstr>类中的运算符重载</vt:lpstr>
      <vt:lpstr>类中的运算符重载</vt:lpstr>
      <vt:lpstr>类中的运算符重载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练习7.2</vt:lpstr>
      <vt:lpstr>PowerPoint 演示文稿</vt:lpstr>
      <vt:lpstr>链表（List）</vt:lpstr>
      <vt:lpstr>链表类型定义</vt:lpstr>
      <vt:lpstr>链表节点类</vt:lpstr>
      <vt:lpstr>链表类</vt:lpstr>
      <vt:lpstr>链表的主要操作</vt:lpstr>
      <vt:lpstr>建立链表</vt:lpstr>
      <vt:lpstr>遍历链表、显示链表数据</vt:lpstr>
      <vt:lpstr>插入链表节点</vt:lpstr>
      <vt:lpstr>PowerPoint 演示文稿</vt:lpstr>
      <vt:lpstr>PowerPoint 演示文稿</vt:lpstr>
      <vt:lpstr>PowerPoint 演示文稿</vt:lpstr>
      <vt:lpstr>插入节点过程</vt:lpstr>
      <vt:lpstr>删除链表节点</vt:lpstr>
      <vt:lpstr>查找链表节点</vt:lpstr>
      <vt:lpstr>PowerPoint 演示文稿</vt:lpstr>
      <vt:lpstr>PowerPoint 演示文稿</vt:lpstr>
      <vt:lpstr>练习7.3</vt:lpstr>
      <vt:lpstr>栈（Stack）</vt:lpstr>
      <vt:lpstr>设计栈类</vt:lpstr>
      <vt:lpstr>设计栈类</vt:lpstr>
      <vt:lpstr>设计栈类</vt:lpstr>
      <vt:lpstr>PowerPoint 演示文稿</vt:lpstr>
      <vt:lpstr>PowerPoint 演示文稿</vt:lpstr>
      <vt:lpstr>PowerPoint 演示文稿</vt:lpstr>
      <vt:lpstr>PowerPoint 演示文稿</vt:lpstr>
      <vt:lpstr>PowerPoint 演示文稿</vt:lpstr>
      <vt:lpstr>队列（Queue）</vt:lpstr>
      <vt:lpstr>队列的实现方式</vt:lpstr>
      <vt:lpstr>PowerPoint 演示文稿</vt:lpstr>
      <vt:lpstr>PowerPoint 演示文稿</vt:lpstr>
      <vt:lpstr>PowerPoint 演示文稿</vt:lpstr>
      <vt:lpstr>PowerPoint 演示文稿</vt:lpstr>
      <vt:lpstr>PowerPoint 演示文稿</vt:lpstr>
      <vt:lpstr>PowerPoint 演示文稿</vt:lpstr>
      <vt:lpstr>第七章 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2009-05-27T07:01:46Z</dcterms:created>
  <dcterms:modified xsi:type="dcterms:W3CDTF">2024-03-21T03:28:26Z</dcterms:modified>
</cp:coreProperties>
</file>