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saveSubsetFonts="1">
  <p:sldMasterIdLst>
    <p:sldMasterId id="2147483648" r:id="rId1"/>
  </p:sldMasterIdLst>
  <p:notesMasterIdLst>
    <p:notesMasterId r:id="rId136"/>
  </p:notesMasterIdLst>
  <p:handoutMasterIdLst>
    <p:handoutMasterId r:id="rId137"/>
  </p:handoutMasterIdLst>
  <p:sldIdLst>
    <p:sldId id="731" r:id="rId2"/>
    <p:sldId id="501" r:id="rId3"/>
    <p:sldId id="732" r:id="rId4"/>
    <p:sldId id="346" r:id="rId5"/>
    <p:sldId id="449" r:id="rId6"/>
    <p:sldId id="450" r:id="rId7"/>
    <p:sldId id="451" r:id="rId8"/>
    <p:sldId id="347" r:id="rId9"/>
    <p:sldId id="349" r:id="rId10"/>
    <p:sldId id="350" r:id="rId11"/>
    <p:sldId id="352" r:id="rId12"/>
    <p:sldId id="351" r:id="rId13"/>
    <p:sldId id="353" r:id="rId14"/>
    <p:sldId id="354" r:id="rId15"/>
    <p:sldId id="355" r:id="rId16"/>
    <p:sldId id="755" r:id="rId17"/>
    <p:sldId id="452" r:id="rId18"/>
    <p:sldId id="454" r:id="rId19"/>
    <p:sldId id="453" r:id="rId20"/>
    <p:sldId id="455" r:id="rId21"/>
    <p:sldId id="456" r:id="rId22"/>
    <p:sldId id="733" r:id="rId23"/>
    <p:sldId id="357" r:id="rId24"/>
    <p:sldId id="358" r:id="rId25"/>
    <p:sldId id="359" r:id="rId26"/>
    <p:sldId id="360" r:id="rId27"/>
    <p:sldId id="361" r:id="rId28"/>
    <p:sldId id="362" r:id="rId29"/>
    <p:sldId id="363" r:id="rId30"/>
    <p:sldId id="364" r:id="rId31"/>
    <p:sldId id="365" r:id="rId32"/>
    <p:sldId id="366" r:id="rId33"/>
    <p:sldId id="368" r:id="rId34"/>
    <p:sldId id="369" r:id="rId35"/>
    <p:sldId id="370" r:id="rId36"/>
    <p:sldId id="371" r:id="rId37"/>
    <p:sldId id="740" r:id="rId38"/>
    <p:sldId id="741" r:id="rId39"/>
    <p:sldId id="742" r:id="rId40"/>
    <p:sldId id="743" r:id="rId41"/>
    <p:sldId id="744" r:id="rId42"/>
    <p:sldId id="745" r:id="rId43"/>
    <p:sldId id="746" r:id="rId44"/>
    <p:sldId id="738" r:id="rId45"/>
    <p:sldId id="739" r:id="rId46"/>
    <p:sldId id="748" r:id="rId47"/>
    <p:sldId id="749" r:id="rId48"/>
    <p:sldId id="750" r:id="rId49"/>
    <p:sldId id="747" r:id="rId50"/>
    <p:sldId id="751" r:id="rId51"/>
    <p:sldId id="752" r:id="rId52"/>
    <p:sldId id="753" r:id="rId53"/>
    <p:sldId id="754" r:id="rId54"/>
    <p:sldId id="372" r:id="rId55"/>
    <p:sldId id="373" r:id="rId56"/>
    <p:sldId id="467" r:id="rId57"/>
    <p:sldId id="374" r:id="rId58"/>
    <p:sldId id="468" r:id="rId59"/>
    <p:sldId id="376" r:id="rId60"/>
    <p:sldId id="377" r:id="rId61"/>
    <p:sldId id="379" r:id="rId62"/>
    <p:sldId id="380" r:id="rId63"/>
    <p:sldId id="381" r:id="rId64"/>
    <p:sldId id="382" r:id="rId65"/>
    <p:sldId id="387" r:id="rId66"/>
    <p:sldId id="383" r:id="rId67"/>
    <p:sldId id="386" r:id="rId68"/>
    <p:sldId id="465" r:id="rId69"/>
    <p:sldId id="734" r:id="rId70"/>
    <p:sldId id="385" r:id="rId71"/>
    <p:sldId id="384" r:id="rId72"/>
    <p:sldId id="388" r:id="rId73"/>
    <p:sldId id="389" r:id="rId74"/>
    <p:sldId id="390" r:id="rId75"/>
    <p:sldId id="391" r:id="rId76"/>
    <p:sldId id="392" r:id="rId77"/>
    <p:sldId id="393" r:id="rId78"/>
    <p:sldId id="394" r:id="rId79"/>
    <p:sldId id="395" r:id="rId80"/>
    <p:sldId id="399" r:id="rId81"/>
    <p:sldId id="400" r:id="rId82"/>
    <p:sldId id="401" r:id="rId83"/>
    <p:sldId id="402" r:id="rId84"/>
    <p:sldId id="403" r:id="rId85"/>
    <p:sldId id="404" r:id="rId86"/>
    <p:sldId id="405" r:id="rId87"/>
    <p:sldId id="406" r:id="rId88"/>
    <p:sldId id="735" r:id="rId89"/>
    <p:sldId id="464" r:id="rId90"/>
    <p:sldId id="409" r:id="rId91"/>
    <p:sldId id="408" r:id="rId92"/>
    <p:sldId id="410" r:id="rId93"/>
    <p:sldId id="736" r:id="rId94"/>
    <p:sldId id="411" r:id="rId95"/>
    <p:sldId id="412" r:id="rId96"/>
    <p:sldId id="413" r:id="rId97"/>
    <p:sldId id="414" r:id="rId98"/>
    <p:sldId id="416" r:id="rId99"/>
    <p:sldId id="417" r:id="rId100"/>
    <p:sldId id="418" r:id="rId101"/>
    <p:sldId id="419" r:id="rId102"/>
    <p:sldId id="420" r:id="rId103"/>
    <p:sldId id="421" r:id="rId104"/>
    <p:sldId id="466" r:id="rId105"/>
    <p:sldId id="737" r:id="rId106"/>
    <p:sldId id="422" r:id="rId107"/>
    <p:sldId id="423" r:id="rId108"/>
    <p:sldId id="424" r:id="rId109"/>
    <p:sldId id="425" r:id="rId110"/>
    <p:sldId id="426" r:id="rId111"/>
    <p:sldId id="427" r:id="rId112"/>
    <p:sldId id="428" r:id="rId113"/>
    <p:sldId id="429" r:id="rId114"/>
    <p:sldId id="430" r:id="rId115"/>
    <p:sldId id="431" r:id="rId116"/>
    <p:sldId id="432" r:id="rId117"/>
    <p:sldId id="433" r:id="rId118"/>
    <p:sldId id="434" r:id="rId119"/>
    <p:sldId id="435" r:id="rId120"/>
    <p:sldId id="436" r:id="rId121"/>
    <p:sldId id="437" r:id="rId122"/>
    <p:sldId id="438" r:id="rId123"/>
    <p:sldId id="439" r:id="rId124"/>
    <p:sldId id="440" r:id="rId125"/>
    <p:sldId id="441" r:id="rId126"/>
    <p:sldId id="442" r:id="rId127"/>
    <p:sldId id="469" r:id="rId128"/>
    <p:sldId id="470" r:id="rId129"/>
    <p:sldId id="471" r:id="rId130"/>
    <p:sldId id="472" r:id="rId131"/>
    <p:sldId id="473" r:id="rId132"/>
    <p:sldId id="474" r:id="rId133"/>
    <p:sldId id="475" r:id="rId134"/>
    <p:sldId id="616" r:id="rId135"/>
  </p:sldIdLst>
  <p:sldSz cx="9144000" cy="6858000" type="screen4x3"/>
  <p:notesSz cx="9928225" cy="6669088"/>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1">
          <p15:clr>
            <a:srgbClr val="A4A3A4"/>
          </p15:clr>
        </p15:guide>
        <p15:guide id="2" pos="31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a:srgbClr val="820064"/>
    <a:srgbClr val="86006A"/>
    <a:srgbClr val="FFE9FB"/>
    <a:srgbClr val="FFF1FC"/>
    <a:srgbClr val="173660"/>
    <a:srgbClr val="00FF00"/>
    <a:srgbClr val="3399FF"/>
    <a:srgbClr val="6400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13" autoAdjust="0"/>
    <p:restoredTop sz="78901" autoAdjust="0"/>
  </p:normalViewPr>
  <p:slideViewPr>
    <p:cSldViewPr>
      <p:cViewPr varScale="1">
        <p:scale>
          <a:sx n="81" d="100"/>
          <a:sy n="81" d="100"/>
        </p:scale>
        <p:origin x="1362"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4" d="100"/>
          <a:sy n="54" d="100"/>
        </p:scale>
        <p:origin x="-1902" y="-96"/>
      </p:cViewPr>
      <p:guideLst>
        <p:guide orient="horz" pos="2101"/>
        <p:guide pos="3127"/>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33375"/>
          </a:xfrm>
          <a:prstGeom prst="rect">
            <a:avLst/>
          </a:prstGeom>
        </p:spPr>
        <p:txBody>
          <a:bodyPr vert="horz" lIns="94838" tIns="47419" rIns="94838" bIns="47419" rtlCol="0"/>
          <a:lstStyle>
            <a:lvl1pPr algn="l">
              <a:defRPr sz="1200">
                <a:latin typeface="Arial" pitchFamily="34" charset="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5624513" y="0"/>
            <a:ext cx="4302125" cy="333375"/>
          </a:xfrm>
          <a:prstGeom prst="rect">
            <a:avLst/>
          </a:prstGeom>
        </p:spPr>
        <p:txBody>
          <a:bodyPr vert="horz" lIns="94838" tIns="47419" rIns="94838" bIns="47419" rtlCol="0"/>
          <a:lstStyle>
            <a:lvl1pPr algn="r">
              <a:defRPr sz="1200">
                <a:latin typeface="Arial" pitchFamily="34" charset="0"/>
                <a:ea typeface="宋体" pitchFamily="2" charset="-122"/>
              </a:defRPr>
            </a:lvl1pPr>
          </a:lstStyle>
          <a:p>
            <a:pPr>
              <a:defRPr/>
            </a:pPr>
            <a:fld id="{28501B2C-9B6C-4A37-8148-72CA3CE66EDD}" type="datetimeFigureOut">
              <a:rPr lang="zh-CN" altLang="en-US"/>
              <a:pPr>
                <a:defRPr/>
              </a:pPr>
              <a:t>2021/4/29</a:t>
            </a:fld>
            <a:endParaRPr lang="zh-CN" altLang="en-US"/>
          </a:p>
        </p:txBody>
      </p:sp>
      <p:sp>
        <p:nvSpPr>
          <p:cNvPr id="4" name="页脚占位符 3"/>
          <p:cNvSpPr>
            <a:spLocks noGrp="1"/>
          </p:cNvSpPr>
          <p:nvPr>
            <p:ph type="ftr" sz="quarter" idx="2"/>
          </p:nvPr>
        </p:nvSpPr>
        <p:spPr>
          <a:xfrm>
            <a:off x="0" y="6334125"/>
            <a:ext cx="4302125" cy="333375"/>
          </a:xfrm>
          <a:prstGeom prst="rect">
            <a:avLst/>
          </a:prstGeom>
        </p:spPr>
        <p:txBody>
          <a:bodyPr vert="horz" lIns="94838" tIns="47419" rIns="94838" bIns="47419" rtlCol="0" anchor="b"/>
          <a:lstStyle>
            <a:lvl1pPr algn="l">
              <a:defRPr sz="1200">
                <a:latin typeface="Arial" pitchFamily="34" charset="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5624513" y="6334125"/>
            <a:ext cx="4302125" cy="333375"/>
          </a:xfrm>
          <a:prstGeom prst="rect">
            <a:avLst/>
          </a:prstGeom>
        </p:spPr>
        <p:txBody>
          <a:bodyPr vert="horz" lIns="94838" tIns="47419" rIns="94838" bIns="47419" rtlCol="0" anchor="b"/>
          <a:lstStyle>
            <a:lvl1pPr algn="r">
              <a:defRPr sz="1200">
                <a:latin typeface="Arial" pitchFamily="34" charset="0"/>
                <a:ea typeface="宋体" pitchFamily="2" charset="-122"/>
              </a:defRPr>
            </a:lvl1pPr>
          </a:lstStyle>
          <a:p>
            <a:pPr>
              <a:defRPr/>
            </a:pPr>
            <a:fld id="{9FC47D02-C625-45A8-82E7-905A8D2AAA1D}" type="slidenum">
              <a:rPr lang="zh-CN" altLang="en-US"/>
              <a:pPr>
                <a:defRPr/>
              </a:pPr>
              <a:t>‹#›</a:t>
            </a:fld>
            <a:endParaRPr lang="zh-CN" altLang="en-US"/>
          </a:p>
        </p:txBody>
      </p:sp>
    </p:spTree>
    <p:extLst>
      <p:ext uri="{BB962C8B-B14F-4D97-AF65-F5344CB8AC3E}">
        <p14:creationId xmlns:p14="http://schemas.microsoft.com/office/powerpoint/2010/main" val="1912392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33375"/>
          </a:xfrm>
          <a:prstGeom prst="rect">
            <a:avLst/>
          </a:prstGeom>
        </p:spPr>
        <p:txBody>
          <a:bodyPr vert="horz" lIns="94838" tIns="47419" rIns="94838" bIns="4741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5624513" y="0"/>
            <a:ext cx="4302125" cy="333375"/>
          </a:xfrm>
          <a:prstGeom prst="rect">
            <a:avLst/>
          </a:prstGeom>
        </p:spPr>
        <p:txBody>
          <a:bodyPr vert="horz" lIns="94838" tIns="47419" rIns="94838" bIns="47419" rtlCol="0"/>
          <a:lstStyle>
            <a:lvl1pPr algn="r" fontAlgn="auto">
              <a:spcBef>
                <a:spcPts val="0"/>
              </a:spcBef>
              <a:spcAft>
                <a:spcPts val="0"/>
              </a:spcAft>
              <a:defRPr sz="1200">
                <a:latin typeface="+mn-lt"/>
                <a:ea typeface="+mn-ea"/>
              </a:defRPr>
            </a:lvl1pPr>
          </a:lstStyle>
          <a:p>
            <a:pPr>
              <a:defRPr/>
            </a:pPr>
            <a:fld id="{C9222EA9-D2ED-491C-960B-2AC3CE6D8FB0}" type="datetimeFigureOut">
              <a:rPr lang="zh-CN" altLang="en-US"/>
              <a:pPr>
                <a:defRPr/>
              </a:pPr>
              <a:t>2021/4/29</a:t>
            </a:fld>
            <a:endParaRPr lang="zh-CN" altLang="en-US"/>
          </a:p>
        </p:txBody>
      </p:sp>
      <p:sp>
        <p:nvSpPr>
          <p:cNvPr id="4" name="幻灯片图像占位符 3"/>
          <p:cNvSpPr>
            <a:spLocks noGrp="1" noRot="1" noChangeAspect="1"/>
          </p:cNvSpPr>
          <p:nvPr>
            <p:ph type="sldImg" idx="2"/>
          </p:nvPr>
        </p:nvSpPr>
        <p:spPr>
          <a:xfrm>
            <a:off x="3297238" y="500063"/>
            <a:ext cx="3333750" cy="2500312"/>
          </a:xfrm>
          <a:prstGeom prst="rect">
            <a:avLst/>
          </a:prstGeom>
          <a:noFill/>
          <a:ln w="12700">
            <a:solidFill>
              <a:prstClr val="black"/>
            </a:solidFill>
          </a:ln>
        </p:spPr>
        <p:txBody>
          <a:bodyPr vert="horz" lIns="94838" tIns="47419" rIns="94838" bIns="47419" rtlCol="0" anchor="ctr"/>
          <a:lstStyle/>
          <a:p>
            <a:pPr lvl="0"/>
            <a:endParaRPr lang="zh-CN" altLang="en-US" noProof="0"/>
          </a:p>
        </p:txBody>
      </p:sp>
      <p:sp>
        <p:nvSpPr>
          <p:cNvPr id="5" name="备注占位符 4"/>
          <p:cNvSpPr>
            <a:spLocks noGrp="1"/>
          </p:cNvSpPr>
          <p:nvPr>
            <p:ph type="body" sz="quarter" idx="3"/>
          </p:nvPr>
        </p:nvSpPr>
        <p:spPr>
          <a:xfrm>
            <a:off x="993775" y="3167063"/>
            <a:ext cx="7940675" cy="3001962"/>
          </a:xfrm>
          <a:prstGeom prst="rect">
            <a:avLst/>
          </a:prstGeom>
        </p:spPr>
        <p:txBody>
          <a:bodyPr vert="horz" lIns="94838" tIns="47419" rIns="94838" bIns="47419"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6334125"/>
            <a:ext cx="4302125" cy="333375"/>
          </a:xfrm>
          <a:prstGeom prst="rect">
            <a:avLst/>
          </a:prstGeom>
        </p:spPr>
        <p:txBody>
          <a:bodyPr vert="horz" lIns="94838" tIns="47419" rIns="94838" bIns="4741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5624513" y="6334125"/>
            <a:ext cx="4302125" cy="333375"/>
          </a:xfrm>
          <a:prstGeom prst="rect">
            <a:avLst/>
          </a:prstGeom>
        </p:spPr>
        <p:txBody>
          <a:bodyPr vert="horz" lIns="94838" tIns="47419" rIns="94838" bIns="47419" rtlCol="0" anchor="b"/>
          <a:lstStyle>
            <a:lvl1pPr algn="r" fontAlgn="auto">
              <a:spcBef>
                <a:spcPts val="0"/>
              </a:spcBef>
              <a:spcAft>
                <a:spcPts val="0"/>
              </a:spcAft>
              <a:defRPr sz="1200">
                <a:latin typeface="+mn-lt"/>
                <a:ea typeface="+mn-ea"/>
              </a:defRPr>
            </a:lvl1pPr>
          </a:lstStyle>
          <a:p>
            <a:pPr>
              <a:defRPr/>
            </a:pPr>
            <a:fld id="{F1FEECBA-06CB-4ED2-B9B8-A5DB6840A686}" type="slidenum">
              <a:rPr lang="zh-CN" altLang="en-US"/>
              <a:pPr>
                <a:defRPr/>
              </a:pPr>
              <a:t>‹#›</a:t>
            </a:fld>
            <a:endParaRPr lang="zh-CN" altLang="en-US"/>
          </a:p>
        </p:txBody>
      </p:sp>
    </p:spTree>
    <p:extLst>
      <p:ext uri="{BB962C8B-B14F-4D97-AF65-F5344CB8AC3E}">
        <p14:creationId xmlns:p14="http://schemas.microsoft.com/office/powerpoint/2010/main" val="26659057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0</a:t>
            </a:fld>
            <a:endParaRPr lang="zh-CN" altLang="en-US"/>
          </a:p>
        </p:txBody>
      </p:sp>
    </p:spTree>
    <p:extLst>
      <p:ext uri="{BB962C8B-B14F-4D97-AF65-F5344CB8AC3E}">
        <p14:creationId xmlns:p14="http://schemas.microsoft.com/office/powerpoint/2010/main" val="1284000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思考：派生类自己的成员</a:t>
            </a:r>
            <a:r>
              <a:rPr lang="en-US" altLang="zh-CN" dirty="0"/>
              <a:t>material</a:t>
            </a:r>
            <a:r>
              <a:rPr lang="zh-CN" altLang="en-US" dirty="0"/>
              <a:t>初值是什么？</a:t>
            </a:r>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51</a:t>
            </a:fld>
            <a:endParaRPr lang="zh-CN" altLang="en-US"/>
          </a:p>
        </p:txBody>
      </p:sp>
    </p:spTree>
    <p:extLst>
      <p:ext uri="{BB962C8B-B14F-4D97-AF65-F5344CB8AC3E}">
        <p14:creationId xmlns:p14="http://schemas.microsoft.com/office/powerpoint/2010/main" val="1647680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思考一下访问方式，是基类</a:t>
            </a:r>
            <a:r>
              <a:rPr lang="en-US" altLang="zh-CN" dirty="0"/>
              <a:t>::</a:t>
            </a:r>
            <a:r>
              <a:rPr lang="zh-CN" altLang="en-US" dirty="0"/>
              <a:t>静态成员，还是派生类</a:t>
            </a:r>
            <a:r>
              <a:rPr lang="en-US" altLang="zh-CN" dirty="0"/>
              <a:t>::</a:t>
            </a:r>
            <a:r>
              <a:rPr lang="zh-CN" altLang="en-US" dirty="0"/>
              <a:t>静态成员，还是派生类对象</a:t>
            </a:r>
            <a:r>
              <a:rPr lang="en-US" altLang="zh-CN" dirty="0"/>
              <a:t>.</a:t>
            </a:r>
            <a:r>
              <a:rPr lang="zh-CN" altLang="en-US" dirty="0"/>
              <a:t>静态成员，或者基类对象</a:t>
            </a:r>
            <a:r>
              <a:rPr lang="en-US" altLang="zh-CN" dirty="0"/>
              <a:t>.</a:t>
            </a:r>
            <a:r>
              <a:rPr lang="zh-CN" altLang="en-US" dirty="0"/>
              <a:t>静态成员，还是都行？</a:t>
            </a:r>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60</a:t>
            </a:fld>
            <a:endParaRPr lang="zh-CN" altLang="en-US"/>
          </a:p>
        </p:txBody>
      </p:sp>
    </p:spTree>
    <p:extLst>
      <p:ext uri="{BB962C8B-B14F-4D97-AF65-F5344CB8AC3E}">
        <p14:creationId xmlns:p14="http://schemas.microsoft.com/office/powerpoint/2010/main" val="1006895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68</a:t>
            </a:fld>
            <a:endParaRPr lang="zh-CN" altLang="en-US"/>
          </a:p>
        </p:txBody>
      </p:sp>
    </p:spTree>
    <p:extLst>
      <p:ext uri="{BB962C8B-B14F-4D97-AF65-F5344CB8AC3E}">
        <p14:creationId xmlns:p14="http://schemas.microsoft.com/office/powerpoint/2010/main" val="3934076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69</a:t>
            </a:fld>
            <a:endParaRPr lang="zh-CN" altLang="en-US"/>
          </a:p>
        </p:txBody>
      </p:sp>
    </p:spTree>
    <p:extLst>
      <p:ext uri="{BB962C8B-B14F-4D97-AF65-F5344CB8AC3E}">
        <p14:creationId xmlns:p14="http://schemas.microsoft.com/office/powerpoint/2010/main" val="4237472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必须都加上</a:t>
            </a:r>
            <a:r>
              <a:rPr lang="en-US" altLang="zh-CN" dirty="0"/>
              <a:t>virtual</a:t>
            </a:r>
            <a:r>
              <a:rPr lang="zh-CN" altLang="en-US" dirty="0"/>
              <a:t>关键字才是虚拟继承</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t>82</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87</a:t>
            </a:fld>
            <a:endParaRPr lang="zh-CN" altLang="en-US"/>
          </a:p>
        </p:txBody>
      </p:sp>
    </p:spTree>
    <p:extLst>
      <p:ext uri="{BB962C8B-B14F-4D97-AF65-F5344CB8AC3E}">
        <p14:creationId xmlns:p14="http://schemas.microsoft.com/office/powerpoint/2010/main" val="15746427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89</a:t>
            </a:fld>
            <a:endParaRPr lang="zh-CN" altLang="en-US"/>
          </a:p>
        </p:txBody>
      </p:sp>
    </p:spTree>
    <p:extLst>
      <p:ext uri="{BB962C8B-B14F-4D97-AF65-F5344CB8AC3E}">
        <p14:creationId xmlns:p14="http://schemas.microsoft.com/office/powerpoint/2010/main" val="2692134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104</a:t>
            </a:fld>
            <a:endParaRPr lang="zh-CN" altLang="en-US"/>
          </a:p>
        </p:txBody>
      </p:sp>
    </p:spTree>
    <p:extLst>
      <p:ext uri="{BB962C8B-B14F-4D97-AF65-F5344CB8AC3E}">
        <p14:creationId xmlns:p14="http://schemas.microsoft.com/office/powerpoint/2010/main" val="32089977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p:spPr>
      </p:sp>
      <p:sp>
        <p:nvSpPr>
          <p:cNvPr id="10243"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t>133</a:t>
            </a:fld>
            <a:endParaRPr lang="zh-CN" altLang="en-US"/>
          </a:p>
        </p:txBody>
      </p:sp>
    </p:spTree>
    <p:extLst>
      <p:ext uri="{BB962C8B-B14F-4D97-AF65-F5344CB8AC3E}">
        <p14:creationId xmlns:p14="http://schemas.microsoft.com/office/powerpoint/2010/main" val="520801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2</a:t>
            </a:fld>
            <a:endParaRPr lang="zh-CN" altLang="en-US"/>
          </a:p>
        </p:txBody>
      </p:sp>
    </p:spTree>
    <p:extLst>
      <p:ext uri="{BB962C8B-B14F-4D97-AF65-F5344CB8AC3E}">
        <p14:creationId xmlns:p14="http://schemas.microsoft.com/office/powerpoint/2010/main" val="52425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21</a:t>
            </a:fld>
            <a:endParaRPr lang="zh-CN" altLang="en-US"/>
          </a:p>
        </p:txBody>
      </p:sp>
    </p:spTree>
    <p:extLst>
      <p:ext uri="{BB962C8B-B14F-4D97-AF65-F5344CB8AC3E}">
        <p14:creationId xmlns:p14="http://schemas.microsoft.com/office/powerpoint/2010/main" val="2370509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22</a:t>
            </a:fld>
            <a:endParaRPr lang="zh-CN" altLang="en-US"/>
          </a:p>
        </p:txBody>
      </p:sp>
    </p:spTree>
    <p:extLst>
      <p:ext uri="{BB962C8B-B14F-4D97-AF65-F5344CB8AC3E}">
        <p14:creationId xmlns:p14="http://schemas.microsoft.com/office/powerpoint/2010/main" val="1132944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这个例子每页写板书</a:t>
            </a:r>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27</a:t>
            </a:fld>
            <a:endParaRPr lang="zh-CN" altLang="en-US"/>
          </a:p>
        </p:txBody>
      </p:sp>
    </p:spTree>
    <p:extLst>
      <p:ext uri="{BB962C8B-B14F-4D97-AF65-F5344CB8AC3E}">
        <p14:creationId xmlns:p14="http://schemas.microsoft.com/office/powerpoint/2010/main" val="3954709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也就是说，成员初始化符表，要么是本类的非静态成员（而不是继承下来的成员），要么是类名（初始化对象成员时），而在构造函数体内，可以直接访问基类的保护或公有成员</a:t>
            </a:r>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41</a:t>
            </a:fld>
            <a:endParaRPr lang="zh-CN" altLang="en-US"/>
          </a:p>
        </p:txBody>
      </p:sp>
    </p:spTree>
    <p:extLst>
      <p:ext uri="{BB962C8B-B14F-4D97-AF65-F5344CB8AC3E}">
        <p14:creationId xmlns:p14="http://schemas.microsoft.com/office/powerpoint/2010/main" val="2198267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如果没有可用的无参构造函数，将会报错</a:t>
            </a:r>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43</a:t>
            </a:fld>
            <a:endParaRPr lang="zh-CN" altLang="en-US"/>
          </a:p>
        </p:txBody>
      </p:sp>
    </p:spTree>
    <p:extLst>
      <p:ext uri="{BB962C8B-B14F-4D97-AF65-F5344CB8AC3E}">
        <p14:creationId xmlns:p14="http://schemas.microsoft.com/office/powerpoint/2010/main" val="1167113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原因就是</a:t>
            </a:r>
            <a:r>
              <a:rPr lang="en-US" altLang="zh-CN" dirty="0" err="1"/>
              <a:t>cartonCopy</a:t>
            </a:r>
            <a:r>
              <a:rPr lang="zh-CN" altLang="en-US" dirty="0"/>
              <a:t>中的基类部分，是由基类</a:t>
            </a:r>
            <a:r>
              <a:rPr lang="en-US" altLang="zh-CN" dirty="0"/>
              <a:t>Box</a:t>
            </a:r>
            <a:r>
              <a:rPr lang="zh-CN" altLang="en-US" dirty="0"/>
              <a:t>的无参构造函数创建的</a:t>
            </a:r>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46</a:t>
            </a:fld>
            <a:endParaRPr lang="zh-CN" altLang="en-US"/>
          </a:p>
        </p:txBody>
      </p:sp>
    </p:spTree>
    <p:extLst>
      <p:ext uri="{BB962C8B-B14F-4D97-AF65-F5344CB8AC3E}">
        <p14:creationId xmlns:p14="http://schemas.microsoft.com/office/powerpoint/2010/main" val="38015564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6572250" y="179388"/>
            <a:ext cx="1447800" cy="646112"/>
          </a:xfrm>
          <a:prstGeom prst="rect">
            <a:avLst/>
          </a:prstGeom>
          <a:effectLst>
            <a:outerShdw blurRad="25400" dist="12700" dir="2700000" algn="tl" rotWithShape="0">
              <a:schemeClr val="bg1">
                <a:alpha val="60000"/>
              </a:schemeClr>
            </a:outerShdw>
          </a:effectLst>
        </p:spPr>
      </p:pic>
      <p:sp>
        <p:nvSpPr>
          <p:cNvPr id="2" name="标题 1"/>
          <p:cNvSpPr>
            <a:spLocks noGrp="1"/>
          </p:cNvSpPr>
          <p:nvPr>
            <p:ph type="ctrTitle"/>
          </p:nvPr>
        </p:nvSpPr>
        <p:spPr>
          <a:xfrm>
            <a:off x="714348" y="2000240"/>
            <a:ext cx="7715304" cy="1928826"/>
          </a:xfrm>
        </p:spPr>
        <p:txBody>
          <a:bodyPr/>
          <a:lstStyle>
            <a:lvl1pPr algn="ctr">
              <a:defRPr sz="4800">
                <a:solidFill>
                  <a:schemeClr val="bg1"/>
                </a:solidFill>
                <a:latin typeface="黑体" pitchFamily="2" charset="-122"/>
                <a:ea typeface="黑体" pitchFamily="2" charset="-122"/>
              </a:defRPr>
            </a:lvl1pPr>
          </a:lstStyle>
          <a:p>
            <a:r>
              <a:rPr lang="zh-CN" altLang="en-US" dirty="0"/>
              <a:t>单击此处编辑母版标题样式</a:t>
            </a:r>
          </a:p>
        </p:txBody>
      </p:sp>
      <p:sp>
        <p:nvSpPr>
          <p:cNvPr id="3" name="副标题 2"/>
          <p:cNvSpPr>
            <a:spLocks noGrp="1"/>
          </p:cNvSpPr>
          <p:nvPr>
            <p:ph type="subTitle" idx="1"/>
          </p:nvPr>
        </p:nvSpPr>
        <p:spPr>
          <a:xfrm>
            <a:off x="714348" y="4000504"/>
            <a:ext cx="7715304" cy="1928826"/>
          </a:xfrm>
        </p:spPr>
        <p:txBody>
          <a:bodyPr/>
          <a:lstStyle>
            <a:lvl1pPr marL="0" indent="0" algn="ctr">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lgn="l">
              <a:defRPr/>
            </a:lvl1pPr>
          </a:lstStyle>
          <a:p>
            <a:pPr>
              <a:defRPr/>
            </a:pPr>
            <a:r>
              <a:rPr lang="zh-CN" altLang="en-US"/>
              <a:t>高级语言</a:t>
            </a:r>
            <a:r>
              <a:rPr lang="en-US" altLang="zh-CN"/>
              <a:t>C++</a:t>
            </a:r>
            <a:r>
              <a:rPr lang="zh-CN" altLang="en-US"/>
              <a:t>程序设计</a:t>
            </a:r>
          </a:p>
        </p:txBody>
      </p:sp>
      <p:sp>
        <p:nvSpPr>
          <p:cNvPr id="7" name="灯片编号占位符 5"/>
          <p:cNvSpPr>
            <a:spLocks noGrp="1"/>
          </p:cNvSpPr>
          <p:nvPr>
            <p:ph type="sldNum" sz="quarter" idx="12"/>
          </p:nvPr>
        </p:nvSpPr>
        <p:spPr/>
        <p:txBody>
          <a:bodyPr/>
          <a:lstStyle>
            <a:lvl1pPr>
              <a:defRPr/>
            </a:lvl1pPr>
          </a:lstStyle>
          <a:p>
            <a:pPr>
              <a:defRPr/>
            </a:pPr>
            <a:fld id="{19C10EB3-7514-438F-ABED-3A5C1E597916}" type="slidenum">
              <a:rPr lang="zh-CN" altLang="en-US"/>
              <a:pPr>
                <a:defRPr/>
              </a:pPr>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标题 1"/>
          <p:cNvSpPr>
            <a:spLocks noGrp="1"/>
          </p:cNvSpPr>
          <p:nvPr>
            <p:ph type="title"/>
          </p:nvPr>
        </p:nvSpPr>
        <p:spPr>
          <a:xfrm>
            <a:off x="457200" y="1000125"/>
            <a:ext cx="8229600" cy="857250"/>
          </a:xfrm>
        </p:spPr>
        <p:txBody>
          <a:bodyPr/>
          <a:lstStyle>
            <a:lvl1pPr algn="ctr">
              <a:defRPr sz="4400"/>
            </a:lvl1pPr>
          </a:lstStyle>
          <a:p>
            <a:r>
              <a:rPr lang="zh-CN" altLang="en-US" dirty="0"/>
              <a:t>单击此处编辑母版标题样式</a:t>
            </a:r>
          </a:p>
        </p:txBody>
      </p:sp>
      <p:sp>
        <p:nvSpPr>
          <p:cNvPr id="3" name="日期占位符 3"/>
          <p:cNvSpPr>
            <a:spLocks noGrp="1"/>
          </p:cNvSpPr>
          <p:nvPr>
            <p:ph type="dt" sz="half" idx="10"/>
          </p:nvPr>
        </p:nvSpPr>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b="1"/>
            </a:lvl1pPr>
          </a:lstStyle>
          <a:p>
            <a:pPr>
              <a:defRPr/>
            </a:pPr>
            <a:r>
              <a:rPr lang="zh-CN" altLang="en-US"/>
              <a:t>高级语言</a:t>
            </a:r>
            <a:r>
              <a:rPr lang="en-US" altLang="zh-CN"/>
              <a:t>C++</a:t>
            </a:r>
            <a:r>
              <a:rPr lang="zh-CN" altLang="en-US"/>
              <a:t>程序设计</a:t>
            </a:r>
          </a:p>
        </p:txBody>
      </p:sp>
      <p:sp>
        <p:nvSpPr>
          <p:cNvPr id="5" name="灯片编号占位符 5"/>
          <p:cNvSpPr>
            <a:spLocks noGrp="1"/>
          </p:cNvSpPr>
          <p:nvPr>
            <p:ph type="sldNum" sz="quarter" idx="12"/>
          </p:nvPr>
        </p:nvSpPr>
        <p:spPr/>
        <p:txBody>
          <a:bodyPr/>
          <a:lstStyle>
            <a:lvl1pPr>
              <a:defRPr/>
            </a:lvl1pPr>
          </a:lstStyle>
          <a:p>
            <a:pPr>
              <a:defRPr/>
            </a:pPr>
            <a:fld id="{E9E70BF1-4795-41F2-8EDC-EAE699737471}" type="slidenum">
              <a:rPr lang="zh-CN" altLang="en-US"/>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p:txBody>
          <a:bodyPr/>
          <a:lstStyle/>
          <a:p>
            <a:r>
              <a:rPr lang="zh-CN" altLang="en-US"/>
              <a:t>单击此处编辑母版标题样式</a:t>
            </a:r>
          </a:p>
        </p:txBody>
      </p:sp>
      <p:sp>
        <p:nvSpPr>
          <p:cNvPr id="8" name="日期占位符 7"/>
          <p:cNvSpPr>
            <a:spLocks noGrp="1"/>
          </p:cNvSpPr>
          <p:nvPr>
            <p:ph type="dt" sz="half" idx="10"/>
          </p:nvPr>
        </p:nvSpPr>
        <p:spPr/>
        <p:txBody>
          <a:bodyPr/>
          <a:lstStyle/>
          <a:p>
            <a:pPr>
              <a:defRPr/>
            </a:pPr>
            <a:endParaRPr lang="zh-CN" altLang="en-US"/>
          </a:p>
        </p:txBody>
      </p:sp>
      <p:sp>
        <p:nvSpPr>
          <p:cNvPr id="9" name="灯片编号占位符 8"/>
          <p:cNvSpPr>
            <a:spLocks noGrp="1"/>
          </p:cNvSpPr>
          <p:nvPr>
            <p:ph type="sldNum" sz="quarter" idx="11"/>
          </p:nvPr>
        </p:nvSpPr>
        <p:spPr/>
        <p:txBody>
          <a:bodyPr/>
          <a:lstStyle/>
          <a:p>
            <a:pPr>
              <a:defRPr/>
            </a:pPr>
            <a:fld id="{D5143908-0819-4B70-B92B-71A05F9F97D4}" type="slidenum">
              <a:rPr lang="zh-CN" altLang="en-US" smtClean="0"/>
              <a:pPr>
                <a:defRPr/>
              </a:pPr>
              <a:t>‹#›</a:t>
            </a:fld>
            <a:endParaRPr lang="zh-CN" altLang="en-US" dirty="0"/>
          </a:p>
        </p:txBody>
      </p:sp>
      <p:sp>
        <p:nvSpPr>
          <p:cNvPr id="10" name="页脚占位符 9"/>
          <p:cNvSpPr>
            <a:spLocks noGrp="1"/>
          </p:cNvSpPr>
          <p:nvPr>
            <p:ph type="ftr" sz="quarter" idx="12"/>
          </p:nvPr>
        </p:nvSpPr>
        <p:spPr/>
        <p:txBody>
          <a:bodyPr/>
          <a:lstStyle/>
          <a:p>
            <a:pPr>
              <a:defRPr/>
            </a:pPr>
            <a:r>
              <a:rPr lang="zh-CN" altLang="en-US"/>
              <a:t>高级语言</a:t>
            </a:r>
            <a:r>
              <a:rPr lang="en-US" altLang="zh-CN"/>
              <a:t>C++</a:t>
            </a:r>
            <a:r>
              <a:rPr lang="zh-CN" altLang="en-US"/>
              <a:t>程序设计</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r>
              <a:rPr lang="zh-CN" altLang="en-US"/>
              <a:t>高级语言</a:t>
            </a:r>
            <a:r>
              <a:rPr lang="en-US" altLang="zh-CN"/>
              <a:t>C++</a:t>
            </a:r>
            <a:r>
              <a:rPr lang="zh-CN" altLang="en-US"/>
              <a:t>程序设计</a:t>
            </a:r>
          </a:p>
        </p:txBody>
      </p:sp>
      <p:sp>
        <p:nvSpPr>
          <p:cNvPr id="7" name="灯片编号占位符 5"/>
          <p:cNvSpPr>
            <a:spLocks noGrp="1"/>
          </p:cNvSpPr>
          <p:nvPr>
            <p:ph type="sldNum" sz="quarter" idx="12"/>
          </p:nvPr>
        </p:nvSpPr>
        <p:spPr/>
        <p:txBody>
          <a:bodyPr/>
          <a:lstStyle>
            <a:lvl1pPr>
              <a:defRPr/>
            </a:lvl1pPr>
          </a:lstStyle>
          <a:p>
            <a:pPr>
              <a:defRPr/>
            </a:pPr>
            <a:fld id="{A50DAD08-F0B6-4995-B472-71CC52BBF76B}" type="slidenum">
              <a:rPr lang="zh-CN" altLang="en-US"/>
              <a:pPr>
                <a:defRPr/>
              </a:pPr>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10" name="文本占位符 2"/>
          <p:cNvSpPr>
            <a:spLocks noGrp="1"/>
          </p:cNvSpPr>
          <p:nvPr>
            <p:ph type="body" idx="1"/>
          </p:nvPr>
        </p:nvSpPr>
        <p:spPr>
          <a:xfrm>
            <a:off x="457200"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1" name="内容占位符 3"/>
          <p:cNvSpPr>
            <a:spLocks noGrp="1"/>
          </p:cNvSpPr>
          <p:nvPr>
            <p:ph sz="half" idx="2"/>
          </p:nvPr>
        </p:nvSpPr>
        <p:spPr>
          <a:xfrm>
            <a:off x="457200"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3"/>
          </p:nvPr>
        </p:nvSpPr>
        <p:spPr>
          <a:xfrm>
            <a:off x="3243282"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5" name="内容占位符 3"/>
          <p:cNvSpPr>
            <a:spLocks noGrp="1"/>
          </p:cNvSpPr>
          <p:nvPr>
            <p:ph sz="half" idx="14"/>
          </p:nvPr>
        </p:nvSpPr>
        <p:spPr>
          <a:xfrm>
            <a:off x="3243282"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文本占位符 2"/>
          <p:cNvSpPr>
            <a:spLocks noGrp="1"/>
          </p:cNvSpPr>
          <p:nvPr>
            <p:ph type="body" idx="15"/>
          </p:nvPr>
        </p:nvSpPr>
        <p:spPr>
          <a:xfrm>
            <a:off x="6072198"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7" name="内容占位符 3"/>
          <p:cNvSpPr>
            <a:spLocks noGrp="1"/>
          </p:cNvSpPr>
          <p:nvPr>
            <p:ph sz="half" idx="16"/>
          </p:nvPr>
        </p:nvSpPr>
        <p:spPr>
          <a:xfrm>
            <a:off x="6072198"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17"/>
          </p:nvPr>
        </p:nvSpPr>
        <p:spPr/>
        <p:txBody>
          <a:bodyPr/>
          <a:lstStyle>
            <a:lvl1pPr>
              <a:defRPr/>
            </a:lvl1pPr>
          </a:lstStyle>
          <a:p>
            <a:pPr>
              <a:defRPr/>
            </a:pPr>
            <a:endParaRPr lang="zh-CN" altLang="en-US"/>
          </a:p>
        </p:txBody>
      </p:sp>
      <p:sp>
        <p:nvSpPr>
          <p:cNvPr id="12" name="页脚占位符 4"/>
          <p:cNvSpPr>
            <a:spLocks noGrp="1"/>
          </p:cNvSpPr>
          <p:nvPr>
            <p:ph type="ftr" sz="quarter" idx="18"/>
          </p:nvPr>
        </p:nvSpPr>
        <p:spPr/>
        <p:txBody>
          <a:bodyPr/>
          <a:lstStyle>
            <a:lvl1pPr>
              <a:defRPr/>
            </a:lvl1pPr>
          </a:lstStyle>
          <a:p>
            <a:pPr>
              <a:defRPr/>
            </a:pPr>
            <a:r>
              <a:rPr lang="zh-CN" altLang="en-US"/>
              <a:t>高级语言</a:t>
            </a:r>
            <a:r>
              <a:rPr lang="en-US" altLang="zh-CN"/>
              <a:t>C++</a:t>
            </a:r>
            <a:r>
              <a:rPr lang="zh-CN" altLang="en-US"/>
              <a:t>程序设计</a:t>
            </a:r>
          </a:p>
        </p:txBody>
      </p:sp>
      <p:sp>
        <p:nvSpPr>
          <p:cNvPr id="13" name="灯片编号占位符 5"/>
          <p:cNvSpPr>
            <a:spLocks noGrp="1"/>
          </p:cNvSpPr>
          <p:nvPr>
            <p:ph type="sldNum" sz="quarter" idx="19"/>
          </p:nvPr>
        </p:nvSpPr>
        <p:spPr/>
        <p:txBody>
          <a:bodyPr/>
          <a:lstStyle>
            <a:lvl1pPr>
              <a:defRPr/>
            </a:lvl1pPr>
          </a:lstStyle>
          <a:p>
            <a:pPr>
              <a:defRPr/>
            </a:pPr>
            <a:fld id="{0F3A8F5F-2ECD-4E36-B5A7-02F1175D8C43}" type="slidenum">
              <a:rPr lang="zh-CN" altLang="en-US"/>
              <a:pPr>
                <a:defRPr/>
              </a:pPr>
              <a:t>‹#›</a:t>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6" name="日期占位符 5"/>
          <p:cNvSpPr>
            <a:spLocks noGrp="1"/>
          </p:cNvSpPr>
          <p:nvPr>
            <p:ph type="dt" sz="half" idx="10"/>
          </p:nvPr>
        </p:nvSpPr>
        <p:spPr/>
        <p:txBody>
          <a:bodyPr/>
          <a:lstStyle/>
          <a:p>
            <a:pPr>
              <a:defRPr/>
            </a:pPr>
            <a:endParaRPr lang="zh-CN" altLang="en-US"/>
          </a:p>
        </p:txBody>
      </p:sp>
      <p:sp>
        <p:nvSpPr>
          <p:cNvPr id="7" name="页脚占位符 6"/>
          <p:cNvSpPr>
            <a:spLocks noGrp="1"/>
          </p:cNvSpPr>
          <p:nvPr>
            <p:ph type="ftr" sz="quarter" idx="11"/>
          </p:nvPr>
        </p:nvSpPr>
        <p:spPr/>
        <p:txBody>
          <a:bodyPr/>
          <a:lstStyle/>
          <a:p>
            <a:pPr>
              <a:defRPr/>
            </a:pPr>
            <a:r>
              <a:rPr lang="zh-CN" altLang="en-US"/>
              <a:t>高级语言</a:t>
            </a:r>
            <a:r>
              <a:rPr lang="en-US" altLang="zh-CN"/>
              <a:t>C++</a:t>
            </a:r>
            <a:r>
              <a:rPr lang="zh-CN" altLang="en-US"/>
              <a:t>程序设计</a:t>
            </a:r>
          </a:p>
        </p:txBody>
      </p:sp>
      <p:sp>
        <p:nvSpPr>
          <p:cNvPr id="8" name="灯片编号占位符 7"/>
          <p:cNvSpPr>
            <a:spLocks noGrp="1"/>
          </p:cNvSpPr>
          <p:nvPr>
            <p:ph type="sldNum" sz="quarter" idx="12"/>
          </p:nvPr>
        </p:nvSpPr>
        <p:spPr/>
        <p:txBody>
          <a:bodyPr/>
          <a:lstStyle/>
          <a:p>
            <a:pPr>
              <a:defRPr/>
            </a:pPr>
            <a:fld id="{D5143908-0819-4B70-B92B-71A05F9F97D4}" type="slidenum">
              <a:rPr lang="zh-CN" altLang="en-US" smtClean="0"/>
              <a:pPr>
                <a:defRPr/>
              </a:pPr>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矩形 10"/>
          <p:cNvSpPr/>
          <p:nvPr/>
        </p:nvSpPr>
        <p:spPr>
          <a:xfrm>
            <a:off x="0" y="6572250"/>
            <a:ext cx="9144000" cy="285750"/>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54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7" name="矩形 6"/>
          <p:cNvSpPr/>
          <p:nvPr/>
        </p:nvSpPr>
        <p:spPr>
          <a:xfrm>
            <a:off x="0" y="0"/>
            <a:ext cx="2786063" cy="857250"/>
          </a:xfrm>
          <a:prstGeom prst="rect">
            <a:avLst/>
          </a:prstGeom>
          <a:gradFill flip="none" rotWithShape="1">
            <a:gsLst>
              <a:gs pos="0">
                <a:schemeClr val="tx2">
                  <a:lumMod val="50000"/>
                </a:schemeClr>
              </a:gs>
              <a:gs pos="50000">
                <a:schemeClr val="tx2"/>
              </a:gs>
              <a:gs pos="100000">
                <a:schemeClr val="tx2">
                  <a:lumMod val="60000"/>
                  <a:lumOff val="40000"/>
                </a:schemeClr>
              </a:gs>
            </a:gsLst>
            <a:lin ang="10800000" scaled="1"/>
            <a:tileRect/>
          </a:grad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矩形 7"/>
          <p:cNvSpPr/>
          <p:nvPr/>
        </p:nvSpPr>
        <p:spPr>
          <a:xfrm>
            <a:off x="2786063" y="0"/>
            <a:ext cx="6357937" cy="857250"/>
          </a:xfrm>
          <a:prstGeom prst="rect">
            <a:avLst/>
          </a:prstGeom>
          <a:gradFill flip="none" rotWithShape="1">
            <a:gsLst>
              <a:gs pos="30000">
                <a:schemeClr val="tx2"/>
              </a:gs>
              <a:gs pos="60000">
                <a:schemeClr val="tx2">
                  <a:lumMod val="40000"/>
                  <a:lumOff val="60000"/>
                </a:schemeClr>
              </a:gs>
              <a:gs pos="90000">
                <a:schemeClr val="bg1"/>
              </a:gs>
            </a:gsLst>
            <a:lin ang="10800000" scaled="1"/>
            <a:tileRect/>
          </a:gra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9" name="标题占位符 1"/>
          <p:cNvSpPr>
            <a:spLocks noGrp="1"/>
          </p:cNvSpPr>
          <p:nvPr>
            <p:ph type="title"/>
          </p:nvPr>
        </p:nvSpPr>
        <p:spPr bwMode="auto">
          <a:xfrm>
            <a:off x="457200" y="1000125"/>
            <a:ext cx="8229600" cy="714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文本占位符 2"/>
          <p:cNvSpPr>
            <a:spLocks noGrp="1"/>
          </p:cNvSpPr>
          <p:nvPr>
            <p:ph type="body" idx="1"/>
          </p:nvPr>
        </p:nvSpPr>
        <p:spPr bwMode="auto">
          <a:xfrm>
            <a:off x="457200" y="1928813"/>
            <a:ext cx="8229600" cy="4500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500813" y="6551613"/>
            <a:ext cx="1500187" cy="306387"/>
          </a:xfrm>
          <a:prstGeom prst="rect">
            <a:avLst/>
          </a:prstGeom>
        </p:spPr>
        <p:txBody>
          <a:bodyPr vert="horz" lIns="91440" tIns="45720" rIns="91440" bIns="45720" rtlCol="0" anchor="ctr"/>
          <a:lstStyle>
            <a:lvl1pPr algn="l" fontAlgn="auto">
              <a:spcBef>
                <a:spcPts val="0"/>
              </a:spcBef>
              <a:spcAft>
                <a:spcPts val="0"/>
              </a:spcAft>
              <a:defRPr sz="1200">
                <a:solidFill>
                  <a:schemeClr val="bg1"/>
                </a:solidFill>
                <a:latin typeface="黑体" pitchFamily="2" charset="-122"/>
                <a:ea typeface="黑体" pitchFamily="2" charset="-122"/>
              </a:defRPr>
            </a:lvl1pPr>
          </a:lstStyle>
          <a:p>
            <a:pPr>
              <a:defRPr/>
            </a:pPr>
            <a:endParaRPr lang="zh-CN" altLang="en-US"/>
          </a:p>
        </p:txBody>
      </p:sp>
      <p:sp>
        <p:nvSpPr>
          <p:cNvPr id="5" name="页脚占位符 4"/>
          <p:cNvSpPr>
            <a:spLocks noGrp="1"/>
          </p:cNvSpPr>
          <p:nvPr>
            <p:ph type="ftr" sz="quarter" idx="3"/>
          </p:nvPr>
        </p:nvSpPr>
        <p:spPr>
          <a:xfrm>
            <a:off x="3721026" y="6551613"/>
            <a:ext cx="1715070" cy="306387"/>
          </a:xfrm>
          <a:prstGeom prst="rect">
            <a:avLst/>
          </a:prstGeom>
        </p:spPr>
        <p:txBody>
          <a:bodyPr vert="horz" lIns="91440" tIns="45720" rIns="91440" bIns="45720" rtlCol="0" anchor="ctr"/>
          <a:lstStyle>
            <a:lvl1pPr algn="l" fontAlgn="auto">
              <a:spcBef>
                <a:spcPts val="0"/>
              </a:spcBef>
              <a:spcAft>
                <a:spcPts val="0"/>
              </a:spcAft>
              <a:defRPr sz="1200">
                <a:solidFill>
                  <a:schemeClr val="bg1"/>
                </a:solidFill>
                <a:latin typeface="Courier New" pitchFamily="49" charset="0"/>
                <a:ea typeface="黑体" pitchFamily="2" charset="-122"/>
                <a:cs typeface="Courier New" pitchFamily="49" charset="0"/>
              </a:defRPr>
            </a:lvl1pPr>
          </a:lstStyle>
          <a:p>
            <a:pPr>
              <a:defRPr/>
            </a:pPr>
            <a:r>
              <a:rPr lang="zh-CN" altLang="en-US"/>
              <a:t>高级语言</a:t>
            </a:r>
            <a:r>
              <a:rPr lang="en-US" altLang="zh-CN"/>
              <a:t>C++</a:t>
            </a:r>
            <a:r>
              <a:rPr lang="zh-CN" altLang="en-US"/>
              <a:t>程序设计</a:t>
            </a:r>
          </a:p>
        </p:txBody>
      </p:sp>
      <p:sp>
        <p:nvSpPr>
          <p:cNvPr id="6" name="灯片编号占位符 5"/>
          <p:cNvSpPr>
            <a:spLocks noGrp="1"/>
          </p:cNvSpPr>
          <p:nvPr>
            <p:ph type="sldNum" sz="quarter" idx="4"/>
          </p:nvPr>
        </p:nvSpPr>
        <p:spPr>
          <a:xfrm>
            <a:off x="8397875" y="6551613"/>
            <a:ext cx="746125" cy="306387"/>
          </a:xfrm>
          <a:prstGeom prst="rect">
            <a:avLst/>
          </a:prstGeom>
        </p:spPr>
        <p:txBody>
          <a:bodyPr vert="horz" lIns="91440" tIns="45720" rIns="91440" bIns="45720" rtlCol="0" anchor="ctr"/>
          <a:lstStyle>
            <a:lvl1pPr algn="r" fontAlgn="auto">
              <a:spcBef>
                <a:spcPts val="0"/>
              </a:spcBef>
              <a:spcAft>
                <a:spcPts val="0"/>
              </a:spcAft>
              <a:defRPr sz="1200" b="1">
                <a:solidFill>
                  <a:schemeClr val="bg1"/>
                </a:solidFill>
                <a:latin typeface="黑体" pitchFamily="2" charset="-122"/>
                <a:ea typeface="黑体" pitchFamily="2" charset="-122"/>
              </a:defRPr>
            </a:lvl1pPr>
          </a:lstStyle>
          <a:p>
            <a:pPr>
              <a:defRPr/>
            </a:pPr>
            <a:fld id="{D5143908-0819-4B70-B92B-71A05F9F97D4}" type="slidenum">
              <a:rPr lang="zh-CN" altLang="en-US" smtClean="0"/>
              <a:pPr>
                <a:defRPr/>
              </a:pPr>
              <a:t>‹#›</a:t>
            </a:fld>
            <a:endParaRPr lang="zh-CN" altLang="en-US" dirty="0"/>
          </a:p>
        </p:txBody>
      </p:sp>
      <p:pic>
        <p:nvPicPr>
          <p:cNvPr id="1034" name="图片 12"/>
          <p:cNvPicPr>
            <a:picLocks noChangeAspect="1"/>
          </p:cNvPicPr>
          <p:nvPr/>
        </p:nvPicPr>
        <p:blipFill>
          <a:blip r:embed="rId8" cstate="print"/>
          <a:srcRect/>
          <a:stretch>
            <a:fillRect/>
          </a:stretch>
        </p:blipFill>
        <p:spPr bwMode="auto">
          <a:xfrm>
            <a:off x="214313" y="6594475"/>
            <a:ext cx="1951037" cy="244475"/>
          </a:xfrm>
          <a:prstGeom prst="rect">
            <a:avLst/>
          </a:prstGeom>
          <a:noFill/>
          <a:ln w="9525">
            <a:noFill/>
            <a:miter lim="800000"/>
            <a:headEnd/>
            <a:tailEnd/>
          </a:ln>
        </p:spPr>
      </p:pic>
      <p:pic>
        <p:nvPicPr>
          <p:cNvPr id="1035" name="Picture 12">
            <a:hlinkClick r:id="" action="ppaction://hlinkshowjump?jump=firstslide"/>
          </p:cNvPr>
          <p:cNvPicPr>
            <a:picLocks noChangeAspect="1" noChangeArrowheads="1"/>
          </p:cNvPicPr>
          <p:nvPr/>
        </p:nvPicPr>
        <p:blipFill>
          <a:blip r:embed="rId9" cstate="print"/>
          <a:srcRect/>
          <a:stretch>
            <a:fillRect/>
          </a:stretch>
        </p:blipFill>
        <p:spPr bwMode="auto">
          <a:xfrm>
            <a:off x="8329613" y="50800"/>
            <a:ext cx="781050" cy="7762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71" r:id="rId1"/>
    <p:sldLayoutId id="2147484466" r:id="rId2"/>
    <p:sldLayoutId id="2147484467" r:id="rId3"/>
    <p:sldLayoutId id="2147484468" r:id="rId4"/>
    <p:sldLayoutId id="2147484469" r:id="rId5"/>
    <p:sldLayoutId id="2147484470" r:id="rId6"/>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ea typeface="黑体" pitchFamily="2" charset="-122"/>
        </a:defRPr>
      </a:lvl2pPr>
      <a:lvl3pPr algn="l" rtl="0" eaLnBrk="0" fontAlgn="base" hangingPunct="0">
        <a:spcBef>
          <a:spcPct val="0"/>
        </a:spcBef>
        <a:spcAft>
          <a:spcPct val="0"/>
        </a:spcAft>
        <a:defRPr sz="3600">
          <a:solidFill>
            <a:schemeClr val="tx2"/>
          </a:solidFill>
          <a:latin typeface="Arial" charset="0"/>
          <a:ea typeface="黑体" pitchFamily="2" charset="-122"/>
        </a:defRPr>
      </a:lvl3pPr>
      <a:lvl4pPr algn="l" rtl="0" eaLnBrk="0" fontAlgn="base" hangingPunct="0">
        <a:spcBef>
          <a:spcPct val="0"/>
        </a:spcBef>
        <a:spcAft>
          <a:spcPct val="0"/>
        </a:spcAft>
        <a:defRPr sz="3600">
          <a:solidFill>
            <a:schemeClr val="tx2"/>
          </a:solidFill>
          <a:latin typeface="Arial" charset="0"/>
          <a:ea typeface="黑体" pitchFamily="2" charset="-122"/>
        </a:defRPr>
      </a:lvl4pPr>
      <a:lvl5pPr algn="l" rtl="0" eaLnBrk="0" fontAlgn="base" hangingPunct="0">
        <a:spcBef>
          <a:spcPct val="0"/>
        </a:spcBef>
        <a:spcAft>
          <a:spcPct val="0"/>
        </a:spcAft>
        <a:defRPr sz="3600">
          <a:solidFill>
            <a:schemeClr val="tx2"/>
          </a:solidFill>
          <a:latin typeface="Arial" charset="0"/>
          <a:ea typeface="黑体" pitchFamily="2"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image" Target="../media/image8.png"/></Relationships>
</file>

<file path=ppt/slides/_rels/slide10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image" Target="../media/image8.png"/></Relationships>
</file>

<file path=ppt/slides/_rels/slide8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714375" y="2000250"/>
            <a:ext cx="7715250" cy="1928813"/>
          </a:xfrm>
        </p:spPr>
        <p:txBody>
          <a:bodyPr/>
          <a:lstStyle/>
          <a:p>
            <a:r>
              <a:rPr lang="zh-CN" altLang="en-US" dirty="0">
                <a:solidFill>
                  <a:srgbClr val="000000"/>
                </a:solidFill>
              </a:rPr>
              <a:t>第八章 </a:t>
            </a:r>
            <a:r>
              <a:rPr lang="zh-CN" altLang="en-US" b="1" dirty="0">
                <a:solidFill>
                  <a:srgbClr val="000000"/>
                </a:solidFill>
                <a:latin typeface="Courier New" panose="02070309020205020404" pitchFamily="49" charset="0"/>
                <a:cs typeface="Courier New" panose="02070309020205020404" pitchFamily="49" charset="0"/>
              </a:rPr>
              <a:t>类的继承与多态性</a:t>
            </a:r>
            <a:endParaRPr lang="zh-CN" altLang="en-US" dirty="0">
              <a:solidFill>
                <a:srgbClr val="000000"/>
              </a:solidFill>
            </a:endParaRPr>
          </a:p>
        </p:txBody>
      </p:sp>
      <p:sp>
        <p:nvSpPr>
          <p:cNvPr id="3076" name="副标题 8"/>
          <p:cNvSpPr>
            <a:spLocks noGrp="1"/>
          </p:cNvSpPr>
          <p:nvPr>
            <p:ph type="subTitle" idx="1"/>
          </p:nvPr>
        </p:nvSpPr>
        <p:spPr>
          <a:xfrm>
            <a:off x="714375" y="4000500"/>
            <a:ext cx="7715250" cy="1928813"/>
          </a:xfrm>
        </p:spPr>
        <p:txBody>
          <a:bodyPr/>
          <a:lstStyle/>
          <a:p>
            <a:endParaRPr lang="zh-CN" altLang="en-US" sz="2000" dirty="0"/>
          </a:p>
        </p:txBody>
      </p:sp>
      <p:sp>
        <p:nvSpPr>
          <p:cNvPr id="3078" name="TextBox 8"/>
          <p:cNvSpPr txBox="1">
            <a:spLocks noChangeArrowheads="1"/>
          </p:cNvSpPr>
          <p:nvPr/>
        </p:nvSpPr>
        <p:spPr bwMode="auto">
          <a:xfrm>
            <a:off x="5796136" y="895350"/>
            <a:ext cx="3199915" cy="461665"/>
          </a:xfrm>
          <a:prstGeom prst="rect">
            <a:avLst/>
          </a:prstGeom>
          <a:noFill/>
          <a:ln w="9525">
            <a:noFill/>
            <a:miter lim="800000"/>
            <a:headEnd/>
            <a:tailEnd/>
          </a:ln>
        </p:spPr>
        <p:txBody>
          <a:bodyPr wrap="none">
            <a:spAutoFit/>
          </a:bodyPr>
          <a:lstStyle/>
          <a:p>
            <a:r>
              <a:rPr lang="zh-CN" altLang="en-US" sz="2400" dirty="0">
                <a:solidFill>
                  <a:schemeClr val="bg1"/>
                </a:solidFill>
                <a:latin typeface="华文琥珀" pitchFamily="2" charset="-122"/>
                <a:ea typeface="华文琥珀" pitchFamily="2" charset="-122"/>
              </a:rPr>
              <a:t>高级语言</a:t>
            </a:r>
            <a:r>
              <a:rPr lang="en-US" altLang="zh-CN" sz="2400" b="1" dirty="0">
                <a:solidFill>
                  <a:schemeClr val="bg1"/>
                </a:solidFill>
                <a:latin typeface="Courier New" pitchFamily="49" charset="0"/>
                <a:ea typeface="华文琥珀" pitchFamily="2" charset="-122"/>
                <a:cs typeface="Courier New" pitchFamily="49" charset="0"/>
              </a:rPr>
              <a:t>C++</a:t>
            </a:r>
            <a:r>
              <a:rPr lang="zh-CN" altLang="en-US" sz="2400" dirty="0">
                <a:solidFill>
                  <a:schemeClr val="bg1"/>
                </a:solidFill>
                <a:latin typeface="华文琥珀" pitchFamily="2" charset="-122"/>
                <a:ea typeface="华文琥珀" pitchFamily="2" charset="-122"/>
              </a:rPr>
              <a:t>程序设计</a:t>
            </a:r>
          </a:p>
        </p:txBody>
      </p:sp>
      <p:sp>
        <p:nvSpPr>
          <p:cNvPr id="8" name="TextBox 7"/>
          <p:cNvSpPr txBox="1"/>
          <p:nvPr/>
        </p:nvSpPr>
        <p:spPr>
          <a:xfrm>
            <a:off x="5940152" y="6023538"/>
            <a:ext cx="3050277" cy="387798"/>
          </a:xfrm>
          <a:prstGeom prst="rect">
            <a:avLst/>
          </a:prstGeom>
          <a:noFill/>
        </p:spPr>
        <p:txBody>
          <a:bodyPr wrap="square">
            <a:spAutoFit/>
          </a:bodyPr>
          <a:lstStyle/>
          <a:p>
            <a:pPr algn="r">
              <a:lnSpc>
                <a:spcPct val="120000"/>
              </a:lnSpc>
              <a:defRPr/>
            </a:pPr>
            <a:r>
              <a:rPr lang="zh-CN" altLang="en-US" sz="1600" dirty="0">
                <a:solidFill>
                  <a:schemeClr val="bg1"/>
                </a:solidFill>
                <a:latin typeface="+mn-lt"/>
                <a:ea typeface="方正姚体" pitchFamily="2" charset="-122"/>
              </a:rPr>
              <a:t>计算机学院</a:t>
            </a:r>
            <a:r>
              <a:rPr lang="en-US" altLang="zh-CN" sz="1600" dirty="0">
                <a:solidFill>
                  <a:schemeClr val="bg1"/>
                </a:solidFill>
                <a:latin typeface="+mn-lt"/>
                <a:ea typeface="方正姚体" pitchFamily="2" charset="-122"/>
              </a:rPr>
              <a:t>&amp;</a:t>
            </a:r>
            <a:r>
              <a:rPr lang="zh-CN" altLang="en-US" sz="1600" dirty="0">
                <a:solidFill>
                  <a:schemeClr val="bg1"/>
                </a:solidFill>
                <a:latin typeface="+mn-lt"/>
                <a:ea typeface="方正姚体" pitchFamily="2" charset="-122"/>
              </a:rPr>
              <a:t>网络空间安全学院</a:t>
            </a:r>
          </a:p>
        </p:txBody>
      </p:sp>
      <p:pic>
        <p:nvPicPr>
          <p:cNvPr id="9" name="图片 12"/>
          <p:cNvPicPr>
            <a:picLocks noChangeAspect="1"/>
          </p:cNvPicPr>
          <p:nvPr/>
        </p:nvPicPr>
        <p:blipFill>
          <a:blip r:embed="rId4" cstate="print"/>
          <a:srcRect/>
          <a:stretch>
            <a:fillRect/>
          </a:stretch>
        </p:blipFill>
        <p:spPr bwMode="auto">
          <a:xfrm>
            <a:off x="7598192" y="5666350"/>
            <a:ext cx="1463675" cy="365125"/>
          </a:xfrm>
          <a:prstGeom prst="rect">
            <a:avLst/>
          </a:prstGeom>
          <a:noFill/>
          <a:ln w="9525">
            <a:noFill/>
            <a:miter lim="800000"/>
            <a:headEnd/>
            <a:tailEnd/>
          </a:ln>
        </p:spPr>
      </p:pic>
      <p:pic>
        <p:nvPicPr>
          <p:cNvPr id="10" name="图片 9" descr="Logo2.png"/>
          <p:cNvPicPr>
            <a:picLocks noChangeAspect="1"/>
          </p:cNvPicPr>
          <p:nvPr/>
        </p:nvPicPr>
        <p:blipFill>
          <a:blip r:embed="rId5" cstate="print"/>
          <a:stretch>
            <a:fillRect/>
          </a:stretch>
        </p:blipFill>
        <p:spPr>
          <a:xfrm>
            <a:off x="265740" y="5229200"/>
            <a:ext cx="1785980" cy="1121571"/>
          </a:xfrm>
          <a:prstGeom prst="rect">
            <a:avLst/>
          </a:prstGeom>
        </p:spPr>
      </p:pic>
    </p:spTree>
    <p:extLst>
      <p:ext uri="{BB962C8B-B14F-4D97-AF65-F5344CB8AC3E}">
        <p14:creationId xmlns:p14="http://schemas.microsoft.com/office/powerpoint/2010/main" val="397167120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472518" cy="5592114"/>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&lt;string&gt;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employee{</a:t>
            </a:r>
            <a:r>
              <a:rPr lang="en-US" altLang="zh-CN" sz="2400" b="1" dirty="0">
                <a:solidFill>
                  <a:srgbClr val="00B050"/>
                </a:solidFill>
                <a:latin typeface="Courier New" panose="02070309020205020404" pitchFamily="49" charset="0"/>
                <a:cs typeface="Courier New" panose="02070309020205020404" pitchFamily="49" charset="0"/>
              </a:rPr>
              <a:t>//employee</a:t>
            </a:r>
            <a:r>
              <a:rPr lang="zh-CN" altLang="en-US" sz="2400" b="1" dirty="0">
                <a:solidFill>
                  <a:srgbClr val="00B050"/>
                </a:solidFill>
                <a:latin typeface="Courier New" panose="02070309020205020404" pitchFamily="49" charset="0"/>
                <a:cs typeface="Courier New" panose="02070309020205020404" pitchFamily="49" charset="0"/>
              </a:rPr>
              <a:t>类将作为其它几个类的基类</a:t>
            </a:r>
            <a:endParaRPr lang="en-US" altLang="zh-CN" sz="24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short </a:t>
            </a:r>
            <a:r>
              <a:rPr lang="en-US" altLang="zh-CN" sz="2400" b="1" dirty="0">
                <a:latin typeface="Courier New" panose="02070309020205020404" pitchFamily="49" charset="0"/>
                <a:cs typeface="Courier New" panose="02070309020205020404" pitchFamily="49" charset="0"/>
              </a:rPr>
              <a:t>age;</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float </a:t>
            </a:r>
            <a:r>
              <a:rPr lang="en-US" altLang="zh-CN" sz="2400" b="1" dirty="0">
                <a:latin typeface="Courier New" panose="02070309020205020404" pitchFamily="49" charset="0"/>
                <a:cs typeface="Courier New" panose="02070309020205020404" pitchFamily="49" charset="0"/>
              </a:rPr>
              <a:t>salary;</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protected:</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char </a:t>
            </a:r>
            <a:r>
              <a:rPr lang="en-US" altLang="zh-CN" sz="2400" b="1" dirty="0">
                <a:latin typeface="Courier New" panose="02070309020205020404" pitchFamily="49" charset="0"/>
                <a:cs typeface="Courier New" panose="02070309020205020404" pitchFamily="49" charset="0"/>
              </a:rPr>
              <a:t>* name;</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public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employee(</a:t>
            </a:r>
            <a:r>
              <a:rPr lang="en-US" altLang="zh-CN" sz="2400" b="1" dirty="0">
                <a:solidFill>
                  <a:srgbClr val="0000FF"/>
                </a:solidFill>
                <a:latin typeface="Courier New" panose="02070309020205020404" pitchFamily="49" charset="0"/>
                <a:cs typeface="Courier New" panose="02070309020205020404" pitchFamily="49" charset="0"/>
              </a:rPr>
              <a:t>short </a:t>
            </a:r>
            <a:r>
              <a:rPr lang="en-US" altLang="zh-CN" sz="2400" b="1" dirty="0" err="1">
                <a:latin typeface="Courier New" panose="02070309020205020404" pitchFamily="49" charset="0"/>
                <a:cs typeface="Courier New" panose="02070309020205020404" pitchFamily="49" charset="0"/>
              </a:rPr>
              <a:t>ag,</a:t>
            </a:r>
            <a:r>
              <a:rPr lang="en-US" altLang="zh-CN" sz="2400" b="1" dirty="0" err="1">
                <a:solidFill>
                  <a:srgbClr val="0000FF"/>
                </a:solidFill>
                <a:latin typeface="Courier New" panose="02070309020205020404" pitchFamily="49" charset="0"/>
                <a:cs typeface="Courier New" panose="02070309020205020404" pitchFamily="49" charset="0"/>
              </a:rPr>
              <a:t>float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sa,</a:t>
            </a:r>
            <a:r>
              <a:rPr lang="en-US" altLang="zh-CN" sz="2400" b="1" dirty="0" err="1">
                <a:solidFill>
                  <a:srgbClr val="0000FF"/>
                </a:solidFill>
                <a:latin typeface="Courier New" panose="02070309020205020404" pitchFamily="49" charset="0"/>
                <a:cs typeface="Courier New" panose="02070309020205020404" pitchFamily="49" charset="0"/>
              </a:rPr>
              <a:t>char</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na</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			age=</a:t>
            </a:r>
            <a:r>
              <a:rPr lang="en-US" altLang="zh-CN" sz="2400" b="1" dirty="0" err="1">
                <a:latin typeface="Courier New" panose="02070309020205020404" pitchFamily="49" charset="0"/>
                <a:cs typeface="Courier New" panose="02070309020205020404" pitchFamily="49" charset="0"/>
              </a:rPr>
              <a:t>ag</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salary=</a:t>
            </a:r>
            <a:r>
              <a:rPr lang="en-US" altLang="zh-CN" sz="2400" b="1" dirty="0" err="1">
                <a:latin typeface="Courier New" panose="02070309020205020404" pitchFamily="49" charset="0"/>
                <a:cs typeface="Courier New" panose="02070309020205020404" pitchFamily="49" charset="0"/>
              </a:rPr>
              <a:t>sa</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name=</a:t>
            </a:r>
            <a:r>
              <a:rPr lang="en-US" altLang="zh-CN" sz="2400" b="1" dirty="0">
                <a:solidFill>
                  <a:srgbClr val="0000FF"/>
                </a:solidFill>
                <a:latin typeface="Courier New" panose="02070309020205020404" pitchFamily="49" charset="0"/>
                <a:cs typeface="Courier New" panose="02070309020205020404" pitchFamily="49" charset="0"/>
              </a:rPr>
              <a:t>new char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strlen</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na</a:t>
            </a:r>
            <a:r>
              <a:rPr lang="en-US" altLang="zh-CN" sz="2400" b="1" dirty="0">
                <a:latin typeface="Courier New" panose="02070309020205020404" pitchFamily="49" charset="0"/>
                <a:cs typeface="Courier New" panose="02070309020205020404" pitchFamily="49" charset="0"/>
              </a:rPr>
              <a:t>)+1];</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strcpy_s</a:t>
            </a:r>
            <a:r>
              <a:rPr lang="en-US" altLang="zh-CN" sz="2400" b="1" dirty="0">
                <a:latin typeface="Courier New" panose="02070309020205020404" pitchFamily="49" charset="0"/>
                <a:cs typeface="Courier New" panose="02070309020205020404" pitchFamily="49" charset="0"/>
              </a:rPr>
              <a:t>(name, </a:t>
            </a:r>
            <a:r>
              <a:rPr lang="en-US" altLang="zh-CN" sz="2400" b="1" dirty="0" err="1">
                <a:latin typeface="Courier New" panose="02070309020205020404" pitchFamily="49" charset="0"/>
                <a:cs typeface="Courier New" panose="02070309020205020404" pitchFamily="49" charset="0"/>
              </a:rPr>
              <a:t>strlen</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na</a:t>
            </a:r>
            <a:r>
              <a:rPr lang="en-US" altLang="zh-CN" sz="2400" b="1" dirty="0">
                <a:latin typeface="Courier New" panose="02070309020205020404" pitchFamily="49" charset="0"/>
                <a:cs typeface="Courier New" panose="02070309020205020404" pitchFamily="49" charset="0"/>
              </a:rPr>
              <a:t>)+1 ,</a:t>
            </a:r>
            <a:r>
              <a:rPr lang="en-US" altLang="zh-CN" sz="2400" b="1" dirty="0" err="1">
                <a:latin typeface="Courier New" panose="02070309020205020404" pitchFamily="49" charset="0"/>
                <a:cs typeface="Courier New" panose="02070309020205020404" pitchFamily="49" charset="0"/>
              </a:rPr>
              <a:t>na</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0824E54F-5C40-46DA-8731-5B7FCE5EFB3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14469F5E-9663-4950-8D01-A5EF6FE1F34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4CC01E6E-1249-48E6-BC8C-F5C1D065389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866F92DF-500A-4C57-A9BB-6B7F6785785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F768EC5F-B505-4D1F-B1B8-C2D818D8F41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9" name="矩形 8">
            <a:hlinkClick r:id="" action="ppaction://noaction"/>
            <a:extLst>
              <a:ext uri="{FF2B5EF4-FFF2-40B4-BE49-F238E27FC236}">
                <a16:creationId xmlns:a16="http://schemas.microsoft.com/office/drawing/2014/main" id="{1F8142A2-9A40-4144-960D-18BC4A3E056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0" name="矩形 9">
            <a:hlinkClick r:id="" action="ppaction://noaction"/>
            <a:extLst>
              <a:ext uri="{FF2B5EF4-FFF2-40B4-BE49-F238E27FC236}">
                <a16:creationId xmlns:a16="http://schemas.microsoft.com/office/drawing/2014/main" id="{256C3C9F-E70D-4C69-A010-E872683A2E0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1" name="矩形 10">
            <a:hlinkClick r:id="" action="ppaction://noaction"/>
            <a:extLst>
              <a:ext uri="{FF2B5EF4-FFF2-40B4-BE49-F238E27FC236}">
                <a16:creationId xmlns:a16="http://schemas.microsoft.com/office/drawing/2014/main" id="{F39E389E-25DB-4B89-B90A-2C8D8E74D9F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2" name="灯片编号占位符 1">
            <a:extLst>
              <a:ext uri="{FF2B5EF4-FFF2-40B4-BE49-F238E27FC236}">
                <a16:creationId xmlns:a16="http://schemas.microsoft.com/office/drawing/2014/main" id="{5E3E9A10-0733-4EEE-B57C-0E1CF75E4121}"/>
              </a:ext>
            </a:extLst>
          </p:cNvPr>
          <p:cNvSpPr>
            <a:spLocks noGrp="1"/>
          </p:cNvSpPr>
          <p:nvPr>
            <p:ph type="sldNum" sz="quarter" idx="11"/>
          </p:nvPr>
        </p:nvSpPr>
        <p:spPr/>
        <p:txBody>
          <a:bodyPr/>
          <a:lstStyle/>
          <a:p>
            <a:pPr>
              <a:defRPr/>
            </a:pPr>
            <a:fld id="{D5143908-0819-4B70-B92B-71A05F9F97D4}" type="slidenum">
              <a:rPr lang="zh-CN" altLang="en-US" smtClean="0"/>
              <a:pPr>
                <a:defRPr/>
              </a:pPr>
              <a:t>9</a:t>
            </a:fld>
            <a:endParaRPr lang="zh-CN"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34024"/>
            <a:ext cx="8229600" cy="5295351"/>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8.13】</a:t>
            </a:r>
            <a:r>
              <a:rPr lang="zh-CN" altLang="en-US" dirty="0">
                <a:solidFill>
                  <a:srgbClr val="C00000"/>
                </a:solidFill>
              </a:rPr>
              <a:t>假设</a:t>
            </a:r>
            <a:r>
              <a:rPr lang="en-US" altLang="zh-CN" dirty="0" err="1">
                <a:solidFill>
                  <a:srgbClr val="C00000"/>
                </a:solidFill>
              </a:rPr>
              <a:t>inte_algo</a:t>
            </a:r>
            <a:r>
              <a:rPr lang="zh-CN" altLang="en-US" dirty="0">
                <a:solidFill>
                  <a:srgbClr val="C00000"/>
                </a:solidFill>
              </a:rPr>
              <a:t>为基类，其中说明了一个虚函数</a:t>
            </a:r>
            <a:r>
              <a:rPr lang="en-US" altLang="zh-CN" dirty="0">
                <a:solidFill>
                  <a:srgbClr val="C00000"/>
                </a:solidFill>
              </a:rPr>
              <a:t>integrate（</a:t>
            </a:r>
            <a:r>
              <a:rPr lang="zh-CN" altLang="en-US" dirty="0">
                <a:solidFill>
                  <a:srgbClr val="C00000"/>
                </a:solidFill>
              </a:rPr>
              <a:t>用来计算定积分）</a:t>
            </a:r>
            <a:r>
              <a:rPr lang="en-US" altLang="zh-CN" dirty="0">
                <a:solidFill>
                  <a:srgbClr val="C00000"/>
                </a:solidFill>
              </a:rPr>
              <a:t>，</a:t>
            </a:r>
            <a:r>
              <a:rPr lang="zh-CN" altLang="en-US" dirty="0">
                <a:solidFill>
                  <a:srgbClr val="C00000"/>
                </a:solidFill>
              </a:rPr>
              <a:t>并在其三个派生类中，也说明了该虚函数</a:t>
            </a:r>
            <a:r>
              <a:rPr lang="en-US" altLang="zh-CN" dirty="0">
                <a:solidFill>
                  <a:srgbClr val="C00000"/>
                </a:solidFill>
              </a:rPr>
              <a:t>integrate</a:t>
            </a:r>
          </a:p>
          <a:p>
            <a:pPr lvl="1"/>
            <a:r>
              <a:rPr lang="zh-CN" altLang="en-US" dirty="0"/>
              <a:t>可使用函数</a:t>
            </a:r>
            <a:r>
              <a:rPr lang="en-US" altLang="zh-CN" dirty="0" err="1"/>
              <a:t>integrateFunc</a:t>
            </a:r>
            <a:r>
              <a:rPr lang="zh-CN" altLang="en-US" dirty="0"/>
              <a:t>来实现调用不同虚函数</a:t>
            </a:r>
            <a:r>
              <a:rPr lang="en-US" altLang="zh-CN" dirty="0"/>
              <a:t>integrate</a:t>
            </a:r>
            <a:r>
              <a:rPr lang="zh-CN" altLang="en-US" dirty="0"/>
              <a:t>的目的</a:t>
            </a:r>
            <a:endParaRPr lang="en-US" altLang="zh-CN" dirty="0"/>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void</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integrateFunc</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inte_algo</a:t>
            </a:r>
            <a:r>
              <a:rPr lang="en-US" altLang="zh-CN" sz="2400" b="1" dirty="0">
                <a:latin typeface="Courier New" panose="02070309020205020404" pitchFamily="49" charset="0"/>
                <a:cs typeface="Courier New" panose="02070309020205020404" pitchFamily="49" charset="0"/>
              </a:rPr>
              <a:t> * p){  </a:t>
            </a:r>
          </a:p>
          <a:p>
            <a:pPr>
              <a:lnSpc>
                <a:spcPct val="90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基类指针</a:t>
            </a:r>
            <a:r>
              <a:rPr lang="en-US" altLang="zh-CN" sz="2400" b="1" dirty="0">
                <a:solidFill>
                  <a:srgbClr val="00B050"/>
                </a:solidFill>
                <a:latin typeface="Courier New" panose="02070309020205020404" pitchFamily="49" charset="0"/>
                <a:cs typeface="Courier New" panose="02070309020205020404" pitchFamily="49" charset="0"/>
              </a:rPr>
              <a:t>p</a:t>
            </a:r>
            <a:r>
              <a:rPr lang="zh-CN" altLang="en-US" sz="2400" b="1" dirty="0">
                <a:solidFill>
                  <a:srgbClr val="00B050"/>
                </a:solidFill>
                <a:latin typeface="Courier New" panose="02070309020205020404" pitchFamily="49" charset="0"/>
                <a:cs typeface="Courier New" panose="02070309020205020404" pitchFamily="49" charset="0"/>
              </a:rPr>
              <a:t>可指向任一派生类的对象</a:t>
            </a:r>
          </a:p>
          <a:p>
            <a:pPr>
              <a:lnSpc>
                <a:spcPct val="90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p-&gt;integrate();  </a:t>
            </a:r>
            <a:r>
              <a:rPr lang="en-US" altLang="zh-CN" sz="2400" b="1" dirty="0">
                <a:solidFill>
                  <a:schemeClr val="tx2"/>
                </a:solidFill>
                <a:latin typeface="Courier New" panose="02070309020205020404" pitchFamily="49" charset="0"/>
                <a:cs typeface="Courier New" panose="02070309020205020404" pitchFamily="49" charset="0"/>
              </a:rPr>
              <a:t>	</a:t>
            </a:r>
          </a:p>
          <a:p>
            <a:pPr>
              <a:lnSpc>
                <a:spcPct val="90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调用的将是不同派生类的</a:t>
            </a:r>
            <a:r>
              <a:rPr lang="en-US" altLang="zh-CN" sz="2400" b="1" dirty="0">
                <a:solidFill>
                  <a:srgbClr val="00B050"/>
                </a:solidFill>
                <a:latin typeface="Courier New" panose="02070309020205020404" pitchFamily="49" charset="0"/>
                <a:cs typeface="Courier New" panose="02070309020205020404" pitchFamily="49" charset="0"/>
              </a:rPr>
              <a:t>integrate</a:t>
            </a:r>
            <a:r>
              <a:rPr lang="zh-CN" altLang="en-US" sz="2400" b="1" dirty="0">
                <a:solidFill>
                  <a:srgbClr val="00B050"/>
                </a:solidFill>
                <a:latin typeface="Courier New" panose="02070309020205020404" pitchFamily="49" charset="0"/>
                <a:cs typeface="Courier New" panose="02070309020205020404" pitchFamily="49" charset="0"/>
              </a:rPr>
              <a:t>函数</a:t>
            </a:r>
          </a:p>
          <a:p>
            <a:pPr>
              <a:lnSpc>
                <a:spcPct val="90000"/>
              </a:lnSpc>
              <a:buNone/>
            </a:pPr>
            <a:r>
              <a:rPr lang="zh-CN" altLang="en-US" sz="2400" b="1" dirty="0">
                <a:latin typeface="Courier New" panose="02070309020205020404" pitchFamily="49" charset="0"/>
                <a:cs typeface="Courier New" panose="02070309020205020404" pitchFamily="49" charset="0"/>
              </a:rPr>
              <a:t>}</a:t>
            </a:r>
          </a:p>
          <a:p>
            <a:pPr lvl="1">
              <a:buNone/>
            </a:pPr>
            <a:endParaRPr lang="zh-CN" altLang="en-US" dirty="0">
              <a:solidFill>
                <a:srgbClr val="C00000"/>
              </a:solidFill>
            </a:endParaRPr>
          </a:p>
        </p:txBody>
      </p:sp>
      <p:sp>
        <p:nvSpPr>
          <p:cNvPr id="4" name="矩形 3">
            <a:hlinkClick r:id="rId2" action="ppaction://hlinksldjump"/>
            <a:extLst>
              <a:ext uri="{FF2B5EF4-FFF2-40B4-BE49-F238E27FC236}">
                <a16:creationId xmlns:a16="http://schemas.microsoft.com/office/drawing/2014/main" id="{360FDF3D-DF95-48AE-BBE3-8CED32B538F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36E68B32-E18E-496E-B4DC-99546D99A37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DCB96FC1-467F-4F89-B5F5-E1D92B0F903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564FE864-7BBF-410D-8D1F-CE5AEEAE690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6BF40115-199D-466B-87C7-3145795AD7E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9" name="矩形 8">
            <a:hlinkClick r:id="" action="ppaction://noaction"/>
            <a:extLst>
              <a:ext uri="{FF2B5EF4-FFF2-40B4-BE49-F238E27FC236}">
                <a16:creationId xmlns:a16="http://schemas.microsoft.com/office/drawing/2014/main" id="{1ED821A8-9D66-49C7-938C-D763D423B6C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10" name="矩形 9">
            <a:hlinkClick r:id="" action="ppaction://noaction"/>
            <a:extLst>
              <a:ext uri="{FF2B5EF4-FFF2-40B4-BE49-F238E27FC236}">
                <a16:creationId xmlns:a16="http://schemas.microsoft.com/office/drawing/2014/main" id="{243E0FC8-E5A3-409D-A516-ED26291CD45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11" name="矩形 10">
            <a:hlinkClick r:id="" action="ppaction://noaction"/>
            <a:extLst>
              <a:ext uri="{FF2B5EF4-FFF2-40B4-BE49-F238E27FC236}">
                <a16:creationId xmlns:a16="http://schemas.microsoft.com/office/drawing/2014/main" id="{EDABCEB1-355B-465A-AC27-5D4CAB6D8C4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A355932F-4184-4C22-BD72-231B07D796D9}"/>
              </a:ext>
            </a:extLst>
          </p:cNvPr>
          <p:cNvSpPr>
            <a:spLocks noGrp="1"/>
          </p:cNvSpPr>
          <p:nvPr>
            <p:ph type="sldNum" sz="quarter" idx="11"/>
          </p:nvPr>
        </p:nvSpPr>
        <p:spPr/>
        <p:txBody>
          <a:bodyPr/>
          <a:lstStyle/>
          <a:p>
            <a:pPr>
              <a:defRPr/>
            </a:pPr>
            <a:fld id="{D5143908-0819-4B70-B92B-71A05F9F97D4}" type="slidenum">
              <a:rPr lang="zh-CN" altLang="en-US" smtClean="0"/>
              <a:pPr>
                <a:defRPr/>
              </a:pPr>
              <a:t>99</a:t>
            </a:fld>
            <a:endParaRPr lang="zh-CN" alt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34024"/>
            <a:ext cx="8229600" cy="5295351"/>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8.13】</a:t>
            </a:r>
            <a:r>
              <a:rPr lang="zh-CN" altLang="en-US" dirty="0"/>
              <a:t>主调函数处使用：</a:t>
            </a:r>
          </a:p>
          <a:p>
            <a:pPr algn="ctr">
              <a:lnSpc>
                <a:spcPct val="90000"/>
              </a:lnSpc>
              <a:buNone/>
            </a:pPr>
            <a:r>
              <a:rPr lang="en-US" altLang="zh-CN" sz="2400" b="1" dirty="0" err="1">
                <a:latin typeface="Courier New" panose="02070309020205020404" pitchFamily="49" charset="0"/>
                <a:cs typeface="Courier New" panose="02070309020205020404" pitchFamily="49" charset="0"/>
              </a:rPr>
              <a:t>integrateFunc</a:t>
            </a:r>
            <a:r>
              <a:rPr lang="en-US" altLang="zh-CN" sz="2400" b="1" dirty="0">
                <a:latin typeface="Courier New" panose="02070309020205020404" pitchFamily="49" charset="0"/>
                <a:cs typeface="Courier New" panose="02070309020205020404" pitchFamily="49" charset="0"/>
              </a:rPr>
              <a:t>( &lt;</a:t>
            </a:r>
            <a:r>
              <a:rPr lang="zh-CN" altLang="en-US" sz="2400" b="1" dirty="0">
                <a:latin typeface="Courier New" panose="02070309020205020404" pitchFamily="49" charset="0"/>
                <a:cs typeface="Courier New" panose="02070309020205020404" pitchFamily="49" charset="0"/>
              </a:rPr>
              <a:t>某派生类的类对象地址&gt; ); </a:t>
            </a:r>
          </a:p>
          <a:p>
            <a:pPr lvl="1"/>
            <a:r>
              <a:rPr lang="zh-CN" altLang="en-US" dirty="0"/>
              <a:t>根据不同的派生类对象，调用各自派生类的成员函数</a:t>
            </a:r>
            <a:endParaRPr lang="en-US" altLang="zh-CN" dirty="0"/>
          </a:p>
          <a:p>
            <a:pPr lvl="1"/>
            <a:r>
              <a:rPr lang="zh-CN" altLang="en-US" dirty="0"/>
              <a:t>在编译阶段，系统无法确定究竟要调用哪一个派生类的</a:t>
            </a:r>
            <a:r>
              <a:rPr lang="en-US" altLang="zh-CN" dirty="0"/>
              <a:t>integrate。</a:t>
            </a:r>
            <a:r>
              <a:rPr lang="zh-CN" altLang="en-US" dirty="0"/>
              <a:t>此种情况下，将采用</a:t>
            </a:r>
            <a:r>
              <a:rPr lang="zh-CN" altLang="en-US" dirty="0">
                <a:solidFill>
                  <a:srgbClr val="FF0000"/>
                </a:solidFill>
              </a:rPr>
              <a:t>动态联编</a:t>
            </a:r>
            <a:r>
              <a:rPr lang="zh-CN" altLang="en-US" dirty="0"/>
              <a:t>方式来处理：在运行阶段，通过</a:t>
            </a:r>
            <a:r>
              <a:rPr lang="en-US" altLang="zh-CN" dirty="0"/>
              <a:t>p</a:t>
            </a:r>
            <a:r>
              <a:rPr lang="zh-CN" altLang="en-US" dirty="0"/>
              <a:t>指针的当前值，去动态地确定对象所属类，而后找到对应虚函数。</a:t>
            </a:r>
          </a:p>
        </p:txBody>
      </p:sp>
      <p:sp>
        <p:nvSpPr>
          <p:cNvPr id="4" name="矩形 3">
            <a:hlinkClick r:id="rId2" action="ppaction://hlinksldjump"/>
            <a:extLst>
              <a:ext uri="{FF2B5EF4-FFF2-40B4-BE49-F238E27FC236}">
                <a16:creationId xmlns:a16="http://schemas.microsoft.com/office/drawing/2014/main" id="{064ECD4A-CC82-47CF-8749-104B6E0E39F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6DFA5788-9981-4298-AB86-5F308F0A4CD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9E1096FE-1281-4B9E-9243-86B98A9D9BC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DB10A56C-B76C-4253-B655-4ED07A78A30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B7562345-CB42-4848-BDFC-31C4AA68819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9" name="矩形 8">
            <a:hlinkClick r:id="" action="ppaction://noaction"/>
            <a:extLst>
              <a:ext uri="{FF2B5EF4-FFF2-40B4-BE49-F238E27FC236}">
                <a16:creationId xmlns:a16="http://schemas.microsoft.com/office/drawing/2014/main" id="{3A3B4BCE-6B13-4166-8E1C-2FC7BC63347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10" name="矩形 9">
            <a:hlinkClick r:id="" action="ppaction://noaction"/>
            <a:extLst>
              <a:ext uri="{FF2B5EF4-FFF2-40B4-BE49-F238E27FC236}">
                <a16:creationId xmlns:a16="http://schemas.microsoft.com/office/drawing/2014/main" id="{E3A2D99B-ABC6-4459-8D14-51A2A87DAF0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11" name="矩形 10">
            <a:hlinkClick r:id="" action="ppaction://noaction"/>
            <a:extLst>
              <a:ext uri="{FF2B5EF4-FFF2-40B4-BE49-F238E27FC236}">
                <a16:creationId xmlns:a16="http://schemas.microsoft.com/office/drawing/2014/main" id="{7D7ED805-8393-4AD5-8E3E-3B1F6D3B996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C6241E15-E58E-47B8-91E1-F8EEA59FBE2F}"/>
              </a:ext>
            </a:extLst>
          </p:cNvPr>
          <p:cNvSpPr>
            <a:spLocks noGrp="1"/>
          </p:cNvSpPr>
          <p:nvPr>
            <p:ph type="sldNum" sz="quarter" idx="11"/>
          </p:nvPr>
        </p:nvSpPr>
        <p:spPr/>
        <p:txBody>
          <a:bodyPr/>
          <a:lstStyle/>
          <a:p>
            <a:pPr>
              <a:defRPr/>
            </a:pPr>
            <a:fld id="{D5143908-0819-4B70-B92B-71A05F9F97D4}" type="slidenum">
              <a:rPr lang="zh-CN" altLang="en-US" smtClean="0"/>
              <a:pPr>
                <a:defRPr/>
              </a:pPr>
              <a:t>100</a:t>
            </a:fld>
            <a:endParaRPr lang="zh-CN" alt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纯虚函数</a:t>
            </a:r>
          </a:p>
        </p:txBody>
      </p:sp>
      <p:sp>
        <p:nvSpPr>
          <p:cNvPr id="3" name="内容占位符 2"/>
          <p:cNvSpPr>
            <a:spLocks noGrp="1"/>
          </p:cNvSpPr>
          <p:nvPr>
            <p:ph idx="1"/>
          </p:nvPr>
        </p:nvSpPr>
        <p:spPr/>
        <p:txBody>
          <a:bodyPr/>
          <a:lstStyle/>
          <a:p>
            <a:r>
              <a:rPr lang="zh-CN" altLang="en-US" dirty="0"/>
              <a:t>如果不准备在基类的虚函数中做任何事情，则可使用如下的格式将该虚函数说明成</a:t>
            </a:r>
            <a:r>
              <a:rPr lang="zh-CN" altLang="en-US" dirty="0">
                <a:solidFill>
                  <a:srgbClr val="FF0000"/>
                </a:solidFill>
              </a:rPr>
              <a:t>纯虚函数</a:t>
            </a:r>
            <a:r>
              <a:rPr lang="zh-CN" altLang="en-US" dirty="0"/>
              <a:t>：</a:t>
            </a:r>
          </a:p>
          <a:p>
            <a:pPr algn="ctr">
              <a:buNone/>
            </a:pPr>
            <a:r>
              <a:rPr lang="en-US" altLang="zh-CN" b="1" dirty="0">
                <a:solidFill>
                  <a:srgbClr val="0000FF"/>
                </a:solidFill>
                <a:latin typeface="Courier New" panose="02070309020205020404" pitchFamily="49" charset="0"/>
                <a:cs typeface="Courier New" panose="02070309020205020404" pitchFamily="49" charset="0"/>
              </a:rPr>
              <a:t>virtual </a:t>
            </a:r>
            <a:r>
              <a:rPr lang="en-US" altLang="zh-CN" b="1" dirty="0">
                <a:latin typeface="Courier New" panose="02070309020205020404" pitchFamily="49" charset="0"/>
                <a:cs typeface="Courier New" panose="02070309020205020404" pitchFamily="49" charset="0"/>
              </a:rPr>
              <a:t>&lt;</a:t>
            </a:r>
            <a:r>
              <a:rPr lang="zh-CN" altLang="en-US" b="1" dirty="0">
                <a:latin typeface="Courier New" panose="02070309020205020404" pitchFamily="49" charset="0"/>
                <a:cs typeface="Courier New" panose="02070309020205020404" pitchFamily="49" charset="0"/>
              </a:rPr>
              <a:t>函数原型&gt; = 0;</a:t>
            </a:r>
          </a:p>
          <a:p>
            <a:r>
              <a:rPr lang="zh-CN" altLang="en-US" dirty="0"/>
              <a:t>纯虚函数</a:t>
            </a:r>
            <a:r>
              <a:rPr lang="zh-CN" altLang="en-US" dirty="0">
                <a:solidFill>
                  <a:srgbClr val="FF0000"/>
                </a:solidFill>
              </a:rPr>
              <a:t>不能被直接调用</a:t>
            </a:r>
            <a:r>
              <a:rPr lang="zh-CN" altLang="en-US" dirty="0"/>
              <a:t>，它只为其派生类的各虚函数规定了一个一致的“原型规格”，该虚函数的实现将在它的派生类中给出。</a:t>
            </a:r>
          </a:p>
        </p:txBody>
      </p:sp>
      <p:sp>
        <p:nvSpPr>
          <p:cNvPr id="4" name="矩形 3">
            <a:hlinkClick r:id="rId2" action="ppaction://hlinksldjump"/>
            <a:extLst>
              <a:ext uri="{FF2B5EF4-FFF2-40B4-BE49-F238E27FC236}">
                <a16:creationId xmlns:a16="http://schemas.microsoft.com/office/drawing/2014/main" id="{6E3D8CCD-BBDF-465B-B0EB-24FD2054320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AC455F75-9347-4290-8BA8-274D84696AD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1ABCDAE9-F7A3-456E-BC47-38C4D02610F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3AB879CE-EBD7-4BA2-820A-0CD4252F3D4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D065F2C9-F412-451F-91C9-DB92FEE52DB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9" name="矩形 8">
            <a:hlinkClick r:id="" action="ppaction://noaction"/>
            <a:extLst>
              <a:ext uri="{FF2B5EF4-FFF2-40B4-BE49-F238E27FC236}">
                <a16:creationId xmlns:a16="http://schemas.microsoft.com/office/drawing/2014/main" id="{F9BC8CDF-B2CE-4456-B39A-2787C5F31EB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10" name="矩形 9">
            <a:hlinkClick r:id="" action="ppaction://noaction"/>
            <a:extLst>
              <a:ext uri="{FF2B5EF4-FFF2-40B4-BE49-F238E27FC236}">
                <a16:creationId xmlns:a16="http://schemas.microsoft.com/office/drawing/2014/main" id="{246067FE-9B86-4512-841A-6DD48C7906E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11" name="矩形 10">
            <a:hlinkClick r:id="" action="ppaction://noaction"/>
            <a:extLst>
              <a:ext uri="{FF2B5EF4-FFF2-40B4-BE49-F238E27FC236}">
                <a16:creationId xmlns:a16="http://schemas.microsoft.com/office/drawing/2014/main" id="{FD707305-8480-44DC-841B-EF1360B75A0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灯片编号占位符 11">
            <a:extLst>
              <a:ext uri="{FF2B5EF4-FFF2-40B4-BE49-F238E27FC236}">
                <a16:creationId xmlns:a16="http://schemas.microsoft.com/office/drawing/2014/main" id="{3CBCF3D2-763D-4C8E-8F32-273118FFBD74}"/>
              </a:ext>
            </a:extLst>
          </p:cNvPr>
          <p:cNvSpPr>
            <a:spLocks noGrp="1"/>
          </p:cNvSpPr>
          <p:nvPr>
            <p:ph type="sldNum" sz="quarter" idx="11"/>
          </p:nvPr>
        </p:nvSpPr>
        <p:spPr/>
        <p:txBody>
          <a:bodyPr/>
          <a:lstStyle/>
          <a:p>
            <a:pPr>
              <a:defRPr/>
            </a:pPr>
            <a:fld id="{D5143908-0819-4B70-B92B-71A05F9F97D4}" type="slidenum">
              <a:rPr lang="zh-CN" altLang="en-US" smtClean="0"/>
              <a:pPr>
                <a:defRPr/>
              </a:pPr>
              <a:t>101</a:t>
            </a:fld>
            <a:endParaRPr lang="zh-CN" alt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抽象基类</a:t>
            </a:r>
          </a:p>
        </p:txBody>
      </p:sp>
      <p:sp>
        <p:nvSpPr>
          <p:cNvPr id="3" name="内容占位符 2"/>
          <p:cNvSpPr>
            <a:spLocks noGrp="1"/>
          </p:cNvSpPr>
          <p:nvPr>
            <p:ph idx="1"/>
          </p:nvPr>
        </p:nvSpPr>
        <p:spPr>
          <a:xfrm>
            <a:off x="457200" y="1714500"/>
            <a:ext cx="8153400" cy="4857772"/>
          </a:xfrm>
        </p:spPr>
        <p:txBody>
          <a:bodyPr/>
          <a:lstStyle/>
          <a:p>
            <a:pPr>
              <a:spcBef>
                <a:spcPts val="0"/>
              </a:spcBef>
              <a:spcAft>
                <a:spcPts val="0"/>
              </a:spcAft>
            </a:pPr>
            <a:r>
              <a:rPr lang="zh-CN" altLang="en-US" dirty="0"/>
              <a:t>含有纯虚函数的基类称为抽象基类。</a:t>
            </a:r>
            <a:endParaRPr lang="en-US" altLang="zh-CN" dirty="0"/>
          </a:p>
          <a:p>
            <a:pPr lvl="1">
              <a:spcBef>
                <a:spcPts val="0"/>
              </a:spcBef>
              <a:spcAft>
                <a:spcPts val="0"/>
              </a:spcAft>
            </a:pPr>
            <a:r>
              <a:rPr lang="zh-CN" altLang="en-US" dirty="0"/>
              <a:t>不可使用抽象基类来说明并创建它自己的对象，只有在创建其派生类对象时，才有抽象基类自身的实例伴随而生。</a:t>
            </a:r>
            <a:endParaRPr lang="en-US" altLang="zh-CN" dirty="0"/>
          </a:p>
          <a:p>
            <a:pPr lvl="1">
              <a:spcBef>
                <a:spcPts val="0"/>
              </a:spcBef>
              <a:spcAft>
                <a:spcPts val="0"/>
              </a:spcAft>
            </a:pPr>
            <a:r>
              <a:rPr lang="zh-CN" altLang="en-US" dirty="0"/>
              <a:t>抽象基类是其各派生类之共同点的一个抽象综合，通过它，再“加上”各派生类的特有成员以及对基类中那一纯虚函数的具体实现，方可构成一个具体的实用类型。</a:t>
            </a:r>
            <a:endParaRPr lang="en-US" altLang="zh-CN" dirty="0"/>
          </a:p>
          <a:p>
            <a:pPr lvl="1">
              <a:spcBef>
                <a:spcPts val="0"/>
              </a:spcBef>
              <a:spcAft>
                <a:spcPts val="0"/>
              </a:spcAft>
            </a:pPr>
            <a:r>
              <a:rPr lang="zh-CN" altLang="en-US" dirty="0"/>
              <a:t>如果一个抽象基类的派生类中没有定义基类中的那一纯虚函数、而只是继承了基类之纯虚函数的话，则这个派生类还是一个抽象基类（其中仍包含着继承而来的那一个纯虚函数）。</a:t>
            </a:r>
          </a:p>
        </p:txBody>
      </p:sp>
      <p:sp>
        <p:nvSpPr>
          <p:cNvPr id="4" name="矩形 3">
            <a:hlinkClick r:id="rId2" action="ppaction://hlinksldjump"/>
            <a:extLst>
              <a:ext uri="{FF2B5EF4-FFF2-40B4-BE49-F238E27FC236}">
                <a16:creationId xmlns:a16="http://schemas.microsoft.com/office/drawing/2014/main" id="{A455310E-8A2C-47AF-93DA-B539719D62C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8BA2E224-895C-412E-BD64-F7D44FF91CE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A9CB2B4D-E400-4D8E-8FCE-0FD45B9FAE1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A7995A79-2CB4-426A-B279-ED7ADDA6A53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54DCFC43-8E2A-4627-8C68-593052E4E53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9" name="矩形 8">
            <a:hlinkClick r:id="" action="ppaction://noaction"/>
            <a:extLst>
              <a:ext uri="{FF2B5EF4-FFF2-40B4-BE49-F238E27FC236}">
                <a16:creationId xmlns:a16="http://schemas.microsoft.com/office/drawing/2014/main" id="{4562163E-A58F-484A-928B-9410C29C107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10" name="矩形 9">
            <a:hlinkClick r:id="" action="ppaction://noaction"/>
            <a:extLst>
              <a:ext uri="{FF2B5EF4-FFF2-40B4-BE49-F238E27FC236}">
                <a16:creationId xmlns:a16="http://schemas.microsoft.com/office/drawing/2014/main" id="{5C8C2CE3-2D8A-4012-8D63-AA9DE620B26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11" name="矩形 10">
            <a:hlinkClick r:id="" action="ppaction://noaction"/>
            <a:extLst>
              <a:ext uri="{FF2B5EF4-FFF2-40B4-BE49-F238E27FC236}">
                <a16:creationId xmlns:a16="http://schemas.microsoft.com/office/drawing/2014/main" id="{07CA4245-80CD-4BCB-A0E7-44061D4A875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灯片编号占位符 11">
            <a:extLst>
              <a:ext uri="{FF2B5EF4-FFF2-40B4-BE49-F238E27FC236}">
                <a16:creationId xmlns:a16="http://schemas.microsoft.com/office/drawing/2014/main" id="{BA0EC453-B539-40CE-B941-15CD94F0E783}"/>
              </a:ext>
            </a:extLst>
          </p:cNvPr>
          <p:cNvSpPr>
            <a:spLocks noGrp="1"/>
          </p:cNvSpPr>
          <p:nvPr>
            <p:ph type="sldNum" sz="quarter" idx="11"/>
          </p:nvPr>
        </p:nvSpPr>
        <p:spPr/>
        <p:txBody>
          <a:bodyPr/>
          <a:lstStyle/>
          <a:p>
            <a:pPr>
              <a:defRPr/>
            </a:pPr>
            <a:fld id="{D5143908-0819-4B70-B92B-71A05F9F97D4}" type="slidenum">
              <a:rPr lang="zh-CN" altLang="en-US" smtClean="0"/>
              <a:pPr>
                <a:defRPr/>
              </a:pPr>
              <a:t>102</a:t>
            </a:fld>
            <a:endParaRPr lang="zh-CN" alt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r>
              <a:rPr lang="en-US" altLang="zh-CN"/>
              <a:t>8.2</a:t>
            </a:r>
            <a:endParaRPr lang="zh-CN" altLang="en-US" dirty="0"/>
          </a:p>
        </p:txBody>
      </p:sp>
      <p:sp>
        <p:nvSpPr>
          <p:cNvPr id="3" name="内容占位符 2"/>
          <p:cNvSpPr>
            <a:spLocks noGrp="1"/>
          </p:cNvSpPr>
          <p:nvPr>
            <p:ph idx="1"/>
          </p:nvPr>
        </p:nvSpPr>
        <p:spPr/>
        <p:txBody>
          <a:bodyPr/>
          <a:lstStyle/>
          <a:p>
            <a:r>
              <a:rPr lang="zh-CN" altLang="zh-CN" dirty="0"/>
              <a:t>设计圆类，并以圆类为基类，派生圆柱类、圆锥类和圆球类（分别求出其面积和体积）</a:t>
            </a:r>
          </a:p>
          <a:p>
            <a:pPr lvl="1"/>
            <a:r>
              <a:rPr lang="zh-CN" altLang="zh-CN" dirty="0"/>
              <a:t>要求：</a:t>
            </a:r>
          </a:p>
          <a:p>
            <a:pPr lvl="2"/>
            <a:r>
              <a:rPr lang="zh-CN" altLang="zh-CN" dirty="0"/>
              <a:t>自行确定各类具有的数据成员、函数成员，如果需要对象成员，再自行设计相关类；</a:t>
            </a:r>
          </a:p>
          <a:p>
            <a:pPr lvl="2"/>
            <a:r>
              <a:rPr lang="zh-CN" altLang="zh-CN" dirty="0"/>
              <a:t>在设计程序过程中，尽量多地涉及类继承与多态性的重要概念，如虚函数、纯虚函数、抽象基类等等。</a:t>
            </a:r>
          </a:p>
          <a:p>
            <a:endParaRPr lang="zh-CN" altLang="en-US" dirty="0"/>
          </a:p>
        </p:txBody>
      </p:sp>
      <p:sp>
        <p:nvSpPr>
          <p:cNvPr id="4" name="灯片编号占位符 3">
            <a:extLst>
              <a:ext uri="{FF2B5EF4-FFF2-40B4-BE49-F238E27FC236}">
                <a16:creationId xmlns:a16="http://schemas.microsoft.com/office/drawing/2014/main" id="{E20BC651-7EA5-4282-B54D-D5CD8B63FB3A}"/>
              </a:ext>
            </a:extLst>
          </p:cNvPr>
          <p:cNvSpPr>
            <a:spLocks noGrp="1"/>
          </p:cNvSpPr>
          <p:nvPr>
            <p:ph type="sldNum" sz="quarter" idx="11"/>
          </p:nvPr>
        </p:nvSpPr>
        <p:spPr/>
        <p:txBody>
          <a:bodyPr/>
          <a:lstStyle/>
          <a:p>
            <a:pPr>
              <a:defRPr/>
            </a:pPr>
            <a:fld id="{D5143908-0819-4B70-B92B-71A05F9F97D4}" type="slidenum">
              <a:rPr lang="zh-CN" altLang="en-US" smtClean="0"/>
              <a:pPr>
                <a:defRPr/>
              </a:pPr>
              <a:t>103</a:t>
            </a:fld>
            <a:endParaRPr lang="zh-CN" alt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723A2CA-2248-4073-BDCA-BC0E6319461F}" type="slidenum">
              <a:rPr lang="zh-CN" altLang="en-US" smtClean="0"/>
              <a:pPr fontAlgn="base">
                <a:spcBef>
                  <a:spcPct val="0"/>
                </a:spcBef>
                <a:spcAft>
                  <a:spcPct val="0"/>
                </a:spcAft>
              </a:pPr>
              <a:t>104</a:t>
            </a:fld>
            <a:endParaRPr lang="zh-CN" altLang="en-US"/>
          </a:p>
        </p:txBody>
      </p:sp>
      <p:grpSp>
        <p:nvGrpSpPr>
          <p:cNvPr id="2" name="组合 34"/>
          <p:cNvGrpSpPr>
            <a:grpSpLocks/>
          </p:cNvGrpSpPr>
          <p:nvPr/>
        </p:nvGrpSpPr>
        <p:grpSpPr bwMode="auto">
          <a:xfrm>
            <a:off x="1643063" y="3356992"/>
            <a:ext cx="5356225" cy="1729852"/>
            <a:chOff x="1643042" y="2273627"/>
            <a:chExt cx="5356246" cy="1729860"/>
          </a:xfrm>
        </p:grpSpPr>
        <p:sp>
          <p:nvSpPr>
            <p:cNvPr id="14" name="五边形 13"/>
            <p:cNvSpPr/>
            <p:nvPr/>
          </p:nvSpPr>
          <p:spPr bwMode="auto">
            <a:xfrm flipH="1">
              <a:off x="2041506" y="2273627"/>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3209734"/>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2273627"/>
              <a:ext cx="792165" cy="788992"/>
              <a:chOff x="854055" y="1630685"/>
              <a:chExt cx="792165" cy="788992"/>
            </a:xfrm>
          </p:grpSpPr>
          <p:sp>
            <p:nvSpPr>
              <p:cNvPr id="27" name="椭圆 26"/>
              <p:cNvSpPr>
                <a:spLocks noChangeAspect="1"/>
              </p:cNvSpPr>
              <p:nvPr/>
            </p:nvSpPr>
            <p:spPr bwMode="auto">
              <a:xfrm>
                <a:off x="857230" y="1630685"/>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0685"/>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3209734"/>
              <a:ext cx="792165" cy="788992"/>
              <a:chOff x="854055" y="709404"/>
              <a:chExt cx="792165" cy="788992"/>
            </a:xfrm>
          </p:grpSpPr>
          <p:sp>
            <p:nvSpPr>
              <p:cNvPr id="30" name="椭圆 29"/>
              <p:cNvSpPr>
                <a:spLocks noChangeAspect="1"/>
              </p:cNvSpPr>
              <p:nvPr/>
            </p:nvSpPr>
            <p:spPr bwMode="auto">
              <a:xfrm>
                <a:off x="857230" y="709405"/>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709404"/>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1483118"/>
            <a:ext cx="5356225" cy="1729927"/>
            <a:chOff x="1643042" y="3210439"/>
            <a:chExt cx="5356246" cy="1729935"/>
          </a:xfrm>
        </p:grpSpPr>
        <p:sp>
          <p:nvSpPr>
            <p:cNvPr id="25" name="五边形 24"/>
            <p:cNvSpPr/>
            <p:nvPr/>
          </p:nvSpPr>
          <p:spPr bwMode="auto">
            <a:xfrm flipH="1">
              <a:off x="2041506" y="3210439"/>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4148209"/>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4" name="组合 31"/>
            <p:cNvGrpSpPr>
              <a:grpSpLocks/>
            </p:cNvGrpSpPr>
            <p:nvPr/>
          </p:nvGrpSpPr>
          <p:grpSpPr bwMode="auto">
            <a:xfrm>
              <a:off x="1643042" y="4148209"/>
              <a:ext cx="792165" cy="788993"/>
              <a:chOff x="854055" y="719185"/>
              <a:chExt cx="792165" cy="788993"/>
            </a:xfrm>
          </p:grpSpPr>
          <p:sp>
            <p:nvSpPr>
              <p:cNvPr id="35" name="椭圆 34"/>
              <p:cNvSpPr>
                <a:spLocks noChangeAspect="1"/>
              </p:cNvSpPr>
              <p:nvPr/>
            </p:nvSpPr>
            <p:spPr bwMode="auto">
              <a:xfrm>
                <a:off x="857230" y="71918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719185"/>
                <a:ext cx="788987" cy="788988"/>
              </a:xfrm>
              <a:prstGeom prst="rect">
                <a:avLst/>
              </a:prstGeom>
              <a:noFill/>
              <a:ln w="9525">
                <a:noFill/>
                <a:miter lim="800000"/>
                <a:headEnd/>
                <a:tailEnd/>
              </a:ln>
            </p:spPr>
          </p:pic>
        </p:grpSp>
      </p:grpSp>
      <p:sp>
        <p:nvSpPr>
          <p:cNvPr id="31" name="五边形 30"/>
          <p:cNvSpPr/>
          <p:nvPr/>
        </p:nvSpPr>
        <p:spPr bwMode="auto">
          <a:xfrm flipH="1">
            <a:off x="2036613" y="5229200"/>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172" y="5183155"/>
            <a:ext cx="885840" cy="885840"/>
          </a:xfrm>
          <a:prstGeom prst="rect">
            <a:avLst/>
          </a:prstGeom>
        </p:spPr>
      </p:pic>
      <p:sp>
        <p:nvSpPr>
          <p:cNvPr id="40" name="矩形 39">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42" name="椭圆 41">
            <a:extLst>
              <a:ext uri="{FF2B5EF4-FFF2-40B4-BE49-F238E27FC236}">
                <a16:creationId xmlns:a16="http://schemas.microsoft.com/office/drawing/2014/main" id="{FEF8C95A-D207-44D0-A726-1AC233630C68}"/>
              </a:ext>
            </a:extLst>
          </p:cNvPr>
          <p:cNvSpPr>
            <a:spLocks noChangeAspect="1"/>
          </p:cNvSpPr>
          <p:nvPr/>
        </p:nvSpPr>
        <p:spPr bwMode="auto">
          <a:xfrm>
            <a:off x="1644775" y="1484784"/>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3" name="图片 22" descr="NANKAI.png">
            <a:extLst>
              <a:ext uri="{FF2B5EF4-FFF2-40B4-BE49-F238E27FC236}">
                <a16:creationId xmlns:a16="http://schemas.microsoft.com/office/drawing/2014/main" id="{98A8DDB0-6749-4143-A5DA-99221145B5A1}"/>
              </a:ext>
            </a:extLst>
          </p:cNvPr>
          <p:cNvPicPr>
            <a:picLocks noChangeAspect="1"/>
          </p:cNvPicPr>
          <p:nvPr/>
        </p:nvPicPr>
        <p:blipFill>
          <a:blip r:embed="rId3" cstate="print"/>
          <a:srcRect/>
          <a:stretch>
            <a:fillRect/>
          </a:stretch>
        </p:blipFill>
        <p:spPr bwMode="auto">
          <a:xfrm>
            <a:off x="1643063" y="1484784"/>
            <a:ext cx="788984" cy="788986"/>
          </a:xfrm>
          <a:prstGeom prst="rect">
            <a:avLst/>
          </a:prstGeom>
          <a:noFill/>
          <a:ln w="9525">
            <a:noFill/>
            <a:miter lim="800000"/>
            <a:headEnd/>
            <a:tailEnd/>
          </a:ln>
        </p:spPr>
      </p:pic>
      <p:sp>
        <p:nvSpPr>
          <p:cNvPr id="55" name="TextBox 43">
            <a:extLst>
              <a:ext uri="{FF2B5EF4-FFF2-40B4-BE49-F238E27FC236}">
                <a16:creationId xmlns:a16="http://schemas.microsoft.com/office/drawing/2014/main" id="{AB8ADF67-895A-43AB-AADF-A5F14526DDBA}"/>
              </a:ext>
            </a:extLst>
          </p:cNvPr>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派生类</a:t>
            </a:r>
            <a:endParaRPr lang="zh-CN" altLang="en-US" b="1" dirty="0">
              <a:solidFill>
                <a:schemeClr val="bg1"/>
              </a:solidFill>
              <a:latin typeface="Courier New" pitchFamily="49" charset="0"/>
              <a:cs typeface="Courier New" pitchFamily="49" charset="0"/>
            </a:endParaRPr>
          </a:p>
        </p:txBody>
      </p:sp>
      <p:sp>
        <p:nvSpPr>
          <p:cNvPr id="37" name="TextBox 44">
            <a:extLst>
              <a:ext uri="{FF2B5EF4-FFF2-40B4-BE49-F238E27FC236}">
                <a16:creationId xmlns:a16="http://schemas.microsoft.com/office/drawing/2014/main" id="{6F4E9A2D-A919-4958-AFBC-F7D149623132}"/>
              </a:ext>
            </a:extLst>
          </p:cNvPr>
          <p:cNvSpPr txBox="1"/>
          <p:nvPr/>
        </p:nvSpPr>
        <p:spPr>
          <a:xfrm>
            <a:off x="2627784" y="34769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虚基类与虚拟继承</a:t>
            </a:r>
            <a:endParaRPr lang="zh-CN" altLang="en-US" b="1" dirty="0">
              <a:solidFill>
                <a:schemeClr val="bg1"/>
              </a:solidFill>
              <a:latin typeface="Courier New" pitchFamily="49" charset="0"/>
              <a:cs typeface="Courier New" pitchFamily="49" charset="0"/>
            </a:endParaRPr>
          </a:p>
        </p:txBody>
      </p:sp>
      <p:sp>
        <p:nvSpPr>
          <p:cNvPr id="38" name="TextBox 45">
            <a:extLst>
              <a:ext uri="{FF2B5EF4-FFF2-40B4-BE49-F238E27FC236}">
                <a16:creationId xmlns:a16="http://schemas.microsoft.com/office/drawing/2014/main" id="{9992A864-FE41-4811-8CC2-A7BB7E8CBF61}"/>
              </a:ext>
            </a:extLst>
          </p:cNvPr>
          <p:cNvSpPr txBox="1"/>
          <p:nvPr/>
        </p:nvSpPr>
        <p:spPr>
          <a:xfrm>
            <a:off x="2627784" y="441541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多态性与虚函数</a:t>
            </a:r>
            <a:endParaRPr lang="zh-CN" altLang="en-US" b="1" dirty="0">
              <a:solidFill>
                <a:schemeClr val="bg1"/>
              </a:solidFill>
              <a:latin typeface="Courier New" pitchFamily="49" charset="0"/>
              <a:cs typeface="Courier New" pitchFamily="49" charset="0"/>
            </a:endParaRPr>
          </a:p>
        </p:txBody>
      </p:sp>
      <p:sp>
        <p:nvSpPr>
          <p:cNvPr id="41" name="TextBox 46">
            <a:extLst>
              <a:ext uri="{FF2B5EF4-FFF2-40B4-BE49-F238E27FC236}">
                <a16:creationId xmlns:a16="http://schemas.microsoft.com/office/drawing/2014/main" id="{10764C6F-BBD7-489F-BE61-8EBD31122B65}"/>
              </a:ext>
            </a:extLst>
          </p:cNvPr>
          <p:cNvSpPr txBox="1"/>
          <p:nvPr/>
        </p:nvSpPr>
        <p:spPr>
          <a:xfrm>
            <a:off x="2627784" y="535151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综合示例</a:t>
            </a:r>
            <a:endParaRPr lang="zh-CN" altLang="en-US" b="1" dirty="0">
              <a:solidFill>
                <a:schemeClr val="bg1"/>
              </a:solidFill>
              <a:latin typeface="Courier New" pitchFamily="49" charset="0"/>
              <a:cs typeface="Courier New" pitchFamily="49" charset="0"/>
            </a:endParaRPr>
          </a:p>
        </p:txBody>
      </p:sp>
      <p:sp>
        <p:nvSpPr>
          <p:cNvPr id="44" name="TextBox 42">
            <a:extLst>
              <a:ext uri="{FF2B5EF4-FFF2-40B4-BE49-F238E27FC236}">
                <a16:creationId xmlns:a16="http://schemas.microsoft.com/office/drawing/2014/main" id="{637CE627-BD01-492E-89FE-52EA83853CE1}"/>
              </a:ext>
            </a:extLst>
          </p:cNvPr>
          <p:cNvSpPr txBox="1"/>
          <p:nvPr/>
        </p:nvSpPr>
        <p:spPr>
          <a:xfrm>
            <a:off x="2627784" y="1604734"/>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类的继承与派生</a:t>
            </a:r>
            <a:endParaRPr lang="zh-CN" alt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472567989"/>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34024"/>
            <a:ext cx="8229600" cy="5295351"/>
          </a:xfrm>
        </p:spPr>
        <p:txBody>
          <a:bodyPr/>
          <a:lstStyle/>
          <a:p>
            <a:pPr>
              <a:spcBef>
                <a:spcPts val="600"/>
              </a:spcBef>
            </a:pPr>
            <a:r>
              <a:rPr lang="en-US" altLang="zh-CN" dirty="0">
                <a:solidFill>
                  <a:srgbClr val="C00000"/>
                </a:solidFill>
              </a:rPr>
              <a:t>【</a:t>
            </a:r>
            <a:r>
              <a:rPr lang="zh-CN" altLang="en-US" dirty="0">
                <a:solidFill>
                  <a:srgbClr val="C00000"/>
                </a:solidFill>
              </a:rPr>
              <a:t>例</a:t>
            </a:r>
            <a:r>
              <a:rPr lang="en-US" altLang="zh-CN" dirty="0">
                <a:solidFill>
                  <a:srgbClr val="C00000"/>
                </a:solidFill>
              </a:rPr>
              <a:t>8.14】</a:t>
            </a:r>
            <a:r>
              <a:rPr lang="zh-CN" altLang="en-US" dirty="0">
                <a:solidFill>
                  <a:srgbClr val="C00000"/>
                </a:solidFill>
              </a:rPr>
              <a:t>计算函数的定积分</a:t>
            </a:r>
            <a:endParaRPr lang="en-US" altLang="zh-CN" dirty="0">
              <a:solidFill>
                <a:srgbClr val="C00000"/>
              </a:solidFill>
            </a:endParaRPr>
          </a:p>
          <a:p>
            <a:pPr lvl="1">
              <a:spcBef>
                <a:spcPts val="600"/>
              </a:spcBef>
            </a:pPr>
            <a:r>
              <a:rPr lang="zh-CN" altLang="en-US" dirty="0"/>
              <a:t>采用下列方法来计算同一函数的定积分</a:t>
            </a:r>
            <a:endParaRPr lang="en-US" altLang="zh-CN" dirty="0"/>
          </a:p>
          <a:p>
            <a:pPr lvl="2">
              <a:spcBef>
                <a:spcPts val="600"/>
              </a:spcBef>
            </a:pPr>
            <a:r>
              <a:rPr lang="zh-CN" altLang="en-US" dirty="0"/>
              <a:t>矩形法</a:t>
            </a:r>
            <a:endParaRPr lang="en-US" altLang="zh-CN" dirty="0"/>
          </a:p>
          <a:p>
            <a:pPr lvl="2">
              <a:spcBef>
                <a:spcPts val="600"/>
              </a:spcBef>
            </a:pPr>
            <a:r>
              <a:rPr lang="zh-CN" altLang="en-US" dirty="0"/>
              <a:t>梯形法</a:t>
            </a:r>
            <a:endParaRPr lang="en-US" altLang="zh-CN" dirty="0"/>
          </a:p>
          <a:p>
            <a:pPr lvl="2">
              <a:spcBef>
                <a:spcPts val="600"/>
              </a:spcBef>
            </a:pPr>
            <a:r>
              <a:rPr lang="en-US" altLang="zh-CN" dirty="0" err="1"/>
              <a:t>simpson</a:t>
            </a:r>
            <a:r>
              <a:rPr lang="zh-CN" altLang="en-US" dirty="0"/>
              <a:t>法</a:t>
            </a:r>
          </a:p>
          <a:p>
            <a:pPr lvl="1">
              <a:spcBef>
                <a:spcPts val="600"/>
              </a:spcBef>
            </a:pPr>
            <a:r>
              <a:rPr lang="zh-CN" altLang="en-US" dirty="0"/>
              <a:t>此三种方法均将区间[</a:t>
            </a:r>
            <a:r>
              <a:rPr lang="en-US" altLang="zh-CN" dirty="0" err="1"/>
              <a:t>a,b</a:t>
            </a:r>
            <a:r>
              <a:rPr lang="en-US" altLang="zh-CN" dirty="0"/>
              <a:t>]</a:t>
            </a:r>
            <a:r>
              <a:rPr lang="zh-CN" altLang="en-US" dirty="0"/>
              <a:t>分为</a:t>
            </a:r>
            <a:r>
              <a:rPr lang="en-US" altLang="zh-CN" dirty="0"/>
              <a:t>n</a:t>
            </a:r>
            <a:r>
              <a:rPr lang="zh-CN" altLang="en-US" dirty="0"/>
              <a:t>等份，而后以不同方式求出各小段对应的小面积</a:t>
            </a:r>
            <a:r>
              <a:rPr lang="en-US" altLang="zh-CN" dirty="0"/>
              <a:t>s[</a:t>
            </a:r>
            <a:r>
              <a:rPr lang="en-US" altLang="zh-CN" dirty="0" err="1"/>
              <a:t>i</a:t>
            </a:r>
            <a:r>
              <a:rPr lang="en-US" altLang="zh-CN" dirty="0"/>
              <a:t>]，</a:t>
            </a:r>
            <a:r>
              <a:rPr lang="zh-CN" altLang="en-US" dirty="0"/>
              <a:t>并将它们相加到一起来作为近似结果</a:t>
            </a:r>
          </a:p>
        </p:txBody>
      </p:sp>
      <p:sp>
        <p:nvSpPr>
          <p:cNvPr id="4" name="矩形 3">
            <a:hlinkClick r:id="rId2" action="ppaction://hlinksldjump"/>
            <a:extLst>
              <a:ext uri="{FF2B5EF4-FFF2-40B4-BE49-F238E27FC236}">
                <a16:creationId xmlns:a16="http://schemas.microsoft.com/office/drawing/2014/main" id="{5149C9C1-0C5E-401F-9F28-1BFD1A04ECB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A930E21A-FDD2-41C6-ADCF-471384514FF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855BFAE9-5F92-47A7-986B-81321EA77B2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655D941F-8B7B-4E0C-BFE6-76FB83A1C5D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568E3595-6163-4138-82C7-6E347D1328F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4C5E80D4-238D-4E97-9673-9B0A1A75158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FD1D5A14-63BB-4E72-9E7B-FC52DCE22F6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3C837A61-BD47-427C-8A44-E6045880F84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D8B7B781-ADB3-4D47-B2DA-FC034283796D}"/>
              </a:ext>
            </a:extLst>
          </p:cNvPr>
          <p:cNvSpPr>
            <a:spLocks noGrp="1"/>
          </p:cNvSpPr>
          <p:nvPr>
            <p:ph type="sldNum" sz="quarter" idx="11"/>
          </p:nvPr>
        </p:nvSpPr>
        <p:spPr/>
        <p:txBody>
          <a:bodyPr/>
          <a:lstStyle/>
          <a:p>
            <a:pPr>
              <a:defRPr/>
            </a:pPr>
            <a:fld id="{D5143908-0819-4B70-B92B-71A05F9F97D4}" type="slidenum">
              <a:rPr lang="zh-CN" altLang="en-US" smtClean="0"/>
              <a:pPr>
                <a:defRPr/>
              </a:pPr>
              <a:t>105</a:t>
            </a:fld>
            <a:endParaRPr lang="zh-CN" alt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80728"/>
            <a:ext cx="8401080" cy="5421458"/>
          </a:xfrm>
        </p:spPr>
        <p:txBody>
          <a:bodyPr/>
          <a:lstStyle/>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float </a:t>
            </a:r>
            <a:r>
              <a:rPr lang="en-US" altLang="zh-CN" sz="2400" b="1" dirty="0">
                <a:latin typeface="Courier New" panose="02070309020205020404" pitchFamily="49" charset="0"/>
                <a:cs typeface="Courier New" panose="02070309020205020404" pitchFamily="49" charset="0"/>
              </a:rPr>
              <a:t>function(</a:t>
            </a:r>
            <a:r>
              <a:rPr lang="en-US" altLang="zh-CN" sz="2400" b="1" dirty="0">
                <a:solidFill>
                  <a:srgbClr val="0000FF"/>
                </a:solidFill>
                <a:latin typeface="Courier New" panose="02070309020205020404" pitchFamily="49" charset="0"/>
                <a:cs typeface="Courier New" panose="02070309020205020404" pitchFamily="49" charset="0"/>
              </a:rPr>
              <a:t>float </a:t>
            </a:r>
            <a:r>
              <a:rPr lang="en-US" altLang="zh-CN" sz="2400" b="1" dirty="0">
                <a:latin typeface="Courier New" panose="02070309020205020404" pitchFamily="49" charset="0"/>
                <a:cs typeface="Courier New" panose="02070309020205020404" pitchFamily="49" charset="0"/>
              </a:rPr>
              <a:t>x){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欲积分的函数</a:t>
            </a: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return </a:t>
            </a:r>
            <a:r>
              <a:rPr lang="en-US" altLang="zh-CN" sz="2400" b="1" dirty="0">
                <a:latin typeface="Courier New" panose="02070309020205020404" pitchFamily="49" charset="0"/>
                <a:cs typeface="Courier New" panose="02070309020205020404" pitchFamily="49" charset="0"/>
              </a:rPr>
              <a:t>4.0/(1+x*x); </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inte_algo</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protected</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float </a:t>
            </a:r>
            <a:r>
              <a:rPr lang="en-US" altLang="zh-CN" sz="2400" b="1" dirty="0" err="1">
                <a:latin typeface="Courier New" panose="02070309020205020404" pitchFamily="49" charset="0"/>
                <a:cs typeface="Courier New" panose="02070309020205020404" pitchFamily="49" charset="0"/>
              </a:rPr>
              <a:t>a,b</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B050"/>
                </a:solidFill>
                <a:latin typeface="Courier New" panose="02070309020205020404" pitchFamily="49" charset="0"/>
                <a:cs typeface="Courier New" panose="02070309020205020404" pitchFamily="49" charset="0"/>
              </a:rPr>
              <a:t>//</a:t>
            </a:r>
            <a:r>
              <a:rPr lang="en-US" altLang="zh-CN" sz="2400" b="1" dirty="0" err="1">
                <a:solidFill>
                  <a:srgbClr val="00B050"/>
                </a:solidFill>
                <a:latin typeface="Courier New" panose="02070309020205020404" pitchFamily="49" charset="0"/>
                <a:cs typeface="Courier New" panose="02070309020205020404" pitchFamily="49" charset="0"/>
              </a:rPr>
              <a:t>a,b</a:t>
            </a:r>
            <a:r>
              <a:rPr lang="zh-CN" altLang="en-US" sz="2400" b="1" dirty="0">
                <a:solidFill>
                  <a:srgbClr val="00B050"/>
                </a:solidFill>
                <a:latin typeface="Courier New" panose="02070309020205020404" pitchFamily="49" charset="0"/>
                <a:cs typeface="Courier New" panose="02070309020205020404" pitchFamily="49" charset="0"/>
              </a:rPr>
              <a:t>为积分区间的左右边界</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n;</a:t>
            </a:r>
            <a:r>
              <a:rPr lang="en-US" altLang="zh-CN" sz="2400" b="1" dirty="0">
                <a:solidFill>
                  <a:srgbClr val="00B050"/>
                </a:solidFill>
                <a:latin typeface="Courier New" panose="02070309020205020404" pitchFamily="49" charset="0"/>
                <a:cs typeface="Courier New" panose="02070309020205020404" pitchFamily="49" charset="0"/>
              </a:rPr>
              <a:t>//n</a:t>
            </a:r>
            <a:r>
              <a:rPr lang="zh-CN" altLang="en-US" sz="2400" b="1" dirty="0">
                <a:solidFill>
                  <a:srgbClr val="00B050"/>
                </a:solidFill>
                <a:latin typeface="Courier New" panose="02070309020205020404" pitchFamily="49" charset="0"/>
                <a:cs typeface="Courier New" panose="02070309020205020404" pitchFamily="49" charset="0"/>
              </a:rPr>
              <a:t>表示把[</a:t>
            </a:r>
            <a:r>
              <a:rPr lang="en-US" altLang="zh-CN" sz="2400" b="1" dirty="0" err="1">
                <a:solidFill>
                  <a:srgbClr val="00B050"/>
                </a:solidFill>
                <a:latin typeface="Courier New" panose="02070309020205020404" pitchFamily="49" charset="0"/>
                <a:cs typeface="Courier New" panose="02070309020205020404" pitchFamily="49" charset="0"/>
              </a:rPr>
              <a:t>a,b</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划分成多少个小区段积分</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float </a:t>
            </a:r>
            <a:r>
              <a:rPr lang="en-US" altLang="zh-CN" sz="2400" b="1" dirty="0" err="1">
                <a:latin typeface="Courier New" panose="02070309020205020404" pitchFamily="49" charset="0"/>
                <a:cs typeface="Courier New" panose="02070309020205020404" pitchFamily="49" charset="0"/>
              </a:rPr>
              <a:t>h,sum</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//h</a:t>
            </a:r>
            <a:r>
              <a:rPr lang="zh-CN" altLang="en-US" sz="2400" b="1" dirty="0">
                <a:solidFill>
                  <a:srgbClr val="00B050"/>
                </a:solidFill>
                <a:latin typeface="Courier New" panose="02070309020205020404" pitchFamily="49" charset="0"/>
                <a:cs typeface="Courier New" panose="02070309020205020404" pitchFamily="49" charset="0"/>
              </a:rPr>
              <a:t>表示步长，</a:t>
            </a:r>
            <a:r>
              <a:rPr lang="en-US" altLang="zh-CN" sz="2400" b="1" dirty="0">
                <a:solidFill>
                  <a:srgbClr val="00B050"/>
                </a:solidFill>
                <a:latin typeface="Courier New" panose="02070309020205020404" pitchFamily="49" charset="0"/>
                <a:cs typeface="Courier New" panose="02070309020205020404" pitchFamily="49" charset="0"/>
              </a:rPr>
              <a:t>sum</a:t>
            </a:r>
            <a:r>
              <a:rPr lang="zh-CN" altLang="en-US" sz="2400" b="1" dirty="0">
                <a:solidFill>
                  <a:srgbClr val="00B050"/>
                </a:solidFill>
                <a:latin typeface="Courier New" panose="02070309020205020404" pitchFamily="49" charset="0"/>
                <a:cs typeface="Courier New" panose="02070309020205020404" pitchFamily="49" charset="0"/>
              </a:rPr>
              <a:t>表示积分结果值</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inte_algo</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float </a:t>
            </a:r>
            <a:r>
              <a:rPr lang="en-US" altLang="zh-CN" sz="2400" b="1" dirty="0" err="1">
                <a:latin typeface="Courier New" panose="02070309020205020404" pitchFamily="49" charset="0"/>
                <a:cs typeface="Courier New" panose="02070309020205020404" pitchFamily="49" charset="0"/>
              </a:rPr>
              <a:t>left,</a:t>
            </a:r>
            <a:r>
              <a:rPr lang="en-US" altLang="zh-CN" sz="2400" b="1" dirty="0" err="1">
                <a:solidFill>
                  <a:srgbClr val="0000FF"/>
                </a:solidFill>
                <a:latin typeface="Courier New" panose="02070309020205020404" pitchFamily="49" charset="0"/>
                <a:cs typeface="Courier New" panose="02070309020205020404" pitchFamily="49" charset="0"/>
              </a:rPr>
              <a:t>float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right,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steps){ 		...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virtual void </a:t>
            </a:r>
            <a:r>
              <a:rPr lang="en-US" altLang="zh-CN" sz="2400" b="1" dirty="0">
                <a:latin typeface="Courier New" panose="02070309020205020404" pitchFamily="49" charset="0"/>
                <a:cs typeface="Courier New" panose="02070309020205020404" pitchFamily="49" charset="0"/>
              </a:rPr>
              <a:t>integrate(</a:t>
            </a:r>
            <a:r>
              <a:rPr lang="en-US" altLang="zh-CN" sz="2400" b="1" dirty="0">
                <a:solidFill>
                  <a:srgbClr val="0000FF"/>
                </a:solidFill>
                <a:latin typeface="Courier New" panose="02070309020205020404" pitchFamily="49" charset="0"/>
                <a:cs typeface="Courier New" panose="02070309020205020404" pitchFamily="49" charset="0"/>
              </a:rPr>
              <a:t>void</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虚函数</a:t>
            </a:r>
            <a:endParaRPr lang="en-US" altLang="zh-CN" sz="24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a:t>
            </a:r>
          </a:p>
          <a:p>
            <a:pPr>
              <a:spcBef>
                <a:spcPts val="0"/>
              </a:spcBef>
              <a:buNone/>
            </a:pPr>
            <a:endParaRPr lang="zh-CN" altLang="en-US" sz="2400" b="1" dirty="0">
              <a:solidFill>
                <a:srgbClr val="0000FF"/>
              </a:solidFill>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62BC8020-E27E-4550-A45B-E995473AB5A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B12B8DD5-CE60-46FC-AA99-F8B7C0DAD69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4F162728-40FE-469C-AA2A-A6E3D760340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D60BBA45-CBDC-44A0-B8CD-944CA202058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0997039F-39F5-4D1F-97A8-0AD8889E090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8CE4DB6F-5A3E-46DA-8BF0-018C592AB07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24FF12CE-6722-43A1-9B92-7E474A41F66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0BCCA0F7-BFB5-46C3-BBCA-0C3D601AD23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F68A1E66-3595-4113-879A-E66608DD6277}"/>
              </a:ext>
            </a:extLst>
          </p:cNvPr>
          <p:cNvSpPr>
            <a:spLocks noGrp="1"/>
          </p:cNvSpPr>
          <p:nvPr>
            <p:ph type="sldNum" sz="quarter" idx="11"/>
          </p:nvPr>
        </p:nvSpPr>
        <p:spPr/>
        <p:txBody>
          <a:bodyPr/>
          <a:lstStyle/>
          <a:p>
            <a:pPr>
              <a:defRPr/>
            </a:pPr>
            <a:fld id="{D5143908-0819-4B70-B92B-71A05F9F97D4}" type="slidenum">
              <a:rPr lang="zh-CN" altLang="en-US" smtClean="0"/>
              <a:pPr>
                <a:defRPr/>
              </a:pPr>
              <a:t>106</a:t>
            </a:fld>
            <a:endParaRPr lang="zh-CN" alt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472518" cy="5029200"/>
          </a:xfrm>
        </p:spPr>
        <p:txBody>
          <a:bodyPr/>
          <a:lstStyle/>
          <a:p>
            <a:pPr>
              <a:spcBef>
                <a:spcPts val="0"/>
              </a:spcBef>
              <a:buNone/>
            </a:pPr>
            <a:r>
              <a:rPr lang="en-US" altLang="zh-CN" sz="2400" b="1" dirty="0">
                <a:solidFill>
                  <a:srgbClr val="0000FF"/>
                </a:solidFill>
                <a:latin typeface="Courier New" panose="02070309020205020404" pitchFamily="49" charset="0"/>
              </a:rPr>
              <a:t>class </a:t>
            </a:r>
            <a:r>
              <a:rPr lang="en-US" altLang="zh-CN" sz="2400" b="1" dirty="0" err="1">
                <a:latin typeface="Courier New" panose="02070309020205020404" pitchFamily="49" charset="0"/>
              </a:rPr>
              <a:t>rectangle:</a:t>
            </a:r>
            <a:r>
              <a:rPr lang="en-US" altLang="zh-CN" sz="2400" b="1" dirty="0" err="1">
                <a:solidFill>
                  <a:srgbClr val="0000FF"/>
                </a:solidFill>
                <a:latin typeface="Courier New" panose="02070309020205020404" pitchFamily="49" charset="0"/>
              </a:rPr>
              <a:t>public</a:t>
            </a:r>
            <a:r>
              <a:rPr lang="en-US" altLang="zh-CN" sz="2400" b="1" dirty="0">
                <a:solidFill>
                  <a:srgbClr val="0000FF"/>
                </a:solidFill>
                <a:latin typeface="Courier New" panose="02070309020205020404" pitchFamily="49" charset="0"/>
              </a:rPr>
              <a:t> </a:t>
            </a:r>
            <a:r>
              <a:rPr lang="en-US" altLang="zh-CN" sz="2400" b="1" dirty="0" err="1">
                <a:latin typeface="Courier New" panose="02070309020205020404" pitchFamily="49" charset="0"/>
              </a:rPr>
              <a:t>inte_algo</a:t>
            </a:r>
            <a:r>
              <a:rPr lang="en-US" altLang="zh-CN" sz="2400" b="1" dirty="0">
                <a:latin typeface="Courier New" panose="02070309020205020404" pitchFamily="49" charset="0"/>
              </a:rPr>
              <a:t> { </a:t>
            </a:r>
          </a:p>
          <a:p>
            <a:pPr>
              <a:spcBef>
                <a:spcPts val="0"/>
              </a:spcBef>
              <a:buNone/>
            </a:pPr>
            <a:r>
              <a:rPr lang="en-US" altLang="zh-CN" sz="2400" b="1" dirty="0">
                <a:solidFill>
                  <a:srgbClr val="0000FF"/>
                </a:solidFill>
                <a:latin typeface="Courier New" panose="02070309020205020404" pitchFamily="49" charset="0"/>
              </a:rPr>
              <a:t>public</a:t>
            </a:r>
            <a:r>
              <a:rPr lang="en-US" altLang="zh-CN" sz="2400" b="1" dirty="0">
                <a:latin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rPr>
              <a:t>	</a:t>
            </a:r>
            <a:r>
              <a:rPr lang="en-US" altLang="zh-CN" sz="2400" b="1" dirty="0">
                <a:latin typeface="Courier New" panose="02070309020205020404" pitchFamily="49" charset="0"/>
              </a:rPr>
              <a:t>rectangle(</a:t>
            </a:r>
            <a:r>
              <a:rPr lang="en-US" altLang="zh-CN" sz="2400" b="1" dirty="0">
                <a:solidFill>
                  <a:srgbClr val="0000FF"/>
                </a:solidFill>
                <a:latin typeface="Courier New" panose="02070309020205020404" pitchFamily="49" charset="0"/>
              </a:rPr>
              <a:t>float </a:t>
            </a:r>
            <a:r>
              <a:rPr lang="en-US" altLang="zh-CN" sz="2400" b="1" dirty="0" err="1">
                <a:latin typeface="Courier New" panose="02070309020205020404" pitchFamily="49" charset="0"/>
              </a:rPr>
              <a:t>left,</a:t>
            </a:r>
            <a:r>
              <a:rPr lang="en-US" altLang="zh-CN" sz="2400" b="1" dirty="0" err="1">
                <a:solidFill>
                  <a:srgbClr val="0000FF"/>
                </a:solidFill>
                <a:latin typeface="Courier New" panose="02070309020205020404" pitchFamily="49" charset="0"/>
              </a:rPr>
              <a:t>float</a:t>
            </a:r>
            <a:r>
              <a:rPr lang="en-US" altLang="zh-CN" sz="2400" b="1" dirty="0">
                <a:solidFill>
                  <a:srgbClr val="0000FF"/>
                </a:solidFill>
                <a:latin typeface="Courier New" panose="02070309020205020404" pitchFamily="49" charset="0"/>
              </a:rPr>
              <a:t> </a:t>
            </a:r>
            <a:r>
              <a:rPr lang="en-US" altLang="zh-CN" sz="2400" b="1" dirty="0" err="1">
                <a:latin typeface="Courier New" panose="02070309020205020404" pitchFamily="49" charset="0"/>
              </a:rPr>
              <a:t>right,</a:t>
            </a:r>
            <a:r>
              <a:rPr lang="en-US" altLang="zh-CN" sz="2400" b="1" dirty="0" err="1">
                <a:solidFill>
                  <a:srgbClr val="0000FF"/>
                </a:solidFill>
                <a:latin typeface="Courier New" panose="02070309020205020404" pitchFamily="49" charset="0"/>
              </a:rPr>
              <a:t>int</a:t>
            </a:r>
            <a:r>
              <a:rPr lang="en-US" altLang="zh-CN" sz="2400" b="1" dirty="0">
                <a:solidFill>
                  <a:srgbClr val="0000FF"/>
                </a:solidFill>
                <a:latin typeface="Courier New" panose="02070309020205020404" pitchFamily="49" charset="0"/>
              </a:rPr>
              <a:t> </a:t>
            </a:r>
            <a:r>
              <a:rPr lang="en-US" altLang="zh-CN" sz="2400" b="1" dirty="0">
                <a:latin typeface="Courier New" panose="02070309020205020404" pitchFamily="49" charset="0"/>
              </a:rPr>
              <a:t>steps)</a:t>
            </a:r>
          </a:p>
          <a:p>
            <a:pPr>
              <a:spcBef>
                <a:spcPts val="0"/>
              </a:spcBef>
              <a:buNone/>
            </a:pPr>
            <a:r>
              <a:rPr lang="en-US" altLang="zh-CN" sz="2400" b="1" dirty="0">
                <a:solidFill>
                  <a:srgbClr val="0000FF"/>
                </a:solidFill>
                <a:latin typeface="Courier New" panose="02070309020205020404" pitchFamily="49" charset="0"/>
              </a:rPr>
              <a:t>	</a:t>
            </a:r>
            <a:r>
              <a:rPr lang="en-US" altLang="zh-CN" sz="2400" b="1" dirty="0">
                <a:latin typeface="Courier New" panose="02070309020205020404" pitchFamily="49" charset="0"/>
              </a:rPr>
              <a:t>:</a:t>
            </a:r>
            <a:r>
              <a:rPr lang="en-US" altLang="zh-CN" sz="2400" b="1" dirty="0" err="1">
                <a:latin typeface="Courier New" panose="02070309020205020404" pitchFamily="49" charset="0"/>
              </a:rPr>
              <a:t>inte_algo</a:t>
            </a:r>
            <a:r>
              <a:rPr lang="en-US" altLang="zh-CN" sz="2400" b="1" dirty="0">
                <a:latin typeface="Courier New" panose="02070309020205020404" pitchFamily="49" charset="0"/>
              </a:rPr>
              <a:t> (</a:t>
            </a:r>
            <a:r>
              <a:rPr lang="en-US" altLang="zh-CN" sz="2400" b="1" dirty="0" err="1">
                <a:latin typeface="Courier New" panose="02070309020205020404" pitchFamily="49" charset="0"/>
              </a:rPr>
              <a:t>left,right,steps</a:t>
            </a:r>
            <a:r>
              <a:rPr lang="en-US" altLang="zh-CN" sz="2400" b="1" dirty="0">
                <a:latin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rPr>
              <a:t>	virtual void </a:t>
            </a:r>
            <a:r>
              <a:rPr lang="en-US" altLang="zh-CN" sz="2400" b="1" dirty="0">
                <a:latin typeface="Courier New" panose="02070309020205020404" pitchFamily="49" charset="0"/>
              </a:rPr>
              <a:t>integrate(</a:t>
            </a:r>
            <a:r>
              <a:rPr lang="en-US" altLang="zh-CN" sz="2400" b="1" dirty="0">
                <a:solidFill>
                  <a:srgbClr val="0000FF"/>
                </a:solidFill>
                <a:latin typeface="Courier New" panose="02070309020205020404" pitchFamily="49" charset="0"/>
              </a:rPr>
              <a:t>void</a:t>
            </a:r>
            <a:r>
              <a:rPr lang="en-US" altLang="zh-CN" sz="2400" b="1" dirty="0">
                <a:latin typeface="Courier New" panose="02070309020205020404" pitchFamily="49" charset="0"/>
              </a:rPr>
              <a:t>);</a:t>
            </a:r>
            <a:r>
              <a:rPr lang="en-US" altLang="zh-CN" sz="2400" b="1" dirty="0">
                <a:solidFill>
                  <a:srgbClr val="0000FF"/>
                </a:solidFill>
                <a:latin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rPr>
              <a:t>	</a:t>
            </a:r>
            <a:r>
              <a:rPr lang="en-US" altLang="zh-CN" sz="2400" b="1" dirty="0">
                <a:solidFill>
                  <a:srgbClr val="00B050"/>
                </a:solidFill>
                <a:latin typeface="Courier New" panose="02070309020205020404" pitchFamily="49" charset="0"/>
              </a:rPr>
              <a:t>//</a:t>
            </a:r>
            <a:r>
              <a:rPr lang="zh-CN" altLang="en-US" sz="2400" b="1" dirty="0">
                <a:solidFill>
                  <a:srgbClr val="00B050"/>
                </a:solidFill>
                <a:latin typeface="Courier New" panose="02070309020205020404" pitchFamily="49" charset="0"/>
              </a:rPr>
              <a:t>派生类中说明同一个虚函数</a:t>
            </a:r>
            <a:r>
              <a:rPr lang="en-US" altLang="zh-CN" sz="2400" b="1" dirty="0">
                <a:solidFill>
                  <a:srgbClr val="00B050"/>
                </a:solidFill>
                <a:latin typeface="Courier New" panose="02070309020205020404" pitchFamily="49" charset="0"/>
              </a:rPr>
              <a:t>integrate</a:t>
            </a:r>
          </a:p>
          <a:p>
            <a:pPr>
              <a:spcBef>
                <a:spcPts val="0"/>
              </a:spcBef>
              <a:buNone/>
            </a:pPr>
            <a:r>
              <a:rPr lang="en-US" altLang="zh-CN" sz="2400" b="1" dirty="0">
                <a:latin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rPr>
              <a:t>class </a:t>
            </a:r>
            <a:r>
              <a:rPr lang="en-US" altLang="zh-CN" sz="2400" b="1" dirty="0" err="1">
                <a:latin typeface="Courier New" panose="02070309020205020404" pitchFamily="49" charset="0"/>
              </a:rPr>
              <a:t>ladder:</a:t>
            </a:r>
            <a:r>
              <a:rPr lang="en-US" altLang="zh-CN" sz="2400" b="1" dirty="0" err="1">
                <a:solidFill>
                  <a:srgbClr val="0000FF"/>
                </a:solidFill>
                <a:latin typeface="Courier New" panose="02070309020205020404" pitchFamily="49" charset="0"/>
              </a:rPr>
              <a:t>public</a:t>
            </a:r>
            <a:r>
              <a:rPr lang="en-US" altLang="zh-CN" sz="2400" b="1" dirty="0">
                <a:solidFill>
                  <a:srgbClr val="0000FF"/>
                </a:solidFill>
                <a:latin typeface="Courier New" panose="02070309020205020404" pitchFamily="49" charset="0"/>
              </a:rPr>
              <a:t> </a:t>
            </a:r>
            <a:r>
              <a:rPr lang="en-US" altLang="zh-CN" sz="2400" b="1" dirty="0" err="1">
                <a:latin typeface="Courier New" panose="02070309020205020404" pitchFamily="49" charset="0"/>
              </a:rPr>
              <a:t>inte_algo</a:t>
            </a:r>
            <a:r>
              <a:rPr lang="en-US" altLang="zh-CN" sz="2400" b="1" dirty="0">
                <a:latin typeface="Courier New" panose="02070309020205020404" pitchFamily="49" charset="0"/>
              </a:rPr>
              <a:t> {...}; </a:t>
            </a:r>
          </a:p>
          <a:p>
            <a:pPr>
              <a:spcBef>
                <a:spcPts val="0"/>
              </a:spcBef>
              <a:buNone/>
            </a:pPr>
            <a:r>
              <a:rPr lang="en-US" altLang="zh-CN" sz="2400" b="1" dirty="0">
                <a:solidFill>
                  <a:srgbClr val="0000FF"/>
                </a:solidFill>
                <a:latin typeface="Courier New" panose="02070309020205020404" pitchFamily="49" charset="0"/>
              </a:rPr>
              <a:t>class </a:t>
            </a:r>
            <a:r>
              <a:rPr lang="en-US" altLang="zh-CN" sz="2400" b="1" dirty="0" err="1">
                <a:latin typeface="Courier New" panose="02070309020205020404" pitchFamily="49" charset="0"/>
              </a:rPr>
              <a:t>simpson:</a:t>
            </a:r>
            <a:r>
              <a:rPr lang="en-US" altLang="zh-CN" sz="2400" b="1" dirty="0" err="1">
                <a:solidFill>
                  <a:srgbClr val="0000FF"/>
                </a:solidFill>
                <a:latin typeface="Courier New" panose="02070309020205020404" pitchFamily="49" charset="0"/>
              </a:rPr>
              <a:t>public</a:t>
            </a:r>
            <a:r>
              <a:rPr lang="en-US" altLang="zh-CN" sz="2400" b="1" dirty="0">
                <a:solidFill>
                  <a:srgbClr val="0000FF"/>
                </a:solidFill>
                <a:latin typeface="Courier New" panose="02070309020205020404" pitchFamily="49" charset="0"/>
              </a:rPr>
              <a:t> </a:t>
            </a:r>
            <a:r>
              <a:rPr lang="en-US" altLang="zh-CN" sz="2400" b="1" dirty="0" err="1">
                <a:latin typeface="Courier New" panose="02070309020205020404" pitchFamily="49" charset="0"/>
              </a:rPr>
              <a:t>inte_algo</a:t>
            </a:r>
            <a:r>
              <a:rPr lang="en-US" altLang="zh-CN" sz="2400" b="1" dirty="0">
                <a:latin typeface="Courier New" panose="02070309020205020404" pitchFamily="49" charset="0"/>
              </a:rPr>
              <a:t> {...}; </a:t>
            </a:r>
          </a:p>
          <a:p>
            <a:pPr>
              <a:spcBef>
                <a:spcPts val="0"/>
              </a:spcBef>
              <a:buNone/>
            </a:pPr>
            <a:r>
              <a:rPr lang="en-US" altLang="zh-CN" sz="2400" b="1" dirty="0">
                <a:solidFill>
                  <a:srgbClr val="0000FF"/>
                </a:solidFill>
                <a:latin typeface="Courier New" panose="02070309020205020404" pitchFamily="49" charset="0"/>
              </a:rPr>
              <a:t>void </a:t>
            </a:r>
            <a:r>
              <a:rPr lang="en-US" altLang="zh-CN" sz="2400" b="1" dirty="0" err="1">
                <a:latin typeface="Courier New" panose="02070309020205020404" pitchFamily="49" charset="0"/>
              </a:rPr>
              <a:t>inte_algo</a:t>
            </a:r>
            <a:r>
              <a:rPr lang="en-US" altLang="zh-CN" sz="2400" b="1" dirty="0">
                <a:latin typeface="Courier New" panose="02070309020205020404" pitchFamily="49" charset="0"/>
              </a:rPr>
              <a:t>::integrate(){  </a:t>
            </a:r>
          </a:p>
          <a:p>
            <a:pPr>
              <a:spcBef>
                <a:spcPts val="0"/>
              </a:spcBef>
              <a:buNone/>
            </a:pPr>
            <a:r>
              <a:rPr lang="en-US" altLang="zh-CN" sz="2400" b="1" dirty="0">
                <a:latin typeface="Courier New" panose="02070309020205020404" pitchFamily="49" charset="0"/>
              </a:rPr>
              <a:t>	...</a:t>
            </a:r>
          </a:p>
          <a:p>
            <a:pPr>
              <a:spcBef>
                <a:spcPts val="0"/>
              </a:spcBef>
              <a:buNone/>
            </a:pPr>
            <a:r>
              <a:rPr lang="en-US" altLang="zh-CN" sz="2400" b="1" dirty="0">
                <a:latin typeface="Courier New" panose="02070309020205020404" pitchFamily="49" charset="0"/>
              </a:rPr>
              <a:t>}</a:t>
            </a:r>
            <a:endParaRPr lang="zh-CN" altLang="en-US" sz="2400" b="1" dirty="0">
              <a:latin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DDD209AB-E248-47A6-B4AF-084AFEDB568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65CB5EF0-1530-41DE-9D8A-1B3A0569FFE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093B7B8D-F7E9-4FF7-9CCD-E3170044A9C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B5A3931A-FF33-4605-8EC8-91CF7DF654D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D3045FE1-7202-4280-A6F6-85B3917E3ED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78853CA5-706E-4DCB-9BB2-894059596E8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87AA8B3B-A0D0-4D77-ACF7-24B4B76A20A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12E720F2-8328-443E-9905-B356E33886E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E360F7E2-11C7-4D09-B1CB-160A6B04A663}"/>
              </a:ext>
            </a:extLst>
          </p:cNvPr>
          <p:cNvSpPr>
            <a:spLocks noGrp="1"/>
          </p:cNvSpPr>
          <p:nvPr>
            <p:ph type="sldNum" sz="quarter" idx="11"/>
          </p:nvPr>
        </p:nvSpPr>
        <p:spPr/>
        <p:txBody>
          <a:bodyPr/>
          <a:lstStyle/>
          <a:p>
            <a:pPr>
              <a:defRPr/>
            </a:pPr>
            <a:fld id="{D5143908-0819-4B70-B92B-71A05F9F97D4}" type="slidenum">
              <a:rPr lang="zh-CN" altLang="en-US" smtClean="0"/>
              <a:pPr>
                <a:defRPr/>
              </a:pPr>
              <a:t>107</a:t>
            </a:fld>
            <a:endParaRPr lang="zh-CN" alt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472518" cy="5662412"/>
          </a:xfrm>
        </p:spPr>
        <p:txBody>
          <a:bodyPr/>
          <a:lstStyle/>
          <a:p>
            <a:pPr>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rectangle::integrate(){  </a:t>
            </a:r>
          </a:p>
          <a:p>
            <a:pPr>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派生类</a:t>
            </a:r>
            <a:r>
              <a:rPr lang="en-US" altLang="zh-CN" sz="2400" b="1" dirty="0">
                <a:solidFill>
                  <a:srgbClr val="00B050"/>
                </a:solidFill>
                <a:latin typeface="Courier New" panose="02070309020205020404" pitchFamily="49" charset="0"/>
                <a:cs typeface="Courier New" panose="02070309020205020404" pitchFamily="49" charset="0"/>
              </a:rPr>
              <a:t>rectangle</a:t>
            </a:r>
            <a:r>
              <a:rPr lang="zh-CN" altLang="en-US" sz="2400" b="1" dirty="0">
                <a:solidFill>
                  <a:srgbClr val="00B050"/>
                </a:solidFill>
                <a:latin typeface="Courier New" panose="02070309020205020404" pitchFamily="49" charset="0"/>
                <a:cs typeface="Courier New" panose="02070309020205020404" pitchFamily="49" charset="0"/>
              </a:rPr>
              <a:t>之虚函数</a:t>
            </a:r>
            <a:r>
              <a:rPr lang="en-US" altLang="zh-CN" sz="2400" b="1" dirty="0">
                <a:solidFill>
                  <a:srgbClr val="00B050"/>
                </a:solidFill>
                <a:latin typeface="Courier New" panose="02070309020205020404" pitchFamily="49" charset="0"/>
                <a:cs typeface="Courier New" panose="02070309020205020404" pitchFamily="49" charset="0"/>
              </a:rPr>
              <a:t>integrate</a:t>
            </a:r>
            <a:r>
              <a:rPr lang="zh-CN" altLang="en-US" sz="2400" b="1" dirty="0">
                <a:solidFill>
                  <a:srgbClr val="00B050"/>
                </a:solidFill>
                <a:latin typeface="Courier New" panose="02070309020205020404" pitchFamily="49" charset="0"/>
                <a:cs typeface="Courier New" panose="02070309020205020404" pitchFamily="49" charset="0"/>
              </a:rPr>
              <a:t>的类外定义，采用矩形法来计算函数的定积分。 计算公式为:</a:t>
            </a:r>
          </a:p>
          <a:p>
            <a:pPr>
              <a:buNone/>
            </a:pPr>
            <a:r>
              <a:rPr lang="en-US" altLang="zh-CN" sz="2400" b="1" dirty="0">
                <a:solidFill>
                  <a:srgbClr val="00B050"/>
                </a:solidFill>
                <a:latin typeface="Courier New" panose="02070309020205020404" pitchFamily="49" charset="0"/>
                <a:cs typeface="Courier New" panose="02070309020205020404" pitchFamily="49" charset="0"/>
              </a:rPr>
              <a:t>sum=(f(a)+f(</a:t>
            </a:r>
            <a:r>
              <a:rPr lang="en-US" altLang="zh-CN" sz="2400" b="1" dirty="0" err="1">
                <a:solidFill>
                  <a:srgbClr val="00B050"/>
                </a:solidFill>
                <a:latin typeface="Courier New" panose="02070309020205020404" pitchFamily="49" charset="0"/>
                <a:cs typeface="Courier New" panose="02070309020205020404" pitchFamily="49" charset="0"/>
              </a:rPr>
              <a:t>a+h</a:t>
            </a:r>
            <a:r>
              <a:rPr lang="en-US" altLang="zh-CN" sz="2400" b="1" dirty="0">
                <a:solidFill>
                  <a:srgbClr val="00B050"/>
                </a:solidFill>
                <a:latin typeface="Courier New" panose="02070309020205020404" pitchFamily="49" charset="0"/>
                <a:cs typeface="Courier New" panose="02070309020205020404" pitchFamily="49" charset="0"/>
              </a:rPr>
              <a:t>)+f(a+2h)+...+f(a+(n-1)h))h */</a:t>
            </a:r>
          </a:p>
          <a:p>
            <a:pPr>
              <a:buNone/>
            </a:pPr>
            <a:r>
              <a:rPr lang="en-US" altLang="zh-CN" sz="2400" b="1" dirty="0">
                <a:solidFill>
                  <a:srgbClr val="0000FF"/>
                </a:solidFill>
                <a:latin typeface="Courier New" panose="02070309020205020404" pitchFamily="49" charset="0"/>
                <a:cs typeface="Courier New" panose="02070309020205020404" pitchFamily="49" charset="0"/>
              </a:rPr>
              <a:t> 	float </a:t>
            </a:r>
            <a:r>
              <a:rPr lang="en-US" altLang="zh-CN" sz="2400" b="1" dirty="0">
                <a:latin typeface="Courier New" panose="02070309020205020404" pitchFamily="49" charset="0"/>
                <a:cs typeface="Courier New" panose="02070309020205020404" pitchFamily="49" charset="0"/>
              </a:rPr>
              <a:t>al=a;  </a:t>
            </a:r>
          </a:p>
          <a:p>
            <a:pPr>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/*al</a:t>
            </a:r>
            <a:r>
              <a:rPr lang="zh-CN" altLang="en-US" sz="2400" b="1" dirty="0">
                <a:solidFill>
                  <a:srgbClr val="00B050"/>
                </a:solidFill>
                <a:latin typeface="Courier New" panose="02070309020205020404" pitchFamily="49" charset="0"/>
                <a:cs typeface="Courier New" panose="02070309020205020404" pitchFamily="49" charset="0"/>
              </a:rPr>
              <a:t>为调用</a:t>
            </a:r>
            <a:r>
              <a:rPr lang="en-US" altLang="zh-CN" sz="2400" b="1" dirty="0">
                <a:solidFill>
                  <a:srgbClr val="00B050"/>
                </a:solidFill>
                <a:latin typeface="Courier New" panose="02070309020205020404" pitchFamily="49" charset="0"/>
                <a:cs typeface="Courier New" panose="02070309020205020404" pitchFamily="49" charset="0"/>
              </a:rPr>
              <a:t>f</a:t>
            </a:r>
            <a:r>
              <a:rPr lang="zh-CN" altLang="en-US" sz="2400" b="1" dirty="0">
                <a:solidFill>
                  <a:srgbClr val="00B050"/>
                </a:solidFill>
                <a:latin typeface="Courier New" panose="02070309020205020404" pitchFamily="49" charset="0"/>
                <a:cs typeface="Courier New" panose="02070309020205020404" pitchFamily="49" charset="0"/>
              </a:rPr>
              <a:t>函数时的实参值，依次取值 </a:t>
            </a:r>
            <a:r>
              <a:rPr lang="en-US" altLang="zh-CN" sz="2400" b="1" dirty="0">
                <a:solidFill>
                  <a:srgbClr val="00B050"/>
                </a:solidFill>
                <a:latin typeface="Courier New" panose="02070309020205020404" pitchFamily="49" charset="0"/>
                <a:cs typeface="Courier New" panose="02070309020205020404" pitchFamily="49" charset="0"/>
              </a:rPr>
              <a:t>a，a+h，a+2h，... ，a+(n-1)h。*/</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for</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&lt;n;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共在</a:t>
            </a:r>
            <a:r>
              <a:rPr lang="en-US" altLang="zh-CN" sz="2400" b="1" dirty="0">
                <a:solidFill>
                  <a:srgbClr val="00B050"/>
                </a:solidFill>
                <a:latin typeface="Courier New" panose="02070309020205020404" pitchFamily="49" charset="0"/>
                <a:cs typeface="Courier New" panose="02070309020205020404" pitchFamily="49" charset="0"/>
              </a:rPr>
              <a:t>n</a:t>
            </a:r>
            <a:r>
              <a:rPr lang="zh-CN" altLang="en-US" sz="2400" b="1" dirty="0">
                <a:solidFill>
                  <a:srgbClr val="00B050"/>
                </a:solidFill>
                <a:latin typeface="Courier New" panose="02070309020205020404" pitchFamily="49" charset="0"/>
                <a:cs typeface="Courier New" panose="02070309020205020404" pitchFamily="49" charset="0"/>
              </a:rPr>
              <a:t>个点处计算函数值</a:t>
            </a: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sum+=function(al);</a:t>
            </a:r>
          </a:p>
          <a:p>
            <a:pPr>
              <a:spcBef>
                <a:spcPts val="0"/>
              </a:spcBef>
              <a:buNone/>
            </a:pPr>
            <a:r>
              <a:rPr lang="en-US" altLang="zh-CN" sz="2400" b="1" dirty="0">
                <a:latin typeface="Courier New" panose="02070309020205020404" pitchFamily="49" charset="0"/>
                <a:cs typeface="Courier New" panose="02070309020205020404" pitchFamily="49" charset="0"/>
              </a:rPr>
              <a:t>		al+=h;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//al</a:t>
            </a:r>
            <a:r>
              <a:rPr lang="zh-CN" altLang="en-US" sz="2400" b="1" dirty="0">
                <a:solidFill>
                  <a:srgbClr val="00B050"/>
                </a:solidFill>
                <a:latin typeface="Courier New" panose="02070309020205020404" pitchFamily="49" charset="0"/>
                <a:cs typeface="Courier New" panose="02070309020205020404" pitchFamily="49" charset="0"/>
              </a:rPr>
              <a:t>每次增加一个步长</a:t>
            </a:r>
            <a:r>
              <a:rPr lang="en-US" altLang="zh-CN" sz="2400" b="1" dirty="0">
                <a:solidFill>
                  <a:srgbClr val="00B050"/>
                </a:solidFill>
                <a:latin typeface="Courier New" panose="02070309020205020404" pitchFamily="49" charset="0"/>
                <a:cs typeface="Courier New" panose="02070309020205020404" pitchFamily="49" charset="0"/>
              </a:rPr>
              <a:t>h</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sum*=h;</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&lt;&lt;sum&lt;&lt;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显示积分结果</a:t>
            </a:r>
            <a:r>
              <a:rPr lang="en-US" altLang="zh-CN" sz="2400" b="1" dirty="0">
                <a:solidFill>
                  <a:srgbClr val="00B050"/>
                </a:solidFill>
                <a:latin typeface="Courier New" panose="02070309020205020404" pitchFamily="49" charset="0"/>
                <a:cs typeface="Courier New" panose="02070309020205020404" pitchFamily="49" charset="0"/>
              </a:rPr>
              <a:t>sum</a:t>
            </a:r>
          </a:p>
          <a:p>
            <a:pPr>
              <a:spcBef>
                <a:spcPts val="0"/>
              </a:spcBef>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18D6E886-43D2-4FE6-9A85-0FD31D1F775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1E1C816E-9958-41DA-812C-A44E16B12B7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779B2C56-9021-43E4-8306-BF7E0033A1F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7523B357-2B78-428F-A7A0-05437CE6708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8F80F1B-0A62-43E2-8D18-09D1AE60BF1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96E651D7-78AB-4826-BE1F-18B64318293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19D2A443-C97A-4C96-8724-FD2C24E2200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6B4A713A-7548-49D8-8C3A-F1EF049462F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66FB8AA5-EDD8-4FBA-B1EC-1E8546E21EFF}"/>
              </a:ext>
            </a:extLst>
          </p:cNvPr>
          <p:cNvSpPr>
            <a:spLocks noGrp="1"/>
          </p:cNvSpPr>
          <p:nvPr>
            <p:ph type="sldNum" sz="quarter" idx="11"/>
          </p:nvPr>
        </p:nvSpPr>
        <p:spPr/>
        <p:txBody>
          <a:bodyPr/>
          <a:lstStyle/>
          <a:p>
            <a:pPr>
              <a:defRPr/>
            </a:pPr>
            <a:fld id="{D5143908-0819-4B70-B92B-71A05F9F97D4}" type="slidenum">
              <a:rPr lang="zh-CN" altLang="en-US" smtClean="0"/>
              <a:pPr>
                <a:defRPr/>
              </a:pPr>
              <a:t>108</a:t>
            </a:fld>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78719"/>
            <a:ext cx="8229600" cy="4500562"/>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void </a:t>
            </a:r>
            <a:r>
              <a:rPr lang="en-US" altLang="zh-CN" sz="2400" b="1" dirty="0">
                <a:latin typeface="Courier New" panose="02070309020205020404" pitchFamily="49" charset="0"/>
                <a:cs typeface="Courier New" panose="02070309020205020404" pitchFamily="49" charset="0"/>
              </a:rPr>
              <a:t>print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    "&lt;&lt;name&lt;&lt;":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&lt;&lt;age&lt;&lt;" :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&lt;&lt;salary&lt;&lt;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 	 	~employee() </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delete</a:t>
            </a:r>
            <a:r>
              <a:rPr lang="en-US" altLang="zh-CN" sz="2400" b="1" dirty="0">
                <a:latin typeface="Courier New" panose="02070309020205020404" pitchFamily="49" charset="0"/>
                <a:cs typeface="Courier New" panose="02070309020205020404" pitchFamily="49" charset="0"/>
              </a:rPr>
              <a:t>[]name;</a:t>
            </a:r>
          </a:p>
          <a:p>
            <a:pPr>
              <a:spcBef>
                <a:spcPts val="0"/>
              </a:spcBef>
              <a:buNone/>
            </a:pPr>
            <a:r>
              <a:rPr lang="en-US" altLang="zh-CN" sz="2400" b="1" dirty="0">
                <a:latin typeface="Courier New" panose="02070309020205020404" pitchFamily="49" charset="0"/>
                <a:cs typeface="Courier New" panose="02070309020205020404" pitchFamily="49" charset="0"/>
              </a:rPr>
              <a:t>		} </a:t>
            </a:r>
          </a:p>
          <a:p>
            <a:pPr>
              <a:spcBef>
                <a:spcPts val="0"/>
              </a:spcBef>
              <a:buNone/>
            </a:pPr>
            <a:r>
              <a:rPr lang="en-US" altLang="zh-CN" sz="2400" b="1" dirty="0">
                <a:latin typeface="Courier New" panose="02070309020205020404" pitchFamily="49" charset="0"/>
                <a:cs typeface="Courier New" panose="02070309020205020404" pitchFamily="49" charset="0"/>
              </a:rPr>
              <a:t>}; </a:t>
            </a:r>
          </a:p>
          <a:p>
            <a:endParaRPr lang="zh-CN" altLang="en-US" b="1" dirty="0"/>
          </a:p>
        </p:txBody>
      </p:sp>
      <p:sp>
        <p:nvSpPr>
          <p:cNvPr id="4" name="矩形 3">
            <a:hlinkClick r:id="rId2" action="ppaction://hlinksldjump"/>
            <a:extLst>
              <a:ext uri="{FF2B5EF4-FFF2-40B4-BE49-F238E27FC236}">
                <a16:creationId xmlns:a16="http://schemas.microsoft.com/office/drawing/2014/main" id="{EB8ED915-D650-4448-8446-E465014E6A5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44FE3A97-BAAF-4DEE-9C13-63300546588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527A75D0-1CF9-49B6-8750-8B460A20784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211338CC-4C43-428A-9929-4CBE13266BB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E6A26627-53CF-4B8D-A84E-70B11C2B7E6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9" name="矩形 8">
            <a:hlinkClick r:id="" action="ppaction://noaction"/>
            <a:extLst>
              <a:ext uri="{FF2B5EF4-FFF2-40B4-BE49-F238E27FC236}">
                <a16:creationId xmlns:a16="http://schemas.microsoft.com/office/drawing/2014/main" id="{ED276563-ABBB-4B47-B9C1-D93F4C1848C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0" name="矩形 9">
            <a:hlinkClick r:id="" action="ppaction://noaction"/>
            <a:extLst>
              <a:ext uri="{FF2B5EF4-FFF2-40B4-BE49-F238E27FC236}">
                <a16:creationId xmlns:a16="http://schemas.microsoft.com/office/drawing/2014/main" id="{B40F985F-034E-4307-9718-0CD0E968D97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1" name="矩形 10">
            <a:hlinkClick r:id="" action="ppaction://noaction"/>
            <a:extLst>
              <a:ext uri="{FF2B5EF4-FFF2-40B4-BE49-F238E27FC236}">
                <a16:creationId xmlns:a16="http://schemas.microsoft.com/office/drawing/2014/main" id="{2F808743-C8B7-48B5-9217-FDECC6982C5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2" name="灯片编号占位符 1">
            <a:extLst>
              <a:ext uri="{FF2B5EF4-FFF2-40B4-BE49-F238E27FC236}">
                <a16:creationId xmlns:a16="http://schemas.microsoft.com/office/drawing/2014/main" id="{A924BCE6-1DF7-4E06-93D2-5E53998DDBAF}"/>
              </a:ext>
            </a:extLst>
          </p:cNvPr>
          <p:cNvSpPr>
            <a:spLocks noGrp="1"/>
          </p:cNvSpPr>
          <p:nvPr>
            <p:ph type="sldNum" sz="quarter" idx="11"/>
          </p:nvPr>
        </p:nvSpPr>
        <p:spPr/>
        <p:txBody>
          <a:bodyPr/>
          <a:lstStyle/>
          <a:p>
            <a:pPr>
              <a:defRPr/>
            </a:pPr>
            <a:fld id="{D5143908-0819-4B70-B92B-71A05F9F97D4}" type="slidenum">
              <a:rPr lang="zh-CN" altLang="en-US" smtClean="0"/>
              <a:pPr>
                <a:defRPr/>
              </a:pPr>
              <a:t>10</a:t>
            </a:fld>
            <a:endParaRPr lang="zh-CN" alt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ladder::integrate(){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梯形法</a:t>
            </a:r>
          </a:p>
          <a:p>
            <a:pPr>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zh-CN" altLang="en-US" sz="2400" b="1" dirty="0">
                <a:latin typeface="Courier New" panose="02070309020205020404" pitchFamily="49" charset="0"/>
                <a:cs typeface="Courier New" panose="02070309020205020404" pitchFamily="49" charset="0"/>
              </a:rPr>
              <a:t>...</a:t>
            </a:r>
          </a:p>
          <a:p>
            <a:pPr>
              <a:spcBef>
                <a:spcPts val="0"/>
              </a:spcBef>
              <a:buNone/>
            </a:pPr>
            <a:r>
              <a:rPr lang="zh-CN" altLang="en-US" sz="2400" b="1" dirty="0">
                <a:latin typeface="Courier New" panose="02070309020205020404" pitchFamily="49" charset="0"/>
                <a:cs typeface="Courier New" panose="02070309020205020404" pitchFamily="49" charset="0"/>
              </a:rPr>
              <a:t>}</a:t>
            </a: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err="1">
                <a:latin typeface="Courier New" panose="02070309020205020404" pitchFamily="49" charset="0"/>
                <a:cs typeface="Courier New" panose="02070309020205020404" pitchFamily="49" charset="0"/>
              </a:rPr>
              <a:t>simpson</a:t>
            </a:r>
            <a:r>
              <a:rPr lang="en-US" altLang="zh-CN" sz="2400" b="1" dirty="0">
                <a:latin typeface="Courier New" panose="02070309020205020404" pitchFamily="49" charset="0"/>
                <a:cs typeface="Courier New" panose="02070309020205020404" pitchFamily="49" charset="0"/>
              </a:rPr>
              <a:t>::integrate(){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en-US" altLang="zh-CN" sz="2400" b="1" dirty="0" err="1">
                <a:solidFill>
                  <a:srgbClr val="00B050"/>
                </a:solidFill>
                <a:latin typeface="Courier New" panose="02070309020205020404" pitchFamily="49" charset="0"/>
                <a:cs typeface="Courier New" panose="02070309020205020404" pitchFamily="49" charset="0"/>
              </a:rPr>
              <a:t>simpson</a:t>
            </a:r>
            <a:r>
              <a:rPr lang="zh-CN" altLang="en-US" sz="2400" b="1" dirty="0">
                <a:solidFill>
                  <a:srgbClr val="00B050"/>
                </a:solidFill>
                <a:latin typeface="Courier New" panose="02070309020205020404" pitchFamily="49" charset="0"/>
                <a:cs typeface="Courier New" panose="02070309020205020404" pitchFamily="49" charset="0"/>
              </a:rPr>
              <a:t>法</a:t>
            </a: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zh-CN" altLang="en-US" sz="2400" b="1" dirty="0">
                <a:latin typeface="Courier New" panose="02070309020205020404" pitchFamily="49" charset="0"/>
                <a:cs typeface="Courier New" panose="02070309020205020404" pitchFamily="49" charset="0"/>
              </a:rPr>
              <a:t>...</a:t>
            </a:r>
          </a:p>
          <a:p>
            <a:pPr>
              <a:spcBef>
                <a:spcPts val="0"/>
              </a:spcBef>
              <a:buNone/>
            </a:pPr>
            <a:r>
              <a:rPr lang="zh-CN" altLang="en-US" sz="2400" b="1" dirty="0">
                <a:latin typeface="Courier New" panose="02070309020205020404" pitchFamily="49" charset="0"/>
                <a:cs typeface="Courier New" panose="02070309020205020404" pitchFamily="49" charset="0"/>
              </a:rPr>
              <a:t>}</a:t>
            </a: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err="1">
                <a:latin typeface="Courier New" panose="02070309020205020404" pitchFamily="49" charset="0"/>
                <a:cs typeface="Courier New" panose="02070309020205020404" pitchFamily="49" charset="0"/>
              </a:rPr>
              <a:t>integrateFunc</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inte_algo</a:t>
            </a:r>
            <a:r>
              <a:rPr lang="en-US" altLang="zh-CN" sz="2400" b="1" dirty="0">
                <a:latin typeface="Courier New" panose="02070309020205020404" pitchFamily="49" charset="0"/>
                <a:cs typeface="Courier New" panose="02070309020205020404" pitchFamily="49" charset="0"/>
              </a:rPr>
              <a:t> * p) {</a:t>
            </a:r>
          </a:p>
          <a:p>
            <a:pPr>
              <a:spcBef>
                <a:spcPts val="0"/>
              </a:spcBef>
              <a:buNone/>
            </a:pPr>
            <a:r>
              <a:rPr lang="en-US" altLang="zh-CN" sz="2400" b="1" dirty="0">
                <a:latin typeface="Courier New" panose="02070309020205020404" pitchFamily="49" charset="0"/>
                <a:cs typeface="Courier New" panose="02070309020205020404" pitchFamily="49" charset="0"/>
              </a:rPr>
              <a:t>	p-&gt;integrate();</a:t>
            </a:r>
          </a:p>
          <a:p>
            <a:pPr>
              <a:spcBef>
                <a:spcPts val="0"/>
              </a:spcBef>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a:p>
            <a:pPr>
              <a:spcBef>
                <a:spcPts val="0"/>
              </a:spcBef>
            </a:pP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271B7A1C-8E1E-424D-AF9C-F3A7D09C4A1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D6C03D4B-986F-4E58-B708-6BBE22E48E7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DA8C5777-DD5E-41D3-BD62-1C4C18DA653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BF197E39-6AE4-434F-93E2-ED251159DBA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1C1EB27-8030-4CA0-BB79-ABFAC466F8A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100E6D3E-DF7B-426F-8AA6-7EF49C4E072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59DA96A0-D155-4A7E-AE2B-291360696F5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ED3132F7-EA84-4685-B495-6F98E5D9C4F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4BE0FAEC-8DC6-4147-80E6-940CB4415BA5}"/>
              </a:ext>
            </a:extLst>
          </p:cNvPr>
          <p:cNvSpPr>
            <a:spLocks noGrp="1"/>
          </p:cNvSpPr>
          <p:nvPr>
            <p:ph type="sldNum" sz="quarter" idx="11"/>
          </p:nvPr>
        </p:nvSpPr>
        <p:spPr/>
        <p:txBody>
          <a:bodyPr/>
          <a:lstStyle/>
          <a:p>
            <a:pPr>
              <a:defRPr/>
            </a:pPr>
            <a:fld id="{D5143908-0819-4B70-B92B-71A05F9F97D4}" type="slidenum">
              <a:rPr lang="zh-CN" altLang="en-US" smtClean="0"/>
              <a:pPr>
                <a:defRPr/>
              </a:pPr>
              <a:t>109</a:t>
            </a:fld>
            <a:endParaRPr lang="zh-CN" alt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153400" cy="5591544"/>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a:t>
            </a:r>
          </a:p>
          <a:p>
            <a:pPr>
              <a:spcBef>
                <a:spcPts val="0"/>
              </a:spcBef>
              <a:buNone/>
            </a:pPr>
            <a:r>
              <a:rPr lang="en-US" altLang="zh-CN" sz="2400" b="1" dirty="0">
                <a:latin typeface="Courier New" panose="02070309020205020404" pitchFamily="49" charset="0"/>
                <a:cs typeface="Courier New" panose="02070309020205020404" pitchFamily="49" charset="0"/>
              </a:rPr>
              <a:t>	rectangle </a:t>
            </a:r>
            <a:r>
              <a:rPr lang="en-US" altLang="zh-CN" sz="2400" b="1" dirty="0" err="1">
                <a:latin typeface="Courier New" panose="02070309020205020404" pitchFamily="49" charset="0"/>
                <a:cs typeface="Courier New" panose="02070309020205020404" pitchFamily="49" charset="0"/>
              </a:rPr>
              <a:t>rec</a:t>
            </a:r>
            <a:r>
              <a:rPr lang="en-US" altLang="zh-CN" sz="2400" b="1" dirty="0">
                <a:latin typeface="Courier New" panose="02070309020205020404" pitchFamily="49" charset="0"/>
                <a:cs typeface="Courier New" panose="02070309020205020404" pitchFamily="49" charset="0"/>
              </a:rPr>
              <a:t>(0.0, 1.0, 10); </a:t>
            </a:r>
          </a:p>
          <a:p>
            <a:pPr>
              <a:spcBef>
                <a:spcPts val="0"/>
              </a:spcBef>
              <a:buNone/>
            </a:pPr>
            <a:r>
              <a:rPr lang="en-US" altLang="zh-CN" sz="2400" b="1" dirty="0">
                <a:latin typeface="Courier New" panose="02070309020205020404" pitchFamily="49" charset="0"/>
                <a:cs typeface="Courier New" panose="02070309020205020404" pitchFamily="49" charset="0"/>
              </a:rPr>
              <a:t>	ladder lad(0.0, 1.0, 10);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simpson</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sim</a:t>
            </a:r>
            <a:r>
              <a:rPr lang="en-US" altLang="zh-CN" sz="2400" b="1" dirty="0">
                <a:latin typeface="Courier New" panose="02070309020205020404" pitchFamily="49" charset="0"/>
                <a:cs typeface="Courier New" panose="02070309020205020404" pitchFamily="49" charset="0"/>
              </a:rPr>
              <a:t>(0.0, 1.0, 10);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inte_algo</a:t>
            </a:r>
            <a:r>
              <a:rPr lang="en-US" altLang="zh-CN" sz="2400" b="1" dirty="0">
                <a:latin typeface="Courier New" panose="02070309020205020404" pitchFamily="49" charset="0"/>
                <a:cs typeface="Courier New" panose="02070309020205020404" pitchFamily="49" charset="0"/>
              </a:rPr>
              <a:t> *p;</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&lt;&lt;"input a num (1--rectangle method, 2--ladder method, 3--</a:t>
            </a:r>
            <a:r>
              <a:rPr lang="en-US" altLang="zh-CN" sz="2400" b="1" dirty="0" err="1">
                <a:latin typeface="Courier New" panose="02070309020205020404" pitchFamily="49" charset="0"/>
                <a:cs typeface="Courier New" panose="02070309020205020404" pitchFamily="49" charset="0"/>
              </a:rPr>
              <a:t>simpson</a:t>
            </a:r>
            <a:r>
              <a:rPr lang="en-US" altLang="zh-CN" sz="2400" b="1" dirty="0">
                <a:latin typeface="Courier New" panose="02070309020205020404" pitchFamily="49" charset="0"/>
                <a:cs typeface="Courier New" panose="02070309020205020404" pitchFamily="49" charset="0"/>
              </a:rPr>
              <a:t> method)";</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ii;</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cin</a:t>
            </a:r>
            <a:r>
              <a:rPr lang="en-US" altLang="zh-CN" sz="2400" b="1" dirty="0">
                <a:latin typeface="Courier New" panose="02070309020205020404" pitchFamily="49" charset="0"/>
                <a:cs typeface="Courier New" panose="02070309020205020404" pitchFamily="49" charset="0"/>
              </a:rPr>
              <a:t>&gt;&gt;ii;</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switch</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(ii) {</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case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1:</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矩形法</a:t>
            </a:r>
            <a:r>
              <a:rPr lang="zh-CN" altLang="en-US" sz="2400" b="1" dirty="0">
                <a:solidFill>
                  <a:schemeClr val="tx2"/>
                </a:solidFill>
                <a:latin typeface="Courier New" panose="02070309020205020404" pitchFamily="49" charset="0"/>
                <a:cs typeface="Courier New" panose="02070309020205020404" pitchFamily="49" charset="0"/>
              </a:rPr>
              <a:t>		</a:t>
            </a:r>
          </a:p>
          <a:p>
            <a:pPr>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&lt;&lt;"rectangle method:  </a:t>
            </a:r>
            <a:r>
              <a:rPr lang="en-US" altLang="zh-CN" sz="2400" b="1" dirty="0" err="1">
                <a:latin typeface="Courier New" panose="02070309020205020404" pitchFamily="49" charset="0"/>
                <a:cs typeface="Courier New" panose="02070309020205020404" pitchFamily="49" charset="0"/>
              </a:rPr>
              <a:t>suum</a:t>
            </a:r>
            <a:r>
              <a:rPr lang="en-US" altLang="zh-CN" sz="2400" b="1" dirty="0">
                <a:latin typeface="Courier New" panose="02070309020205020404" pitchFamily="49" charset="0"/>
                <a:cs typeface="Courier New" panose="02070309020205020404" pitchFamily="49" charset="0"/>
              </a:rPr>
              <a:t>==&gt;";</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integrateFunc</a:t>
            </a:r>
            <a:r>
              <a:rPr lang="en-US" altLang="zh-CN" sz="2400" b="1" dirty="0">
                <a:latin typeface="Courier New" panose="02070309020205020404" pitchFamily="49" charset="0"/>
                <a:cs typeface="Courier New" panose="02070309020205020404" pitchFamily="49" charset="0"/>
              </a:rPr>
              <a:t>(&amp;</a:t>
            </a:r>
            <a:r>
              <a:rPr lang="en-US" altLang="zh-CN" sz="2400" b="1" dirty="0" err="1">
                <a:latin typeface="Courier New" panose="02070309020205020404" pitchFamily="49" charset="0"/>
                <a:cs typeface="Courier New" panose="02070309020205020404" pitchFamily="49" charset="0"/>
              </a:rPr>
              <a:t>rec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break</a:t>
            </a:r>
            <a:r>
              <a:rPr lang="en-US" altLang="zh-CN" sz="2400" b="1" dirty="0">
                <a:solidFill>
                  <a:schemeClr val="tx2"/>
                </a:solidFill>
                <a:latin typeface="Courier New" panose="02070309020205020404" pitchFamily="49" charset="0"/>
                <a:cs typeface="Courier New" panose="02070309020205020404" pitchFamily="49" charset="0"/>
              </a:rPr>
              <a:t>;</a:t>
            </a:r>
            <a:endParaRPr lang="zh-CN" altLang="en-US" sz="2400" b="1" dirty="0">
              <a:solidFill>
                <a:schemeClr val="tx2"/>
              </a:solidFill>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33B31204-326E-4CB6-A10B-F1997D0A2E6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3BDF5423-AA2F-4898-9B93-C65E884767E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BA35F5EB-70D5-41C8-8E7F-E503A919059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D977D47E-3BE4-4CCB-AECC-95C364AB1B3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8F6442F2-65B6-44C9-87DA-1472F0AD502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38B4A9FC-ADE3-4A97-8422-2C825D2E800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774CEC71-8EFB-4061-85C0-86A88EC82C5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7C8327A8-0E4C-4714-8C56-112993F4DC4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7ADAFF76-6AE9-4928-9C3B-00C7DE35BDEF}"/>
              </a:ext>
            </a:extLst>
          </p:cNvPr>
          <p:cNvSpPr>
            <a:spLocks noGrp="1"/>
          </p:cNvSpPr>
          <p:nvPr>
            <p:ph type="sldNum" sz="quarter" idx="11"/>
          </p:nvPr>
        </p:nvSpPr>
        <p:spPr/>
        <p:txBody>
          <a:bodyPr/>
          <a:lstStyle/>
          <a:p>
            <a:pPr>
              <a:defRPr/>
            </a:pPr>
            <a:fld id="{D5143908-0819-4B70-B92B-71A05F9F97D4}" type="slidenum">
              <a:rPr lang="zh-CN" altLang="en-US" smtClean="0"/>
              <a:pPr>
                <a:defRPr/>
              </a:pPr>
              <a:t>110</a:t>
            </a:fld>
            <a:endParaRPr lang="zh-CN" alt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153400" cy="5520106"/>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case </a:t>
            </a:r>
            <a:r>
              <a:rPr lang="en-US" altLang="zh-CN" sz="2400" b="1" dirty="0">
                <a:latin typeface="Courier New" panose="02070309020205020404" pitchFamily="49" charset="0"/>
                <a:cs typeface="Courier New" panose="02070309020205020404" pitchFamily="49" charset="0"/>
              </a:rPr>
              <a:t>2:</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梯形法</a:t>
            </a:r>
          </a:p>
          <a:p>
            <a:pPr>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&lt;&lt;"ladder method:  </a:t>
            </a:r>
            <a:r>
              <a:rPr lang="en-US" altLang="zh-CN" sz="2400" b="1" dirty="0" err="1">
                <a:latin typeface="Courier New" panose="02070309020205020404" pitchFamily="49" charset="0"/>
                <a:cs typeface="Courier New" panose="02070309020205020404" pitchFamily="49" charset="0"/>
              </a:rPr>
              <a:t>suum</a:t>
            </a:r>
            <a:r>
              <a:rPr lang="en-US" altLang="zh-CN" sz="2400" b="1" dirty="0">
                <a:latin typeface="Courier New" panose="02070309020205020404" pitchFamily="49" charset="0"/>
                <a:cs typeface="Courier New" panose="02070309020205020404" pitchFamily="49" charset="0"/>
              </a:rPr>
              <a:t>==&gt;";</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integrateFunc</a:t>
            </a:r>
            <a:r>
              <a:rPr lang="en-US" altLang="zh-CN" sz="2400" b="1" dirty="0">
                <a:latin typeface="Courier New" panose="02070309020205020404" pitchFamily="49" charset="0"/>
                <a:cs typeface="Courier New" panose="02070309020205020404" pitchFamily="49" charset="0"/>
              </a:rPr>
              <a:t>(&amp;lad);</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break;</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case </a:t>
            </a:r>
            <a:r>
              <a:rPr lang="en-US" altLang="zh-CN" sz="2400" b="1" dirty="0">
                <a:latin typeface="Courier New" panose="02070309020205020404" pitchFamily="49" charset="0"/>
                <a:cs typeface="Courier New" panose="02070309020205020404" pitchFamily="49" charset="0"/>
              </a:rPr>
              <a:t>3:</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en-US" altLang="zh-CN" sz="2400" b="1" dirty="0" err="1">
                <a:solidFill>
                  <a:srgbClr val="00B050"/>
                </a:solidFill>
                <a:latin typeface="Courier New" panose="02070309020205020404" pitchFamily="49" charset="0"/>
                <a:cs typeface="Courier New" panose="02070309020205020404" pitchFamily="49" charset="0"/>
              </a:rPr>
              <a:t>simpson</a:t>
            </a:r>
            <a:r>
              <a:rPr lang="zh-CN" altLang="en-US" sz="2400" b="1" dirty="0">
                <a:solidFill>
                  <a:srgbClr val="00B050"/>
                </a:solidFill>
                <a:latin typeface="Courier New" panose="02070309020205020404" pitchFamily="49" charset="0"/>
                <a:cs typeface="Courier New" panose="02070309020205020404" pitchFamily="49" charset="0"/>
              </a:rPr>
              <a:t>法</a:t>
            </a:r>
          </a:p>
          <a:p>
            <a:pPr>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simpson</a:t>
            </a:r>
            <a:r>
              <a:rPr lang="en-US" altLang="zh-CN" sz="2400" b="1" dirty="0">
                <a:latin typeface="Courier New" panose="02070309020205020404" pitchFamily="49" charset="0"/>
                <a:cs typeface="Courier New" panose="02070309020205020404" pitchFamily="49" charset="0"/>
              </a:rPr>
              <a:t> method:  </a:t>
            </a:r>
            <a:r>
              <a:rPr lang="en-US" altLang="zh-CN" sz="2400" b="1" dirty="0" err="1">
                <a:latin typeface="Courier New" panose="02070309020205020404" pitchFamily="49" charset="0"/>
                <a:cs typeface="Courier New" panose="02070309020205020404" pitchFamily="49" charset="0"/>
              </a:rPr>
              <a:t>suum</a:t>
            </a:r>
            <a:r>
              <a:rPr lang="en-US" altLang="zh-CN" sz="2400" b="1" dirty="0">
                <a:latin typeface="Courier New" panose="02070309020205020404" pitchFamily="49" charset="0"/>
                <a:cs typeface="Courier New" panose="02070309020205020404" pitchFamily="49" charset="0"/>
              </a:rPr>
              <a:t>==&gt;";</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integrateFunc</a:t>
            </a:r>
            <a:r>
              <a:rPr lang="en-US" altLang="zh-CN" sz="2400" b="1" dirty="0">
                <a:latin typeface="Courier New" panose="02070309020205020404" pitchFamily="49" charset="0"/>
                <a:cs typeface="Courier New" panose="02070309020205020404" pitchFamily="49" charset="0"/>
              </a:rPr>
              <a:t>(&amp;</a:t>
            </a:r>
            <a:r>
              <a:rPr lang="en-US" altLang="zh-CN" sz="2400" b="1" dirty="0" err="1">
                <a:latin typeface="Courier New" panose="02070309020205020404" pitchFamily="49" charset="0"/>
                <a:cs typeface="Courier New" panose="02070309020205020404" pitchFamily="49" charset="0"/>
              </a:rPr>
              <a:t>sim</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break;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zh-CN" altLang="en-US" sz="2400" b="1" dirty="0">
                <a:solidFill>
                  <a:schemeClr val="accent6"/>
                </a:solidFill>
              </a:rPr>
              <a:t>程序执行后的显示结果如下：</a:t>
            </a:r>
          </a:p>
          <a:p>
            <a:pPr algn="just">
              <a:spcBef>
                <a:spcPts val="0"/>
              </a:spcBef>
              <a:buNone/>
            </a:pPr>
            <a:r>
              <a:rPr lang="en-US" altLang="zh-CN" sz="2400" b="1" dirty="0">
                <a:latin typeface="Courier New" panose="02070309020205020404" pitchFamily="49" charset="0"/>
                <a:cs typeface="Courier New" panose="02070309020205020404" pitchFamily="49" charset="0"/>
              </a:rPr>
              <a:t>input a num (1--rectangle method, 2--ladder method, 3--</a:t>
            </a:r>
            <a:r>
              <a:rPr lang="en-US" altLang="zh-CN" sz="2400" b="1" dirty="0" err="1">
                <a:latin typeface="Courier New" panose="02070309020205020404" pitchFamily="49" charset="0"/>
                <a:cs typeface="Courier New" panose="02070309020205020404" pitchFamily="49" charset="0"/>
              </a:rPr>
              <a:t>simpson</a:t>
            </a:r>
            <a:r>
              <a:rPr lang="en-US" altLang="zh-CN" sz="2400" b="1" dirty="0">
                <a:latin typeface="Courier New" panose="02070309020205020404" pitchFamily="49" charset="0"/>
                <a:cs typeface="Courier New" panose="02070309020205020404" pitchFamily="49" charset="0"/>
              </a:rPr>
              <a:t> method)</a:t>
            </a:r>
            <a:r>
              <a:rPr lang="en-US" altLang="zh-CN" sz="2400" b="1" dirty="0">
                <a:solidFill>
                  <a:schemeClr val="accent6"/>
                </a:solidFill>
                <a:latin typeface="Courier New" panose="02070309020205020404" pitchFamily="49" charset="0"/>
                <a:cs typeface="Courier New" panose="02070309020205020404" pitchFamily="49" charset="0"/>
              </a:rPr>
              <a:t>3</a:t>
            </a:r>
          </a:p>
          <a:p>
            <a:pPr algn="just">
              <a:spcBef>
                <a:spcPts val="0"/>
              </a:spcBef>
              <a:buNone/>
            </a:pPr>
            <a:r>
              <a:rPr lang="en-US" altLang="zh-CN" sz="2400" b="1" dirty="0" err="1">
                <a:latin typeface="Courier New" panose="02070309020205020404" pitchFamily="49" charset="0"/>
                <a:cs typeface="Courier New" panose="02070309020205020404" pitchFamily="49" charset="0"/>
              </a:rPr>
              <a:t>simpson</a:t>
            </a:r>
            <a:r>
              <a:rPr lang="en-US" altLang="zh-CN" sz="2400" b="1" dirty="0">
                <a:latin typeface="Courier New" panose="02070309020205020404" pitchFamily="49" charset="0"/>
                <a:cs typeface="Courier New" panose="02070309020205020404" pitchFamily="49" charset="0"/>
              </a:rPr>
              <a:t> method:  </a:t>
            </a:r>
            <a:r>
              <a:rPr lang="en-US" altLang="zh-CN" sz="2400" b="1" dirty="0" err="1">
                <a:latin typeface="Courier New" panose="02070309020205020404" pitchFamily="49" charset="0"/>
                <a:cs typeface="Courier New" panose="02070309020205020404" pitchFamily="49" charset="0"/>
              </a:rPr>
              <a:t>suum</a:t>
            </a:r>
            <a:r>
              <a:rPr lang="en-US" altLang="zh-CN" sz="2400" b="1" dirty="0">
                <a:latin typeface="Courier New" panose="02070309020205020404" pitchFamily="49" charset="0"/>
                <a:cs typeface="Courier New" panose="02070309020205020404" pitchFamily="49" charset="0"/>
              </a:rPr>
              <a:t>==&gt;3.14159</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25367229-D02A-4564-9DA1-6870D20400A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9DE65AE8-781F-401F-A030-D092EAB1CEA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FB3041FA-DE17-4A7E-A3B9-B1E41CD8B4F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0A65D87C-2302-4470-AA68-17EB66D7349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914B52B5-B947-43C7-A908-C2455F4CBD8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FAA113C5-25B7-4DEF-BE0F-EAE11DE847E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18D18F87-8798-4D32-A298-FB6C5941292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3630CE87-F3FE-491A-891E-CCED1E193A1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9C3A4A21-F70A-4D7C-9115-E871A10D065B}"/>
              </a:ext>
            </a:extLst>
          </p:cNvPr>
          <p:cNvSpPr>
            <a:spLocks noGrp="1"/>
          </p:cNvSpPr>
          <p:nvPr>
            <p:ph type="sldNum" sz="quarter" idx="11"/>
          </p:nvPr>
        </p:nvSpPr>
        <p:spPr/>
        <p:txBody>
          <a:bodyPr/>
          <a:lstStyle/>
          <a:p>
            <a:pPr>
              <a:defRPr/>
            </a:pPr>
            <a:fld id="{D5143908-0819-4B70-B92B-71A05F9F97D4}" type="slidenum">
              <a:rPr lang="zh-CN" altLang="en-US" smtClean="0"/>
              <a:pPr>
                <a:defRPr/>
              </a:pPr>
              <a:t>111</a:t>
            </a:fld>
            <a:endParaRPr lang="zh-CN" alt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153400" cy="5662412"/>
          </a:xfrm>
        </p:spPr>
        <p:txBody>
          <a:bodyPr/>
          <a:lstStyle/>
          <a:p>
            <a:pPr marL="0" indent="0">
              <a:buNone/>
            </a:pPr>
            <a:r>
              <a:rPr lang="zh-CN" altLang="en-US" dirty="0">
                <a:solidFill>
                  <a:srgbClr val="C00000"/>
                </a:solidFill>
              </a:rPr>
              <a:t>也可将上述的</a:t>
            </a:r>
            <a:r>
              <a:rPr lang="en-US" altLang="zh-CN" dirty="0" err="1">
                <a:solidFill>
                  <a:srgbClr val="C00000"/>
                </a:solidFill>
              </a:rPr>
              <a:t>integrateFunc</a:t>
            </a:r>
            <a:r>
              <a:rPr lang="zh-CN" altLang="en-US" dirty="0">
                <a:solidFill>
                  <a:srgbClr val="C00000"/>
                </a:solidFill>
              </a:rPr>
              <a:t>函数以及</a:t>
            </a:r>
            <a:r>
              <a:rPr lang="en-US" altLang="zh-CN" dirty="0">
                <a:solidFill>
                  <a:srgbClr val="C00000"/>
                </a:solidFill>
              </a:rPr>
              <a:t>main</a:t>
            </a:r>
            <a:r>
              <a:rPr lang="zh-CN" altLang="en-US" dirty="0">
                <a:solidFill>
                  <a:srgbClr val="C00000"/>
                </a:solidFill>
              </a:rPr>
              <a:t>用如下样式的一个</a:t>
            </a:r>
            <a:r>
              <a:rPr lang="en-US" altLang="zh-CN" dirty="0">
                <a:solidFill>
                  <a:srgbClr val="C00000"/>
                </a:solidFill>
              </a:rPr>
              <a:t>main</a:t>
            </a:r>
            <a:r>
              <a:rPr lang="zh-CN" altLang="en-US" dirty="0">
                <a:solidFill>
                  <a:srgbClr val="C00000"/>
                </a:solidFill>
              </a:rPr>
              <a:t>函数来替代。</a:t>
            </a:r>
          </a:p>
          <a:p>
            <a:pPr algn="just">
              <a:lnSpc>
                <a:spcPct val="75000"/>
              </a:lnSpc>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a:t>
            </a:r>
          </a:p>
          <a:p>
            <a:pPr algn="just">
              <a:lnSpc>
                <a:spcPct val="75000"/>
              </a:lnSpc>
              <a:buNone/>
            </a:pPr>
            <a:r>
              <a:rPr lang="en-US" altLang="zh-CN" sz="2400" b="1" dirty="0">
                <a:latin typeface="Courier New" panose="02070309020205020404" pitchFamily="49" charset="0"/>
                <a:cs typeface="Courier New" panose="02070309020205020404" pitchFamily="49" charset="0"/>
              </a:rPr>
              <a:t>	rectangle </a:t>
            </a:r>
            <a:r>
              <a:rPr lang="en-US" altLang="zh-CN" sz="2400" b="1" dirty="0" err="1">
                <a:latin typeface="Courier New" panose="02070309020205020404" pitchFamily="49" charset="0"/>
                <a:cs typeface="Courier New" panose="02070309020205020404" pitchFamily="49" charset="0"/>
              </a:rPr>
              <a:t>rec</a:t>
            </a:r>
            <a:r>
              <a:rPr lang="en-US" altLang="zh-CN" sz="2400" b="1" dirty="0">
                <a:latin typeface="Courier New" panose="02070309020205020404" pitchFamily="49" charset="0"/>
                <a:cs typeface="Courier New" panose="02070309020205020404" pitchFamily="49" charset="0"/>
              </a:rPr>
              <a:t>(0.0, 1.0, 10);</a:t>
            </a:r>
          </a:p>
          <a:p>
            <a:pPr algn="just">
              <a:lnSpc>
                <a:spcPct val="75000"/>
              </a:lnSpc>
              <a:buNone/>
            </a:pPr>
            <a:r>
              <a:rPr lang="en-US" altLang="zh-CN" sz="2400" b="1" dirty="0">
                <a:latin typeface="Courier New" panose="02070309020205020404" pitchFamily="49" charset="0"/>
                <a:cs typeface="Courier New" panose="02070309020205020404" pitchFamily="49" charset="0"/>
              </a:rPr>
              <a:t>	</a:t>
            </a:r>
            <a:r>
              <a:rPr lang="zh-CN" altLang="en-US"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gn="just">
              <a:lnSpc>
                <a:spcPct val="75000"/>
              </a:lnSpc>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cin</a:t>
            </a:r>
            <a:r>
              <a:rPr lang="en-US" altLang="zh-CN" sz="2400" b="1" dirty="0">
                <a:latin typeface="Courier New" panose="02070309020205020404" pitchFamily="49" charset="0"/>
                <a:cs typeface="Courier New" panose="02070309020205020404" pitchFamily="49" charset="0"/>
              </a:rPr>
              <a:t>&gt;&gt;ii;</a:t>
            </a:r>
          </a:p>
          <a:p>
            <a:pPr algn="just">
              <a:lnSpc>
                <a:spcPct val="75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switch</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(ii) {</a:t>
            </a:r>
          </a:p>
          <a:p>
            <a:pPr algn="just">
              <a:lnSpc>
                <a:spcPct val="75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case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1:</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矩形法</a:t>
            </a:r>
          </a:p>
          <a:p>
            <a:pPr algn="just">
              <a:lnSpc>
                <a:spcPct val="75000"/>
              </a:lnSpc>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&lt;&lt;"rectangle method:  </a:t>
            </a:r>
            <a:r>
              <a:rPr lang="en-US" altLang="zh-CN" sz="2400" b="1" dirty="0" err="1">
                <a:latin typeface="Courier New" panose="02070309020205020404" pitchFamily="49" charset="0"/>
                <a:cs typeface="Courier New" panose="02070309020205020404" pitchFamily="49" charset="0"/>
              </a:rPr>
              <a:t>suum</a:t>
            </a:r>
            <a:r>
              <a:rPr lang="en-US" altLang="zh-CN" sz="2400" b="1" dirty="0">
                <a:latin typeface="Courier New" panose="02070309020205020404" pitchFamily="49" charset="0"/>
                <a:cs typeface="Courier New" panose="02070309020205020404" pitchFamily="49" charset="0"/>
              </a:rPr>
              <a:t>==&gt;";</a:t>
            </a:r>
          </a:p>
          <a:p>
            <a:pPr algn="just">
              <a:lnSpc>
                <a:spcPct val="75000"/>
              </a:lnSpc>
              <a:buNone/>
            </a:pPr>
            <a:r>
              <a:rPr lang="en-US" altLang="zh-CN" sz="2400" b="1" dirty="0">
                <a:latin typeface="Courier New" panose="02070309020205020404" pitchFamily="49" charset="0"/>
                <a:cs typeface="Courier New" panose="02070309020205020404" pitchFamily="49" charset="0"/>
              </a:rPr>
              <a:t>		p=&amp;</a:t>
            </a:r>
            <a:r>
              <a:rPr lang="en-US" altLang="zh-CN" sz="2400" b="1" dirty="0" err="1">
                <a:latin typeface="Courier New" panose="02070309020205020404" pitchFamily="49" charset="0"/>
                <a:cs typeface="Courier New" panose="02070309020205020404" pitchFamily="49" charset="0"/>
              </a:rPr>
              <a:t>rec</a:t>
            </a:r>
            <a:r>
              <a:rPr lang="en-US" altLang="zh-CN" sz="2400" b="1" dirty="0">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break</a:t>
            </a:r>
            <a:r>
              <a:rPr lang="en-US" altLang="zh-CN" sz="2400" b="1" dirty="0">
                <a:latin typeface="Courier New" panose="02070309020205020404" pitchFamily="49" charset="0"/>
                <a:cs typeface="Courier New" panose="02070309020205020404" pitchFamily="49" charset="0"/>
              </a:rPr>
              <a:t>;</a:t>
            </a:r>
          </a:p>
          <a:p>
            <a:pPr algn="just">
              <a:lnSpc>
                <a:spcPct val="75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case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2: </a:t>
            </a:r>
            <a:r>
              <a:rPr lang="zh-CN" altLang="en-US" sz="2400" b="1" dirty="0">
                <a:latin typeface="Courier New" panose="02070309020205020404" pitchFamily="49" charset="0"/>
                <a:cs typeface="Courier New" panose="02070309020205020404" pitchFamily="49" charset="0"/>
              </a:rPr>
              <a:t>...</a:t>
            </a:r>
            <a:r>
              <a:rPr lang="en-US" altLang="zh-CN" sz="2400" b="1" dirty="0">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梯形法	</a:t>
            </a:r>
            <a:r>
              <a:rPr lang="zh-CN" altLang="en-US" sz="2400" b="1" dirty="0">
                <a:solidFill>
                  <a:schemeClr val="tx2"/>
                </a:solidFill>
                <a:latin typeface="Courier New" panose="02070309020205020404" pitchFamily="49" charset="0"/>
                <a:cs typeface="Courier New" panose="02070309020205020404" pitchFamily="49" charset="0"/>
              </a:rPr>
              <a:t>		</a:t>
            </a:r>
          </a:p>
          <a:p>
            <a:pPr algn="just">
              <a:lnSpc>
                <a:spcPct val="75000"/>
              </a:lnSpc>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case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3: </a:t>
            </a:r>
            <a:r>
              <a:rPr lang="zh-CN" altLang="en-US" sz="2400" b="1" dirty="0">
                <a:latin typeface="Courier New" panose="02070309020205020404" pitchFamily="49" charset="0"/>
                <a:cs typeface="Courier New" panose="02070309020205020404" pitchFamily="49" charset="0"/>
              </a:rPr>
              <a: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en-US" altLang="zh-CN" sz="2400" b="1" dirty="0" err="1">
                <a:solidFill>
                  <a:srgbClr val="00B050"/>
                </a:solidFill>
                <a:latin typeface="Courier New" panose="02070309020205020404" pitchFamily="49" charset="0"/>
                <a:cs typeface="Courier New" panose="02070309020205020404" pitchFamily="49" charset="0"/>
              </a:rPr>
              <a:t>simpson</a:t>
            </a:r>
            <a:r>
              <a:rPr lang="zh-CN" altLang="en-US" sz="2400" b="1" dirty="0">
                <a:solidFill>
                  <a:srgbClr val="00B050"/>
                </a:solidFill>
                <a:latin typeface="Courier New" panose="02070309020205020404" pitchFamily="49" charset="0"/>
                <a:cs typeface="Courier New" panose="02070309020205020404" pitchFamily="49" charset="0"/>
              </a:rPr>
              <a:t>法</a:t>
            </a:r>
            <a:endParaRPr lang="en-US" altLang="zh-CN" sz="2400" b="1" dirty="0">
              <a:solidFill>
                <a:srgbClr val="00B050"/>
              </a:solidFill>
              <a:latin typeface="Courier New" panose="02070309020205020404" pitchFamily="49" charset="0"/>
              <a:cs typeface="Courier New" panose="02070309020205020404" pitchFamily="49" charset="0"/>
            </a:endParaRPr>
          </a:p>
          <a:p>
            <a:pPr algn="just">
              <a:lnSpc>
                <a:spcPct val="75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zh-CN" altLang="en-US" sz="2400" b="1" dirty="0">
                <a:latin typeface="Courier New" panose="02070309020205020404" pitchFamily="49" charset="0"/>
                <a:cs typeface="Courier New" panose="02070309020205020404" pitchFamily="49" charset="0"/>
              </a:rPr>
              <a:t>}</a:t>
            </a:r>
          </a:p>
          <a:p>
            <a:pPr algn="just">
              <a:lnSpc>
                <a:spcPct val="75000"/>
              </a:lnSpc>
              <a:buNone/>
            </a:pPr>
            <a:r>
              <a:rPr lang="zh-CN" altLang="en-US" sz="2400" b="1" dirty="0">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p-&gt;integrate();</a:t>
            </a:r>
          </a:p>
          <a:p>
            <a:pPr algn="just">
              <a:lnSpc>
                <a:spcPct val="75000"/>
              </a:lnSpc>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D07D7208-D31B-4412-B315-BC754506AB8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0D16E070-0067-4B12-8E57-6D43EA35E6F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C84A76D0-CA57-446E-88E7-8B35FD6DF5C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E4069B7D-05F4-4DE8-8739-4E398A637BC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AE620B9B-BB1B-428C-8680-2F27E6FB503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A2CFE7DA-7D98-4275-8265-21749E26CC5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48EC3A0A-A02E-4701-8E2C-02E25D10C61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B55604E1-BEE1-4FD8-9755-EF9F3FA8E9C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A9F093CB-5CF6-450C-B5B8-9777156B8D39}"/>
              </a:ext>
            </a:extLst>
          </p:cNvPr>
          <p:cNvSpPr>
            <a:spLocks noGrp="1"/>
          </p:cNvSpPr>
          <p:nvPr>
            <p:ph type="sldNum" sz="quarter" idx="11"/>
          </p:nvPr>
        </p:nvSpPr>
        <p:spPr/>
        <p:txBody>
          <a:bodyPr/>
          <a:lstStyle/>
          <a:p>
            <a:pPr>
              <a:defRPr/>
            </a:pPr>
            <a:fld id="{D5143908-0819-4B70-B92B-71A05F9F97D4}" type="slidenum">
              <a:rPr lang="zh-CN" altLang="en-US" smtClean="0"/>
              <a:pPr>
                <a:defRPr/>
              </a:pPr>
              <a:t>112</a:t>
            </a:fld>
            <a:endParaRPr lang="zh-CN" alt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153400" cy="5734990"/>
          </a:xfrm>
        </p:spPr>
        <p:txBody>
          <a:bodyPr/>
          <a:lstStyle/>
          <a:p>
            <a:pPr marL="0" indent="0">
              <a:buNone/>
            </a:pPr>
            <a:r>
              <a:rPr lang="zh-CN" altLang="en-US" dirty="0">
                <a:solidFill>
                  <a:srgbClr val="C00000"/>
                </a:solidFill>
              </a:rPr>
              <a:t>若只为实现上述功能，完全可以不用指针，而直接通过类对象来进行调用(此时将不再通过动态联编)。如，也可使用如下形式的</a:t>
            </a:r>
            <a:r>
              <a:rPr lang="en-US" altLang="zh-CN" dirty="0">
                <a:solidFill>
                  <a:srgbClr val="C00000"/>
                </a:solidFill>
              </a:rPr>
              <a:t>main</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a:t>
            </a:r>
          </a:p>
          <a:p>
            <a:pPr algn="just">
              <a:spcBef>
                <a:spcPts val="0"/>
              </a:spcBef>
              <a:buNone/>
            </a:pPr>
            <a:r>
              <a:rPr lang="en-US" altLang="zh-CN" sz="2400" b="1" dirty="0">
                <a:latin typeface="Courier New" panose="02070309020205020404" pitchFamily="49" charset="0"/>
                <a:cs typeface="Courier New" panose="02070309020205020404" pitchFamily="49" charset="0"/>
              </a:rPr>
              <a:t>	rectangle </a:t>
            </a:r>
            <a:r>
              <a:rPr lang="en-US" altLang="zh-CN" sz="2400" b="1" dirty="0" err="1">
                <a:latin typeface="Courier New" panose="02070309020205020404" pitchFamily="49" charset="0"/>
                <a:cs typeface="Courier New" panose="02070309020205020404" pitchFamily="49" charset="0"/>
              </a:rPr>
              <a:t>rec</a:t>
            </a:r>
            <a:r>
              <a:rPr lang="en-US" altLang="zh-CN" sz="2400" b="1" dirty="0">
                <a:latin typeface="Courier New" panose="02070309020205020404" pitchFamily="49" charset="0"/>
                <a:cs typeface="Courier New" panose="02070309020205020404" pitchFamily="49" charset="0"/>
              </a:rPr>
              <a:t>(0.0, 1.0, 10);	</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cin</a:t>
            </a:r>
            <a:r>
              <a:rPr lang="en-US" altLang="zh-CN" sz="2400" b="1" dirty="0">
                <a:latin typeface="Courier New" panose="02070309020205020404" pitchFamily="49" charset="0"/>
                <a:cs typeface="Courier New" panose="02070309020205020404" pitchFamily="49" charset="0"/>
              </a:rPr>
              <a:t>&gt;&gt;ii;</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switch </a:t>
            </a:r>
            <a:r>
              <a:rPr lang="en-US" altLang="zh-CN" sz="2400" b="1" dirty="0">
                <a:latin typeface="Courier New" panose="02070309020205020404" pitchFamily="49" charset="0"/>
                <a:cs typeface="Courier New" panose="02070309020205020404" pitchFamily="49" charset="0"/>
              </a:rPr>
              <a:t>(ii)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case </a:t>
            </a:r>
            <a:r>
              <a:rPr lang="en-US" altLang="zh-CN" sz="2400" b="1" dirty="0">
                <a:latin typeface="Courier New" panose="02070309020205020404" pitchFamily="49" charset="0"/>
                <a:cs typeface="Courier New" panose="02070309020205020404" pitchFamily="49" charset="0"/>
              </a:rPr>
              <a:t>1:</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矩形法</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&lt;&lt;"rectangle method:  </a:t>
            </a:r>
            <a:r>
              <a:rPr lang="en-US" altLang="zh-CN" sz="2400" b="1" dirty="0" err="1">
                <a:latin typeface="Courier New" panose="02070309020205020404" pitchFamily="49" charset="0"/>
                <a:cs typeface="Courier New" panose="02070309020205020404" pitchFamily="49" charset="0"/>
              </a:rPr>
              <a:t>suum</a:t>
            </a:r>
            <a:r>
              <a:rPr lang="en-US" altLang="zh-CN" sz="2400" b="1" dirty="0">
                <a:latin typeface="Courier New" panose="02070309020205020404" pitchFamily="49" charset="0"/>
                <a:cs typeface="Courier New" panose="02070309020205020404" pitchFamily="49" charset="0"/>
              </a:rPr>
              <a:t>==&gt;";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rec.integrate</a:t>
            </a:r>
            <a:r>
              <a:rPr lang="en-US" altLang="zh-CN" sz="2400" b="1" dirty="0">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break</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case </a:t>
            </a:r>
            <a:r>
              <a:rPr lang="en-US" altLang="zh-CN" sz="2400" b="1" dirty="0">
                <a:latin typeface="Courier New" panose="02070309020205020404" pitchFamily="49" charset="0"/>
                <a:cs typeface="Courier New" panose="02070309020205020404" pitchFamily="49" charset="0"/>
              </a:rPr>
              <a:t>2:</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梯形法 </a:t>
            </a:r>
            <a:r>
              <a:rPr lang="en-US" altLang="zh-CN" sz="2400" b="1" dirty="0">
                <a:solidFill>
                  <a:srgbClr val="0000FF"/>
                </a:solidFill>
                <a:latin typeface="Courier New" panose="02070309020205020404" pitchFamily="49" charset="0"/>
                <a:cs typeface="Courier New" panose="02070309020205020404" pitchFamily="49" charset="0"/>
              </a:rPr>
              <a:t>;	case </a:t>
            </a:r>
            <a:r>
              <a:rPr lang="en-US" altLang="zh-CN" sz="2400" b="1" dirty="0">
                <a:latin typeface="Courier New" panose="02070309020205020404" pitchFamily="49" charset="0"/>
                <a:cs typeface="Courier New" panose="02070309020205020404" pitchFamily="49" charset="0"/>
              </a:rPr>
              <a:t>3: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en-US" altLang="zh-CN" sz="2400" b="1" dirty="0" err="1">
                <a:solidFill>
                  <a:srgbClr val="00B050"/>
                </a:solidFill>
                <a:latin typeface="Courier New" panose="02070309020205020404" pitchFamily="49" charset="0"/>
                <a:cs typeface="Courier New" panose="02070309020205020404" pitchFamily="49" charset="0"/>
              </a:rPr>
              <a:t>simpson</a:t>
            </a:r>
            <a:r>
              <a:rPr lang="zh-CN" altLang="en-US" sz="2400" b="1" dirty="0">
                <a:solidFill>
                  <a:srgbClr val="00B050"/>
                </a:solidFill>
                <a:latin typeface="Courier New" panose="02070309020205020404" pitchFamily="49" charset="0"/>
                <a:cs typeface="Courier New" panose="02070309020205020404" pitchFamily="49" charset="0"/>
              </a:rPr>
              <a:t>法</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zh-CN" altLang="en-US" sz="2400" b="1" dirty="0">
                <a:latin typeface="Courier New" panose="02070309020205020404" pitchFamily="49" charset="0"/>
                <a:cs typeface="Courier New" panose="02070309020205020404" pitchFamily="49" charset="0"/>
              </a:rPr>
              <a:t>}</a:t>
            </a:r>
          </a:p>
          <a:p>
            <a:pPr algn="just">
              <a:spcBef>
                <a:spcPts val="0"/>
              </a:spcBef>
              <a:buNone/>
            </a:pPr>
            <a:r>
              <a:rPr lang="zh-CN" altLang="en-US"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6B6B4E43-2D6D-499C-918C-61A4C470CF0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017C45FC-11B0-4B3F-A249-13451EF61AB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B5427447-CDF5-4263-A460-BE7B172DADE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F62CC604-6DCC-4183-92C9-F1E42D8085C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44DF8576-5763-48A3-8716-C9B8C6CEA34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51309626-2C2A-4C5D-BB02-C096E0D3EE1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A3C8CEEB-8E7A-4663-B70B-2DAFF8ED48F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A67BF8FF-AE4F-4473-8244-AD2504730F1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ADE98915-00F2-4F3F-B2FF-746CA1256E56}"/>
              </a:ext>
            </a:extLst>
          </p:cNvPr>
          <p:cNvSpPr>
            <a:spLocks noGrp="1"/>
          </p:cNvSpPr>
          <p:nvPr>
            <p:ph type="sldNum" sz="quarter" idx="11"/>
          </p:nvPr>
        </p:nvSpPr>
        <p:spPr/>
        <p:txBody>
          <a:bodyPr/>
          <a:lstStyle/>
          <a:p>
            <a:pPr>
              <a:defRPr/>
            </a:pPr>
            <a:fld id="{D5143908-0819-4B70-B92B-71A05F9F97D4}" type="slidenum">
              <a:rPr lang="zh-CN" altLang="en-US" smtClean="0"/>
              <a:pPr>
                <a:defRPr/>
              </a:pPr>
              <a:t>113</a:t>
            </a:fld>
            <a:endParaRPr lang="zh-CN" alt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marL="0" indent="0">
              <a:spcBef>
                <a:spcPts val="600"/>
              </a:spcBef>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8.15】</a:t>
            </a:r>
            <a:r>
              <a:rPr lang="zh-CN" altLang="en-US" dirty="0">
                <a:solidFill>
                  <a:srgbClr val="C00000"/>
                </a:solidFill>
              </a:rPr>
              <a:t>利用图元类画图 </a:t>
            </a:r>
            <a:endParaRPr lang="en-US" altLang="zh-CN" dirty="0">
              <a:solidFill>
                <a:srgbClr val="C00000"/>
              </a:solidFill>
            </a:endParaRPr>
          </a:p>
          <a:p>
            <a:pPr lvl="1">
              <a:spcBef>
                <a:spcPts val="600"/>
              </a:spcBef>
            </a:pPr>
            <a:r>
              <a:rPr lang="zh-CN" altLang="en-US" dirty="0"/>
              <a:t>本程序自定义</a:t>
            </a:r>
            <a:r>
              <a:rPr lang="en-US" altLang="zh-CN" dirty="0" err="1"/>
              <a:t>pixel、graphelem、line、rectangle、triangle、circle、square、figure</a:t>
            </a:r>
            <a:r>
              <a:rPr lang="zh-CN" altLang="en-US" dirty="0"/>
              <a:t>等8个类（类型）并对它们进行使用</a:t>
            </a:r>
            <a:endParaRPr lang="en-US" altLang="zh-CN" dirty="0"/>
          </a:p>
          <a:p>
            <a:pPr lvl="1">
              <a:spcBef>
                <a:spcPts val="600"/>
              </a:spcBef>
            </a:pPr>
            <a:r>
              <a:rPr lang="zh-CN" altLang="en-US" dirty="0">
                <a:solidFill>
                  <a:srgbClr val="0000FF"/>
                </a:solidFill>
              </a:rPr>
              <a:t>设立并处理以下图元:</a:t>
            </a:r>
          </a:p>
          <a:p>
            <a:pPr lvl="2">
              <a:spcBef>
                <a:spcPts val="600"/>
              </a:spcBef>
            </a:pPr>
            <a:r>
              <a:rPr lang="zh-CN" altLang="en-US" dirty="0"/>
              <a:t>直线(</a:t>
            </a:r>
            <a:r>
              <a:rPr lang="en-US" altLang="zh-CN" dirty="0"/>
              <a:t>line</a:t>
            </a:r>
            <a:r>
              <a:rPr lang="zh-CN" altLang="en-US" dirty="0"/>
              <a:t>类)，矩形(</a:t>
            </a:r>
            <a:r>
              <a:rPr lang="en-US" altLang="zh-CN" dirty="0"/>
              <a:t>rectangle</a:t>
            </a:r>
            <a:r>
              <a:rPr lang="zh-CN" altLang="en-US" dirty="0"/>
              <a:t>类)，三角形(</a:t>
            </a:r>
            <a:r>
              <a:rPr lang="en-US" altLang="zh-CN" dirty="0"/>
              <a:t>triangle</a:t>
            </a:r>
            <a:r>
              <a:rPr lang="zh-CN" altLang="en-US" dirty="0"/>
              <a:t>类)，圆(</a:t>
            </a:r>
            <a:r>
              <a:rPr lang="en-US" altLang="zh-CN" dirty="0"/>
              <a:t>circle</a:t>
            </a:r>
            <a:r>
              <a:rPr lang="zh-CN" altLang="en-US" dirty="0"/>
              <a:t>类)，正方形(</a:t>
            </a:r>
            <a:r>
              <a:rPr lang="en-US" altLang="zh-CN" dirty="0"/>
              <a:t>square</a:t>
            </a:r>
            <a:r>
              <a:rPr lang="zh-CN" altLang="en-US" dirty="0"/>
              <a:t>类)。</a:t>
            </a:r>
          </a:p>
          <a:p>
            <a:pPr lvl="1">
              <a:spcBef>
                <a:spcPts val="600"/>
              </a:spcBef>
            </a:pPr>
            <a:r>
              <a:rPr lang="zh-CN" altLang="en-US" dirty="0"/>
              <a:t>将每一种图元设计成一个类，在每一个类的定义中，除含有其构造函数外，还包含一个可将本类的图元画出来的公有函数</a:t>
            </a:r>
            <a:r>
              <a:rPr lang="en-US" altLang="zh-CN" dirty="0"/>
              <a:t>draw</a:t>
            </a:r>
            <a:endParaRPr lang="zh-CN" altLang="en-US" dirty="0"/>
          </a:p>
        </p:txBody>
      </p:sp>
      <p:sp>
        <p:nvSpPr>
          <p:cNvPr id="4" name="矩形 3">
            <a:hlinkClick r:id="rId2" action="ppaction://hlinksldjump"/>
            <a:extLst>
              <a:ext uri="{FF2B5EF4-FFF2-40B4-BE49-F238E27FC236}">
                <a16:creationId xmlns:a16="http://schemas.microsoft.com/office/drawing/2014/main" id="{39B43E93-D9D4-41FC-9AE2-6F54141014E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E26E6FAF-A38D-4DAD-B737-9F969352F0C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87F5AAA0-22C5-4FB6-AE4C-29494C275BC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142F1362-7D8F-4165-8796-DB2B7C1CE63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444F6D0A-0302-43DD-8053-2E02DEB6CA1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B240EB6C-28B3-406F-8E9D-863D5D30600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AD675B39-D3A5-459D-A3B6-A275C327C73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161E68DB-9D4C-4110-9641-6AF54FAFA5B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F52DC749-4504-4FC9-BF77-FB09E9DEFD56}"/>
              </a:ext>
            </a:extLst>
          </p:cNvPr>
          <p:cNvSpPr>
            <a:spLocks noGrp="1"/>
          </p:cNvSpPr>
          <p:nvPr>
            <p:ph type="sldNum" sz="quarter" idx="11"/>
          </p:nvPr>
        </p:nvSpPr>
        <p:spPr/>
        <p:txBody>
          <a:bodyPr/>
          <a:lstStyle/>
          <a:p>
            <a:pPr>
              <a:defRPr/>
            </a:pPr>
            <a:fld id="{D5143908-0819-4B70-B92B-71A05F9F97D4}" type="slidenum">
              <a:rPr lang="zh-CN" altLang="en-US" smtClean="0"/>
              <a:pPr>
                <a:defRPr/>
              </a:pPr>
              <a:t>114</a:t>
            </a:fld>
            <a:endParaRPr lang="zh-CN" alt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348310"/>
          </a:xfrm>
        </p:spPr>
        <p:txBody>
          <a:bodyPr/>
          <a:lstStyle/>
          <a:p>
            <a:pPr>
              <a:spcBef>
                <a:spcPts val="0"/>
              </a:spcBef>
            </a:pPr>
            <a:r>
              <a:rPr lang="zh-CN" altLang="en-US" dirty="0"/>
              <a:t>由于每一个图元都要用到颜色(</a:t>
            </a:r>
            <a:r>
              <a:rPr lang="en-US" altLang="zh-CN" dirty="0"/>
              <a:t>color)</a:t>
            </a:r>
            <a:r>
              <a:rPr lang="zh-CN" altLang="en-US" dirty="0"/>
              <a:t>数据成员，所以设立一个基类</a:t>
            </a:r>
            <a:r>
              <a:rPr lang="en-US" altLang="zh-CN" dirty="0" err="1"/>
              <a:t>graphelem</a:t>
            </a:r>
            <a:r>
              <a:rPr lang="en-US" altLang="zh-CN" dirty="0"/>
              <a:t>，</a:t>
            </a:r>
            <a:r>
              <a:rPr lang="zh-CN" altLang="en-US" dirty="0"/>
              <a:t>它含有</a:t>
            </a:r>
            <a:r>
              <a:rPr lang="en-US" altLang="zh-CN" dirty="0"/>
              <a:t>protected</a:t>
            </a:r>
            <a:r>
              <a:rPr lang="zh-CN" altLang="en-US" dirty="0"/>
              <a:t>型数据成员</a:t>
            </a:r>
            <a:r>
              <a:rPr lang="en-US" altLang="zh-CN" dirty="0"/>
              <a:t>color，</a:t>
            </a:r>
            <a:r>
              <a:rPr lang="zh-CN" altLang="en-US" dirty="0"/>
              <a:t>以及一个虚函数</a:t>
            </a:r>
            <a:r>
              <a:rPr lang="en-US" altLang="zh-CN" dirty="0"/>
              <a:t>draw。</a:t>
            </a:r>
          </a:p>
          <a:p>
            <a:pPr>
              <a:spcBef>
                <a:spcPts val="0"/>
              </a:spcBef>
            </a:pPr>
            <a:r>
              <a:rPr lang="zh-CN" altLang="en-US" dirty="0"/>
              <a:t>由于不准备在基类</a:t>
            </a:r>
            <a:r>
              <a:rPr lang="en-US" altLang="zh-CN" dirty="0" err="1"/>
              <a:t>graphelem</a:t>
            </a:r>
            <a:r>
              <a:rPr lang="zh-CN" altLang="en-US" dirty="0"/>
              <a:t>的虚函数</a:t>
            </a:r>
            <a:r>
              <a:rPr lang="en-US" altLang="zh-CN" dirty="0"/>
              <a:t>draw</a:t>
            </a:r>
            <a:r>
              <a:rPr lang="zh-CN" altLang="en-US" dirty="0"/>
              <a:t>中做任何事情，所以在其原型后加上“=0”字样而构成纯虚函数。从而使</a:t>
            </a:r>
            <a:r>
              <a:rPr lang="en-US" altLang="zh-CN" dirty="0" err="1"/>
              <a:t>graphelem</a:t>
            </a:r>
            <a:r>
              <a:rPr lang="zh-CN" altLang="en-US" dirty="0"/>
              <a:t>成为抽象基类。</a:t>
            </a:r>
            <a:endParaRPr lang="en-US" altLang="zh-CN" dirty="0"/>
          </a:p>
          <a:p>
            <a:pPr>
              <a:spcBef>
                <a:spcPts val="0"/>
              </a:spcBef>
            </a:pPr>
            <a:r>
              <a:rPr lang="zh-CN" altLang="en-US" dirty="0"/>
              <a:t>程序中至少要设立具有以下关系的六个类：</a:t>
            </a:r>
          </a:p>
          <a:p>
            <a:pPr lvl="1">
              <a:spcBef>
                <a:spcPts val="0"/>
              </a:spcBef>
            </a:pPr>
            <a:r>
              <a:rPr lang="zh-CN" altLang="en-US" dirty="0"/>
              <a:t>抽象基类</a:t>
            </a:r>
            <a:r>
              <a:rPr lang="en-US" altLang="zh-CN" dirty="0" err="1"/>
              <a:t>graphelem</a:t>
            </a:r>
            <a:r>
              <a:rPr lang="en-US" altLang="zh-CN" dirty="0"/>
              <a:t>；</a:t>
            </a:r>
          </a:p>
          <a:p>
            <a:pPr lvl="1">
              <a:spcBef>
                <a:spcPts val="0"/>
              </a:spcBef>
            </a:pPr>
            <a:r>
              <a:rPr lang="zh-CN" altLang="en-US" dirty="0"/>
              <a:t>由</a:t>
            </a:r>
            <a:r>
              <a:rPr lang="en-US" altLang="zh-CN" dirty="0" err="1"/>
              <a:t>graphelem</a:t>
            </a:r>
            <a:r>
              <a:rPr lang="zh-CN" altLang="en-US" dirty="0"/>
              <a:t>直接派生出的四个类：</a:t>
            </a:r>
            <a:r>
              <a:rPr lang="en-US" altLang="zh-CN" dirty="0" err="1"/>
              <a:t>line，rectangle，triangle，circle</a:t>
            </a:r>
            <a:r>
              <a:rPr lang="en-US" altLang="zh-CN" dirty="0"/>
              <a:t>；</a:t>
            </a:r>
          </a:p>
          <a:p>
            <a:pPr lvl="1">
              <a:spcBef>
                <a:spcPts val="0"/>
              </a:spcBef>
            </a:pPr>
            <a:r>
              <a:rPr lang="zh-CN" altLang="en-US" dirty="0"/>
              <a:t>由</a:t>
            </a:r>
            <a:r>
              <a:rPr lang="en-US" altLang="zh-CN" dirty="0"/>
              <a:t>rectangle</a:t>
            </a:r>
            <a:r>
              <a:rPr lang="zh-CN" altLang="en-US" dirty="0"/>
              <a:t>派生出一个类：</a:t>
            </a:r>
            <a:r>
              <a:rPr lang="en-US" altLang="zh-CN" dirty="0"/>
              <a:t>square。</a:t>
            </a:r>
            <a:endParaRPr lang="zh-CN" altLang="en-US" dirty="0"/>
          </a:p>
        </p:txBody>
      </p:sp>
      <p:sp>
        <p:nvSpPr>
          <p:cNvPr id="4" name="矩形 3">
            <a:hlinkClick r:id="rId2" action="ppaction://hlinksldjump"/>
            <a:extLst>
              <a:ext uri="{FF2B5EF4-FFF2-40B4-BE49-F238E27FC236}">
                <a16:creationId xmlns:a16="http://schemas.microsoft.com/office/drawing/2014/main" id="{BB033A56-3F7E-4324-BD90-D8E1658A77A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E45D0950-90FE-4E14-9D9B-B9D138F6923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498991C9-2C51-4F3B-B333-7301217998D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C30394BB-CA8E-44A4-9D8D-AAD0AC4E87E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7D197B74-4E3D-4C8B-B993-01A38F9CB81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8E88124E-BA0A-4013-B912-30362BC9493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D2B67F4C-91D5-4FBC-88AE-92E256AE49D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EFF4F4B5-F01A-49AC-BB78-80F1A9E1F2C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91E1618C-E0FC-48C4-B4A6-9DD6A722F8C8}"/>
              </a:ext>
            </a:extLst>
          </p:cNvPr>
          <p:cNvSpPr>
            <a:spLocks noGrp="1"/>
          </p:cNvSpPr>
          <p:nvPr>
            <p:ph type="sldNum" sz="quarter" idx="11"/>
          </p:nvPr>
        </p:nvSpPr>
        <p:spPr/>
        <p:txBody>
          <a:bodyPr/>
          <a:lstStyle/>
          <a:p>
            <a:pPr>
              <a:defRPr/>
            </a:pPr>
            <a:fld id="{D5143908-0819-4B70-B92B-71A05F9F97D4}" type="slidenum">
              <a:rPr lang="zh-CN" altLang="en-US" smtClean="0"/>
              <a:pPr>
                <a:defRPr/>
              </a:pPr>
              <a:t>115</a:t>
            </a:fld>
            <a:endParaRPr lang="zh-CN" alt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a:spcBef>
                <a:spcPts val="0"/>
              </a:spcBef>
            </a:pPr>
            <a:r>
              <a:rPr lang="zh-CN" altLang="en-US" dirty="0"/>
              <a:t>由于“画”以上图元时，都要用到“点”的概念与位置，所以设立的第七个类为：</a:t>
            </a:r>
            <a:r>
              <a:rPr lang="en-US" altLang="zh-CN" dirty="0"/>
              <a:t>pixel</a:t>
            </a:r>
          </a:p>
          <a:p>
            <a:pPr>
              <a:spcBef>
                <a:spcPts val="0"/>
              </a:spcBef>
            </a:pPr>
            <a:r>
              <a:rPr lang="zh-CN" altLang="en-US" dirty="0"/>
              <a:t>为了通过虚函数进行动态联编处理，需说明并使用指向基类</a:t>
            </a:r>
            <a:r>
              <a:rPr lang="en-US" altLang="zh-CN" dirty="0" err="1"/>
              <a:t>graphelem</a:t>
            </a:r>
            <a:r>
              <a:rPr lang="zh-CN" altLang="en-US" dirty="0"/>
              <a:t>的指针( 注，该程序中说明了10个这种指针，放在一个称为</a:t>
            </a:r>
            <a:r>
              <a:rPr lang="en-US" altLang="zh-CN" dirty="0"/>
              <a:t>pg</a:t>
            </a:r>
            <a:r>
              <a:rPr lang="zh-CN" altLang="en-US" dirty="0"/>
              <a:t>的数组中，既是说，</a:t>
            </a:r>
            <a:r>
              <a:rPr lang="en-US" altLang="zh-CN" dirty="0"/>
              <a:t>pg[0]，pg[1]，... ，pg[9]</a:t>
            </a:r>
            <a:r>
              <a:rPr lang="zh-CN" altLang="en-US" dirty="0"/>
              <a:t>均为这种指向基类</a:t>
            </a:r>
            <a:r>
              <a:rPr lang="en-US" altLang="zh-CN" dirty="0" err="1"/>
              <a:t>graphelem</a:t>
            </a:r>
            <a:r>
              <a:rPr lang="zh-CN" altLang="en-US" dirty="0"/>
              <a:t>的指针)。而后通过这些指针的动态取值(使它们指向不同的派生类)，进而利用函数调用“</a:t>
            </a:r>
            <a:r>
              <a:rPr lang="en-US" altLang="zh-CN" dirty="0"/>
              <a:t>pg[</a:t>
            </a:r>
            <a:r>
              <a:rPr lang="en-US" altLang="zh-CN" dirty="0" err="1"/>
              <a:t>i</a:t>
            </a:r>
            <a:r>
              <a:rPr lang="en-US" altLang="zh-CN" dirty="0"/>
              <a:t>]-&gt;draw( )”( </a:t>
            </a:r>
            <a:r>
              <a:rPr lang="en-US" altLang="zh-CN" dirty="0" err="1"/>
              <a:t>i</a:t>
            </a:r>
            <a:r>
              <a:rPr lang="en-US" altLang="zh-CN" dirty="0"/>
              <a:t>=0， 1，... ，9)</a:t>
            </a:r>
            <a:r>
              <a:rPr lang="zh-CN" altLang="en-US" dirty="0"/>
              <a:t>来“画”出组成一个图形的不同图元来。</a:t>
            </a:r>
          </a:p>
          <a:p>
            <a:pPr algn="just">
              <a:spcBef>
                <a:spcPts val="0"/>
              </a:spcBef>
              <a:buNone/>
            </a:pPr>
            <a:r>
              <a:rPr lang="zh-CN" altLang="en-US" sz="2400" dirty="0">
                <a:solidFill>
                  <a:srgbClr val="0000FF"/>
                </a:solidFill>
              </a:rPr>
              <a:t>      </a:t>
            </a:r>
            <a:endParaRPr lang="zh-CN" altLang="en-US" dirty="0"/>
          </a:p>
        </p:txBody>
      </p:sp>
      <p:sp>
        <p:nvSpPr>
          <p:cNvPr id="4" name="矩形 3">
            <a:hlinkClick r:id="rId2" action="ppaction://hlinksldjump"/>
            <a:extLst>
              <a:ext uri="{FF2B5EF4-FFF2-40B4-BE49-F238E27FC236}">
                <a16:creationId xmlns:a16="http://schemas.microsoft.com/office/drawing/2014/main" id="{17200A20-9C25-47E2-BF68-4E8E8C9A746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0E201FD4-7B2E-4EFF-9522-9815E0FB1EA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42A30456-DB11-485E-A38B-7E8F5A4B09E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46FFF8C0-88AF-4900-B7A8-72991BD1B09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8A9BDA4-1A48-4EA4-B7DE-32FA1FA0AE0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A9B8B3BE-D9F3-47DB-B318-EEC1112A0F1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C4ED7201-3E53-416E-B1BF-133DB14A4EF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AB179179-73A8-4E9B-957D-E7AB49956CC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FD016452-5966-4731-9C50-AC99D57054FD}"/>
              </a:ext>
            </a:extLst>
          </p:cNvPr>
          <p:cNvSpPr>
            <a:spLocks noGrp="1"/>
          </p:cNvSpPr>
          <p:nvPr>
            <p:ph type="sldNum" sz="quarter" idx="11"/>
          </p:nvPr>
        </p:nvSpPr>
        <p:spPr/>
        <p:txBody>
          <a:bodyPr/>
          <a:lstStyle/>
          <a:p>
            <a:pPr>
              <a:defRPr/>
            </a:pPr>
            <a:fld id="{D5143908-0819-4B70-B92B-71A05F9F97D4}" type="slidenum">
              <a:rPr lang="zh-CN" altLang="en-US" smtClean="0"/>
              <a:pPr>
                <a:defRPr/>
              </a:pPr>
              <a:t>116</a:t>
            </a:fld>
            <a:endParaRPr lang="zh-CN" alt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a:spcBef>
                <a:spcPts val="600"/>
              </a:spcBef>
            </a:pPr>
            <a:r>
              <a:rPr lang="zh-CN" altLang="en-US" dirty="0"/>
              <a:t>本程序中的第八个类</a:t>
            </a:r>
            <a:r>
              <a:rPr lang="en-US" altLang="zh-CN" dirty="0"/>
              <a:t>figure </a:t>
            </a:r>
            <a:r>
              <a:rPr lang="zh-CN" altLang="en-US" dirty="0"/>
              <a:t>中的</a:t>
            </a:r>
            <a:r>
              <a:rPr lang="en-US" altLang="zh-CN" dirty="0"/>
              <a:t>paint</a:t>
            </a:r>
            <a:r>
              <a:rPr lang="zh-CN" altLang="en-US" dirty="0"/>
              <a:t>成员函数正是用来完成上述“画”图元功能的。</a:t>
            </a:r>
          </a:p>
          <a:p>
            <a:pPr>
              <a:spcBef>
                <a:spcPts val="600"/>
              </a:spcBef>
            </a:pPr>
            <a:r>
              <a:rPr lang="zh-CN" altLang="en-US" dirty="0"/>
              <a:t>虽然</a:t>
            </a:r>
            <a:r>
              <a:rPr lang="en-US" altLang="zh-CN" dirty="0" err="1"/>
              <a:t>pixel，figure</a:t>
            </a:r>
            <a:r>
              <a:rPr lang="zh-CN" altLang="en-US" dirty="0"/>
              <a:t>这两个类与其它六个类没有继承和派生的关系，但却有成员关系。类</a:t>
            </a:r>
            <a:r>
              <a:rPr lang="en-US" altLang="zh-CN" dirty="0"/>
              <a:t>pixel</a:t>
            </a:r>
            <a:r>
              <a:rPr lang="zh-CN" altLang="en-US" dirty="0"/>
              <a:t>的对象要作为</a:t>
            </a:r>
            <a:r>
              <a:rPr lang="en-US" altLang="zh-CN" dirty="0" err="1"/>
              <a:t>graphelem</a:t>
            </a:r>
            <a:r>
              <a:rPr lang="zh-CN" altLang="en-US" dirty="0"/>
              <a:t>及其派生类的成员和构造函数成员的参数。而类</a:t>
            </a:r>
            <a:r>
              <a:rPr lang="en-US" altLang="zh-CN" dirty="0"/>
              <a:t>figure</a:t>
            </a:r>
            <a:r>
              <a:rPr lang="zh-CN" altLang="en-US" dirty="0"/>
              <a:t>则以</a:t>
            </a:r>
            <a:r>
              <a:rPr lang="en-US" altLang="zh-CN" dirty="0" err="1"/>
              <a:t>graphelem</a:t>
            </a:r>
            <a:r>
              <a:rPr lang="zh-CN" altLang="en-US" dirty="0"/>
              <a:t>类的对象指针数组作为其数据成员</a:t>
            </a:r>
            <a:endParaRPr lang="en-US" altLang="zh-CN" dirty="0"/>
          </a:p>
          <a:p>
            <a:pPr>
              <a:spcBef>
                <a:spcPts val="600"/>
              </a:spcBef>
            </a:pPr>
            <a:endParaRPr lang="zh-CN" altLang="en-US" dirty="0"/>
          </a:p>
          <a:p>
            <a:pPr>
              <a:spcBef>
                <a:spcPts val="600"/>
              </a:spcBef>
            </a:pPr>
            <a:endParaRPr lang="zh-CN" altLang="en-US" dirty="0"/>
          </a:p>
          <a:p>
            <a:pPr>
              <a:spcBef>
                <a:spcPts val="600"/>
              </a:spcBef>
            </a:pPr>
            <a:endParaRPr lang="zh-CN" altLang="en-US" dirty="0"/>
          </a:p>
        </p:txBody>
      </p:sp>
      <p:sp>
        <p:nvSpPr>
          <p:cNvPr id="4" name="矩形 3">
            <a:hlinkClick r:id="rId2" action="ppaction://hlinksldjump"/>
            <a:extLst>
              <a:ext uri="{FF2B5EF4-FFF2-40B4-BE49-F238E27FC236}">
                <a16:creationId xmlns:a16="http://schemas.microsoft.com/office/drawing/2014/main" id="{6788E756-3432-4FC7-85FE-AB4C9EADC76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AC3658C8-546B-476D-B8EF-4A551259877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FE8A26BA-8F93-4786-BB30-F4F22E8E79E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BFE0E34F-047E-4421-8830-37FCBC27A61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5F5F6107-681E-4BB6-BEBC-672081CA1A5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2B5F8B7B-93E9-43E1-A767-583788B97B7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4891483B-D572-4570-B3E9-A2F4E8D598B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713F5AB5-228E-4D9D-AFC7-59B06199244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DB191F8D-519F-49B1-A07A-D08DB58ACAFB}"/>
              </a:ext>
            </a:extLst>
          </p:cNvPr>
          <p:cNvSpPr>
            <a:spLocks noGrp="1"/>
          </p:cNvSpPr>
          <p:nvPr>
            <p:ph type="sldNum" sz="quarter" idx="11"/>
          </p:nvPr>
        </p:nvSpPr>
        <p:spPr/>
        <p:txBody>
          <a:bodyPr/>
          <a:lstStyle/>
          <a:p>
            <a:pPr>
              <a:defRPr/>
            </a:pPr>
            <a:fld id="{D5143908-0819-4B70-B92B-71A05F9F97D4}" type="slidenum">
              <a:rPr lang="zh-CN" altLang="en-US" smtClean="0"/>
              <a:pPr>
                <a:defRPr/>
              </a:pPr>
              <a:t>117</a:t>
            </a:fld>
            <a:endParaRPr lang="zh-CN" alt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pixel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类</a:t>
            </a:r>
            <a:r>
              <a:rPr lang="en-US" altLang="zh-CN" sz="2400" b="1" dirty="0">
                <a:solidFill>
                  <a:srgbClr val="00B050"/>
                </a:solidFill>
                <a:latin typeface="Courier New" panose="02070309020205020404" pitchFamily="49" charset="0"/>
                <a:cs typeface="Courier New" panose="02070309020205020404" pitchFamily="49" charset="0"/>
              </a:rPr>
              <a:t>pixel，</a:t>
            </a:r>
            <a:r>
              <a:rPr lang="zh-CN" altLang="en-US" sz="2400" b="1" dirty="0">
                <a:solidFill>
                  <a:srgbClr val="00B050"/>
                </a:solidFill>
                <a:latin typeface="Courier New" panose="02070309020205020404" pitchFamily="49" charset="0"/>
                <a:cs typeface="Courier New" panose="02070309020205020404" pitchFamily="49" charset="0"/>
              </a:rPr>
              <a:t>表示屏幕像素点</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x,y</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pixel(){  x=0; y=0;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构造函数一，无参</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pixel(</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 x=a; y=b;}</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构造函数二，参数</a:t>
            </a:r>
            <a:r>
              <a:rPr lang="en-US" altLang="zh-CN" sz="2400" b="1" dirty="0" err="1">
                <a:solidFill>
                  <a:srgbClr val="00B050"/>
                </a:solidFill>
                <a:latin typeface="Courier New" panose="02070309020205020404" pitchFamily="49" charset="0"/>
                <a:cs typeface="Courier New" panose="02070309020205020404" pitchFamily="49" charset="0"/>
              </a:rPr>
              <a:t>a、b</a:t>
            </a:r>
            <a:r>
              <a:rPr lang="zh-CN" altLang="en-US" sz="2400" b="1" dirty="0">
                <a:solidFill>
                  <a:srgbClr val="00B050"/>
                </a:solidFill>
                <a:latin typeface="Courier New" panose="02070309020205020404" pitchFamily="49" charset="0"/>
                <a:cs typeface="Courier New" panose="02070309020205020404" pitchFamily="49" charset="0"/>
              </a:rPr>
              <a:t>表示点的位置</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pixel(</a:t>
            </a:r>
            <a:r>
              <a:rPr lang="en-US" altLang="zh-CN" sz="2400" b="1" dirty="0">
                <a:solidFill>
                  <a:srgbClr val="0000FF"/>
                </a:solidFill>
                <a:latin typeface="Courier New" panose="02070309020205020404" pitchFamily="49" charset="0"/>
                <a:cs typeface="Courier New" panose="02070309020205020404" pitchFamily="49" charset="0"/>
              </a:rPr>
              <a:t>const </a:t>
            </a:r>
            <a:r>
              <a:rPr lang="en-US" altLang="zh-CN" sz="2400" b="1" dirty="0">
                <a:latin typeface="Courier New" panose="02070309020205020404" pitchFamily="49" charset="0"/>
                <a:cs typeface="Courier New" panose="02070309020205020404" pitchFamily="49" charset="0"/>
              </a:rPr>
              <a:t>pixel&amp; p){ x=</a:t>
            </a:r>
            <a:r>
              <a:rPr lang="en-US" altLang="zh-CN" sz="2400" b="1" dirty="0" err="1">
                <a:latin typeface="Courier New" panose="02070309020205020404" pitchFamily="49" charset="0"/>
                <a:cs typeface="Courier New" panose="02070309020205020404" pitchFamily="49" charset="0"/>
              </a:rPr>
              <a:t>p.x</a:t>
            </a:r>
            <a:r>
              <a:rPr lang="en-US" altLang="zh-CN" sz="2400" b="1" dirty="0">
                <a:latin typeface="Courier New" panose="02070309020205020404" pitchFamily="49" charset="0"/>
                <a:cs typeface="Courier New" panose="02070309020205020404" pitchFamily="49" charset="0"/>
              </a:rPr>
              <a:t>;  y=</a:t>
            </a:r>
            <a:r>
              <a:rPr lang="en-US" altLang="zh-CN" sz="2400" b="1" dirty="0" err="1">
                <a:latin typeface="Courier New" panose="02070309020205020404" pitchFamily="49" charset="0"/>
                <a:cs typeface="Courier New" panose="02070309020205020404" pitchFamily="49" charset="0"/>
              </a:rPr>
              <a:t>p.y</a:t>
            </a: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构造函数三，参数</a:t>
            </a:r>
            <a:r>
              <a:rPr lang="en-US" altLang="zh-CN" sz="2400" b="1" dirty="0">
                <a:solidFill>
                  <a:srgbClr val="00B050"/>
                </a:solidFill>
                <a:latin typeface="Courier New" panose="02070309020205020404" pitchFamily="49" charset="0"/>
                <a:cs typeface="Courier New" panose="02070309020205020404" pitchFamily="49" charset="0"/>
              </a:rPr>
              <a:t>p</a:t>
            </a:r>
            <a:r>
              <a:rPr lang="zh-CN" altLang="en-US" sz="2400" b="1" dirty="0">
                <a:solidFill>
                  <a:srgbClr val="00B050"/>
                </a:solidFill>
                <a:latin typeface="Courier New" panose="02070309020205020404" pitchFamily="49" charset="0"/>
                <a:cs typeface="Courier New" panose="02070309020205020404" pitchFamily="49" charset="0"/>
              </a:rPr>
              <a:t>为某个已存在对象</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getx</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return </a:t>
            </a:r>
            <a:r>
              <a:rPr lang="en-US" altLang="zh-CN" sz="2400" b="1" dirty="0">
                <a:latin typeface="Courier New" panose="02070309020205020404" pitchFamily="49" charset="0"/>
                <a:cs typeface="Courier New" panose="02070309020205020404" pitchFamily="49" charset="0"/>
              </a:rPr>
              <a:t>x;}</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获取对象的</a:t>
            </a:r>
            <a:r>
              <a:rPr lang="en-US" altLang="zh-CN" sz="2400" b="1" dirty="0">
                <a:solidFill>
                  <a:srgbClr val="00B050"/>
                </a:solidFill>
                <a:latin typeface="Courier New" panose="02070309020205020404" pitchFamily="49" charset="0"/>
                <a:cs typeface="Courier New" panose="02070309020205020404" pitchFamily="49" charset="0"/>
              </a:rPr>
              <a:t>x</a:t>
            </a:r>
            <a:r>
              <a:rPr lang="zh-CN" altLang="en-US" sz="2400" b="1" dirty="0">
                <a:solidFill>
                  <a:srgbClr val="00B050"/>
                </a:solidFill>
                <a:latin typeface="Courier New" panose="02070309020205020404" pitchFamily="49" charset="0"/>
                <a:cs typeface="Courier New" panose="02070309020205020404" pitchFamily="49" charset="0"/>
              </a:rPr>
              <a:t>值</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gety</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return </a:t>
            </a:r>
            <a:r>
              <a:rPr lang="en-US" altLang="zh-CN" sz="2400" b="1" dirty="0">
                <a:latin typeface="Courier New" panose="02070309020205020404" pitchFamily="49" charset="0"/>
                <a:cs typeface="Courier New" panose="02070309020205020404" pitchFamily="49" charset="0"/>
              </a:rPr>
              <a:t>y;}</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获取对象的</a:t>
            </a:r>
            <a:r>
              <a:rPr lang="en-US" altLang="zh-CN" sz="2400" b="1" dirty="0">
                <a:solidFill>
                  <a:srgbClr val="00B050"/>
                </a:solidFill>
                <a:latin typeface="Courier New" panose="02070309020205020404" pitchFamily="49" charset="0"/>
                <a:cs typeface="Courier New" panose="02070309020205020404" pitchFamily="49" charset="0"/>
              </a:rPr>
              <a:t>y</a:t>
            </a:r>
            <a:r>
              <a:rPr lang="zh-CN" altLang="en-US" sz="2400" b="1" dirty="0">
                <a:solidFill>
                  <a:srgbClr val="00B050"/>
                </a:solidFill>
                <a:latin typeface="Courier New" panose="02070309020205020404" pitchFamily="49" charset="0"/>
                <a:cs typeface="Courier New" panose="02070309020205020404" pitchFamily="49" charset="0"/>
              </a:rPr>
              <a:t>值</a:t>
            </a:r>
          </a:p>
          <a:p>
            <a:pPr algn="just">
              <a:spcBef>
                <a:spcPts val="0"/>
              </a:spcBef>
              <a:buNone/>
            </a:pPr>
            <a:r>
              <a:rPr lang="zh-CN" altLang="en-US" sz="2400" b="1" dirty="0">
                <a:latin typeface="Courier New" panose="02070309020205020404" pitchFamily="49" charset="0"/>
                <a:cs typeface="Courier New" panose="02070309020205020404" pitchFamily="49" charset="0"/>
              </a:rPr>
              <a:t>}; </a:t>
            </a:r>
          </a:p>
        </p:txBody>
      </p:sp>
      <p:sp>
        <p:nvSpPr>
          <p:cNvPr id="4" name="矩形 3">
            <a:hlinkClick r:id="rId2" action="ppaction://hlinksldjump"/>
            <a:extLst>
              <a:ext uri="{FF2B5EF4-FFF2-40B4-BE49-F238E27FC236}">
                <a16:creationId xmlns:a16="http://schemas.microsoft.com/office/drawing/2014/main" id="{D89910C7-BE39-473F-A5EA-8096188BC9B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25AD7522-1315-495C-BF86-657FCC5318C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94CBF169-B0F8-44A1-B0DC-33ED5E395EA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B0BA2DD2-C39B-4378-B96A-A6F77AAE502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C3A2D159-D165-484D-9BA7-FC7621C0090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3603CDF8-E775-4EB7-85E6-F6E03BA618D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43BD5443-642A-47C0-A1A3-CC894295490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15FC619E-A24A-45F9-A321-C776093C3D2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3F08CCFC-9501-480D-BC32-2A0A80A3D157}"/>
              </a:ext>
            </a:extLst>
          </p:cNvPr>
          <p:cNvSpPr>
            <a:spLocks noGrp="1"/>
          </p:cNvSpPr>
          <p:nvPr>
            <p:ph type="sldNum" sz="quarter" idx="11"/>
          </p:nvPr>
        </p:nvSpPr>
        <p:spPr/>
        <p:txBody>
          <a:bodyPr/>
          <a:lstStyle/>
          <a:p>
            <a:pPr>
              <a:defRPr/>
            </a:pPr>
            <a:fld id="{D5143908-0819-4B70-B92B-71A05F9F97D4}" type="slidenum">
              <a:rPr lang="zh-CN" altLang="en-US" smtClean="0"/>
              <a:pPr>
                <a:defRPr/>
              </a:pPr>
              <a:t>118</a:t>
            </a:fld>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manager:</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employee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派生类</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level;</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manager(</a:t>
            </a:r>
            <a:r>
              <a:rPr lang="en-US" altLang="zh-CN" sz="2400" b="1" dirty="0">
                <a:solidFill>
                  <a:srgbClr val="0000FF"/>
                </a:solidFill>
                <a:latin typeface="Courier New" panose="02070309020205020404" pitchFamily="49" charset="0"/>
                <a:cs typeface="Courier New" panose="02070309020205020404" pitchFamily="49" charset="0"/>
              </a:rPr>
              <a:t>short </a:t>
            </a:r>
            <a:r>
              <a:rPr lang="en-US" altLang="zh-CN" sz="2400" b="1" dirty="0" err="1">
                <a:latin typeface="Courier New" panose="02070309020205020404" pitchFamily="49" charset="0"/>
                <a:cs typeface="Courier New" panose="02070309020205020404" pitchFamily="49" charset="0"/>
              </a:rPr>
              <a:t>ag</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float </a:t>
            </a:r>
            <a:r>
              <a:rPr lang="en-US" altLang="zh-CN" sz="2400" b="1" dirty="0" err="1">
                <a:latin typeface="Courier New" panose="02070309020205020404" pitchFamily="49" charset="0"/>
                <a:cs typeface="Courier New" panose="02070309020205020404" pitchFamily="49" charset="0"/>
              </a:rPr>
              <a:t>sa</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na</a:t>
            </a:r>
            <a:r>
              <a:rPr lang="en-US" altLang="zh-CN" sz="2400" b="1" dirty="0">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lev</a:t>
            </a:r>
            <a:r>
              <a:rPr lang="en-US" altLang="zh-CN" sz="2400" b="1" dirty="0">
                <a:latin typeface="Courier New" panose="02070309020205020404" pitchFamily="49" charset="0"/>
                <a:cs typeface="Courier New" panose="02070309020205020404" pitchFamily="49" charset="0"/>
              </a:rPr>
              <a:t>):employee (</a:t>
            </a:r>
            <a:r>
              <a:rPr lang="en-US" altLang="zh-CN" sz="2400" b="1" dirty="0" err="1">
                <a:latin typeface="Courier New" panose="02070309020205020404" pitchFamily="49" charset="0"/>
                <a:cs typeface="Courier New" panose="02070309020205020404" pitchFamily="49" charset="0"/>
              </a:rPr>
              <a:t>ag,sa,na</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对基类初始化负责</a:t>
            </a: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level=</a:t>
            </a:r>
            <a:r>
              <a:rPr lang="en-US" altLang="zh-CN" sz="2400" b="1" dirty="0" err="1">
                <a:latin typeface="Courier New" panose="02070309020205020404" pitchFamily="49" charset="0"/>
                <a:cs typeface="Courier New" panose="02070309020205020404" pitchFamily="49" charset="0"/>
              </a:rPr>
              <a:t>lev</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void </a:t>
            </a:r>
            <a:r>
              <a:rPr lang="en-US" altLang="zh-CN" sz="2400" b="1" dirty="0">
                <a:latin typeface="Courier New" panose="02070309020205020404" pitchFamily="49" charset="0"/>
                <a:cs typeface="Courier New" panose="02070309020205020404" pitchFamily="49" charset="0"/>
              </a:rPr>
              <a:t>print() {</a:t>
            </a:r>
          </a:p>
          <a:p>
            <a:pPr>
              <a:spcBef>
                <a:spcPts val="0"/>
              </a:spcBef>
              <a:buNone/>
            </a:pPr>
            <a:r>
              <a:rPr lang="en-US" altLang="zh-CN" sz="2400" b="1" dirty="0">
                <a:latin typeface="Courier New" panose="02070309020205020404" pitchFamily="49" charset="0"/>
                <a:cs typeface="Courier New" panose="02070309020205020404" pitchFamily="49" charset="0"/>
              </a:rPr>
              <a:t>	   employee::print();</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调用基类</a:t>
            </a:r>
            <a:r>
              <a:rPr lang="en-US" altLang="zh-CN" sz="2400" b="1" dirty="0">
                <a:solidFill>
                  <a:srgbClr val="00B050"/>
                </a:solidFill>
                <a:latin typeface="Courier New" panose="02070309020205020404" pitchFamily="49" charset="0"/>
                <a:cs typeface="Courier New" panose="02070309020205020404" pitchFamily="49" charset="0"/>
              </a:rPr>
              <a:t>print</a:t>
            </a:r>
            <a:r>
              <a:rPr lang="zh-CN" altLang="en-US" sz="2400" b="1" dirty="0">
                <a:solidFill>
                  <a:srgbClr val="00B050"/>
                </a:solidFill>
                <a:latin typeface="Courier New" panose="02070309020205020404" pitchFamily="49" charset="0"/>
                <a:cs typeface="Courier New" panose="02070309020205020404" pitchFamily="49" charset="0"/>
              </a:rPr>
              <a:t>显示“共性”数据</a:t>
            </a: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 &lt;&lt;"    level:"&lt;&lt;level&lt;&lt;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	}	</a:t>
            </a:r>
          </a:p>
          <a:p>
            <a:pPr>
              <a:spcBef>
                <a:spcPts val="0"/>
              </a:spcBef>
              <a:buNone/>
            </a:pPr>
            <a:r>
              <a:rPr lang="en-US" altLang="zh-CN" sz="2400" b="1" dirty="0">
                <a:latin typeface="Courier New" panose="02070309020205020404" pitchFamily="49" charset="0"/>
                <a:cs typeface="Courier New" panose="02070309020205020404" pitchFamily="49" charset="0"/>
              </a:rPr>
              <a:t>};</a:t>
            </a:r>
          </a:p>
          <a:p>
            <a:pPr>
              <a:spcBef>
                <a:spcPts val="0"/>
              </a:spcBef>
            </a:pP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9AE23B2C-C0DA-49B2-BB31-127AAF8F1E3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B7491551-6BE6-4813-BD73-9CCBE467491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088A3306-F8A5-495B-94B8-37638B096D0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71631D1E-75D2-4778-AEB1-1E54642D44A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1A567D5B-A12C-4DDC-A498-058682F3FAC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9" name="矩形 8">
            <a:hlinkClick r:id="" action="ppaction://noaction"/>
            <a:extLst>
              <a:ext uri="{FF2B5EF4-FFF2-40B4-BE49-F238E27FC236}">
                <a16:creationId xmlns:a16="http://schemas.microsoft.com/office/drawing/2014/main" id="{F9B4D88C-74B8-42C1-8D0F-3FAFC18361D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0" name="矩形 9">
            <a:hlinkClick r:id="" action="ppaction://noaction"/>
            <a:extLst>
              <a:ext uri="{FF2B5EF4-FFF2-40B4-BE49-F238E27FC236}">
                <a16:creationId xmlns:a16="http://schemas.microsoft.com/office/drawing/2014/main" id="{16EA554E-1D52-413E-9518-A042CB3E10F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1" name="矩形 10">
            <a:hlinkClick r:id="" action="ppaction://noaction"/>
            <a:extLst>
              <a:ext uri="{FF2B5EF4-FFF2-40B4-BE49-F238E27FC236}">
                <a16:creationId xmlns:a16="http://schemas.microsoft.com/office/drawing/2014/main" id="{D2F163BB-869A-46A6-839E-404F024D10C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2" name="灯片编号占位符 1">
            <a:extLst>
              <a:ext uri="{FF2B5EF4-FFF2-40B4-BE49-F238E27FC236}">
                <a16:creationId xmlns:a16="http://schemas.microsoft.com/office/drawing/2014/main" id="{8244AF4E-4B3B-48D0-B650-9AD6B3EF5A93}"/>
              </a:ext>
            </a:extLst>
          </p:cNvPr>
          <p:cNvSpPr>
            <a:spLocks noGrp="1"/>
          </p:cNvSpPr>
          <p:nvPr>
            <p:ph type="sldNum" sz="quarter" idx="11"/>
          </p:nvPr>
        </p:nvSpPr>
        <p:spPr/>
        <p:txBody>
          <a:bodyPr/>
          <a:lstStyle/>
          <a:p>
            <a:pPr>
              <a:defRPr/>
            </a:pPr>
            <a:fld id="{D5143908-0819-4B70-B92B-71A05F9F97D4}" type="slidenum">
              <a:rPr lang="zh-CN" altLang="en-US" smtClean="0"/>
              <a:pPr>
                <a:defRPr/>
              </a:pPr>
              <a:t>11</a:t>
            </a:fld>
            <a:endParaRPr lang="zh-CN" alt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205434"/>
          </a:xfrm>
        </p:spPr>
        <p:txBody>
          <a:bodyPr/>
          <a:lstStyle/>
          <a:p>
            <a:pPr algn="just">
              <a:spcBef>
                <a:spcPts val="0"/>
              </a:spcBef>
              <a:buNone/>
            </a:pPr>
            <a:r>
              <a:rPr lang="en-US" altLang="zh-CN" sz="2400" b="1" dirty="0" err="1">
                <a:solidFill>
                  <a:srgbClr val="0000FF"/>
                </a:solidFill>
                <a:latin typeface="Courier New" panose="02070309020205020404" pitchFamily="49" charset="0"/>
                <a:cs typeface="Courier New" panose="02070309020205020404" pitchFamily="49" charset="0"/>
              </a:rPr>
              <a:t>enum</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colort</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枚举类型，用于定义颜色常量（名字）</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black,blue,green,cyan,red,magenta,brown</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lightgray,darkgray,lightblue,lightgreen</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lightcyan,lightred,lightmagenta,yellow</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white,blink</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基类</a:t>
            </a:r>
            <a:r>
              <a:rPr lang="en-US" altLang="zh-CN" sz="2400" b="1" dirty="0" err="1">
                <a:solidFill>
                  <a:srgbClr val="00B050"/>
                </a:solidFill>
                <a:latin typeface="Courier New" panose="02070309020205020404" pitchFamily="49" charset="0"/>
                <a:cs typeface="Courier New" panose="02070309020205020404" pitchFamily="49" charset="0"/>
              </a:rPr>
              <a:t>graphelem</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为抽象基类）</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protected</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colort</a:t>
            </a:r>
            <a:r>
              <a:rPr lang="en-US" altLang="zh-CN" sz="2400" b="1" dirty="0">
                <a:latin typeface="Courier New" panose="02070309020205020404" pitchFamily="49" charset="0"/>
                <a:cs typeface="Courier New" panose="02070309020205020404" pitchFamily="49" charset="0"/>
              </a:rPr>
              <a:t> color;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颜色</a:t>
            </a:r>
            <a:r>
              <a:rPr lang="en-US" altLang="zh-CN" sz="2400" b="1" dirty="0">
                <a:solidFill>
                  <a:srgbClr val="00B050"/>
                </a:solidFill>
                <a:latin typeface="Courier New" panose="02070309020205020404" pitchFamily="49" charset="0"/>
                <a:cs typeface="Courier New" panose="02070309020205020404" pitchFamily="49" charset="0"/>
              </a:rPr>
              <a:t>color</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solidFill>
                  <a:schemeClr val="tx2"/>
                </a:solidFill>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colort</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 color=</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latin typeface="Courier New" panose="02070309020205020404" pitchFamily="49" charset="0"/>
                <a:cs typeface="Courier New" panose="02070309020205020404" pitchFamily="49" charset="0"/>
              </a:rPr>
              <a:t>	virtual void draw( )=0;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纯虚函数</a:t>
            </a:r>
            <a:r>
              <a:rPr lang="en-US" altLang="zh-CN" sz="2400" b="1" dirty="0">
                <a:solidFill>
                  <a:srgbClr val="00B050"/>
                </a:solidFill>
                <a:latin typeface="Courier New" panose="02070309020205020404" pitchFamily="49" charset="0"/>
                <a:cs typeface="Courier New" panose="02070309020205020404" pitchFamily="49" charset="0"/>
              </a:rPr>
              <a:t>draw</a:t>
            </a:r>
            <a:r>
              <a:rPr lang="en-US" altLang="zh-CN" sz="2400" b="1" dirty="0">
                <a:solidFill>
                  <a:srgbClr val="0000FF"/>
                </a:solidFill>
                <a:latin typeface="Courier New" panose="02070309020205020404" pitchFamily="49" charset="0"/>
                <a:cs typeface="Courier New" panose="02070309020205020404" pitchFamily="49" charset="0"/>
              </a:rPr>
              <a:t> </a:t>
            </a:r>
          </a:p>
          <a:p>
            <a:pPr algn="just">
              <a:spcBef>
                <a:spcPts val="0"/>
              </a:spcBef>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38E70B55-4F27-409E-86C6-29634F908FF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44BA774F-C282-4376-B1D4-3D6BF784638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2BF5D2E9-6FB8-4B54-B390-37083BE5A3D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3FA76D7A-9EA2-476C-B05F-056BA2ECE9E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D65CAB7C-A1E4-4B66-9ACC-DAEEBB25823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6C5D4E27-D9CA-4BA3-9419-A6832BAB437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91F6F22C-EBD9-4A58-85AD-B321FF98CE1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A06D174F-2989-4C2F-BA65-DA0D72A0572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DC96679A-7229-46CE-8A94-A80A372C56FA}"/>
              </a:ext>
            </a:extLst>
          </p:cNvPr>
          <p:cNvSpPr>
            <a:spLocks noGrp="1"/>
          </p:cNvSpPr>
          <p:nvPr>
            <p:ph type="sldNum" sz="quarter" idx="11"/>
          </p:nvPr>
        </p:nvSpPr>
        <p:spPr/>
        <p:txBody>
          <a:bodyPr/>
          <a:lstStyle/>
          <a:p>
            <a:pPr>
              <a:defRPr/>
            </a:pPr>
            <a:fld id="{D5143908-0819-4B70-B92B-71A05F9F97D4}" type="slidenum">
              <a:rPr lang="zh-CN" altLang="en-US" smtClean="0"/>
              <a:pPr>
                <a:defRPr/>
              </a:pPr>
              <a:t>119</a:t>
            </a:fld>
            <a:endParaRPr lang="zh-CN" alt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543956" cy="5949280"/>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line:</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派生类</a:t>
            </a:r>
            <a:r>
              <a:rPr lang="en-US" altLang="zh-CN" sz="2400" b="1" dirty="0">
                <a:solidFill>
                  <a:srgbClr val="00B050"/>
                </a:solidFill>
                <a:latin typeface="Courier New" panose="02070309020205020404" pitchFamily="49" charset="0"/>
                <a:cs typeface="Courier New" panose="02070309020205020404" pitchFamily="49" charset="0"/>
              </a:rPr>
              <a:t>line</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pixel start, end;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成员为</a:t>
            </a:r>
            <a:r>
              <a:rPr lang="en-US" altLang="zh-CN" sz="2400" b="1" dirty="0">
                <a:solidFill>
                  <a:srgbClr val="00B050"/>
                </a:solidFill>
                <a:latin typeface="Courier New" panose="02070309020205020404" pitchFamily="49" charset="0"/>
                <a:cs typeface="Courier New" panose="02070309020205020404" pitchFamily="49" charset="0"/>
              </a:rPr>
              <a:t>pixel</a:t>
            </a:r>
            <a:r>
              <a:rPr lang="zh-CN" altLang="en-US" sz="2400" b="1" dirty="0">
                <a:solidFill>
                  <a:srgbClr val="00B050"/>
                </a:solidFill>
                <a:latin typeface="Courier New" panose="02070309020205020404" pitchFamily="49" charset="0"/>
                <a:cs typeface="Courier New" panose="02070309020205020404" pitchFamily="49" charset="0"/>
              </a:rPr>
              <a:t>类对象</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line(pixel </a:t>
            </a:r>
            <a:r>
              <a:rPr lang="en-US" altLang="zh-CN" sz="2400" b="1" dirty="0" err="1">
                <a:latin typeface="Courier New" panose="02070309020205020404" pitchFamily="49" charset="0"/>
                <a:cs typeface="Courier New" panose="02070309020205020404" pitchFamily="49" charset="0"/>
              </a:rPr>
              <a:t>sta</a:t>
            </a:r>
            <a:r>
              <a:rPr lang="en-US" altLang="zh-CN" sz="2400" b="1" dirty="0">
                <a:latin typeface="Courier New" panose="02070309020205020404" pitchFamily="49" charset="0"/>
                <a:cs typeface="Courier New" panose="02070309020205020404" pitchFamily="49" charset="0"/>
              </a:rPr>
              <a:t>, pixel en, </a:t>
            </a:r>
            <a:r>
              <a:rPr lang="en-US" altLang="zh-CN" sz="2400" b="1" dirty="0" err="1">
                <a:latin typeface="Courier New" panose="02070309020205020404" pitchFamily="49" charset="0"/>
                <a:cs typeface="Courier New" panose="02070309020205020404" pitchFamily="49" charset="0"/>
              </a:rPr>
              <a:t>colort</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),start(</a:t>
            </a:r>
            <a:r>
              <a:rPr lang="en-US" altLang="zh-CN" sz="2400" b="1" dirty="0" err="1">
                <a:latin typeface="Courier New" panose="02070309020205020404" pitchFamily="49" charset="0"/>
                <a:cs typeface="Courier New" panose="02070309020205020404" pitchFamily="49" charset="0"/>
              </a:rPr>
              <a:t>sta</a:t>
            </a:r>
            <a:r>
              <a:rPr lang="en-US" altLang="zh-CN" sz="2400" b="1" dirty="0">
                <a:latin typeface="Courier New" panose="02070309020205020404" pitchFamily="49" charset="0"/>
                <a:cs typeface="Courier New" panose="02070309020205020404" pitchFamily="49" charset="0"/>
              </a:rPr>
              <a:t>),end(en) { }; </a:t>
            </a:r>
            <a:r>
              <a:rPr lang="en-US" altLang="zh-CN" sz="2400" b="1" dirty="0">
                <a:solidFill>
                  <a:srgbClr val="0000FF"/>
                </a:solidFill>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virtual void </a:t>
            </a:r>
            <a:r>
              <a:rPr lang="en-US" altLang="zh-CN" sz="2400" b="1" dirty="0">
                <a:latin typeface="Courier New" panose="02070309020205020404" pitchFamily="49" charset="0"/>
                <a:cs typeface="Courier New" panose="02070309020205020404" pitchFamily="49" charset="0"/>
              </a:rPr>
              <a:t>draw( );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虚函数</a:t>
            </a:r>
            <a:r>
              <a:rPr lang="en-US" altLang="zh-CN" sz="2400" b="1" dirty="0">
                <a:solidFill>
                  <a:srgbClr val="00B050"/>
                </a:solidFill>
                <a:latin typeface="Courier New" panose="02070309020205020404" pitchFamily="49" charset="0"/>
                <a:cs typeface="Courier New" panose="02070309020205020404" pitchFamily="49" charset="0"/>
              </a:rPr>
              <a:t>draw</a:t>
            </a:r>
          </a:p>
          <a:p>
            <a:pPr algn="just">
              <a:spcBef>
                <a:spcPts val="0"/>
              </a:spcBef>
              <a:buNone/>
            </a:pPr>
            <a:r>
              <a:rPr lang="en-US" altLang="zh-CN" sz="2400" b="1" dirty="0">
                <a:latin typeface="Courier New" panose="02070309020205020404" pitchFamily="49" charset="0"/>
                <a:cs typeface="Courier New" panose="02070309020205020404" pitchFamily="49" charset="0"/>
              </a:rPr>
              <a:t>};</a:t>
            </a:r>
            <a:r>
              <a:rPr lang="en-US" altLang="zh-CN" sz="2400" b="1" dirty="0">
                <a:solidFill>
                  <a:schemeClr val="tx2"/>
                </a:solidFill>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rectangle:public</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	//</a:t>
            </a:r>
            <a:r>
              <a:rPr lang="zh-CN" altLang="en-US" sz="2400" b="1" dirty="0">
                <a:solidFill>
                  <a:srgbClr val="00B050"/>
                </a:solidFill>
                <a:latin typeface="Courier New" panose="02070309020205020404" pitchFamily="49" charset="0"/>
                <a:cs typeface="Courier New" panose="02070309020205020404" pitchFamily="49" charset="0"/>
              </a:rPr>
              <a:t>派生类</a:t>
            </a:r>
            <a:r>
              <a:rPr lang="en-US" altLang="zh-CN" sz="2400" b="1" dirty="0">
                <a:solidFill>
                  <a:srgbClr val="00B050"/>
                </a:solidFill>
                <a:latin typeface="Courier New" panose="02070309020205020404" pitchFamily="49" charset="0"/>
                <a:cs typeface="Courier New" panose="02070309020205020404" pitchFamily="49" charset="0"/>
              </a:rPr>
              <a:t>rectangle</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pixel </a:t>
            </a:r>
            <a:r>
              <a:rPr lang="en-US" altLang="zh-CN" sz="2400" b="1" dirty="0" err="1">
                <a:latin typeface="Courier New" panose="02070309020205020404" pitchFamily="49" charset="0"/>
                <a:cs typeface="Courier New" panose="02070309020205020404" pitchFamily="49" charset="0"/>
              </a:rPr>
              <a:t>ulcorner,lrcorner</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solidFill>
                  <a:schemeClr val="tx2"/>
                </a:solidFill>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rectangle(pixel </a:t>
            </a:r>
            <a:r>
              <a:rPr lang="en-US" altLang="zh-CN" sz="2400" b="1" dirty="0" err="1">
                <a:latin typeface="Courier New" panose="02070309020205020404" pitchFamily="49" charset="0"/>
                <a:cs typeface="Courier New" panose="02070309020205020404" pitchFamily="49" charset="0"/>
              </a:rPr>
              <a:t>ul,pixel</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el,colort</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ulcorner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ul</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lrcorner</a:t>
            </a:r>
            <a:r>
              <a:rPr lang="en-US" altLang="zh-CN" sz="2400" b="1" dirty="0">
                <a:latin typeface="Courier New" panose="02070309020205020404" pitchFamily="49" charset="0"/>
                <a:cs typeface="Courier New" panose="02070309020205020404" pitchFamily="49" charset="0"/>
              </a:rPr>
              <a:t>(el){};</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virtual void </a:t>
            </a:r>
            <a:r>
              <a:rPr lang="en-US" altLang="zh-CN" sz="2400" b="1" dirty="0">
                <a:latin typeface="Courier New" panose="02070309020205020404" pitchFamily="49" charset="0"/>
                <a:cs typeface="Courier New" panose="02070309020205020404" pitchFamily="49" charset="0"/>
              </a:rPr>
              <a:t>draw( );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虚函数</a:t>
            </a:r>
            <a:r>
              <a:rPr lang="en-US" altLang="zh-CN" sz="2400" b="1" dirty="0">
                <a:solidFill>
                  <a:srgbClr val="00B050"/>
                </a:solidFill>
                <a:latin typeface="Courier New" panose="02070309020205020404" pitchFamily="49" charset="0"/>
                <a:cs typeface="Courier New" panose="02070309020205020404" pitchFamily="49" charset="0"/>
              </a:rPr>
              <a:t>draw</a:t>
            </a:r>
          </a:p>
          <a:p>
            <a:pPr algn="just">
              <a:spcBef>
                <a:spcPts val="0"/>
              </a:spcBef>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5C3E4BF6-FBC4-4131-BEE7-01F407187D1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87A2533A-E814-4EDB-ACA4-191BC83C4FF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CA79FEBB-725B-4327-BBDE-6859A5E0A2B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7ECEF5E9-69D6-4E3B-8B97-10B9CB1DF7E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66C6B302-CA7B-4E99-8240-9562CDA1F07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24F05657-6CE2-4CD8-AA70-FE578287A2B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C0E4B9FB-6534-44D2-A453-1C1FAC95054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EC7E9C84-5951-4CB7-9AEB-AB1C74A42D2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57E07ED4-88DE-4075-A82D-1457508F15DB}"/>
              </a:ext>
            </a:extLst>
          </p:cNvPr>
          <p:cNvSpPr>
            <a:spLocks noGrp="1"/>
          </p:cNvSpPr>
          <p:nvPr>
            <p:ph type="sldNum" sz="quarter" idx="11"/>
          </p:nvPr>
        </p:nvSpPr>
        <p:spPr/>
        <p:txBody>
          <a:bodyPr/>
          <a:lstStyle/>
          <a:p>
            <a:pPr>
              <a:defRPr/>
            </a:pPr>
            <a:fld id="{D5143908-0819-4B70-B92B-71A05F9F97D4}" type="slidenum">
              <a:rPr lang="zh-CN" altLang="en-US" smtClean="0"/>
              <a:pPr>
                <a:defRPr/>
              </a:pPr>
              <a:t>120</a:t>
            </a:fld>
            <a:endParaRPr lang="zh-CN" alt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258204" cy="5029200"/>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square:</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rectangle{</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派生类</a:t>
            </a:r>
            <a:r>
              <a:rPr lang="en-US" altLang="zh-CN" sz="2400" b="1" dirty="0">
                <a:solidFill>
                  <a:srgbClr val="00B050"/>
                </a:solidFill>
                <a:latin typeface="Courier New" panose="02070309020205020404" pitchFamily="49" charset="0"/>
                <a:cs typeface="Courier New" panose="02070309020205020404" pitchFamily="49" charset="0"/>
              </a:rPr>
              <a:t>square</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square(pixel </a:t>
            </a:r>
            <a:r>
              <a:rPr lang="en-US" altLang="zh-CN" sz="2400" b="1" dirty="0" err="1">
                <a:latin typeface="Courier New" panose="02070309020205020404" pitchFamily="49" charset="0"/>
                <a:cs typeface="Courier New" panose="02070309020205020404" pitchFamily="49" charset="0"/>
              </a:rPr>
              <a:t>ul,</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lh,colort</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:rectangle(</a:t>
            </a:r>
            <a:r>
              <a:rPr lang="en-US" altLang="zh-CN" sz="2400" b="1" dirty="0" err="1">
                <a:latin typeface="Courier New" panose="02070309020205020404" pitchFamily="49" charset="0"/>
                <a:cs typeface="Courier New" panose="02070309020205020404" pitchFamily="49" charset="0"/>
              </a:rPr>
              <a:t>ul,pixel</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ul.getx</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lh,ul.gety</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lh</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virtual void </a:t>
            </a:r>
            <a:r>
              <a:rPr lang="en-US" altLang="zh-CN" sz="2400" b="1" dirty="0">
                <a:latin typeface="Courier New" panose="02070309020205020404" pitchFamily="49" charset="0"/>
                <a:cs typeface="Courier New" panose="02070309020205020404" pitchFamily="49" charset="0"/>
              </a:rPr>
              <a:t>draw( );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虚函数</a:t>
            </a:r>
            <a:r>
              <a:rPr lang="en-US" altLang="zh-CN" sz="2400" b="1" dirty="0">
                <a:solidFill>
                  <a:srgbClr val="00B050"/>
                </a:solidFill>
                <a:latin typeface="Courier New" panose="02070309020205020404" pitchFamily="49" charset="0"/>
                <a:cs typeface="Courier New" panose="02070309020205020404" pitchFamily="49" charset="0"/>
              </a:rPr>
              <a:t>draw</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a:p>
            <a:endParaRPr lang="zh-CN" altLang="en-US" b="1" dirty="0"/>
          </a:p>
        </p:txBody>
      </p:sp>
      <p:sp>
        <p:nvSpPr>
          <p:cNvPr id="4" name="矩形 3">
            <a:hlinkClick r:id="rId2" action="ppaction://hlinksldjump"/>
            <a:extLst>
              <a:ext uri="{FF2B5EF4-FFF2-40B4-BE49-F238E27FC236}">
                <a16:creationId xmlns:a16="http://schemas.microsoft.com/office/drawing/2014/main" id="{D673E32B-9288-4CE4-99F2-66412604016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5232534A-A3EF-450D-AAED-F4C6C0DEA1E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38ADA590-DDAC-4ADA-AD45-D87788B00AD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B71310C9-488E-4DCA-9173-113DA96C296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CC82CDF8-289F-4CD0-9591-BEA188B9C08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5495A10A-A19D-4103-89B4-D7437FD1C4E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A873CCE8-7535-4831-9C9D-C98444EA8FB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5AC0BEEF-0F6F-4218-9A21-8043CF0C658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83DDD739-D1AF-4A5D-9C59-3D12A13325FA}"/>
              </a:ext>
            </a:extLst>
          </p:cNvPr>
          <p:cNvSpPr>
            <a:spLocks noGrp="1"/>
          </p:cNvSpPr>
          <p:nvPr>
            <p:ph type="sldNum" sz="quarter" idx="11"/>
          </p:nvPr>
        </p:nvSpPr>
        <p:spPr/>
        <p:txBody>
          <a:bodyPr/>
          <a:lstStyle/>
          <a:p>
            <a:pPr>
              <a:defRPr/>
            </a:pPr>
            <a:fld id="{D5143908-0819-4B70-B92B-71A05F9F97D4}" type="slidenum">
              <a:rPr lang="zh-CN" altLang="en-US" smtClean="0"/>
              <a:pPr>
                <a:defRPr/>
              </a:pPr>
              <a:t>121</a:t>
            </a:fld>
            <a:endParaRPr lang="zh-CN" alt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543956" cy="5520106"/>
          </a:xfrm>
        </p:spPr>
        <p:txBody>
          <a:bodyPr/>
          <a:lstStyle/>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a:latin typeface="Courier New" panose="02070309020205020404" pitchFamily="49" charset="0"/>
                <a:cs typeface="Courier New" panose="02070309020205020404" pitchFamily="49" charset="0"/>
              </a:rPr>
              <a:t>figure{</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通过它的</a:t>
            </a:r>
            <a:r>
              <a:rPr lang="en-US" altLang="zh-CN" sz="2000" b="1" dirty="0">
                <a:solidFill>
                  <a:srgbClr val="00B050"/>
                </a:solidFill>
                <a:latin typeface="Courier New" panose="02070309020205020404" pitchFamily="49" charset="0"/>
                <a:cs typeface="Courier New" panose="02070309020205020404" pitchFamily="49" charset="0"/>
              </a:rPr>
              <a:t>paint</a:t>
            </a:r>
            <a:r>
              <a:rPr lang="zh-CN" altLang="en-US" sz="2000" b="1" dirty="0">
                <a:solidFill>
                  <a:srgbClr val="00B050"/>
                </a:solidFill>
                <a:latin typeface="Courier New" panose="02070309020205020404" pitchFamily="49" charset="0"/>
                <a:cs typeface="Courier New" panose="02070309020205020404" pitchFamily="49" charset="0"/>
              </a:rPr>
              <a:t>函数可画出组成一个图形的各图元</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*pg[10]; </a:t>
            </a:r>
            <a:r>
              <a:rPr lang="en-US" altLang="zh-CN" sz="2000" b="1" dirty="0">
                <a:solidFill>
                  <a:srgbClr val="00B050"/>
                </a:solidFill>
                <a:latin typeface="Courier New" panose="02070309020205020404" pitchFamily="49" charset="0"/>
                <a:cs typeface="Courier New" panose="02070309020205020404" pitchFamily="49" charset="0"/>
              </a:rPr>
              <a:t>//pg</a:t>
            </a:r>
            <a:r>
              <a:rPr lang="zh-CN" altLang="en-US" sz="2000" b="1" dirty="0">
                <a:solidFill>
                  <a:srgbClr val="00B050"/>
                </a:solidFill>
                <a:latin typeface="Courier New" panose="02070309020205020404" pitchFamily="49" charset="0"/>
                <a:cs typeface="Courier New" panose="02070309020205020404" pitchFamily="49" charset="0"/>
              </a:rPr>
              <a:t>数组含有10个指向基类的指针</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latin typeface="Courier New" panose="02070309020205020404" pitchFamily="49" charset="0"/>
                <a:cs typeface="Courier New" panose="02070309020205020404" pitchFamily="49" charset="0"/>
              </a:rPr>
              <a:t>	figure(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*pg1=0,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*pg2=0,</a:t>
            </a:r>
          </a:p>
          <a:p>
            <a:pPr algn="just">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*pg3=0,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*pg4=0,</a:t>
            </a:r>
          </a:p>
          <a:p>
            <a:pPr algn="just">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*pg5=0,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*pg6=0,</a:t>
            </a:r>
          </a:p>
          <a:p>
            <a:pPr algn="just">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*pg7=0,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*pg8=0,</a:t>
            </a:r>
          </a:p>
          <a:p>
            <a:pPr algn="just">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*pg9=0,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*pg10=0  ) {</a:t>
            </a:r>
            <a:r>
              <a:rPr lang="en-US" altLang="zh-CN" sz="2000" b="1" dirty="0">
                <a:solidFill>
                  <a:schemeClr val="tx2"/>
                </a:solidFill>
                <a:latin typeface="Courier New" panose="02070309020205020404" pitchFamily="49" charset="0"/>
                <a:cs typeface="Courier New" panose="02070309020205020404" pitchFamily="49" charset="0"/>
              </a:rPr>
              <a:t>	</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a:t>
            </a:r>
            <a:r>
              <a:rPr lang="zh-CN" altLang="en-US" sz="2000" b="1" dirty="0">
                <a:solidFill>
                  <a:srgbClr val="FF0000"/>
                </a:solidFill>
                <a:latin typeface="Courier New" panose="02070309020205020404" pitchFamily="49" charset="0"/>
                <a:cs typeface="Courier New" panose="02070309020205020404" pitchFamily="49" charset="0"/>
              </a:rPr>
              <a:t>具有参数默认值的构造函数，是抽象基类的指针 </a:t>
            </a:r>
            <a:endParaRPr lang="en-US" altLang="zh-CN" sz="2000" b="1" dirty="0">
              <a:solidFill>
                <a:srgbClr val="FF0000"/>
              </a:solidFill>
              <a:latin typeface="Courier New" panose="02070309020205020404" pitchFamily="49" charset="0"/>
              <a:cs typeface="Courier New" panose="02070309020205020404" pitchFamily="49" charset="0"/>
            </a:endParaRP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pg[0]=pg1;	pg[1]=pg2;	pg[2]=pg3;	pg[3]=pg4;</a:t>
            </a:r>
          </a:p>
          <a:p>
            <a:pPr algn="just">
              <a:spcBef>
                <a:spcPts val="0"/>
              </a:spcBef>
              <a:buNone/>
            </a:pPr>
            <a:r>
              <a:rPr lang="en-US" altLang="zh-CN" sz="2000" b="1" dirty="0">
                <a:latin typeface="Courier New" panose="02070309020205020404" pitchFamily="49" charset="0"/>
                <a:cs typeface="Courier New" panose="02070309020205020404" pitchFamily="49" charset="0"/>
              </a:rPr>
              <a:t>		pg[4]=pg5;	pg[5]=pg6;	pg[6]=pg7;	pg[7]=pg8;</a:t>
            </a:r>
          </a:p>
          <a:p>
            <a:pPr algn="just">
              <a:spcBef>
                <a:spcPts val="0"/>
              </a:spcBef>
              <a:buNone/>
            </a:pPr>
            <a:r>
              <a:rPr lang="en-US" altLang="zh-CN" sz="2000" b="1" dirty="0">
                <a:latin typeface="Courier New" panose="02070309020205020404" pitchFamily="49" charset="0"/>
                <a:cs typeface="Courier New" panose="02070309020205020404" pitchFamily="49" charset="0"/>
              </a:rPr>
              <a:t>		pg[8]=pg9;	pg[9]=pg10;}</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a:latin typeface="Courier New" panose="02070309020205020404" pitchFamily="49" charset="0"/>
                <a:cs typeface="Courier New" panose="02070309020205020404" pitchFamily="49" charset="0"/>
              </a:rPr>
              <a:t>paint( ){   </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画出图形的各图元</a:t>
            </a:r>
          </a:p>
          <a:p>
            <a:pPr algn="just">
              <a:spcBef>
                <a:spcPts val="0"/>
              </a:spcBef>
              <a:buNone/>
            </a:pPr>
            <a:r>
              <a:rPr lang="zh-CN" altLang="en-US"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for</a:t>
            </a:r>
            <a:r>
              <a:rPr lang="en-US" altLang="zh-CN" sz="2000" b="1" dirty="0">
                <a:latin typeface="Courier New" panose="02070309020205020404" pitchFamily="49" charset="0"/>
                <a:cs typeface="Courier New" panose="02070309020205020404" pitchFamily="49" charset="0"/>
              </a:rPr>
              <a:t>(</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=0;i&lt;10;i++)</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if</a:t>
            </a:r>
            <a:r>
              <a:rPr lang="en-US" altLang="zh-CN" sz="2000" b="1" dirty="0">
                <a:latin typeface="Courier New" panose="02070309020205020404" pitchFamily="49" charset="0"/>
                <a:cs typeface="Courier New" panose="02070309020205020404" pitchFamily="49" charset="0"/>
              </a:rPr>
              <a:t>(pg[</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]!=0)</a:t>
            </a:r>
          </a:p>
          <a:p>
            <a:pPr algn="just">
              <a:spcBef>
                <a:spcPts val="0"/>
              </a:spcBef>
              <a:buNone/>
            </a:pPr>
            <a:r>
              <a:rPr lang="en-US" altLang="zh-CN" sz="2000" b="1" dirty="0">
                <a:latin typeface="Courier New" panose="02070309020205020404" pitchFamily="49" charset="0"/>
                <a:cs typeface="Courier New" panose="02070309020205020404" pitchFamily="49" charset="0"/>
              </a:rPr>
              <a:t>		      pg[</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]-&gt;draw( ); }</a:t>
            </a:r>
          </a:p>
          <a:p>
            <a:pPr algn="just">
              <a:spcBef>
                <a:spcPts val="0"/>
              </a:spcBef>
              <a:buNone/>
            </a:pP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219A8FEA-876A-49C0-A6B1-61F27F07BAF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29D44652-4E1F-4C10-9A04-B0495875F7D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BF3D5230-61AB-4BCD-9A21-49DA8919D80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71016B67-53B2-40D5-B4EA-138939DDE67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B661C68-B42D-4D58-9450-E71C63238EE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BA914A38-EB83-460D-A988-3CD26747983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75735F35-D02F-4237-8D3F-0658DC66854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66B1F9D7-B3AE-4AED-9CF7-1F3E7C732A7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F0D49DB8-0150-4FC6-81B3-DB8DA9757A79}"/>
              </a:ext>
            </a:extLst>
          </p:cNvPr>
          <p:cNvSpPr>
            <a:spLocks noGrp="1"/>
          </p:cNvSpPr>
          <p:nvPr>
            <p:ph type="sldNum" sz="quarter" idx="11"/>
          </p:nvPr>
        </p:nvSpPr>
        <p:spPr/>
        <p:txBody>
          <a:bodyPr/>
          <a:lstStyle/>
          <a:p>
            <a:pPr>
              <a:defRPr/>
            </a:pPr>
            <a:fld id="{D5143908-0819-4B70-B92B-71A05F9F97D4}" type="slidenum">
              <a:rPr lang="zh-CN" altLang="en-US" smtClean="0"/>
              <a:pPr>
                <a:defRPr/>
              </a:pPr>
              <a:t>122</a:t>
            </a:fld>
            <a:endParaRPr lang="zh-CN" alt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686800" cy="5029200"/>
          </a:xfrm>
        </p:spPr>
        <p:txBody>
          <a:bodyPr/>
          <a:lstStyle/>
          <a:p>
            <a:pPr algn="just">
              <a:spcBef>
                <a:spcPts val="0"/>
              </a:spcBef>
              <a:buNone/>
            </a:pPr>
            <a:r>
              <a:rPr lang="en-US" altLang="zh-CN" sz="1800" b="1" dirty="0">
                <a:solidFill>
                  <a:srgbClr val="0000FF"/>
                </a:solidFill>
                <a:latin typeface="Courier New" panose="02070309020205020404" pitchFamily="49" charset="0"/>
                <a:cs typeface="Courier New" panose="02070309020205020404" pitchFamily="49" charset="0"/>
              </a:rPr>
              <a:t>void </a:t>
            </a:r>
            <a:r>
              <a:rPr lang="en-US" altLang="zh-CN" sz="1800" b="1" dirty="0">
                <a:latin typeface="Courier New" panose="02070309020205020404" pitchFamily="49" charset="0"/>
                <a:cs typeface="Courier New" panose="02070309020205020404" pitchFamily="49" charset="0"/>
              </a:rPr>
              <a:t>main( ){</a:t>
            </a:r>
          </a:p>
          <a:p>
            <a:pPr algn="just">
              <a:spcBef>
                <a:spcPts val="0"/>
              </a:spcBef>
              <a:buNone/>
            </a:pPr>
            <a:r>
              <a:rPr lang="en-US" altLang="zh-CN" sz="1800" b="1" dirty="0">
                <a:solidFill>
                  <a:schemeClr val="tx2"/>
                </a:solidFill>
                <a:latin typeface="Courier New" panose="02070309020205020404" pitchFamily="49" charset="0"/>
                <a:cs typeface="Courier New" panose="02070309020205020404" pitchFamily="49" charset="0"/>
              </a:rPr>
              <a:t>	</a:t>
            </a:r>
            <a:r>
              <a:rPr lang="en-US" altLang="zh-CN" sz="1800" b="1" dirty="0">
                <a:solidFill>
                  <a:srgbClr val="00B050"/>
                </a:solidFill>
                <a:latin typeface="Courier New" panose="02070309020205020404" pitchFamily="49" charset="0"/>
                <a:cs typeface="Courier New" panose="02070309020205020404" pitchFamily="49" charset="0"/>
              </a:rPr>
              <a:t>//</a:t>
            </a:r>
            <a:r>
              <a:rPr lang="zh-CN" altLang="en-US" sz="1800" b="1" dirty="0">
                <a:solidFill>
                  <a:srgbClr val="00B050"/>
                </a:solidFill>
                <a:latin typeface="Courier New" panose="02070309020205020404" pitchFamily="49" charset="0"/>
                <a:cs typeface="Courier New" panose="02070309020205020404" pitchFamily="49" charset="0"/>
              </a:rPr>
              <a:t>说明9个类对象（图元），它们是构成一个图形的九个“部件”</a:t>
            </a:r>
          </a:p>
          <a:p>
            <a:pPr algn="just">
              <a:spcBef>
                <a:spcPts val="0"/>
              </a:spcBef>
              <a:buNone/>
            </a:pPr>
            <a:r>
              <a:rPr lang="zh-CN" altLang="en-US" sz="1800" b="1" dirty="0">
                <a:solidFill>
                  <a:schemeClr val="tx2"/>
                </a:solidFill>
                <a:latin typeface="Courier New" panose="02070309020205020404" pitchFamily="49" charset="0"/>
                <a:cs typeface="Courier New" panose="02070309020205020404" pitchFamily="49" charset="0"/>
              </a:rPr>
              <a:t>	</a:t>
            </a:r>
            <a:r>
              <a:rPr lang="en-US" altLang="zh-CN" sz="1800" b="1" dirty="0">
                <a:latin typeface="Courier New" panose="02070309020205020404" pitchFamily="49" charset="0"/>
                <a:cs typeface="Courier New" panose="02070309020205020404" pitchFamily="49" charset="0"/>
              </a:rPr>
              <a:t>square sq(pixel(40,40),120,black);</a:t>
            </a:r>
            <a:r>
              <a:rPr lang="en-US" altLang="zh-CN" sz="1800" b="1" dirty="0">
                <a:solidFill>
                  <a:schemeClr val="tx2"/>
                </a:solidFill>
                <a:latin typeface="Courier New" panose="02070309020205020404" pitchFamily="49" charset="0"/>
                <a:cs typeface="Courier New" panose="02070309020205020404" pitchFamily="49" charset="0"/>
              </a:rPr>
              <a:t>	</a:t>
            </a:r>
            <a:r>
              <a:rPr lang="en-US" altLang="zh-CN" sz="1800" b="1" dirty="0">
                <a:solidFill>
                  <a:srgbClr val="00B050"/>
                </a:solidFill>
                <a:latin typeface="Courier New" panose="02070309020205020404" pitchFamily="49" charset="0"/>
                <a:cs typeface="Courier New" panose="02070309020205020404" pitchFamily="49" charset="0"/>
              </a:rPr>
              <a:t>//</a:t>
            </a:r>
            <a:r>
              <a:rPr lang="zh-CN" altLang="en-US" sz="1800" b="1" dirty="0">
                <a:solidFill>
                  <a:srgbClr val="00B050"/>
                </a:solidFill>
                <a:latin typeface="Courier New" panose="02070309020205020404" pitchFamily="49" charset="0"/>
                <a:cs typeface="Courier New" panose="02070309020205020404" pitchFamily="49" charset="0"/>
              </a:rPr>
              <a:t>正方</a:t>
            </a:r>
          </a:p>
          <a:p>
            <a:pPr algn="just">
              <a:spcBef>
                <a:spcPts val="0"/>
              </a:spcBef>
              <a:buNone/>
            </a:pPr>
            <a:r>
              <a:rPr lang="zh-CN" altLang="en-US" sz="1800" b="1" dirty="0">
                <a:solidFill>
                  <a:schemeClr val="tx2"/>
                </a:solidFill>
                <a:latin typeface="Courier New" panose="02070309020205020404" pitchFamily="49" charset="0"/>
                <a:cs typeface="Courier New" panose="02070309020205020404" pitchFamily="49" charset="0"/>
              </a:rPr>
              <a:t>	</a:t>
            </a:r>
            <a:r>
              <a:rPr lang="en-US" altLang="zh-CN" sz="1800" b="1" dirty="0">
                <a:latin typeface="Courier New" panose="02070309020205020404" pitchFamily="49" charset="0"/>
                <a:cs typeface="Courier New" panose="02070309020205020404" pitchFamily="49" charset="0"/>
              </a:rPr>
              <a:t>circle ce1(pixel(100,100),50,green);    </a:t>
            </a:r>
            <a:r>
              <a:rPr lang="en-US" altLang="zh-CN" sz="1800" b="1" dirty="0">
                <a:solidFill>
                  <a:srgbClr val="00B050"/>
                </a:solidFill>
                <a:latin typeface="Courier New" panose="02070309020205020404" pitchFamily="49" charset="0"/>
                <a:cs typeface="Courier New" panose="02070309020205020404" pitchFamily="49" charset="0"/>
              </a:rPr>
              <a:t>//</a:t>
            </a:r>
            <a:r>
              <a:rPr lang="zh-CN" altLang="en-US" sz="1800" b="1" dirty="0">
                <a:solidFill>
                  <a:srgbClr val="00B050"/>
                </a:solidFill>
                <a:latin typeface="Courier New" panose="02070309020205020404" pitchFamily="49" charset="0"/>
                <a:cs typeface="Courier New" panose="02070309020205020404" pitchFamily="49" charset="0"/>
              </a:rPr>
              <a:t>圆</a:t>
            </a:r>
          </a:p>
          <a:p>
            <a:pPr algn="just">
              <a:spcBef>
                <a:spcPts val="0"/>
              </a:spcBef>
              <a:buNone/>
            </a:pPr>
            <a:r>
              <a:rPr lang="zh-CN" altLang="en-US" sz="1800" b="1" dirty="0">
                <a:solidFill>
                  <a:schemeClr val="tx2"/>
                </a:solidFill>
                <a:latin typeface="Courier New" panose="02070309020205020404" pitchFamily="49" charset="0"/>
                <a:cs typeface="Courier New" panose="02070309020205020404" pitchFamily="49" charset="0"/>
              </a:rPr>
              <a:t>	</a:t>
            </a:r>
            <a:r>
              <a:rPr lang="en-US" altLang="zh-CN" sz="1800" b="1" dirty="0">
                <a:latin typeface="Courier New" panose="02070309020205020404" pitchFamily="49" charset="0"/>
                <a:cs typeface="Courier New" panose="02070309020205020404" pitchFamily="49" charset="0"/>
              </a:rPr>
              <a:t>circle ce2(pixel(100,100),2,blue);</a:t>
            </a:r>
          </a:p>
          <a:p>
            <a:pPr algn="just">
              <a:spcBef>
                <a:spcPts val="0"/>
              </a:spcBef>
              <a:buNone/>
            </a:pPr>
            <a:r>
              <a:rPr lang="en-US" altLang="zh-CN" sz="1800" b="1" dirty="0">
                <a:latin typeface="Courier New" panose="02070309020205020404" pitchFamily="49" charset="0"/>
                <a:cs typeface="Courier New" panose="02070309020205020404" pitchFamily="49" charset="0"/>
              </a:rPr>
              <a:t>	triangle tr1(pixel(100,62),pixel(98,97),pixel(102,97),blue);  </a:t>
            </a:r>
            <a:r>
              <a:rPr lang="en-US" altLang="zh-CN" sz="1800" b="1" dirty="0">
                <a:solidFill>
                  <a:srgbClr val="00B050"/>
                </a:solidFill>
                <a:latin typeface="Courier New" panose="02070309020205020404" pitchFamily="49" charset="0"/>
                <a:cs typeface="Courier New" panose="02070309020205020404" pitchFamily="49" charset="0"/>
              </a:rPr>
              <a:t>//</a:t>
            </a:r>
            <a:r>
              <a:rPr lang="zh-CN" altLang="en-US" sz="1800" b="1" dirty="0">
                <a:solidFill>
                  <a:srgbClr val="00B050"/>
                </a:solidFill>
                <a:latin typeface="Courier New" panose="02070309020205020404" pitchFamily="49" charset="0"/>
                <a:cs typeface="Courier New" panose="02070309020205020404" pitchFamily="49" charset="0"/>
              </a:rPr>
              <a:t>三角</a:t>
            </a:r>
          </a:p>
          <a:p>
            <a:pPr algn="just">
              <a:spcBef>
                <a:spcPts val="0"/>
              </a:spcBef>
              <a:buNone/>
            </a:pPr>
            <a:r>
              <a:rPr lang="en-US" altLang="zh-CN" sz="1800" b="1" dirty="0">
                <a:latin typeface="Courier New" panose="02070309020205020404" pitchFamily="49" charset="0"/>
                <a:cs typeface="Courier New" panose="02070309020205020404" pitchFamily="49" charset="0"/>
              </a:rPr>
              <a:t>triangle tr2(pixel(98,103),pixel(102,103),pixel(100,130),blue);</a:t>
            </a:r>
          </a:p>
          <a:p>
            <a:pPr algn="just">
              <a:spcBef>
                <a:spcPts val="0"/>
              </a:spcBef>
              <a:buNone/>
            </a:pPr>
            <a:r>
              <a:rPr lang="en-US" altLang="zh-CN" sz="1800" b="1" dirty="0">
                <a:latin typeface="Courier New" panose="02070309020205020404" pitchFamily="49" charset="0"/>
                <a:cs typeface="Courier New" panose="02070309020205020404" pitchFamily="49" charset="0"/>
              </a:rPr>
              <a:t>	rectangle re1(pixel(98,54),pixel(102,62),red )</a:t>
            </a:r>
            <a:r>
              <a:rPr lang="en-US" altLang="zh-CN" sz="1800" b="1" dirty="0">
                <a:solidFill>
                  <a:srgbClr val="00B050"/>
                </a:solidFill>
                <a:latin typeface="Courier New" panose="02070309020205020404" pitchFamily="49" charset="0"/>
                <a:cs typeface="Courier New" panose="02070309020205020404" pitchFamily="49" charset="0"/>
              </a:rPr>
              <a:t>//</a:t>
            </a:r>
            <a:r>
              <a:rPr lang="zh-CN" altLang="en-US" sz="1800" b="1" dirty="0">
                <a:solidFill>
                  <a:srgbClr val="00B050"/>
                </a:solidFill>
                <a:latin typeface="Courier New" panose="02070309020205020404" pitchFamily="49" charset="0"/>
                <a:cs typeface="Courier New" panose="02070309020205020404" pitchFamily="49" charset="0"/>
              </a:rPr>
              <a:t>长方</a:t>
            </a:r>
          </a:p>
          <a:p>
            <a:pPr algn="just">
              <a:spcBef>
                <a:spcPts val="0"/>
              </a:spcBef>
              <a:buNone/>
            </a:pPr>
            <a:r>
              <a:rPr lang="zh-CN" altLang="en-US" sz="1800" b="1" dirty="0">
                <a:solidFill>
                  <a:schemeClr val="tx2"/>
                </a:solidFill>
                <a:latin typeface="Courier New" panose="02070309020205020404" pitchFamily="49" charset="0"/>
                <a:cs typeface="Courier New" panose="02070309020205020404" pitchFamily="49" charset="0"/>
              </a:rPr>
              <a:t>	</a:t>
            </a:r>
            <a:r>
              <a:rPr lang="en-US" altLang="zh-CN" sz="1800" b="1" dirty="0">
                <a:latin typeface="Courier New" panose="02070309020205020404" pitchFamily="49" charset="0"/>
                <a:cs typeface="Courier New" panose="02070309020205020404" pitchFamily="49" charset="0"/>
              </a:rPr>
              <a:t>rectangle re2(pixel(98,138),pixel(102,146),red);</a:t>
            </a:r>
          </a:p>
          <a:p>
            <a:pPr algn="just">
              <a:spcBef>
                <a:spcPts val="0"/>
              </a:spcBef>
              <a:buNone/>
            </a:pPr>
            <a:r>
              <a:rPr lang="en-US" altLang="zh-CN" sz="1800" b="1" dirty="0">
                <a:latin typeface="Courier New" panose="02070309020205020404" pitchFamily="49" charset="0"/>
                <a:cs typeface="Courier New" panose="02070309020205020404" pitchFamily="49" charset="0"/>
              </a:rPr>
              <a:t>	rectangle re3(pixel(54,98),pixel(62,102),red);</a:t>
            </a:r>
          </a:p>
          <a:p>
            <a:pPr algn="just">
              <a:spcBef>
                <a:spcPts val="0"/>
              </a:spcBef>
              <a:buNone/>
            </a:pPr>
            <a:r>
              <a:rPr lang="en-US" altLang="zh-CN" sz="1800" b="1" dirty="0">
                <a:latin typeface="Courier New" panose="02070309020205020404" pitchFamily="49" charset="0"/>
                <a:cs typeface="Courier New" panose="02070309020205020404" pitchFamily="49" charset="0"/>
              </a:rPr>
              <a:t>	rectangle re4(pixel(138,98),pixel(146,102),red);</a:t>
            </a:r>
          </a:p>
          <a:p>
            <a:pPr algn="just">
              <a:spcBef>
                <a:spcPts val="0"/>
              </a:spcBef>
              <a:buNone/>
            </a:pPr>
            <a:r>
              <a:rPr lang="en-US" altLang="zh-CN" sz="1800" b="1" dirty="0">
                <a:latin typeface="Courier New" panose="02070309020205020404" pitchFamily="49" charset="0"/>
                <a:cs typeface="Courier New" panose="02070309020205020404" pitchFamily="49" charset="0"/>
              </a:rPr>
              <a:t>	figure fig(&amp;sq,&amp;ce1,&amp;ce2,&amp;re1,&amp;re2,&amp;re3,&amp;re4,&amp;tr1,&amp;tr2);</a:t>
            </a:r>
          </a:p>
          <a:p>
            <a:pPr algn="just">
              <a:spcBef>
                <a:spcPts val="0"/>
              </a:spcBef>
              <a:buNone/>
            </a:pPr>
            <a:r>
              <a:rPr lang="en-US" altLang="zh-CN" sz="1800" b="1" dirty="0">
                <a:solidFill>
                  <a:srgbClr val="FF0000"/>
                </a:solidFill>
                <a:latin typeface="Courier New" panose="02070309020205020404" pitchFamily="49" charset="0"/>
                <a:cs typeface="Courier New" panose="02070309020205020404" pitchFamily="49" charset="0"/>
              </a:rPr>
              <a:t>	//</a:t>
            </a:r>
            <a:r>
              <a:rPr lang="zh-CN" altLang="en-US" sz="1800" b="1" dirty="0">
                <a:solidFill>
                  <a:srgbClr val="FF0000"/>
                </a:solidFill>
                <a:latin typeface="Courier New" panose="02070309020205020404" pitchFamily="49" charset="0"/>
                <a:cs typeface="Courier New" panose="02070309020205020404" pitchFamily="49" charset="0"/>
              </a:rPr>
              <a:t>图形，用派生类对象地址初始化抽象基类指针</a:t>
            </a:r>
          </a:p>
          <a:p>
            <a:pPr algn="just">
              <a:spcBef>
                <a:spcPts val="0"/>
              </a:spcBef>
              <a:buNone/>
            </a:pPr>
            <a:r>
              <a:rPr lang="zh-CN" altLang="en-US" sz="1800" b="1" dirty="0">
                <a:solidFill>
                  <a:schemeClr val="tx2"/>
                </a:solidFill>
                <a:latin typeface="Courier New" panose="02070309020205020404" pitchFamily="49" charset="0"/>
                <a:cs typeface="Courier New" panose="02070309020205020404" pitchFamily="49" charset="0"/>
              </a:rPr>
              <a:t>	</a:t>
            </a:r>
            <a:r>
              <a:rPr lang="en-US" altLang="zh-CN" sz="1800" b="1" dirty="0" err="1">
                <a:latin typeface="Courier New" panose="02070309020205020404" pitchFamily="49" charset="0"/>
                <a:cs typeface="Courier New" panose="02070309020205020404" pitchFamily="49" charset="0"/>
              </a:rPr>
              <a:t>fig.paint</a:t>
            </a:r>
            <a:r>
              <a:rPr lang="en-US" altLang="zh-CN" sz="1800" b="1" dirty="0">
                <a:latin typeface="Courier New" panose="02070309020205020404" pitchFamily="49" charset="0"/>
                <a:cs typeface="Courier New" panose="02070309020205020404" pitchFamily="49" charset="0"/>
              </a:rPr>
              <a:t>( ); </a:t>
            </a:r>
            <a:r>
              <a:rPr lang="en-US" altLang="zh-CN" sz="1800" b="1" dirty="0">
                <a:solidFill>
                  <a:schemeClr val="tx2"/>
                </a:solidFill>
                <a:latin typeface="Courier New" panose="02070309020205020404" pitchFamily="49" charset="0"/>
                <a:cs typeface="Courier New" panose="02070309020205020404" pitchFamily="49" charset="0"/>
              </a:rPr>
              <a:t>	  </a:t>
            </a:r>
            <a:r>
              <a:rPr lang="en-US" altLang="zh-CN" sz="1800" b="1" dirty="0">
                <a:solidFill>
                  <a:srgbClr val="00B050"/>
                </a:solidFill>
                <a:latin typeface="Courier New" panose="02070309020205020404" pitchFamily="49" charset="0"/>
                <a:cs typeface="Courier New" panose="02070309020205020404" pitchFamily="49" charset="0"/>
              </a:rPr>
              <a:t>//</a:t>
            </a:r>
            <a:r>
              <a:rPr lang="zh-CN" altLang="en-US" sz="1800" b="1" dirty="0">
                <a:solidFill>
                  <a:srgbClr val="00B050"/>
                </a:solidFill>
                <a:latin typeface="Courier New" panose="02070309020205020404" pitchFamily="49" charset="0"/>
                <a:cs typeface="Courier New" panose="02070309020205020404" pitchFamily="49" charset="0"/>
              </a:rPr>
              <a:t>调用</a:t>
            </a:r>
            <a:r>
              <a:rPr lang="en-US" altLang="zh-CN" sz="1800" b="1" dirty="0">
                <a:solidFill>
                  <a:srgbClr val="00B050"/>
                </a:solidFill>
                <a:latin typeface="Courier New" panose="02070309020205020404" pitchFamily="49" charset="0"/>
                <a:cs typeface="Courier New" panose="02070309020205020404" pitchFamily="49" charset="0"/>
              </a:rPr>
              <a:t>paint</a:t>
            </a:r>
            <a:r>
              <a:rPr lang="zh-CN" altLang="en-US" sz="1800" b="1" dirty="0">
                <a:solidFill>
                  <a:srgbClr val="00B050"/>
                </a:solidFill>
                <a:latin typeface="Courier New" panose="02070309020205020404" pitchFamily="49" charset="0"/>
                <a:cs typeface="Courier New" panose="02070309020205020404" pitchFamily="49" charset="0"/>
              </a:rPr>
              <a:t>函数，“画”出</a:t>
            </a:r>
            <a:r>
              <a:rPr lang="en-US" altLang="zh-CN" sz="1800" b="1" dirty="0">
                <a:solidFill>
                  <a:srgbClr val="00B050"/>
                </a:solidFill>
                <a:latin typeface="Courier New" panose="02070309020205020404" pitchFamily="49" charset="0"/>
                <a:cs typeface="Courier New" panose="02070309020205020404" pitchFamily="49" charset="0"/>
              </a:rPr>
              <a:t>fig</a:t>
            </a:r>
            <a:r>
              <a:rPr lang="zh-CN" altLang="en-US" sz="1800" b="1" dirty="0">
                <a:solidFill>
                  <a:srgbClr val="00B050"/>
                </a:solidFill>
                <a:latin typeface="Courier New" panose="02070309020205020404" pitchFamily="49" charset="0"/>
                <a:cs typeface="Courier New" panose="02070309020205020404" pitchFamily="49" charset="0"/>
              </a:rPr>
              <a:t>对象的9个图元</a:t>
            </a:r>
          </a:p>
          <a:p>
            <a:pPr algn="just">
              <a:spcBef>
                <a:spcPts val="0"/>
              </a:spcBef>
              <a:buNone/>
            </a:pPr>
            <a:r>
              <a:rPr lang="zh-CN" altLang="en-US" sz="1800" b="1" dirty="0">
                <a:latin typeface="Courier New" panose="02070309020205020404" pitchFamily="49" charset="0"/>
                <a:cs typeface="Courier New" panose="02070309020205020404" pitchFamily="49" charset="0"/>
              </a:rPr>
              <a:t>}</a:t>
            </a:r>
          </a:p>
          <a:p>
            <a:pPr>
              <a:spcBef>
                <a:spcPts val="0"/>
              </a:spcBef>
            </a:pP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E22B0ACD-B562-4D6E-BD76-0F71CB24D0F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B5AE4791-0BDF-4C18-B8F1-00C0FF3F1DF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0A077DB2-B4EB-473A-A11D-F06CC4D649C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8DF549D6-24B0-4A76-BE95-B9D7E82B437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E53E77B6-8ACA-475C-A944-61FE1E9E1F7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72A0D0E9-F009-4229-97FD-7DA70F0FF44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1E11286E-9895-457F-8169-F8F28E8CA71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6BC1B737-2F5F-4E6D-8583-BABD673A9CF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C0D257F4-9464-4350-95DD-9F1D87F9929D}"/>
              </a:ext>
            </a:extLst>
          </p:cNvPr>
          <p:cNvSpPr>
            <a:spLocks noGrp="1"/>
          </p:cNvSpPr>
          <p:nvPr>
            <p:ph type="sldNum" sz="quarter" idx="11"/>
          </p:nvPr>
        </p:nvSpPr>
        <p:spPr/>
        <p:txBody>
          <a:bodyPr/>
          <a:lstStyle/>
          <a:p>
            <a:pPr>
              <a:defRPr/>
            </a:pPr>
            <a:fld id="{D5143908-0819-4B70-B92B-71A05F9F97D4}" type="slidenum">
              <a:rPr lang="zh-CN" altLang="en-US" smtClean="0"/>
              <a:pPr>
                <a:defRPr/>
              </a:pPr>
              <a:t>123</a:t>
            </a:fld>
            <a:endParaRPr lang="zh-CN" alt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4500562"/>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8.15】</a:t>
            </a:r>
            <a:r>
              <a:rPr lang="zh-CN" altLang="en-US" dirty="0"/>
              <a:t>说明</a:t>
            </a:r>
            <a:endParaRPr lang="en-US" altLang="zh-CN" dirty="0"/>
          </a:p>
          <a:p>
            <a:pPr lvl="1"/>
            <a:r>
              <a:rPr lang="en-US" altLang="zh-CN" dirty="0"/>
              <a:t>figure</a:t>
            </a:r>
            <a:r>
              <a:rPr lang="zh-CN" altLang="en-US" dirty="0"/>
              <a:t>类的构造函数，含有10个参数，且该10个参数均为可缺省参数（被赋了缺省值的参数，调用时, 相应实参可缺省）。说明</a:t>
            </a:r>
            <a:r>
              <a:rPr lang="en-US" altLang="zh-CN" dirty="0"/>
              <a:t>figure</a:t>
            </a:r>
            <a:r>
              <a:rPr lang="zh-CN" altLang="en-US" dirty="0"/>
              <a:t>类对象时，其实参可为10个（或少于10个）指向</a:t>
            </a:r>
            <a:r>
              <a:rPr lang="en-US" altLang="zh-CN" dirty="0" err="1"/>
              <a:t>graphelem</a:t>
            </a:r>
            <a:r>
              <a:rPr lang="zh-CN" altLang="en-US" dirty="0"/>
              <a:t>不同派生类对象的具体指针（注意，</a:t>
            </a:r>
            <a:r>
              <a:rPr lang="en-US" altLang="zh-CN" dirty="0"/>
              <a:t>C++</a:t>
            </a:r>
            <a:r>
              <a:rPr lang="zh-CN" altLang="en-US" dirty="0"/>
              <a:t>允许基类指针指向其派生类对象；而此处的各派生类对象正是准备“画”出的那些不同图元）。注意如下语法：函数定义处，若有可缺省参数的话，必须放于参数表的“最右边”，且要连续出现。</a:t>
            </a:r>
          </a:p>
        </p:txBody>
      </p:sp>
      <p:sp>
        <p:nvSpPr>
          <p:cNvPr id="4" name="矩形 3">
            <a:hlinkClick r:id="rId2" action="ppaction://hlinksldjump"/>
            <a:extLst>
              <a:ext uri="{FF2B5EF4-FFF2-40B4-BE49-F238E27FC236}">
                <a16:creationId xmlns:a16="http://schemas.microsoft.com/office/drawing/2014/main" id="{A2EEEB08-D657-4D31-8531-47496F261F5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3CD18AEE-2249-4D55-AA0B-5BE0E6F2397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0E822E05-2452-48EA-B3F6-73ACCAD860A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AF0A9AD5-3486-42A3-B6AE-F7B62B1B773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93C305A0-5729-474A-BB65-773490D7578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EB08DC1F-9381-4465-842E-DFD11DEF30A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80DF0787-E1A8-4BFF-B230-F29130F6197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BCB5C023-E0E6-4244-A4A2-0E3391A3E7F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12164B07-FDA3-47EB-9828-9F3288E667B8}"/>
              </a:ext>
            </a:extLst>
          </p:cNvPr>
          <p:cNvSpPr>
            <a:spLocks noGrp="1"/>
          </p:cNvSpPr>
          <p:nvPr>
            <p:ph type="sldNum" sz="quarter" idx="11"/>
          </p:nvPr>
        </p:nvSpPr>
        <p:spPr/>
        <p:txBody>
          <a:bodyPr/>
          <a:lstStyle/>
          <a:p>
            <a:pPr>
              <a:defRPr/>
            </a:pPr>
            <a:fld id="{D5143908-0819-4B70-B92B-71A05F9F97D4}" type="slidenum">
              <a:rPr lang="zh-CN" altLang="en-US" smtClean="0"/>
              <a:pPr>
                <a:defRPr/>
              </a:pPr>
              <a:t>124</a:t>
            </a:fld>
            <a:endParaRPr lang="zh-CN" alt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8.15】</a:t>
            </a:r>
            <a:r>
              <a:rPr lang="zh-CN" altLang="en-US" dirty="0"/>
              <a:t>说明</a:t>
            </a:r>
            <a:endParaRPr lang="en-US" altLang="zh-CN" dirty="0"/>
          </a:p>
          <a:p>
            <a:pPr lvl="1"/>
            <a:r>
              <a:rPr lang="en-US" altLang="zh-CN" dirty="0"/>
              <a:t>paint</a:t>
            </a:r>
            <a:r>
              <a:rPr lang="zh-CN" altLang="en-US" dirty="0"/>
              <a:t>成员函数中，由于</a:t>
            </a:r>
            <a:r>
              <a:rPr lang="en-US" altLang="zh-CN" dirty="0"/>
              <a:t>pg[</a:t>
            </a:r>
            <a:r>
              <a:rPr lang="en-US" altLang="zh-CN" dirty="0" err="1"/>
              <a:t>i</a:t>
            </a:r>
            <a:r>
              <a:rPr lang="en-US" altLang="zh-CN" dirty="0"/>
              <a:t>]</a:t>
            </a:r>
            <a:r>
              <a:rPr lang="zh-CN" altLang="en-US" dirty="0"/>
              <a:t>为各派生类对象的地址（由构造函数的各实参带来），从而使随后的</a:t>
            </a:r>
            <a:r>
              <a:rPr lang="en-US" altLang="zh-CN" dirty="0" err="1"/>
              <a:t>i</a:t>
            </a:r>
            <a:r>
              <a:rPr lang="zh-CN" altLang="en-US" dirty="0"/>
              <a:t>循环可“画”出所设计图形的各图元（图元数不多于10）。</a:t>
            </a:r>
            <a:endParaRPr lang="en-US" altLang="zh-CN" dirty="0"/>
          </a:p>
          <a:p>
            <a:pPr lvl="1"/>
            <a:r>
              <a:rPr lang="en-US" altLang="zh-CN" dirty="0"/>
              <a:t>main</a:t>
            </a:r>
            <a:r>
              <a:rPr lang="zh-CN" altLang="en-US" dirty="0"/>
              <a:t>函数中，说明了一个由九个图元构成的</a:t>
            </a:r>
            <a:r>
              <a:rPr lang="en-US" altLang="zh-CN" dirty="0"/>
              <a:t>figure</a:t>
            </a:r>
            <a:r>
              <a:rPr lang="zh-CN" altLang="en-US" dirty="0"/>
              <a:t>类对象</a:t>
            </a:r>
            <a:r>
              <a:rPr lang="en-US" altLang="zh-CN" dirty="0"/>
              <a:t>fig，</a:t>
            </a:r>
            <a:r>
              <a:rPr lang="zh-CN" altLang="en-US" dirty="0"/>
              <a:t>这九个图元由调用构造函数时带去的那九个实参所确定, 各实参均为指向</a:t>
            </a:r>
            <a:r>
              <a:rPr lang="en-US" altLang="zh-CN" dirty="0" err="1"/>
              <a:t>graphelem</a:t>
            </a:r>
            <a:r>
              <a:rPr lang="zh-CN" altLang="en-US" dirty="0"/>
              <a:t>不同派生类对象的具体指针（也即，对象地址）</a:t>
            </a:r>
            <a:endParaRPr lang="en-US" altLang="zh-CN" dirty="0"/>
          </a:p>
          <a:p>
            <a:pPr lvl="1"/>
            <a:r>
              <a:rPr lang="zh-CN" altLang="en-US" dirty="0"/>
              <a:t>这个程序尚不完整，缺少五个派生类中虚函数</a:t>
            </a:r>
            <a:r>
              <a:rPr lang="en-US" altLang="zh-CN" dirty="0"/>
              <a:t>draw</a:t>
            </a:r>
            <a:r>
              <a:rPr lang="zh-CN" altLang="en-US" dirty="0"/>
              <a:t>的具体实现代码。随</a:t>
            </a:r>
            <a:r>
              <a:rPr lang="en-US" altLang="zh-CN" dirty="0"/>
              <a:t>C++</a:t>
            </a:r>
            <a:r>
              <a:rPr lang="zh-CN" altLang="en-US" dirty="0"/>
              <a:t>编译版本的不同，</a:t>
            </a:r>
            <a:r>
              <a:rPr lang="en-US" altLang="zh-CN" dirty="0"/>
              <a:t>draw</a:t>
            </a:r>
            <a:r>
              <a:rPr lang="zh-CN" altLang="en-US" dirty="0"/>
              <a:t>函数的具体编制方式可能不同，而这方面的内容并不属于</a:t>
            </a:r>
            <a:r>
              <a:rPr lang="en-US" altLang="zh-CN" dirty="0"/>
              <a:t>C++</a:t>
            </a:r>
            <a:r>
              <a:rPr lang="zh-CN" altLang="en-US" dirty="0"/>
              <a:t>语言的基本规则范围之内</a:t>
            </a:r>
          </a:p>
          <a:p>
            <a:pPr lvl="1"/>
            <a:endParaRPr lang="zh-CN" altLang="en-US" dirty="0"/>
          </a:p>
        </p:txBody>
      </p:sp>
      <p:sp>
        <p:nvSpPr>
          <p:cNvPr id="4" name="矩形 3">
            <a:hlinkClick r:id="rId2" action="ppaction://hlinksldjump"/>
            <a:extLst>
              <a:ext uri="{FF2B5EF4-FFF2-40B4-BE49-F238E27FC236}">
                <a16:creationId xmlns:a16="http://schemas.microsoft.com/office/drawing/2014/main" id="{EEF57B42-FB07-4F92-92E8-F0D6E6839DB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F6EF8D92-0956-49C3-9D9A-37A0BAB4CEC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2C214E86-CF50-4D66-8B02-8AC7F85F6B2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15AD8432-F827-4284-B309-9F7239C8B58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E9ED43BC-3616-4A78-B0EA-EE605D1C2F7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CA2F298A-0C36-4982-8890-1639C1731FE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3EF4EA78-31A9-4E73-82D6-2F37C310BFE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F8E395A4-DD74-471A-9028-3E4E3F46ECC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79924C29-EEC1-4613-AF22-CC4E0F16F6B1}"/>
              </a:ext>
            </a:extLst>
          </p:cNvPr>
          <p:cNvSpPr>
            <a:spLocks noGrp="1"/>
          </p:cNvSpPr>
          <p:nvPr>
            <p:ph type="sldNum" sz="quarter" idx="11"/>
          </p:nvPr>
        </p:nvSpPr>
        <p:spPr/>
        <p:txBody>
          <a:bodyPr/>
          <a:lstStyle/>
          <a:p>
            <a:pPr>
              <a:defRPr/>
            </a:pPr>
            <a:fld id="{D5143908-0819-4B70-B92B-71A05F9F97D4}" type="slidenum">
              <a:rPr lang="zh-CN" altLang="en-US" smtClean="0"/>
              <a:pPr>
                <a:defRPr/>
              </a:pPr>
              <a:t>125</a:t>
            </a:fld>
            <a:endParaRPr lang="zh-CN" alt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8.16】</a:t>
            </a:r>
            <a:r>
              <a:rPr lang="zh-CN" altLang="en-US" dirty="0">
                <a:solidFill>
                  <a:srgbClr val="C00000"/>
                </a:solidFill>
              </a:rPr>
              <a:t>虚函数、动态联编、纯虚函数与抽象基类综合示例</a:t>
            </a:r>
          </a:p>
        </p:txBody>
      </p:sp>
      <p:sp>
        <p:nvSpPr>
          <p:cNvPr id="6" name="圆角矩形 5"/>
          <p:cNvSpPr/>
          <p:nvPr/>
        </p:nvSpPr>
        <p:spPr>
          <a:xfrm>
            <a:off x="3707904" y="2852936"/>
            <a:ext cx="180020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267744" y="4509120"/>
            <a:ext cx="1224136" cy="12241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96136" y="4509120"/>
            <a:ext cx="1224136" cy="12241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2411760" y="4849996"/>
            <a:ext cx="936104" cy="523220"/>
          </a:xfrm>
          <a:prstGeom prst="rect">
            <a:avLst/>
          </a:prstGeom>
          <a:noFill/>
        </p:spPr>
        <p:txBody>
          <a:bodyPr wrap="square" rtlCol="0">
            <a:spAutoFit/>
          </a:bodyPr>
          <a:lstStyle/>
          <a:p>
            <a:r>
              <a:rPr lang="zh-CN" altLang="en-US" sz="2800" b="1" dirty="0">
                <a:solidFill>
                  <a:srgbClr val="FFFF00"/>
                </a:solidFill>
              </a:rPr>
              <a:t>汽车</a:t>
            </a:r>
          </a:p>
        </p:txBody>
      </p:sp>
      <p:sp>
        <p:nvSpPr>
          <p:cNvPr id="11" name="TextBox 10"/>
          <p:cNvSpPr txBox="1"/>
          <p:nvPr/>
        </p:nvSpPr>
        <p:spPr>
          <a:xfrm>
            <a:off x="6156176" y="4869160"/>
            <a:ext cx="576064" cy="523220"/>
          </a:xfrm>
          <a:prstGeom prst="rect">
            <a:avLst/>
          </a:prstGeom>
          <a:noFill/>
        </p:spPr>
        <p:txBody>
          <a:bodyPr wrap="square" rtlCol="0">
            <a:spAutoFit/>
          </a:bodyPr>
          <a:lstStyle/>
          <a:p>
            <a:r>
              <a:rPr lang="zh-CN" altLang="en-US" sz="2800" b="1" dirty="0">
                <a:solidFill>
                  <a:srgbClr val="FFFF00"/>
                </a:solidFill>
              </a:rPr>
              <a:t>船</a:t>
            </a:r>
          </a:p>
        </p:txBody>
      </p:sp>
      <p:sp>
        <p:nvSpPr>
          <p:cNvPr id="12" name="TextBox 11"/>
          <p:cNvSpPr txBox="1"/>
          <p:nvPr/>
        </p:nvSpPr>
        <p:spPr>
          <a:xfrm>
            <a:off x="3779912" y="2905780"/>
            <a:ext cx="1656184" cy="523220"/>
          </a:xfrm>
          <a:prstGeom prst="rect">
            <a:avLst/>
          </a:prstGeom>
          <a:noFill/>
        </p:spPr>
        <p:txBody>
          <a:bodyPr wrap="square" rtlCol="0">
            <a:spAutoFit/>
          </a:bodyPr>
          <a:lstStyle/>
          <a:p>
            <a:r>
              <a:rPr lang="zh-CN" altLang="en-US" sz="2800" b="1" dirty="0">
                <a:solidFill>
                  <a:srgbClr val="FFFF00"/>
                </a:solidFill>
              </a:rPr>
              <a:t>交通工具</a:t>
            </a:r>
          </a:p>
        </p:txBody>
      </p:sp>
      <p:cxnSp>
        <p:nvCxnSpPr>
          <p:cNvPr id="14" name="直接箭头连接符 13"/>
          <p:cNvCxnSpPr>
            <a:stCxn id="6" idx="2"/>
          </p:cNvCxnSpPr>
          <p:nvPr/>
        </p:nvCxnSpPr>
        <p:spPr>
          <a:xfrm rot="5400000">
            <a:off x="3329862" y="3230978"/>
            <a:ext cx="1008112" cy="15481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6" idx="2"/>
          </p:cNvCxnSpPr>
          <p:nvPr/>
        </p:nvCxnSpPr>
        <p:spPr>
          <a:xfrm rot="16200000" flipH="1">
            <a:off x="4914038" y="3194974"/>
            <a:ext cx="1008112" cy="16201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矩形 12">
            <a:hlinkClick r:id="rId2" action="ppaction://hlinksldjump"/>
            <a:extLst>
              <a:ext uri="{FF2B5EF4-FFF2-40B4-BE49-F238E27FC236}">
                <a16:creationId xmlns:a16="http://schemas.microsoft.com/office/drawing/2014/main" id="{9F6368D3-D444-4B03-983C-7C19A424136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15" name="矩形 14">
            <a:hlinkClick r:id="" action="ppaction://noaction"/>
            <a:extLst>
              <a:ext uri="{FF2B5EF4-FFF2-40B4-BE49-F238E27FC236}">
                <a16:creationId xmlns:a16="http://schemas.microsoft.com/office/drawing/2014/main" id="{8B48BE81-595D-478F-872F-A3B739A944D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7" name="矩形 16">
            <a:hlinkClick r:id="" action="ppaction://noaction"/>
            <a:extLst>
              <a:ext uri="{FF2B5EF4-FFF2-40B4-BE49-F238E27FC236}">
                <a16:creationId xmlns:a16="http://schemas.microsoft.com/office/drawing/2014/main" id="{D2FB216F-42CF-42DD-A4E3-0E9A3E008DB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8" name="矩形 17">
            <a:hlinkClick r:id="" action="ppaction://noaction"/>
            <a:extLst>
              <a:ext uri="{FF2B5EF4-FFF2-40B4-BE49-F238E27FC236}">
                <a16:creationId xmlns:a16="http://schemas.microsoft.com/office/drawing/2014/main" id="{22C37284-7766-4DB2-97B0-B0A51A50F00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9" name="矩形 18">
            <a:hlinkClick r:id="" action="ppaction://noaction"/>
            <a:extLst>
              <a:ext uri="{FF2B5EF4-FFF2-40B4-BE49-F238E27FC236}">
                <a16:creationId xmlns:a16="http://schemas.microsoft.com/office/drawing/2014/main" id="{E1925910-055D-4D4A-8C0E-70307466F52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20" name="矩形 19">
            <a:hlinkClick r:id="" action="ppaction://noaction"/>
            <a:extLst>
              <a:ext uri="{FF2B5EF4-FFF2-40B4-BE49-F238E27FC236}">
                <a16:creationId xmlns:a16="http://schemas.microsoft.com/office/drawing/2014/main" id="{6419F9F4-0E4E-49D0-9839-74661BCD016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21" name="矩形 20">
            <a:hlinkClick r:id="" action="ppaction://noaction"/>
            <a:extLst>
              <a:ext uri="{FF2B5EF4-FFF2-40B4-BE49-F238E27FC236}">
                <a16:creationId xmlns:a16="http://schemas.microsoft.com/office/drawing/2014/main" id="{38523AF9-B793-47F4-97CD-81FB1E3F2C3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22" name="矩形 21">
            <a:hlinkClick r:id="" action="ppaction://noaction"/>
            <a:extLst>
              <a:ext uri="{FF2B5EF4-FFF2-40B4-BE49-F238E27FC236}">
                <a16:creationId xmlns:a16="http://schemas.microsoft.com/office/drawing/2014/main" id="{A51895FC-6070-43C3-903E-6BE4F287883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F5E49498-62C8-4D0D-925C-D1832565B125}"/>
              </a:ext>
            </a:extLst>
          </p:cNvPr>
          <p:cNvSpPr>
            <a:spLocks noGrp="1"/>
          </p:cNvSpPr>
          <p:nvPr>
            <p:ph type="sldNum" sz="quarter" idx="11"/>
          </p:nvPr>
        </p:nvSpPr>
        <p:spPr/>
        <p:txBody>
          <a:bodyPr/>
          <a:lstStyle/>
          <a:p>
            <a:pPr>
              <a:defRPr/>
            </a:pPr>
            <a:fld id="{D5143908-0819-4B70-B92B-71A05F9F97D4}" type="slidenum">
              <a:rPr lang="zh-CN" altLang="en-US" smtClean="0"/>
              <a:pPr>
                <a:defRPr/>
              </a:pPr>
              <a:t>126</a:t>
            </a:fld>
            <a:endParaRPr lang="zh-CN" alt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686800" cy="5232623"/>
          </a:xfrm>
        </p:spPr>
        <p:txBody>
          <a:bodyPr/>
          <a:lstStyle/>
          <a:p>
            <a:pPr lvl="1"/>
            <a:r>
              <a:rPr lang="zh-CN" altLang="en-US" dirty="0"/>
              <a:t>交通工具类</a:t>
            </a:r>
            <a:endParaRPr lang="en-US" altLang="zh-CN" dirty="0"/>
          </a:p>
          <a:p>
            <a:pPr lvl="1">
              <a:spcBef>
                <a:spcPts val="0"/>
              </a:spcBef>
              <a:buNone/>
            </a:pPr>
            <a:endParaRPr lang="en-US" altLang="zh-CN" sz="2000" dirty="0">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latin typeface="Courier New" panose="02070309020205020404" pitchFamily="49" charset="0"/>
                <a:cs typeface="Courier New" panose="02070309020205020404" pitchFamily="49" charset="0"/>
              </a:rPr>
              <a:t> Vehicle  </a:t>
            </a:r>
            <a:r>
              <a:rPr lang="en-US" altLang="zh-CN" sz="2000" b="1" dirty="0">
                <a:solidFill>
                  <a:srgbClr val="006600"/>
                </a:solidFill>
                <a:latin typeface="Courier New" panose="02070309020205020404" pitchFamily="49" charset="0"/>
                <a:cs typeface="Courier New" panose="02070309020205020404" pitchFamily="49" charset="0"/>
              </a:rPr>
              <a:t>//</a:t>
            </a:r>
            <a:r>
              <a:rPr lang="zh-CN" altLang="en-US" sz="2000" b="1" dirty="0">
                <a:solidFill>
                  <a:srgbClr val="006600"/>
                </a:solidFill>
                <a:latin typeface="Courier New" panose="02070309020205020404" pitchFamily="49" charset="0"/>
                <a:cs typeface="Courier New" panose="02070309020205020404" pitchFamily="49" charset="0"/>
              </a:rPr>
              <a:t>交通工具，基类</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Vehicle(</a:t>
            </a:r>
            <a:r>
              <a:rPr lang="en-US" altLang="zh-CN" sz="2000" b="1" dirty="0">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w) {  </a:t>
            </a:r>
          </a:p>
          <a:p>
            <a:pPr lvl="1">
              <a:spcBef>
                <a:spcPts val="0"/>
              </a:spcBef>
              <a:buNone/>
            </a:pPr>
            <a:r>
              <a:rPr lang="en-US" altLang="zh-CN" sz="2000" b="1" dirty="0">
                <a:latin typeface="Courier New" panose="02070309020205020404" pitchFamily="49" charset="0"/>
                <a:cs typeface="Courier New" panose="02070309020205020404" pitchFamily="49" charset="0"/>
              </a:rPr>
              <a:t>        weight = w;              </a:t>
            </a:r>
          </a:p>
          <a:p>
            <a:pPr lvl="1">
              <a:spcBef>
                <a:spcPts val="0"/>
              </a:spcBef>
              <a:buNone/>
            </a:pPr>
            <a:r>
              <a:rPr lang="en-US" altLang="zh-CN" sz="2000" b="1" dirty="0">
                <a:latin typeface="Courier New" panose="02070309020205020404" pitchFamily="49" charset="0"/>
                <a:cs typeface="Courier New" panose="02070309020205020404" pitchFamily="49" charset="0"/>
              </a:rPr>
              <a:t>    }          </a:t>
            </a: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virtual void</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ShowMe</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a:t>
            </a:r>
            <a:r>
              <a:rPr lang="zh-CN" altLang="en-US" sz="2000" b="1" dirty="0">
                <a:latin typeface="Courier New" panose="02070309020205020404" pitchFamily="49" charset="0"/>
                <a:cs typeface="Courier New" panose="02070309020205020404" pitchFamily="49" charset="0"/>
              </a:rPr>
              <a:t>我是交通工具！重量为</a:t>
            </a:r>
            <a:r>
              <a:rPr lang="en-US" altLang="zh-CN" sz="2000" b="1" dirty="0">
                <a:latin typeface="Courier New" panose="02070309020205020404" pitchFamily="49" charset="0"/>
                <a:cs typeface="Courier New" panose="02070309020205020404" pitchFamily="49" charset="0"/>
              </a:rPr>
              <a:t>"&lt;&lt;weight&lt;&lt;"</a:t>
            </a:r>
            <a:r>
              <a:rPr lang="zh-CN" altLang="en-US" sz="2000" b="1" dirty="0">
                <a:latin typeface="Courier New" panose="02070309020205020404" pitchFamily="49" charset="0"/>
                <a:cs typeface="Courier New" panose="02070309020205020404" pitchFamily="49" charset="0"/>
              </a:rPr>
              <a:t>吨</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protected</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weight;  </a:t>
            </a:r>
          </a:p>
          <a:p>
            <a:pPr lvl="1">
              <a:spcBef>
                <a:spcPts val="0"/>
              </a:spcBef>
              <a:buNone/>
            </a:pPr>
            <a:r>
              <a:rPr lang="en-US" altLang="zh-CN" sz="2000" b="1" dirty="0">
                <a:latin typeface="Courier New" panose="02070309020205020404" pitchFamily="49" charset="0"/>
                <a:cs typeface="Courier New" panose="02070309020205020404" pitchFamily="49" charset="0"/>
              </a:rPr>
              <a:t>};</a:t>
            </a:r>
          </a:p>
        </p:txBody>
      </p:sp>
      <p:sp>
        <p:nvSpPr>
          <p:cNvPr id="4" name="矩形 3">
            <a:hlinkClick r:id="rId2" action="ppaction://hlinksldjump"/>
            <a:extLst>
              <a:ext uri="{FF2B5EF4-FFF2-40B4-BE49-F238E27FC236}">
                <a16:creationId xmlns:a16="http://schemas.microsoft.com/office/drawing/2014/main" id="{5A732B3E-5853-437A-B4BA-EB966B4D5BC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7BFCB803-FF9D-409F-8590-A4F5F0F6C1D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94A403F7-AC8A-4688-B62C-45A9CB8C18E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D9244CC7-8E0A-42C0-8B60-6F077A69965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78DD2E2D-34A4-409B-A1D4-96A68245270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9516DB3F-2760-429F-84C3-5D59B0ABAD6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A2691C03-C861-4D63-94F1-7E7FB3AF351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4F378970-4228-46FE-859E-D3B39E4249D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98687ABA-08CF-4384-91FF-29AB89879A32}"/>
              </a:ext>
            </a:extLst>
          </p:cNvPr>
          <p:cNvSpPr>
            <a:spLocks noGrp="1"/>
          </p:cNvSpPr>
          <p:nvPr>
            <p:ph type="sldNum" sz="quarter" idx="11"/>
          </p:nvPr>
        </p:nvSpPr>
        <p:spPr/>
        <p:txBody>
          <a:bodyPr/>
          <a:lstStyle/>
          <a:p>
            <a:pPr>
              <a:defRPr/>
            </a:pPr>
            <a:fld id="{D5143908-0819-4B70-B92B-71A05F9F97D4}" type="slidenum">
              <a:rPr lang="zh-CN" altLang="en-US" smtClean="0"/>
              <a:pPr>
                <a:defRPr/>
              </a:pPr>
              <a:t>127</a:t>
            </a:fld>
            <a:endParaRPr lang="zh-CN" alt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lvl="1"/>
            <a:r>
              <a:rPr lang="zh-CN" altLang="en-US" dirty="0"/>
              <a:t>汽车类</a:t>
            </a:r>
            <a:endParaRPr lang="en-US" altLang="zh-CN" dirty="0"/>
          </a:p>
          <a:p>
            <a:pPr lvl="1">
              <a:spcBef>
                <a:spcPts val="0"/>
              </a:spcBef>
              <a:buNone/>
            </a:pPr>
            <a:endParaRPr lang="en-US" altLang="zh-CN" sz="2000" dirty="0">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Car: public Veh</a:t>
            </a:r>
            <a:r>
              <a:rPr lang="en-US" altLang="zh-CN" sz="2000" b="1" dirty="0">
                <a:solidFill>
                  <a:schemeClr val="tx2"/>
                </a:solidFill>
                <a:latin typeface="Courier New" panose="02070309020205020404" pitchFamily="49" charset="0"/>
                <a:cs typeface="Courier New" panose="02070309020205020404" pitchFamily="49" charset="0"/>
              </a:rPr>
              <a:t>icle</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汽车，派生类</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chemeClr val="tx2"/>
                </a:solidFill>
                <a:latin typeface="Courier New" panose="02070309020205020404" pitchFamily="49" charset="0"/>
                <a:cs typeface="Courier New" panose="02070309020205020404" pitchFamily="49" charset="0"/>
              </a:rPr>
              <a:t> </a:t>
            </a: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r>
              <a:rPr lang="en-US" altLang="zh-CN" sz="2000" b="1" dirty="0">
                <a:solidFill>
                  <a:schemeClr val="tx2"/>
                </a:solidFill>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Car(</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w,</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a):Vehicle(w)  {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aird</a:t>
            </a:r>
            <a:r>
              <a:rPr lang="en-US" altLang="zh-CN" sz="2000" b="1" dirty="0">
                <a:latin typeface="Courier New" panose="02070309020205020404" pitchFamily="49" charset="0"/>
                <a:cs typeface="Courier New" panose="02070309020205020404" pitchFamily="49" charset="0"/>
              </a:rPr>
              <a:t> = a;              </a:t>
            </a:r>
          </a:p>
          <a:p>
            <a:pPr lvl="1">
              <a:spcBef>
                <a:spcPts val="0"/>
              </a:spcBef>
              <a:buNone/>
            </a:pPr>
            <a:r>
              <a:rPr lang="en-US" altLang="zh-CN" sz="2000" b="1" dirty="0">
                <a:latin typeface="Courier New" panose="02070309020205020404" pitchFamily="49" charset="0"/>
                <a:cs typeface="Courier New" panose="02070309020205020404" pitchFamily="49" charset="0"/>
              </a:rPr>
              <a:t>        }  </a:t>
            </a: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virtual void </a:t>
            </a:r>
            <a:r>
              <a:rPr lang="en-US" altLang="zh-CN" sz="2000" b="1" dirty="0" err="1">
                <a:latin typeface="Courier New" panose="02070309020205020404" pitchFamily="49" charset="0"/>
                <a:cs typeface="Courier New" panose="02070309020205020404" pitchFamily="49" charset="0"/>
              </a:rPr>
              <a:t>ShowMe</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//virtual</a:t>
            </a:r>
            <a:r>
              <a:rPr lang="zh-CN" altLang="en-US" sz="2000" b="1" dirty="0">
                <a:solidFill>
                  <a:srgbClr val="007635"/>
                </a:solidFill>
                <a:latin typeface="Courier New" panose="02070309020205020404" pitchFamily="49" charset="0"/>
                <a:cs typeface="Courier New" panose="02070309020205020404" pitchFamily="49" charset="0"/>
              </a:rPr>
              <a:t>可省略</a:t>
            </a:r>
            <a:r>
              <a:rPr lang="en-US" altLang="zh-CN" sz="2000" b="1" dirty="0">
                <a:solidFill>
                  <a:schemeClr val="tx2"/>
                </a:solidFill>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a:t>
            </a:r>
            <a:r>
              <a:rPr lang="zh-CN" altLang="en-US" sz="2000" b="1" dirty="0">
                <a:latin typeface="Courier New" panose="02070309020205020404" pitchFamily="49" charset="0"/>
                <a:cs typeface="Courier New" panose="02070309020205020404" pitchFamily="49" charset="0"/>
              </a:rPr>
              <a:t>我是汽车！排气量为</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aird</a:t>
            </a:r>
            <a:r>
              <a:rPr lang="en-US" altLang="zh-CN" sz="2000" b="1" dirty="0">
                <a:latin typeface="Courier New" panose="02070309020205020404" pitchFamily="49" charset="0"/>
                <a:cs typeface="Courier New" panose="02070309020205020404" pitchFamily="49" charset="0"/>
              </a:rPr>
              <a:t>&lt;&lt;"CC"&lt;&lt;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  </a:t>
            </a: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protected</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aird</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EC19F0C7-DEBA-4623-B19A-95F4FE65E87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525AA22A-7FEB-42BC-99E8-C3C9DE6F0A8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0C33EC59-9F72-49DC-AA5D-0BD09C0A4F8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51FA5726-5412-42A0-B6FB-9A92384E283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F781B25B-47F4-484A-A981-9F9763329BE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02F920E8-EE8A-4DCD-874D-AA3DCD39C81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076C075C-F55C-445D-B520-4A2BE8B0C23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A58E80A1-5063-4BED-90CD-3214F43E1C5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00EFD34C-AF1E-49A5-86C9-B31C84A12B65}"/>
              </a:ext>
            </a:extLst>
          </p:cNvPr>
          <p:cNvSpPr>
            <a:spLocks noGrp="1"/>
          </p:cNvSpPr>
          <p:nvPr>
            <p:ph type="sldNum" sz="quarter" idx="11"/>
          </p:nvPr>
        </p:nvSpPr>
        <p:spPr/>
        <p:txBody>
          <a:bodyPr/>
          <a:lstStyle/>
          <a:p>
            <a:pPr>
              <a:defRPr/>
            </a:pPr>
            <a:fld id="{D5143908-0819-4B70-B92B-71A05F9F97D4}" type="slidenum">
              <a:rPr lang="zh-CN" altLang="en-US" smtClean="0"/>
              <a:pPr>
                <a:defRPr/>
              </a:pPr>
              <a:t>128</a:t>
            </a:fld>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153400" cy="5589984"/>
          </a:xfrm>
        </p:spPr>
        <p:txBody>
          <a:bodyPr/>
          <a:lstStyle/>
          <a:p>
            <a:pPr>
              <a:spcBef>
                <a:spcPts val="0"/>
              </a:spcBef>
              <a:buNone/>
            </a:pPr>
            <a:r>
              <a:rPr lang="zh-CN" altLang="en-US" sz="2400" b="1" dirty="0">
                <a:solidFill>
                  <a:srgbClr val="007635"/>
                </a:solidFill>
                <a:latin typeface="Courier New" panose="02070309020205020404" pitchFamily="49" charset="0"/>
                <a:cs typeface="Courier New" panose="02070309020205020404" pitchFamily="49" charset="0"/>
              </a:rPr>
              <a:t>/*注意：允许派生类中的</a:t>
            </a:r>
            <a:r>
              <a:rPr lang="en-US" altLang="zh-CN" sz="2400" b="1" dirty="0">
                <a:solidFill>
                  <a:srgbClr val="007635"/>
                </a:solidFill>
                <a:latin typeface="Courier New" panose="02070309020205020404" pitchFamily="49" charset="0"/>
                <a:cs typeface="Courier New" panose="02070309020205020404" pitchFamily="49" charset="0"/>
              </a:rPr>
              <a:t>print</a:t>
            </a:r>
            <a:r>
              <a:rPr lang="zh-CN" altLang="en-US" sz="2400" b="1" dirty="0">
                <a:solidFill>
                  <a:srgbClr val="007635"/>
                </a:solidFill>
                <a:latin typeface="Courier New" panose="02070309020205020404" pitchFamily="49" charset="0"/>
                <a:cs typeface="Courier New" panose="02070309020205020404" pitchFamily="49" charset="0"/>
              </a:rPr>
              <a:t>与基类的</a:t>
            </a:r>
            <a:r>
              <a:rPr lang="en-US" altLang="zh-CN" sz="2400" b="1" dirty="0">
                <a:solidFill>
                  <a:srgbClr val="007635"/>
                </a:solidFill>
                <a:latin typeface="Courier New" panose="02070309020205020404" pitchFamily="49" charset="0"/>
                <a:cs typeface="Courier New" panose="02070309020205020404" pitchFamily="49" charset="0"/>
              </a:rPr>
              <a:t>print</a:t>
            </a:r>
            <a:r>
              <a:rPr lang="zh-CN" altLang="en-US" sz="2400" b="1" dirty="0">
                <a:solidFill>
                  <a:srgbClr val="007635"/>
                </a:solidFill>
                <a:latin typeface="Courier New" panose="02070309020205020404" pitchFamily="49" charset="0"/>
                <a:cs typeface="Courier New" panose="02070309020205020404" pitchFamily="49" charset="0"/>
              </a:rPr>
              <a:t>重名，按如下规定进行处理：对子类而言，不加类名限定时默认为是处理子类成员，而要访问父类重名成员时，则要通过类名限定*/</a:t>
            </a:r>
            <a:endParaRPr lang="en-US" altLang="zh-CN" sz="2400" b="1" dirty="0">
              <a:solidFill>
                <a:srgbClr val="007635"/>
              </a:solidFill>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engineer:</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employee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char </a:t>
            </a:r>
            <a:r>
              <a:rPr lang="en-US" altLang="zh-CN" sz="2400" b="1" dirty="0" err="1">
                <a:latin typeface="Courier New" panose="02070309020205020404" pitchFamily="49" charset="0"/>
                <a:cs typeface="Courier New" panose="02070309020205020404" pitchFamily="49" charset="0"/>
              </a:rPr>
              <a:t>speciality,adegree</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public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err="1">
                <a:solidFill>
                  <a:srgbClr val="0000FF"/>
                </a:solidFill>
                <a:latin typeface="Courier New" panose="02070309020205020404" pitchFamily="49" charset="0"/>
                <a:cs typeface="Courier New" panose="02070309020205020404" pitchFamily="49" charset="0"/>
              </a:rPr>
              <a:t>enum</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ptitle</a:t>
            </a:r>
            <a:r>
              <a:rPr lang="en-US" altLang="zh-CN" sz="2400" b="1" dirty="0">
                <a:latin typeface="Courier New" panose="02070309020205020404" pitchFamily="49" charset="0"/>
                <a:cs typeface="Courier New" panose="02070309020205020404" pitchFamily="49" charset="0"/>
              </a:rPr>
              <a:t> {PS,GM,VPS,VGM};</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director:</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manager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ptitle</a:t>
            </a:r>
            <a:r>
              <a:rPr lang="en-US" altLang="zh-CN" sz="2400" b="1" dirty="0">
                <a:latin typeface="Courier New" panose="02070309020205020404" pitchFamily="49" charset="0"/>
                <a:cs typeface="Courier New" panose="02070309020205020404" pitchFamily="49" charset="0"/>
              </a:rPr>
              <a:t> post;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public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4A105EBB-F8CC-427F-8B08-3F11D624589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1AB75AC5-C1A7-44BC-9C0C-D719FB13E5F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F3AD5D6D-5046-4F6E-85A0-3C35782A2D3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40CFD30E-D80B-4F6A-AA32-B3AEE17C074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4774B961-B2EB-4815-95C2-B4FE3F01075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9" name="矩形 8">
            <a:hlinkClick r:id="" action="ppaction://noaction"/>
            <a:extLst>
              <a:ext uri="{FF2B5EF4-FFF2-40B4-BE49-F238E27FC236}">
                <a16:creationId xmlns:a16="http://schemas.microsoft.com/office/drawing/2014/main" id="{9BCAB99D-8A0F-455D-AD87-3CF8D4D2EB6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0" name="矩形 9">
            <a:hlinkClick r:id="" action="ppaction://noaction"/>
            <a:extLst>
              <a:ext uri="{FF2B5EF4-FFF2-40B4-BE49-F238E27FC236}">
                <a16:creationId xmlns:a16="http://schemas.microsoft.com/office/drawing/2014/main" id="{6A62A9AF-2D32-4454-A1C1-994D933F5BD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1" name="矩形 10">
            <a:hlinkClick r:id="" action="ppaction://noaction"/>
            <a:extLst>
              <a:ext uri="{FF2B5EF4-FFF2-40B4-BE49-F238E27FC236}">
                <a16:creationId xmlns:a16="http://schemas.microsoft.com/office/drawing/2014/main" id="{AEA65706-1EFD-459D-84D8-27D3A5B38A9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2" name="灯片编号占位符 1">
            <a:extLst>
              <a:ext uri="{FF2B5EF4-FFF2-40B4-BE49-F238E27FC236}">
                <a16:creationId xmlns:a16="http://schemas.microsoft.com/office/drawing/2014/main" id="{728CAEF5-BE77-4BBE-BBA1-26F60B29128D}"/>
              </a:ext>
            </a:extLst>
          </p:cNvPr>
          <p:cNvSpPr>
            <a:spLocks noGrp="1"/>
          </p:cNvSpPr>
          <p:nvPr>
            <p:ph type="sldNum" sz="quarter" idx="11"/>
          </p:nvPr>
        </p:nvSpPr>
        <p:spPr/>
        <p:txBody>
          <a:bodyPr/>
          <a:lstStyle/>
          <a:p>
            <a:pPr>
              <a:defRPr/>
            </a:pPr>
            <a:fld id="{D5143908-0819-4B70-B92B-71A05F9F97D4}" type="slidenum">
              <a:rPr lang="zh-CN" altLang="en-US" smtClean="0"/>
              <a:pPr>
                <a:defRPr/>
              </a:pPr>
              <a:t>12</a:t>
            </a:fld>
            <a:endParaRPr lang="zh-CN" alt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lvl="1"/>
            <a:r>
              <a:rPr lang="zh-CN" altLang="en-US" dirty="0"/>
              <a:t>船类</a:t>
            </a:r>
            <a:endParaRPr lang="en-US" altLang="zh-CN" dirty="0"/>
          </a:p>
          <a:p>
            <a:pPr lvl="1">
              <a:spcBef>
                <a:spcPts val="0"/>
              </a:spcBef>
              <a:buNone/>
            </a:pPr>
            <a:endParaRPr lang="en-US" altLang="zh-CN" sz="2000" dirty="0">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latin typeface="Courier New" panose="02070309020205020404" pitchFamily="49" charset="0"/>
                <a:cs typeface="Courier New" panose="02070309020205020404" pitchFamily="49" charset="0"/>
              </a:rPr>
              <a:t> Boat: </a:t>
            </a: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 Vehicle</a:t>
            </a:r>
            <a:r>
              <a:rPr lang="en-US" altLang="zh-CN" sz="2000" b="1" dirty="0">
                <a:solidFill>
                  <a:srgbClr val="006600"/>
                </a:solidFill>
                <a:latin typeface="Courier New" panose="02070309020205020404" pitchFamily="49" charset="0"/>
                <a:cs typeface="Courier New" panose="02070309020205020404" pitchFamily="49" charset="0"/>
              </a:rPr>
              <a:t>//</a:t>
            </a:r>
            <a:r>
              <a:rPr lang="zh-CN" altLang="en-US" sz="2000" b="1" dirty="0">
                <a:solidFill>
                  <a:srgbClr val="006600"/>
                </a:solidFill>
                <a:latin typeface="Courier New" panose="02070309020205020404" pitchFamily="49" charset="0"/>
                <a:cs typeface="Courier New" panose="02070309020205020404" pitchFamily="49" charset="0"/>
              </a:rPr>
              <a:t>船，派生类</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Boat(</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w,</a:t>
            </a:r>
            <a:r>
              <a:rPr lang="en-US" altLang="zh-CN" sz="2000" b="1" dirty="0" err="1">
                <a:solidFill>
                  <a:srgbClr val="0000FF"/>
                </a:solidFill>
                <a:latin typeface="Courier New" panose="02070309020205020404" pitchFamily="49" charset="0"/>
                <a:cs typeface="Courier New" panose="02070309020205020404" pitchFamily="49" charset="0"/>
              </a:rPr>
              <a:t>float</a:t>
            </a:r>
            <a:r>
              <a:rPr lang="en-US" altLang="zh-CN" sz="2000" b="1" dirty="0">
                <a:latin typeface="Courier New" panose="02070309020205020404" pitchFamily="49" charset="0"/>
                <a:cs typeface="Courier New" panose="02070309020205020404" pitchFamily="49" charset="0"/>
              </a:rPr>
              <a:t> t):Vehicle(w) {  </a:t>
            </a:r>
          </a:p>
          <a:p>
            <a:pPr lvl="1">
              <a:spcBef>
                <a:spcPts val="0"/>
              </a:spcBef>
              <a:buNone/>
            </a:pPr>
            <a:r>
              <a:rPr lang="en-US" altLang="zh-CN" sz="2000" b="1" dirty="0">
                <a:latin typeface="Courier New" panose="02070309020205020404" pitchFamily="49" charset="0"/>
                <a:cs typeface="Courier New" panose="02070309020205020404" pitchFamily="49" charset="0"/>
              </a:rPr>
              <a:t>            tonnage = t;              </a:t>
            </a:r>
          </a:p>
          <a:p>
            <a:pPr lvl="1">
              <a:spcBef>
                <a:spcPts val="0"/>
              </a:spcBef>
              <a:buNone/>
            </a:pPr>
            <a:r>
              <a:rPr lang="en-US" altLang="zh-CN" sz="2000" b="1" dirty="0">
                <a:latin typeface="Courier New" panose="02070309020205020404" pitchFamily="49" charset="0"/>
                <a:cs typeface="Courier New" panose="02070309020205020404" pitchFamily="49" charset="0"/>
              </a:rPr>
              <a:t>        }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virtual</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ShowMe</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6600"/>
                </a:solidFill>
                <a:latin typeface="Courier New" panose="02070309020205020404" pitchFamily="49" charset="0"/>
                <a:cs typeface="Courier New" panose="02070309020205020404" pitchFamily="49" charset="0"/>
              </a:rPr>
              <a:t>//virtual</a:t>
            </a:r>
            <a:r>
              <a:rPr lang="zh-CN" altLang="en-US" sz="2000" b="1" dirty="0">
                <a:solidFill>
                  <a:srgbClr val="006600"/>
                </a:solidFill>
                <a:latin typeface="Courier New" panose="02070309020205020404" pitchFamily="49" charset="0"/>
                <a:cs typeface="Courier New" panose="02070309020205020404" pitchFamily="49" charset="0"/>
              </a:rPr>
              <a:t>可省略</a:t>
            </a:r>
            <a:r>
              <a:rPr lang="en-US" altLang="zh-CN" sz="2000" b="1" dirty="0">
                <a:solidFill>
                  <a:srgbClr val="006600"/>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a:t>
            </a:r>
            <a:r>
              <a:rPr lang="zh-CN" altLang="en-US" sz="2000" b="1" dirty="0">
                <a:latin typeface="Courier New" panose="02070309020205020404" pitchFamily="49" charset="0"/>
                <a:cs typeface="Courier New" panose="02070309020205020404" pitchFamily="49" charset="0"/>
              </a:rPr>
              <a:t>我是船！排水量为</a:t>
            </a:r>
            <a:r>
              <a:rPr lang="en-US" altLang="zh-CN" sz="2000" b="1" dirty="0">
                <a:latin typeface="Courier New" panose="02070309020205020404" pitchFamily="49" charset="0"/>
                <a:cs typeface="Courier New" panose="02070309020205020404" pitchFamily="49" charset="0"/>
              </a:rPr>
              <a:t>"&lt;&lt;tonnage&lt;&lt;"</a:t>
            </a:r>
            <a:r>
              <a:rPr lang="zh-CN" altLang="en-US" sz="2000" b="1" dirty="0">
                <a:latin typeface="Courier New" panose="02070309020205020404" pitchFamily="49" charset="0"/>
                <a:cs typeface="Courier New" panose="02070309020205020404" pitchFamily="49" charset="0"/>
              </a:rPr>
              <a:t>顿</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protected</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float</a:t>
            </a:r>
            <a:r>
              <a:rPr lang="en-US" altLang="zh-CN" sz="2000" b="1" dirty="0">
                <a:latin typeface="Courier New" panose="02070309020205020404" pitchFamily="49" charset="0"/>
                <a:cs typeface="Courier New" panose="02070309020205020404" pitchFamily="49" charset="0"/>
              </a:rPr>
              <a:t> tonnage;  </a:t>
            </a:r>
          </a:p>
          <a:p>
            <a:pPr lvl="1">
              <a:spcBef>
                <a:spcPts val="0"/>
              </a:spcBef>
              <a:buNone/>
            </a:pPr>
            <a:r>
              <a:rPr lang="en-US" altLang="zh-CN" sz="2000" b="1" dirty="0">
                <a:latin typeface="Courier New" panose="02070309020205020404" pitchFamily="49" charset="0"/>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AC5A49EA-7B74-4D2E-9D58-D9457E8F79C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4675B26C-9208-4642-A823-BDFB1ABC9B0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DEB5577C-D99A-40E3-811E-A86A8124170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800C9997-D4E9-4D16-8A29-26983D99B42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FD1CD38E-2CF4-4368-A4FF-96D0A8BB52C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C1D8B74E-FF6E-498F-8FED-149C54D93B5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799F8D5E-BEB4-48F9-BC2E-C3354597B3A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DC33EA7D-C4EE-4EA9-B941-8750375393F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804F72AA-0CA1-4F87-BA10-CED70B35A8B8}"/>
              </a:ext>
            </a:extLst>
          </p:cNvPr>
          <p:cNvSpPr>
            <a:spLocks noGrp="1"/>
          </p:cNvSpPr>
          <p:nvPr>
            <p:ph type="sldNum" sz="quarter" idx="11"/>
          </p:nvPr>
        </p:nvSpPr>
        <p:spPr/>
        <p:txBody>
          <a:bodyPr/>
          <a:lstStyle/>
          <a:p>
            <a:pPr>
              <a:defRPr/>
            </a:pPr>
            <a:fld id="{D5143908-0819-4B70-B92B-71A05F9F97D4}" type="slidenum">
              <a:rPr lang="zh-CN" altLang="en-US" smtClean="0"/>
              <a:pPr>
                <a:defRPr/>
              </a:pPr>
              <a:t>129</a:t>
            </a:fld>
            <a:endParaRPr lang="zh-CN" alt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#include</a:t>
            </a:r>
            <a:r>
              <a:rPr lang="en-US" altLang="zh-CN" sz="2000" b="1" dirty="0">
                <a:latin typeface="Courier New" panose="02070309020205020404" pitchFamily="49" charset="0"/>
                <a:cs typeface="Courier New" panose="02070309020205020404" pitchFamily="49" charset="0"/>
              </a:rPr>
              <a:t> &lt;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  </a:t>
            </a: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using namespace</a:t>
            </a:r>
            <a:r>
              <a:rPr lang="en-US" altLang="zh-CN" sz="2000" b="1" dirty="0">
                <a:latin typeface="Courier New" panose="02070309020205020404" pitchFamily="49" charset="0"/>
                <a:cs typeface="Courier New" panose="02070309020205020404" pitchFamily="49" charset="0"/>
              </a:rPr>
              <a:t> std;</a:t>
            </a:r>
          </a:p>
          <a:p>
            <a:pPr lvl="1">
              <a:spcBef>
                <a:spcPts val="0"/>
              </a:spcBef>
              <a:buNone/>
            </a:pP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main(){</a:t>
            </a:r>
          </a:p>
          <a:p>
            <a:pPr lvl="1">
              <a:spcBef>
                <a:spcPts val="0"/>
              </a:spcBef>
              <a:buNone/>
            </a:pPr>
            <a:r>
              <a:rPr lang="en-US" altLang="zh-CN" sz="2000" b="1" dirty="0">
                <a:latin typeface="Courier New" panose="02070309020205020404" pitchFamily="49" charset="0"/>
                <a:cs typeface="Courier New" panose="02070309020205020404" pitchFamily="49" charset="0"/>
              </a:rPr>
              <a:t>	Vehicle *</a:t>
            </a:r>
            <a:r>
              <a:rPr lang="en-US" altLang="zh-CN" sz="2000" b="1" dirty="0" err="1">
                <a:latin typeface="Courier New" panose="02070309020205020404" pitchFamily="49" charset="0"/>
                <a:cs typeface="Courier New" panose="02070309020205020404" pitchFamily="49" charset="0"/>
              </a:rPr>
              <a:t>pv</a:t>
            </a:r>
            <a:r>
              <a:rPr lang="en-US" altLang="zh-CN" sz="2000" b="1" dirty="0">
                <a:latin typeface="Courier New" panose="02070309020205020404" pitchFamily="49" charset="0"/>
                <a:cs typeface="Courier New" panose="02070309020205020404" pitchFamily="49" charset="0"/>
              </a:rPr>
              <a:t> = </a:t>
            </a:r>
            <a:r>
              <a:rPr lang="en-US" altLang="zh-CN" sz="2000" b="1" dirty="0">
                <a:solidFill>
                  <a:srgbClr val="0000FF"/>
                </a:solidFill>
                <a:latin typeface="Courier New" panose="02070309020205020404" pitchFamily="49" charset="0"/>
                <a:cs typeface="Courier New" panose="02070309020205020404" pitchFamily="49" charset="0"/>
              </a:rPr>
              <a:t>new</a:t>
            </a:r>
            <a:r>
              <a:rPr lang="en-US" altLang="zh-CN" sz="2000" b="1" dirty="0">
                <a:latin typeface="Courier New" panose="02070309020205020404" pitchFamily="49" charset="0"/>
                <a:cs typeface="Courier New" panose="02070309020205020404" pitchFamily="49" charset="0"/>
              </a:rPr>
              <a:t> Vehicle(10);</a:t>
            </a:r>
            <a:endParaRPr lang="zh-CN" altLang="en-US" sz="2000" b="1" dirty="0">
              <a:latin typeface="Courier New" panose="02070309020205020404" pitchFamily="49" charset="0"/>
              <a:cs typeface="Courier New" panose="02070309020205020404" pitchFamily="49" charset="0"/>
            </a:endParaRPr>
          </a:p>
          <a:p>
            <a:pPr lvl="1">
              <a:spcBef>
                <a:spcPts val="0"/>
              </a:spcBef>
              <a:buNone/>
            </a:pPr>
            <a:r>
              <a:rPr lang="zh-CN" altLang="en-US"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pv</a:t>
            </a:r>
            <a:r>
              <a:rPr lang="en-US" altLang="zh-CN" sz="2000" b="1" dirty="0">
                <a:latin typeface="Courier New" panose="02070309020205020404" pitchFamily="49" charset="0"/>
                <a:cs typeface="Courier New" panose="02070309020205020404" pitchFamily="49" charset="0"/>
              </a:rPr>
              <a:t> -&gt;</a:t>
            </a:r>
            <a:r>
              <a:rPr lang="en-US" altLang="zh-CN" sz="2000" b="1" dirty="0" err="1">
                <a:latin typeface="Courier New" panose="02070309020205020404" pitchFamily="49" charset="0"/>
                <a:cs typeface="Courier New" panose="02070309020205020404" pitchFamily="49" charset="0"/>
              </a:rPr>
              <a:t>ShowMe</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Car c(15,200);</a:t>
            </a:r>
          </a:p>
          <a:p>
            <a:pPr lvl="1">
              <a:spcBef>
                <a:spcPts val="0"/>
              </a:spcBef>
              <a:buNone/>
            </a:pPr>
            <a:r>
              <a:rPr lang="en-US" altLang="zh-CN" sz="2000" b="1" dirty="0">
                <a:latin typeface="Courier New" panose="02070309020205020404" pitchFamily="49" charset="0"/>
                <a:cs typeface="Courier New" panose="02070309020205020404" pitchFamily="49" charset="0"/>
              </a:rPr>
              <a:t>	Boat b(20,1.25f);</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pv</a:t>
            </a:r>
            <a:r>
              <a:rPr lang="en-US" altLang="zh-CN" sz="2000" b="1" dirty="0">
                <a:latin typeface="Courier New" panose="02070309020205020404" pitchFamily="49" charset="0"/>
                <a:cs typeface="Courier New" panose="02070309020205020404" pitchFamily="49" charset="0"/>
              </a:rPr>
              <a:t> = &amp;c;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pv</a:t>
            </a:r>
            <a:r>
              <a:rPr lang="en-US" altLang="zh-CN" sz="2000" b="1" dirty="0">
                <a:latin typeface="Courier New" panose="02070309020205020404" pitchFamily="49" charset="0"/>
                <a:cs typeface="Courier New" panose="02070309020205020404" pitchFamily="49" charset="0"/>
              </a:rPr>
              <a:t>-&gt;</a:t>
            </a:r>
            <a:r>
              <a:rPr lang="en-US" altLang="zh-CN" sz="2000" b="1" dirty="0" err="1">
                <a:latin typeface="Courier New" panose="02070309020205020404" pitchFamily="49" charset="0"/>
                <a:cs typeface="Courier New" panose="02070309020205020404" pitchFamily="49" charset="0"/>
              </a:rPr>
              <a:t>ShowMe</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基类指针，实现动态联编	</a:t>
            </a:r>
            <a:endParaRPr lang="en-US" altLang="zh-CN" sz="2000" b="1" dirty="0">
              <a:solidFill>
                <a:srgbClr val="007635"/>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Vehicle v (10);</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创建一个基类对象</a:t>
            </a:r>
            <a:endParaRPr lang="en-US" altLang="zh-CN" sz="2000" b="1" dirty="0">
              <a:solidFill>
                <a:srgbClr val="007635"/>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v = b;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将派生类对象赋值给基类对象</a:t>
            </a:r>
            <a:endParaRPr lang="en-US" altLang="zh-CN" sz="2000" b="1" dirty="0">
              <a:solidFill>
                <a:srgbClr val="007635"/>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v.ShowMe</a:t>
            </a:r>
            <a:r>
              <a:rPr lang="en-US" altLang="zh-CN" sz="2000" b="1" dirty="0">
                <a:latin typeface="Courier New" panose="02070309020205020404" pitchFamily="49" charset="0"/>
                <a:cs typeface="Courier New" panose="02070309020205020404" pitchFamily="49" charset="0"/>
              </a:rPr>
              <a: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基类对象访问虚函数，未实现动态联编</a:t>
            </a:r>
          </a:p>
          <a:p>
            <a:pPr lvl="1">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pv</a:t>
            </a:r>
            <a:r>
              <a:rPr lang="en-US" altLang="zh-CN" sz="2000" b="1" dirty="0">
                <a:latin typeface="Courier New" panose="02070309020205020404" pitchFamily="49" charset="0"/>
                <a:cs typeface="Courier New" panose="02070309020205020404" pitchFamily="49" charset="0"/>
              </a:rPr>
              <a:t> = &amp;b;</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pv</a:t>
            </a:r>
            <a:r>
              <a:rPr lang="en-US" altLang="zh-CN" sz="2000" b="1" dirty="0">
                <a:latin typeface="Courier New" panose="02070309020205020404" pitchFamily="49" charset="0"/>
                <a:cs typeface="Courier New" panose="02070309020205020404" pitchFamily="49" charset="0"/>
              </a:rPr>
              <a:t> -&gt; </a:t>
            </a:r>
            <a:r>
              <a:rPr lang="en-US" altLang="zh-CN" sz="2000" b="1" dirty="0" err="1">
                <a:latin typeface="Courier New" panose="02070309020205020404" pitchFamily="49" charset="0"/>
                <a:cs typeface="Courier New" panose="02070309020205020404" pitchFamily="49" charset="0"/>
              </a:rPr>
              <a:t>ShowMe</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基类指针，实现动态联编</a:t>
            </a:r>
          </a:p>
          <a:p>
            <a:pPr lvl="1">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latin typeface="Courier New" panose="02070309020205020404" pitchFamily="49" charset="0"/>
                <a:cs typeface="Courier New" panose="02070309020205020404" pitchFamily="49" charset="0"/>
              </a:rPr>
              <a:t> 0;</a:t>
            </a:r>
          </a:p>
          <a:p>
            <a:pPr lvl="1">
              <a:spcBef>
                <a:spcPts val="0"/>
              </a:spcBef>
              <a:buNone/>
            </a:pP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8A21C765-4FFC-465D-83D4-CF0E559BB6C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85467695-9CEA-407F-955A-14437EF77ED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9C335D92-7BEF-45B6-8323-5EA26065E0E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755153FC-425E-478C-9824-84B254C4EAC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DB646A7D-79AC-4584-AA50-9C05F6C300A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396520F5-C74D-4D99-A26E-FDEE0B9C7FF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B37CA0D7-42A9-40F5-BFE2-2D500376EB5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DB6294D0-4CE5-4EFB-8708-4CA248A0D85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AAC696C7-2436-484C-B87B-3300D5BEA572}"/>
              </a:ext>
            </a:extLst>
          </p:cNvPr>
          <p:cNvSpPr>
            <a:spLocks noGrp="1"/>
          </p:cNvSpPr>
          <p:nvPr>
            <p:ph type="sldNum" sz="quarter" idx="11"/>
          </p:nvPr>
        </p:nvSpPr>
        <p:spPr/>
        <p:txBody>
          <a:bodyPr/>
          <a:lstStyle/>
          <a:p>
            <a:pPr>
              <a:defRPr/>
            </a:pPr>
            <a:fld id="{D5143908-0819-4B70-B92B-71A05F9F97D4}" type="slidenum">
              <a:rPr lang="zh-CN" altLang="en-US" smtClean="0"/>
              <a:pPr>
                <a:defRPr/>
              </a:pPr>
              <a:t>130</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lvl="1"/>
            <a:r>
              <a:rPr lang="zh-CN" altLang="en-US" dirty="0"/>
              <a:t>将</a:t>
            </a:r>
            <a:r>
              <a:rPr lang="en-US" altLang="zh-CN" dirty="0" err="1"/>
              <a:t>ShowMe</a:t>
            </a:r>
            <a:r>
              <a:rPr lang="en-US" altLang="zh-CN" dirty="0"/>
              <a:t>()</a:t>
            </a:r>
            <a:r>
              <a:rPr lang="zh-CN" altLang="en-US" dirty="0"/>
              <a:t>函数改为纯虚函数</a:t>
            </a:r>
            <a:endParaRPr lang="en-US" altLang="zh-CN" dirty="0"/>
          </a:p>
          <a:p>
            <a:pPr lvl="1">
              <a:spcBef>
                <a:spcPts val="0"/>
              </a:spcBef>
              <a:buNone/>
            </a:pPr>
            <a:endParaRPr lang="en-US" altLang="zh-CN" sz="2000" dirty="0">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Vehicle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交通工具，基类</a:t>
            </a:r>
          </a:p>
          <a:p>
            <a:pPr lvl="1">
              <a:spcBef>
                <a:spcPts val="0"/>
              </a:spcBef>
              <a:buNone/>
            </a:pPr>
            <a:r>
              <a:rPr lang="en-US" altLang="zh-CN" sz="2000" b="1" dirty="0">
                <a:latin typeface="Courier New" panose="02070309020205020404" pitchFamily="49" charset="0"/>
                <a:cs typeface="Courier New" panose="02070309020205020404" pitchFamily="49" charset="0"/>
              </a:rPr>
              <a:t>{</a:t>
            </a:r>
            <a:r>
              <a:rPr lang="en-US" altLang="zh-CN" sz="2000" b="1" dirty="0">
                <a:solidFill>
                  <a:schemeClr val="tx2"/>
                </a:solidFill>
                <a:latin typeface="Courier New" panose="02070309020205020404" pitchFamily="49" charset="0"/>
                <a:cs typeface="Courier New" panose="02070309020205020404" pitchFamily="49" charset="0"/>
              </a:rPr>
              <a:t>  </a:t>
            </a: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Vehicle(</a:t>
            </a:r>
            <a:r>
              <a:rPr lang="en-US" altLang="zh-CN" sz="2000" b="1" dirty="0" err="1">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w) {  </a:t>
            </a:r>
          </a:p>
          <a:p>
            <a:pPr lvl="1">
              <a:spcBef>
                <a:spcPts val="0"/>
              </a:spcBef>
              <a:buNone/>
            </a:pPr>
            <a:r>
              <a:rPr lang="en-US" altLang="zh-CN" sz="2000" b="1" dirty="0">
                <a:latin typeface="Courier New" panose="02070309020205020404" pitchFamily="49" charset="0"/>
                <a:cs typeface="Courier New" panose="02070309020205020404" pitchFamily="49" charset="0"/>
              </a:rPr>
              <a:t>            weight = w;              </a:t>
            </a:r>
          </a:p>
          <a:p>
            <a:pPr lvl="1">
              <a:spcBef>
                <a:spcPts val="0"/>
              </a:spcBef>
              <a:buNone/>
            </a:pPr>
            <a:r>
              <a:rPr lang="en-US" altLang="zh-CN" sz="2000" b="1" dirty="0">
                <a:latin typeface="Courier New" panose="02070309020205020404" pitchFamily="49" charset="0"/>
                <a:cs typeface="Courier New" panose="02070309020205020404" pitchFamily="49" charset="0"/>
              </a:rPr>
              <a:t>        }          </a:t>
            </a: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virtual</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ShowMe</a:t>
            </a:r>
            <a:r>
              <a:rPr lang="en-US" altLang="zh-CN" sz="2000" b="1" dirty="0">
                <a:latin typeface="Courier New" panose="02070309020205020404" pitchFamily="49" charset="0"/>
                <a:cs typeface="Courier New" panose="02070309020205020404" pitchFamily="49" charset="0"/>
              </a:rPr>
              <a:t>() = 0;</a:t>
            </a: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纯虚函数，</a:t>
            </a:r>
            <a:r>
              <a:rPr lang="en-US" altLang="zh-CN" sz="2000" b="1" dirty="0">
                <a:solidFill>
                  <a:srgbClr val="007635"/>
                </a:solidFill>
                <a:latin typeface="Courier New" panose="02070309020205020404" pitchFamily="49" charset="0"/>
                <a:cs typeface="Courier New" panose="02070309020205020404" pitchFamily="49" charset="0"/>
              </a:rPr>
              <a:t>Vehicle</a:t>
            </a:r>
            <a:r>
              <a:rPr lang="zh-CN" altLang="en-US" sz="2000" b="1" dirty="0">
                <a:solidFill>
                  <a:srgbClr val="007635"/>
                </a:solidFill>
                <a:latin typeface="Courier New" panose="02070309020205020404" pitchFamily="49" charset="0"/>
                <a:cs typeface="Courier New" panose="02070309020205020404" pitchFamily="49" charset="0"/>
              </a:rPr>
              <a:t>类成为抽象基类</a:t>
            </a:r>
            <a:endParaRPr lang="en-US" altLang="zh-CN" sz="2000" b="1" dirty="0">
              <a:solidFill>
                <a:srgbClr val="007635"/>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rgbClr val="007635"/>
                </a:solidFill>
                <a:latin typeface="Courier New" panose="02070309020205020404" pitchFamily="49" charset="0"/>
                <a:cs typeface="Courier New" panose="02070309020205020404" pitchFamily="49" charset="0"/>
              </a:rPr>
              <a:t>		//</a:t>
            </a:r>
            <a:r>
              <a:rPr lang="zh-CN" altLang="en-US" sz="2000" b="1" dirty="0">
                <a:solidFill>
                  <a:srgbClr val="007635"/>
                </a:solidFill>
                <a:latin typeface="Courier New" panose="02070309020205020404" pitchFamily="49" charset="0"/>
                <a:cs typeface="Courier New" panose="02070309020205020404" pitchFamily="49" charset="0"/>
              </a:rPr>
              <a:t>不能够创建</a:t>
            </a:r>
            <a:r>
              <a:rPr lang="en-US" altLang="zh-CN" sz="2000" b="1" dirty="0">
                <a:solidFill>
                  <a:srgbClr val="007635"/>
                </a:solidFill>
                <a:latin typeface="Courier New" panose="02070309020205020404" pitchFamily="49" charset="0"/>
                <a:cs typeface="Courier New" panose="02070309020205020404" pitchFamily="49" charset="0"/>
              </a:rPr>
              <a:t>Vehicle</a:t>
            </a:r>
            <a:r>
              <a:rPr lang="zh-CN" altLang="en-US" sz="2000" b="1" dirty="0">
                <a:solidFill>
                  <a:srgbClr val="007635"/>
                </a:solidFill>
                <a:latin typeface="Courier New" panose="02070309020205020404" pitchFamily="49" charset="0"/>
                <a:cs typeface="Courier New" panose="02070309020205020404" pitchFamily="49" charset="0"/>
              </a:rPr>
              <a:t>类的对象</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体现“抽象”</a:t>
            </a:r>
            <a:endParaRPr lang="en-US" altLang="zh-CN" sz="2000" b="1" dirty="0">
              <a:solidFill>
                <a:srgbClr val="007635"/>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protected</a:t>
            </a:r>
            <a:r>
              <a:rPr lang="en-US" altLang="zh-CN" sz="2000" b="1" dirty="0">
                <a:latin typeface="Courier New" panose="02070309020205020404" pitchFamily="49" charset="0"/>
                <a:cs typeface="Courier New" panose="02070309020205020404" pitchFamily="49" charset="0"/>
              </a:rPr>
              <a:t>:</a:t>
            </a:r>
            <a:r>
              <a:rPr lang="en-US" altLang="zh-CN" sz="2000" b="1" dirty="0">
                <a:solidFill>
                  <a:schemeClr val="tx2"/>
                </a:solidFill>
                <a:latin typeface="Courier New" panose="02070309020205020404" pitchFamily="49" charset="0"/>
                <a:cs typeface="Courier New" panose="02070309020205020404" pitchFamily="49" charset="0"/>
              </a:rPr>
              <a:t>  </a:t>
            </a: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weight;  </a:t>
            </a:r>
          </a:p>
          <a:p>
            <a:pPr lvl="1">
              <a:spcBef>
                <a:spcPts val="0"/>
              </a:spcBef>
              <a:buNone/>
            </a:pPr>
            <a:r>
              <a:rPr lang="en-US" altLang="zh-CN" sz="2000" b="1" dirty="0">
                <a:latin typeface="Courier New" panose="02070309020205020404" pitchFamily="49" charset="0"/>
                <a:cs typeface="Courier New" panose="02070309020205020404" pitchFamily="49" charset="0"/>
              </a:rPr>
              <a:t>};</a:t>
            </a:r>
          </a:p>
          <a:p>
            <a:pPr lvl="1">
              <a:buNone/>
            </a:pPr>
            <a:endParaRPr lang="zh-CN" altLang="en-US" dirty="0"/>
          </a:p>
        </p:txBody>
      </p:sp>
      <p:sp>
        <p:nvSpPr>
          <p:cNvPr id="4" name="矩形 3">
            <a:hlinkClick r:id="rId2" action="ppaction://hlinksldjump"/>
            <a:extLst>
              <a:ext uri="{FF2B5EF4-FFF2-40B4-BE49-F238E27FC236}">
                <a16:creationId xmlns:a16="http://schemas.microsoft.com/office/drawing/2014/main" id="{845D556D-74DB-40B8-AF70-B3FE03F1EEE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C91A6EBB-13F4-4B8D-8998-D75FC393C86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9E058EE2-2C1E-4D85-8289-AA23DED5BA1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95A46236-CA1E-46BA-84D2-FFA6838D1E2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213E058D-ACFA-4A1F-BBCA-947FB13DEA8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C96856CC-1503-47F6-BDBA-1BB35DDB7F4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9DEAA3DB-BCF3-47C2-A0AF-2355C3F4D8A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6F908FD4-1A8B-4994-AEB8-0F5D2F03EA2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9ECA222F-2374-4DD2-92B9-DA994E41066D}"/>
              </a:ext>
            </a:extLst>
          </p:cNvPr>
          <p:cNvSpPr>
            <a:spLocks noGrp="1"/>
          </p:cNvSpPr>
          <p:nvPr>
            <p:ph type="sldNum" sz="quarter" idx="11"/>
          </p:nvPr>
        </p:nvSpPr>
        <p:spPr/>
        <p:txBody>
          <a:bodyPr/>
          <a:lstStyle/>
          <a:p>
            <a:pPr>
              <a:defRPr/>
            </a:pPr>
            <a:fld id="{D5143908-0819-4B70-B92B-71A05F9F97D4}" type="slidenum">
              <a:rPr lang="zh-CN" altLang="en-US" smtClean="0"/>
              <a:pPr>
                <a:defRPr/>
              </a:pPr>
              <a:t>131</a:t>
            </a:fld>
            <a:endParaRPr lang="zh-CN" alt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  </a:t>
            </a: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using namespace </a:t>
            </a:r>
            <a:r>
              <a:rPr lang="en-US" altLang="zh-CN" sz="2000" b="1" dirty="0">
                <a:latin typeface="Courier New" panose="02070309020205020404" pitchFamily="49" charset="0"/>
                <a:cs typeface="Courier New" panose="02070309020205020404" pitchFamily="49" charset="0"/>
              </a:rPr>
              <a:t>std;</a:t>
            </a:r>
          </a:p>
          <a:p>
            <a:pPr lvl="1">
              <a:spcBef>
                <a:spcPts val="0"/>
              </a:spcBef>
              <a:buNone/>
            </a:pP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main(){</a:t>
            </a: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Vehicle *</a:t>
            </a:r>
            <a:r>
              <a:rPr lang="en-US" altLang="zh-CN" sz="2000" b="1" dirty="0" err="1">
                <a:solidFill>
                  <a:srgbClr val="FF0000"/>
                </a:solidFill>
                <a:latin typeface="Courier New" panose="02070309020205020404" pitchFamily="49" charset="0"/>
                <a:cs typeface="Courier New" panose="02070309020205020404" pitchFamily="49" charset="0"/>
              </a:rPr>
              <a:t>pv</a:t>
            </a:r>
            <a:r>
              <a:rPr lang="en-US" altLang="zh-CN" sz="2000" b="1" dirty="0">
                <a:solidFill>
                  <a:srgbClr val="FF0000"/>
                </a:solidFill>
                <a:latin typeface="Courier New" panose="02070309020205020404" pitchFamily="49" charset="0"/>
                <a:cs typeface="Courier New" panose="02070309020205020404" pitchFamily="49" charset="0"/>
              </a:rPr>
              <a:t> = new Vehicle(10)</a:t>
            </a:r>
            <a:r>
              <a:rPr lang="en-US" altLang="zh-CN" sz="2000" b="1" dirty="0">
                <a:solidFill>
                  <a:srgbClr val="007635"/>
                </a:solidFill>
                <a:latin typeface="Courier New" panose="02070309020205020404" pitchFamily="49" charset="0"/>
                <a:cs typeface="Courier New" panose="02070309020205020404" pitchFamily="49" charset="0"/>
              </a:rPr>
              <a:t>//ERROR</a:t>
            </a:r>
            <a:endParaRPr lang="zh-CN" altLang="en-US" sz="2000" b="1" dirty="0">
              <a:solidFill>
                <a:srgbClr val="007635"/>
              </a:solidFill>
              <a:latin typeface="Courier New" panose="02070309020205020404" pitchFamily="49" charset="0"/>
              <a:cs typeface="Courier New" panose="02070309020205020404" pitchFamily="49" charset="0"/>
            </a:endParaRPr>
          </a:p>
          <a:p>
            <a:pPr lvl="1">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FF0000"/>
                </a:solidFill>
                <a:latin typeface="Courier New" panose="02070309020205020404" pitchFamily="49" charset="0"/>
                <a:cs typeface="Courier New" panose="02070309020205020404" pitchFamily="49" charset="0"/>
              </a:rPr>
              <a:t>pv</a:t>
            </a:r>
            <a:r>
              <a:rPr lang="en-US" altLang="zh-CN" sz="2000" b="1" dirty="0">
                <a:solidFill>
                  <a:srgbClr val="FF0000"/>
                </a:solidFill>
                <a:latin typeface="Courier New" panose="02070309020205020404" pitchFamily="49" charset="0"/>
                <a:cs typeface="Courier New" panose="02070309020205020404" pitchFamily="49" charset="0"/>
              </a:rPr>
              <a:t> -&gt;</a:t>
            </a:r>
            <a:r>
              <a:rPr lang="en-US" altLang="zh-CN" sz="2000" b="1" dirty="0" err="1">
                <a:solidFill>
                  <a:srgbClr val="FF0000"/>
                </a:solidFill>
                <a:latin typeface="Courier New" panose="02070309020205020404" pitchFamily="49" charset="0"/>
                <a:cs typeface="Courier New" panose="02070309020205020404" pitchFamily="49" charset="0"/>
              </a:rPr>
              <a:t>ShowMe</a:t>
            </a:r>
            <a:r>
              <a:rPr lang="en-US" altLang="zh-CN" sz="2000" b="1" dirty="0">
                <a:solidFill>
                  <a:srgbClr val="FF0000"/>
                </a:solidFill>
                <a:latin typeface="Courier New" panose="02070309020205020404" pitchFamily="49" charset="0"/>
                <a:cs typeface="Courier New" panose="02070309020205020404" pitchFamily="49" charset="0"/>
              </a:rPr>
              <a:t>();</a:t>
            </a:r>
            <a:r>
              <a:rPr lang="en-US" altLang="zh-CN" sz="2000" b="1" dirty="0">
                <a:solidFill>
                  <a:srgbClr val="007635"/>
                </a:solidFill>
                <a:latin typeface="Courier New" panose="02070309020205020404" pitchFamily="49" charset="0"/>
                <a:cs typeface="Courier New" panose="02070309020205020404" pitchFamily="49" charset="0"/>
              </a:rPr>
              <a:t>//ERROR</a:t>
            </a:r>
            <a:r>
              <a:rPr lang="zh-CN" altLang="en-US" sz="2000" b="1" dirty="0">
                <a:solidFill>
                  <a:srgbClr val="007635"/>
                </a:solidFill>
                <a:latin typeface="Courier New" panose="02070309020205020404" pitchFamily="49" charset="0"/>
                <a:cs typeface="Courier New" panose="02070309020205020404" pitchFamily="49" charset="0"/>
              </a:rPr>
              <a:t>纯虚函数不能直接调用</a:t>
            </a:r>
            <a:endParaRPr lang="en-US" altLang="zh-CN" sz="2000" b="1" dirty="0">
              <a:solidFill>
                <a:srgbClr val="007635"/>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Car c(15,200);</a:t>
            </a:r>
          </a:p>
          <a:p>
            <a:pPr lvl="1">
              <a:spcBef>
                <a:spcPts val="0"/>
              </a:spcBef>
              <a:buNone/>
            </a:pPr>
            <a:r>
              <a:rPr lang="en-US" altLang="zh-CN" sz="2000" b="1" dirty="0">
                <a:latin typeface="Courier New" panose="02070309020205020404" pitchFamily="49" charset="0"/>
                <a:cs typeface="Courier New" panose="02070309020205020404" pitchFamily="49" charset="0"/>
              </a:rPr>
              <a:t>	Boat b(20,1.25f);</a:t>
            </a:r>
          </a:p>
          <a:p>
            <a:pPr lvl="1">
              <a:spcBef>
                <a:spcPts val="0"/>
              </a:spcBef>
              <a:buNone/>
            </a:pPr>
            <a:r>
              <a:rPr lang="en-US" altLang="zh-CN" sz="2000" b="1" dirty="0">
                <a:latin typeface="Courier New" panose="02070309020205020404" pitchFamily="49" charset="0"/>
                <a:cs typeface="Courier New" panose="02070309020205020404" pitchFamily="49" charset="0"/>
              </a:rPr>
              <a:t>	Vehicle * </a:t>
            </a:r>
            <a:r>
              <a:rPr lang="en-US" altLang="zh-CN" sz="2000" b="1" dirty="0" err="1">
                <a:latin typeface="Courier New" panose="02070309020205020404" pitchFamily="49" charset="0"/>
                <a:cs typeface="Courier New" panose="02070309020205020404" pitchFamily="49" charset="0"/>
              </a:rPr>
              <a:t>pv</a:t>
            </a:r>
            <a:r>
              <a:rPr lang="en-US" altLang="zh-CN" sz="2000" b="1" dirty="0">
                <a:latin typeface="Courier New" panose="02070309020205020404" pitchFamily="49" charset="0"/>
                <a:cs typeface="Courier New" panose="02070309020205020404" pitchFamily="49" charset="0"/>
              </a:rPr>
              <a:t> = &amp;c;</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用派生类对象进行初始化</a:t>
            </a:r>
            <a:r>
              <a:rPr lang="en-US" altLang="zh-CN" sz="2000" b="1" dirty="0">
                <a:solidFill>
                  <a:schemeClr val="tx2"/>
                </a:solidFill>
                <a:latin typeface="Courier New" panose="02070309020205020404" pitchFamily="49" charset="0"/>
                <a:cs typeface="Courier New" panose="02070309020205020404" pitchFamily="49" charset="0"/>
              </a:rPr>
              <a:t>	</a:t>
            </a: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pv</a:t>
            </a:r>
            <a:r>
              <a:rPr lang="en-US" altLang="zh-CN" sz="2000" b="1" dirty="0">
                <a:latin typeface="Courier New" panose="02070309020205020404" pitchFamily="49" charset="0"/>
                <a:cs typeface="Courier New" panose="02070309020205020404" pitchFamily="49" charset="0"/>
              </a:rPr>
              <a:t>-&gt;</a:t>
            </a:r>
            <a:r>
              <a:rPr lang="en-US" altLang="zh-CN" sz="2000" b="1" dirty="0" err="1">
                <a:latin typeface="Courier New" panose="02070309020205020404" pitchFamily="49" charset="0"/>
                <a:cs typeface="Courier New" panose="02070309020205020404" pitchFamily="49" charset="0"/>
              </a:rPr>
              <a:t>ShowMe</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基类指针，实现动态联编	</a:t>
            </a:r>
            <a:endParaRPr lang="en-US" altLang="zh-CN" sz="2000" b="1" dirty="0">
              <a:solidFill>
                <a:srgbClr val="007635"/>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pv</a:t>
            </a:r>
            <a:r>
              <a:rPr lang="en-US" altLang="zh-CN" sz="2000" b="1" dirty="0">
                <a:latin typeface="Courier New" panose="02070309020205020404" pitchFamily="49" charset="0"/>
                <a:cs typeface="Courier New" panose="02070309020205020404" pitchFamily="49" charset="0"/>
              </a:rPr>
              <a:t> = &amp;b;</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pv</a:t>
            </a:r>
            <a:r>
              <a:rPr lang="en-US" altLang="zh-CN" sz="2000" b="1" dirty="0">
                <a:latin typeface="Courier New" panose="02070309020205020404" pitchFamily="49" charset="0"/>
                <a:cs typeface="Courier New" panose="02070309020205020404" pitchFamily="49" charset="0"/>
              </a:rPr>
              <a:t> -&gt; </a:t>
            </a:r>
            <a:r>
              <a:rPr lang="en-US" altLang="zh-CN" sz="2000" b="1" dirty="0" err="1">
                <a:latin typeface="Courier New" panose="02070309020205020404" pitchFamily="49" charset="0"/>
                <a:cs typeface="Courier New" panose="02070309020205020404" pitchFamily="49" charset="0"/>
              </a:rPr>
              <a:t>ShowMe</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基类指针，实现动态联编</a:t>
            </a:r>
          </a:p>
          <a:p>
            <a:pPr lvl="1">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0;</a:t>
            </a:r>
          </a:p>
          <a:p>
            <a:pPr lvl="1">
              <a:spcBef>
                <a:spcPts val="0"/>
              </a:spcBef>
              <a:buNone/>
            </a:pP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FF3A6F2D-A328-4F5B-8AAF-DFD8A1472C4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综合示例 ■</a:t>
            </a:r>
          </a:p>
        </p:txBody>
      </p:sp>
      <p:sp>
        <p:nvSpPr>
          <p:cNvPr id="5" name="矩形 4">
            <a:hlinkClick r:id="" action="ppaction://noaction"/>
            <a:extLst>
              <a:ext uri="{FF2B5EF4-FFF2-40B4-BE49-F238E27FC236}">
                <a16:creationId xmlns:a16="http://schemas.microsoft.com/office/drawing/2014/main" id="{43CCA181-D7DA-41D4-BE42-D90C74CE8D1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a:extLst>
              <a:ext uri="{FF2B5EF4-FFF2-40B4-BE49-F238E27FC236}">
                <a16:creationId xmlns:a16="http://schemas.microsoft.com/office/drawing/2014/main" id="{06073813-12C4-4433-B7F9-47A0A895168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a:extLst>
              <a:ext uri="{FF2B5EF4-FFF2-40B4-BE49-F238E27FC236}">
                <a16:creationId xmlns:a16="http://schemas.microsoft.com/office/drawing/2014/main" id="{BEB904E8-560F-4E30-A853-147F56E7910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B4FBA195-712C-4219-8D4F-BF08D9DCABF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计算函数的定积分</a:t>
            </a:r>
          </a:p>
        </p:txBody>
      </p:sp>
      <p:sp>
        <p:nvSpPr>
          <p:cNvPr id="9" name="矩形 8">
            <a:hlinkClick r:id="" action="ppaction://noaction"/>
            <a:extLst>
              <a:ext uri="{FF2B5EF4-FFF2-40B4-BE49-F238E27FC236}">
                <a16:creationId xmlns:a16="http://schemas.microsoft.com/office/drawing/2014/main" id="{DE13E005-E7EF-4BCB-993C-C96C4A32F3A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利用图元画图</a:t>
            </a:r>
          </a:p>
        </p:txBody>
      </p:sp>
      <p:sp>
        <p:nvSpPr>
          <p:cNvPr id="10" name="矩形 9">
            <a:hlinkClick r:id="" action="ppaction://noaction"/>
            <a:extLst>
              <a:ext uri="{FF2B5EF4-FFF2-40B4-BE49-F238E27FC236}">
                <a16:creationId xmlns:a16="http://schemas.microsoft.com/office/drawing/2014/main" id="{888C510D-7DEE-4F35-A4DF-04F8C758D39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典型应用</a:t>
            </a:r>
          </a:p>
        </p:txBody>
      </p:sp>
      <p:sp>
        <p:nvSpPr>
          <p:cNvPr id="11" name="矩形 10">
            <a:hlinkClick r:id="" action="ppaction://noaction"/>
            <a:extLst>
              <a:ext uri="{FF2B5EF4-FFF2-40B4-BE49-F238E27FC236}">
                <a16:creationId xmlns:a16="http://schemas.microsoft.com/office/drawing/2014/main" id="{A422BFDF-2E30-4583-9101-ABF1B71703F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D896E926-1968-4059-BA93-EEE304A5CEE6}"/>
              </a:ext>
            </a:extLst>
          </p:cNvPr>
          <p:cNvSpPr>
            <a:spLocks noGrp="1"/>
          </p:cNvSpPr>
          <p:nvPr>
            <p:ph type="sldNum" sz="quarter" idx="11"/>
          </p:nvPr>
        </p:nvSpPr>
        <p:spPr/>
        <p:txBody>
          <a:bodyPr/>
          <a:lstStyle/>
          <a:p>
            <a:pPr>
              <a:defRPr/>
            </a:pPr>
            <a:fld id="{D5143908-0819-4B70-B92B-71A05F9F97D4}" type="slidenum">
              <a:rPr lang="zh-CN" altLang="en-US" smtClean="0"/>
              <a:pPr>
                <a:defRPr/>
              </a:pPr>
              <a:t>132</a:t>
            </a:fld>
            <a:endParaRPr lang="zh-CN" alt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714375" y="2000250"/>
            <a:ext cx="7715250" cy="1928813"/>
          </a:xfrm>
        </p:spPr>
        <p:txBody>
          <a:bodyPr/>
          <a:lstStyle/>
          <a:p>
            <a:r>
              <a:rPr lang="zh-CN" altLang="en-US" dirty="0"/>
              <a:t>第八章 结束</a:t>
            </a:r>
          </a:p>
        </p:txBody>
      </p:sp>
      <p:sp>
        <p:nvSpPr>
          <p:cNvPr id="8" name="TextBox 7"/>
          <p:cNvSpPr txBox="1"/>
          <p:nvPr/>
        </p:nvSpPr>
        <p:spPr>
          <a:xfrm>
            <a:off x="5940152" y="6023538"/>
            <a:ext cx="3050277" cy="387798"/>
          </a:xfrm>
          <a:prstGeom prst="rect">
            <a:avLst/>
          </a:prstGeom>
          <a:noFill/>
        </p:spPr>
        <p:txBody>
          <a:bodyPr wrap="square">
            <a:spAutoFit/>
          </a:bodyPr>
          <a:lstStyle/>
          <a:p>
            <a:pPr algn="r">
              <a:lnSpc>
                <a:spcPct val="120000"/>
              </a:lnSpc>
              <a:defRPr/>
            </a:pPr>
            <a:r>
              <a:rPr lang="zh-CN" altLang="en-US" sz="1600" dirty="0">
                <a:solidFill>
                  <a:schemeClr val="bg1"/>
                </a:solidFill>
                <a:latin typeface="+mn-lt"/>
                <a:ea typeface="方正姚体" panose="02010601030101010101" pitchFamily="2" charset="-122"/>
              </a:rPr>
              <a:t>计算机学院</a:t>
            </a:r>
            <a:r>
              <a:rPr lang="en-US" altLang="zh-CN" sz="1600" dirty="0">
                <a:solidFill>
                  <a:schemeClr val="bg1"/>
                </a:solidFill>
                <a:latin typeface="+mn-lt"/>
                <a:ea typeface="方正姚体" panose="02010601030101010101" pitchFamily="2" charset="-122"/>
              </a:rPr>
              <a:t>&amp;</a:t>
            </a:r>
            <a:r>
              <a:rPr lang="zh-CN" altLang="en-US" sz="1600" dirty="0">
                <a:solidFill>
                  <a:schemeClr val="bg1"/>
                </a:solidFill>
                <a:latin typeface="+mn-lt"/>
                <a:ea typeface="方正姚体" panose="02010601030101010101" pitchFamily="2" charset="-122"/>
              </a:rPr>
              <a:t>网络空间安全学院</a:t>
            </a:r>
          </a:p>
        </p:txBody>
      </p:sp>
      <p:pic>
        <p:nvPicPr>
          <p:cNvPr id="9" name="图片 12"/>
          <p:cNvPicPr>
            <a:picLocks noChangeAspect="1"/>
          </p:cNvPicPr>
          <p:nvPr/>
        </p:nvPicPr>
        <p:blipFill>
          <a:blip r:embed="rId4" cstate="print"/>
          <a:srcRect/>
          <a:stretch>
            <a:fillRect/>
          </a:stretch>
        </p:blipFill>
        <p:spPr bwMode="auto">
          <a:xfrm>
            <a:off x="7598192" y="5666350"/>
            <a:ext cx="1463675" cy="365125"/>
          </a:xfrm>
          <a:prstGeom prst="rect">
            <a:avLst/>
          </a:prstGeom>
          <a:noFill/>
          <a:ln w="9525">
            <a:noFill/>
            <a:miter lim="800000"/>
            <a:headEnd/>
            <a:tailEnd/>
          </a:ln>
        </p:spPr>
      </p:pic>
      <p:pic>
        <p:nvPicPr>
          <p:cNvPr id="10" name="图片 9" descr="Logo2.png"/>
          <p:cNvPicPr>
            <a:picLocks noChangeAspect="1"/>
          </p:cNvPicPr>
          <p:nvPr/>
        </p:nvPicPr>
        <p:blipFill>
          <a:blip r:embed="rId5" cstate="print"/>
          <a:stretch>
            <a:fillRect/>
          </a:stretch>
        </p:blipFill>
        <p:spPr>
          <a:xfrm>
            <a:off x="265740" y="5229200"/>
            <a:ext cx="1785980" cy="1121571"/>
          </a:xfrm>
          <a:prstGeom prst="rect">
            <a:avLst/>
          </a:prstGeom>
        </p:spPr>
      </p:pic>
      <p:sp>
        <p:nvSpPr>
          <p:cNvPr id="11" name="TextBox 8"/>
          <p:cNvSpPr txBox="1">
            <a:spLocks noChangeArrowheads="1"/>
          </p:cNvSpPr>
          <p:nvPr/>
        </p:nvSpPr>
        <p:spPr bwMode="auto">
          <a:xfrm>
            <a:off x="5796136" y="895350"/>
            <a:ext cx="3199915" cy="461665"/>
          </a:xfrm>
          <a:prstGeom prst="rect">
            <a:avLst/>
          </a:prstGeom>
          <a:noFill/>
          <a:ln w="9525">
            <a:noFill/>
            <a:miter lim="800000"/>
          </a:ln>
        </p:spPr>
        <p:txBody>
          <a:bodyPr wrap="none">
            <a:spAutoFit/>
          </a:bodyPr>
          <a:lstStyle/>
          <a:p>
            <a:r>
              <a:rPr lang="zh-CN" altLang="en-US" sz="2400" dirty="0">
                <a:solidFill>
                  <a:schemeClr val="bg1"/>
                </a:solidFill>
                <a:latin typeface="华文琥珀" panose="02010800040101010101" pitchFamily="2" charset="-122"/>
                <a:ea typeface="华文琥珀" panose="02010800040101010101" pitchFamily="2" charset="-122"/>
              </a:rPr>
              <a:t>高级语言</a:t>
            </a:r>
            <a:r>
              <a:rPr lang="en-US" altLang="zh-CN" sz="2400" b="1" dirty="0">
                <a:solidFill>
                  <a:schemeClr val="bg1"/>
                </a:solidFill>
                <a:latin typeface="Courier New" panose="02070309020205020404" pitchFamily="49" charset="0"/>
                <a:ea typeface="华文琥珀" panose="02010800040101010101" pitchFamily="2" charset="-122"/>
                <a:cs typeface="Courier New" panose="02070309020205020404" pitchFamily="49" charset="0"/>
              </a:rPr>
              <a:t>C++</a:t>
            </a:r>
            <a:r>
              <a:rPr lang="zh-CN" altLang="en-US" sz="2400" dirty="0">
                <a:solidFill>
                  <a:schemeClr val="bg1"/>
                </a:solidFill>
                <a:latin typeface="华文琥珀" panose="02010800040101010101" pitchFamily="2" charset="-122"/>
                <a:ea typeface="华文琥珀" panose="02010800040101010101" pitchFamily="2" charset="-122"/>
              </a:rPr>
              <a:t>程序设计</a:t>
            </a:r>
          </a:p>
        </p:txBody>
      </p:sp>
    </p:spTree>
    <p:extLst>
      <p:ext uri="{BB962C8B-B14F-4D97-AF65-F5344CB8AC3E}">
        <p14:creationId xmlns:p14="http://schemas.microsoft.com/office/powerpoint/2010/main" val="326281868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主函数</a:t>
            </a:r>
          </a:p>
          <a:p>
            <a:pPr>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employee emp1(23,610.5,"zhang"), emp2(27,824.75,"zhao");</a:t>
            </a:r>
          </a:p>
          <a:p>
            <a:pPr>
              <a:spcBef>
                <a:spcPts val="0"/>
              </a:spcBef>
              <a:buNone/>
            </a:pPr>
            <a:r>
              <a:rPr lang="en-US" altLang="zh-CN" sz="2400" b="1" dirty="0">
                <a:latin typeface="Courier New" panose="02070309020205020404" pitchFamily="49" charset="0"/>
                <a:cs typeface="Courier New" panose="02070309020205020404" pitchFamily="49" charset="0"/>
              </a:rPr>
              <a:t>	manager man1(32,812.45,"li",11), man2(34,1200.5,"cui",7);</a:t>
            </a:r>
          </a:p>
          <a:p>
            <a:pPr>
              <a:spcBef>
                <a:spcPts val="0"/>
              </a:spcBef>
              <a:buNone/>
            </a:pPr>
            <a:r>
              <a:rPr lang="en-US" altLang="zh-CN" sz="2400" b="1" dirty="0">
                <a:latin typeface="Courier New" panose="02070309020205020404" pitchFamily="49" charset="0"/>
                <a:cs typeface="Courier New" panose="02070309020205020404" pitchFamily="49" charset="0"/>
              </a:rPr>
              <a:t>	engineer </a:t>
            </a:r>
            <a:r>
              <a:rPr lang="en-US" altLang="zh-CN" sz="2400" b="1" dirty="0" err="1">
                <a:latin typeface="Courier New" panose="02070309020205020404" pitchFamily="49" charset="0"/>
                <a:cs typeface="Courier New" panose="02070309020205020404" pitchFamily="49" charset="0"/>
              </a:rPr>
              <a:t>eng</a:t>
            </a:r>
            <a:r>
              <a:rPr lang="en-US" altLang="zh-CN" sz="2400" b="1" dirty="0">
                <a:latin typeface="Courier New" panose="02070309020205020404" pitchFamily="49" charset="0"/>
                <a:cs typeface="Courier New" panose="02070309020205020404" pitchFamily="49" charset="0"/>
              </a:rPr>
              <a:t>(26,1420.10,"meng",'E','M');</a:t>
            </a:r>
          </a:p>
          <a:p>
            <a:pPr>
              <a:spcBef>
                <a:spcPts val="0"/>
              </a:spcBef>
              <a:buNone/>
            </a:pPr>
            <a:r>
              <a:rPr lang="en-US" altLang="zh-CN" sz="2400" b="1" dirty="0">
                <a:latin typeface="Courier New" panose="02070309020205020404" pitchFamily="49" charset="0"/>
                <a:cs typeface="Courier New" panose="02070309020205020404" pitchFamily="49" charset="0"/>
              </a:rPr>
              <a:t>	director </a:t>
            </a:r>
            <a:r>
              <a:rPr lang="en-US" altLang="zh-CN" sz="2400" b="1" dirty="0" err="1">
                <a:latin typeface="Courier New" panose="02070309020205020404" pitchFamily="49" charset="0"/>
                <a:cs typeface="Courier New" panose="02070309020205020404" pitchFamily="49" charset="0"/>
              </a:rPr>
              <a:t>dir</a:t>
            </a:r>
            <a:r>
              <a:rPr lang="en-US" altLang="zh-CN" sz="2400" b="1" dirty="0">
                <a:latin typeface="Courier New" panose="02070309020205020404" pitchFamily="49" charset="0"/>
                <a:cs typeface="Courier New" panose="02070309020205020404" pitchFamily="49" charset="0"/>
              </a:rPr>
              <a:t>(38,1800.2,"zhou",2,GM);</a:t>
            </a:r>
          </a:p>
          <a:p>
            <a:pPr>
              <a:spcBef>
                <a:spcPts val="0"/>
              </a:spcBef>
              <a:buNone/>
            </a:pPr>
            <a:r>
              <a:rPr lang="en-US" altLang="zh-CN" sz="2400" b="1" dirty="0">
                <a:latin typeface="Courier New" panose="02070309020205020404" pitchFamily="49" charset="0"/>
                <a:cs typeface="Courier New" panose="02070309020205020404" pitchFamily="49" charset="0"/>
              </a:rPr>
              <a:t>	emp1.print();</a:t>
            </a:r>
          </a:p>
          <a:p>
            <a:pPr>
              <a:spcBef>
                <a:spcPts val="0"/>
              </a:spcBef>
              <a:buNone/>
            </a:pPr>
            <a:r>
              <a:rPr lang="en-US" altLang="zh-CN" sz="2400" b="1" dirty="0">
                <a:latin typeface="Courier New" panose="02070309020205020404" pitchFamily="49" charset="0"/>
                <a:cs typeface="Courier New" panose="02070309020205020404" pitchFamily="49" charset="0"/>
              </a:rPr>
              <a:t>	emp2.print();</a:t>
            </a:r>
          </a:p>
          <a:p>
            <a:pPr>
              <a:spcBef>
                <a:spcPts val="0"/>
              </a:spcBef>
              <a:buNone/>
            </a:pPr>
            <a:r>
              <a:rPr lang="en-US" altLang="zh-CN" sz="2400" b="1" dirty="0">
                <a:latin typeface="Courier New" panose="02070309020205020404" pitchFamily="49" charset="0"/>
                <a:cs typeface="Courier New" panose="02070309020205020404" pitchFamily="49" charset="0"/>
              </a:rPr>
              <a:t>	man1.print();</a:t>
            </a:r>
          </a:p>
          <a:p>
            <a:pPr>
              <a:spcBef>
                <a:spcPts val="0"/>
              </a:spcBef>
              <a:buNone/>
            </a:pPr>
            <a:r>
              <a:rPr lang="en-US" altLang="zh-CN" sz="2400" b="1" dirty="0">
                <a:latin typeface="Courier New" panose="02070309020205020404" pitchFamily="49" charset="0"/>
                <a:cs typeface="Courier New" panose="02070309020205020404" pitchFamily="49" charset="0"/>
              </a:rPr>
              <a:t>	man2.employee::print();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调用基类的</a:t>
            </a:r>
            <a:r>
              <a:rPr lang="en-US" altLang="zh-CN" sz="2400" b="1" dirty="0">
                <a:solidFill>
                  <a:srgbClr val="00B050"/>
                </a:solidFill>
                <a:latin typeface="Courier New" panose="02070309020205020404" pitchFamily="49" charset="0"/>
                <a:cs typeface="Courier New" panose="02070309020205020404" pitchFamily="49" charset="0"/>
              </a:rPr>
              <a:t>print </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eng.print</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dir.print</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E33236A3-5765-423C-B03E-924E200C4BE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C3D62BE9-B9AC-4557-B408-7D7400A86F8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3E1F0BBC-CDAA-441E-AB20-7B52E783CF9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97AB9627-B859-444E-B7E1-264710E7A55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1E7D5555-683F-4741-95CB-8E758E7F0EB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9" name="矩形 8">
            <a:hlinkClick r:id="" action="ppaction://noaction"/>
            <a:extLst>
              <a:ext uri="{FF2B5EF4-FFF2-40B4-BE49-F238E27FC236}">
                <a16:creationId xmlns:a16="http://schemas.microsoft.com/office/drawing/2014/main" id="{B678C5D6-1545-40B5-8529-4D7D9A7F069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0" name="矩形 9">
            <a:hlinkClick r:id="" action="ppaction://noaction"/>
            <a:extLst>
              <a:ext uri="{FF2B5EF4-FFF2-40B4-BE49-F238E27FC236}">
                <a16:creationId xmlns:a16="http://schemas.microsoft.com/office/drawing/2014/main" id="{5CA88B29-C6CF-4508-B9CF-76B3EB1310B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1" name="矩形 10">
            <a:hlinkClick r:id="" action="ppaction://noaction"/>
            <a:extLst>
              <a:ext uri="{FF2B5EF4-FFF2-40B4-BE49-F238E27FC236}">
                <a16:creationId xmlns:a16="http://schemas.microsoft.com/office/drawing/2014/main" id="{8A6FDA46-FD25-4064-8A3D-39155196C75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2" name="灯片编号占位符 1">
            <a:extLst>
              <a:ext uri="{FF2B5EF4-FFF2-40B4-BE49-F238E27FC236}">
                <a16:creationId xmlns:a16="http://schemas.microsoft.com/office/drawing/2014/main" id="{A4FEF9DA-F150-4D1D-B879-C5FD26D60DA0}"/>
              </a:ext>
            </a:extLst>
          </p:cNvPr>
          <p:cNvSpPr>
            <a:spLocks noGrp="1"/>
          </p:cNvSpPr>
          <p:nvPr>
            <p:ph type="sldNum" sz="quarter" idx="11"/>
          </p:nvPr>
        </p:nvSpPr>
        <p:spPr/>
        <p:txBody>
          <a:bodyPr/>
          <a:lstStyle/>
          <a:p>
            <a:pPr>
              <a:defRPr/>
            </a:pPr>
            <a:fld id="{D5143908-0819-4B70-B92B-71A05F9F97D4}" type="slidenum">
              <a:rPr lang="zh-CN" altLang="en-US" smtClean="0"/>
              <a:pPr>
                <a:defRPr/>
              </a:pPr>
              <a:t>13</a:t>
            </a:fld>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6723" y="1178719"/>
            <a:ext cx="8229600" cy="4500562"/>
          </a:xfrm>
        </p:spPr>
        <p:txBody>
          <a:bodyPr/>
          <a:lstStyle/>
          <a:p>
            <a:pPr>
              <a:spcBef>
                <a:spcPts val="0"/>
              </a:spcBef>
              <a:buNone/>
            </a:pPr>
            <a:r>
              <a:rPr lang="zh-CN" altLang="en-US" dirty="0">
                <a:solidFill>
                  <a:schemeClr val="accent6">
                    <a:lumMod val="75000"/>
                  </a:schemeClr>
                </a:solidFill>
              </a:rPr>
              <a:t>程序执行后的显示结果如下：</a:t>
            </a:r>
          </a:p>
          <a:p>
            <a:pPr>
              <a:spcBef>
                <a:spcPts val="0"/>
              </a:spcBef>
              <a:buNone/>
            </a:pPr>
            <a:r>
              <a:rPr lang="en-US" altLang="zh-CN" sz="2400" b="1" dirty="0" err="1">
                <a:latin typeface="Courier New" panose="02070309020205020404" pitchFamily="49" charset="0"/>
                <a:cs typeface="Courier New" panose="02070309020205020404" pitchFamily="49" charset="0"/>
              </a:rPr>
              <a:t>zhang</a:t>
            </a:r>
            <a:r>
              <a:rPr lang="en-US" altLang="zh-CN" sz="2400" b="1" dirty="0">
                <a:latin typeface="Courier New" panose="02070309020205020404" pitchFamily="49" charset="0"/>
                <a:cs typeface="Courier New" panose="02070309020205020404" pitchFamily="49" charset="0"/>
              </a:rPr>
              <a:t>: 23 : 610.5</a:t>
            </a:r>
          </a:p>
          <a:p>
            <a:pPr>
              <a:spcBef>
                <a:spcPts val="0"/>
              </a:spcBef>
              <a:buNone/>
            </a:pPr>
            <a:r>
              <a:rPr lang="en-US" altLang="zh-CN" sz="2400" b="1" dirty="0" err="1">
                <a:latin typeface="Courier New" panose="02070309020205020404" pitchFamily="49" charset="0"/>
                <a:cs typeface="Courier New" panose="02070309020205020404" pitchFamily="49" charset="0"/>
              </a:rPr>
              <a:t>zhao</a:t>
            </a:r>
            <a:r>
              <a:rPr lang="en-US" altLang="zh-CN" sz="2400" b="1" dirty="0">
                <a:latin typeface="Courier New" panose="02070309020205020404" pitchFamily="49" charset="0"/>
                <a:cs typeface="Courier New" panose="02070309020205020404" pitchFamily="49" charset="0"/>
              </a:rPr>
              <a:t>: 27 : 824.75</a:t>
            </a:r>
          </a:p>
          <a:p>
            <a:pPr>
              <a:spcBef>
                <a:spcPts val="0"/>
              </a:spcBef>
              <a:buNone/>
            </a:pPr>
            <a:r>
              <a:rPr lang="en-US" altLang="zh-CN" sz="2400" b="1" dirty="0" err="1">
                <a:latin typeface="Courier New" panose="02070309020205020404" pitchFamily="49" charset="0"/>
                <a:cs typeface="Courier New" panose="02070309020205020404" pitchFamily="49" charset="0"/>
              </a:rPr>
              <a:t>li</a:t>
            </a:r>
            <a:r>
              <a:rPr lang="en-US" altLang="zh-CN" sz="2400" b="1" dirty="0">
                <a:latin typeface="Courier New" panose="02070309020205020404" pitchFamily="49" charset="0"/>
                <a:cs typeface="Courier New" panose="02070309020205020404" pitchFamily="49" charset="0"/>
              </a:rPr>
              <a:t>: 32 : 812.45</a:t>
            </a:r>
          </a:p>
          <a:p>
            <a:pPr>
              <a:spcBef>
                <a:spcPts val="0"/>
              </a:spcBef>
              <a:buNone/>
            </a:pPr>
            <a:r>
              <a:rPr lang="en-US" altLang="zh-CN" sz="2400" b="1" dirty="0">
                <a:latin typeface="Courier New" panose="02070309020205020404" pitchFamily="49" charset="0"/>
                <a:cs typeface="Courier New" panose="02070309020205020404" pitchFamily="49" charset="0"/>
              </a:rPr>
              <a:t>level:11</a:t>
            </a:r>
          </a:p>
          <a:p>
            <a:pPr>
              <a:spcBef>
                <a:spcPts val="0"/>
              </a:spcBef>
              <a:buNone/>
            </a:pPr>
            <a:r>
              <a:rPr lang="en-US" altLang="zh-CN" sz="2400" b="1" dirty="0">
                <a:latin typeface="Courier New" panose="02070309020205020404" pitchFamily="49" charset="0"/>
                <a:cs typeface="Courier New" panose="02070309020205020404" pitchFamily="49" charset="0"/>
              </a:rPr>
              <a:t>cui: 34 : 1200.5</a:t>
            </a:r>
          </a:p>
          <a:p>
            <a:pPr>
              <a:spcBef>
                <a:spcPts val="0"/>
              </a:spcBef>
              <a:buNone/>
            </a:pPr>
            <a:r>
              <a:rPr lang="en-US" altLang="zh-CN" sz="2400" b="1" dirty="0" err="1">
                <a:latin typeface="Courier New" panose="02070309020205020404" pitchFamily="49" charset="0"/>
                <a:cs typeface="Courier New" panose="02070309020205020404" pitchFamily="49" charset="0"/>
              </a:rPr>
              <a:t>meng</a:t>
            </a:r>
            <a:r>
              <a:rPr lang="en-US" altLang="zh-CN" sz="2400" b="1" dirty="0">
                <a:latin typeface="Courier New" panose="02070309020205020404" pitchFamily="49" charset="0"/>
                <a:cs typeface="Courier New" panose="02070309020205020404" pitchFamily="49" charset="0"/>
              </a:rPr>
              <a:t>: 26 : 1420.1</a:t>
            </a:r>
          </a:p>
          <a:p>
            <a:pPr>
              <a:spcBef>
                <a:spcPts val="0"/>
              </a:spcBef>
              <a:buNone/>
            </a:pPr>
            <a:r>
              <a:rPr lang="en-US" altLang="zh-CN" sz="2400" b="1" dirty="0" err="1">
                <a:latin typeface="Courier New" panose="02070309020205020404" pitchFamily="49" charset="0"/>
                <a:cs typeface="Courier New" panose="02070309020205020404" pitchFamily="49" charset="0"/>
              </a:rPr>
              <a:t>speciality:E</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academic </a:t>
            </a:r>
            <a:r>
              <a:rPr lang="en-US" altLang="zh-CN" sz="2400" b="1" dirty="0" err="1">
                <a:latin typeface="Courier New" panose="02070309020205020404" pitchFamily="49" charset="0"/>
                <a:cs typeface="Courier New" panose="02070309020205020404" pitchFamily="49" charset="0"/>
              </a:rPr>
              <a:t>degree:M</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err="1">
                <a:latin typeface="Courier New" panose="02070309020205020404" pitchFamily="49" charset="0"/>
                <a:cs typeface="Courier New" panose="02070309020205020404" pitchFamily="49" charset="0"/>
              </a:rPr>
              <a:t>zhou</a:t>
            </a:r>
            <a:r>
              <a:rPr lang="en-US" altLang="zh-CN" sz="2400" b="1" dirty="0">
                <a:latin typeface="Courier New" panose="02070309020205020404" pitchFamily="49" charset="0"/>
                <a:cs typeface="Courier New" panose="02070309020205020404" pitchFamily="49" charset="0"/>
              </a:rPr>
              <a:t>: 38 : 1800.2</a:t>
            </a:r>
          </a:p>
          <a:p>
            <a:pPr>
              <a:spcBef>
                <a:spcPts val="0"/>
              </a:spcBef>
              <a:buNone/>
            </a:pPr>
            <a:r>
              <a:rPr lang="en-US" altLang="zh-CN" sz="2400" b="1" dirty="0">
                <a:latin typeface="Courier New" panose="02070309020205020404" pitchFamily="49" charset="0"/>
                <a:cs typeface="Courier New" panose="02070309020205020404" pitchFamily="49" charset="0"/>
              </a:rPr>
              <a:t>level:2</a:t>
            </a:r>
          </a:p>
          <a:p>
            <a:pPr>
              <a:spcBef>
                <a:spcPts val="0"/>
              </a:spcBef>
              <a:buNone/>
            </a:pPr>
            <a:r>
              <a:rPr lang="en-US" altLang="zh-CN" sz="2400" b="1" dirty="0">
                <a:latin typeface="Courier New" panose="02070309020205020404" pitchFamily="49" charset="0"/>
                <a:cs typeface="Courier New" panose="02070309020205020404" pitchFamily="49" charset="0"/>
              </a:rPr>
              <a:t>post:1</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E454C766-A52D-4945-8716-630BE1AC425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49C3C7B0-5ED6-46AE-B86C-8150430044C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6CAF0C04-A875-4F77-A41A-5B90A8D0BE6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4782B86B-39C2-4EAF-9EE9-F03DFC83BE4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44BF0F5D-E7C9-4918-A076-01A0C9367BA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9" name="矩形 8">
            <a:hlinkClick r:id="" action="ppaction://noaction"/>
            <a:extLst>
              <a:ext uri="{FF2B5EF4-FFF2-40B4-BE49-F238E27FC236}">
                <a16:creationId xmlns:a16="http://schemas.microsoft.com/office/drawing/2014/main" id="{F3475A9F-6E47-49C0-AB3E-4897D71125D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0" name="矩形 9">
            <a:hlinkClick r:id="" action="ppaction://noaction"/>
            <a:extLst>
              <a:ext uri="{FF2B5EF4-FFF2-40B4-BE49-F238E27FC236}">
                <a16:creationId xmlns:a16="http://schemas.microsoft.com/office/drawing/2014/main" id="{280F1B63-003D-493F-ACED-7071EDDEF89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1" name="矩形 10">
            <a:hlinkClick r:id="" action="ppaction://noaction"/>
            <a:extLst>
              <a:ext uri="{FF2B5EF4-FFF2-40B4-BE49-F238E27FC236}">
                <a16:creationId xmlns:a16="http://schemas.microsoft.com/office/drawing/2014/main" id="{D04470DE-C0BB-4AFC-83D4-AEF5FA6876B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2" name="灯片编号占位符 1">
            <a:extLst>
              <a:ext uri="{FF2B5EF4-FFF2-40B4-BE49-F238E27FC236}">
                <a16:creationId xmlns:a16="http://schemas.microsoft.com/office/drawing/2014/main" id="{27BA4818-8B3C-46CD-94B4-5141CCDF31FC}"/>
              </a:ext>
            </a:extLst>
          </p:cNvPr>
          <p:cNvSpPr>
            <a:spLocks noGrp="1"/>
          </p:cNvSpPr>
          <p:nvPr>
            <p:ph type="sldNum" sz="quarter" idx="11"/>
          </p:nvPr>
        </p:nvSpPr>
        <p:spPr/>
        <p:txBody>
          <a:bodyPr/>
          <a:lstStyle/>
          <a:p>
            <a:pPr>
              <a:defRPr/>
            </a:pPr>
            <a:fld id="{D5143908-0819-4B70-B92B-71A05F9F97D4}" type="slidenum">
              <a:rPr lang="zh-CN" altLang="en-US" smtClean="0"/>
              <a:pPr>
                <a:defRPr/>
              </a:pPr>
              <a:t>14</a:t>
            </a:fld>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55C13EA-EA71-499B-8E45-B7336F7AE96D}"/>
              </a:ext>
            </a:extLst>
          </p:cNvPr>
          <p:cNvSpPr>
            <a:spLocks noGrp="1"/>
          </p:cNvSpPr>
          <p:nvPr>
            <p:ph idx="1"/>
          </p:nvPr>
        </p:nvSpPr>
        <p:spPr>
          <a:xfrm>
            <a:off x="457200" y="1769055"/>
            <a:ext cx="8229600" cy="4500562"/>
          </a:xfrm>
        </p:spPr>
        <p:txBody>
          <a:bodyPr/>
          <a:lstStyle/>
          <a:p>
            <a:r>
              <a:rPr lang="zh-CN" altLang="en-US" dirty="0"/>
              <a:t>在类定义时，使用关键字</a:t>
            </a:r>
            <a:r>
              <a:rPr lang="en-US" altLang="zh-CN" dirty="0"/>
              <a:t>final</a:t>
            </a:r>
            <a:r>
              <a:rPr lang="zh-CN" altLang="en-US" dirty="0"/>
              <a:t>限定，则该类不允许任何类继承</a:t>
            </a:r>
          </a:p>
        </p:txBody>
      </p:sp>
      <p:sp>
        <p:nvSpPr>
          <p:cNvPr id="3" name="标题 2">
            <a:extLst>
              <a:ext uri="{FF2B5EF4-FFF2-40B4-BE49-F238E27FC236}">
                <a16:creationId xmlns:a16="http://schemas.microsoft.com/office/drawing/2014/main" id="{B3724B08-7301-48DA-8EB2-3EA07D323AB3}"/>
              </a:ext>
            </a:extLst>
          </p:cNvPr>
          <p:cNvSpPr>
            <a:spLocks noGrp="1"/>
          </p:cNvSpPr>
          <p:nvPr>
            <p:ph type="title"/>
          </p:nvPr>
        </p:nvSpPr>
        <p:spPr/>
        <p:txBody>
          <a:bodyPr/>
          <a:lstStyle/>
          <a:p>
            <a:r>
              <a:rPr lang="en-US" altLang="zh-CN" dirty="0"/>
              <a:t>final</a:t>
            </a:r>
            <a:r>
              <a:rPr lang="zh-CN" altLang="en-US" dirty="0"/>
              <a:t>关键字</a:t>
            </a:r>
          </a:p>
        </p:txBody>
      </p:sp>
      <p:sp>
        <p:nvSpPr>
          <p:cNvPr id="4" name="灯片编号占位符 3">
            <a:extLst>
              <a:ext uri="{FF2B5EF4-FFF2-40B4-BE49-F238E27FC236}">
                <a16:creationId xmlns:a16="http://schemas.microsoft.com/office/drawing/2014/main" id="{9BD1379A-A3F7-42C9-A9C7-0F6C90832709}"/>
              </a:ext>
            </a:extLst>
          </p:cNvPr>
          <p:cNvSpPr>
            <a:spLocks noGrp="1"/>
          </p:cNvSpPr>
          <p:nvPr>
            <p:ph type="sldNum" sz="quarter" idx="11"/>
          </p:nvPr>
        </p:nvSpPr>
        <p:spPr/>
        <p:txBody>
          <a:bodyPr/>
          <a:lstStyle/>
          <a:p>
            <a:pPr>
              <a:defRPr/>
            </a:pPr>
            <a:fld id="{D5143908-0819-4B70-B92B-71A05F9F97D4}" type="slidenum">
              <a:rPr lang="zh-CN" altLang="en-US" smtClean="0"/>
              <a:pPr>
                <a:defRPr/>
              </a:pPr>
              <a:t>15</a:t>
            </a:fld>
            <a:endParaRPr lang="zh-CN" altLang="en-US" dirty="0"/>
          </a:p>
        </p:txBody>
      </p:sp>
      <p:sp>
        <p:nvSpPr>
          <p:cNvPr id="5" name="矩形 4">
            <a:hlinkClick r:id="rId2" action="ppaction://hlinksldjump"/>
            <a:extLst>
              <a:ext uri="{FF2B5EF4-FFF2-40B4-BE49-F238E27FC236}">
                <a16:creationId xmlns:a16="http://schemas.microsoft.com/office/drawing/2014/main" id="{ADF35C5E-456C-411E-98B4-E6B7004AE8D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6" name="矩形 5">
            <a:hlinkClick r:id="" action="ppaction://noaction"/>
            <a:extLst>
              <a:ext uri="{FF2B5EF4-FFF2-40B4-BE49-F238E27FC236}">
                <a16:creationId xmlns:a16="http://schemas.microsoft.com/office/drawing/2014/main" id="{0DAC86AD-E6B3-440F-98FF-ED0AF122161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7" name="矩形 6">
            <a:hlinkClick r:id="" action="ppaction://noaction"/>
            <a:extLst>
              <a:ext uri="{FF2B5EF4-FFF2-40B4-BE49-F238E27FC236}">
                <a16:creationId xmlns:a16="http://schemas.microsoft.com/office/drawing/2014/main" id="{90FBBF90-F200-466B-BB6F-197CE48135A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8" name="矩形 7">
            <a:hlinkClick r:id="" action="ppaction://noaction"/>
            <a:extLst>
              <a:ext uri="{FF2B5EF4-FFF2-40B4-BE49-F238E27FC236}">
                <a16:creationId xmlns:a16="http://schemas.microsoft.com/office/drawing/2014/main" id="{FEB16590-0827-4726-80CB-AFE6397FE31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9" name="矩形 8">
            <a:hlinkClick r:id="" action="ppaction://noaction"/>
            <a:extLst>
              <a:ext uri="{FF2B5EF4-FFF2-40B4-BE49-F238E27FC236}">
                <a16:creationId xmlns:a16="http://schemas.microsoft.com/office/drawing/2014/main" id="{E896D557-59B7-4C18-8BB8-42D2E3B1695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10" name="矩形 9">
            <a:hlinkClick r:id="" action="ppaction://noaction"/>
            <a:extLst>
              <a:ext uri="{FF2B5EF4-FFF2-40B4-BE49-F238E27FC236}">
                <a16:creationId xmlns:a16="http://schemas.microsoft.com/office/drawing/2014/main" id="{BFF489F2-EB1B-412B-B9CD-8B5855C42D8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1" name="矩形 10">
            <a:hlinkClick r:id="" action="ppaction://noaction"/>
            <a:extLst>
              <a:ext uri="{FF2B5EF4-FFF2-40B4-BE49-F238E27FC236}">
                <a16:creationId xmlns:a16="http://schemas.microsoft.com/office/drawing/2014/main" id="{FFAE2B3E-9899-4C6D-B957-070EE2F30F7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2" name="矩形 11">
            <a:hlinkClick r:id="" action="ppaction://noaction"/>
            <a:extLst>
              <a:ext uri="{FF2B5EF4-FFF2-40B4-BE49-F238E27FC236}">
                <a16:creationId xmlns:a16="http://schemas.microsoft.com/office/drawing/2014/main" id="{1E56C04B-D914-4ADE-8437-F4FCF2827F4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13" name="矩形 12">
            <a:extLst>
              <a:ext uri="{FF2B5EF4-FFF2-40B4-BE49-F238E27FC236}">
                <a16:creationId xmlns:a16="http://schemas.microsoft.com/office/drawing/2014/main" id="{3DCCFE7E-F66D-4DA5-864E-EC4D619E8EF7}"/>
              </a:ext>
            </a:extLst>
          </p:cNvPr>
          <p:cNvSpPr/>
          <p:nvPr/>
        </p:nvSpPr>
        <p:spPr>
          <a:xfrm>
            <a:off x="418009" y="3068960"/>
            <a:ext cx="8352928" cy="2677656"/>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final</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protected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length {1.0};</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width {1.0};</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 {1.0};</a:t>
            </a:r>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55195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单继承</a:t>
            </a:r>
          </a:p>
        </p:txBody>
      </p:sp>
      <p:sp>
        <p:nvSpPr>
          <p:cNvPr id="3" name="内容占位符 2"/>
          <p:cNvSpPr>
            <a:spLocks noGrp="1"/>
          </p:cNvSpPr>
          <p:nvPr>
            <p:ph idx="1"/>
          </p:nvPr>
        </p:nvSpPr>
        <p:spPr/>
        <p:txBody>
          <a:bodyPr/>
          <a:lstStyle/>
          <a:p>
            <a:r>
              <a:rPr lang="zh-CN" altLang="en-US" dirty="0"/>
              <a:t>派生类只有一个直接基类的情况称为单继承（</a:t>
            </a:r>
            <a:r>
              <a:rPr lang="en-US" altLang="zh-CN" dirty="0"/>
              <a:t>single-inheritance</a:t>
            </a:r>
            <a:r>
              <a:rPr lang="zh-CN" altLang="en-US" dirty="0"/>
              <a:t>）。</a:t>
            </a:r>
          </a:p>
          <a:p>
            <a:endParaRPr lang="zh-CN" altLang="en-US" dirty="0"/>
          </a:p>
        </p:txBody>
      </p:sp>
      <p:grpSp>
        <p:nvGrpSpPr>
          <p:cNvPr id="6" name="Group 33"/>
          <p:cNvGrpSpPr/>
          <p:nvPr/>
        </p:nvGrpSpPr>
        <p:grpSpPr bwMode="auto">
          <a:xfrm>
            <a:off x="2000232" y="3068638"/>
            <a:ext cx="2525713" cy="2379662"/>
            <a:chOff x="3424" y="1933"/>
            <a:chExt cx="1591" cy="1499"/>
          </a:xfrm>
        </p:grpSpPr>
        <p:sp>
          <p:nvSpPr>
            <p:cNvPr id="7" name="Rectangle 15"/>
            <p:cNvSpPr>
              <a:spLocks noChangeArrowheads="1"/>
            </p:cNvSpPr>
            <p:nvPr/>
          </p:nvSpPr>
          <p:spPr bwMode="auto">
            <a:xfrm>
              <a:off x="3921" y="1933"/>
              <a:ext cx="497" cy="409"/>
            </a:xfrm>
            <a:prstGeom prst="rect">
              <a:avLst/>
            </a:prstGeom>
            <a:solidFill>
              <a:srgbClr val="00FFFF"/>
            </a:solidFill>
            <a:ln w="9525">
              <a:solidFill>
                <a:srgbClr val="000000"/>
              </a:solidFill>
              <a:miter lim="800000"/>
            </a:ln>
          </p:spPr>
          <p:txBody>
            <a:bodyPr/>
            <a:lstStyle/>
            <a:p>
              <a:pPr algn="ctr" eaLnBrk="0" hangingPunct="0"/>
              <a:r>
                <a:rPr lang="zh-CN" altLang="en-US" sz="1800" b="1" dirty="0">
                  <a:latin typeface="楷体_GB2312" pitchFamily="49" charset="-122"/>
                  <a:ea typeface="楷体_GB2312" pitchFamily="49" charset="-122"/>
                </a:rPr>
                <a:t>基类</a:t>
              </a:r>
            </a:p>
          </p:txBody>
        </p:sp>
        <p:sp>
          <p:nvSpPr>
            <p:cNvPr id="8" name="Rectangle 16"/>
            <p:cNvSpPr>
              <a:spLocks noChangeArrowheads="1"/>
            </p:cNvSpPr>
            <p:nvPr/>
          </p:nvSpPr>
          <p:spPr bwMode="auto">
            <a:xfrm>
              <a:off x="3424" y="3023"/>
              <a:ext cx="597" cy="409"/>
            </a:xfrm>
            <a:prstGeom prst="rect">
              <a:avLst/>
            </a:prstGeom>
            <a:solidFill>
              <a:srgbClr val="00FFFF"/>
            </a:solidFill>
            <a:ln w="9525">
              <a:solidFill>
                <a:srgbClr val="000000"/>
              </a:solidFill>
              <a:miter lim="800000"/>
            </a:ln>
          </p:spPr>
          <p:txBody>
            <a:bodyPr/>
            <a:lstStyle/>
            <a:p>
              <a:pPr algn="just" eaLnBrk="0" hangingPunct="0"/>
              <a:r>
                <a:rPr lang="zh-CN" altLang="en-US" sz="1600" b="1">
                  <a:latin typeface="楷体_GB2312" pitchFamily="49" charset="-122"/>
                  <a:ea typeface="楷体_GB2312" pitchFamily="49" charset="-122"/>
                </a:rPr>
                <a:t>派生类</a:t>
              </a:r>
              <a:r>
                <a:rPr lang="en-US" altLang="zh-CN" sz="1600" b="1">
                  <a:latin typeface="楷体_GB2312" pitchFamily="49" charset="-122"/>
                  <a:ea typeface="楷体_GB2312" pitchFamily="49" charset="-122"/>
                </a:rPr>
                <a:t>1</a:t>
              </a:r>
            </a:p>
          </p:txBody>
        </p:sp>
        <p:sp>
          <p:nvSpPr>
            <p:cNvPr id="9" name="Rectangle 17"/>
            <p:cNvSpPr>
              <a:spLocks noChangeArrowheads="1"/>
            </p:cNvSpPr>
            <p:nvPr/>
          </p:nvSpPr>
          <p:spPr bwMode="auto">
            <a:xfrm>
              <a:off x="4418" y="3023"/>
              <a:ext cx="597" cy="409"/>
            </a:xfrm>
            <a:prstGeom prst="rect">
              <a:avLst/>
            </a:prstGeom>
            <a:solidFill>
              <a:srgbClr val="00FFFF"/>
            </a:solidFill>
            <a:ln w="9525">
              <a:solidFill>
                <a:srgbClr val="000000"/>
              </a:solidFill>
              <a:miter lim="800000"/>
            </a:ln>
          </p:spPr>
          <p:txBody>
            <a:bodyPr/>
            <a:lstStyle/>
            <a:p>
              <a:pPr algn="just" eaLnBrk="0" hangingPunct="0"/>
              <a:r>
                <a:rPr lang="zh-CN" altLang="en-US" sz="1600" b="1">
                  <a:latin typeface="楷体_GB2312" pitchFamily="49" charset="-122"/>
                  <a:ea typeface="楷体_GB2312" pitchFamily="49" charset="-122"/>
                </a:rPr>
                <a:t>派生类</a:t>
              </a:r>
              <a:r>
                <a:rPr lang="en-US" altLang="zh-CN" sz="1600" b="1">
                  <a:latin typeface="楷体_GB2312" pitchFamily="49" charset="-122"/>
                  <a:ea typeface="楷体_GB2312" pitchFamily="49" charset="-122"/>
                </a:rPr>
                <a:t>2</a:t>
              </a:r>
            </a:p>
          </p:txBody>
        </p:sp>
        <p:sp>
          <p:nvSpPr>
            <p:cNvPr id="10" name="Line 18"/>
            <p:cNvSpPr>
              <a:spLocks noChangeShapeType="1"/>
            </p:cNvSpPr>
            <p:nvPr/>
          </p:nvSpPr>
          <p:spPr bwMode="auto">
            <a:xfrm flipV="1">
              <a:off x="3822" y="2344"/>
              <a:ext cx="199" cy="679"/>
            </a:xfrm>
            <a:prstGeom prst="line">
              <a:avLst/>
            </a:prstGeom>
            <a:noFill/>
            <a:ln w="9525">
              <a:solidFill>
                <a:srgbClr val="000000"/>
              </a:solidFill>
              <a:round/>
              <a:tailEnd type="triangle" w="med" len="med"/>
            </a:ln>
          </p:spPr>
          <p:txBody>
            <a:bodyPr/>
            <a:lstStyle/>
            <a:p>
              <a:endParaRPr lang="zh-CN" altLang="en-US" b="1">
                <a:latin typeface="楷体_GB2312" pitchFamily="49" charset="-122"/>
                <a:ea typeface="楷体_GB2312" pitchFamily="49" charset="-122"/>
              </a:endParaRPr>
            </a:p>
          </p:txBody>
        </p:sp>
        <p:sp>
          <p:nvSpPr>
            <p:cNvPr id="11" name="Line 19"/>
            <p:cNvSpPr>
              <a:spLocks noChangeShapeType="1"/>
            </p:cNvSpPr>
            <p:nvPr/>
          </p:nvSpPr>
          <p:spPr bwMode="auto">
            <a:xfrm flipH="1" flipV="1">
              <a:off x="4327" y="2344"/>
              <a:ext cx="290" cy="679"/>
            </a:xfrm>
            <a:prstGeom prst="line">
              <a:avLst/>
            </a:prstGeom>
            <a:noFill/>
            <a:ln w="9525">
              <a:solidFill>
                <a:srgbClr val="000000"/>
              </a:solidFill>
              <a:round/>
              <a:tailEnd type="triangle" w="med" len="med"/>
            </a:ln>
          </p:spPr>
          <p:txBody>
            <a:bodyPr/>
            <a:lstStyle/>
            <a:p>
              <a:endParaRPr lang="zh-CN" altLang="en-US" b="1">
                <a:latin typeface="楷体_GB2312" pitchFamily="49" charset="-122"/>
                <a:ea typeface="楷体_GB2312" pitchFamily="49" charset="-122"/>
              </a:endParaRPr>
            </a:p>
          </p:txBody>
        </p:sp>
      </p:grpSp>
      <p:sp>
        <p:nvSpPr>
          <p:cNvPr id="12" name="AutoShape 23"/>
          <p:cNvSpPr>
            <a:spLocks noChangeArrowheads="1"/>
          </p:cNvSpPr>
          <p:nvPr/>
        </p:nvSpPr>
        <p:spPr bwMode="auto">
          <a:xfrm>
            <a:off x="4929190" y="3824294"/>
            <a:ext cx="685800" cy="533400"/>
          </a:xfrm>
          <a:prstGeom prst="rightArrow">
            <a:avLst>
              <a:gd name="adj1" fmla="val 50000"/>
              <a:gd name="adj2" fmla="val 32143"/>
            </a:avLst>
          </a:prstGeom>
          <a:solidFill>
            <a:schemeClr val="accent1"/>
          </a:solidFill>
          <a:ln w="9525">
            <a:solidFill>
              <a:schemeClr val="tx1"/>
            </a:solidFill>
            <a:miter lim="800000"/>
          </a:ln>
          <a:effectLst/>
        </p:spPr>
        <p:txBody>
          <a:bodyPr wrap="none" anchor="ctr"/>
          <a:lstStyle/>
          <a:p>
            <a:endParaRPr lang="zh-CN" altLang="en-US" b="1">
              <a:latin typeface="楷体_GB2312" pitchFamily="49" charset="-122"/>
              <a:ea typeface="楷体_GB2312" pitchFamily="49" charset="-122"/>
            </a:endParaRPr>
          </a:p>
        </p:txBody>
      </p:sp>
      <p:sp>
        <p:nvSpPr>
          <p:cNvPr id="13" name="Text Box 24"/>
          <p:cNvSpPr txBox="1">
            <a:spLocks noChangeArrowheads="1"/>
          </p:cNvSpPr>
          <p:nvPr/>
        </p:nvSpPr>
        <p:spPr bwMode="auto">
          <a:xfrm>
            <a:off x="5884883" y="3443117"/>
            <a:ext cx="2259017" cy="1200329"/>
          </a:xfrm>
          <a:prstGeom prst="rect">
            <a:avLst/>
          </a:prstGeom>
          <a:noFill/>
          <a:ln w="9525">
            <a:noFill/>
            <a:miter lim="800000"/>
          </a:ln>
          <a:effectLst/>
        </p:spPr>
        <p:txBody>
          <a:bodyPr wrap="square">
            <a:spAutoFit/>
          </a:bodyPr>
          <a:lstStyle/>
          <a:p>
            <a:r>
              <a:rPr kumimoji="1" lang="zh-CN" altLang="en-US" sz="2400" b="1" dirty="0">
                <a:solidFill>
                  <a:srgbClr val="0000CC"/>
                </a:solidFill>
                <a:latin typeface="楷体_GB2312" pitchFamily="49" charset="-122"/>
                <a:ea typeface="楷体_GB2312" pitchFamily="49" charset="-122"/>
              </a:rPr>
              <a:t>一个基类可以直接派生出多个派生类 </a:t>
            </a:r>
          </a:p>
        </p:txBody>
      </p:sp>
      <p:sp>
        <p:nvSpPr>
          <p:cNvPr id="14" name="矩形 13">
            <a:hlinkClick r:id="rId2" action="ppaction://hlinksldjump"/>
            <a:extLst>
              <a:ext uri="{FF2B5EF4-FFF2-40B4-BE49-F238E27FC236}">
                <a16:creationId xmlns:a16="http://schemas.microsoft.com/office/drawing/2014/main" id="{18F64A93-DF12-4322-8319-66952E24EC6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5" name="矩形 14">
            <a:hlinkClick r:id="" action="ppaction://noaction"/>
            <a:extLst>
              <a:ext uri="{FF2B5EF4-FFF2-40B4-BE49-F238E27FC236}">
                <a16:creationId xmlns:a16="http://schemas.microsoft.com/office/drawing/2014/main" id="{F23722AA-9361-4462-8557-C2DEC70CFCC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6" name="矩形 15">
            <a:hlinkClick r:id="" action="ppaction://noaction"/>
            <a:extLst>
              <a:ext uri="{FF2B5EF4-FFF2-40B4-BE49-F238E27FC236}">
                <a16:creationId xmlns:a16="http://schemas.microsoft.com/office/drawing/2014/main" id="{B6079253-885E-454A-9131-BFAF339070E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7" name="矩形 16">
            <a:hlinkClick r:id="" action="ppaction://noaction"/>
            <a:extLst>
              <a:ext uri="{FF2B5EF4-FFF2-40B4-BE49-F238E27FC236}">
                <a16:creationId xmlns:a16="http://schemas.microsoft.com/office/drawing/2014/main" id="{9453E1D7-A7BC-42D2-AEF5-F564EC48555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8" name="矩形 17">
            <a:hlinkClick r:id="" action="ppaction://noaction"/>
            <a:extLst>
              <a:ext uri="{FF2B5EF4-FFF2-40B4-BE49-F238E27FC236}">
                <a16:creationId xmlns:a16="http://schemas.microsoft.com/office/drawing/2014/main" id="{A1AF3B45-8780-4B2A-BC01-7F948F26844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19" name="矩形 18">
            <a:hlinkClick r:id="" action="ppaction://noaction"/>
            <a:extLst>
              <a:ext uri="{FF2B5EF4-FFF2-40B4-BE49-F238E27FC236}">
                <a16:creationId xmlns:a16="http://schemas.microsoft.com/office/drawing/2014/main" id="{ECF6D06A-28F4-4464-9038-E402E42671E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20" name="矩形 19">
            <a:hlinkClick r:id="" action="ppaction://noaction"/>
            <a:extLst>
              <a:ext uri="{FF2B5EF4-FFF2-40B4-BE49-F238E27FC236}">
                <a16:creationId xmlns:a16="http://schemas.microsoft.com/office/drawing/2014/main" id="{58BE762F-06CE-48D1-9F14-1C49A6DB8D3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21" name="矩形 20">
            <a:hlinkClick r:id="" action="ppaction://noaction"/>
            <a:extLst>
              <a:ext uri="{FF2B5EF4-FFF2-40B4-BE49-F238E27FC236}">
                <a16:creationId xmlns:a16="http://schemas.microsoft.com/office/drawing/2014/main" id="{DDBFE5FD-8D3B-4B2A-BC58-8714CEA67AE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4" name="灯片编号占位符 3">
            <a:extLst>
              <a:ext uri="{FF2B5EF4-FFF2-40B4-BE49-F238E27FC236}">
                <a16:creationId xmlns:a16="http://schemas.microsoft.com/office/drawing/2014/main" id="{2499F00C-C1F6-4348-A645-7E90084C191D}"/>
              </a:ext>
            </a:extLst>
          </p:cNvPr>
          <p:cNvSpPr>
            <a:spLocks noGrp="1"/>
          </p:cNvSpPr>
          <p:nvPr>
            <p:ph type="sldNum" sz="quarter" idx="11"/>
          </p:nvPr>
        </p:nvSpPr>
        <p:spPr/>
        <p:txBody>
          <a:bodyPr/>
          <a:lstStyle/>
          <a:p>
            <a:pPr>
              <a:defRPr/>
            </a:pPr>
            <a:fld id="{D5143908-0819-4B70-B92B-71A05F9F97D4}" type="slidenum">
              <a:rPr lang="zh-CN" altLang="en-US" smtClean="0"/>
              <a:pPr>
                <a:defRPr/>
              </a:pPr>
              <a:t>16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ox(in)">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多级继承</a:t>
            </a:r>
            <a:endParaRPr lang="en-US" altLang="zh-CN" dirty="0"/>
          </a:p>
        </p:txBody>
      </p:sp>
      <p:sp>
        <p:nvSpPr>
          <p:cNvPr id="3" name="内容占位符 2"/>
          <p:cNvSpPr>
            <a:spLocks noGrp="1"/>
          </p:cNvSpPr>
          <p:nvPr>
            <p:ph idx="1"/>
          </p:nvPr>
        </p:nvSpPr>
        <p:spPr>
          <a:xfrm>
            <a:off x="457200" y="1714500"/>
            <a:ext cx="8153400" cy="4786334"/>
          </a:xfrm>
        </p:spPr>
        <p:txBody>
          <a:bodyPr/>
          <a:lstStyle/>
          <a:p>
            <a:r>
              <a:rPr lang="zh-CN" altLang="en-US" dirty="0"/>
              <a:t>在派生过程中，派生出来的新类同样可以作为基类再继续派生出更新的类，依此类推形成一个层次结构。直接参与派生出某类称为直接基类，而基类的基类，以及更深层的基类称为</a:t>
            </a:r>
            <a:r>
              <a:rPr lang="zh-CN" altLang="en-US" dirty="0">
                <a:solidFill>
                  <a:srgbClr val="FF0000"/>
                </a:solidFill>
              </a:rPr>
              <a:t>间接基类</a:t>
            </a:r>
            <a:r>
              <a:rPr lang="zh-CN" altLang="en-US" dirty="0"/>
              <a:t>。</a:t>
            </a:r>
            <a:endParaRPr lang="en-US" altLang="zh-CN" dirty="0"/>
          </a:p>
          <a:p>
            <a:r>
              <a:rPr lang="zh-CN" altLang="en-US" dirty="0"/>
              <a:t>类族</a:t>
            </a:r>
            <a:endParaRPr lang="en-US" altLang="zh-CN" dirty="0"/>
          </a:p>
          <a:p>
            <a:pPr lvl="1"/>
            <a:r>
              <a:rPr lang="zh-CN" altLang="en-US" dirty="0"/>
              <a:t>同时一个基类可以直接派生出多个派生类。这样形成了一个相互关联的</a:t>
            </a:r>
            <a:r>
              <a:rPr lang="zh-CN" altLang="en-US" dirty="0">
                <a:solidFill>
                  <a:srgbClr val="FF0000"/>
                </a:solidFill>
              </a:rPr>
              <a:t>类族</a:t>
            </a:r>
            <a:r>
              <a:rPr lang="zh-CN" altLang="en-US" dirty="0"/>
              <a:t>。如</a:t>
            </a:r>
            <a:r>
              <a:rPr lang="en-US" altLang="zh-CN" dirty="0"/>
              <a:t>MFC</a:t>
            </a:r>
            <a:r>
              <a:rPr lang="zh-CN" altLang="en-US" dirty="0"/>
              <a:t>就是这样的族类，它由一个</a:t>
            </a:r>
            <a:r>
              <a:rPr lang="en-US" altLang="zh-CN" dirty="0" err="1"/>
              <a:t>CObject</a:t>
            </a:r>
            <a:r>
              <a:rPr lang="zh-CN" altLang="en-US" dirty="0"/>
              <a:t>类派生出</a:t>
            </a:r>
            <a:r>
              <a:rPr lang="en-US" altLang="zh-CN" dirty="0"/>
              <a:t>200</a:t>
            </a:r>
            <a:r>
              <a:rPr lang="zh-CN" altLang="en-US" dirty="0"/>
              <a:t>个</a:t>
            </a:r>
            <a:r>
              <a:rPr lang="en-US" altLang="zh-CN" dirty="0"/>
              <a:t>MFC</a:t>
            </a:r>
            <a:r>
              <a:rPr lang="zh-CN" altLang="en-US" dirty="0"/>
              <a:t>类中的绝大多数。</a:t>
            </a:r>
          </a:p>
        </p:txBody>
      </p:sp>
      <p:sp>
        <p:nvSpPr>
          <p:cNvPr id="4" name="矩形 3">
            <a:hlinkClick r:id="rId2" action="ppaction://hlinksldjump"/>
            <a:extLst>
              <a:ext uri="{FF2B5EF4-FFF2-40B4-BE49-F238E27FC236}">
                <a16:creationId xmlns:a16="http://schemas.microsoft.com/office/drawing/2014/main" id="{8485EB7B-1D23-468E-8106-8F6A6EA1CC0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BBD4A359-8575-4BA0-AE51-44B97DEC0A4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AF2909E5-ADA3-422C-A11F-60B71A3068A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C7147AB0-6D0A-4BEE-9623-A646F4AE4F0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8EB925B8-6AA8-4F41-903A-949EACDDA5C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9" name="矩形 8">
            <a:hlinkClick r:id="" action="ppaction://noaction"/>
            <a:extLst>
              <a:ext uri="{FF2B5EF4-FFF2-40B4-BE49-F238E27FC236}">
                <a16:creationId xmlns:a16="http://schemas.microsoft.com/office/drawing/2014/main" id="{6ECDBBB3-E68A-4E26-8A1E-F1BDE4930BE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0" name="矩形 9">
            <a:hlinkClick r:id="" action="ppaction://noaction"/>
            <a:extLst>
              <a:ext uri="{FF2B5EF4-FFF2-40B4-BE49-F238E27FC236}">
                <a16:creationId xmlns:a16="http://schemas.microsoft.com/office/drawing/2014/main" id="{6A54F8A6-44EF-448F-A93B-33298A6B49D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1" name="矩形 10">
            <a:hlinkClick r:id="" action="ppaction://noaction"/>
            <a:extLst>
              <a:ext uri="{FF2B5EF4-FFF2-40B4-BE49-F238E27FC236}">
                <a16:creationId xmlns:a16="http://schemas.microsoft.com/office/drawing/2014/main" id="{700FE1F3-D866-4CEC-8342-1B3C7884411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12" name="灯片编号占位符 11">
            <a:extLst>
              <a:ext uri="{FF2B5EF4-FFF2-40B4-BE49-F238E27FC236}">
                <a16:creationId xmlns:a16="http://schemas.microsoft.com/office/drawing/2014/main" id="{F703B2FE-78C2-4D45-90F7-B8F537A03D27}"/>
              </a:ext>
            </a:extLst>
          </p:cNvPr>
          <p:cNvSpPr>
            <a:spLocks noGrp="1"/>
          </p:cNvSpPr>
          <p:nvPr>
            <p:ph type="sldNum" sz="quarter" idx="11"/>
          </p:nvPr>
        </p:nvSpPr>
        <p:spPr/>
        <p:txBody>
          <a:bodyPr/>
          <a:lstStyle/>
          <a:p>
            <a:pPr>
              <a:defRPr/>
            </a:pPr>
            <a:fld id="{D5143908-0819-4B70-B92B-71A05F9F97D4}" type="slidenum">
              <a:rPr lang="zh-CN" altLang="en-US" smtClean="0"/>
              <a:pPr>
                <a:defRPr/>
              </a:pPr>
              <a:t>17</a:t>
            </a:fld>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多重继承</a:t>
            </a:r>
            <a:endParaRPr lang="en-US" altLang="zh-CN" dirty="0"/>
          </a:p>
        </p:txBody>
      </p:sp>
      <p:sp>
        <p:nvSpPr>
          <p:cNvPr id="3" name="内容占位符 2"/>
          <p:cNvSpPr>
            <a:spLocks noGrp="1"/>
          </p:cNvSpPr>
          <p:nvPr>
            <p:ph idx="1"/>
          </p:nvPr>
        </p:nvSpPr>
        <p:spPr/>
        <p:txBody>
          <a:bodyPr/>
          <a:lstStyle/>
          <a:p>
            <a:r>
              <a:rPr lang="zh-CN" altLang="en-US" dirty="0"/>
              <a:t>如果一个派生类可以同时有多个基类，称为多重继承（</a:t>
            </a:r>
            <a:r>
              <a:rPr lang="en-US" altLang="zh-CN" dirty="0"/>
              <a:t>multiple-inheritance</a:t>
            </a:r>
            <a:r>
              <a:rPr lang="zh-CN" altLang="en-US" dirty="0"/>
              <a:t>），这时的派生类同时得到了多个已有类的特征。</a:t>
            </a:r>
          </a:p>
          <a:p>
            <a:endParaRPr lang="zh-CN" altLang="en-US" dirty="0"/>
          </a:p>
        </p:txBody>
      </p:sp>
      <p:grpSp>
        <p:nvGrpSpPr>
          <p:cNvPr id="6" name="Group 32"/>
          <p:cNvGrpSpPr/>
          <p:nvPr/>
        </p:nvGrpSpPr>
        <p:grpSpPr bwMode="auto">
          <a:xfrm>
            <a:off x="3243277" y="3500438"/>
            <a:ext cx="3471863" cy="2379662"/>
            <a:chOff x="839" y="1933"/>
            <a:chExt cx="2187" cy="1499"/>
          </a:xfrm>
        </p:grpSpPr>
        <p:sp>
          <p:nvSpPr>
            <p:cNvPr id="7" name="Rectangle 3"/>
            <p:cNvSpPr>
              <a:spLocks noChangeArrowheads="1"/>
            </p:cNvSpPr>
            <p:nvPr/>
          </p:nvSpPr>
          <p:spPr bwMode="auto">
            <a:xfrm>
              <a:off x="839" y="1933"/>
              <a:ext cx="497" cy="409"/>
            </a:xfrm>
            <a:prstGeom prst="rect">
              <a:avLst/>
            </a:prstGeom>
            <a:solidFill>
              <a:srgbClr val="00FFFF"/>
            </a:solidFill>
            <a:ln w="9525">
              <a:solidFill>
                <a:srgbClr val="000000"/>
              </a:solidFill>
              <a:miter lim="800000"/>
            </a:ln>
          </p:spPr>
          <p:txBody>
            <a:bodyPr/>
            <a:lstStyle/>
            <a:p>
              <a:pPr algn="just" eaLnBrk="0" hangingPunct="0"/>
              <a:r>
                <a:rPr lang="zh-CN" altLang="en-US" sz="1800" b="1">
                  <a:latin typeface="楷体_GB2312" pitchFamily="49" charset="-122"/>
                  <a:ea typeface="楷体_GB2312" pitchFamily="49" charset="-122"/>
                </a:rPr>
                <a:t>基类</a:t>
              </a:r>
              <a:r>
                <a:rPr lang="en-US" altLang="zh-CN" sz="1800" b="1">
                  <a:latin typeface="楷体_GB2312" pitchFamily="49" charset="-122"/>
                  <a:ea typeface="楷体_GB2312" pitchFamily="49" charset="-122"/>
                </a:rPr>
                <a:t>1</a:t>
              </a:r>
            </a:p>
          </p:txBody>
        </p:sp>
        <p:sp>
          <p:nvSpPr>
            <p:cNvPr id="8" name="Rectangle 4"/>
            <p:cNvSpPr>
              <a:spLocks noChangeArrowheads="1"/>
            </p:cNvSpPr>
            <p:nvPr/>
          </p:nvSpPr>
          <p:spPr bwMode="auto">
            <a:xfrm>
              <a:off x="1535" y="1933"/>
              <a:ext cx="497" cy="409"/>
            </a:xfrm>
            <a:prstGeom prst="rect">
              <a:avLst/>
            </a:prstGeom>
            <a:solidFill>
              <a:srgbClr val="00FFFF"/>
            </a:solidFill>
            <a:ln w="9525">
              <a:solidFill>
                <a:srgbClr val="000000"/>
              </a:solidFill>
              <a:miter lim="800000"/>
            </a:ln>
          </p:spPr>
          <p:txBody>
            <a:bodyPr/>
            <a:lstStyle/>
            <a:p>
              <a:pPr algn="just" eaLnBrk="0" hangingPunct="0"/>
              <a:r>
                <a:rPr lang="zh-CN" altLang="en-US" sz="1800" b="1">
                  <a:latin typeface="楷体_GB2312" pitchFamily="49" charset="-122"/>
                  <a:ea typeface="楷体_GB2312" pitchFamily="49" charset="-122"/>
                </a:rPr>
                <a:t>基类</a:t>
              </a:r>
              <a:r>
                <a:rPr lang="en-US" altLang="zh-CN" sz="1800" b="1">
                  <a:latin typeface="楷体_GB2312" pitchFamily="49" charset="-122"/>
                  <a:ea typeface="楷体_GB2312" pitchFamily="49" charset="-122"/>
                </a:rPr>
                <a:t>2</a:t>
              </a:r>
            </a:p>
          </p:txBody>
        </p:sp>
        <p:sp>
          <p:nvSpPr>
            <p:cNvPr id="9" name="Rectangle 5"/>
            <p:cNvSpPr>
              <a:spLocks noChangeArrowheads="1"/>
            </p:cNvSpPr>
            <p:nvPr/>
          </p:nvSpPr>
          <p:spPr bwMode="auto">
            <a:xfrm>
              <a:off x="2032" y="1933"/>
              <a:ext cx="497" cy="409"/>
            </a:xfrm>
            <a:prstGeom prst="rect">
              <a:avLst/>
            </a:prstGeom>
            <a:noFill/>
            <a:ln w="9525">
              <a:noFill/>
              <a:miter lim="800000"/>
            </a:ln>
          </p:spPr>
          <p:txBody>
            <a:bodyPr/>
            <a:lstStyle/>
            <a:p>
              <a:pPr algn="just" eaLnBrk="0" hangingPunct="0"/>
              <a:r>
                <a:rPr lang="en-US" altLang="zh-CN" sz="1800" b="1">
                  <a:latin typeface="楷体_GB2312" pitchFamily="49" charset="-122"/>
                  <a:ea typeface="楷体_GB2312" pitchFamily="49" charset="-122"/>
                </a:rPr>
                <a:t>……</a:t>
              </a:r>
            </a:p>
          </p:txBody>
        </p:sp>
        <p:sp>
          <p:nvSpPr>
            <p:cNvPr id="10" name="Rectangle 6"/>
            <p:cNvSpPr>
              <a:spLocks noChangeArrowheads="1"/>
            </p:cNvSpPr>
            <p:nvPr/>
          </p:nvSpPr>
          <p:spPr bwMode="auto">
            <a:xfrm>
              <a:off x="2529" y="1933"/>
              <a:ext cx="497" cy="409"/>
            </a:xfrm>
            <a:prstGeom prst="rect">
              <a:avLst/>
            </a:prstGeom>
            <a:solidFill>
              <a:srgbClr val="00FFFF"/>
            </a:solidFill>
            <a:ln w="9525">
              <a:solidFill>
                <a:srgbClr val="000000"/>
              </a:solidFill>
              <a:miter lim="800000"/>
            </a:ln>
          </p:spPr>
          <p:txBody>
            <a:bodyPr/>
            <a:lstStyle/>
            <a:p>
              <a:pPr algn="just" eaLnBrk="0" hangingPunct="0"/>
              <a:r>
                <a:rPr lang="zh-CN" altLang="en-US" sz="1800" b="1">
                  <a:latin typeface="楷体_GB2312" pitchFamily="49" charset="-122"/>
                  <a:ea typeface="楷体_GB2312" pitchFamily="49" charset="-122"/>
                </a:rPr>
                <a:t>基类</a:t>
              </a:r>
              <a:r>
                <a:rPr lang="en-US" altLang="zh-CN" sz="1800" b="1">
                  <a:latin typeface="楷体_GB2312" pitchFamily="49" charset="-122"/>
                  <a:ea typeface="楷体_GB2312" pitchFamily="49" charset="-122"/>
                </a:rPr>
                <a:t>n</a:t>
              </a:r>
            </a:p>
          </p:txBody>
        </p:sp>
        <p:sp>
          <p:nvSpPr>
            <p:cNvPr id="11" name="Rectangle 7"/>
            <p:cNvSpPr>
              <a:spLocks noChangeArrowheads="1"/>
            </p:cNvSpPr>
            <p:nvPr/>
          </p:nvSpPr>
          <p:spPr bwMode="auto">
            <a:xfrm>
              <a:off x="1436" y="3023"/>
              <a:ext cx="596" cy="409"/>
            </a:xfrm>
            <a:prstGeom prst="rect">
              <a:avLst/>
            </a:prstGeom>
            <a:solidFill>
              <a:srgbClr val="00FFFF"/>
            </a:solidFill>
            <a:ln w="9525">
              <a:solidFill>
                <a:srgbClr val="000000"/>
              </a:solidFill>
              <a:miter lim="800000"/>
            </a:ln>
          </p:spPr>
          <p:txBody>
            <a:bodyPr/>
            <a:lstStyle/>
            <a:p>
              <a:pPr algn="just" eaLnBrk="0" hangingPunct="0"/>
              <a:r>
                <a:rPr lang="zh-CN" altLang="en-US" sz="1600" b="1">
                  <a:latin typeface="楷体_GB2312" pitchFamily="49" charset="-122"/>
                  <a:ea typeface="楷体_GB2312" pitchFamily="49" charset="-122"/>
                </a:rPr>
                <a:t>派生类</a:t>
              </a:r>
              <a:r>
                <a:rPr lang="en-US" altLang="zh-CN" sz="1600" b="1">
                  <a:latin typeface="楷体_GB2312" pitchFamily="49" charset="-122"/>
                  <a:ea typeface="楷体_GB2312" pitchFamily="49" charset="-122"/>
                </a:rPr>
                <a:t>1</a:t>
              </a:r>
            </a:p>
          </p:txBody>
        </p:sp>
        <p:sp>
          <p:nvSpPr>
            <p:cNvPr id="12" name="Rectangle 8"/>
            <p:cNvSpPr>
              <a:spLocks noChangeArrowheads="1"/>
            </p:cNvSpPr>
            <p:nvPr/>
          </p:nvSpPr>
          <p:spPr bwMode="auto">
            <a:xfrm>
              <a:off x="2430" y="3023"/>
              <a:ext cx="596" cy="409"/>
            </a:xfrm>
            <a:prstGeom prst="rect">
              <a:avLst/>
            </a:prstGeom>
            <a:solidFill>
              <a:srgbClr val="00FFFF"/>
            </a:solidFill>
            <a:ln w="9525">
              <a:solidFill>
                <a:srgbClr val="000000"/>
              </a:solidFill>
              <a:miter lim="800000"/>
            </a:ln>
          </p:spPr>
          <p:txBody>
            <a:bodyPr/>
            <a:lstStyle/>
            <a:p>
              <a:pPr algn="just" eaLnBrk="0" hangingPunct="0"/>
              <a:r>
                <a:rPr lang="zh-CN" altLang="en-US" sz="1600" b="1">
                  <a:latin typeface="楷体_GB2312" pitchFamily="49" charset="-122"/>
                  <a:ea typeface="楷体_GB2312" pitchFamily="49" charset="-122"/>
                </a:rPr>
                <a:t>派生类</a:t>
              </a:r>
              <a:r>
                <a:rPr lang="en-US" altLang="zh-CN" sz="1600" b="1">
                  <a:latin typeface="楷体_GB2312" pitchFamily="49" charset="-122"/>
                  <a:ea typeface="楷体_GB2312" pitchFamily="49" charset="-122"/>
                </a:rPr>
                <a:t>2</a:t>
              </a:r>
            </a:p>
          </p:txBody>
        </p:sp>
        <p:sp>
          <p:nvSpPr>
            <p:cNvPr id="13" name="Line 9"/>
            <p:cNvSpPr>
              <a:spLocks noChangeShapeType="1"/>
            </p:cNvSpPr>
            <p:nvPr/>
          </p:nvSpPr>
          <p:spPr bwMode="auto">
            <a:xfrm flipH="1" flipV="1">
              <a:off x="1137" y="2342"/>
              <a:ext cx="398" cy="681"/>
            </a:xfrm>
            <a:prstGeom prst="line">
              <a:avLst/>
            </a:prstGeom>
            <a:noFill/>
            <a:ln w="9525">
              <a:solidFill>
                <a:srgbClr val="000000"/>
              </a:solidFill>
              <a:round/>
              <a:tailEnd type="triangle" w="med" len="med"/>
            </a:ln>
          </p:spPr>
          <p:txBody>
            <a:bodyPr/>
            <a:lstStyle/>
            <a:p>
              <a:endParaRPr lang="zh-CN" altLang="en-US" b="1">
                <a:latin typeface="楷体_GB2312" pitchFamily="49" charset="-122"/>
                <a:ea typeface="楷体_GB2312" pitchFamily="49" charset="-122"/>
              </a:endParaRPr>
            </a:p>
          </p:txBody>
        </p:sp>
        <p:sp>
          <p:nvSpPr>
            <p:cNvPr id="14" name="Line 10"/>
            <p:cNvSpPr>
              <a:spLocks noChangeShapeType="1"/>
            </p:cNvSpPr>
            <p:nvPr/>
          </p:nvSpPr>
          <p:spPr bwMode="auto">
            <a:xfrm flipV="1">
              <a:off x="1734" y="2358"/>
              <a:ext cx="0" cy="665"/>
            </a:xfrm>
            <a:prstGeom prst="line">
              <a:avLst/>
            </a:prstGeom>
            <a:noFill/>
            <a:ln w="9525">
              <a:solidFill>
                <a:srgbClr val="000000"/>
              </a:solidFill>
              <a:round/>
              <a:tailEnd type="triangle" w="med" len="med"/>
            </a:ln>
          </p:spPr>
          <p:txBody>
            <a:bodyPr/>
            <a:lstStyle/>
            <a:p>
              <a:endParaRPr lang="zh-CN" altLang="en-US" b="1">
                <a:latin typeface="楷体_GB2312" pitchFamily="49" charset="-122"/>
                <a:ea typeface="楷体_GB2312" pitchFamily="49" charset="-122"/>
              </a:endParaRPr>
            </a:p>
          </p:txBody>
        </p:sp>
        <p:sp>
          <p:nvSpPr>
            <p:cNvPr id="15" name="Line 11"/>
            <p:cNvSpPr>
              <a:spLocks noChangeShapeType="1"/>
            </p:cNvSpPr>
            <p:nvPr/>
          </p:nvSpPr>
          <p:spPr bwMode="auto">
            <a:xfrm flipV="1">
              <a:off x="1933" y="2342"/>
              <a:ext cx="696" cy="681"/>
            </a:xfrm>
            <a:prstGeom prst="line">
              <a:avLst/>
            </a:prstGeom>
            <a:noFill/>
            <a:ln w="9525">
              <a:solidFill>
                <a:srgbClr val="000000"/>
              </a:solidFill>
              <a:round/>
              <a:tailEnd type="triangle" w="med" len="med"/>
            </a:ln>
          </p:spPr>
          <p:txBody>
            <a:bodyPr/>
            <a:lstStyle/>
            <a:p>
              <a:endParaRPr lang="zh-CN" altLang="en-US" b="1">
                <a:latin typeface="楷体_GB2312" pitchFamily="49" charset="-122"/>
                <a:ea typeface="楷体_GB2312" pitchFamily="49" charset="-122"/>
              </a:endParaRPr>
            </a:p>
          </p:txBody>
        </p:sp>
        <p:sp>
          <p:nvSpPr>
            <p:cNvPr id="16" name="Line 12"/>
            <p:cNvSpPr>
              <a:spLocks noChangeShapeType="1"/>
            </p:cNvSpPr>
            <p:nvPr/>
          </p:nvSpPr>
          <p:spPr bwMode="auto">
            <a:xfrm flipH="1" flipV="1">
              <a:off x="1336" y="2344"/>
              <a:ext cx="1094" cy="679"/>
            </a:xfrm>
            <a:prstGeom prst="line">
              <a:avLst/>
            </a:prstGeom>
            <a:noFill/>
            <a:ln w="9525">
              <a:solidFill>
                <a:srgbClr val="000000"/>
              </a:solidFill>
              <a:round/>
              <a:tailEnd type="triangle" w="med" len="med"/>
            </a:ln>
          </p:spPr>
          <p:txBody>
            <a:bodyPr/>
            <a:lstStyle/>
            <a:p>
              <a:endParaRPr lang="zh-CN" altLang="en-US" b="1">
                <a:latin typeface="楷体_GB2312" pitchFamily="49" charset="-122"/>
                <a:ea typeface="楷体_GB2312" pitchFamily="49" charset="-122"/>
              </a:endParaRPr>
            </a:p>
          </p:txBody>
        </p:sp>
        <p:sp>
          <p:nvSpPr>
            <p:cNvPr id="17" name="Line 13"/>
            <p:cNvSpPr>
              <a:spLocks noChangeShapeType="1"/>
            </p:cNvSpPr>
            <p:nvPr/>
          </p:nvSpPr>
          <p:spPr bwMode="auto">
            <a:xfrm flipH="1" flipV="1">
              <a:off x="2024" y="2344"/>
              <a:ext cx="605" cy="679"/>
            </a:xfrm>
            <a:prstGeom prst="line">
              <a:avLst/>
            </a:prstGeom>
            <a:noFill/>
            <a:ln w="9525">
              <a:solidFill>
                <a:srgbClr val="000000"/>
              </a:solidFill>
              <a:round/>
              <a:tailEnd type="triangle" w="med" len="med"/>
            </a:ln>
          </p:spPr>
          <p:txBody>
            <a:bodyPr/>
            <a:lstStyle/>
            <a:p>
              <a:endParaRPr lang="zh-CN" altLang="en-US" b="1">
                <a:latin typeface="楷体_GB2312" pitchFamily="49" charset="-122"/>
                <a:ea typeface="楷体_GB2312" pitchFamily="49" charset="-122"/>
              </a:endParaRPr>
            </a:p>
          </p:txBody>
        </p:sp>
        <p:sp>
          <p:nvSpPr>
            <p:cNvPr id="18" name="Line 14"/>
            <p:cNvSpPr>
              <a:spLocks noChangeShapeType="1"/>
            </p:cNvSpPr>
            <p:nvPr/>
          </p:nvSpPr>
          <p:spPr bwMode="auto">
            <a:xfrm flipV="1">
              <a:off x="2828" y="2358"/>
              <a:ext cx="0" cy="665"/>
            </a:xfrm>
            <a:prstGeom prst="line">
              <a:avLst/>
            </a:prstGeom>
            <a:noFill/>
            <a:ln w="9525">
              <a:solidFill>
                <a:srgbClr val="000000"/>
              </a:solidFill>
              <a:round/>
              <a:tailEnd type="triangle" w="med" len="med"/>
            </a:ln>
          </p:spPr>
          <p:txBody>
            <a:bodyPr/>
            <a:lstStyle/>
            <a:p>
              <a:endParaRPr lang="zh-CN" altLang="en-US" b="1">
                <a:latin typeface="楷体_GB2312" pitchFamily="49" charset="-122"/>
                <a:ea typeface="楷体_GB2312" pitchFamily="49" charset="-122"/>
              </a:endParaRPr>
            </a:p>
          </p:txBody>
        </p:sp>
      </p:grpSp>
      <p:sp>
        <p:nvSpPr>
          <p:cNvPr id="19" name="Text Box 25"/>
          <p:cNvSpPr txBox="1">
            <a:spLocks noChangeArrowheads="1"/>
          </p:cNvSpPr>
          <p:nvPr/>
        </p:nvSpPr>
        <p:spPr bwMode="auto">
          <a:xfrm>
            <a:off x="964769" y="3907373"/>
            <a:ext cx="1795501" cy="1323439"/>
          </a:xfrm>
          <a:prstGeom prst="rect">
            <a:avLst/>
          </a:prstGeom>
          <a:noFill/>
          <a:ln w="9525">
            <a:noFill/>
            <a:miter lim="800000"/>
          </a:ln>
          <a:effectLst/>
        </p:spPr>
        <p:txBody>
          <a:bodyPr wrap="square">
            <a:spAutoFit/>
          </a:bodyPr>
          <a:lstStyle/>
          <a:p>
            <a:r>
              <a:rPr kumimoji="1" lang="zh-CN" altLang="en-US" sz="2000" b="1" dirty="0">
                <a:solidFill>
                  <a:srgbClr val="0000CC"/>
                </a:solidFill>
                <a:latin typeface="楷体_GB2312" pitchFamily="49" charset="-122"/>
                <a:ea typeface="楷体_GB2312" pitchFamily="49" charset="-122"/>
              </a:rPr>
              <a:t>派生类可以由多个基类共同派生出来，称为</a:t>
            </a:r>
            <a:r>
              <a:rPr kumimoji="1" lang="zh-CN" altLang="en-US" sz="2000" b="1" dirty="0">
                <a:solidFill>
                  <a:srgbClr val="FF0000"/>
                </a:solidFill>
                <a:latin typeface="楷体_GB2312" pitchFamily="49" charset="-122"/>
                <a:ea typeface="楷体_GB2312" pitchFamily="49" charset="-122"/>
              </a:rPr>
              <a:t>多重继承</a:t>
            </a:r>
            <a:r>
              <a:rPr kumimoji="1" lang="zh-CN" altLang="en-US" sz="2000" b="1" dirty="0">
                <a:solidFill>
                  <a:srgbClr val="0000CC"/>
                </a:solidFill>
                <a:latin typeface="楷体_GB2312" pitchFamily="49" charset="-122"/>
                <a:ea typeface="楷体_GB2312" pitchFamily="49" charset="-122"/>
              </a:rPr>
              <a:t>。</a:t>
            </a:r>
          </a:p>
        </p:txBody>
      </p:sp>
      <p:sp>
        <p:nvSpPr>
          <p:cNvPr id="20" name="AutoShape 26"/>
          <p:cNvSpPr>
            <a:spLocks noChangeArrowheads="1"/>
          </p:cNvSpPr>
          <p:nvPr/>
        </p:nvSpPr>
        <p:spPr bwMode="auto">
          <a:xfrm>
            <a:off x="2703121" y="4238610"/>
            <a:ext cx="381000" cy="533400"/>
          </a:xfrm>
          <a:prstGeom prst="leftArrow">
            <a:avLst>
              <a:gd name="adj1" fmla="val 50000"/>
              <a:gd name="adj2" fmla="val 25000"/>
            </a:avLst>
          </a:prstGeom>
          <a:solidFill>
            <a:schemeClr val="accent1"/>
          </a:solidFill>
          <a:ln w="9525">
            <a:solidFill>
              <a:schemeClr val="tx1"/>
            </a:solidFill>
            <a:miter lim="800000"/>
          </a:ln>
          <a:effectLst/>
        </p:spPr>
        <p:txBody>
          <a:bodyPr wrap="none" anchor="ctr"/>
          <a:lstStyle/>
          <a:p>
            <a:endParaRPr lang="zh-CN" altLang="en-US" b="1">
              <a:latin typeface="楷体_GB2312" pitchFamily="49" charset="-122"/>
              <a:ea typeface="楷体_GB2312" pitchFamily="49" charset="-122"/>
            </a:endParaRPr>
          </a:p>
        </p:txBody>
      </p:sp>
      <p:sp>
        <p:nvSpPr>
          <p:cNvPr id="21" name="矩形 20">
            <a:hlinkClick r:id="rId2" action="ppaction://hlinksldjump"/>
            <a:extLst>
              <a:ext uri="{FF2B5EF4-FFF2-40B4-BE49-F238E27FC236}">
                <a16:creationId xmlns:a16="http://schemas.microsoft.com/office/drawing/2014/main" id="{819CEB36-F579-401A-8601-795A1E836FD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22" name="矩形 21">
            <a:hlinkClick r:id="" action="ppaction://noaction"/>
            <a:extLst>
              <a:ext uri="{FF2B5EF4-FFF2-40B4-BE49-F238E27FC236}">
                <a16:creationId xmlns:a16="http://schemas.microsoft.com/office/drawing/2014/main" id="{A2A19054-4E01-41A4-B5A5-DCE1AEC8879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23" name="矩形 22">
            <a:hlinkClick r:id="" action="ppaction://noaction"/>
            <a:extLst>
              <a:ext uri="{FF2B5EF4-FFF2-40B4-BE49-F238E27FC236}">
                <a16:creationId xmlns:a16="http://schemas.microsoft.com/office/drawing/2014/main" id="{B95D21AD-5220-470C-82A6-E2937714FF1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24" name="矩形 23">
            <a:hlinkClick r:id="" action="ppaction://noaction"/>
            <a:extLst>
              <a:ext uri="{FF2B5EF4-FFF2-40B4-BE49-F238E27FC236}">
                <a16:creationId xmlns:a16="http://schemas.microsoft.com/office/drawing/2014/main" id="{4F9BF6FF-919D-4524-8374-563DEFC74E6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25" name="矩形 24">
            <a:hlinkClick r:id="" action="ppaction://noaction"/>
            <a:extLst>
              <a:ext uri="{FF2B5EF4-FFF2-40B4-BE49-F238E27FC236}">
                <a16:creationId xmlns:a16="http://schemas.microsoft.com/office/drawing/2014/main" id="{5F8B3219-230C-421C-B5AF-6B4C30B9789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26" name="矩形 25">
            <a:hlinkClick r:id="" action="ppaction://noaction"/>
            <a:extLst>
              <a:ext uri="{FF2B5EF4-FFF2-40B4-BE49-F238E27FC236}">
                <a16:creationId xmlns:a16="http://schemas.microsoft.com/office/drawing/2014/main" id="{DC41AC2D-B282-4496-AC93-19DAE586953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27" name="矩形 26">
            <a:hlinkClick r:id="" action="ppaction://noaction"/>
            <a:extLst>
              <a:ext uri="{FF2B5EF4-FFF2-40B4-BE49-F238E27FC236}">
                <a16:creationId xmlns:a16="http://schemas.microsoft.com/office/drawing/2014/main" id="{37AC0F94-C9F2-485F-AB74-5C3BE547C53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28" name="矩形 27">
            <a:hlinkClick r:id="" action="ppaction://noaction"/>
            <a:extLst>
              <a:ext uri="{FF2B5EF4-FFF2-40B4-BE49-F238E27FC236}">
                <a16:creationId xmlns:a16="http://schemas.microsoft.com/office/drawing/2014/main" id="{6483445B-6437-4B9D-A742-BB87382788E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4" name="灯片编号占位符 3">
            <a:extLst>
              <a:ext uri="{FF2B5EF4-FFF2-40B4-BE49-F238E27FC236}">
                <a16:creationId xmlns:a16="http://schemas.microsoft.com/office/drawing/2014/main" id="{A81CFE94-B566-475A-9586-C04F240B6922}"/>
              </a:ext>
            </a:extLst>
          </p:cNvPr>
          <p:cNvSpPr>
            <a:spLocks noGrp="1"/>
          </p:cNvSpPr>
          <p:nvPr>
            <p:ph type="sldNum" sz="quarter" idx="11"/>
          </p:nvPr>
        </p:nvSpPr>
        <p:spPr/>
        <p:txBody>
          <a:bodyPr/>
          <a:lstStyle/>
          <a:p>
            <a:pPr>
              <a:defRPr/>
            </a:pPr>
            <a:fld id="{D5143908-0819-4B70-B92B-71A05F9F97D4}" type="slidenum">
              <a:rPr lang="zh-CN" altLang="en-US" smtClean="0"/>
              <a:pPr>
                <a:defRPr/>
              </a:pPr>
              <a:t>18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ox(in)">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utoUpdateAnimBg="0"/>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723A2CA-2248-4073-BDCA-BC0E6319461F}" type="slidenum">
              <a:rPr lang="zh-CN" altLang="en-US" smtClean="0"/>
              <a:pPr fontAlgn="base">
                <a:spcBef>
                  <a:spcPct val="0"/>
                </a:spcBef>
                <a:spcAft>
                  <a:spcPct val="0"/>
                </a:spcAft>
              </a:pPr>
              <a:t>1</a:t>
            </a:fld>
            <a:endParaRPr lang="zh-CN" altLang="en-US" dirty="0"/>
          </a:p>
        </p:txBody>
      </p:sp>
      <p:grpSp>
        <p:nvGrpSpPr>
          <p:cNvPr id="2" name="组合 34"/>
          <p:cNvGrpSpPr>
            <a:grpSpLocks/>
          </p:cNvGrpSpPr>
          <p:nvPr/>
        </p:nvGrpSpPr>
        <p:grpSpPr bwMode="auto">
          <a:xfrm>
            <a:off x="1643063" y="4290727"/>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1485193"/>
            <a:ext cx="5356225" cy="2648532"/>
            <a:chOff x="1643042" y="3212518"/>
            <a:chExt cx="5356246" cy="2648544"/>
          </a:xfrm>
        </p:grpSpPr>
        <p:sp>
          <p:nvSpPr>
            <p:cNvPr id="23" name="五边形 22"/>
            <p:cNvSpPr/>
            <p:nvPr/>
          </p:nvSpPr>
          <p:spPr bwMode="auto">
            <a:xfrm flipH="1">
              <a:off x="2041506" y="3212518"/>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9" name="组合 19"/>
            <p:cNvGrpSpPr>
              <a:grpSpLocks/>
            </p:cNvGrpSpPr>
            <p:nvPr/>
          </p:nvGrpSpPr>
          <p:grpSpPr bwMode="auto">
            <a:xfrm>
              <a:off x="1643042" y="3218860"/>
              <a:ext cx="792165" cy="788993"/>
              <a:chOff x="854055" y="2575918"/>
              <a:chExt cx="792165" cy="788993"/>
            </a:xfrm>
          </p:grpSpPr>
          <p:sp>
            <p:nvSpPr>
              <p:cNvPr id="41" name="椭圆 4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32"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3" name="TextBox 42"/>
          <p:cNvSpPr txBox="1"/>
          <p:nvPr/>
        </p:nvSpPr>
        <p:spPr>
          <a:xfrm>
            <a:off x="2627784" y="1604734"/>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类的继承与派生</a:t>
            </a:r>
            <a:endParaRPr lang="zh-CN" altLang="en-US" b="1" dirty="0">
              <a:solidFill>
                <a:schemeClr val="bg1"/>
              </a:solidFill>
              <a:latin typeface="Courier New" pitchFamily="49" charset="0"/>
              <a:cs typeface="Courier New" pitchFamily="49" charset="0"/>
            </a:endParaRPr>
          </a:p>
        </p:txBody>
      </p:sp>
      <p:sp>
        <p:nvSpPr>
          <p:cNvPr id="44" name="TextBox 43"/>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派生类</a:t>
            </a:r>
            <a:endParaRPr lang="zh-CN" altLang="en-US" b="1" dirty="0">
              <a:solidFill>
                <a:schemeClr val="bg1"/>
              </a:solidFill>
              <a:latin typeface="Courier New" pitchFamily="49" charset="0"/>
              <a:cs typeface="Courier New" pitchFamily="49" charset="0"/>
            </a:endParaRPr>
          </a:p>
        </p:txBody>
      </p:sp>
      <p:sp>
        <p:nvSpPr>
          <p:cNvPr id="45" name="TextBox 44"/>
          <p:cNvSpPr txBox="1"/>
          <p:nvPr/>
        </p:nvSpPr>
        <p:spPr>
          <a:xfrm>
            <a:off x="2627784" y="34769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虚基类与虚拟继承</a:t>
            </a:r>
            <a:endParaRPr lang="zh-CN" altLang="en-US" b="1" dirty="0">
              <a:solidFill>
                <a:schemeClr val="bg1"/>
              </a:solidFill>
              <a:latin typeface="Courier New" pitchFamily="49" charset="0"/>
              <a:cs typeface="Courier New" pitchFamily="49" charset="0"/>
            </a:endParaRPr>
          </a:p>
        </p:txBody>
      </p:sp>
      <p:sp>
        <p:nvSpPr>
          <p:cNvPr id="46" name="TextBox 45"/>
          <p:cNvSpPr txBox="1"/>
          <p:nvPr/>
        </p:nvSpPr>
        <p:spPr>
          <a:xfrm>
            <a:off x="2627784" y="4413046"/>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多态性与虚函数</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534915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综合示例</a:t>
            </a:r>
            <a:endParaRPr lang="zh-CN" altLang="en-US" b="1" dirty="0">
              <a:solidFill>
                <a:schemeClr val="bg1"/>
              </a:solidFill>
              <a:latin typeface="Courier New" pitchFamily="49" charset="0"/>
              <a:cs typeface="Courier New" pitchFamily="49"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派生编程的步骤</a:t>
            </a:r>
          </a:p>
        </p:txBody>
      </p:sp>
      <p:sp>
        <p:nvSpPr>
          <p:cNvPr id="6" name="Text Box 3"/>
          <p:cNvSpPr txBox="1">
            <a:spLocks noChangeArrowheads="1"/>
          </p:cNvSpPr>
          <p:nvPr/>
        </p:nvSpPr>
        <p:spPr bwMode="auto">
          <a:xfrm>
            <a:off x="323850" y="3008302"/>
            <a:ext cx="801688" cy="1938992"/>
          </a:xfrm>
          <a:prstGeom prst="rect">
            <a:avLst/>
          </a:prstGeom>
          <a:noFill/>
          <a:ln w="9525">
            <a:noFill/>
            <a:miter lim="800000"/>
          </a:ln>
          <a:effectLst/>
        </p:spPr>
        <p:txBody>
          <a:bodyPr>
            <a:spAutoFit/>
          </a:bodyPr>
          <a:lstStyle/>
          <a:p>
            <a:r>
              <a:rPr kumimoji="1" lang="zh-CN" altLang="en-US" sz="2400" b="1" dirty="0">
                <a:solidFill>
                  <a:srgbClr val="FF0000"/>
                </a:solidFill>
                <a:latin typeface="楷体_GB2312" pitchFamily="49" charset="-122"/>
                <a:ea typeface="楷体_GB2312" pitchFamily="49" charset="-122"/>
              </a:rPr>
              <a:t>编制派生类时可分四步</a:t>
            </a:r>
            <a:r>
              <a:rPr kumimoji="1" lang="zh-CN" altLang="en-US" sz="2400" b="1" dirty="0">
                <a:latin typeface="楷体_GB2312" pitchFamily="49" charset="-122"/>
                <a:ea typeface="楷体_GB2312" pitchFamily="49" charset="-122"/>
              </a:rPr>
              <a:t> </a:t>
            </a:r>
          </a:p>
        </p:txBody>
      </p:sp>
      <p:sp>
        <p:nvSpPr>
          <p:cNvPr id="7" name="Text Box 4"/>
          <p:cNvSpPr txBox="1">
            <a:spLocks noChangeArrowheads="1"/>
          </p:cNvSpPr>
          <p:nvPr/>
        </p:nvSpPr>
        <p:spPr bwMode="auto">
          <a:xfrm>
            <a:off x="1619250" y="1928802"/>
            <a:ext cx="2492990" cy="461665"/>
          </a:xfrm>
          <a:prstGeom prst="rect">
            <a:avLst/>
          </a:prstGeom>
          <a:noFill/>
          <a:ln w="9525">
            <a:noFill/>
            <a:miter lim="800000"/>
          </a:ln>
          <a:effectLst/>
        </p:spPr>
        <p:txBody>
          <a:bodyPr wrap="none">
            <a:spAutoFit/>
          </a:bodyPr>
          <a:lstStyle/>
          <a:p>
            <a:r>
              <a:rPr kumimoji="1" lang="zh-CN" altLang="en-US" sz="2400" b="1">
                <a:latin typeface="楷体_GB2312" pitchFamily="49" charset="-122"/>
                <a:ea typeface="楷体_GB2312" pitchFamily="49" charset="-122"/>
              </a:rPr>
              <a:t>吸收基类的成员 </a:t>
            </a:r>
          </a:p>
        </p:txBody>
      </p:sp>
      <p:sp>
        <p:nvSpPr>
          <p:cNvPr id="8" name="AutoShape 5"/>
          <p:cNvSpPr/>
          <p:nvPr/>
        </p:nvSpPr>
        <p:spPr bwMode="auto">
          <a:xfrm>
            <a:off x="1187450" y="2360602"/>
            <a:ext cx="381000" cy="3200400"/>
          </a:xfrm>
          <a:prstGeom prst="leftBrace">
            <a:avLst>
              <a:gd name="adj1" fmla="val 70000"/>
              <a:gd name="adj2" fmla="val 50000"/>
            </a:avLst>
          </a:prstGeom>
          <a:noFill/>
          <a:ln w="9525">
            <a:solidFill>
              <a:schemeClr val="tx1"/>
            </a:solidFill>
            <a:round/>
          </a:ln>
          <a:effectLst/>
        </p:spPr>
        <p:txBody>
          <a:bodyPr wrap="none" anchor="ctr"/>
          <a:lstStyle/>
          <a:p>
            <a:endParaRPr lang="zh-CN" altLang="en-US" b="1">
              <a:latin typeface="楷体_GB2312" pitchFamily="49" charset="-122"/>
              <a:ea typeface="楷体_GB2312" pitchFamily="49" charset="-122"/>
            </a:endParaRPr>
          </a:p>
        </p:txBody>
      </p:sp>
      <p:sp>
        <p:nvSpPr>
          <p:cNvPr id="9" name="AutoShape 6"/>
          <p:cNvSpPr>
            <a:spLocks noChangeArrowheads="1"/>
          </p:cNvSpPr>
          <p:nvPr/>
        </p:nvSpPr>
        <p:spPr bwMode="auto">
          <a:xfrm>
            <a:off x="1979613" y="2649527"/>
            <a:ext cx="1066800" cy="381000"/>
          </a:xfrm>
          <a:prstGeom prst="downArrow">
            <a:avLst>
              <a:gd name="adj1" fmla="val 50000"/>
              <a:gd name="adj2" fmla="val 25000"/>
            </a:avLst>
          </a:prstGeom>
          <a:solidFill>
            <a:schemeClr val="accent1"/>
          </a:solidFill>
          <a:ln w="9525">
            <a:solidFill>
              <a:schemeClr val="tx1"/>
            </a:solidFill>
            <a:miter lim="800000"/>
          </a:ln>
          <a:effectLst/>
        </p:spPr>
        <p:txBody>
          <a:bodyPr vert="eaVert" wrap="none" anchor="ctr"/>
          <a:lstStyle/>
          <a:p>
            <a:endParaRPr lang="zh-CN" altLang="en-US" b="1">
              <a:latin typeface="楷体_GB2312" pitchFamily="49" charset="-122"/>
              <a:ea typeface="楷体_GB2312" pitchFamily="49" charset="-122"/>
            </a:endParaRPr>
          </a:p>
        </p:txBody>
      </p:sp>
      <p:sp>
        <p:nvSpPr>
          <p:cNvPr id="10" name="Text Box 7"/>
          <p:cNvSpPr txBox="1">
            <a:spLocks noChangeArrowheads="1"/>
          </p:cNvSpPr>
          <p:nvPr/>
        </p:nvSpPr>
        <p:spPr bwMode="auto">
          <a:xfrm>
            <a:off x="1547813" y="3224202"/>
            <a:ext cx="2185214" cy="461665"/>
          </a:xfrm>
          <a:prstGeom prst="rect">
            <a:avLst/>
          </a:prstGeom>
          <a:noFill/>
          <a:ln w="9525">
            <a:noFill/>
            <a:miter lim="800000"/>
          </a:ln>
          <a:effectLst/>
        </p:spPr>
        <p:txBody>
          <a:bodyPr wrap="none">
            <a:spAutoFit/>
          </a:bodyPr>
          <a:lstStyle/>
          <a:p>
            <a:r>
              <a:rPr kumimoji="1" lang="zh-CN" altLang="en-US" sz="2400" b="1">
                <a:latin typeface="楷体_GB2312" pitchFamily="49" charset="-122"/>
                <a:ea typeface="楷体_GB2312" pitchFamily="49" charset="-122"/>
              </a:rPr>
              <a:t>改造基类成员 </a:t>
            </a:r>
          </a:p>
        </p:txBody>
      </p:sp>
      <p:sp>
        <p:nvSpPr>
          <p:cNvPr id="11" name="AutoShape 8"/>
          <p:cNvSpPr>
            <a:spLocks noChangeArrowheads="1"/>
          </p:cNvSpPr>
          <p:nvPr/>
        </p:nvSpPr>
        <p:spPr bwMode="auto">
          <a:xfrm>
            <a:off x="1979613" y="4089390"/>
            <a:ext cx="1143000" cy="381000"/>
          </a:xfrm>
          <a:prstGeom prst="downArrow">
            <a:avLst>
              <a:gd name="adj1" fmla="val 50000"/>
              <a:gd name="adj2" fmla="val 25000"/>
            </a:avLst>
          </a:prstGeom>
          <a:solidFill>
            <a:schemeClr val="accent1"/>
          </a:solidFill>
          <a:ln w="9525">
            <a:solidFill>
              <a:schemeClr val="tx1"/>
            </a:solidFill>
            <a:miter lim="800000"/>
          </a:ln>
          <a:effectLst/>
        </p:spPr>
        <p:txBody>
          <a:bodyPr vert="eaVert" wrap="none" anchor="ctr"/>
          <a:lstStyle/>
          <a:p>
            <a:endParaRPr lang="zh-CN" altLang="en-US" b="1">
              <a:latin typeface="楷体_GB2312" pitchFamily="49" charset="-122"/>
              <a:ea typeface="楷体_GB2312" pitchFamily="49" charset="-122"/>
            </a:endParaRPr>
          </a:p>
        </p:txBody>
      </p:sp>
      <p:sp>
        <p:nvSpPr>
          <p:cNvPr id="12" name="Text Box 9"/>
          <p:cNvSpPr txBox="1">
            <a:spLocks noChangeArrowheads="1"/>
          </p:cNvSpPr>
          <p:nvPr/>
        </p:nvSpPr>
        <p:spPr bwMode="auto">
          <a:xfrm>
            <a:off x="1692275" y="4808527"/>
            <a:ext cx="1877437" cy="461665"/>
          </a:xfrm>
          <a:prstGeom prst="rect">
            <a:avLst/>
          </a:prstGeom>
          <a:noFill/>
          <a:ln w="9525">
            <a:noFill/>
            <a:miter lim="800000"/>
          </a:ln>
          <a:effectLst/>
        </p:spPr>
        <p:txBody>
          <a:bodyPr wrap="none">
            <a:spAutoFit/>
          </a:bodyPr>
          <a:lstStyle/>
          <a:p>
            <a:r>
              <a:rPr kumimoji="1" lang="zh-CN" altLang="en-US" sz="2400" b="1">
                <a:latin typeface="楷体_GB2312" pitchFamily="49" charset="-122"/>
                <a:ea typeface="楷体_GB2312" pitchFamily="49" charset="-122"/>
              </a:rPr>
              <a:t>发展新成员 </a:t>
            </a:r>
          </a:p>
        </p:txBody>
      </p:sp>
      <p:sp>
        <p:nvSpPr>
          <p:cNvPr id="13" name="AutoShape 10"/>
          <p:cNvSpPr>
            <a:spLocks noChangeArrowheads="1"/>
          </p:cNvSpPr>
          <p:nvPr/>
        </p:nvSpPr>
        <p:spPr bwMode="auto">
          <a:xfrm>
            <a:off x="1979613" y="5529252"/>
            <a:ext cx="1219200" cy="381000"/>
          </a:xfrm>
          <a:prstGeom prst="downArrow">
            <a:avLst>
              <a:gd name="adj1" fmla="val 50000"/>
              <a:gd name="adj2" fmla="val 25000"/>
            </a:avLst>
          </a:prstGeom>
          <a:solidFill>
            <a:schemeClr val="accent1"/>
          </a:solidFill>
          <a:ln w="9525">
            <a:solidFill>
              <a:schemeClr val="tx1"/>
            </a:solidFill>
            <a:miter lim="800000"/>
          </a:ln>
          <a:effectLst/>
        </p:spPr>
        <p:txBody>
          <a:bodyPr vert="eaVert" wrap="none" anchor="ctr"/>
          <a:lstStyle/>
          <a:p>
            <a:endParaRPr lang="zh-CN" altLang="en-US" b="1">
              <a:latin typeface="楷体_GB2312" pitchFamily="49" charset="-122"/>
              <a:ea typeface="楷体_GB2312" pitchFamily="49" charset="-122"/>
            </a:endParaRPr>
          </a:p>
        </p:txBody>
      </p:sp>
      <p:sp>
        <p:nvSpPr>
          <p:cNvPr id="14" name="Text Box 11"/>
          <p:cNvSpPr txBox="1">
            <a:spLocks noChangeArrowheads="1"/>
          </p:cNvSpPr>
          <p:nvPr/>
        </p:nvSpPr>
        <p:spPr bwMode="auto">
          <a:xfrm>
            <a:off x="1692275" y="6032490"/>
            <a:ext cx="3724096" cy="461665"/>
          </a:xfrm>
          <a:prstGeom prst="rect">
            <a:avLst/>
          </a:prstGeom>
          <a:noFill/>
          <a:ln w="9525">
            <a:noFill/>
            <a:miter lim="800000"/>
          </a:ln>
          <a:effectLst/>
        </p:spPr>
        <p:txBody>
          <a:bodyPr wrap="none">
            <a:spAutoFit/>
          </a:bodyPr>
          <a:lstStyle/>
          <a:p>
            <a:r>
              <a:rPr kumimoji="1" lang="zh-CN" altLang="en-US" sz="2400" b="1">
                <a:latin typeface="楷体_GB2312" pitchFamily="49" charset="-122"/>
                <a:ea typeface="楷体_GB2312" pitchFamily="49" charset="-122"/>
              </a:rPr>
              <a:t>重写构造函数与析构函数 </a:t>
            </a:r>
          </a:p>
        </p:txBody>
      </p:sp>
      <p:sp>
        <p:nvSpPr>
          <p:cNvPr id="15" name="Text Box 18"/>
          <p:cNvSpPr txBox="1">
            <a:spLocks noChangeArrowheads="1"/>
          </p:cNvSpPr>
          <p:nvPr/>
        </p:nvSpPr>
        <p:spPr bwMode="auto">
          <a:xfrm>
            <a:off x="4375180" y="1928802"/>
            <a:ext cx="4483100" cy="1107996"/>
          </a:xfrm>
          <a:prstGeom prst="rect">
            <a:avLst/>
          </a:prstGeom>
          <a:noFill/>
          <a:ln w="9525">
            <a:noFill/>
            <a:miter lim="800000"/>
          </a:ln>
          <a:effectLst/>
        </p:spPr>
        <p:txBody>
          <a:bodyPr>
            <a:spAutoFit/>
          </a:bodyPr>
          <a:lstStyle/>
          <a:p>
            <a:r>
              <a:rPr lang="zh-CN" altLang="en-US" sz="2200" b="1" dirty="0">
                <a:solidFill>
                  <a:srgbClr val="006600"/>
                </a:solidFill>
                <a:latin typeface="楷体_GB2312" pitchFamily="49" charset="-122"/>
                <a:ea typeface="楷体_GB2312" pitchFamily="49" charset="-122"/>
              </a:rPr>
              <a:t>不论是数据成员，还是函数成员（非私有成员），除构造函数与析构函数外全盘接收 </a:t>
            </a:r>
          </a:p>
        </p:txBody>
      </p:sp>
      <p:sp>
        <p:nvSpPr>
          <p:cNvPr id="16" name="Text Box 19"/>
          <p:cNvSpPr txBox="1">
            <a:spLocks noChangeArrowheads="1"/>
          </p:cNvSpPr>
          <p:nvPr/>
        </p:nvSpPr>
        <p:spPr bwMode="auto">
          <a:xfrm>
            <a:off x="4374000" y="3214686"/>
            <a:ext cx="4348157" cy="1446550"/>
          </a:xfrm>
          <a:prstGeom prst="rect">
            <a:avLst/>
          </a:prstGeom>
          <a:noFill/>
          <a:ln w="9525">
            <a:noFill/>
            <a:miter lim="800000"/>
          </a:ln>
          <a:effectLst/>
        </p:spPr>
        <p:txBody>
          <a:bodyPr wrap="square">
            <a:spAutoFit/>
          </a:bodyPr>
          <a:lstStyle/>
          <a:p>
            <a:r>
              <a:rPr lang="zh-CN" altLang="en-US" sz="2200" b="1" dirty="0">
                <a:solidFill>
                  <a:srgbClr val="996633"/>
                </a:solidFill>
                <a:latin typeface="楷体_GB2312" pitchFamily="49" charset="-122"/>
                <a:ea typeface="楷体_GB2312" pitchFamily="49" charset="-122"/>
              </a:rPr>
              <a:t>声明一个和某基类成员同名的新成员</a:t>
            </a:r>
            <a:r>
              <a:rPr lang="en-US" altLang="zh-CN" sz="2200" b="1" dirty="0">
                <a:solidFill>
                  <a:srgbClr val="996633"/>
                </a:solidFill>
                <a:latin typeface="楷体_GB2312" pitchFamily="49" charset="-122"/>
                <a:ea typeface="楷体_GB2312" pitchFamily="49" charset="-122"/>
              </a:rPr>
              <a:t>,</a:t>
            </a:r>
            <a:r>
              <a:rPr lang="zh-CN" altLang="en-US" sz="2200" b="1" dirty="0">
                <a:solidFill>
                  <a:srgbClr val="996633"/>
                </a:solidFill>
                <a:latin typeface="楷体_GB2312" pitchFamily="49" charset="-122"/>
                <a:ea typeface="楷体_GB2312" pitchFamily="49" charset="-122"/>
              </a:rPr>
              <a:t>派生类中的新成员就屏蔽了基类同名成员称为同名覆盖（</a:t>
            </a:r>
            <a:r>
              <a:rPr lang="en-US" altLang="zh-CN" sz="2200" b="1" dirty="0">
                <a:solidFill>
                  <a:srgbClr val="996633"/>
                </a:solidFill>
                <a:latin typeface="楷体_GB2312" pitchFamily="49" charset="-122"/>
                <a:ea typeface="楷体_GB2312" pitchFamily="49" charset="-122"/>
              </a:rPr>
              <a:t>override</a:t>
            </a:r>
            <a:r>
              <a:rPr lang="zh-CN" altLang="en-US" sz="2200" b="1" dirty="0">
                <a:solidFill>
                  <a:srgbClr val="996633"/>
                </a:solidFill>
                <a:latin typeface="楷体_GB2312" pitchFamily="49" charset="-122"/>
                <a:ea typeface="楷体_GB2312" pitchFamily="49" charset="-122"/>
              </a:rPr>
              <a:t>） </a:t>
            </a:r>
          </a:p>
        </p:txBody>
      </p:sp>
      <p:sp>
        <p:nvSpPr>
          <p:cNvPr id="17" name="Text Box 20"/>
          <p:cNvSpPr txBox="1">
            <a:spLocks noChangeArrowheads="1"/>
          </p:cNvSpPr>
          <p:nvPr/>
        </p:nvSpPr>
        <p:spPr bwMode="auto">
          <a:xfrm>
            <a:off x="4374000" y="4786322"/>
            <a:ext cx="4081483" cy="1107996"/>
          </a:xfrm>
          <a:prstGeom prst="rect">
            <a:avLst/>
          </a:prstGeom>
          <a:noFill/>
          <a:ln w="9525">
            <a:noFill/>
            <a:miter lim="800000"/>
          </a:ln>
          <a:effectLst/>
        </p:spPr>
        <p:txBody>
          <a:bodyPr wrap="square">
            <a:spAutoFit/>
          </a:bodyPr>
          <a:lstStyle/>
          <a:p>
            <a:r>
              <a:rPr lang="zh-CN" altLang="en-US" sz="2200" b="1" dirty="0">
                <a:solidFill>
                  <a:srgbClr val="0000CC"/>
                </a:solidFill>
                <a:latin typeface="楷体_GB2312" pitchFamily="49" charset="-122"/>
                <a:ea typeface="楷体_GB2312" pitchFamily="49" charset="-122"/>
              </a:rPr>
              <a:t>派生类新成员必须与基类成员不同名，它的加入保证派生类在功能上有所发展。 </a:t>
            </a:r>
          </a:p>
        </p:txBody>
      </p:sp>
      <p:sp>
        <p:nvSpPr>
          <p:cNvPr id="18" name="矩形 17">
            <a:hlinkClick r:id="rId2" action="ppaction://hlinksldjump"/>
            <a:extLst>
              <a:ext uri="{FF2B5EF4-FFF2-40B4-BE49-F238E27FC236}">
                <a16:creationId xmlns:a16="http://schemas.microsoft.com/office/drawing/2014/main" id="{34550E8D-67E4-4758-9276-85CCCCD2165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9" name="矩形 18">
            <a:hlinkClick r:id="" action="ppaction://noaction"/>
            <a:extLst>
              <a:ext uri="{FF2B5EF4-FFF2-40B4-BE49-F238E27FC236}">
                <a16:creationId xmlns:a16="http://schemas.microsoft.com/office/drawing/2014/main" id="{05B8BF84-6001-4BAB-B0A4-C19D7F4D122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20" name="矩形 19">
            <a:hlinkClick r:id="" action="ppaction://noaction"/>
            <a:extLst>
              <a:ext uri="{FF2B5EF4-FFF2-40B4-BE49-F238E27FC236}">
                <a16:creationId xmlns:a16="http://schemas.microsoft.com/office/drawing/2014/main" id="{6B5B5743-65AF-4158-8BFA-338389BD210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21" name="矩形 20">
            <a:hlinkClick r:id="" action="ppaction://noaction"/>
            <a:extLst>
              <a:ext uri="{FF2B5EF4-FFF2-40B4-BE49-F238E27FC236}">
                <a16:creationId xmlns:a16="http://schemas.microsoft.com/office/drawing/2014/main" id="{FAE9E1A2-905B-493E-89BE-946905E4511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22" name="矩形 21">
            <a:hlinkClick r:id="" action="ppaction://noaction"/>
            <a:extLst>
              <a:ext uri="{FF2B5EF4-FFF2-40B4-BE49-F238E27FC236}">
                <a16:creationId xmlns:a16="http://schemas.microsoft.com/office/drawing/2014/main" id="{B797A9B6-26F9-45B5-ADF7-90F28DDC253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23" name="矩形 22">
            <a:hlinkClick r:id="" action="ppaction://noaction"/>
            <a:extLst>
              <a:ext uri="{FF2B5EF4-FFF2-40B4-BE49-F238E27FC236}">
                <a16:creationId xmlns:a16="http://schemas.microsoft.com/office/drawing/2014/main" id="{4205645A-2A1D-4A4B-A776-C37A21D575C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24" name="矩形 23">
            <a:hlinkClick r:id="" action="ppaction://noaction"/>
            <a:extLst>
              <a:ext uri="{FF2B5EF4-FFF2-40B4-BE49-F238E27FC236}">
                <a16:creationId xmlns:a16="http://schemas.microsoft.com/office/drawing/2014/main" id="{EA76F5A3-4576-4270-824E-F0FD0866899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25" name="矩形 24">
            <a:hlinkClick r:id="" action="ppaction://noaction"/>
            <a:extLst>
              <a:ext uri="{FF2B5EF4-FFF2-40B4-BE49-F238E27FC236}">
                <a16:creationId xmlns:a16="http://schemas.microsoft.com/office/drawing/2014/main" id="{B68FAC37-CAE9-4C83-8334-C32A5F1D335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3" name="灯片编号占位符 2">
            <a:extLst>
              <a:ext uri="{FF2B5EF4-FFF2-40B4-BE49-F238E27FC236}">
                <a16:creationId xmlns:a16="http://schemas.microsoft.com/office/drawing/2014/main" id="{67556490-1D52-4BC2-A474-44B2238E7AA2}"/>
              </a:ext>
            </a:extLst>
          </p:cNvPr>
          <p:cNvSpPr>
            <a:spLocks noGrp="1"/>
          </p:cNvSpPr>
          <p:nvPr>
            <p:ph type="sldNum" sz="quarter" idx="11"/>
          </p:nvPr>
        </p:nvSpPr>
        <p:spPr/>
        <p:txBody>
          <a:bodyPr/>
          <a:lstStyle/>
          <a:p>
            <a:pPr>
              <a:defRPr/>
            </a:pPr>
            <a:fld id="{D5143908-0819-4B70-B92B-71A05F9F97D4}" type="slidenum">
              <a:rPr lang="zh-CN" altLang="en-US" smtClean="0"/>
              <a:pPr>
                <a:defRPr/>
              </a:pPr>
              <a:t>19</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amond(in)">
                                      <p:cBhvr>
                                        <p:cTn id="12" dur="2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lide(fromBottom)">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slide(fromBottom)">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amond(in)">
                                      <p:cBhvr>
                                        <p:cTn id="27" dur="20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slide(fromBottom)">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slide(fromBottom)">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diamond(in)">
                                      <p:cBhvr>
                                        <p:cTn id="42" dur="20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slide(fromBottom)">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slide(fromBottom)">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p:bldP spid="11" grpId="0" animBg="1"/>
      <p:bldP spid="12" grpId="0"/>
      <p:bldP spid="13" grpId="0" animBg="1"/>
      <p:bldP spid="14" grpId="0"/>
      <p:bldP spid="15" grpId="0"/>
      <p:bldP spid="16"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派生编程的步骤</a:t>
            </a:r>
            <a:endParaRPr lang="en-US" altLang="zh-CN" dirty="0"/>
          </a:p>
        </p:txBody>
      </p:sp>
      <p:sp>
        <p:nvSpPr>
          <p:cNvPr id="3" name="内容占位符 2"/>
          <p:cNvSpPr>
            <a:spLocks noGrp="1"/>
          </p:cNvSpPr>
          <p:nvPr>
            <p:ph idx="1"/>
          </p:nvPr>
        </p:nvSpPr>
        <p:spPr/>
        <p:txBody>
          <a:bodyPr/>
          <a:lstStyle/>
          <a:p>
            <a:pPr>
              <a:lnSpc>
                <a:spcPct val="120000"/>
              </a:lnSpc>
            </a:pPr>
            <a:r>
              <a:rPr lang="zh-CN" altLang="en-US" dirty="0"/>
              <a:t>第二步中，</a:t>
            </a:r>
            <a:r>
              <a:rPr lang="zh-CN" altLang="en-US" dirty="0">
                <a:solidFill>
                  <a:srgbClr val="FF0000"/>
                </a:solidFill>
              </a:rPr>
              <a:t>新成员如是成员函数，参数表也必须一样</a:t>
            </a:r>
            <a:r>
              <a:rPr lang="zh-CN" altLang="en-US" dirty="0"/>
              <a:t>，否则是重载。</a:t>
            </a:r>
          </a:p>
          <a:p>
            <a:pPr>
              <a:lnSpc>
                <a:spcPct val="120000"/>
              </a:lnSpc>
            </a:pPr>
            <a:r>
              <a:rPr lang="zh-CN" altLang="en-US" dirty="0"/>
              <a:t>第三步中，独有的新成员才是继承与派生的核心特征。</a:t>
            </a:r>
          </a:p>
          <a:p>
            <a:pPr>
              <a:lnSpc>
                <a:spcPct val="120000"/>
              </a:lnSpc>
            </a:pPr>
            <a:r>
              <a:rPr lang="zh-CN" altLang="en-US" dirty="0"/>
              <a:t>第四步是重写构造函数与析构函数，不管基类的构造函数和析构函数是否可用</a:t>
            </a:r>
            <a:r>
              <a:rPr lang="zh-CN" altLang="en-US" dirty="0">
                <a:solidFill>
                  <a:srgbClr val="FF0000"/>
                </a:solidFill>
              </a:rPr>
              <a:t>一律重写</a:t>
            </a:r>
            <a:r>
              <a:rPr lang="zh-CN" altLang="en-US" dirty="0"/>
              <a:t>可免出错</a:t>
            </a:r>
          </a:p>
          <a:p>
            <a:endParaRPr lang="zh-CN" altLang="en-US" dirty="0"/>
          </a:p>
        </p:txBody>
      </p:sp>
      <p:sp>
        <p:nvSpPr>
          <p:cNvPr id="4" name="矩形 3">
            <a:hlinkClick r:id="rId2" action="ppaction://hlinksldjump"/>
            <a:extLst>
              <a:ext uri="{FF2B5EF4-FFF2-40B4-BE49-F238E27FC236}">
                <a16:creationId xmlns:a16="http://schemas.microsoft.com/office/drawing/2014/main" id="{2943CC6B-7A27-4EA1-8AD3-6582134F441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9B449A0C-C0D5-4D80-BE3F-C61798BEB3C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C03065FC-5DB4-4D7A-81D4-8D4BB53358B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0FDCF589-AFB6-4235-8A8A-21C03DC0748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06FB0E41-D9F5-48ED-898B-363A8BEE63A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9" name="矩形 8">
            <a:hlinkClick r:id="" action="ppaction://noaction"/>
            <a:extLst>
              <a:ext uri="{FF2B5EF4-FFF2-40B4-BE49-F238E27FC236}">
                <a16:creationId xmlns:a16="http://schemas.microsoft.com/office/drawing/2014/main" id="{014BB4FE-F875-4DA6-87D6-3C9CE3DEE9F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0" name="矩形 9">
            <a:hlinkClick r:id="" action="ppaction://noaction"/>
            <a:extLst>
              <a:ext uri="{FF2B5EF4-FFF2-40B4-BE49-F238E27FC236}">
                <a16:creationId xmlns:a16="http://schemas.microsoft.com/office/drawing/2014/main" id="{8A5CAED8-818D-402E-A94D-E8871117997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1" name="矩形 10">
            <a:hlinkClick r:id="" action="ppaction://noaction"/>
            <a:extLst>
              <a:ext uri="{FF2B5EF4-FFF2-40B4-BE49-F238E27FC236}">
                <a16:creationId xmlns:a16="http://schemas.microsoft.com/office/drawing/2014/main" id="{5968BE12-D71B-45C0-B77A-F5DD0E50DA2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12" name="灯片编号占位符 11">
            <a:extLst>
              <a:ext uri="{FF2B5EF4-FFF2-40B4-BE49-F238E27FC236}">
                <a16:creationId xmlns:a16="http://schemas.microsoft.com/office/drawing/2014/main" id="{C28869A4-4EEE-4D66-9CB0-9D4A6A84C8E5}"/>
              </a:ext>
            </a:extLst>
          </p:cNvPr>
          <p:cNvSpPr>
            <a:spLocks noGrp="1"/>
          </p:cNvSpPr>
          <p:nvPr>
            <p:ph type="sldNum" sz="quarter" idx="11"/>
          </p:nvPr>
        </p:nvSpPr>
        <p:spPr/>
        <p:txBody>
          <a:bodyPr/>
          <a:lstStyle/>
          <a:p>
            <a:pPr>
              <a:defRPr/>
            </a:pPr>
            <a:fld id="{D5143908-0819-4B70-B92B-71A05F9F97D4}" type="slidenum">
              <a:rPr lang="zh-CN" altLang="en-US" smtClean="0"/>
              <a:pPr>
                <a:defRPr/>
              </a:pPr>
              <a:t>20</a:t>
            </a:fld>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723A2CA-2248-4073-BDCA-BC0E6319461F}" type="slidenum">
              <a:rPr lang="zh-CN" altLang="en-US" smtClean="0"/>
              <a:pPr fontAlgn="base">
                <a:spcBef>
                  <a:spcPct val="0"/>
                </a:spcBef>
                <a:spcAft>
                  <a:spcPct val="0"/>
                </a:spcAft>
              </a:pPr>
              <a:t>21</a:t>
            </a:fld>
            <a:endParaRPr lang="zh-CN" altLang="en-US"/>
          </a:p>
        </p:txBody>
      </p:sp>
      <p:grpSp>
        <p:nvGrpSpPr>
          <p:cNvPr id="2" name="组合 34"/>
          <p:cNvGrpSpPr>
            <a:grpSpLocks/>
          </p:cNvGrpSpPr>
          <p:nvPr/>
        </p:nvGrpSpPr>
        <p:grpSpPr bwMode="auto">
          <a:xfrm>
            <a:off x="1643063" y="4290727"/>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1483121"/>
            <a:ext cx="5356225" cy="2650615"/>
            <a:chOff x="1643042" y="3210439"/>
            <a:chExt cx="5356246" cy="2650623"/>
          </a:xfrm>
        </p:grpSpPr>
        <p:sp>
          <p:nvSpPr>
            <p:cNvPr id="25" name="五边形 24"/>
            <p:cNvSpPr/>
            <p:nvPr/>
          </p:nvSpPr>
          <p:spPr bwMode="auto">
            <a:xfrm flipH="1">
              <a:off x="2041506" y="3210439"/>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4"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5" name="TextBox 44"/>
          <p:cNvSpPr txBox="1"/>
          <p:nvPr/>
        </p:nvSpPr>
        <p:spPr>
          <a:xfrm>
            <a:off x="2627784" y="34769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虚基类与虚拟继承</a:t>
            </a:r>
            <a:endParaRPr lang="zh-CN" altLang="en-US" b="1" dirty="0">
              <a:solidFill>
                <a:schemeClr val="bg1"/>
              </a:solidFill>
              <a:latin typeface="Courier New" pitchFamily="49" charset="0"/>
              <a:cs typeface="Courier New" pitchFamily="49" charset="0"/>
            </a:endParaRPr>
          </a:p>
        </p:txBody>
      </p:sp>
      <p:sp>
        <p:nvSpPr>
          <p:cNvPr id="46" name="TextBox 45"/>
          <p:cNvSpPr txBox="1"/>
          <p:nvPr/>
        </p:nvSpPr>
        <p:spPr>
          <a:xfrm>
            <a:off x="2627784" y="4413046"/>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多态性与虚函数</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534915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综合示例</a:t>
            </a:r>
            <a:endParaRPr lang="zh-CN" altLang="en-US" b="1" dirty="0">
              <a:solidFill>
                <a:schemeClr val="bg1"/>
              </a:solidFill>
              <a:latin typeface="Courier New" pitchFamily="49" charset="0"/>
              <a:cs typeface="Courier New" pitchFamily="49" charset="0"/>
            </a:endParaRPr>
          </a:p>
        </p:txBody>
      </p:sp>
      <p:sp>
        <p:nvSpPr>
          <p:cNvPr id="31" name="五边形 30"/>
          <p:cNvSpPr/>
          <p:nvPr/>
        </p:nvSpPr>
        <p:spPr bwMode="auto">
          <a:xfrm flipH="1">
            <a:off x="2036613" y="2420888"/>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172" y="2381815"/>
            <a:ext cx="885840" cy="885840"/>
          </a:xfrm>
          <a:prstGeom prst="rect">
            <a:avLst/>
          </a:prstGeom>
        </p:spPr>
      </p:pic>
      <p:sp>
        <p:nvSpPr>
          <p:cNvPr id="40" name="矩形 39">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42" name="椭圆 41">
            <a:extLst>
              <a:ext uri="{FF2B5EF4-FFF2-40B4-BE49-F238E27FC236}">
                <a16:creationId xmlns:a16="http://schemas.microsoft.com/office/drawing/2014/main" id="{FEF8C95A-D207-44D0-A726-1AC233630C68}"/>
              </a:ext>
            </a:extLst>
          </p:cNvPr>
          <p:cNvSpPr>
            <a:spLocks noChangeAspect="1"/>
          </p:cNvSpPr>
          <p:nvPr/>
        </p:nvSpPr>
        <p:spPr bwMode="auto">
          <a:xfrm>
            <a:off x="1644775" y="1484784"/>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3" name="图片 22" descr="NANKAI.png">
            <a:extLst>
              <a:ext uri="{FF2B5EF4-FFF2-40B4-BE49-F238E27FC236}">
                <a16:creationId xmlns:a16="http://schemas.microsoft.com/office/drawing/2014/main" id="{98A8DDB0-6749-4143-A5DA-99221145B5A1}"/>
              </a:ext>
            </a:extLst>
          </p:cNvPr>
          <p:cNvPicPr>
            <a:picLocks noChangeAspect="1"/>
          </p:cNvPicPr>
          <p:nvPr/>
        </p:nvPicPr>
        <p:blipFill>
          <a:blip r:embed="rId3" cstate="print"/>
          <a:srcRect/>
          <a:stretch>
            <a:fillRect/>
          </a:stretch>
        </p:blipFill>
        <p:spPr bwMode="auto">
          <a:xfrm>
            <a:off x="1643063" y="1484784"/>
            <a:ext cx="788984" cy="788986"/>
          </a:xfrm>
          <a:prstGeom prst="rect">
            <a:avLst/>
          </a:prstGeom>
          <a:noFill/>
          <a:ln w="9525">
            <a:noFill/>
            <a:miter lim="800000"/>
            <a:headEnd/>
            <a:tailEnd/>
          </a:ln>
        </p:spPr>
      </p:pic>
      <p:sp>
        <p:nvSpPr>
          <p:cNvPr id="55" name="TextBox 43">
            <a:extLst>
              <a:ext uri="{FF2B5EF4-FFF2-40B4-BE49-F238E27FC236}">
                <a16:creationId xmlns:a16="http://schemas.microsoft.com/office/drawing/2014/main" id="{AB8ADF67-895A-43AB-AADF-A5F14526DDBA}"/>
              </a:ext>
            </a:extLst>
          </p:cNvPr>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派生类</a:t>
            </a:r>
            <a:endParaRPr lang="zh-CN" altLang="en-US" b="1" dirty="0">
              <a:solidFill>
                <a:schemeClr val="bg1"/>
              </a:solidFill>
              <a:latin typeface="Courier New" pitchFamily="49" charset="0"/>
              <a:cs typeface="Courier New" pitchFamily="49" charset="0"/>
            </a:endParaRPr>
          </a:p>
        </p:txBody>
      </p:sp>
      <p:sp>
        <p:nvSpPr>
          <p:cNvPr id="37" name="TextBox 42">
            <a:extLst>
              <a:ext uri="{FF2B5EF4-FFF2-40B4-BE49-F238E27FC236}">
                <a16:creationId xmlns:a16="http://schemas.microsoft.com/office/drawing/2014/main" id="{1C9F3EB6-1481-44FC-92F3-F122070AC839}"/>
              </a:ext>
            </a:extLst>
          </p:cNvPr>
          <p:cNvSpPr txBox="1"/>
          <p:nvPr/>
        </p:nvSpPr>
        <p:spPr>
          <a:xfrm>
            <a:off x="2627784" y="1604734"/>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类的继承与派生</a:t>
            </a:r>
            <a:endParaRPr lang="zh-CN" alt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49199532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派生类的定义</a:t>
            </a:r>
          </a:p>
        </p:txBody>
      </p:sp>
      <p:sp>
        <p:nvSpPr>
          <p:cNvPr id="3" name="内容占位符 2"/>
          <p:cNvSpPr>
            <a:spLocks noGrp="1"/>
          </p:cNvSpPr>
          <p:nvPr>
            <p:ph idx="1"/>
          </p:nvPr>
        </p:nvSpPr>
        <p:spPr>
          <a:xfrm>
            <a:off x="457200" y="1844824"/>
            <a:ext cx="8229600" cy="4584551"/>
          </a:xfrm>
        </p:spPr>
        <p:txBody>
          <a:bodyPr/>
          <a:lstStyle/>
          <a:p>
            <a:pPr lvl="1"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&lt;</a:t>
            </a:r>
            <a:r>
              <a:rPr lang="zh-CN" altLang="en-US" sz="2400" b="1" dirty="0">
                <a:latin typeface="Courier New" panose="02070309020205020404" pitchFamily="49" charset="0"/>
                <a:cs typeface="Courier New" panose="02070309020205020404" pitchFamily="49" charset="0"/>
              </a:rPr>
              <a:t>派生类类型名&gt; ：</a:t>
            </a:r>
            <a:r>
              <a:rPr lang="zh-CN" altLang="en-US" sz="2400" b="1" dirty="0">
                <a:solidFill>
                  <a:srgbClr val="FF0000"/>
                </a:solidFill>
                <a:latin typeface="Courier New" panose="02070309020205020404" pitchFamily="49" charset="0"/>
                <a:cs typeface="Courier New" panose="02070309020205020404" pitchFamily="49" charset="0"/>
              </a:rPr>
              <a:t>&lt;基类表&gt; </a:t>
            </a:r>
            <a:r>
              <a:rPr lang="zh-CN" altLang="en-US" sz="2400" b="1" dirty="0">
                <a:latin typeface="Courier New" panose="02070309020205020404" pitchFamily="49" charset="0"/>
                <a:cs typeface="Courier New" panose="02070309020205020404" pitchFamily="49" charset="0"/>
              </a:rPr>
              <a:t>{</a:t>
            </a:r>
            <a:r>
              <a:rPr lang="zh-CN" altLang="en-US" sz="2400" b="1" dirty="0">
                <a:solidFill>
                  <a:schemeClr val="tx2"/>
                </a:solidFill>
                <a:latin typeface="Courier New" panose="02070309020205020404" pitchFamily="49" charset="0"/>
                <a:cs typeface="Courier New" panose="02070309020205020404" pitchFamily="49" charset="0"/>
              </a:rPr>
              <a:t>		</a:t>
            </a:r>
          </a:p>
          <a:p>
            <a:pPr lvl="1"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private</a:t>
            </a:r>
            <a:r>
              <a:rPr lang="en-US" altLang="zh-CN" sz="2400" b="1" dirty="0">
                <a:latin typeface="Courier New" panose="02070309020205020404" pitchFamily="49" charset="0"/>
                <a:cs typeface="Courier New" panose="02070309020205020404" pitchFamily="49" charset="0"/>
              </a:rPr>
              <a:t>:</a:t>
            </a:r>
          </a:p>
          <a:p>
            <a:pPr lvl="1"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&lt;</a:t>
            </a:r>
            <a:r>
              <a:rPr lang="zh-CN" altLang="en-US" sz="2400" b="1" dirty="0">
                <a:latin typeface="Courier New" panose="02070309020205020404" pitchFamily="49" charset="0"/>
                <a:cs typeface="Courier New" panose="02070309020205020404" pitchFamily="49" charset="0"/>
              </a:rPr>
              <a:t>各私有成员说明&gt;;</a:t>
            </a:r>
          </a:p>
          <a:p>
            <a:pPr lvl="1" algn="just">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lvl="1"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&lt;</a:t>
            </a:r>
            <a:r>
              <a:rPr lang="zh-CN" altLang="en-US" sz="2400" b="1" dirty="0">
                <a:latin typeface="Courier New" panose="02070309020205020404" pitchFamily="49" charset="0"/>
                <a:cs typeface="Courier New" panose="02070309020205020404" pitchFamily="49" charset="0"/>
              </a:rPr>
              <a:t>各公有成员说明&gt;;</a:t>
            </a:r>
          </a:p>
          <a:p>
            <a:pPr lvl="1" algn="just">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protected</a:t>
            </a:r>
            <a:r>
              <a:rPr lang="en-US" altLang="zh-CN" sz="2400" b="1" dirty="0">
                <a:latin typeface="Courier New" panose="02070309020205020404" pitchFamily="49" charset="0"/>
                <a:cs typeface="Courier New" panose="02070309020205020404" pitchFamily="49" charset="0"/>
              </a:rPr>
              <a:t>:</a:t>
            </a:r>
          </a:p>
          <a:p>
            <a:pPr lvl="1" algn="just">
              <a:spcBef>
                <a:spcPts val="0"/>
              </a:spcBef>
              <a:buNone/>
            </a:pPr>
            <a:r>
              <a:rPr lang="en-US" altLang="zh-CN" sz="2400" b="1" dirty="0">
                <a:solidFill>
                  <a:srgbClr val="FF0000"/>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&lt;</a:t>
            </a:r>
            <a:r>
              <a:rPr lang="zh-CN" altLang="en-US" sz="2400" b="1" dirty="0">
                <a:latin typeface="Courier New" panose="02070309020205020404" pitchFamily="49" charset="0"/>
                <a:cs typeface="Courier New" panose="02070309020205020404" pitchFamily="49" charset="0"/>
              </a:rPr>
              <a:t>各保护成员说明&gt;;</a:t>
            </a:r>
          </a:p>
          <a:p>
            <a:pPr lvl="1" algn="just">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zh-CN" altLang="en-US" sz="2400" b="1" dirty="0">
                <a:latin typeface="Courier New" panose="02070309020205020404" pitchFamily="49" charset="0"/>
                <a:cs typeface="Courier New" panose="02070309020205020404" pitchFamily="49" charset="0"/>
              </a:rPr>
              <a:t>&lt;以关键字</a:t>
            </a:r>
            <a:r>
              <a:rPr lang="en-US" altLang="zh-CN" sz="2400" b="1" dirty="0">
                <a:solidFill>
                  <a:srgbClr val="0000FF"/>
                </a:solidFill>
                <a:latin typeface="Courier New" panose="02070309020205020404" pitchFamily="49" charset="0"/>
                <a:cs typeface="Courier New" panose="02070309020205020404" pitchFamily="49" charset="0"/>
              </a:rPr>
              <a:t>friend</a:t>
            </a:r>
            <a:r>
              <a:rPr lang="zh-CN" altLang="en-US" sz="2400" b="1" dirty="0">
                <a:latin typeface="Courier New" panose="02070309020205020404" pitchFamily="49" charset="0"/>
                <a:cs typeface="Courier New" panose="02070309020205020404" pitchFamily="49" charset="0"/>
              </a:rPr>
              <a:t>开头的友元说明&gt;;</a:t>
            </a:r>
          </a:p>
          <a:p>
            <a:pPr lvl="1" algn="just">
              <a:spcBef>
                <a:spcPts val="0"/>
              </a:spcBef>
              <a:buNone/>
            </a:pPr>
            <a:r>
              <a:rPr lang="zh-CN" altLang="en-US" sz="2400" b="1" dirty="0">
                <a:latin typeface="Courier New" panose="02070309020205020404" pitchFamily="49" charset="0"/>
                <a:cs typeface="Courier New" panose="02070309020205020404" pitchFamily="49" charset="0"/>
              </a:rPr>
              <a:t>};</a:t>
            </a:r>
          </a:p>
          <a:p>
            <a:pPr lvl="1">
              <a:spcBef>
                <a:spcPts val="0"/>
              </a:spcBef>
            </a:pPr>
            <a:r>
              <a:rPr lang="zh-CN" altLang="en-US" dirty="0"/>
              <a:t>&lt;基类表&gt;的一般格式为：</a:t>
            </a:r>
          </a:p>
          <a:p>
            <a:pPr algn="just">
              <a:spcBef>
                <a:spcPts val="0"/>
              </a:spcBef>
              <a:buNone/>
            </a:pPr>
            <a:r>
              <a:rPr lang="zh-CN" altLang="en-US" sz="2400" dirty="0">
                <a:solidFill>
                  <a:srgbClr val="993366"/>
                </a:solidFill>
                <a:latin typeface="Courier New" panose="02070309020205020404" pitchFamily="49" charset="0"/>
                <a:cs typeface="Courier New" panose="02070309020205020404" pitchFamily="49" charset="0"/>
              </a:rPr>
              <a:t>&lt;派生方式&gt; &lt;基类名1&gt;，... ，&lt;派生方式&gt; &lt;基类名</a:t>
            </a:r>
            <a:r>
              <a:rPr lang="en-US" altLang="zh-CN" sz="2400" dirty="0">
                <a:solidFill>
                  <a:srgbClr val="993366"/>
                </a:solidFill>
                <a:latin typeface="Courier New" panose="02070309020205020404" pitchFamily="49" charset="0"/>
                <a:cs typeface="Courier New" panose="02070309020205020404" pitchFamily="49" charset="0"/>
              </a:rPr>
              <a:t>n&gt;</a:t>
            </a:r>
          </a:p>
          <a:p>
            <a:pPr lvl="2">
              <a:spcBef>
                <a:spcPts val="0"/>
              </a:spcBef>
            </a:pPr>
            <a:r>
              <a:rPr lang="zh-CN" altLang="en-US" dirty="0"/>
              <a:t>&lt;派生方式&gt;又可为</a:t>
            </a:r>
            <a:r>
              <a:rPr lang="en-US" altLang="zh-CN" b="1" dirty="0">
                <a:solidFill>
                  <a:srgbClr val="0000FF"/>
                </a:solidFill>
                <a:latin typeface="Courier New" panose="02070309020205020404" pitchFamily="49" charset="0"/>
                <a:cs typeface="Courier New" panose="02070309020205020404" pitchFamily="49" charset="0"/>
              </a:rPr>
              <a:t>private</a:t>
            </a:r>
            <a:r>
              <a:rPr lang="en-US" altLang="zh-CN" dirty="0"/>
              <a:t>、 </a:t>
            </a:r>
            <a:r>
              <a:rPr lang="en-US" altLang="zh-CN" b="1" dirty="0">
                <a:solidFill>
                  <a:srgbClr val="0000FF"/>
                </a:solidFill>
                <a:latin typeface="Courier New" panose="02070309020205020404" pitchFamily="49" charset="0"/>
                <a:cs typeface="Courier New" panose="02070309020205020404" pitchFamily="49" charset="0"/>
              </a:rPr>
              <a:t>public</a:t>
            </a:r>
            <a:r>
              <a:rPr lang="zh-CN" altLang="en-US" dirty="0"/>
              <a:t>或</a:t>
            </a:r>
            <a:r>
              <a:rPr lang="en-US" altLang="zh-CN" b="1" dirty="0">
                <a:solidFill>
                  <a:srgbClr val="0000FF"/>
                </a:solidFill>
                <a:latin typeface="Courier New" panose="02070309020205020404" pitchFamily="49" charset="0"/>
                <a:cs typeface="Courier New" panose="02070309020205020404" pitchFamily="49" charset="0"/>
              </a:rPr>
              <a:t>protected</a:t>
            </a:r>
            <a:r>
              <a:rPr lang="en-US" altLang="zh-CN" b="1" dirty="0"/>
              <a:t> </a:t>
            </a:r>
            <a:endParaRPr lang="zh-CN" altLang="en-US" b="1" dirty="0"/>
          </a:p>
        </p:txBody>
      </p:sp>
      <p:sp>
        <p:nvSpPr>
          <p:cNvPr id="4" name="矩形 3">
            <a:hlinkClick r:id="rId3" action="ppaction://hlinksldjump"/>
            <a:extLst>
              <a:ext uri="{FF2B5EF4-FFF2-40B4-BE49-F238E27FC236}">
                <a16:creationId xmlns:a16="http://schemas.microsoft.com/office/drawing/2014/main" id="{FA6DFE95-4E1F-4C14-A2C8-223AC6A4B7B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715521C1-EDB7-48A3-B180-B8FABEFD76C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D4FD4387-1AEE-4BAF-9A9B-6988F437ABE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426A5200-5727-4933-8B97-DB9223CFBB7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C7517D47-950B-48A3-954F-5A405C58A23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7F8D281D-8F4C-4743-90F8-D6E4D8902F0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C44AD12E-1E80-4545-AA3E-1A309FE9786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2EDBE5C1-801F-4660-B06C-D0DF4FFB8D5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12" name="灯片编号占位符 11">
            <a:extLst>
              <a:ext uri="{FF2B5EF4-FFF2-40B4-BE49-F238E27FC236}">
                <a16:creationId xmlns:a16="http://schemas.microsoft.com/office/drawing/2014/main" id="{35577020-10C3-49F0-96A7-ED97C93D701A}"/>
              </a:ext>
            </a:extLst>
          </p:cNvPr>
          <p:cNvSpPr>
            <a:spLocks noGrp="1"/>
          </p:cNvSpPr>
          <p:nvPr>
            <p:ph type="sldNum" sz="quarter" idx="11"/>
          </p:nvPr>
        </p:nvSpPr>
        <p:spPr/>
        <p:txBody>
          <a:bodyPr/>
          <a:lstStyle/>
          <a:p>
            <a:pPr>
              <a:defRPr/>
            </a:pPr>
            <a:fld id="{D5143908-0819-4B70-B92B-71A05F9F97D4}" type="slidenum">
              <a:rPr lang="zh-CN" altLang="en-US" smtClean="0"/>
              <a:pPr>
                <a:defRPr/>
              </a:pPr>
              <a:t>22</a:t>
            </a:fld>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000125"/>
            <a:ext cx="8229600" cy="714375"/>
          </a:xfrm>
        </p:spPr>
        <p:txBody>
          <a:bodyPr/>
          <a:lstStyle/>
          <a:p>
            <a:r>
              <a:rPr lang="zh-CN" altLang="en-US" dirty="0"/>
              <a:t>派生类的访问权限</a:t>
            </a:r>
          </a:p>
        </p:txBody>
      </p:sp>
      <p:sp>
        <p:nvSpPr>
          <p:cNvPr id="3" name="内容占位符 2"/>
          <p:cNvSpPr>
            <a:spLocks noGrp="1"/>
          </p:cNvSpPr>
          <p:nvPr>
            <p:ph idx="1"/>
          </p:nvPr>
        </p:nvSpPr>
        <p:spPr>
          <a:xfrm>
            <a:off x="1115616" y="1872348"/>
            <a:ext cx="7344816" cy="4680519"/>
          </a:xfrm>
        </p:spPr>
        <p:txBody>
          <a:bodyPr/>
          <a:lstStyle/>
          <a:p>
            <a:pPr>
              <a:lnSpc>
                <a:spcPct val="90000"/>
              </a:lnSpc>
              <a:buNone/>
            </a:pPr>
            <a:r>
              <a:rPr lang="zh-CN" altLang="en-US" sz="2000" dirty="0">
                <a:solidFill>
                  <a:srgbClr val="7030A0"/>
                </a:solidFill>
              </a:rPr>
              <a:t>派生方式(基类 	            在基类中的              在派生类中   </a:t>
            </a:r>
          </a:p>
          <a:p>
            <a:pPr>
              <a:lnSpc>
                <a:spcPct val="90000"/>
              </a:lnSpc>
              <a:buNone/>
            </a:pPr>
            <a:r>
              <a:rPr lang="zh-CN" altLang="en-US" sz="2000" dirty="0">
                <a:solidFill>
                  <a:srgbClr val="7030A0"/>
                </a:solidFill>
              </a:rPr>
              <a:t>的被继承方式)               存取权限                  的存取权限</a:t>
            </a:r>
          </a:p>
          <a:p>
            <a:pPr>
              <a:lnSpc>
                <a:spcPct val="90000"/>
              </a:lnSpc>
              <a:buNone/>
            </a:pPr>
            <a:r>
              <a:rPr lang="zh-CN" altLang="en-US" sz="2000" dirty="0">
                <a:solidFill>
                  <a:srgbClr val="0000FF"/>
                </a:solidFill>
              </a:rPr>
              <a:t>================================================</a:t>
            </a:r>
          </a:p>
          <a:p>
            <a:pPr>
              <a:lnSpc>
                <a:spcPct val="90000"/>
              </a:lnSpc>
              <a:buNone/>
            </a:pPr>
            <a:r>
              <a:rPr lang="zh-CN" altLang="en-US" sz="2000" dirty="0">
                <a:solidFill>
                  <a:srgbClr val="0000FF"/>
                </a:solidFill>
              </a:rPr>
              <a:t>	</a:t>
            </a:r>
            <a:r>
              <a:rPr lang="en-US" altLang="zh-CN" sz="2000" dirty="0">
                <a:solidFill>
                  <a:srgbClr val="0000FF"/>
                </a:solidFill>
              </a:rPr>
              <a:t>public		public		     public</a:t>
            </a:r>
            <a:endParaRPr lang="en-US" altLang="zh-CN" sz="2000" dirty="0">
              <a:solidFill>
                <a:srgbClr val="FF0000"/>
              </a:solidFill>
            </a:endParaRPr>
          </a:p>
          <a:p>
            <a:pPr>
              <a:lnSpc>
                <a:spcPct val="90000"/>
              </a:lnSpc>
              <a:buNone/>
            </a:pPr>
            <a:r>
              <a:rPr lang="en-US" altLang="zh-CN" sz="2000" dirty="0">
                <a:solidFill>
                  <a:srgbClr val="0000FF"/>
                </a:solidFill>
              </a:rPr>
              <a:t>	public		</a:t>
            </a:r>
            <a:r>
              <a:rPr lang="en-US" altLang="zh-CN" sz="2000" dirty="0" err="1">
                <a:solidFill>
                  <a:srgbClr val="0000FF"/>
                </a:solidFill>
              </a:rPr>
              <a:t>potected</a:t>
            </a:r>
            <a:r>
              <a:rPr lang="en-US" altLang="zh-CN" sz="2000" dirty="0">
                <a:solidFill>
                  <a:srgbClr val="0000FF"/>
                </a:solidFill>
              </a:rPr>
              <a:t>	     protected</a:t>
            </a:r>
            <a:endParaRPr lang="en-US" altLang="zh-CN" sz="2000" dirty="0">
              <a:solidFill>
                <a:srgbClr val="FF0000"/>
              </a:solidFill>
            </a:endParaRPr>
          </a:p>
          <a:p>
            <a:pPr>
              <a:lnSpc>
                <a:spcPct val="90000"/>
              </a:lnSpc>
              <a:buNone/>
            </a:pPr>
            <a:r>
              <a:rPr lang="en-US" altLang="zh-CN" sz="2000" dirty="0">
                <a:solidFill>
                  <a:srgbClr val="0000FF"/>
                </a:solidFill>
              </a:rPr>
              <a:t>	public		private	                  (inaccessible)</a:t>
            </a:r>
            <a:endParaRPr lang="en-US" altLang="zh-CN" sz="2000" dirty="0">
              <a:solidFill>
                <a:srgbClr val="FF0000"/>
              </a:solidFill>
            </a:endParaRPr>
          </a:p>
          <a:p>
            <a:pPr>
              <a:lnSpc>
                <a:spcPct val="90000"/>
              </a:lnSpc>
              <a:buNone/>
            </a:pPr>
            <a:r>
              <a:rPr lang="en-US" altLang="zh-CN" sz="2000" dirty="0">
                <a:solidFill>
                  <a:srgbClr val="0000FF"/>
                </a:solidFill>
              </a:rPr>
              <a:t>	</a:t>
            </a:r>
            <a:r>
              <a:rPr lang="en-US" altLang="zh-CN" sz="2000" dirty="0" err="1">
                <a:solidFill>
                  <a:srgbClr val="0000FF"/>
                </a:solidFill>
              </a:rPr>
              <a:t>potected</a:t>
            </a:r>
            <a:r>
              <a:rPr lang="en-US" altLang="zh-CN" sz="2000" dirty="0">
                <a:solidFill>
                  <a:srgbClr val="0000FF"/>
                </a:solidFill>
              </a:rPr>
              <a:t>    	             public		     protected</a:t>
            </a:r>
            <a:endParaRPr lang="en-US" altLang="zh-CN" sz="2000" dirty="0">
              <a:solidFill>
                <a:srgbClr val="FF0000"/>
              </a:solidFill>
            </a:endParaRPr>
          </a:p>
          <a:p>
            <a:pPr>
              <a:lnSpc>
                <a:spcPct val="90000"/>
              </a:lnSpc>
              <a:buNone/>
            </a:pPr>
            <a:r>
              <a:rPr lang="en-US" altLang="zh-CN" sz="2000" dirty="0">
                <a:solidFill>
                  <a:srgbClr val="0000FF"/>
                </a:solidFill>
              </a:rPr>
              <a:t>	</a:t>
            </a:r>
            <a:r>
              <a:rPr lang="en-US" altLang="zh-CN" sz="2000" dirty="0" err="1">
                <a:solidFill>
                  <a:srgbClr val="0000FF"/>
                </a:solidFill>
              </a:rPr>
              <a:t>potected</a:t>
            </a:r>
            <a:r>
              <a:rPr lang="en-US" altLang="zh-CN" sz="2000" dirty="0">
                <a:solidFill>
                  <a:srgbClr val="0000FF"/>
                </a:solidFill>
              </a:rPr>
              <a:t>		</a:t>
            </a:r>
            <a:r>
              <a:rPr lang="en-US" altLang="zh-CN" sz="2000" dirty="0" err="1">
                <a:solidFill>
                  <a:srgbClr val="0000FF"/>
                </a:solidFill>
              </a:rPr>
              <a:t>potected</a:t>
            </a:r>
            <a:r>
              <a:rPr lang="en-US" altLang="zh-CN" sz="2000" dirty="0">
                <a:solidFill>
                  <a:srgbClr val="0000FF"/>
                </a:solidFill>
              </a:rPr>
              <a:t>	     protected</a:t>
            </a:r>
            <a:endParaRPr lang="en-US" altLang="zh-CN" sz="2000" dirty="0">
              <a:solidFill>
                <a:srgbClr val="FF0000"/>
              </a:solidFill>
            </a:endParaRPr>
          </a:p>
          <a:p>
            <a:pPr>
              <a:lnSpc>
                <a:spcPct val="90000"/>
              </a:lnSpc>
              <a:buNone/>
            </a:pPr>
            <a:r>
              <a:rPr lang="en-US" altLang="zh-CN" sz="2000" dirty="0">
                <a:solidFill>
                  <a:srgbClr val="0000FF"/>
                </a:solidFill>
              </a:rPr>
              <a:t>	</a:t>
            </a:r>
            <a:r>
              <a:rPr lang="en-US" altLang="zh-CN" sz="2000" dirty="0" err="1">
                <a:solidFill>
                  <a:srgbClr val="0000FF"/>
                </a:solidFill>
              </a:rPr>
              <a:t>potected</a:t>
            </a:r>
            <a:r>
              <a:rPr lang="en-US" altLang="zh-CN" sz="2000" dirty="0">
                <a:solidFill>
                  <a:srgbClr val="0000FF"/>
                </a:solidFill>
              </a:rPr>
              <a:t>		private	                  (inaccessible)</a:t>
            </a:r>
            <a:endParaRPr lang="en-US" altLang="zh-CN" sz="2000" dirty="0">
              <a:solidFill>
                <a:srgbClr val="FF0000"/>
              </a:solidFill>
            </a:endParaRPr>
          </a:p>
          <a:p>
            <a:pPr>
              <a:lnSpc>
                <a:spcPct val="90000"/>
              </a:lnSpc>
              <a:buNone/>
            </a:pPr>
            <a:r>
              <a:rPr lang="en-US" altLang="zh-CN" sz="2000" dirty="0">
                <a:solidFill>
                  <a:srgbClr val="0000FF"/>
                </a:solidFill>
              </a:rPr>
              <a:t>	private		public		     private</a:t>
            </a:r>
            <a:endParaRPr lang="en-US" altLang="zh-CN" sz="2000" dirty="0">
              <a:solidFill>
                <a:srgbClr val="FF0000"/>
              </a:solidFill>
            </a:endParaRPr>
          </a:p>
          <a:p>
            <a:pPr>
              <a:lnSpc>
                <a:spcPct val="90000"/>
              </a:lnSpc>
              <a:buNone/>
            </a:pPr>
            <a:r>
              <a:rPr lang="en-US" altLang="zh-CN" sz="2000" dirty="0">
                <a:solidFill>
                  <a:srgbClr val="0000FF"/>
                </a:solidFill>
              </a:rPr>
              <a:t>	private		</a:t>
            </a:r>
            <a:r>
              <a:rPr lang="en-US" altLang="zh-CN" sz="2000" dirty="0" err="1">
                <a:solidFill>
                  <a:srgbClr val="0000FF"/>
                </a:solidFill>
              </a:rPr>
              <a:t>potected</a:t>
            </a:r>
            <a:r>
              <a:rPr lang="en-US" altLang="zh-CN" sz="2000" dirty="0">
                <a:solidFill>
                  <a:srgbClr val="0000FF"/>
                </a:solidFill>
              </a:rPr>
              <a:t>	     private</a:t>
            </a:r>
            <a:endParaRPr lang="en-US" altLang="zh-CN" sz="2000" dirty="0">
              <a:solidFill>
                <a:srgbClr val="FF0000"/>
              </a:solidFill>
            </a:endParaRPr>
          </a:p>
          <a:p>
            <a:pPr>
              <a:lnSpc>
                <a:spcPct val="90000"/>
              </a:lnSpc>
              <a:buNone/>
            </a:pPr>
            <a:r>
              <a:rPr lang="en-US" altLang="zh-CN" sz="2000" dirty="0">
                <a:solidFill>
                  <a:srgbClr val="0000FF"/>
                </a:solidFill>
              </a:rPr>
              <a:t>	private		private	                  (inaccessible)</a:t>
            </a:r>
            <a:r>
              <a:rPr lang="en-US" altLang="zh-CN" sz="2000" dirty="0">
                <a:solidFill>
                  <a:srgbClr val="FF0000"/>
                </a:solidFill>
              </a:rPr>
              <a:t> </a:t>
            </a:r>
          </a:p>
        </p:txBody>
      </p:sp>
      <p:sp>
        <p:nvSpPr>
          <p:cNvPr id="4" name="矩形 3">
            <a:hlinkClick r:id="rId2" action="ppaction://hlinksldjump"/>
            <a:extLst>
              <a:ext uri="{FF2B5EF4-FFF2-40B4-BE49-F238E27FC236}">
                <a16:creationId xmlns:a16="http://schemas.microsoft.com/office/drawing/2014/main" id="{35B490D2-9FAC-497B-AA2E-9637D87262C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49242B52-291A-4A93-81B3-62BFD0D0838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B84CC614-6B9D-4CF0-8478-339A8B24155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5246A224-AD39-47C7-84BC-81E5D7290C7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CF9FDE27-95CC-42D4-ADE1-A29F1559A61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75903707-C1F9-42D0-8ED2-64F20C9C3B0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34FA19D1-731A-4954-8E27-A896D1F33B7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ECC502E6-8522-4CE4-9652-E6CD9F9E5F1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12" name="灯片编号占位符 11">
            <a:extLst>
              <a:ext uri="{FF2B5EF4-FFF2-40B4-BE49-F238E27FC236}">
                <a16:creationId xmlns:a16="http://schemas.microsoft.com/office/drawing/2014/main" id="{268DE85E-E01A-4F80-A6FE-FCCADED8FD6F}"/>
              </a:ext>
            </a:extLst>
          </p:cNvPr>
          <p:cNvSpPr>
            <a:spLocks noGrp="1"/>
          </p:cNvSpPr>
          <p:nvPr>
            <p:ph type="sldNum" sz="quarter" idx="11"/>
          </p:nvPr>
        </p:nvSpPr>
        <p:spPr/>
        <p:txBody>
          <a:bodyPr/>
          <a:lstStyle/>
          <a:p>
            <a:pPr>
              <a:defRPr/>
            </a:pPr>
            <a:fld id="{D5143908-0819-4B70-B92B-71A05F9F97D4}" type="slidenum">
              <a:rPr lang="zh-CN" altLang="en-US" smtClean="0"/>
              <a:pPr>
                <a:defRPr/>
              </a:pPr>
              <a:t>23</a:t>
            </a:fld>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派生类的访问权限</a:t>
            </a:r>
          </a:p>
        </p:txBody>
      </p:sp>
      <p:sp>
        <p:nvSpPr>
          <p:cNvPr id="3" name="内容占位符 2"/>
          <p:cNvSpPr>
            <a:spLocks noGrp="1"/>
          </p:cNvSpPr>
          <p:nvPr>
            <p:ph idx="1"/>
          </p:nvPr>
        </p:nvSpPr>
        <p:spPr>
          <a:xfrm>
            <a:off x="457200" y="1714500"/>
            <a:ext cx="8153400" cy="5000648"/>
          </a:xfrm>
        </p:spPr>
        <p:txBody>
          <a:bodyPr/>
          <a:lstStyle/>
          <a:p>
            <a:pPr>
              <a:spcBef>
                <a:spcPts val="0"/>
              </a:spcBef>
            </a:pPr>
            <a:r>
              <a:rPr lang="en-US" altLang="zh-CN" dirty="0"/>
              <a:t>public</a:t>
            </a:r>
            <a:r>
              <a:rPr lang="zh-CN" altLang="en-US" dirty="0"/>
              <a:t>派生方式</a:t>
            </a:r>
            <a:endParaRPr lang="en-US" altLang="zh-CN" dirty="0"/>
          </a:p>
          <a:p>
            <a:pPr lvl="1">
              <a:spcBef>
                <a:spcPts val="0"/>
              </a:spcBef>
            </a:pPr>
            <a:r>
              <a:rPr lang="zh-CN" altLang="en-US" dirty="0"/>
              <a:t>使基类的公有成员和保护成员在派生类中仍然是公有成员和保护成员，而基类的私有成员不可在派生类中被存取。</a:t>
            </a:r>
          </a:p>
          <a:p>
            <a:pPr>
              <a:spcBef>
                <a:spcPts val="0"/>
              </a:spcBef>
            </a:pPr>
            <a:r>
              <a:rPr lang="en-US" altLang="zh-CN" dirty="0"/>
              <a:t>protected</a:t>
            </a:r>
            <a:r>
              <a:rPr lang="zh-CN" altLang="en-US" dirty="0"/>
              <a:t>派生方式</a:t>
            </a:r>
            <a:endParaRPr lang="en-US" altLang="zh-CN" dirty="0"/>
          </a:p>
          <a:p>
            <a:pPr lvl="1">
              <a:spcBef>
                <a:spcPts val="0"/>
              </a:spcBef>
            </a:pPr>
            <a:r>
              <a:rPr lang="zh-CN" altLang="en-US" dirty="0"/>
              <a:t>使基类的公有成员和保护成员在派生类中都变为保护成员，而基类的私有成员不可在派生类中被存取。</a:t>
            </a:r>
          </a:p>
          <a:p>
            <a:pPr>
              <a:spcBef>
                <a:spcPts val="0"/>
              </a:spcBef>
            </a:pPr>
            <a:r>
              <a:rPr lang="en-US" altLang="zh-CN" dirty="0"/>
              <a:t>private</a:t>
            </a:r>
            <a:r>
              <a:rPr lang="zh-CN" altLang="en-US" dirty="0"/>
              <a:t>派生方式</a:t>
            </a:r>
            <a:endParaRPr lang="en-US" altLang="zh-CN" dirty="0"/>
          </a:p>
          <a:p>
            <a:pPr lvl="1">
              <a:spcBef>
                <a:spcPts val="0"/>
              </a:spcBef>
            </a:pPr>
            <a:r>
              <a:rPr lang="zh-CN" altLang="en-US" dirty="0"/>
              <a:t>使基类的公有成员和保护成员在派生类中都变为私有成员，而基类的私有成员不可在派生类中被存取。</a:t>
            </a:r>
          </a:p>
        </p:txBody>
      </p:sp>
      <p:sp>
        <p:nvSpPr>
          <p:cNvPr id="4" name="矩形 3">
            <a:hlinkClick r:id="rId2" action="ppaction://hlinksldjump"/>
            <a:extLst>
              <a:ext uri="{FF2B5EF4-FFF2-40B4-BE49-F238E27FC236}">
                <a16:creationId xmlns:a16="http://schemas.microsoft.com/office/drawing/2014/main" id="{2326EA44-249A-4B70-BF67-F3FCAFC5211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FFA9C741-5F14-4548-9ECC-06D3E9F84C7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351F1556-AD93-44E4-9A36-B1255AC29A2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1216FC73-6E54-4709-B0EA-4DEB0B66F71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10653FE3-9CC9-47FD-9146-6523626FC5D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F036FC53-769A-402E-B362-AA95B4497F7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3683EAF3-16DF-4FF3-8E3F-579470AF38D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EA65ACE4-651C-4BB0-983F-943B1851C2C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12" name="灯片编号占位符 11">
            <a:extLst>
              <a:ext uri="{FF2B5EF4-FFF2-40B4-BE49-F238E27FC236}">
                <a16:creationId xmlns:a16="http://schemas.microsoft.com/office/drawing/2014/main" id="{8D519B0F-5766-4AD3-BCD1-D55714D82B94}"/>
              </a:ext>
            </a:extLst>
          </p:cNvPr>
          <p:cNvSpPr>
            <a:spLocks noGrp="1"/>
          </p:cNvSpPr>
          <p:nvPr>
            <p:ph type="sldNum" sz="quarter" idx="11"/>
          </p:nvPr>
        </p:nvSpPr>
        <p:spPr/>
        <p:txBody>
          <a:bodyPr/>
          <a:lstStyle/>
          <a:p>
            <a:pPr>
              <a:defRPr/>
            </a:pPr>
            <a:fld id="{D5143908-0819-4B70-B92B-71A05F9F97D4}" type="slidenum">
              <a:rPr lang="zh-CN" altLang="en-US" smtClean="0"/>
              <a:pPr>
                <a:defRPr/>
              </a:pPr>
              <a:t>24</a:t>
            </a:fld>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派生类的访问权限</a:t>
            </a:r>
          </a:p>
        </p:txBody>
      </p:sp>
      <p:sp>
        <p:nvSpPr>
          <p:cNvPr id="3" name="内容占位符 2"/>
          <p:cNvSpPr>
            <a:spLocks noGrp="1"/>
          </p:cNvSpPr>
          <p:nvPr>
            <p:ph idx="1"/>
          </p:nvPr>
        </p:nvSpPr>
        <p:spPr/>
        <p:txBody>
          <a:bodyPr/>
          <a:lstStyle/>
          <a:p>
            <a:r>
              <a:rPr lang="zh-CN" altLang="en-US" dirty="0"/>
              <a:t>派生类的成员可根据访问权限分为四类</a:t>
            </a:r>
            <a:endParaRPr lang="en-US" altLang="zh-CN" dirty="0"/>
          </a:p>
          <a:p>
            <a:pPr lvl="1">
              <a:spcBef>
                <a:spcPts val="0"/>
              </a:spcBef>
            </a:pPr>
            <a:r>
              <a:rPr lang="zh-CN" altLang="en-US" dirty="0"/>
              <a:t>不可访问的成员</a:t>
            </a:r>
            <a:endParaRPr lang="en-US" altLang="zh-CN" dirty="0"/>
          </a:p>
          <a:p>
            <a:pPr lvl="2">
              <a:spcBef>
                <a:spcPts val="0"/>
              </a:spcBef>
            </a:pPr>
            <a:r>
              <a:rPr lang="zh-CN" altLang="en-US" dirty="0"/>
              <a:t>基类的</a:t>
            </a:r>
            <a:r>
              <a:rPr lang="en-US" altLang="zh-CN" dirty="0"/>
              <a:t>private</a:t>
            </a:r>
            <a:r>
              <a:rPr lang="zh-CN" altLang="en-US" dirty="0"/>
              <a:t>私有成员被继承过来后，这些成员在派生类中是不可访问的。</a:t>
            </a:r>
          </a:p>
          <a:p>
            <a:pPr lvl="1">
              <a:spcBef>
                <a:spcPts val="0"/>
              </a:spcBef>
            </a:pPr>
            <a:r>
              <a:rPr lang="zh-CN" altLang="en-US" dirty="0"/>
              <a:t>私有成员</a:t>
            </a:r>
            <a:endParaRPr lang="en-US" altLang="zh-CN" dirty="0"/>
          </a:p>
          <a:p>
            <a:pPr lvl="2">
              <a:spcBef>
                <a:spcPts val="0"/>
              </a:spcBef>
            </a:pPr>
            <a:r>
              <a:rPr lang="zh-CN" altLang="en-US" dirty="0"/>
              <a:t>包括在派生类中新增加的</a:t>
            </a:r>
            <a:r>
              <a:rPr lang="en-US" altLang="zh-CN" dirty="0"/>
              <a:t>private</a:t>
            </a:r>
            <a:r>
              <a:rPr lang="zh-CN" altLang="en-US" dirty="0"/>
              <a:t>私有成员以及从基类私有继承过来的某些成员。这些成员在派生类中是可以访问的。</a:t>
            </a:r>
          </a:p>
        </p:txBody>
      </p:sp>
      <p:sp>
        <p:nvSpPr>
          <p:cNvPr id="4" name="矩形 3">
            <a:hlinkClick r:id="rId2" action="ppaction://hlinksldjump"/>
            <a:extLst>
              <a:ext uri="{FF2B5EF4-FFF2-40B4-BE49-F238E27FC236}">
                <a16:creationId xmlns:a16="http://schemas.microsoft.com/office/drawing/2014/main" id="{E02E8DB8-F7D8-431F-A6C2-8822688043D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C5DA2A2B-A03A-4BC5-96CE-973467773C1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C88B1504-63B1-49C9-906F-9962E5B4982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440BC54B-989E-40CB-812B-8D4D8F8CFE6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F5D9D7A6-9A12-4331-BC2C-AC8E9BBCF60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5EC306FA-874E-4E2A-BB42-7876D4A9DBE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EE760779-3D1E-4B24-A06D-40125402B4E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2CEF6901-2112-4BAE-88F2-E3C5EED1BA5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12" name="灯片编号占位符 11">
            <a:extLst>
              <a:ext uri="{FF2B5EF4-FFF2-40B4-BE49-F238E27FC236}">
                <a16:creationId xmlns:a16="http://schemas.microsoft.com/office/drawing/2014/main" id="{498EADA2-7F82-4189-AD43-A1C703FF4684}"/>
              </a:ext>
            </a:extLst>
          </p:cNvPr>
          <p:cNvSpPr>
            <a:spLocks noGrp="1"/>
          </p:cNvSpPr>
          <p:nvPr>
            <p:ph type="sldNum" sz="quarter" idx="11"/>
          </p:nvPr>
        </p:nvSpPr>
        <p:spPr/>
        <p:txBody>
          <a:bodyPr/>
          <a:lstStyle/>
          <a:p>
            <a:pPr>
              <a:defRPr/>
            </a:pPr>
            <a:fld id="{D5143908-0819-4B70-B92B-71A05F9F97D4}" type="slidenum">
              <a:rPr lang="zh-CN" altLang="en-US" smtClean="0"/>
              <a:pPr>
                <a:defRPr/>
              </a:pPr>
              <a:t>25</a:t>
            </a:fld>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派生类的访问权限</a:t>
            </a:r>
          </a:p>
        </p:txBody>
      </p:sp>
      <p:sp>
        <p:nvSpPr>
          <p:cNvPr id="3" name="内容占位符 2"/>
          <p:cNvSpPr>
            <a:spLocks noGrp="1"/>
          </p:cNvSpPr>
          <p:nvPr>
            <p:ph idx="1"/>
          </p:nvPr>
        </p:nvSpPr>
        <p:spPr/>
        <p:txBody>
          <a:bodyPr/>
          <a:lstStyle/>
          <a:p>
            <a:r>
              <a:rPr lang="zh-CN" altLang="en-US" dirty="0"/>
              <a:t>派生类的成员可根据访问权限分为四类</a:t>
            </a:r>
            <a:endParaRPr lang="en-US" altLang="zh-CN" dirty="0"/>
          </a:p>
          <a:p>
            <a:pPr lvl="1">
              <a:spcBef>
                <a:spcPts val="0"/>
              </a:spcBef>
            </a:pPr>
            <a:r>
              <a:rPr lang="zh-CN" altLang="en-US" dirty="0"/>
              <a:t>保护成员</a:t>
            </a:r>
            <a:endParaRPr lang="en-US" altLang="zh-CN" dirty="0"/>
          </a:p>
          <a:p>
            <a:pPr lvl="2">
              <a:spcBef>
                <a:spcPts val="0"/>
              </a:spcBef>
            </a:pPr>
            <a:r>
              <a:rPr lang="zh-CN" altLang="en-US" dirty="0"/>
              <a:t>包括在派生类中新增加的</a:t>
            </a:r>
            <a:r>
              <a:rPr lang="en-US" altLang="zh-CN" dirty="0"/>
              <a:t>protected</a:t>
            </a:r>
            <a:r>
              <a:rPr lang="zh-CN" altLang="en-US" dirty="0"/>
              <a:t>保护成员以及从基类继承过来的某些成员。这些成员在派生类中是可以访问的。</a:t>
            </a:r>
          </a:p>
          <a:p>
            <a:pPr lvl="1">
              <a:spcBef>
                <a:spcPts val="0"/>
              </a:spcBef>
            </a:pPr>
            <a:r>
              <a:rPr lang="zh-CN" altLang="en-US" dirty="0"/>
              <a:t>公有成员</a:t>
            </a:r>
            <a:endParaRPr lang="en-US" altLang="zh-CN" dirty="0"/>
          </a:p>
          <a:p>
            <a:pPr lvl="2">
              <a:spcBef>
                <a:spcPts val="0"/>
              </a:spcBef>
            </a:pPr>
            <a:r>
              <a:rPr lang="zh-CN" altLang="en-US" dirty="0"/>
              <a:t>包括在派生类中新增加的</a:t>
            </a:r>
            <a:r>
              <a:rPr lang="en-US" altLang="zh-CN" dirty="0"/>
              <a:t>public</a:t>
            </a:r>
            <a:r>
              <a:rPr lang="zh-CN" altLang="en-US" dirty="0"/>
              <a:t>公有成员以及从基类公有继承过来的基类的</a:t>
            </a:r>
            <a:r>
              <a:rPr lang="en-US" altLang="zh-CN" dirty="0"/>
              <a:t>public</a:t>
            </a:r>
            <a:r>
              <a:rPr lang="zh-CN" altLang="en-US" dirty="0"/>
              <a:t>成员。这些成员不仅在派生类中可以访问，而且在建立派生类对象的模块中，也可以通过对象来访问它们</a:t>
            </a:r>
          </a:p>
        </p:txBody>
      </p:sp>
      <p:sp>
        <p:nvSpPr>
          <p:cNvPr id="4" name="矩形 3">
            <a:hlinkClick r:id="rId2" action="ppaction://hlinksldjump"/>
            <a:extLst>
              <a:ext uri="{FF2B5EF4-FFF2-40B4-BE49-F238E27FC236}">
                <a16:creationId xmlns:a16="http://schemas.microsoft.com/office/drawing/2014/main" id="{16831BF8-CD8C-4880-B744-A2C7E64443E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38734DD8-1529-498B-ABC4-FE8D30836B3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9B9091C6-8E99-426D-9045-03B85BA753F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3426EB00-5341-47CF-B344-EB4706A050F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16456170-D9F2-4D6F-B9F2-76D04B9D3AE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C0265BE7-2B9C-47A6-BFC1-8EA76A98DBE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23EF51E3-26B9-4E0D-9520-275C83C1071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1B674FFF-50E8-400D-8EF1-C6D0DEBBB55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12" name="灯片编号占位符 11">
            <a:extLst>
              <a:ext uri="{FF2B5EF4-FFF2-40B4-BE49-F238E27FC236}">
                <a16:creationId xmlns:a16="http://schemas.microsoft.com/office/drawing/2014/main" id="{5F95A67B-F9F2-4413-9896-DC9B9B969218}"/>
              </a:ext>
            </a:extLst>
          </p:cNvPr>
          <p:cNvSpPr>
            <a:spLocks noGrp="1"/>
          </p:cNvSpPr>
          <p:nvPr>
            <p:ph type="sldNum" sz="quarter" idx="11"/>
          </p:nvPr>
        </p:nvSpPr>
        <p:spPr/>
        <p:txBody>
          <a:bodyPr/>
          <a:lstStyle/>
          <a:p>
            <a:pPr>
              <a:defRPr/>
            </a:pPr>
            <a:fld id="{D5143908-0819-4B70-B92B-71A05F9F97D4}" type="slidenum">
              <a:rPr lang="zh-CN" altLang="en-US" smtClean="0"/>
              <a:pPr>
                <a:defRPr/>
              </a:pPr>
              <a:t>26</a:t>
            </a:fld>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8.2】</a:t>
            </a:r>
            <a:r>
              <a:rPr lang="zh-CN" altLang="en-US" dirty="0">
                <a:solidFill>
                  <a:srgbClr val="C00000"/>
                </a:solidFill>
              </a:rPr>
              <a:t>读程序，分析运行结果</a:t>
            </a:r>
            <a:endParaRPr lang="en-US" altLang="zh-CN" dirty="0">
              <a:solidFill>
                <a:srgbClr val="C00000"/>
              </a:solidFill>
            </a:endParaRP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baseCla</a:t>
            </a:r>
            <a:r>
              <a:rPr lang="en-US" altLang="zh-CN" sz="2000" b="1" dirty="0">
                <a:latin typeface="Courier New" panose="02070309020205020404" pitchFamily="49" charset="0"/>
                <a:cs typeface="Courier New" panose="02070309020205020404" pitchFamily="49" charset="0"/>
              </a:rPr>
              <a:t> {	</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privData</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protected</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protData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publData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publDrvCla</a:t>
            </a:r>
            <a:r>
              <a:rPr lang="en-US" altLang="zh-CN" sz="2000" b="1" dirty="0">
                <a:latin typeface="Courier New" panose="02070309020205020404" pitchFamily="49" charset="0"/>
                <a:cs typeface="Courier New" panose="02070309020205020404" pitchFamily="49" charset="0"/>
              </a:rPr>
              <a:t>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baseCla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usebaseClaData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publData</a:t>
            </a:r>
            <a:r>
              <a:rPr lang="en-US" altLang="zh-CN" sz="2000" b="1" dirty="0">
                <a:latin typeface="Courier New" panose="02070309020205020404" pitchFamily="49" charset="0"/>
                <a:cs typeface="Courier New" panose="02070309020205020404" pitchFamily="49" charset="0"/>
              </a:rPr>
              <a:t>=11;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protData</a:t>
            </a:r>
            <a:r>
              <a:rPr lang="en-US" altLang="zh-CN" sz="2000" b="1" dirty="0">
                <a:latin typeface="Courier New" panose="02070309020205020404" pitchFamily="49" charset="0"/>
                <a:cs typeface="Courier New" panose="02070309020205020404" pitchFamily="49" charset="0"/>
              </a:rPr>
              <a:t>=12;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privData</a:t>
            </a:r>
            <a:r>
              <a:rPr lang="en-US" altLang="zh-CN" sz="2000" b="1" dirty="0">
                <a:latin typeface="Courier New" panose="02070309020205020404" pitchFamily="49" charset="0"/>
                <a:cs typeface="Courier New" panose="02070309020205020404" pitchFamily="49" charset="0"/>
              </a:rPr>
              <a:t>=13;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//ERROR!</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latin typeface="Courier New" panose="02070309020205020404" pitchFamily="49" charset="0"/>
                <a:cs typeface="Courier New" panose="02070309020205020404" pitchFamily="49" charset="0"/>
              </a:rPr>
              <a:t>};</a:t>
            </a:r>
          </a:p>
          <a:p>
            <a:pPr algn="just">
              <a:spcBef>
                <a:spcPts val="0"/>
              </a:spcBef>
              <a:buNone/>
            </a:pPr>
            <a:endParaRPr lang="zh-CN" altLang="en-US" sz="2400" dirty="0">
              <a:latin typeface="Courier New" panose="02070309020205020404" pitchFamily="49" charset="0"/>
              <a:cs typeface="Courier New" panose="02070309020205020404" pitchFamily="49" charset="0"/>
            </a:endParaRPr>
          </a:p>
        </p:txBody>
      </p:sp>
      <p:sp>
        <p:nvSpPr>
          <p:cNvPr id="4" name="矩形 3">
            <a:hlinkClick r:id="rId3" action="ppaction://hlinksldjump"/>
            <a:extLst>
              <a:ext uri="{FF2B5EF4-FFF2-40B4-BE49-F238E27FC236}">
                <a16:creationId xmlns:a16="http://schemas.microsoft.com/office/drawing/2014/main" id="{BCCF0058-5225-4A21-9FDF-90D150A778A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FD59E0AA-919D-4B39-BE3C-D49DE6129B8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F5463ABB-1B9C-40DC-AF1D-82E46771786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D6B29850-31F0-4801-84F4-281CD0CBC79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B12AB3FF-3F04-4313-9AE4-44B1507440E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961D6FE7-B265-4F77-9DEB-87741C2BF9C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4DCA7A04-9D60-4A71-B53D-2BDB50A7D64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E78ECEB7-6E7E-44DD-86BC-534C1B7BF88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2" name="灯片编号占位符 1">
            <a:extLst>
              <a:ext uri="{FF2B5EF4-FFF2-40B4-BE49-F238E27FC236}">
                <a16:creationId xmlns:a16="http://schemas.microsoft.com/office/drawing/2014/main" id="{461BCCF6-59CD-4B16-A0F3-7FCE4A2E2D8C}"/>
              </a:ext>
            </a:extLst>
          </p:cNvPr>
          <p:cNvSpPr>
            <a:spLocks noGrp="1"/>
          </p:cNvSpPr>
          <p:nvPr>
            <p:ph type="sldNum" sz="quarter" idx="11"/>
          </p:nvPr>
        </p:nvSpPr>
        <p:spPr/>
        <p:txBody>
          <a:bodyPr/>
          <a:lstStyle/>
          <a:p>
            <a:pPr>
              <a:defRPr/>
            </a:pPr>
            <a:fld id="{D5143908-0819-4B70-B92B-71A05F9F97D4}" type="slidenum">
              <a:rPr lang="zh-CN" altLang="en-US" smtClean="0"/>
              <a:pPr>
                <a:defRPr/>
              </a:pPr>
              <a:t>27</a:t>
            </a:fld>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a:latin typeface="Courier New" panose="02070309020205020404" pitchFamily="49" charset="0"/>
                <a:cs typeface="Courier New" panose="02070309020205020404" pitchFamily="49" charset="0"/>
              </a:rPr>
              <a:t>claD21 :</a:t>
            </a:r>
            <a:r>
              <a:rPr lang="en-US" altLang="zh-CN" sz="2000" b="1" dirty="0">
                <a:solidFill>
                  <a:srgbClr val="0000FF"/>
                </a:solidFill>
                <a:latin typeface="Courier New" panose="02070309020205020404" pitchFamily="49" charset="0"/>
                <a:cs typeface="Courier New" panose="02070309020205020404" pitchFamily="49" charset="0"/>
              </a:rPr>
              <a:t> public </a:t>
            </a:r>
            <a:r>
              <a:rPr lang="en-US" altLang="zh-CN" sz="2000" b="1" dirty="0" err="1">
                <a:latin typeface="Courier New" panose="02070309020205020404" pitchFamily="49" charset="0"/>
                <a:cs typeface="Courier New" panose="02070309020205020404" pitchFamily="49" charset="0"/>
              </a:rPr>
              <a:t>publDrvCla</a:t>
            </a:r>
            <a:r>
              <a:rPr lang="en-US" altLang="zh-CN" sz="2000" b="1" dirty="0">
                <a:latin typeface="Courier New" panose="02070309020205020404" pitchFamily="49" charset="0"/>
                <a:cs typeface="Courier New" panose="02070309020205020404" pitchFamily="49" charset="0"/>
              </a:rPr>
              <a:t> {	</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err="1">
                <a:latin typeface="Courier New" panose="02070309020205020404" pitchFamily="49" charset="0"/>
                <a:cs typeface="Courier New" panose="02070309020205020404" pitchFamily="49" charset="0"/>
              </a:rPr>
              <a:t>usebaseClaData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publData</a:t>
            </a:r>
            <a:r>
              <a:rPr lang="en-US" altLang="zh-CN" sz="2000" b="1" dirty="0">
                <a:latin typeface="Courier New" panose="02070309020205020404" pitchFamily="49" charset="0"/>
                <a:cs typeface="Courier New" panose="02070309020205020404" pitchFamily="49" charset="0"/>
              </a:rPr>
              <a:t>=111;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protData</a:t>
            </a:r>
            <a:r>
              <a:rPr lang="en-US" altLang="zh-CN" sz="2000" b="1" dirty="0">
                <a:latin typeface="Courier New" panose="02070309020205020404" pitchFamily="49" charset="0"/>
                <a:cs typeface="Courier New" panose="02070309020205020404" pitchFamily="49" charset="0"/>
              </a:rPr>
              <a:t>=121;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privData</a:t>
            </a:r>
            <a:r>
              <a:rPr lang="en-US" altLang="zh-CN" sz="2000" b="1" dirty="0">
                <a:latin typeface="Courier New" panose="02070309020205020404" pitchFamily="49" charset="0"/>
                <a:cs typeface="Courier New" panose="02070309020205020404" pitchFamily="49" charset="0"/>
              </a:rPr>
              <a:t>=131;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//ERROR! </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err="1">
                <a:latin typeface="Courier New" panose="02070309020205020404" pitchFamily="49" charset="0"/>
                <a:cs typeface="Courier New" panose="02070309020205020404" pitchFamily="49" charset="0"/>
              </a:rPr>
              <a:t>protDrvCla</a:t>
            </a:r>
            <a:r>
              <a:rPr lang="en-US" altLang="zh-CN" sz="2000" b="1" dirty="0">
                <a:latin typeface="Courier New" panose="02070309020205020404" pitchFamily="49" charset="0"/>
                <a:cs typeface="Courier New" panose="02070309020205020404" pitchFamily="49" charset="0"/>
              </a:rPr>
              <a:t> : </a:t>
            </a:r>
            <a:r>
              <a:rPr lang="en-US" altLang="zh-CN" sz="2000" b="1" dirty="0">
                <a:solidFill>
                  <a:srgbClr val="0000FF"/>
                </a:solidFill>
                <a:latin typeface="Courier New" panose="02070309020205020404" pitchFamily="49" charset="0"/>
                <a:cs typeface="Courier New" panose="02070309020205020404" pitchFamily="49" charset="0"/>
              </a:rPr>
              <a:t>protected </a:t>
            </a:r>
            <a:r>
              <a:rPr lang="en-US" altLang="zh-CN" sz="2000" b="1" dirty="0" err="1">
                <a:latin typeface="Courier New" panose="02070309020205020404" pitchFamily="49" charset="0"/>
                <a:cs typeface="Courier New" panose="02070309020205020404" pitchFamily="49" charset="0"/>
              </a:rPr>
              <a:t>baseCla</a:t>
            </a:r>
            <a:r>
              <a:rPr lang="en-US" altLang="zh-CN" sz="2000" b="1" dirty="0">
                <a:latin typeface="Courier New" panose="02070309020205020404" pitchFamily="49" charset="0"/>
                <a:cs typeface="Courier New" panose="02070309020205020404" pitchFamily="49" charset="0"/>
              </a:rPr>
              <a:t> {	</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err="1">
                <a:latin typeface="Courier New" panose="02070309020205020404" pitchFamily="49" charset="0"/>
                <a:cs typeface="Courier New" panose="02070309020205020404" pitchFamily="49" charset="0"/>
              </a:rPr>
              <a:t>usebaseClaData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publData</a:t>
            </a:r>
            <a:r>
              <a:rPr lang="en-US" altLang="zh-CN" sz="2000" b="1" dirty="0">
                <a:latin typeface="Courier New" panose="02070309020205020404" pitchFamily="49" charset="0"/>
                <a:cs typeface="Courier New" panose="02070309020205020404" pitchFamily="49" charset="0"/>
              </a:rPr>
              <a:t>=21;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protData</a:t>
            </a:r>
            <a:r>
              <a:rPr lang="en-US" altLang="zh-CN" sz="2000" b="1" dirty="0">
                <a:latin typeface="Courier New" panose="02070309020205020404" pitchFamily="49" charset="0"/>
                <a:cs typeface="Courier New" panose="02070309020205020404" pitchFamily="49" charset="0"/>
              </a:rPr>
              <a:t>=22;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privData</a:t>
            </a:r>
            <a:r>
              <a:rPr lang="en-US" altLang="zh-CN" sz="2000" b="1" dirty="0">
                <a:latin typeface="Courier New" panose="02070309020205020404" pitchFamily="49" charset="0"/>
                <a:cs typeface="Courier New" panose="02070309020205020404" pitchFamily="49" charset="0"/>
              </a:rPr>
              <a:t>=23;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//ERROR!</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latin typeface="Courier New" panose="02070309020205020404" pitchFamily="49" charset="0"/>
                <a:cs typeface="Courier New" panose="02070309020205020404" pitchFamily="49" charset="0"/>
              </a:rPr>
              <a:t>};</a:t>
            </a:r>
          </a:p>
        </p:txBody>
      </p:sp>
      <p:sp>
        <p:nvSpPr>
          <p:cNvPr id="4" name="矩形 3">
            <a:hlinkClick r:id="rId2" action="ppaction://hlinksldjump"/>
            <a:extLst>
              <a:ext uri="{FF2B5EF4-FFF2-40B4-BE49-F238E27FC236}">
                <a16:creationId xmlns:a16="http://schemas.microsoft.com/office/drawing/2014/main" id="{00B6EA05-E039-4435-8F37-E7A7ADC80F8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689300D9-E1AA-453D-BA28-CEEC21D98CF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A9AC9AD4-FCE8-47C2-BA27-927AFADFA27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F390AF36-E803-40FE-AD41-EC6FF41ACD4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23991D2A-063C-4D90-A87D-9ED27870B9B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D742479C-7B53-4C45-B2AB-0C32B5341B7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EE1A88DB-0DA6-45F5-AE7D-42E963418CB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C9469DC8-86F0-49B9-B525-00FE34ECB64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2" name="灯片编号占位符 1">
            <a:extLst>
              <a:ext uri="{FF2B5EF4-FFF2-40B4-BE49-F238E27FC236}">
                <a16:creationId xmlns:a16="http://schemas.microsoft.com/office/drawing/2014/main" id="{9E1AB92A-2889-40C0-8FD9-258DCCFA4AB9}"/>
              </a:ext>
            </a:extLst>
          </p:cNvPr>
          <p:cNvSpPr>
            <a:spLocks noGrp="1"/>
          </p:cNvSpPr>
          <p:nvPr>
            <p:ph type="sldNum" sz="quarter" idx="11"/>
          </p:nvPr>
        </p:nvSpPr>
        <p:spPr/>
        <p:txBody>
          <a:bodyPr/>
          <a:lstStyle/>
          <a:p>
            <a:pPr>
              <a:defRPr/>
            </a:pPr>
            <a:fld id="{D5143908-0819-4B70-B92B-71A05F9F97D4}" type="slidenum">
              <a:rPr lang="zh-CN" altLang="en-US" smtClean="0"/>
              <a:pPr>
                <a:defRPr/>
              </a:pPr>
              <a:t>28</a:t>
            </a:fld>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723A2CA-2248-4073-BDCA-BC0E6319461F}" type="slidenum">
              <a:rPr lang="zh-CN" altLang="en-US" smtClean="0"/>
              <a:pPr fontAlgn="base">
                <a:spcBef>
                  <a:spcPct val="0"/>
                </a:spcBef>
                <a:spcAft>
                  <a:spcPct val="0"/>
                </a:spcAft>
              </a:pPr>
              <a:t>2</a:t>
            </a:fld>
            <a:endParaRPr lang="zh-CN" altLang="en-US"/>
          </a:p>
        </p:txBody>
      </p:sp>
      <p:grpSp>
        <p:nvGrpSpPr>
          <p:cNvPr id="2" name="组合 34"/>
          <p:cNvGrpSpPr>
            <a:grpSpLocks/>
          </p:cNvGrpSpPr>
          <p:nvPr/>
        </p:nvGrpSpPr>
        <p:grpSpPr bwMode="auto">
          <a:xfrm>
            <a:off x="1643063" y="4290727"/>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2416050"/>
            <a:ext cx="5356225" cy="1717674"/>
            <a:chOff x="1643042" y="4143380"/>
            <a:chExt cx="5356246" cy="1717682"/>
          </a:xfrm>
        </p:grpSpPr>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4" name="TextBox 43"/>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派生类</a:t>
            </a:r>
            <a:endParaRPr lang="zh-CN" altLang="en-US" b="1" dirty="0">
              <a:solidFill>
                <a:schemeClr val="bg1"/>
              </a:solidFill>
              <a:latin typeface="Courier New" pitchFamily="49" charset="0"/>
              <a:cs typeface="Courier New" pitchFamily="49" charset="0"/>
            </a:endParaRPr>
          </a:p>
        </p:txBody>
      </p:sp>
      <p:sp>
        <p:nvSpPr>
          <p:cNvPr id="45" name="TextBox 44"/>
          <p:cNvSpPr txBox="1"/>
          <p:nvPr/>
        </p:nvSpPr>
        <p:spPr>
          <a:xfrm>
            <a:off x="2627784" y="34769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虚基类与虚拟继承</a:t>
            </a:r>
            <a:endParaRPr lang="zh-CN" altLang="en-US" b="1" dirty="0">
              <a:solidFill>
                <a:schemeClr val="bg1"/>
              </a:solidFill>
              <a:latin typeface="Courier New" pitchFamily="49" charset="0"/>
              <a:cs typeface="Courier New" pitchFamily="49" charset="0"/>
            </a:endParaRPr>
          </a:p>
        </p:txBody>
      </p:sp>
      <p:sp>
        <p:nvSpPr>
          <p:cNvPr id="46" name="TextBox 45"/>
          <p:cNvSpPr txBox="1"/>
          <p:nvPr/>
        </p:nvSpPr>
        <p:spPr>
          <a:xfrm>
            <a:off x="2627784" y="4413046"/>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多态性与虚函数</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534915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综合示例</a:t>
            </a:r>
            <a:endParaRPr lang="zh-CN" altLang="en-US" b="1" dirty="0">
              <a:solidFill>
                <a:schemeClr val="bg1"/>
              </a:solidFill>
              <a:latin typeface="Courier New" pitchFamily="49" charset="0"/>
              <a:cs typeface="Courier New" pitchFamily="49" charset="0"/>
            </a:endParaRPr>
          </a:p>
        </p:txBody>
      </p:sp>
      <p:sp>
        <p:nvSpPr>
          <p:cNvPr id="31" name="五边形 30"/>
          <p:cNvSpPr/>
          <p:nvPr/>
        </p:nvSpPr>
        <p:spPr bwMode="auto">
          <a:xfrm flipH="1">
            <a:off x="2036613" y="1477650"/>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1431605"/>
            <a:ext cx="885840" cy="885840"/>
          </a:xfrm>
          <a:prstGeom prst="rect">
            <a:avLst/>
          </a:prstGeom>
        </p:spPr>
      </p:pic>
      <p:sp>
        <p:nvSpPr>
          <p:cNvPr id="40" name="矩形 39">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41" name="TextBox 42">
            <a:extLst>
              <a:ext uri="{FF2B5EF4-FFF2-40B4-BE49-F238E27FC236}">
                <a16:creationId xmlns:a16="http://schemas.microsoft.com/office/drawing/2014/main" id="{39A95F32-4084-4559-BBD5-5D7EA9D79044}"/>
              </a:ext>
            </a:extLst>
          </p:cNvPr>
          <p:cNvSpPr txBox="1"/>
          <p:nvPr/>
        </p:nvSpPr>
        <p:spPr>
          <a:xfrm>
            <a:off x="2627784" y="1604734"/>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类的继承与派生</a:t>
            </a:r>
            <a:endParaRPr lang="zh-CN" alt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22156603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a:latin typeface="Courier New" panose="02070309020205020404" pitchFamily="49" charset="0"/>
                <a:cs typeface="Courier New" panose="02070309020205020404" pitchFamily="49" charset="0"/>
              </a:rPr>
              <a:t>claD22 :</a:t>
            </a:r>
            <a:r>
              <a:rPr lang="en-US" altLang="zh-CN" sz="2000" b="1" dirty="0">
                <a:solidFill>
                  <a:srgbClr val="0000FF"/>
                </a:solidFill>
                <a:latin typeface="Courier New" panose="02070309020205020404" pitchFamily="49" charset="0"/>
                <a:cs typeface="Courier New" panose="02070309020205020404" pitchFamily="49" charset="0"/>
              </a:rPr>
              <a:t> public </a:t>
            </a:r>
            <a:r>
              <a:rPr lang="en-US" altLang="zh-CN" sz="2000" b="1" dirty="0" err="1">
                <a:latin typeface="Courier New" panose="02070309020205020404" pitchFamily="49" charset="0"/>
                <a:cs typeface="Courier New" panose="02070309020205020404" pitchFamily="49" charset="0"/>
              </a:rPr>
              <a:t>protDrvCla</a:t>
            </a:r>
            <a:r>
              <a:rPr lang="en-US" altLang="zh-CN" sz="2000" b="1" dirty="0">
                <a:latin typeface="Courier New" panose="02070309020205020404" pitchFamily="49" charset="0"/>
                <a:cs typeface="Courier New" panose="02070309020205020404" pitchFamily="49" charset="0"/>
              </a:rPr>
              <a:t> {	</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err="1">
                <a:latin typeface="Courier New" panose="02070309020205020404" pitchFamily="49" charset="0"/>
                <a:cs typeface="Courier New" panose="02070309020205020404" pitchFamily="49" charset="0"/>
              </a:rPr>
              <a:t>usebaseClaData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publData</a:t>
            </a:r>
            <a:r>
              <a:rPr lang="en-US" altLang="zh-CN" sz="2000" b="1" dirty="0">
                <a:latin typeface="Courier New" panose="02070309020205020404" pitchFamily="49" charset="0"/>
                <a:cs typeface="Courier New" panose="02070309020205020404" pitchFamily="49" charset="0"/>
              </a:rPr>
              <a:t>=211;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protData</a:t>
            </a:r>
            <a:r>
              <a:rPr lang="en-US" altLang="zh-CN" sz="2000" b="1" dirty="0">
                <a:latin typeface="Courier New" panose="02070309020205020404" pitchFamily="49" charset="0"/>
                <a:cs typeface="Courier New" panose="02070309020205020404" pitchFamily="49" charset="0"/>
              </a:rPr>
              <a:t>=221;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privData</a:t>
            </a:r>
            <a:r>
              <a:rPr lang="en-US" altLang="zh-CN" sz="2000" b="1" dirty="0">
                <a:latin typeface="Courier New" panose="02070309020205020404" pitchFamily="49" charset="0"/>
                <a:cs typeface="Courier New" panose="02070309020205020404" pitchFamily="49" charset="0"/>
              </a:rPr>
              <a:t>=231;</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a:latin typeface="Courier New" panose="02070309020205020404" pitchFamily="49" charset="0"/>
                <a:cs typeface="Courier New" panose="02070309020205020404" pitchFamily="49" charset="0"/>
              </a:rPr>
              <a:t>claD221 :</a:t>
            </a:r>
            <a:r>
              <a:rPr lang="en-US" altLang="zh-CN" sz="2000" b="1" dirty="0">
                <a:solidFill>
                  <a:srgbClr val="0000FF"/>
                </a:solidFill>
                <a:latin typeface="Courier New" panose="02070309020205020404" pitchFamily="49" charset="0"/>
                <a:cs typeface="Courier New" panose="02070309020205020404" pitchFamily="49" charset="0"/>
              </a:rPr>
              <a:t> public </a:t>
            </a:r>
            <a:r>
              <a:rPr lang="en-US" altLang="zh-CN" sz="2000" b="1" dirty="0">
                <a:latin typeface="Courier New" panose="02070309020205020404" pitchFamily="49" charset="0"/>
                <a:cs typeface="Courier New" panose="02070309020205020404" pitchFamily="49" charset="0"/>
                <a:sym typeface="+mn-ea"/>
              </a:rPr>
              <a:t>claD22</a:t>
            </a:r>
            <a:r>
              <a:rPr lang="en-US" altLang="zh-CN" sz="2000" b="1" dirty="0">
                <a:latin typeface="Courier New" panose="02070309020205020404" pitchFamily="49" charset="0"/>
                <a:cs typeface="Courier New" panose="02070309020205020404" pitchFamily="49" charset="0"/>
              </a:rPr>
              <a:t> {</a:t>
            </a:r>
            <a:r>
              <a:rPr lang="en-US" altLang="zh-CN" sz="2000" b="1" dirty="0">
                <a:solidFill>
                  <a:schemeClr val="tx2"/>
                </a:solidFill>
                <a:latin typeface="Courier New" panose="02070309020205020404" pitchFamily="49" charset="0"/>
                <a:cs typeface="Courier New" panose="02070309020205020404" pitchFamily="49" charset="0"/>
              </a:rPr>
              <a:t>	</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err="1">
                <a:latin typeface="Courier New" panose="02070309020205020404" pitchFamily="49" charset="0"/>
                <a:cs typeface="Courier New" panose="02070309020205020404" pitchFamily="49" charset="0"/>
              </a:rPr>
              <a:t>usebaseClaData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publData</a:t>
            </a:r>
            <a:r>
              <a:rPr lang="en-US" altLang="zh-CN" sz="2000" b="1" dirty="0">
                <a:latin typeface="Courier New" panose="02070309020205020404" pitchFamily="49" charset="0"/>
                <a:cs typeface="Courier New" panose="02070309020205020404" pitchFamily="49" charset="0"/>
              </a:rPr>
              <a:t>=211;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protData</a:t>
            </a:r>
            <a:r>
              <a:rPr lang="en-US" altLang="zh-CN" sz="2000" b="1" dirty="0">
                <a:latin typeface="Courier New" panose="02070309020205020404" pitchFamily="49" charset="0"/>
                <a:cs typeface="Courier New" panose="02070309020205020404" pitchFamily="49" charset="0"/>
              </a:rPr>
              <a:t>=221;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privData</a:t>
            </a:r>
            <a:r>
              <a:rPr lang="en-US" altLang="zh-CN" sz="2000" b="1" dirty="0">
                <a:latin typeface="Courier New" panose="02070309020205020404" pitchFamily="49" charset="0"/>
                <a:cs typeface="Courier New" panose="02070309020205020404" pitchFamily="49" charset="0"/>
              </a:rPr>
              <a:t>=231;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5B15525D-68F0-4B1F-B001-8B10C3FE1EA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CDF761D0-A5F6-42ED-8FA3-41D876F7AFB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31F3ADB4-DF27-4EDF-A80B-463BA1B4E39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816D3F30-FA81-47A0-96C7-2067C7601E5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C13EC52A-7EC2-415D-AF86-289D0E9F284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524AFAA5-DEE0-4F65-8F03-77C7ABF248F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1879EA1C-A6A8-407B-AE09-C081319FF0C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7835F249-A421-4793-83A9-C03D1384D02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2" name="灯片编号占位符 1">
            <a:extLst>
              <a:ext uri="{FF2B5EF4-FFF2-40B4-BE49-F238E27FC236}">
                <a16:creationId xmlns:a16="http://schemas.microsoft.com/office/drawing/2014/main" id="{0ECC2460-42D5-42A2-A44F-57867F3BDE9C}"/>
              </a:ext>
            </a:extLst>
          </p:cNvPr>
          <p:cNvSpPr>
            <a:spLocks noGrp="1"/>
          </p:cNvSpPr>
          <p:nvPr>
            <p:ph type="sldNum" sz="quarter" idx="11"/>
          </p:nvPr>
        </p:nvSpPr>
        <p:spPr/>
        <p:txBody>
          <a:bodyPr/>
          <a:lstStyle/>
          <a:p>
            <a:pPr>
              <a:defRPr/>
            </a:pPr>
            <a:fld id="{D5143908-0819-4B70-B92B-71A05F9F97D4}" type="slidenum">
              <a:rPr lang="zh-CN" altLang="en-US" smtClean="0"/>
              <a:pPr>
                <a:defRPr/>
              </a:pPr>
              <a:t>29</a:t>
            </a:fld>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err="1">
                <a:latin typeface="Courier New" panose="02070309020205020404" pitchFamily="49" charset="0"/>
                <a:cs typeface="Courier New" panose="02070309020205020404" pitchFamily="49" charset="0"/>
              </a:rPr>
              <a:t>privDrvCla</a:t>
            </a:r>
            <a:r>
              <a:rPr lang="en-US" altLang="zh-CN" sz="2000" b="1" dirty="0">
                <a:latin typeface="Courier New" panose="02070309020205020404" pitchFamily="49" charset="0"/>
                <a:cs typeface="Courier New" panose="02070309020205020404" pitchFamily="49" charset="0"/>
              </a:rPr>
              <a:t>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private </a:t>
            </a:r>
            <a:r>
              <a:rPr lang="en-US" altLang="zh-CN" sz="2000" b="1" dirty="0" err="1">
                <a:latin typeface="Courier New" panose="02070309020205020404" pitchFamily="49" charset="0"/>
                <a:cs typeface="Courier New" panose="02070309020205020404" pitchFamily="49" charset="0"/>
              </a:rPr>
              <a:t>baseCla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err="1">
                <a:latin typeface="Courier New" panose="02070309020205020404" pitchFamily="49" charset="0"/>
                <a:cs typeface="Courier New" panose="02070309020205020404" pitchFamily="49" charset="0"/>
              </a:rPr>
              <a:t>usebaseClaData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publData</a:t>
            </a:r>
            <a:r>
              <a:rPr lang="en-US" altLang="zh-CN" sz="2000" b="1" dirty="0">
                <a:latin typeface="Courier New" panose="02070309020205020404" pitchFamily="49" charset="0"/>
                <a:cs typeface="Courier New" panose="02070309020205020404" pitchFamily="49" charset="0"/>
              </a:rPr>
              <a:t>=31;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protData</a:t>
            </a:r>
            <a:r>
              <a:rPr lang="en-US" altLang="zh-CN" sz="2000" b="1" dirty="0">
                <a:latin typeface="Courier New" panose="02070309020205020404" pitchFamily="49" charset="0"/>
                <a:cs typeface="Courier New" panose="02070309020205020404" pitchFamily="49" charset="0"/>
              </a:rPr>
              <a:t>=32;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//OK!  </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privData</a:t>
            </a:r>
            <a:r>
              <a:rPr lang="en-US" altLang="zh-CN" sz="2000" b="1" dirty="0">
                <a:latin typeface="Courier New" panose="02070309020205020404" pitchFamily="49" charset="0"/>
                <a:cs typeface="Courier New" panose="02070309020205020404" pitchFamily="49" charset="0"/>
              </a:rPr>
              <a:t>=33;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 </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a:latin typeface="Courier New" panose="02070309020205020404" pitchFamily="49" charset="0"/>
                <a:cs typeface="Courier New" panose="02070309020205020404" pitchFamily="49" charset="0"/>
              </a:rPr>
              <a:t>claD23 :</a:t>
            </a:r>
            <a:r>
              <a:rPr lang="en-US" altLang="zh-CN" sz="2000" b="1" dirty="0">
                <a:solidFill>
                  <a:srgbClr val="0000FF"/>
                </a:solidFill>
                <a:latin typeface="Courier New" panose="02070309020205020404" pitchFamily="49" charset="0"/>
                <a:cs typeface="Courier New" panose="02070309020205020404" pitchFamily="49" charset="0"/>
              </a:rPr>
              <a:t> public </a:t>
            </a:r>
            <a:r>
              <a:rPr lang="en-US" altLang="zh-CN" sz="2000" b="1" dirty="0" err="1">
                <a:latin typeface="Courier New" panose="02070309020205020404" pitchFamily="49" charset="0"/>
                <a:cs typeface="Courier New" panose="02070309020205020404" pitchFamily="49" charset="0"/>
              </a:rPr>
              <a:t>privDrvCla</a:t>
            </a:r>
            <a:r>
              <a:rPr lang="en-US" altLang="zh-CN" sz="2000" b="1" dirty="0">
                <a:latin typeface="Courier New" panose="02070309020205020404" pitchFamily="49" charset="0"/>
                <a:cs typeface="Courier New" panose="02070309020205020404" pitchFamily="49" charset="0"/>
              </a:rPr>
              <a:t> { </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err="1">
                <a:latin typeface="Courier New" panose="02070309020205020404" pitchFamily="49" charset="0"/>
                <a:cs typeface="Courier New" panose="02070309020205020404" pitchFamily="49" charset="0"/>
              </a:rPr>
              <a:t>usebaseClaData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publData</a:t>
            </a:r>
            <a:r>
              <a:rPr lang="en-US" altLang="zh-CN" sz="2000" b="1" dirty="0">
                <a:latin typeface="Courier New" panose="02070309020205020404" pitchFamily="49" charset="0"/>
                <a:cs typeface="Courier New" panose="02070309020205020404" pitchFamily="49" charset="0"/>
              </a:rPr>
              <a:t>=311;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protData</a:t>
            </a:r>
            <a:r>
              <a:rPr lang="en-US" altLang="zh-CN" sz="2000" b="1" dirty="0">
                <a:latin typeface="Courier New" panose="02070309020205020404" pitchFamily="49" charset="0"/>
                <a:cs typeface="Courier New" panose="02070309020205020404" pitchFamily="49" charset="0"/>
              </a:rPr>
              <a:t>=321;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privData</a:t>
            </a:r>
            <a:r>
              <a:rPr lang="en-US" altLang="zh-CN" sz="2000" b="1" dirty="0">
                <a:latin typeface="Courier New" panose="02070309020205020404" pitchFamily="49" charset="0"/>
                <a:cs typeface="Courier New" panose="02070309020205020404" pitchFamily="49" charset="0"/>
              </a:rPr>
              <a:t>=331;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latin typeface="Courier New" panose="02070309020205020404" pitchFamily="49" charset="0"/>
                <a:cs typeface="Courier New" panose="02070309020205020404" pitchFamily="49" charset="0"/>
              </a:rPr>
              <a:t>};</a:t>
            </a:r>
          </a:p>
          <a:p>
            <a:pPr algn="just">
              <a:spcBef>
                <a:spcPts val="0"/>
              </a:spcBef>
              <a:buNone/>
            </a:pPr>
            <a:endParaRPr lang="zh-CN" altLang="en-US" b="1" dirty="0"/>
          </a:p>
        </p:txBody>
      </p:sp>
      <p:sp>
        <p:nvSpPr>
          <p:cNvPr id="4" name="矩形 3">
            <a:hlinkClick r:id="rId2" action="ppaction://hlinksldjump"/>
            <a:extLst>
              <a:ext uri="{FF2B5EF4-FFF2-40B4-BE49-F238E27FC236}">
                <a16:creationId xmlns:a16="http://schemas.microsoft.com/office/drawing/2014/main" id="{607E6CF9-5D02-4CA7-9BF9-A367F1D96C8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9FDEFFAD-51D5-4808-B796-090A9232EB7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C1472A1D-FAE5-492E-B62A-A5A90F1D9C3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1FBA1AB1-F005-436E-A7B0-B0090092097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F1E5D650-8666-470C-AC06-F762A038B0F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C7653DF6-B470-4164-8BC8-D3AC363E809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092DF45F-DD08-4438-8CB7-46083021EB3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B486B15F-DE3A-47B0-9843-B8026849BAF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2" name="灯片编号占位符 1">
            <a:extLst>
              <a:ext uri="{FF2B5EF4-FFF2-40B4-BE49-F238E27FC236}">
                <a16:creationId xmlns:a16="http://schemas.microsoft.com/office/drawing/2014/main" id="{2A2E62C8-562E-4B4D-A81D-D7BF9E77E654}"/>
              </a:ext>
            </a:extLst>
          </p:cNvPr>
          <p:cNvSpPr>
            <a:spLocks noGrp="1"/>
          </p:cNvSpPr>
          <p:nvPr>
            <p:ph type="sldNum" sz="quarter" idx="11"/>
          </p:nvPr>
        </p:nvSpPr>
        <p:spPr/>
        <p:txBody>
          <a:bodyPr/>
          <a:lstStyle/>
          <a:p>
            <a:pPr>
              <a:defRPr/>
            </a:pPr>
            <a:fld id="{D5143908-0819-4B70-B92B-71A05F9F97D4}" type="slidenum">
              <a:rPr lang="zh-CN" altLang="en-US" smtClean="0"/>
              <a:pPr>
                <a:defRPr/>
              </a:pPr>
              <a:t>30</a:t>
            </a:fld>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lnSpc>
                <a:spcPct val="90000"/>
              </a:lnSpc>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main() {</a:t>
            </a:r>
          </a:p>
          <a:p>
            <a:pPr>
              <a:lnSpc>
                <a:spcPct val="90000"/>
              </a:lnSpc>
              <a:spcBef>
                <a:spcPct val="0"/>
              </a:spcBef>
              <a:buClrTx/>
              <a:buSzTx/>
              <a:buFontTx/>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baseCla</a:t>
            </a:r>
            <a:r>
              <a:rPr lang="en-US" altLang="zh-CN" sz="2000" b="1" dirty="0">
                <a:latin typeface="Courier New" panose="02070309020205020404" pitchFamily="49" charset="0"/>
                <a:cs typeface="Courier New" panose="02070309020205020404" pitchFamily="49" charset="0"/>
              </a:rPr>
              <a:t> ob0;</a:t>
            </a:r>
          </a:p>
          <a:p>
            <a:pPr>
              <a:lnSpc>
                <a:spcPct val="90000"/>
              </a:lnSpc>
              <a:spcBef>
                <a:spcPct val="0"/>
              </a:spcBef>
              <a:buClrTx/>
              <a:buSzTx/>
              <a:buFontTx/>
              <a:buNone/>
            </a:pPr>
            <a:r>
              <a:rPr lang="en-US" altLang="zh-CN" sz="2000" b="1" dirty="0">
                <a:latin typeface="Courier New" panose="02070309020205020404" pitchFamily="49" charset="0"/>
                <a:cs typeface="Courier New" panose="02070309020205020404" pitchFamily="49" charset="0"/>
              </a:rPr>
              <a:t>	ob0.publData=1;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//OK! </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ob0.protData=2;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ob0.privData=3;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claD21 d21;</a:t>
            </a:r>
          </a:p>
          <a:p>
            <a:pPr>
              <a:lnSpc>
                <a:spcPct val="90000"/>
              </a:lnSpc>
              <a:spcBef>
                <a:spcPct val="0"/>
              </a:spcBef>
              <a:buClrTx/>
              <a:buSzTx/>
              <a:buFontTx/>
              <a:buNone/>
            </a:pPr>
            <a:r>
              <a:rPr lang="en-US" altLang="zh-CN" sz="2000" b="1" dirty="0">
                <a:latin typeface="Courier New" panose="02070309020205020404" pitchFamily="49" charset="0"/>
                <a:cs typeface="Courier New" panose="02070309020205020404" pitchFamily="49" charset="0"/>
              </a:rPr>
              <a:t>	claD22 d22;</a:t>
            </a:r>
          </a:p>
          <a:p>
            <a:pPr>
              <a:lnSpc>
                <a:spcPct val="90000"/>
              </a:lnSpc>
              <a:spcBef>
                <a:spcPct val="0"/>
              </a:spcBef>
              <a:buClrTx/>
              <a:buSzTx/>
              <a:buFontTx/>
              <a:buNone/>
            </a:pPr>
            <a:r>
              <a:rPr lang="en-US" altLang="zh-CN" sz="2000" b="1" dirty="0">
                <a:latin typeface="Courier New" panose="02070309020205020404" pitchFamily="49" charset="0"/>
                <a:cs typeface="Courier New" panose="02070309020205020404" pitchFamily="49" charset="0"/>
              </a:rPr>
              <a:t>	claD23 d23;</a:t>
            </a:r>
          </a:p>
          <a:p>
            <a:pPr>
              <a:lnSpc>
                <a:spcPct val="90000"/>
              </a:lnSpc>
              <a:spcBef>
                <a:spcPct val="0"/>
              </a:spcBef>
              <a:buClrTx/>
              <a:buSzTx/>
              <a:buFontTx/>
              <a:buNone/>
            </a:pPr>
            <a:r>
              <a:rPr lang="en-US" altLang="zh-CN" sz="2000" b="1" dirty="0">
                <a:latin typeface="Courier New" panose="02070309020205020404" pitchFamily="49" charset="0"/>
                <a:cs typeface="Courier New" panose="02070309020205020404" pitchFamily="49" charset="0"/>
              </a:rPr>
              <a:t>	d21.publData=4;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//OK!</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d21.protData=5;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  </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d21.privData=6;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 </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d22.publData=7;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r>
              <a:rPr lang="en-US" altLang="zh-CN" sz="2000" b="1" dirty="0">
                <a:solidFill>
                  <a:schemeClr val="tx2"/>
                </a:solidFill>
                <a:latin typeface="Courier New" panose="02070309020205020404" pitchFamily="49" charset="0"/>
                <a:cs typeface="Courier New" panose="02070309020205020404" pitchFamily="49" charset="0"/>
              </a:rPr>
              <a:t> </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d22.protData=8;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d22.privData=9;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 </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d23.publData=7;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d23.protData=8;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r>
              <a:rPr lang="en-US" altLang="zh-CN" sz="2000" b="1" dirty="0">
                <a:solidFill>
                  <a:schemeClr val="tx2"/>
                </a:solidFill>
                <a:latin typeface="Courier New" panose="02070309020205020404" pitchFamily="49" charset="0"/>
                <a:cs typeface="Courier New" panose="02070309020205020404" pitchFamily="49" charset="0"/>
              </a:rPr>
              <a:t> </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d23.privData=9;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p>
          <a:p>
            <a:pPr>
              <a:lnSpc>
                <a:spcPct val="90000"/>
              </a:lnSpc>
              <a:spcBef>
                <a:spcPct val="0"/>
              </a:spcBef>
              <a:buClrTx/>
              <a:buSzTx/>
              <a:buFontTx/>
              <a:buNone/>
            </a:pPr>
            <a:r>
              <a:rPr lang="en-US" altLang="zh-CN" sz="2000" b="1" dirty="0">
                <a:latin typeface="Courier New" panose="02070309020205020404" pitchFamily="49" charset="0"/>
                <a:cs typeface="Courier New" panose="02070309020205020404" pitchFamily="49" charset="0"/>
              </a:rPr>
              <a:t>}</a:t>
            </a:r>
            <a:endParaRPr lang="zh-CN" altLang="en-US" b="1" dirty="0"/>
          </a:p>
        </p:txBody>
      </p:sp>
      <p:sp>
        <p:nvSpPr>
          <p:cNvPr id="4" name="矩形 3">
            <a:hlinkClick r:id="rId2" action="ppaction://hlinksldjump"/>
            <a:extLst>
              <a:ext uri="{FF2B5EF4-FFF2-40B4-BE49-F238E27FC236}">
                <a16:creationId xmlns:a16="http://schemas.microsoft.com/office/drawing/2014/main" id="{939BEB2A-D894-4E4E-9379-E35A4089AF0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09F88658-323E-429E-A10D-C80C475A4D7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79C2A061-EE9F-4761-9B8E-A3597474023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306E6EE0-F36D-4AB6-AC60-31226A15C32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447ABAD0-74BB-4CE3-B5D3-A9D95566A62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6A84CA3F-9885-42D1-9DAB-9AD674CCE03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1C24252C-178C-4E75-AE7D-2C156B1B342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1915DC5B-77E5-4CAC-AE00-A310FFABDC3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2" name="灯片编号占位符 1">
            <a:extLst>
              <a:ext uri="{FF2B5EF4-FFF2-40B4-BE49-F238E27FC236}">
                <a16:creationId xmlns:a16="http://schemas.microsoft.com/office/drawing/2014/main" id="{D3A7FD68-E837-48A8-9FCC-632EBA87AA8E}"/>
              </a:ext>
            </a:extLst>
          </p:cNvPr>
          <p:cNvSpPr>
            <a:spLocks noGrp="1"/>
          </p:cNvSpPr>
          <p:nvPr>
            <p:ph type="sldNum" sz="quarter" idx="11"/>
          </p:nvPr>
        </p:nvSpPr>
        <p:spPr/>
        <p:txBody>
          <a:bodyPr/>
          <a:lstStyle/>
          <a:p>
            <a:pPr>
              <a:defRPr/>
            </a:pPr>
            <a:fld id="{D5143908-0819-4B70-B92B-71A05F9F97D4}" type="slidenum">
              <a:rPr lang="zh-CN" altLang="en-US" smtClean="0"/>
              <a:pPr>
                <a:defRPr/>
              </a:pPr>
              <a:t>31</a:t>
            </a:fld>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派生类对象的说明</a:t>
            </a:r>
          </a:p>
        </p:txBody>
      </p:sp>
      <p:sp>
        <p:nvSpPr>
          <p:cNvPr id="3" name="内容占位符 2"/>
          <p:cNvSpPr>
            <a:spLocks noGrp="1"/>
          </p:cNvSpPr>
          <p:nvPr>
            <p:ph idx="1"/>
          </p:nvPr>
        </p:nvSpPr>
        <p:spPr/>
        <p:txBody>
          <a:bodyPr/>
          <a:lstStyle/>
          <a:p>
            <a:r>
              <a:rPr lang="zh-CN" altLang="en-US" dirty="0"/>
              <a:t>派生类对象的说明与所有类对象的说明方式相同</a:t>
            </a:r>
            <a:endParaRPr lang="en-US" altLang="zh-CN" dirty="0"/>
          </a:p>
          <a:p>
            <a:pPr lvl="1">
              <a:buNone/>
            </a:pPr>
            <a:r>
              <a:rPr lang="en-US" altLang="zh-CN" dirty="0">
                <a:solidFill>
                  <a:schemeClr val="tx2"/>
                </a:solidFill>
              </a:rPr>
              <a:t>&lt;</a:t>
            </a:r>
            <a:r>
              <a:rPr lang="zh-CN" altLang="en-US" dirty="0">
                <a:solidFill>
                  <a:schemeClr val="tx2"/>
                </a:solidFill>
              </a:rPr>
              <a:t>派生类名</a:t>
            </a:r>
            <a:r>
              <a:rPr lang="en-US" altLang="zh-CN" dirty="0">
                <a:solidFill>
                  <a:schemeClr val="tx2"/>
                </a:solidFill>
              </a:rPr>
              <a:t>&gt; &lt;</a:t>
            </a:r>
            <a:r>
              <a:rPr lang="zh-CN" altLang="en-US" dirty="0">
                <a:solidFill>
                  <a:schemeClr val="tx2"/>
                </a:solidFill>
              </a:rPr>
              <a:t>对象</a:t>
            </a:r>
            <a:r>
              <a:rPr lang="en-US" altLang="zh-CN" dirty="0">
                <a:solidFill>
                  <a:schemeClr val="tx2"/>
                </a:solidFill>
              </a:rPr>
              <a:t>1&gt;,&lt;</a:t>
            </a:r>
            <a:r>
              <a:rPr lang="zh-CN" altLang="en-US" dirty="0">
                <a:solidFill>
                  <a:schemeClr val="tx2"/>
                </a:solidFill>
              </a:rPr>
              <a:t>对象</a:t>
            </a:r>
            <a:r>
              <a:rPr lang="en-US" altLang="zh-CN" dirty="0">
                <a:solidFill>
                  <a:schemeClr val="tx2"/>
                </a:solidFill>
              </a:rPr>
              <a:t>2&gt;,…,&lt;</a:t>
            </a:r>
            <a:r>
              <a:rPr lang="zh-CN" altLang="en-US" dirty="0">
                <a:solidFill>
                  <a:schemeClr val="tx2"/>
                </a:solidFill>
              </a:rPr>
              <a:t>对象</a:t>
            </a:r>
            <a:r>
              <a:rPr lang="en-US" altLang="zh-CN" dirty="0">
                <a:solidFill>
                  <a:schemeClr val="tx2"/>
                </a:solidFill>
              </a:rPr>
              <a:t>n&gt;</a:t>
            </a:r>
          </a:p>
          <a:p>
            <a:r>
              <a:rPr lang="zh-CN" altLang="en-US" dirty="0"/>
              <a:t>类对象进行说明的同时，需要进行初始化</a:t>
            </a:r>
            <a:endParaRPr lang="en-US" altLang="zh-CN" dirty="0"/>
          </a:p>
          <a:p>
            <a:pPr lvl="1"/>
            <a:r>
              <a:rPr lang="zh-CN" altLang="en-US" dirty="0"/>
              <a:t>初始化列表</a:t>
            </a:r>
            <a:endParaRPr lang="en-US" altLang="zh-CN" dirty="0"/>
          </a:p>
          <a:p>
            <a:pPr lvl="1"/>
            <a:r>
              <a:rPr lang="zh-CN" altLang="en-US" dirty="0"/>
              <a:t>派生类的构造函数</a:t>
            </a:r>
          </a:p>
        </p:txBody>
      </p:sp>
      <p:sp>
        <p:nvSpPr>
          <p:cNvPr id="4" name="矩形 3">
            <a:hlinkClick r:id="rId2" action="ppaction://hlinksldjump"/>
            <a:extLst>
              <a:ext uri="{FF2B5EF4-FFF2-40B4-BE49-F238E27FC236}">
                <a16:creationId xmlns:a16="http://schemas.microsoft.com/office/drawing/2014/main" id="{C6EC5DE0-AC06-41F9-8EFE-BEB08DF3BBA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AE0E5FCB-EF5B-4227-ABDF-D32F2714612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0DDCBB53-F4CD-4379-A304-5DCE4DB03B5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7799F991-B4BF-459C-A03E-9C33CE174A7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611FB01E-B7BC-4FC4-B820-8A633BFF108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F1C5FCA6-583D-464D-BD64-59FD0AFC558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497B15F3-56F9-4B83-9957-D8EFD73F78A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DF3C2AB5-61E8-4476-8FE2-20E497477E2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12" name="灯片编号占位符 11">
            <a:extLst>
              <a:ext uri="{FF2B5EF4-FFF2-40B4-BE49-F238E27FC236}">
                <a16:creationId xmlns:a16="http://schemas.microsoft.com/office/drawing/2014/main" id="{A377722C-772C-4B79-AC9F-57A605C4DDB7}"/>
              </a:ext>
            </a:extLst>
          </p:cNvPr>
          <p:cNvSpPr>
            <a:spLocks noGrp="1"/>
          </p:cNvSpPr>
          <p:nvPr>
            <p:ph type="sldNum" sz="quarter" idx="11"/>
          </p:nvPr>
        </p:nvSpPr>
        <p:spPr/>
        <p:txBody>
          <a:bodyPr/>
          <a:lstStyle/>
          <a:p>
            <a:pPr>
              <a:defRPr/>
            </a:pPr>
            <a:fld id="{D5143908-0819-4B70-B92B-71A05F9F97D4}" type="slidenum">
              <a:rPr lang="zh-CN" altLang="en-US" smtClean="0"/>
              <a:pPr>
                <a:defRPr/>
              </a:pPr>
              <a:t>32</a:t>
            </a:fld>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派生类的构造函数</a:t>
            </a:r>
          </a:p>
        </p:txBody>
      </p:sp>
      <p:sp>
        <p:nvSpPr>
          <p:cNvPr id="3" name="内容占位符 2"/>
          <p:cNvSpPr>
            <a:spLocks noGrp="1"/>
          </p:cNvSpPr>
          <p:nvPr>
            <p:ph idx="1"/>
          </p:nvPr>
        </p:nvSpPr>
        <p:spPr/>
        <p:txBody>
          <a:bodyPr/>
          <a:lstStyle/>
          <a:p>
            <a:pPr>
              <a:spcBef>
                <a:spcPts val="0"/>
              </a:spcBef>
              <a:buSzTx/>
            </a:pPr>
            <a:r>
              <a:rPr lang="zh-CN" altLang="en-US" dirty="0"/>
              <a:t>派生类的构造函数的一般格式如下：</a:t>
            </a:r>
          </a:p>
          <a:p>
            <a:pPr lvl="1">
              <a:spcBef>
                <a:spcPts val="0"/>
              </a:spcBef>
              <a:buNone/>
            </a:pPr>
            <a:r>
              <a:rPr lang="zh-CN" altLang="en-US" dirty="0">
                <a:solidFill>
                  <a:schemeClr val="tx2"/>
                </a:solidFill>
                <a:latin typeface="Courier New" panose="02070309020205020404" pitchFamily="49" charset="0"/>
                <a:cs typeface="Courier New" panose="02070309020205020404" pitchFamily="49" charset="0"/>
              </a:rPr>
              <a:t>&lt;派生类名&gt;(&lt;参数总表&gt;)</a:t>
            </a:r>
            <a:r>
              <a:rPr lang="zh-CN" altLang="en-US" dirty="0">
                <a:solidFill>
                  <a:srgbClr val="C00000"/>
                </a:solidFill>
                <a:latin typeface="Courier New" panose="02070309020205020404" pitchFamily="49" charset="0"/>
                <a:cs typeface="Courier New" panose="02070309020205020404" pitchFamily="49" charset="0"/>
              </a:rPr>
              <a:t>:&lt;初始化符表&gt;</a:t>
            </a:r>
          </a:p>
          <a:p>
            <a:pPr lvl="1" algn="just">
              <a:spcBef>
                <a:spcPts val="0"/>
              </a:spcBef>
              <a:buClrTx/>
              <a:buFontTx/>
              <a:buNone/>
            </a:pPr>
            <a:r>
              <a:rPr lang="zh-CN" altLang="en-US" dirty="0">
                <a:solidFill>
                  <a:schemeClr val="tx2"/>
                </a:solidFill>
                <a:latin typeface="Courier New" panose="02070309020205020404" pitchFamily="49" charset="0"/>
                <a:cs typeface="Courier New" panose="02070309020205020404" pitchFamily="49" charset="0"/>
              </a:rPr>
              <a:t>{</a:t>
            </a:r>
          </a:p>
          <a:p>
            <a:pPr lvl="1" algn="just">
              <a:spcBef>
                <a:spcPts val="0"/>
              </a:spcBef>
              <a:buClrTx/>
              <a:buFontTx/>
              <a:buNone/>
            </a:pPr>
            <a:r>
              <a:rPr lang="zh-CN" altLang="en-US" dirty="0">
                <a:solidFill>
                  <a:schemeClr val="tx2"/>
                </a:solidFill>
                <a:latin typeface="Courier New" panose="02070309020205020404" pitchFamily="49" charset="0"/>
                <a:cs typeface="Courier New" panose="02070309020205020404" pitchFamily="49" charset="0"/>
              </a:rPr>
              <a:t>		&lt;构造函数体&gt;</a:t>
            </a:r>
          </a:p>
          <a:p>
            <a:pPr lvl="1" algn="just">
              <a:spcBef>
                <a:spcPts val="0"/>
              </a:spcBef>
              <a:buClrTx/>
              <a:buFontTx/>
              <a:buNone/>
            </a:pPr>
            <a:r>
              <a:rPr lang="zh-CN" altLang="en-US" dirty="0">
                <a:solidFill>
                  <a:schemeClr val="tx2"/>
                </a:solidFill>
                <a:latin typeface="Courier New" panose="02070309020205020404" pitchFamily="49" charset="0"/>
                <a:cs typeface="Courier New" panose="02070309020205020404" pitchFamily="49" charset="0"/>
              </a:rPr>
              <a:t>} </a:t>
            </a:r>
          </a:p>
          <a:p>
            <a:pPr lvl="1">
              <a:spcBef>
                <a:spcPts val="0"/>
              </a:spcBef>
            </a:pPr>
            <a:r>
              <a:rPr lang="zh-CN" altLang="en-US" dirty="0"/>
              <a:t>&lt;初始化符表&gt; 按如下格式构成：</a:t>
            </a:r>
          </a:p>
          <a:p>
            <a:pPr lvl="2">
              <a:spcBef>
                <a:spcPts val="0"/>
              </a:spcBef>
            </a:pPr>
            <a:r>
              <a:rPr lang="zh-CN" altLang="en-US" dirty="0"/>
              <a:t>&lt;基类名1&gt;(&lt;基类参数表1&gt;)， ... ，&lt;基类名</a:t>
            </a:r>
            <a:r>
              <a:rPr lang="en-US" altLang="zh-CN" dirty="0"/>
              <a:t>n&gt;(&lt;</a:t>
            </a:r>
            <a:r>
              <a:rPr lang="zh-CN" altLang="en-US" dirty="0"/>
              <a:t>基类参数表</a:t>
            </a:r>
            <a:r>
              <a:rPr lang="en-US" altLang="zh-CN" dirty="0"/>
              <a:t>n&gt;)，&lt;</a:t>
            </a:r>
            <a:r>
              <a:rPr lang="zh-CN" altLang="en-US" dirty="0"/>
              <a:t>对象成员名1&gt;(&lt;对象成员参数表1&gt;)， ... ，&lt;对象成员名</a:t>
            </a:r>
            <a:r>
              <a:rPr lang="en-US" altLang="zh-CN" dirty="0"/>
              <a:t>m&gt;(&lt;</a:t>
            </a:r>
            <a:r>
              <a:rPr lang="zh-CN" altLang="en-US" dirty="0"/>
              <a:t>对象成员参数表</a:t>
            </a:r>
            <a:r>
              <a:rPr lang="en-US" altLang="zh-CN" dirty="0"/>
              <a:t>m&gt;)</a:t>
            </a:r>
          </a:p>
          <a:p>
            <a:pPr lvl="3">
              <a:spcBef>
                <a:spcPts val="0"/>
              </a:spcBef>
            </a:pPr>
            <a:r>
              <a:rPr lang="zh-CN" altLang="en-US" dirty="0"/>
              <a:t>若</a:t>
            </a:r>
            <a:r>
              <a:rPr lang="zh-CN" altLang="en-US" dirty="0">
                <a:solidFill>
                  <a:srgbClr val="C00000"/>
                </a:solidFill>
              </a:rPr>
              <a:t>无对象成员</a:t>
            </a:r>
            <a:r>
              <a:rPr lang="zh-CN" altLang="en-US" dirty="0"/>
              <a:t>时，则不出现此后半部分；基类名与对象成员名的次序无关紧要，各自出现的顺序可以任意</a:t>
            </a:r>
          </a:p>
        </p:txBody>
      </p:sp>
      <p:sp>
        <p:nvSpPr>
          <p:cNvPr id="12" name="矩形 11">
            <a:hlinkClick r:id="rId2" action="ppaction://hlinksldjump"/>
            <a:extLst>
              <a:ext uri="{FF2B5EF4-FFF2-40B4-BE49-F238E27FC236}">
                <a16:creationId xmlns:a16="http://schemas.microsoft.com/office/drawing/2014/main" id="{74F32924-73B2-4B0C-BCD9-1F6DCC8CF27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905FB577-48E0-45DE-ACEB-F0D0D55FB30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2FEBECD2-70F5-4297-A453-002D340E01F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59065932-64A1-435F-93A9-5A63A4E5817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BBEC4A56-BDDF-4DE4-A520-E5D83340326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7" name="矩形 16">
            <a:hlinkClick r:id="" action="ppaction://noaction"/>
            <a:extLst>
              <a:ext uri="{FF2B5EF4-FFF2-40B4-BE49-F238E27FC236}">
                <a16:creationId xmlns:a16="http://schemas.microsoft.com/office/drawing/2014/main" id="{71BA04E3-1F4A-46A4-AADD-4E2D8856248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8" name="矩形 17">
            <a:hlinkClick r:id="" action="ppaction://noaction"/>
            <a:extLst>
              <a:ext uri="{FF2B5EF4-FFF2-40B4-BE49-F238E27FC236}">
                <a16:creationId xmlns:a16="http://schemas.microsoft.com/office/drawing/2014/main" id="{04A9E582-7BA5-4862-A71D-484CA05D0FF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9" name="矩形 18">
            <a:hlinkClick r:id="" action="ppaction://noaction"/>
            <a:extLst>
              <a:ext uri="{FF2B5EF4-FFF2-40B4-BE49-F238E27FC236}">
                <a16:creationId xmlns:a16="http://schemas.microsoft.com/office/drawing/2014/main" id="{88845280-67E7-478C-8B27-F6E63C92E19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4" name="灯片编号占位符 3">
            <a:extLst>
              <a:ext uri="{FF2B5EF4-FFF2-40B4-BE49-F238E27FC236}">
                <a16:creationId xmlns:a16="http://schemas.microsoft.com/office/drawing/2014/main" id="{8159D1FB-849D-472A-8742-4001A4EA23CC}"/>
              </a:ext>
            </a:extLst>
          </p:cNvPr>
          <p:cNvSpPr>
            <a:spLocks noGrp="1"/>
          </p:cNvSpPr>
          <p:nvPr>
            <p:ph type="sldNum" sz="quarter" idx="11"/>
          </p:nvPr>
        </p:nvSpPr>
        <p:spPr/>
        <p:txBody>
          <a:bodyPr/>
          <a:lstStyle/>
          <a:p>
            <a:pPr>
              <a:defRPr/>
            </a:pPr>
            <a:fld id="{D5143908-0819-4B70-B92B-71A05F9F97D4}" type="slidenum">
              <a:rPr lang="zh-CN" altLang="en-US" smtClean="0"/>
              <a:pPr>
                <a:defRPr/>
              </a:pPr>
              <a:t>33</a:t>
            </a:fld>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派生类的构造函数</a:t>
            </a:r>
          </a:p>
        </p:txBody>
      </p:sp>
      <p:sp>
        <p:nvSpPr>
          <p:cNvPr id="3" name="内容占位符 2"/>
          <p:cNvSpPr>
            <a:spLocks noGrp="1"/>
          </p:cNvSpPr>
          <p:nvPr>
            <p:ph idx="1"/>
          </p:nvPr>
        </p:nvSpPr>
        <p:spPr/>
        <p:txBody>
          <a:bodyPr/>
          <a:lstStyle/>
          <a:p>
            <a:pPr>
              <a:lnSpc>
                <a:spcPct val="120000"/>
              </a:lnSpc>
              <a:buSzTx/>
            </a:pPr>
            <a:r>
              <a:rPr lang="zh-CN" altLang="en-US" dirty="0"/>
              <a:t>派生类构造函数执行的一般次序如下：</a:t>
            </a:r>
          </a:p>
          <a:p>
            <a:pPr lvl="1">
              <a:lnSpc>
                <a:spcPct val="120000"/>
              </a:lnSpc>
            </a:pPr>
            <a:r>
              <a:rPr lang="zh-CN" altLang="en-US" dirty="0"/>
              <a:t>调用各基类的构造函数，调用顺序为派生继承时的</a:t>
            </a:r>
            <a:r>
              <a:rPr lang="zh-CN" altLang="en-US" dirty="0">
                <a:solidFill>
                  <a:srgbClr val="FF0000"/>
                </a:solidFill>
              </a:rPr>
              <a:t>基类声明顺序</a:t>
            </a:r>
            <a:r>
              <a:rPr lang="zh-CN" altLang="en-US" dirty="0"/>
              <a:t>。</a:t>
            </a:r>
          </a:p>
          <a:p>
            <a:pPr lvl="1">
              <a:lnSpc>
                <a:spcPct val="120000"/>
              </a:lnSpc>
            </a:pPr>
            <a:r>
              <a:rPr lang="zh-CN" altLang="en-US" dirty="0"/>
              <a:t>若派生类含有对象成员的话，调用各对象成员的构造函数，调用顺序按照派生类中</a:t>
            </a:r>
            <a:r>
              <a:rPr lang="zh-CN" altLang="en-US" dirty="0">
                <a:solidFill>
                  <a:srgbClr val="FF0000"/>
                </a:solidFill>
              </a:rPr>
              <a:t>对象成员的声明顺序</a:t>
            </a:r>
            <a:r>
              <a:rPr lang="zh-CN" altLang="en-US" dirty="0"/>
              <a:t>。</a:t>
            </a:r>
          </a:p>
          <a:p>
            <a:pPr lvl="1">
              <a:lnSpc>
                <a:spcPct val="120000"/>
              </a:lnSpc>
            </a:pPr>
            <a:r>
              <a:rPr lang="zh-CN" altLang="en-US" dirty="0"/>
              <a:t>执行派生类构造函数的函数体。</a:t>
            </a:r>
          </a:p>
          <a:p>
            <a:endParaRPr lang="zh-CN" altLang="en-US" dirty="0"/>
          </a:p>
        </p:txBody>
      </p:sp>
      <p:sp>
        <p:nvSpPr>
          <p:cNvPr id="12" name="矩形 11">
            <a:hlinkClick r:id="rId2" action="ppaction://hlinksldjump"/>
            <a:extLst>
              <a:ext uri="{FF2B5EF4-FFF2-40B4-BE49-F238E27FC236}">
                <a16:creationId xmlns:a16="http://schemas.microsoft.com/office/drawing/2014/main" id="{70684DF7-BE94-4F73-B61C-5BEC75A02CA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0AB5013C-BAD4-40BD-A8E0-4E627989868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6DC36AC5-6155-4F07-95EB-DB6305FE4D2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2454FF2F-014F-4855-92F8-1FF234F9B48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2C26038E-6537-43A7-81EF-0CF2BEE1C7A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7" name="矩形 16">
            <a:hlinkClick r:id="" action="ppaction://noaction"/>
            <a:extLst>
              <a:ext uri="{FF2B5EF4-FFF2-40B4-BE49-F238E27FC236}">
                <a16:creationId xmlns:a16="http://schemas.microsoft.com/office/drawing/2014/main" id="{BAC7BE44-AB59-4494-8768-414EFD7FE86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8" name="矩形 17">
            <a:hlinkClick r:id="" action="ppaction://noaction"/>
            <a:extLst>
              <a:ext uri="{FF2B5EF4-FFF2-40B4-BE49-F238E27FC236}">
                <a16:creationId xmlns:a16="http://schemas.microsoft.com/office/drawing/2014/main" id="{CE999539-898E-42C8-A254-5259418C226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9" name="矩形 18">
            <a:hlinkClick r:id="" action="ppaction://noaction"/>
            <a:extLst>
              <a:ext uri="{FF2B5EF4-FFF2-40B4-BE49-F238E27FC236}">
                <a16:creationId xmlns:a16="http://schemas.microsoft.com/office/drawing/2014/main" id="{0769B4AF-A881-4E1D-9158-9A83B39F392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4" name="灯片编号占位符 3">
            <a:extLst>
              <a:ext uri="{FF2B5EF4-FFF2-40B4-BE49-F238E27FC236}">
                <a16:creationId xmlns:a16="http://schemas.microsoft.com/office/drawing/2014/main" id="{BBDBE2A4-3444-4F93-BF2B-93D9DB048701}"/>
              </a:ext>
            </a:extLst>
          </p:cNvPr>
          <p:cNvSpPr>
            <a:spLocks noGrp="1"/>
          </p:cNvSpPr>
          <p:nvPr>
            <p:ph type="sldNum" sz="quarter" idx="11"/>
          </p:nvPr>
        </p:nvSpPr>
        <p:spPr/>
        <p:txBody>
          <a:bodyPr/>
          <a:lstStyle/>
          <a:p>
            <a:pPr>
              <a:defRPr/>
            </a:pPr>
            <a:fld id="{D5143908-0819-4B70-B92B-71A05F9F97D4}" type="slidenum">
              <a:rPr lang="zh-CN" altLang="en-US" smtClean="0"/>
              <a:pPr>
                <a:defRPr/>
              </a:pPr>
              <a:t>34</a:t>
            </a:fld>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派生类的构造函数</a:t>
            </a:r>
          </a:p>
        </p:txBody>
      </p:sp>
      <p:sp>
        <p:nvSpPr>
          <p:cNvPr id="3" name="内容占位符 2"/>
          <p:cNvSpPr>
            <a:spLocks noGrp="1"/>
          </p:cNvSpPr>
          <p:nvPr>
            <p:ph idx="1"/>
          </p:nvPr>
        </p:nvSpPr>
        <p:spPr/>
        <p:txBody>
          <a:bodyPr/>
          <a:lstStyle/>
          <a:p>
            <a:r>
              <a:rPr lang="zh-CN" altLang="en-US" dirty="0"/>
              <a:t>派生类构造函数与基类构造函数的联系</a:t>
            </a:r>
            <a:endParaRPr lang="en-US" altLang="zh-CN" dirty="0"/>
          </a:p>
          <a:p>
            <a:pPr lvl="1"/>
            <a:r>
              <a:rPr lang="zh-CN" altLang="en-US" dirty="0"/>
              <a:t>在派生类构造函数中，只要基类不是使用无参的构造函数或默认构造函数都要显式给出基类名和参数表。</a:t>
            </a:r>
          </a:p>
          <a:p>
            <a:pPr lvl="1"/>
            <a:r>
              <a:rPr lang="zh-CN" altLang="en-US" dirty="0"/>
              <a:t>如果</a:t>
            </a:r>
            <a:r>
              <a:rPr kumimoji="1" lang="zh-CN" altLang="en-US" dirty="0"/>
              <a:t>基类没有定义构造函数，则派生类也可以不定义，全部采用系统给定的默认构造函数。</a:t>
            </a:r>
          </a:p>
          <a:p>
            <a:pPr lvl="1"/>
            <a:r>
              <a:rPr kumimoji="1" lang="zh-CN" altLang="en-US" dirty="0"/>
              <a:t>如果基类定义了带有形参表的构造函数时，派生类就应当定义构造函数。</a:t>
            </a:r>
            <a:endParaRPr lang="zh-CN" altLang="en-US" dirty="0"/>
          </a:p>
        </p:txBody>
      </p:sp>
      <p:sp>
        <p:nvSpPr>
          <p:cNvPr id="4" name="矩形 3">
            <a:hlinkClick r:id="rId2" action="ppaction://hlinksldjump"/>
            <a:extLst>
              <a:ext uri="{FF2B5EF4-FFF2-40B4-BE49-F238E27FC236}">
                <a16:creationId xmlns:a16="http://schemas.microsoft.com/office/drawing/2014/main" id="{1EDEEF06-CF0D-4314-A565-DD8464062A9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686B58A8-ED4A-4601-881A-5819675FDDA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2B4A9BA4-30F2-42D9-B61E-64E9D030C09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B3E5B5E5-6E69-49F6-98E7-E87F90F0707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78174901-7EDA-4C83-955E-9D6F8EB2CD2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FE1511EC-6301-4612-8A52-471EB85F084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D14FF332-07BF-433F-9410-2EAF7A426A1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30437528-8897-4AA9-A8B8-615F3A02E8A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12" name="灯片编号占位符 11">
            <a:extLst>
              <a:ext uri="{FF2B5EF4-FFF2-40B4-BE49-F238E27FC236}">
                <a16:creationId xmlns:a16="http://schemas.microsoft.com/office/drawing/2014/main" id="{AED279C9-16B0-46BB-AFCD-0AE3F77407B9}"/>
              </a:ext>
            </a:extLst>
          </p:cNvPr>
          <p:cNvSpPr>
            <a:spLocks noGrp="1"/>
          </p:cNvSpPr>
          <p:nvPr>
            <p:ph type="sldNum" sz="quarter" idx="11"/>
          </p:nvPr>
        </p:nvSpPr>
        <p:spPr/>
        <p:txBody>
          <a:bodyPr/>
          <a:lstStyle/>
          <a:p>
            <a:pPr>
              <a:defRPr/>
            </a:pPr>
            <a:fld id="{D5143908-0819-4B70-B92B-71A05F9F97D4}" type="slidenum">
              <a:rPr lang="zh-CN" altLang="en-US" smtClean="0"/>
              <a:pPr>
                <a:defRPr/>
              </a:pPr>
              <a:t>35</a:t>
            </a:fld>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3721846-2229-427A-8CC8-98D9F05291F3}"/>
              </a:ext>
            </a:extLst>
          </p:cNvPr>
          <p:cNvSpPr>
            <a:spLocks noGrp="1"/>
          </p:cNvSpPr>
          <p:nvPr>
            <p:ph idx="1"/>
          </p:nvPr>
        </p:nvSpPr>
        <p:spPr>
          <a:xfrm>
            <a:off x="457200" y="980729"/>
            <a:ext cx="8229600" cy="648072"/>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8.3】</a:t>
            </a:r>
            <a:r>
              <a:rPr lang="zh-CN" altLang="en-US" dirty="0">
                <a:solidFill>
                  <a:srgbClr val="C00000"/>
                </a:solidFill>
              </a:rPr>
              <a:t>分析程序的运行结果</a:t>
            </a:r>
          </a:p>
        </p:txBody>
      </p:sp>
      <p:sp>
        <p:nvSpPr>
          <p:cNvPr id="4" name="灯片编号占位符 3">
            <a:extLst>
              <a:ext uri="{FF2B5EF4-FFF2-40B4-BE49-F238E27FC236}">
                <a16:creationId xmlns:a16="http://schemas.microsoft.com/office/drawing/2014/main" id="{F914F0A3-67AD-4501-A45A-FEE95C6957AB}"/>
              </a:ext>
            </a:extLst>
          </p:cNvPr>
          <p:cNvSpPr>
            <a:spLocks noGrp="1"/>
          </p:cNvSpPr>
          <p:nvPr>
            <p:ph type="sldNum" sz="quarter" idx="11"/>
          </p:nvPr>
        </p:nvSpPr>
        <p:spPr/>
        <p:txBody>
          <a:bodyPr/>
          <a:lstStyle/>
          <a:p>
            <a:pPr>
              <a:defRPr/>
            </a:pPr>
            <a:fld id="{D5143908-0819-4B70-B92B-71A05F9F97D4}" type="slidenum">
              <a:rPr lang="zh-CN" altLang="en-US" smtClean="0"/>
              <a:pPr>
                <a:defRPr/>
              </a:pPr>
              <a:t>36</a:t>
            </a:fld>
            <a:endParaRPr lang="zh-CN" altLang="en-US" dirty="0"/>
          </a:p>
        </p:txBody>
      </p:sp>
      <p:sp>
        <p:nvSpPr>
          <p:cNvPr id="5" name="矩形 4">
            <a:extLst>
              <a:ext uri="{FF2B5EF4-FFF2-40B4-BE49-F238E27FC236}">
                <a16:creationId xmlns:a16="http://schemas.microsoft.com/office/drawing/2014/main" id="{55614694-0A30-415E-9118-C8BC57D35A06}"/>
              </a:ext>
            </a:extLst>
          </p:cNvPr>
          <p:cNvSpPr/>
          <p:nvPr/>
        </p:nvSpPr>
        <p:spPr>
          <a:xfrm>
            <a:off x="143508" y="1628801"/>
            <a:ext cx="8856984" cy="4401205"/>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protected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length {1.0};</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width {1.0};</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 {1.0};</a:t>
            </a:r>
          </a:p>
          <a:p>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Constructors</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Box(</a:t>
            </a:r>
            <a:r>
              <a:rPr lang="fr-FR"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length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width {</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 {</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cout </a:t>
            </a:r>
            <a:r>
              <a:rPr lang="fr-FR"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"Box(double, double, double) called.\n"</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rId2" action="ppaction://hlinksldjump"/>
            <a:extLst>
              <a:ext uri="{FF2B5EF4-FFF2-40B4-BE49-F238E27FC236}">
                <a16:creationId xmlns:a16="http://schemas.microsoft.com/office/drawing/2014/main" id="{2671ED01-969C-47EB-B64F-E2A640A7EEF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7" name="矩形 6">
            <a:hlinkClick r:id="" action="ppaction://noaction"/>
            <a:extLst>
              <a:ext uri="{FF2B5EF4-FFF2-40B4-BE49-F238E27FC236}">
                <a16:creationId xmlns:a16="http://schemas.microsoft.com/office/drawing/2014/main" id="{58505293-D356-4CEF-9501-9F3D9344101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8" name="矩形 7">
            <a:hlinkClick r:id="" action="ppaction://noaction"/>
            <a:extLst>
              <a:ext uri="{FF2B5EF4-FFF2-40B4-BE49-F238E27FC236}">
                <a16:creationId xmlns:a16="http://schemas.microsoft.com/office/drawing/2014/main" id="{A0921A01-11B5-4CD7-A28B-A26CCF6867D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9" name="矩形 8">
            <a:hlinkClick r:id="" action="ppaction://noaction"/>
            <a:extLst>
              <a:ext uri="{FF2B5EF4-FFF2-40B4-BE49-F238E27FC236}">
                <a16:creationId xmlns:a16="http://schemas.microsoft.com/office/drawing/2014/main" id="{601F67FE-77DB-4BF5-9118-3487DAF54D9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0" name="矩形 9">
            <a:hlinkClick r:id="" action="ppaction://noaction"/>
            <a:extLst>
              <a:ext uri="{FF2B5EF4-FFF2-40B4-BE49-F238E27FC236}">
                <a16:creationId xmlns:a16="http://schemas.microsoft.com/office/drawing/2014/main" id="{99F94FFA-B886-4DD9-A22F-F3196B78A44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1" name="矩形 10">
            <a:hlinkClick r:id="" action="ppaction://noaction"/>
            <a:extLst>
              <a:ext uri="{FF2B5EF4-FFF2-40B4-BE49-F238E27FC236}">
                <a16:creationId xmlns:a16="http://schemas.microsoft.com/office/drawing/2014/main" id="{33918566-0666-4EE0-BEE9-3261760195E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2" name="矩形 11">
            <a:hlinkClick r:id="" action="ppaction://noaction"/>
            <a:extLst>
              <a:ext uri="{FF2B5EF4-FFF2-40B4-BE49-F238E27FC236}">
                <a16:creationId xmlns:a16="http://schemas.microsoft.com/office/drawing/2014/main" id="{345B8AD6-5B3B-4DCC-B9E9-4E174CD9C2E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3" name="矩形 12">
            <a:hlinkClick r:id="" action="ppaction://noaction"/>
            <a:extLst>
              <a:ext uri="{FF2B5EF4-FFF2-40B4-BE49-F238E27FC236}">
                <a16:creationId xmlns:a16="http://schemas.microsoft.com/office/drawing/2014/main" id="{6F8D477A-48B0-47E6-8BAA-4CE5D3275A8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7124663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A56436C-EEF3-43B6-9359-C4BCF3007DD3}"/>
              </a:ext>
            </a:extLst>
          </p:cNvPr>
          <p:cNvSpPr>
            <a:spLocks noGrp="1"/>
          </p:cNvSpPr>
          <p:nvPr>
            <p:ph type="sldNum" sz="quarter" idx="11"/>
          </p:nvPr>
        </p:nvSpPr>
        <p:spPr/>
        <p:txBody>
          <a:bodyPr/>
          <a:lstStyle/>
          <a:p>
            <a:pPr>
              <a:defRPr/>
            </a:pPr>
            <a:fld id="{D5143908-0819-4B70-B92B-71A05F9F97D4}" type="slidenum">
              <a:rPr lang="zh-CN" altLang="en-US" smtClean="0"/>
              <a:pPr>
                <a:defRPr/>
              </a:pPr>
              <a:t>37</a:t>
            </a:fld>
            <a:endParaRPr lang="zh-CN" altLang="en-US" dirty="0"/>
          </a:p>
        </p:txBody>
      </p:sp>
      <p:sp>
        <p:nvSpPr>
          <p:cNvPr id="5" name="矩形 4">
            <a:extLst>
              <a:ext uri="{FF2B5EF4-FFF2-40B4-BE49-F238E27FC236}">
                <a16:creationId xmlns:a16="http://schemas.microsoft.com/office/drawing/2014/main" id="{3A963B8B-1DC6-4CD7-AF90-75ADC93D7E79}"/>
              </a:ext>
            </a:extLst>
          </p:cNvPr>
          <p:cNvSpPr/>
          <p:nvPr/>
        </p:nvSpPr>
        <p:spPr>
          <a:xfrm>
            <a:off x="251520" y="1340768"/>
            <a:ext cx="8640960" cy="4401205"/>
          </a:xfrm>
          <a:prstGeom prst="rect">
            <a:avLst/>
          </a:prstGeom>
        </p:spPr>
        <p:txBody>
          <a:bodyPr wrap="square">
            <a:spAutoFit/>
          </a:bodyPr>
          <a:lstStyle/>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explicit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Box(</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"Box(double) called.\n"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No-</a:t>
            </a:r>
            <a:r>
              <a:rPr lang="en-US" altLang="zh-CN" sz="2000" b="1" dirty="0" err="1">
                <a:solidFill>
                  <a:srgbClr val="008000"/>
                </a:solidFill>
                <a:latin typeface="Courier New" panose="02070309020205020404" pitchFamily="49" charset="0"/>
                <a:ea typeface="新宋体" panose="02010609030101010101" pitchFamily="49" charset="-122"/>
                <a:cs typeface="Courier New" panose="02070309020205020404" pitchFamily="49" charset="0"/>
              </a:rPr>
              <a:t>arg</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constructor</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Box()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"Box() called.\n"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 Function to calculate the volume</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volume()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return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length*width*height;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rId2" action="ppaction://hlinksldjump"/>
            <a:extLst>
              <a:ext uri="{FF2B5EF4-FFF2-40B4-BE49-F238E27FC236}">
                <a16:creationId xmlns:a16="http://schemas.microsoft.com/office/drawing/2014/main" id="{757F077F-3666-456C-AECB-E43E7B22C4B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7" name="矩形 6">
            <a:hlinkClick r:id="" action="ppaction://noaction"/>
            <a:extLst>
              <a:ext uri="{FF2B5EF4-FFF2-40B4-BE49-F238E27FC236}">
                <a16:creationId xmlns:a16="http://schemas.microsoft.com/office/drawing/2014/main" id="{2673DADD-07B6-40F0-9DC4-4D055A9E19D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8" name="矩形 7">
            <a:hlinkClick r:id="" action="ppaction://noaction"/>
            <a:extLst>
              <a:ext uri="{FF2B5EF4-FFF2-40B4-BE49-F238E27FC236}">
                <a16:creationId xmlns:a16="http://schemas.microsoft.com/office/drawing/2014/main" id="{521E9E61-C3E7-41A7-9CE2-E776F649389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9" name="矩形 8">
            <a:hlinkClick r:id="" action="ppaction://noaction"/>
            <a:extLst>
              <a:ext uri="{FF2B5EF4-FFF2-40B4-BE49-F238E27FC236}">
                <a16:creationId xmlns:a16="http://schemas.microsoft.com/office/drawing/2014/main" id="{BE19BD08-5787-4470-A094-5C5FA5A7AD9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0" name="矩形 9">
            <a:hlinkClick r:id="" action="ppaction://noaction"/>
            <a:extLst>
              <a:ext uri="{FF2B5EF4-FFF2-40B4-BE49-F238E27FC236}">
                <a16:creationId xmlns:a16="http://schemas.microsoft.com/office/drawing/2014/main" id="{899612D7-7888-4C5A-9836-A66E0BC37C2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1" name="矩形 10">
            <a:hlinkClick r:id="" action="ppaction://noaction"/>
            <a:extLst>
              <a:ext uri="{FF2B5EF4-FFF2-40B4-BE49-F238E27FC236}">
                <a16:creationId xmlns:a16="http://schemas.microsoft.com/office/drawing/2014/main" id="{5F44A93C-B03B-441F-9C5C-4852AB16C0D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2" name="矩形 11">
            <a:hlinkClick r:id="" action="ppaction://noaction"/>
            <a:extLst>
              <a:ext uri="{FF2B5EF4-FFF2-40B4-BE49-F238E27FC236}">
                <a16:creationId xmlns:a16="http://schemas.microsoft.com/office/drawing/2014/main" id="{628C265B-2AD9-4B5F-B544-29C3F5DF35E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3" name="矩形 12">
            <a:hlinkClick r:id="" action="ppaction://noaction"/>
            <a:extLst>
              <a:ext uri="{FF2B5EF4-FFF2-40B4-BE49-F238E27FC236}">
                <a16:creationId xmlns:a16="http://schemas.microsoft.com/office/drawing/2014/main" id="{E966AF80-BA09-406A-8418-CF4652B57CF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35398337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6E4B99E-74D0-4F13-BC06-DC872ADBEF10}"/>
              </a:ext>
            </a:extLst>
          </p:cNvPr>
          <p:cNvSpPr>
            <a:spLocks noGrp="1"/>
          </p:cNvSpPr>
          <p:nvPr>
            <p:ph type="sldNum" sz="quarter" idx="11"/>
          </p:nvPr>
        </p:nvSpPr>
        <p:spPr/>
        <p:txBody>
          <a:bodyPr/>
          <a:lstStyle/>
          <a:p>
            <a:pPr>
              <a:defRPr/>
            </a:pPr>
            <a:fld id="{D5143908-0819-4B70-B92B-71A05F9F97D4}" type="slidenum">
              <a:rPr lang="zh-CN" altLang="en-US" smtClean="0"/>
              <a:pPr>
                <a:defRPr/>
              </a:pPr>
              <a:t>38</a:t>
            </a:fld>
            <a:endParaRPr lang="zh-CN" altLang="en-US" dirty="0"/>
          </a:p>
        </p:txBody>
      </p:sp>
      <p:sp>
        <p:nvSpPr>
          <p:cNvPr id="5" name="矩形 4">
            <a:extLst>
              <a:ext uri="{FF2B5EF4-FFF2-40B4-BE49-F238E27FC236}">
                <a16:creationId xmlns:a16="http://schemas.microsoft.com/office/drawing/2014/main" id="{CD8D8DA9-685F-4C0A-912E-8DE08D21F883}"/>
              </a:ext>
            </a:extLst>
          </p:cNvPr>
          <p:cNvSpPr/>
          <p:nvPr/>
        </p:nvSpPr>
        <p:spPr>
          <a:xfrm>
            <a:off x="0" y="949922"/>
            <a:ext cx="9144000" cy="5632311"/>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private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material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"Cardboard"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a:t>
            </a:r>
            <a:r>
              <a:rPr lang="fr-FR"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material{</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double,double,double,string</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called.\n"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explicit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material{</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"Carton(string) called.\n"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material{</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double,string</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called.\n"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a:t>
            </a:r>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"Carton() called.\n"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rId2" action="ppaction://hlinksldjump"/>
            <a:extLst>
              <a:ext uri="{FF2B5EF4-FFF2-40B4-BE49-F238E27FC236}">
                <a16:creationId xmlns:a16="http://schemas.microsoft.com/office/drawing/2014/main" id="{3149F699-F216-497A-B959-0F0B31F25D4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7" name="矩形 6">
            <a:hlinkClick r:id="" action="ppaction://noaction"/>
            <a:extLst>
              <a:ext uri="{FF2B5EF4-FFF2-40B4-BE49-F238E27FC236}">
                <a16:creationId xmlns:a16="http://schemas.microsoft.com/office/drawing/2014/main" id="{A119B08B-4EFA-4A2B-ABE7-0BF5BFA5AE6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8" name="矩形 7">
            <a:hlinkClick r:id="" action="ppaction://noaction"/>
            <a:extLst>
              <a:ext uri="{FF2B5EF4-FFF2-40B4-BE49-F238E27FC236}">
                <a16:creationId xmlns:a16="http://schemas.microsoft.com/office/drawing/2014/main" id="{94E47895-26B5-4AB3-B64B-9972C8D3111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9" name="矩形 8">
            <a:hlinkClick r:id="" action="ppaction://noaction"/>
            <a:extLst>
              <a:ext uri="{FF2B5EF4-FFF2-40B4-BE49-F238E27FC236}">
                <a16:creationId xmlns:a16="http://schemas.microsoft.com/office/drawing/2014/main" id="{7F96FC41-3984-448F-989D-F74F7AD6D6D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0" name="矩形 9">
            <a:hlinkClick r:id="" action="ppaction://noaction"/>
            <a:extLst>
              <a:ext uri="{FF2B5EF4-FFF2-40B4-BE49-F238E27FC236}">
                <a16:creationId xmlns:a16="http://schemas.microsoft.com/office/drawing/2014/main" id="{A74665D8-8D0E-4CE3-B587-55D70656377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1" name="矩形 10">
            <a:hlinkClick r:id="" action="ppaction://noaction"/>
            <a:extLst>
              <a:ext uri="{FF2B5EF4-FFF2-40B4-BE49-F238E27FC236}">
                <a16:creationId xmlns:a16="http://schemas.microsoft.com/office/drawing/2014/main" id="{00D3E9E4-6382-4B34-A395-2B319864EEA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2" name="矩形 11">
            <a:hlinkClick r:id="" action="ppaction://noaction"/>
            <a:extLst>
              <a:ext uri="{FF2B5EF4-FFF2-40B4-BE49-F238E27FC236}">
                <a16:creationId xmlns:a16="http://schemas.microsoft.com/office/drawing/2014/main" id="{4A80C225-2D1B-4EC2-8FF2-E212B1F8BD1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3" name="矩形 12">
            <a:hlinkClick r:id="" action="ppaction://noaction"/>
            <a:extLst>
              <a:ext uri="{FF2B5EF4-FFF2-40B4-BE49-F238E27FC236}">
                <a16:creationId xmlns:a16="http://schemas.microsoft.com/office/drawing/2014/main" id="{EE575DAA-C29B-4FCC-ADD2-AE7DA26D9BC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3926841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类的继承与派生</a:t>
            </a:r>
          </a:p>
        </p:txBody>
      </p:sp>
      <p:sp>
        <p:nvSpPr>
          <p:cNvPr id="3" name="内容占位符 2"/>
          <p:cNvSpPr>
            <a:spLocks noGrp="1"/>
          </p:cNvSpPr>
          <p:nvPr>
            <p:ph idx="1"/>
          </p:nvPr>
        </p:nvSpPr>
        <p:spPr/>
        <p:txBody>
          <a:bodyPr/>
          <a:lstStyle/>
          <a:p>
            <a:r>
              <a:rPr lang="en-US" altLang="zh-CN" dirty="0">
                <a:latin typeface="+mj-ea"/>
                <a:ea typeface="+mj-ea"/>
              </a:rPr>
              <a:t>C++</a:t>
            </a:r>
            <a:r>
              <a:rPr lang="zh-CN" altLang="en-US" dirty="0">
                <a:latin typeface="宋体" panose="02010600030101010101" pitchFamily="2" charset="-122"/>
              </a:rPr>
              <a:t>程序用不同的类定义来表示一组数据以及对这些数据的操作与处理，而类之间往往具有某种关系，</a:t>
            </a:r>
            <a:r>
              <a:rPr lang="zh-CN" altLang="en-US" dirty="0">
                <a:latin typeface="Times New Roman" panose="02020603050405020304" pitchFamily="18" charset="0"/>
              </a:rPr>
              <a:t>“</a:t>
            </a:r>
            <a:r>
              <a:rPr lang="zh-CN" altLang="en-US" dirty="0">
                <a:solidFill>
                  <a:srgbClr val="C00000"/>
                </a:solidFill>
                <a:latin typeface="宋体" panose="02010600030101010101" pitchFamily="2" charset="-122"/>
              </a:rPr>
              <a:t>继承与派生</a:t>
            </a:r>
            <a:r>
              <a:rPr lang="zh-CN" altLang="en-US" dirty="0">
                <a:latin typeface="Times New Roman" panose="02020603050405020304" pitchFamily="18" charset="0"/>
              </a:rPr>
              <a:t>”</a:t>
            </a:r>
            <a:r>
              <a:rPr lang="zh-CN" altLang="en-US" dirty="0">
                <a:latin typeface="宋体" panose="02010600030101010101" pitchFamily="2" charset="-122"/>
              </a:rPr>
              <a:t>就是类间的一种常用关系。</a:t>
            </a:r>
            <a:endParaRPr lang="en-US" altLang="zh-CN" dirty="0">
              <a:latin typeface="宋体" panose="02010600030101010101" pitchFamily="2" charset="-122"/>
            </a:endParaRPr>
          </a:p>
          <a:p>
            <a:pPr lvl="1"/>
            <a:r>
              <a:rPr lang="zh-CN" altLang="en-US" dirty="0">
                <a:latin typeface="宋体" panose="02010600030101010101" pitchFamily="2" charset="-122"/>
              </a:rPr>
              <a:t>例如，交通工具→汽车→轿车→红旗轿车</a:t>
            </a:r>
            <a:endParaRPr lang="en-US" altLang="zh-CN" dirty="0">
              <a:latin typeface="宋体" panose="02010600030101010101" pitchFamily="2" charset="-122"/>
            </a:endParaRPr>
          </a:p>
          <a:p>
            <a:pPr lvl="1">
              <a:buNone/>
            </a:pPr>
            <a:r>
              <a:rPr lang="en-US" altLang="zh-CN" dirty="0">
                <a:solidFill>
                  <a:srgbClr val="C00000"/>
                </a:solidFill>
                <a:latin typeface="宋体" panose="02010600030101010101" pitchFamily="2" charset="-122"/>
              </a:rPr>
              <a:t>	</a:t>
            </a:r>
            <a:r>
              <a:rPr lang="zh-CN" altLang="en-US" dirty="0">
                <a:solidFill>
                  <a:srgbClr val="C00000"/>
                </a:solidFill>
                <a:latin typeface="宋体" panose="02010600030101010101" pitchFamily="2" charset="-122"/>
              </a:rPr>
              <a:t>具有层次关系！ </a:t>
            </a:r>
          </a:p>
          <a:p>
            <a:pPr lvl="2">
              <a:lnSpc>
                <a:spcPct val="120000"/>
              </a:lnSpc>
            </a:pPr>
            <a:r>
              <a:rPr lang="zh-CN" altLang="en-US" dirty="0">
                <a:latin typeface="宋体" panose="02010600030101010101" pitchFamily="2" charset="-122"/>
              </a:rPr>
              <a:t>汽车 	是一种特殊的    </a:t>
            </a:r>
            <a:r>
              <a:rPr lang="zh-CN" altLang="en-US" dirty="0">
                <a:solidFill>
                  <a:srgbClr val="0000FF"/>
                </a:solidFill>
                <a:latin typeface="宋体" panose="02010600030101010101" pitchFamily="2" charset="-122"/>
              </a:rPr>
              <a:t>交通工具</a:t>
            </a:r>
          </a:p>
          <a:p>
            <a:pPr lvl="2">
              <a:lnSpc>
                <a:spcPct val="120000"/>
              </a:lnSpc>
            </a:pPr>
            <a:r>
              <a:rPr lang="zh-CN" altLang="en-US" dirty="0">
                <a:solidFill>
                  <a:srgbClr val="00B050"/>
                </a:solidFill>
                <a:latin typeface="宋体" panose="02010600030101010101" pitchFamily="2" charset="-122"/>
              </a:rPr>
              <a:t>轿车</a:t>
            </a:r>
            <a:r>
              <a:rPr lang="en-US" altLang="zh-CN" dirty="0">
                <a:solidFill>
                  <a:srgbClr val="00B050"/>
                </a:solidFill>
                <a:latin typeface="宋体" panose="02010600030101010101" pitchFamily="2" charset="-122"/>
              </a:rPr>
              <a:t>		</a:t>
            </a:r>
            <a:r>
              <a:rPr lang="zh-CN" altLang="en-US" dirty="0">
                <a:latin typeface="宋体" panose="02010600030101010101" pitchFamily="2" charset="-122"/>
              </a:rPr>
              <a:t>是一种特殊的    汽车</a:t>
            </a:r>
          </a:p>
          <a:p>
            <a:pPr lvl="2">
              <a:lnSpc>
                <a:spcPct val="120000"/>
              </a:lnSpc>
            </a:pPr>
            <a:r>
              <a:rPr lang="zh-CN" altLang="en-US" dirty="0">
                <a:solidFill>
                  <a:schemeClr val="accent6"/>
                </a:solidFill>
                <a:latin typeface="宋体" panose="02010600030101010101" pitchFamily="2" charset="-122"/>
              </a:rPr>
              <a:t>红旗轿车</a:t>
            </a:r>
            <a:r>
              <a:rPr lang="en-US" altLang="zh-CN" dirty="0">
                <a:solidFill>
                  <a:schemeClr val="accent6"/>
                </a:solidFill>
                <a:latin typeface="宋体" panose="02010600030101010101" pitchFamily="2" charset="-122"/>
              </a:rPr>
              <a:t>	</a:t>
            </a:r>
            <a:r>
              <a:rPr lang="zh-CN" altLang="en-US" dirty="0">
                <a:latin typeface="宋体" panose="02010600030101010101" pitchFamily="2" charset="-122"/>
              </a:rPr>
              <a:t>是一种特殊的    </a:t>
            </a:r>
            <a:r>
              <a:rPr lang="zh-CN" altLang="en-US" dirty="0">
                <a:solidFill>
                  <a:srgbClr val="00B050"/>
                </a:solidFill>
                <a:latin typeface="宋体" panose="02010600030101010101" pitchFamily="2" charset="-122"/>
              </a:rPr>
              <a:t>轿车</a:t>
            </a:r>
          </a:p>
          <a:p>
            <a:pPr lvl="1"/>
            <a:endParaRPr lang="zh-CN" altLang="en-US" dirty="0">
              <a:latin typeface="宋体" panose="02010600030101010101" pitchFamily="2" charset="-122"/>
            </a:endParaRPr>
          </a:p>
        </p:txBody>
      </p:sp>
      <p:sp>
        <p:nvSpPr>
          <p:cNvPr id="4" name="矩形 3">
            <a:hlinkClick r:id="rId2" action="ppaction://hlinksldjump"/>
            <a:extLst>
              <a:ext uri="{FF2B5EF4-FFF2-40B4-BE49-F238E27FC236}">
                <a16:creationId xmlns:a16="http://schemas.microsoft.com/office/drawing/2014/main" id="{761C22C1-E647-457C-9961-4ECD28CB33F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3A156487-1372-43BE-9498-E436E1676A2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A89D97A1-6056-4441-9BFC-C8A3EC604A9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1C1A79BD-0490-4163-9A26-739A5F2826A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BE326B4F-010C-4562-A354-16AFBC2498D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9" name="矩形 8">
            <a:hlinkClick r:id="" action="ppaction://noaction"/>
            <a:extLst>
              <a:ext uri="{FF2B5EF4-FFF2-40B4-BE49-F238E27FC236}">
                <a16:creationId xmlns:a16="http://schemas.microsoft.com/office/drawing/2014/main" id="{D1328482-88F3-478E-B512-92EEAC60F57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0" name="矩形 9">
            <a:hlinkClick r:id="" action="ppaction://noaction"/>
            <a:extLst>
              <a:ext uri="{FF2B5EF4-FFF2-40B4-BE49-F238E27FC236}">
                <a16:creationId xmlns:a16="http://schemas.microsoft.com/office/drawing/2014/main" id="{6C241273-1344-4CEA-B28D-3ED44038165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1" name="矩形 10">
            <a:hlinkClick r:id="" action="ppaction://noaction"/>
            <a:extLst>
              <a:ext uri="{FF2B5EF4-FFF2-40B4-BE49-F238E27FC236}">
                <a16:creationId xmlns:a16="http://schemas.microsoft.com/office/drawing/2014/main" id="{12D5D3C9-E076-430F-B3FD-099C19C88B4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12" name="灯片编号占位符 11">
            <a:extLst>
              <a:ext uri="{FF2B5EF4-FFF2-40B4-BE49-F238E27FC236}">
                <a16:creationId xmlns:a16="http://schemas.microsoft.com/office/drawing/2014/main" id="{ACD3A4A1-DFEB-44B7-927A-1EF41966B1F1}"/>
              </a:ext>
            </a:extLst>
          </p:cNvPr>
          <p:cNvSpPr>
            <a:spLocks noGrp="1"/>
          </p:cNvSpPr>
          <p:nvPr>
            <p:ph type="sldNum" sz="quarter" idx="11"/>
          </p:nvPr>
        </p:nvSpPr>
        <p:spPr/>
        <p:txBody>
          <a:bodyPr/>
          <a:lstStyle/>
          <a:p>
            <a:pPr>
              <a:defRPr/>
            </a:pPr>
            <a:fld id="{D5143908-0819-4B70-B92B-71A05F9F97D4}" type="slidenum">
              <a:rPr lang="zh-CN" altLang="en-US" smtClean="0"/>
              <a:pPr>
                <a:defRPr/>
              </a:pPr>
              <a:t>3</a:t>
            </a:fld>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BC21C5-4464-464B-87D1-AF0A6E4B93CC}"/>
              </a:ext>
            </a:extLst>
          </p:cNvPr>
          <p:cNvSpPr>
            <a:spLocks noGrp="1"/>
          </p:cNvSpPr>
          <p:nvPr>
            <p:ph type="sldNum" sz="quarter" idx="11"/>
          </p:nvPr>
        </p:nvSpPr>
        <p:spPr/>
        <p:txBody>
          <a:bodyPr/>
          <a:lstStyle/>
          <a:p>
            <a:pPr>
              <a:defRPr/>
            </a:pPr>
            <a:fld id="{D5143908-0819-4B70-B92B-71A05F9F97D4}" type="slidenum">
              <a:rPr lang="zh-CN" altLang="en-US" smtClean="0"/>
              <a:pPr>
                <a:defRPr/>
              </a:pPr>
              <a:t>39</a:t>
            </a:fld>
            <a:endParaRPr lang="zh-CN" altLang="en-US" dirty="0"/>
          </a:p>
        </p:txBody>
      </p:sp>
      <p:sp>
        <p:nvSpPr>
          <p:cNvPr id="5" name="矩形 4">
            <a:extLst>
              <a:ext uri="{FF2B5EF4-FFF2-40B4-BE49-F238E27FC236}">
                <a16:creationId xmlns:a16="http://schemas.microsoft.com/office/drawing/2014/main" id="{FC403816-2B76-4E94-84C6-FBB78A278685}"/>
              </a:ext>
            </a:extLst>
          </p:cNvPr>
          <p:cNvSpPr/>
          <p:nvPr/>
        </p:nvSpPr>
        <p:spPr>
          <a:xfrm>
            <a:off x="395535" y="1166843"/>
            <a:ext cx="8002339" cy="4708981"/>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Carton.h</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For the Carton class</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Create four Carton objects</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carton1;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carton2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"Thin cardboard"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it-IT"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it-IT"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it-IT"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carton3 {4.0, 5.0, 6.0, </a:t>
            </a:r>
            <a:r>
              <a:rPr lang="it-IT"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"Plastic"</a:t>
            </a:r>
            <a:r>
              <a:rPr lang="it-IT"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carton4 {2.0,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"paper"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p:txBody>
      </p:sp>
      <p:sp>
        <p:nvSpPr>
          <p:cNvPr id="6" name="矩形 5">
            <a:hlinkClick r:id="rId2" action="ppaction://hlinksldjump"/>
            <a:extLst>
              <a:ext uri="{FF2B5EF4-FFF2-40B4-BE49-F238E27FC236}">
                <a16:creationId xmlns:a16="http://schemas.microsoft.com/office/drawing/2014/main" id="{175D4004-988D-463D-8FFD-AD9CA3A9508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7" name="矩形 6">
            <a:hlinkClick r:id="" action="ppaction://noaction"/>
            <a:extLst>
              <a:ext uri="{FF2B5EF4-FFF2-40B4-BE49-F238E27FC236}">
                <a16:creationId xmlns:a16="http://schemas.microsoft.com/office/drawing/2014/main" id="{ABF282BD-4F87-4DE9-839C-1CF08B004F4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8" name="矩形 7">
            <a:hlinkClick r:id="" action="ppaction://noaction"/>
            <a:extLst>
              <a:ext uri="{FF2B5EF4-FFF2-40B4-BE49-F238E27FC236}">
                <a16:creationId xmlns:a16="http://schemas.microsoft.com/office/drawing/2014/main" id="{B75F635F-4115-484F-AFE0-FA060D86831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9" name="矩形 8">
            <a:hlinkClick r:id="" action="ppaction://noaction"/>
            <a:extLst>
              <a:ext uri="{FF2B5EF4-FFF2-40B4-BE49-F238E27FC236}">
                <a16:creationId xmlns:a16="http://schemas.microsoft.com/office/drawing/2014/main" id="{7670302F-F571-4CAE-B165-2457FDD2C60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0" name="矩形 9">
            <a:hlinkClick r:id="" action="ppaction://noaction"/>
            <a:extLst>
              <a:ext uri="{FF2B5EF4-FFF2-40B4-BE49-F238E27FC236}">
                <a16:creationId xmlns:a16="http://schemas.microsoft.com/office/drawing/2014/main" id="{D710D5FA-DC29-4F90-BEF0-9A916086ADA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1" name="矩形 10">
            <a:hlinkClick r:id="" action="ppaction://noaction"/>
            <a:extLst>
              <a:ext uri="{FF2B5EF4-FFF2-40B4-BE49-F238E27FC236}">
                <a16:creationId xmlns:a16="http://schemas.microsoft.com/office/drawing/2014/main" id="{D1895A9F-573A-4A90-8FDB-DF4F14429E6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2" name="矩形 11">
            <a:hlinkClick r:id="" action="ppaction://noaction"/>
            <a:extLst>
              <a:ext uri="{FF2B5EF4-FFF2-40B4-BE49-F238E27FC236}">
                <a16:creationId xmlns:a16="http://schemas.microsoft.com/office/drawing/2014/main" id="{D86588B7-0E11-4633-9EDA-F1D7F3D3BF4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3" name="矩形 12">
            <a:hlinkClick r:id="" action="ppaction://noaction"/>
            <a:extLst>
              <a:ext uri="{FF2B5EF4-FFF2-40B4-BE49-F238E27FC236}">
                <a16:creationId xmlns:a16="http://schemas.microsoft.com/office/drawing/2014/main" id="{AE7ED766-0F59-4D1B-BBBF-408587F8A17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38112944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284AFBE-6C74-43FD-8CA4-01DD11D948F8}"/>
              </a:ext>
            </a:extLst>
          </p:cNvPr>
          <p:cNvSpPr>
            <a:spLocks noGrp="1"/>
          </p:cNvSpPr>
          <p:nvPr>
            <p:ph idx="1"/>
          </p:nvPr>
        </p:nvSpPr>
        <p:spPr>
          <a:xfrm>
            <a:off x="457200" y="1052736"/>
            <a:ext cx="8229600" cy="5376639"/>
          </a:xfrm>
        </p:spPr>
        <p:txBody>
          <a:bodyPr/>
          <a:lstStyle/>
          <a:p>
            <a:r>
              <a:rPr lang="zh-CN" altLang="en-US" dirty="0">
                <a:solidFill>
                  <a:schemeClr val="accent6">
                    <a:lumMod val="75000"/>
                  </a:schemeClr>
                </a:solidFill>
              </a:rPr>
              <a:t>程序的运行结果为：</a:t>
            </a:r>
            <a:endParaRPr lang="en-US" altLang="zh-CN" dirty="0">
              <a:solidFill>
                <a:schemeClr val="accent6">
                  <a:lumMod val="75000"/>
                </a:schemeClr>
              </a:solidFill>
            </a:endParaRPr>
          </a:p>
          <a:p>
            <a:r>
              <a:rPr lang="en-US" altLang="zh-CN" sz="2000" b="1" dirty="0">
                <a:latin typeface="Courier New" panose="02070309020205020404" pitchFamily="49" charset="0"/>
                <a:cs typeface="Courier New" panose="02070309020205020404" pitchFamily="49" charset="0"/>
              </a:rPr>
              <a:t>Box() called.</a:t>
            </a:r>
          </a:p>
          <a:p>
            <a:r>
              <a:rPr lang="en-US" altLang="zh-CN" sz="2000" b="1" dirty="0">
                <a:latin typeface="Courier New" panose="02070309020205020404" pitchFamily="49" charset="0"/>
                <a:cs typeface="Courier New" panose="02070309020205020404" pitchFamily="49" charset="0"/>
              </a:rPr>
              <a:t>Carton() called.</a:t>
            </a:r>
          </a:p>
          <a:p>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Box() called.</a:t>
            </a:r>
          </a:p>
          <a:p>
            <a:r>
              <a:rPr lang="en-US" altLang="zh-CN" sz="2000" b="1" dirty="0">
                <a:latin typeface="Courier New" panose="02070309020205020404" pitchFamily="49" charset="0"/>
                <a:cs typeface="Courier New" panose="02070309020205020404" pitchFamily="49" charset="0"/>
              </a:rPr>
              <a:t>Carton(string) called.</a:t>
            </a:r>
          </a:p>
          <a:p>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Box(double, double, double) called.</a:t>
            </a:r>
          </a:p>
          <a:p>
            <a:r>
              <a:rPr lang="en-US" altLang="zh-CN" sz="2000" b="1" dirty="0">
                <a:latin typeface="Courier New" panose="02070309020205020404" pitchFamily="49" charset="0"/>
                <a:cs typeface="Courier New" panose="02070309020205020404" pitchFamily="49" charset="0"/>
              </a:rPr>
              <a:t>Carton(</a:t>
            </a:r>
            <a:r>
              <a:rPr lang="en-US" altLang="zh-CN" sz="2000" b="1" dirty="0" err="1">
                <a:latin typeface="Courier New" panose="02070309020205020404" pitchFamily="49" charset="0"/>
                <a:cs typeface="Courier New" panose="02070309020205020404" pitchFamily="49" charset="0"/>
              </a:rPr>
              <a:t>double,double,double,string</a:t>
            </a:r>
            <a:r>
              <a:rPr lang="en-US" altLang="zh-CN" sz="2000" b="1" dirty="0">
                <a:latin typeface="Courier New" panose="02070309020205020404" pitchFamily="49" charset="0"/>
                <a:cs typeface="Courier New" panose="02070309020205020404" pitchFamily="49" charset="0"/>
              </a:rPr>
              <a:t>) called.</a:t>
            </a:r>
          </a:p>
          <a:p>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Box(double, double, double) called.</a:t>
            </a:r>
          </a:p>
          <a:p>
            <a:r>
              <a:rPr lang="en-US" altLang="zh-CN" sz="2000" b="1" dirty="0">
                <a:latin typeface="Courier New" panose="02070309020205020404" pitchFamily="49" charset="0"/>
                <a:cs typeface="Courier New" panose="02070309020205020404" pitchFamily="49" charset="0"/>
              </a:rPr>
              <a:t>Box(double) called.</a:t>
            </a:r>
          </a:p>
          <a:p>
            <a:r>
              <a:rPr lang="en-US" altLang="zh-CN" sz="2000" b="1" dirty="0">
                <a:latin typeface="Courier New" panose="02070309020205020404" pitchFamily="49" charset="0"/>
                <a:cs typeface="Courier New" panose="02070309020205020404" pitchFamily="49" charset="0"/>
              </a:rPr>
              <a:t>Carton(</a:t>
            </a:r>
            <a:r>
              <a:rPr lang="en-US" altLang="zh-CN" sz="2000" b="1" dirty="0" err="1">
                <a:latin typeface="Courier New" panose="02070309020205020404" pitchFamily="49" charset="0"/>
                <a:cs typeface="Courier New" panose="02070309020205020404" pitchFamily="49" charset="0"/>
              </a:rPr>
              <a:t>double,string</a:t>
            </a:r>
            <a:r>
              <a:rPr lang="en-US" altLang="zh-CN" sz="2000" b="1" dirty="0">
                <a:latin typeface="Courier New" panose="02070309020205020404" pitchFamily="49" charset="0"/>
                <a:cs typeface="Courier New" panose="02070309020205020404" pitchFamily="49" charset="0"/>
              </a:rPr>
              <a:t>) called.</a:t>
            </a:r>
          </a:p>
          <a:p>
            <a:pPr marL="0" indent="0">
              <a:buNone/>
            </a:pPr>
            <a:endParaRPr lang="en-US" altLang="zh-CN" dirty="0"/>
          </a:p>
        </p:txBody>
      </p:sp>
      <p:sp>
        <p:nvSpPr>
          <p:cNvPr id="4" name="灯片编号占位符 3">
            <a:extLst>
              <a:ext uri="{FF2B5EF4-FFF2-40B4-BE49-F238E27FC236}">
                <a16:creationId xmlns:a16="http://schemas.microsoft.com/office/drawing/2014/main" id="{218FFB32-DC8C-4D1B-87A0-2C4243B44894}"/>
              </a:ext>
            </a:extLst>
          </p:cNvPr>
          <p:cNvSpPr>
            <a:spLocks noGrp="1"/>
          </p:cNvSpPr>
          <p:nvPr>
            <p:ph type="sldNum" sz="quarter" idx="11"/>
          </p:nvPr>
        </p:nvSpPr>
        <p:spPr/>
        <p:txBody>
          <a:bodyPr/>
          <a:lstStyle/>
          <a:p>
            <a:pPr>
              <a:defRPr/>
            </a:pPr>
            <a:fld id="{D5143908-0819-4B70-B92B-71A05F9F97D4}" type="slidenum">
              <a:rPr lang="zh-CN" altLang="en-US" smtClean="0"/>
              <a:pPr>
                <a:defRPr/>
              </a:pPr>
              <a:t>40</a:t>
            </a:fld>
            <a:endParaRPr lang="zh-CN" altLang="en-US" dirty="0"/>
          </a:p>
        </p:txBody>
      </p:sp>
      <p:sp>
        <p:nvSpPr>
          <p:cNvPr id="5" name="矩形 4">
            <a:hlinkClick r:id="rId2" action="ppaction://hlinksldjump"/>
            <a:extLst>
              <a:ext uri="{FF2B5EF4-FFF2-40B4-BE49-F238E27FC236}">
                <a16:creationId xmlns:a16="http://schemas.microsoft.com/office/drawing/2014/main" id="{98EA71BB-1E7B-43B2-80CA-D6EF3F83D4F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6" name="矩形 5">
            <a:hlinkClick r:id="" action="ppaction://noaction"/>
            <a:extLst>
              <a:ext uri="{FF2B5EF4-FFF2-40B4-BE49-F238E27FC236}">
                <a16:creationId xmlns:a16="http://schemas.microsoft.com/office/drawing/2014/main" id="{8FEBF496-8729-43EE-9ED5-E2BD52D8588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7" name="矩形 6">
            <a:hlinkClick r:id="" action="ppaction://noaction"/>
            <a:extLst>
              <a:ext uri="{FF2B5EF4-FFF2-40B4-BE49-F238E27FC236}">
                <a16:creationId xmlns:a16="http://schemas.microsoft.com/office/drawing/2014/main" id="{37AEF9F3-BED0-4373-BF6B-A88705E76C0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8" name="矩形 7">
            <a:hlinkClick r:id="" action="ppaction://noaction"/>
            <a:extLst>
              <a:ext uri="{FF2B5EF4-FFF2-40B4-BE49-F238E27FC236}">
                <a16:creationId xmlns:a16="http://schemas.microsoft.com/office/drawing/2014/main" id="{364BD964-EC03-42AD-A391-80B0BD4D8C1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9" name="矩形 8">
            <a:hlinkClick r:id="" action="ppaction://noaction"/>
            <a:extLst>
              <a:ext uri="{FF2B5EF4-FFF2-40B4-BE49-F238E27FC236}">
                <a16:creationId xmlns:a16="http://schemas.microsoft.com/office/drawing/2014/main" id="{C76A5F9E-5AC5-4B87-BB2E-801D31B66EE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0" name="矩形 9">
            <a:hlinkClick r:id="" action="ppaction://noaction"/>
            <a:extLst>
              <a:ext uri="{FF2B5EF4-FFF2-40B4-BE49-F238E27FC236}">
                <a16:creationId xmlns:a16="http://schemas.microsoft.com/office/drawing/2014/main" id="{AE510416-E622-450F-840F-C619C6C2D82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1" name="矩形 10">
            <a:hlinkClick r:id="" action="ppaction://noaction"/>
            <a:extLst>
              <a:ext uri="{FF2B5EF4-FFF2-40B4-BE49-F238E27FC236}">
                <a16:creationId xmlns:a16="http://schemas.microsoft.com/office/drawing/2014/main" id="{2309D0C0-92FF-416B-9520-8FFE6C164BF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2" name="矩形 11">
            <a:hlinkClick r:id="" action="ppaction://noaction"/>
            <a:extLst>
              <a:ext uri="{FF2B5EF4-FFF2-40B4-BE49-F238E27FC236}">
                <a16:creationId xmlns:a16="http://schemas.microsoft.com/office/drawing/2014/main" id="{2B137BDC-296D-4BA7-ABF5-F3DDE29B565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42397381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99B356C-A754-477C-A73C-ED0B2DE51942}"/>
              </a:ext>
            </a:extLst>
          </p:cNvPr>
          <p:cNvSpPr>
            <a:spLocks noGrp="1"/>
          </p:cNvSpPr>
          <p:nvPr>
            <p:ph idx="1"/>
          </p:nvPr>
        </p:nvSpPr>
        <p:spPr>
          <a:xfrm>
            <a:off x="457200" y="1928813"/>
            <a:ext cx="8579296" cy="1500187"/>
          </a:xfrm>
        </p:spPr>
        <p:txBody>
          <a:bodyPr/>
          <a:lstStyle/>
          <a:p>
            <a:r>
              <a:rPr lang="zh-CN" altLang="en-US" dirty="0"/>
              <a:t>如果把</a:t>
            </a:r>
            <a:r>
              <a:rPr lang="en-US" altLang="zh-CN" dirty="0">
                <a:solidFill>
                  <a:srgbClr val="C00000"/>
                </a:solidFill>
              </a:rPr>
              <a:t>【</a:t>
            </a:r>
            <a:r>
              <a:rPr lang="zh-CN" altLang="en-US" dirty="0">
                <a:solidFill>
                  <a:srgbClr val="C00000"/>
                </a:solidFill>
              </a:rPr>
              <a:t>例</a:t>
            </a:r>
            <a:r>
              <a:rPr lang="en-US" altLang="zh-CN" dirty="0">
                <a:solidFill>
                  <a:srgbClr val="C00000"/>
                </a:solidFill>
              </a:rPr>
              <a:t>8.3】</a:t>
            </a:r>
            <a:r>
              <a:rPr lang="zh-CN" altLang="en-US" dirty="0"/>
              <a:t>中</a:t>
            </a:r>
            <a:r>
              <a:rPr lang="en-US" altLang="zh-CN" dirty="0"/>
              <a:t>Carton</a:t>
            </a:r>
            <a:r>
              <a:rPr lang="zh-CN" altLang="en-US" dirty="0"/>
              <a:t>类的构造函数</a:t>
            </a:r>
            <a:endParaRPr lang="en-US" altLang="zh-CN" dirty="0"/>
          </a:p>
          <a:p>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Carton(</a:t>
            </a:r>
            <a:r>
              <a:rPr lang="fr-FR"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dirty="0"/>
              <a:t>改为：</a:t>
            </a:r>
          </a:p>
        </p:txBody>
      </p:sp>
      <p:sp>
        <p:nvSpPr>
          <p:cNvPr id="3" name="标题 2">
            <a:extLst>
              <a:ext uri="{FF2B5EF4-FFF2-40B4-BE49-F238E27FC236}">
                <a16:creationId xmlns:a16="http://schemas.microsoft.com/office/drawing/2014/main" id="{68DC97B4-84EB-4E3A-B9EE-B29564B3EB92}"/>
              </a:ext>
            </a:extLst>
          </p:cNvPr>
          <p:cNvSpPr>
            <a:spLocks noGrp="1"/>
          </p:cNvSpPr>
          <p:nvPr>
            <p:ph type="title"/>
          </p:nvPr>
        </p:nvSpPr>
        <p:spPr/>
        <p:txBody>
          <a:bodyPr/>
          <a:lstStyle/>
          <a:p>
            <a:r>
              <a:rPr lang="zh-CN" altLang="en-US" dirty="0"/>
              <a:t>派生类构造函数的进一步讨论</a:t>
            </a:r>
          </a:p>
        </p:txBody>
      </p:sp>
      <p:sp>
        <p:nvSpPr>
          <p:cNvPr id="4" name="灯片编号占位符 3">
            <a:extLst>
              <a:ext uri="{FF2B5EF4-FFF2-40B4-BE49-F238E27FC236}">
                <a16:creationId xmlns:a16="http://schemas.microsoft.com/office/drawing/2014/main" id="{0E8C076A-24CB-4A8C-86CD-AEA482AE4D65}"/>
              </a:ext>
            </a:extLst>
          </p:cNvPr>
          <p:cNvSpPr>
            <a:spLocks noGrp="1"/>
          </p:cNvSpPr>
          <p:nvPr>
            <p:ph type="sldNum" sz="quarter" idx="11"/>
          </p:nvPr>
        </p:nvSpPr>
        <p:spPr/>
        <p:txBody>
          <a:bodyPr/>
          <a:lstStyle/>
          <a:p>
            <a:pPr>
              <a:defRPr/>
            </a:pPr>
            <a:fld id="{D5143908-0819-4B70-B92B-71A05F9F97D4}" type="slidenum">
              <a:rPr lang="zh-CN" altLang="en-US" smtClean="0"/>
              <a:pPr>
                <a:defRPr/>
              </a:pPr>
              <a:t>41</a:t>
            </a:fld>
            <a:endParaRPr lang="zh-CN" altLang="en-US" dirty="0"/>
          </a:p>
        </p:txBody>
      </p:sp>
      <p:sp>
        <p:nvSpPr>
          <p:cNvPr id="5" name="矩形 4">
            <a:extLst>
              <a:ext uri="{FF2B5EF4-FFF2-40B4-BE49-F238E27FC236}">
                <a16:creationId xmlns:a16="http://schemas.microsoft.com/office/drawing/2014/main" id="{F0204C57-A914-4102-8701-477E686A8D60}"/>
              </a:ext>
            </a:extLst>
          </p:cNvPr>
          <p:cNvSpPr/>
          <p:nvPr/>
        </p:nvSpPr>
        <p:spPr>
          <a:xfrm>
            <a:off x="35496" y="3597984"/>
            <a:ext cx="9036496" cy="1631216"/>
          </a:xfrm>
          <a:prstGeom prst="rect">
            <a:avLst/>
          </a:prstGeom>
        </p:spPr>
        <p:txBody>
          <a:bodyPr wrap="square">
            <a:spAutoFit/>
          </a:bodyPr>
          <a:lstStyle/>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:length{lv}, width{</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wv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hv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material{</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double,double,double,string</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called.\n"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文本框 5">
            <a:extLst>
              <a:ext uri="{FF2B5EF4-FFF2-40B4-BE49-F238E27FC236}">
                <a16:creationId xmlns:a16="http://schemas.microsoft.com/office/drawing/2014/main" id="{765BAE23-0FB9-4ABF-9345-3C8A3BABBA78}"/>
              </a:ext>
            </a:extLst>
          </p:cNvPr>
          <p:cNvSpPr txBox="1"/>
          <p:nvPr/>
        </p:nvSpPr>
        <p:spPr>
          <a:xfrm>
            <a:off x="457200" y="5457765"/>
            <a:ext cx="7776864" cy="400110"/>
          </a:xfrm>
          <a:prstGeom prst="rect">
            <a:avLst/>
          </a:prstGeom>
          <a:noFill/>
        </p:spPr>
        <p:txBody>
          <a:bodyPr wrap="square" rtlCol="0">
            <a:spAutoFit/>
          </a:bodyPr>
          <a:lstStyle/>
          <a:p>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Error:"</a:t>
            </a:r>
            <a:r>
              <a:rPr lang="en-US" altLang="zh-CN" sz="2000" b="1" dirty="0" err="1">
                <a:latin typeface="Courier New" panose="02070309020205020404" pitchFamily="49" charset="0"/>
                <a:cs typeface="Courier New" panose="02070309020205020404" pitchFamily="49" charset="0"/>
              </a:rPr>
              <a:t>length</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latin typeface="Courier New" panose="02070309020205020404" pitchFamily="49" charset="0"/>
                <a:cs typeface="Courier New" panose="02070309020205020404" pitchFamily="49" charset="0"/>
              </a:rPr>
              <a:t>不是类</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latin typeface="Courier New" panose="02070309020205020404" pitchFamily="49" charset="0"/>
                <a:cs typeface="Courier New" panose="02070309020205020404" pitchFamily="49" charset="0"/>
              </a:rPr>
              <a:t>Carton</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latin typeface="Courier New" panose="02070309020205020404" pitchFamily="49" charset="0"/>
                <a:cs typeface="Courier New" panose="02070309020205020404" pitchFamily="49" charset="0"/>
              </a:rPr>
              <a:t>的非静态成员或基类</a:t>
            </a:r>
          </a:p>
        </p:txBody>
      </p:sp>
      <p:sp>
        <p:nvSpPr>
          <p:cNvPr id="7" name="矩形 6">
            <a:hlinkClick r:id="rId3" action="ppaction://hlinksldjump"/>
            <a:extLst>
              <a:ext uri="{FF2B5EF4-FFF2-40B4-BE49-F238E27FC236}">
                <a16:creationId xmlns:a16="http://schemas.microsoft.com/office/drawing/2014/main" id="{3166E5C3-75CB-49D0-A27B-ACF3CFA3EC0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8" name="矩形 7">
            <a:hlinkClick r:id="" action="ppaction://noaction"/>
            <a:extLst>
              <a:ext uri="{FF2B5EF4-FFF2-40B4-BE49-F238E27FC236}">
                <a16:creationId xmlns:a16="http://schemas.microsoft.com/office/drawing/2014/main" id="{612C9073-8F65-4FB4-B1A4-F13E00AF25C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9" name="矩形 8">
            <a:hlinkClick r:id="" action="ppaction://noaction"/>
            <a:extLst>
              <a:ext uri="{FF2B5EF4-FFF2-40B4-BE49-F238E27FC236}">
                <a16:creationId xmlns:a16="http://schemas.microsoft.com/office/drawing/2014/main" id="{558DBCC5-24DE-4A57-8156-43931D06F46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0" name="矩形 9">
            <a:hlinkClick r:id="" action="ppaction://noaction"/>
            <a:extLst>
              <a:ext uri="{FF2B5EF4-FFF2-40B4-BE49-F238E27FC236}">
                <a16:creationId xmlns:a16="http://schemas.microsoft.com/office/drawing/2014/main" id="{6AFA7ABE-C8F8-4394-A0A2-E6AE64B0B0E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1" name="矩形 10">
            <a:hlinkClick r:id="" action="ppaction://noaction"/>
            <a:extLst>
              <a:ext uri="{FF2B5EF4-FFF2-40B4-BE49-F238E27FC236}">
                <a16:creationId xmlns:a16="http://schemas.microsoft.com/office/drawing/2014/main" id="{C3EF334F-5767-4FD6-B7E0-DAE513EA771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2" name="矩形 11">
            <a:hlinkClick r:id="" action="ppaction://noaction"/>
            <a:extLst>
              <a:ext uri="{FF2B5EF4-FFF2-40B4-BE49-F238E27FC236}">
                <a16:creationId xmlns:a16="http://schemas.microsoft.com/office/drawing/2014/main" id="{36C1E436-7CF3-450C-A5F0-F1A572719F8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3" name="矩形 12">
            <a:hlinkClick r:id="" action="ppaction://noaction"/>
            <a:extLst>
              <a:ext uri="{FF2B5EF4-FFF2-40B4-BE49-F238E27FC236}">
                <a16:creationId xmlns:a16="http://schemas.microsoft.com/office/drawing/2014/main" id="{60A5F373-A0F1-461E-B590-D1E7CD82FA2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4" name="矩形 13">
            <a:hlinkClick r:id="" action="ppaction://noaction"/>
            <a:extLst>
              <a:ext uri="{FF2B5EF4-FFF2-40B4-BE49-F238E27FC236}">
                <a16:creationId xmlns:a16="http://schemas.microsoft.com/office/drawing/2014/main" id="{CC061ADC-E1BD-4E8B-865E-56E57CEAE68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1791668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FFE403C5-2FC7-4504-9C3E-162DFA95AA4B}"/>
              </a:ext>
            </a:extLst>
          </p:cNvPr>
          <p:cNvSpPr>
            <a:spLocks noGrp="1"/>
          </p:cNvSpPr>
          <p:nvPr>
            <p:ph type="sldNum" sz="quarter" idx="11"/>
          </p:nvPr>
        </p:nvSpPr>
        <p:spPr/>
        <p:txBody>
          <a:bodyPr/>
          <a:lstStyle/>
          <a:p>
            <a:pPr>
              <a:defRPr/>
            </a:pPr>
            <a:fld id="{D5143908-0819-4B70-B92B-71A05F9F97D4}" type="slidenum">
              <a:rPr lang="zh-CN" altLang="en-US" smtClean="0"/>
              <a:pPr>
                <a:defRPr/>
              </a:pPr>
              <a:t>42</a:t>
            </a:fld>
            <a:endParaRPr lang="zh-CN" altLang="en-US" dirty="0"/>
          </a:p>
        </p:txBody>
      </p:sp>
      <p:sp>
        <p:nvSpPr>
          <p:cNvPr id="5" name="矩形 4">
            <a:extLst>
              <a:ext uri="{FF2B5EF4-FFF2-40B4-BE49-F238E27FC236}">
                <a16:creationId xmlns:a16="http://schemas.microsoft.com/office/drawing/2014/main" id="{294B2968-54CD-4C60-937B-5A03497370DE}"/>
              </a:ext>
            </a:extLst>
          </p:cNvPr>
          <p:cNvSpPr/>
          <p:nvPr/>
        </p:nvSpPr>
        <p:spPr>
          <a:xfrm>
            <a:off x="107504" y="1340768"/>
            <a:ext cx="8928992" cy="3416320"/>
          </a:xfrm>
          <a:prstGeom prst="rect">
            <a:avLst/>
          </a:prstGeom>
        </p:spPr>
        <p:txBody>
          <a:bodyPr wrap="square">
            <a:spAutoFit/>
          </a:bodyPr>
          <a:lstStyle/>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):material{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latin typeface="Courier New" panose="02070309020205020404" pitchFamily="49" charset="0"/>
                <a:ea typeface="新宋体" panose="02010609030101010101" pitchFamily="49" charset="-122"/>
                <a:cs typeface="Courier New" panose="02070309020205020404" pitchFamily="49" charset="0"/>
              </a:rPr>
              <a:t>length = lv;</a:t>
            </a:r>
          </a:p>
          <a:p>
            <a:r>
              <a:rPr lang="en-US" altLang="zh-CN" sz="2400" b="1" dirty="0">
                <a:latin typeface="Courier New" panose="02070309020205020404" pitchFamily="49" charset="0"/>
                <a:ea typeface="新宋体" panose="02010609030101010101" pitchFamily="49" charset="-122"/>
                <a:cs typeface="Courier New" panose="02070309020205020404" pitchFamily="49" charset="0"/>
              </a:rPr>
              <a:t>   width = </a:t>
            </a:r>
            <a:r>
              <a:rPr lang="en-US" altLang="zh-CN" sz="2400" b="1" dirty="0" err="1">
                <a:latin typeface="Courier New" panose="02070309020205020404" pitchFamily="49" charset="0"/>
                <a:ea typeface="新宋体" panose="02010609030101010101" pitchFamily="49" charset="-122"/>
                <a:cs typeface="Courier New" panose="02070309020205020404" pitchFamily="49" charset="0"/>
              </a:rPr>
              <a:t>wv</a:t>
            </a:r>
            <a:r>
              <a:rPr lang="en-US" altLang="zh-CN" sz="2400" b="1" dirty="0">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latin typeface="Courier New" panose="02070309020205020404" pitchFamily="49" charset="0"/>
                <a:ea typeface="新宋体" panose="02010609030101010101" pitchFamily="49" charset="-122"/>
                <a:cs typeface="Courier New" panose="02070309020205020404" pitchFamily="49" charset="0"/>
              </a:rPr>
              <a:t>   height = </a:t>
            </a:r>
            <a:r>
              <a:rPr lang="en-US" altLang="zh-CN" sz="2400" b="1" dirty="0" err="1">
                <a:latin typeface="Courier New" panose="02070309020205020404" pitchFamily="49" charset="0"/>
                <a:ea typeface="新宋体" panose="02010609030101010101" pitchFamily="49" charset="-122"/>
                <a:cs typeface="Courier New" panose="02070309020205020404" pitchFamily="49" charset="0"/>
              </a:rPr>
              <a:t>hv</a:t>
            </a:r>
            <a:r>
              <a:rPr lang="en-US" altLang="zh-CN" sz="2400" b="1" dirty="0">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4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double,double,double,string</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called.\n"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6" name="矩形 5">
            <a:hlinkClick r:id="rId2" action="ppaction://hlinksldjump"/>
            <a:extLst>
              <a:ext uri="{FF2B5EF4-FFF2-40B4-BE49-F238E27FC236}">
                <a16:creationId xmlns:a16="http://schemas.microsoft.com/office/drawing/2014/main" id="{5D533C00-B031-4844-9229-4418C1D42E5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7" name="矩形 6">
            <a:hlinkClick r:id="" action="ppaction://noaction"/>
            <a:extLst>
              <a:ext uri="{FF2B5EF4-FFF2-40B4-BE49-F238E27FC236}">
                <a16:creationId xmlns:a16="http://schemas.microsoft.com/office/drawing/2014/main" id="{BE81C510-510C-4367-A29B-ECD2AA00A5B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8" name="矩形 7">
            <a:hlinkClick r:id="" action="ppaction://noaction"/>
            <a:extLst>
              <a:ext uri="{FF2B5EF4-FFF2-40B4-BE49-F238E27FC236}">
                <a16:creationId xmlns:a16="http://schemas.microsoft.com/office/drawing/2014/main" id="{75D9078F-DEF4-4BD9-A637-95FE35DD258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9" name="矩形 8">
            <a:hlinkClick r:id="" action="ppaction://noaction"/>
            <a:extLst>
              <a:ext uri="{FF2B5EF4-FFF2-40B4-BE49-F238E27FC236}">
                <a16:creationId xmlns:a16="http://schemas.microsoft.com/office/drawing/2014/main" id="{13B62706-D3D1-492E-8623-C4DDA570B23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0" name="矩形 9">
            <a:hlinkClick r:id="" action="ppaction://noaction"/>
            <a:extLst>
              <a:ext uri="{FF2B5EF4-FFF2-40B4-BE49-F238E27FC236}">
                <a16:creationId xmlns:a16="http://schemas.microsoft.com/office/drawing/2014/main" id="{89B252EC-817B-4F22-AA0A-1AEE0264939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1" name="矩形 10">
            <a:hlinkClick r:id="" action="ppaction://noaction"/>
            <a:extLst>
              <a:ext uri="{FF2B5EF4-FFF2-40B4-BE49-F238E27FC236}">
                <a16:creationId xmlns:a16="http://schemas.microsoft.com/office/drawing/2014/main" id="{C549DE10-E9C9-4994-B23D-E558383E735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2" name="矩形 11">
            <a:hlinkClick r:id="" action="ppaction://noaction"/>
            <a:extLst>
              <a:ext uri="{FF2B5EF4-FFF2-40B4-BE49-F238E27FC236}">
                <a16:creationId xmlns:a16="http://schemas.microsoft.com/office/drawing/2014/main" id="{F7953094-DA1D-4156-9166-E64C83F537F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3" name="矩形 12">
            <a:hlinkClick r:id="" action="ppaction://noaction"/>
            <a:extLst>
              <a:ext uri="{FF2B5EF4-FFF2-40B4-BE49-F238E27FC236}">
                <a16:creationId xmlns:a16="http://schemas.microsoft.com/office/drawing/2014/main" id="{980AE93E-7253-48FE-A289-504BE3BCD0A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37905058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88C359C-1C75-4851-A212-686E87AAAC35}"/>
              </a:ext>
            </a:extLst>
          </p:cNvPr>
          <p:cNvSpPr>
            <a:spLocks noGrp="1"/>
          </p:cNvSpPr>
          <p:nvPr>
            <p:ph idx="1"/>
          </p:nvPr>
        </p:nvSpPr>
        <p:spPr/>
        <p:txBody>
          <a:bodyPr/>
          <a:lstStyle/>
          <a:p>
            <a:r>
              <a:rPr lang="zh-CN" altLang="en-US" dirty="0"/>
              <a:t>可以为派生类编写拷贝构造函数，其格式与普通类的拷贝构造函数相同，适用场景也相同</a:t>
            </a:r>
            <a:endParaRPr lang="en-US" altLang="zh-CN" dirty="0"/>
          </a:p>
          <a:p>
            <a:r>
              <a:rPr lang="zh-CN" altLang="en-US" dirty="0"/>
              <a:t>派生类的拷贝构造函数，可以在成员初始化符表位置调用基类的拷贝构造函数，“拷贝”派生类中的基类部分；如果不显式地调用基类的拷贝构造函数，将自动调用基类的</a:t>
            </a:r>
            <a:r>
              <a:rPr lang="zh-CN" altLang="en-US" dirty="0">
                <a:solidFill>
                  <a:srgbClr val="FF0000"/>
                </a:solidFill>
              </a:rPr>
              <a:t>无参构造函数</a:t>
            </a:r>
            <a:r>
              <a:rPr lang="zh-CN" altLang="en-US" dirty="0"/>
              <a:t>（如果有定义）或</a:t>
            </a:r>
            <a:r>
              <a:rPr lang="zh-CN" altLang="en-US" dirty="0">
                <a:solidFill>
                  <a:srgbClr val="FF0000"/>
                </a:solidFill>
              </a:rPr>
              <a:t>默认构造函数</a:t>
            </a:r>
            <a:r>
              <a:rPr lang="zh-CN" altLang="en-US" dirty="0"/>
              <a:t>（如果有效）为派生类创建基类部分</a:t>
            </a:r>
          </a:p>
        </p:txBody>
      </p:sp>
      <p:sp>
        <p:nvSpPr>
          <p:cNvPr id="3" name="标题 2">
            <a:extLst>
              <a:ext uri="{FF2B5EF4-FFF2-40B4-BE49-F238E27FC236}">
                <a16:creationId xmlns:a16="http://schemas.microsoft.com/office/drawing/2014/main" id="{78348B39-3036-4BD8-A5FF-256941F2F90C}"/>
              </a:ext>
            </a:extLst>
          </p:cNvPr>
          <p:cNvSpPr>
            <a:spLocks noGrp="1"/>
          </p:cNvSpPr>
          <p:nvPr>
            <p:ph type="title"/>
          </p:nvPr>
        </p:nvSpPr>
        <p:spPr/>
        <p:txBody>
          <a:bodyPr/>
          <a:lstStyle/>
          <a:p>
            <a:r>
              <a:rPr lang="zh-CN" altLang="en-US" dirty="0"/>
              <a:t>派生类的拷贝构造函数</a:t>
            </a:r>
          </a:p>
        </p:txBody>
      </p:sp>
      <p:sp>
        <p:nvSpPr>
          <p:cNvPr id="5" name="矩形 4">
            <a:hlinkClick r:id="rId3" action="ppaction://hlinksldjump"/>
            <a:extLst>
              <a:ext uri="{FF2B5EF4-FFF2-40B4-BE49-F238E27FC236}">
                <a16:creationId xmlns:a16="http://schemas.microsoft.com/office/drawing/2014/main" id="{678B29D9-47F4-4090-A136-0FE4CDC45C1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6" name="矩形 5">
            <a:hlinkClick r:id="" action="ppaction://noaction"/>
            <a:extLst>
              <a:ext uri="{FF2B5EF4-FFF2-40B4-BE49-F238E27FC236}">
                <a16:creationId xmlns:a16="http://schemas.microsoft.com/office/drawing/2014/main" id="{5DA65DCE-D603-4E16-B770-65C767883FE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7" name="矩形 6">
            <a:hlinkClick r:id="" action="ppaction://noaction"/>
            <a:extLst>
              <a:ext uri="{FF2B5EF4-FFF2-40B4-BE49-F238E27FC236}">
                <a16:creationId xmlns:a16="http://schemas.microsoft.com/office/drawing/2014/main" id="{5FDCB6FC-EAF7-43D6-B9B3-5B56F3DBF80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8" name="矩形 7">
            <a:hlinkClick r:id="" action="ppaction://noaction"/>
            <a:extLst>
              <a:ext uri="{FF2B5EF4-FFF2-40B4-BE49-F238E27FC236}">
                <a16:creationId xmlns:a16="http://schemas.microsoft.com/office/drawing/2014/main" id="{D17162EA-5A72-47D0-AFA3-CF4C7B80494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9" name="矩形 8">
            <a:hlinkClick r:id="" action="ppaction://noaction"/>
            <a:extLst>
              <a:ext uri="{FF2B5EF4-FFF2-40B4-BE49-F238E27FC236}">
                <a16:creationId xmlns:a16="http://schemas.microsoft.com/office/drawing/2014/main" id="{9B1E9857-4A7B-45E7-A7BB-51055F6119D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0" name="矩形 9">
            <a:hlinkClick r:id="" action="ppaction://noaction"/>
            <a:extLst>
              <a:ext uri="{FF2B5EF4-FFF2-40B4-BE49-F238E27FC236}">
                <a16:creationId xmlns:a16="http://schemas.microsoft.com/office/drawing/2014/main" id="{9CC1FD66-957C-4D2B-B247-62B3688C5BE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1" name="矩形 10">
            <a:hlinkClick r:id="" action="ppaction://noaction"/>
            <a:extLst>
              <a:ext uri="{FF2B5EF4-FFF2-40B4-BE49-F238E27FC236}">
                <a16:creationId xmlns:a16="http://schemas.microsoft.com/office/drawing/2014/main" id="{8E16080D-FD32-4F91-9A82-552EFFA0EA4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2" name="矩形 11">
            <a:hlinkClick r:id="" action="ppaction://noaction"/>
            <a:extLst>
              <a:ext uri="{FF2B5EF4-FFF2-40B4-BE49-F238E27FC236}">
                <a16:creationId xmlns:a16="http://schemas.microsoft.com/office/drawing/2014/main" id="{A6FE3373-EF18-49A8-8C1D-DD9E2C7AE24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4" name="灯片编号占位符 3">
            <a:extLst>
              <a:ext uri="{FF2B5EF4-FFF2-40B4-BE49-F238E27FC236}">
                <a16:creationId xmlns:a16="http://schemas.microsoft.com/office/drawing/2014/main" id="{4C3C7A09-CB3F-485F-A56E-B5F563738C5F}"/>
              </a:ext>
            </a:extLst>
          </p:cNvPr>
          <p:cNvSpPr>
            <a:spLocks noGrp="1"/>
          </p:cNvSpPr>
          <p:nvPr>
            <p:ph type="sldNum" sz="quarter" idx="11"/>
          </p:nvPr>
        </p:nvSpPr>
        <p:spPr/>
        <p:txBody>
          <a:bodyPr/>
          <a:lstStyle/>
          <a:p>
            <a:pPr>
              <a:defRPr/>
            </a:pPr>
            <a:fld id="{D5143908-0819-4B70-B92B-71A05F9F97D4}" type="slidenum">
              <a:rPr lang="zh-CN" altLang="en-US" smtClean="0"/>
              <a:pPr>
                <a:defRPr/>
              </a:pPr>
              <a:t>43</a:t>
            </a:fld>
            <a:endParaRPr lang="zh-CN" altLang="en-US" dirty="0"/>
          </a:p>
        </p:txBody>
      </p:sp>
    </p:spTree>
    <p:extLst>
      <p:ext uri="{BB962C8B-B14F-4D97-AF65-F5344CB8AC3E}">
        <p14:creationId xmlns:p14="http://schemas.microsoft.com/office/powerpoint/2010/main" val="17994701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971E499-2893-4494-9278-839E779F9186}"/>
              </a:ext>
            </a:extLst>
          </p:cNvPr>
          <p:cNvSpPr>
            <a:spLocks noGrp="1"/>
          </p:cNvSpPr>
          <p:nvPr>
            <p:ph idx="1"/>
          </p:nvPr>
        </p:nvSpPr>
        <p:spPr>
          <a:xfrm>
            <a:off x="457200" y="1052737"/>
            <a:ext cx="8229600" cy="1008112"/>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8.4】</a:t>
            </a:r>
            <a:r>
              <a:rPr lang="zh-CN" altLang="en-US" dirty="0">
                <a:solidFill>
                  <a:srgbClr val="C00000"/>
                </a:solidFill>
              </a:rPr>
              <a:t>为</a:t>
            </a:r>
            <a:r>
              <a:rPr lang="en-US" altLang="zh-CN" dirty="0">
                <a:solidFill>
                  <a:srgbClr val="C00000"/>
                </a:solidFill>
              </a:rPr>
              <a:t>【</a:t>
            </a:r>
            <a:r>
              <a:rPr lang="zh-CN" altLang="en-US" dirty="0">
                <a:solidFill>
                  <a:srgbClr val="C00000"/>
                </a:solidFill>
              </a:rPr>
              <a:t>例</a:t>
            </a:r>
            <a:r>
              <a:rPr lang="en-US" altLang="zh-CN" dirty="0">
                <a:solidFill>
                  <a:srgbClr val="C00000"/>
                </a:solidFill>
              </a:rPr>
              <a:t>8.3】</a:t>
            </a:r>
            <a:r>
              <a:rPr lang="zh-CN" altLang="en-US" dirty="0">
                <a:solidFill>
                  <a:srgbClr val="C00000"/>
                </a:solidFill>
              </a:rPr>
              <a:t>中的基类</a:t>
            </a:r>
            <a:r>
              <a:rPr lang="en-US" altLang="zh-CN" dirty="0">
                <a:solidFill>
                  <a:srgbClr val="C00000"/>
                </a:solidFill>
              </a:rPr>
              <a:t>Box</a:t>
            </a:r>
            <a:r>
              <a:rPr lang="zh-CN" altLang="en-US" dirty="0">
                <a:solidFill>
                  <a:srgbClr val="C00000"/>
                </a:solidFill>
              </a:rPr>
              <a:t>和派生类</a:t>
            </a:r>
            <a:r>
              <a:rPr lang="en-US" altLang="zh-CN" dirty="0">
                <a:solidFill>
                  <a:srgbClr val="C00000"/>
                </a:solidFill>
              </a:rPr>
              <a:t>Carton</a:t>
            </a:r>
            <a:r>
              <a:rPr lang="zh-CN" altLang="en-US" dirty="0">
                <a:solidFill>
                  <a:srgbClr val="C00000"/>
                </a:solidFill>
              </a:rPr>
              <a:t>分别添加拷贝构造函数</a:t>
            </a:r>
          </a:p>
        </p:txBody>
      </p:sp>
      <p:sp>
        <p:nvSpPr>
          <p:cNvPr id="4" name="灯片编号占位符 3">
            <a:extLst>
              <a:ext uri="{FF2B5EF4-FFF2-40B4-BE49-F238E27FC236}">
                <a16:creationId xmlns:a16="http://schemas.microsoft.com/office/drawing/2014/main" id="{0E57188B-E676-43A4-B4BD-AF9712056214}"/>
              </a:ext>
            </a:extLst>
          </p:cNvPr>
          <p:cNvSpPr>
            <a:spLocks noGrp="1"/>
          </p:cNvSpPr>
          <p:nvPr>
            <p:ph type="sldNum" sz="quarter" idx="11"/>
          </p:nvPr>
        </p:nvSpPr>
        <p:spPr/>
        <p:txBody>
          <a:bodyPr/>
          <a:lstStyle/>
          <a:p>
            <a:pPr>
              <a:defRPr/>
            </a:pPr>
            <a:fld id="{D5143908-0819-4B70-B92B-71A05F9F97D4}" type="slidenum">
              <a:rPr lang="zh-CN" altLang="en-US" smtClean="0"/>
              <a:pPr>
                <a:defRPr/>
              </a:pPr>
              <a:t>44</a:t>
            </a:fld>
            <a:endParaRPr lang="zh-CN" altLang="en-US" dirty="0"/>
          </a:p>
        </p:txBody>
      </p:sp>
      <p:sp>
        <p:nvSpPr>
          <p:cNvPr id="5" name="矩形 4">
            <a:extLst>
              <a:ext uri="{FF2B5EF4-FFF2-40B4-BE49-F238E27FC236}">
                <a16:creationId xmlns:a16="http://schemas.microsoft.com/office/drawing/2014/main" id="{6EBB4CCD-1103-45A8-A300-6355E0881D3D}"/>
              </a:ext>
            </a:extLst>
          </p:cNvPr>
          <p:cNvSpPr/>
          <p:nvPr/>
        </p:nvSpPr>
        <p:spPr>
          <a:xfrm>
            <a:off x="239227" y="2060849"/>
            <a:ext cx="8725261" cy="1938992"/>
          </a:xfrm>
          <a:prstGeom prst="rect">
            <a:avLst/>
          </a:prstGeom>
        </p:spPr>
        <p:txBody>
          <a:bodyPr wrap="square">
            <a:spAutoFit/>
          </a:bodyPr>
          <a:lstStyle/>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Copy constructor of Box</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Box(</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&amp;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:length{</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box.length</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},width{</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box.width</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},height{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box.height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"Box copy constructor"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extLst>
              <a:ext uri="{FF2B5EF4-FFF2-40B4-BE49-F238E27FC236}">
                <a16:creationId xmlns:a16="http://schemas.microsoft.com/office/drawing/2014/main" id="{2A9272AE-D945-4993-928E-FEC88F0CC1BF}"/>
              </a:ext>
            </a:extLst>
          </p:cNvPr>
          <p:cNvSpPr/>
          <p:nvPr/>
        </p:nvSpPr>
        <p:spPr>
          <a:xfrm>
            <a:off x="120863" y="4152343"/>
            <a:ext cx="8910736" cy="1938992"/>
          </a:xfrm>
          <a:prstGeom prst="rect">
            <a:avLst/>
          </a:prstGeom>
        </p:spPr>
        <p:txBody>
          <a:bodyPr wrap="square">
            <a:spAutoFit/>
          </a:bodyPr>
          <a:lstStyle/>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Copy constructor of Carton</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&amp;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material {</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.material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"Carton copy constructor"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7" name="矩形 6">
            <a:hlinkClick r:id="rId2" action="ppaction://hlinksldjump"/>
            <a:extLst>
              <a:ext uri="{FF2B5EF4-FFF2-40B4-BE49-F238E27FC236}">
                <a16:creationId xmlns:a16="http://schemas.microsoft.com/office/drawing/2014/main" id="{71F0A92A-EB81-42BB-A298-D1BF1BC8E60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8" name="矩形 7">
            <a:hlinkClick r:id="" action="ppaction://noaction"/>
            <a:extLst>
              <a:ext uri="{FF2B5EF4-FFF2-40B4-BE49-F238E27FC236}">
                <a16:creationId xmlns:a16="http://schemas.microsoft.com/office/drawing/2014/main" id="{E46986F2-D927-40A4-A0F6-002C4F69D84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9" name="矩形 8">
            <a:hlinkClick r:id="" action="ppaction://noaction"/>
            <a:extLst>
              <a:ext uri="{FF2B5EF4-FFF2-40B4-BE49-F238E27FC236}">
                <a16:creationId xmlns:a16="http://schemas.microsoft.com/office/drawing/2014/main" id="{AEE53B80-1BAC-4223-A01C-9AA81743AC3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0" name="矩形 9">
            <a:hlinkClick r:id="" action="ppaction://noaction"/>
            <a:extLst>
              <a:ext uri="{FF2B5EF4-FFF2-40B4-BE49-F238E27FC236}">
                <a16:creationId xmlns:a16="http://schemas.microsoft.com/office/drawing/2014/main" id="{BA6E6E4F-DD79-4D60-840B-FB67D70484E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1" name="矩形 10">
            <a:hlinkClick r:id="" action="ppaction://noaction"/>
            <a:extLst>
              <a:ext uri="{FF2B5EF4-FFF2-40B4-BE49-F238E27FC236}">
                <a16:creationId xmlns:a16="http://schemas.microsoft.com/office/drawing/2014/main" id="{D4D18FBF-0AC0-48AF-886C-4F8F5E6B98B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2" name="矩形 11">
            <a:hlinkClick r:id="" action="ppaction://noaction"/>
            <a:extLst>
              <a:ext uri="{FF2B5EF4-FFF2-40B4-BE49-F238E27FC236}">
                <a16:creationId xmlns:a16="http://schemas.microsoft.com/office/drawing/2014/main" id="{32E54520-A835-482E-9B9E-AC3846E918D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3" name="矩形 12">
            <a:hlinkClick r:id="" action="ppaction://noaction"/>
            <a:extLst>
              <a:ext uri="{FF2B5EF4-FFF2-40B4-BE49-F238E27FC236}">
                <a16:creationId xmlns:a16="http://schemas.microsoft.com/office/drawing/2014/main" id="{408FDBC6-2139-4443-A5CD-F077370FFD0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4" name="矩形 13">
            <a:hlinkClick r:id="" action="ppaction://noaction"/>
            <a:extLst>
              <a:ext uri="{FF2B5EF4-FFF2-40B4-BE49-F238E27FC236}">
                <a16:creationId xmlns:a16="http://schemas.microsoft.com/office/drawing/2014/main" id="{4FA3870D-38FE-4A7E-BFF4-EA91C9EA988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34819188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C4FF73C-C391-4D64-B8F1-746EAACF32D0}"/>
              </a:ext>
            </a:extLst>
          </p:cNvPr>
          <p:cNvSpPr>
            <a:spLocks noGrp="1"/>
          </p:cNvSpPr>
          <p:nvPr>
            <p:ph idx="1"/>
          </p:nvPr>
        </p:nvSpPr>
        <p:spPr>
          <a:xfrm>
            <a:off x="457200" y="1124745"/>
            <a:ext cx="8229600" cy="576064"/>
          </a:xfrm>
        </p:spPr>
        <p:txBody>
          <a:bodyPr/>
          <a:lstStyle/>
          <a:p>
            <a:r>
              <a:rPr lang="zh-CN" altLang="en-US" dirty="0">
                <a:solidFill>
                  <a:schemeClr val="accent6">
                    <a:lumMod val="75000"/>
                  </a:schemeClr>
                </a:solidFill>
              </a:rPr>
              <a:t>程序运行结果</a:t>
            </a:r>
          </a:p>
        </p:txBody>
      </p:sp>
      <p:sp>
        <p:nvSpPr>
          <p:cNvPr id="4" name="灯片编号占位符 3">
            <a:extLst>
              <a:ext uri="{FF2B5EF4-FFF2-40B4-BE49-F238E27FC236}">
                <a16:creationId xmlns:a16="http://schemas.microsoft.com/office/drawing/2014/main" id="{FF8A69F1-D504-41D7-AD94-D89B58F2E376}"/>
              </a:ext>
            </a:extLst>
          </p:cNvPr>
          <p:cNvSpPr>
            <a:spLocks noGrp="1"/>
          </p:cNvSpPr>
          <p:nvPr>
            <p:ph type="sldNum" sz="quarter" idx="11"/>
          </p:nvPr>
        </p:nvSpPr>
        <p:spPr/>
        <p:txBody>
          <a:bodyPr/>
          <a:lstStyle/>
          <a:p>
            <a:pPr>
              <a:defRPr/>
            </a:pPr>
            <a:fld id="{D5143908-0819-4B70-B92B-71A05F9F97D4}" type="slidenum">
              <a:rPr lang="zh-CN" altLang="en-US" smtClean="0"/>
              <a:pPr>
                <a:defRPr/>
              </a:pPr>
              <a:t>45</a:t>
            </a:fld>
            <a:endParaRPr lang="zh-CN" altLang="en-US" dirty="0"/>
          </a:p>
        </p:txBody>
      </p:sp>
      <p:sp>
        <p:nvSpPr>
          <p:cNvPr id="5" name="矩形 4">
            <a:extLst>
              <a:ext uri="{FF2B5EF4-FFF2-40B4-BE49-F238E27FC236}">
                <a16:creationId xmlns:a16="http://schemas.microsoft.com/office/drawing/2014/main" id="{8F222F04-ED9D-4CB7-9F6B-256F6B548EA9}"/>
              </a:ext>
            </a:extLst>
          </p:cNvPr>
          <p:cNvSpPr/>
          <p:nvPr/>
        </p:nvSpPr>
        <p:spPr>
          <a:xfrm>
            <a:off x="827584" y="1628800"/>
            <a:ext cx="8064896" cy="3046988"/>
          </a:xfrm>
          <a:prstGeom prst="rect">
            <a:avLst/>
          </a:prstGeom>
        </p:spPr>
        <p:txBody>
          <a:bodyPr wrap="square">
            <a:spAutoFit/>
          </a:bodyPr>
          <a:lstStyle/>
          <a:p>
            <a:r>
              <a:rPr lang="zh-CN" altLang="en-US" sz="2400" b="1" dirty="0">
                <a:latin typeface="Courier New" panose="02070309020205020404" pitchFamily="49" charset="0"/>
                <a:cs typeface="Courier New" panose="02070309020205020404" pitchFamily="49" charset="0"/>
              </a:rPr>
              <a:t>Box(double, double, double) called.</a:t>
            </a:r>
          </a:p>
          <a:p>
            <a:r>
              <a:rPr lang="zh-CN" altLang="en-US" sz="2400" b="1" dirty="0">
                <a:latin typeface="Courier New" panose="02070309020205020404" pitchFamily="49" charset="0"/>
                <a:cs typeface="Courier New" panose="02070309020205020404" pitchFamily="49" charset="0"/>
              </a:rPr>
              <a:t>Carton(double,double,double,string) called.</a:t>
            </a:r>
          </a:p>
          <a:p>
            <a:endParaRPr lang="zh-CN" altLang="en-US" sz="2400" b="1" dirty="0">
              <a:latin typeface="Courier New" panose="02070309020205020404" pitchFamily="49" charset="0"/>
              <a:cs typeface="Courier New" panose="02070309020205020404" pitchFamily="49" charset="0"/>
            </a:endParaRPr>
          </a:p>
          <a:p>
            <a:r>
              <a:rPr lang="zh-CN" altLang="en-US" sz="2400" b="1" dirty="0">
                <a:latin typeface="Courier New" panose="02070309020205020404" pitchFamily="49" charset="0"/>
                <a:cs typeface="Courier New" panose="02070309020205020404" pitchFamily="49" charset="0"/>
              </a:rPr>
              <a:t>Box() called.</a:t>
            </a:r>
          </a:p>
          <a:p>
            <a:r>
              <a:rPr lang="zh-CN" altLang="en-US" sz="2400" b="1" dirty="0">
                <a:latin typeface="Courier New" panose="02070309020205020404" pitchFamily="49" charset="0"/>
                <a:cs typeface="Courier New" panose="02070309020205020404" pitchFamily="49" charset="0"/>
              </a:rPr>
              <a:t>Carton copy constructor</a:t>
            </a:r>
          </a:p>
          <a:p>
            <a:endParaRPr lang="zh-CN" altLang="en-US" sz="2400" b="1" dirty="0">
              <a:latin typeface="Courier New" panose="02070309020205020404" pitchFamily="49" charset="0"/>
              <a:cs typeface="Courier New" panose="02070309020205020404" pitchFamily="49" charset="0"/>
            </a:endParaRPr>
          </a:p>
          <a:p>
            <a:r>
              <a:rPr lang="zh-CN" altLang="en-US" sz="2400" b="1" dirty="0">
                <a:latin typeface="Courier New" panose="02070309020205020404" pitchFamily="49" charset="0"/>
                <a:cs typeface="Courier New" panose="02070309020205020404" pitchFamily="49" charset="0"/>
              </a:rPr>
              <a:t>Volume of carton is 24000</a:t>
            </a:r>
          </a:p>
          <a:p>
            <a:r>
              <a:rPr lang="zh-CN" altLang="en-US" sz="2400" b="1" dirty="0">
                <a:latin typeface="Courier New" panose="02070309020205020404" pitchFamily="49" charset="0"/>
                <a:cs typeface="Courier New" panose="02070309020205020404" pitchFamily="49" charset="0"/>
              </a:rPr>
              <a:t>Volume of cartonCopy is 1</a:t>
            </a:r>
          </a:p>
        </p:txBody>
      </p:sp>
      <p:sp>
        <p:nvSpPr>
          <p:cNvPr id="7" name="矩形 6">
            <a:hlinkClick r:id="rId2" action="ppaction://hlinksldjump"/>
            <a:extLst>
              <a:ext uri="{FF2B5EF4-FFF2-40B4-BE49-F238E27FC236}">
                <a16:creationId xmlns:a16="http://schemas.microsoft.com/office/drawing/2014/main" id="{0FA49CC5-2ADA-4556-8D4B-8D209D70F4E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8" name="矩形 7">
            <a:hlinkClick r:id="" action="ppaction://noaction"/>
            <a:extLst>
              <a:ext uri="{FF2B5EF4-FFF2-40B4-BE49-F238E27FC236}">
                <a16:creationId xmlns:a16="http://schemas.microsoft.com/office/drawing/2014/main" id="{33DFB14B-CF1D-421B-A68F-0D32B7B55CF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9" name="矩形 8">
            <a:hlinkClick r:id="" action="ppaction://noaction"/>
            <a:extLst>
              <a:ext uri="{FF2B5EF4-FFF2-40B4-BE49-F238E27FC236}">
                <a16:creationId xmlns:a16="http://schemas.microsoft.com/office/drawing/2014/main" id="{87B05DDD-0780-47A0-AF4E-893169D8413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0" name="矩形 9">
            <a:hlinkClick r:id="" action="ppaction://noaction"/>
            <a:extLst>
              <a:ext uri="{FF2B5EF4-FFF2-40B4-BE49-F238E27FC236}">
                <a16:creationId xmlns:a16="http://schemas.microsoft.com/office/drawing/2014/main" id="{8391FD80-33DD-4244-9270-BD68FB3146D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1" name="矩形 10">
            <a:hlinkClick r:id="" action="ppaction://noaction"/>
            <a:extLst>
              <a:ext uri="{FF2B5EF4-FFF2-40B4-BE49-F238E27FC236}">
                <a16:creationId xmlns:a16="http://schemas.microsoft.com/office/drawing/2014/main" id="{D5E94E7D-75F5-44D4-820B-C5CC29ED029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2" name="矩形 11">
            <a:hlinkClick r:id="" action="ppaction://noaction"/>
            <a:extLst>
              <a:ext uri="{FF2B5EF4-FFF2-40B4-BE49-F238E27FC236}">
                <a16:creationId xmlns:a16="http://schemas.microsoft.com/office/drawing/2014/main" id="{9509B82A-2531-46A6-8438-9D0C92EAF7E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3" name="矩形 12">
            <a:hlinkClick r:id="" action="ppaction://noaction"/>
            <a:extLst>
              <a:ext uri="{FF2B5EF4-FFF2-40B4-BE49-F238E27FC236}">
                <a16:creationId xmlns:a16="http://schemas.microsoft.com/office/drawing/2014/main" id="{BB302922-0643-4D8C-952A-64E32687EA1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4" name="矩形 13">
            <a:hlinkClick r:id="" action="ppaction://noaction"/>
            <a:extLst>
              <a:ext uri="{FF2B5EF4-FFF2-40B4-BE49-F238E27FC236}">
                <a16:creationId xmlns:a16="http://schemas.microsoft.com/office/drawing/2014/main" id="{344973EB-3EE0-451B-8D7B-B7D1E38CFAA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9844474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C4FF73C-C391-4D64-B8F1-746EAACF32D0}"/>
              </a:ext>
            </a:extLst>
          </p:cNvPr>
          <p:cNvSpPr>
            <a:spLocks noGrp="1"/>
          </p:cNvSpPr>
          <p:nvPr>
            <p:ph idx="1"/>
          </p:nvPr>
        </p:nvSpPr>
        <p:spPr>
          <a:xfrm>
            <a:off x="457200" y="1124745"/>
            <a:ext cx="8229600" cy="576064"/>
          </a:xfrm>
        </p:spPr>
        <p:txBody>
          <a:bodyPr/>
          <a:lstStyle/>
          <a:p>
            <a:r>
              <a:rPr lang="zh-CN" altLang="en-US" dirty="0">
                <a:solidFill>
                  <a:schemeClr val="accent6">
                    <a:lumMod val="75000"/>
                  </a:schemeClr>
                </a:solidFill>
              </a:rPr>
              <a:t>程序运行结果</a:t>
            </a:r>
          </a:p>
        </p:txBody>
      </p:sp>
      <p:sp>
        <p:nvSpPr>
          <p:cNvPr id="4" name="灯片编号占位符 3">
            <a:extLst>
              <a:ext uri="{FF2B5EF4-FFF2-40B4-BE49-F238E27FC236}">
                <a16:creationId xmlns:a16="http://schemas.microsoft.com/office/drawing/2014/main" id="{FF8A69F1-D504-41D7-AD94-D89B58F2E376}"/>
              </a:ext>
            </a:extLst>
          </p:cNvPr>
          <p:cNvSpPr>
            <a:spLocks noGrp="1"/>
          </p:cNvSpPr>
          <p:nvPr>
            <p:ph type="sldNum" sz="quarter" idx="11"/>
          </p:nvPr>
        </p:nvSpPr>
        <p:spPr/>
        <p:txBody>
          <a:bodyPr/>
          <a:lstStyle/>
          <a:p>
            <a:pPr>
              <a:defRPr/>
            </a:pPr>
            <a:fld id="{D5143908-0819-4B70-B92B-71A05F9F97D4}" type="slidenum">
              <a:rPr lang="zh-CN" altLang="en-US" smtClean="0"/>
              <a:pPr>
                <a:defRPr/>
              </a:pPr>
              <a:t>46</a:t>
            </a:fld>
            <a:endParaRPr lang="zh-CN" altLang="en-US" dirty="0"/>
          </a:p>
        </p:txBody>
      </p:sp>
      <p:sp>
        <p:nvSpPr>
          <p:cNvPr id="5" name="矩形 4">
            <a:extLst>
              <a:ext uri="{FF2B5EF4-FFF2-40B4-BE49-F238E27FC236}">
                <a16:creationId xmlns:a16="http://schemas.microsoft.com/office/drawing/2014/main" id="{8F222F04-ED9D-4CB7-9F6B-256F6B548EA9}"/>
              </a:ext>
            </a:extLst>
          </p:cNvPr>
          <p:cNvSpPr/>
          <p:nvPr/>
        </p:nvSpPr>
        <p:spPr>
          <a:xfrm>
            <a:off x="827584" y="1628800"/>
            <a:ext cx="8064896" cy="3046988"/>
          </a:xfrm>
          <a:prstGeom prst="rect">
            <a:avLst/>
          </a:prstGeom>
        </p:spPr>
        <p:txBody>
          <a:bodyPr wrap="square">
            <a:spAutoFit/>
          </a:bodyPr>
          <a:lstStyle/>
          <a:p>
            <a:r>
              <a:rPr lang="zh-CN" altLang="en-US" sz="2400" b="1" dirty="0">
                <a:latin typeface="Courier New" panose="02070309020205020404" pitchFamily="49" charset="0"/>
                <a:cs typeface="Courier New" panose="02070309020205020404" pitchFamily="49" charset="0"/>
              </a:rPr>
              <a:t>Box(double, double, double) called.</a:t>
            </a:r>
          </a:p>
          <a:p>
            <a:r>
              <a:rPr lang="zh-CN" altLang="en-US" sz="2400" b="1" dirty="0">
                <a:latin typeface="Courier New" panose="02070309020205020404" pitchFamily="49" charset="0"/>
                <a:cs typeface="Courier New" panose="02070309020205020404" pitchFamily="49" charset="0"/>
              </a:rPr>
              <a:t>Carton(double,double,double,string) called.</a:t>
            </a:r>
          </a:p>
          <a:p>
            <a:endParaRPr lang="zh-CN" altLang="en-US" sz="2400" b="1" dirty="0">
              <a:latin typeface="Courier New" panose="02070309020205020404" pitchFamily="49" charset="0"/>
              <a:cs typeface="Courier New" panose="02070309020205020404" pitchFamily="49" charset="0"/>
            </a:endParaRPr>
          </a:p>
          <a:p>
            <a:r>
              <a:rPr lang="zh-CN" altLang="en-US" sz="2400" b="1" dirty="0">
                <a:solidFill>
                  <a:srgbClr val="FF0000"/>
                </a:solidFill>
                <a:latin typeface="Courier New" panose="02070309020205020404" pitchFamily="49" charset="0"/>
                <a:cs typeface="Courier New" panose="02070309020205020404" pitchFamily="49" charset="0"/>
              </a:rPr>
              <a:t>Box() called.</a:t>
            </a:r>
          </a:p>
          <a:p>
            <a:r>
              <a:rPr lang="zh-CN" altLang="en-US" sz="2400" b="1" dirty="0">
                <a:latin typeface="Courier New" panose="02070309020205020404" pitchFamily="49" charset="0"/>
                <a:cs typeface="Courier New" panose="02070309020205020404" pitchFamily="49" charset="0"/>
              </a:rPr>
              <a:t>Carton copy constructor</a:t>
            </a:r>
          </a:p>
          <a:p>
            <a:endParaRPr lang="zh-CN" altLang="en-US" sz="2400" b="1" dirty="0">
              <a:latin typeface="Courier New" panose="02070309020205020404" pitchFamily="49" charset="0"/>
              <a:cs typeface="Courier New" panose="02070309020205020404" pitchFamily="49" charset="0"/>
            </a:endParaRPr>
          </a:p>
          <a:p>
            <a:r>
              <a:rPr lang="zh-CN" altLang="en-US" sz="2400" b="1" dirty="0">
                <a:latin typeface="Courier New" panose="02070309020205020404" pitchFamily="49" charset="0"/>
                <a:cs typeface="Courier New" panose="02070309020205020404" pitchFamily="49" charset="0"/>
              </a:rPr>
              <a:t>Volume of carton is 24000</a:t>
            </a:r>
          </a:p>
          <a:p>
            <a:r>
              <a:rPr lang="zh-CN" altLang="en-US" sz="2400" b="1" dirty="0">
                <a:latin typeface="Courier New" panose="02070309020205020404" pitchFamily="49" charset="0"/>
                <a:cs typeface="Courier New" panose="02070309020205020404" pitchFamily="49" charset="0"/>
              </a:rPr>
              <a:t>Volume of cartonCopy is 1</a:t>
            </a:r>
          </a:p>
        </p:txBody>
      </p:sp>
      <p:sp>
        <p:nvSpPr>
          <p:cNvPr id="6" name="文本框 5">
            <a:extLst>
              <a:ext uri="{FF2B5EF4-FFF2-40B4-BE49-F238E27FC236}">
                <a16:creationId xmlns:a16="http://schemas.microsoft.com/office/drawing/2014/main" id="{E0F6861A-2DD8-484D-988C-D5CE3E22C53B}"/>
              </a:ext>
            </a:extLst>
          </p:cNvPr>
          <p:cNvSpPr txBox="1"/>
          <p:nvPr/>
        </p:nvSpPr>
        <p:spPr>
          <a:xfrm>
            <a:off x="827584" y="4818707"/>
            <a:ext cx="7859216" cy="830997"/>
          </a:xfrm>
          <a:prstGeom prst="rect">
            <a:avLst/>
          </a:prstGeom>
          <a:noFill/>
        </p:spPr>
        <p:txBody>
          <a:bodyPr wrap="square" rtlCol="0">
            <a:spAutoFit/>
          </a:bodyPr>
          <a:lstStyle/>
          <a:p>
            <a:r>
              <a:rPr lang="zh-CN" altLang="en-US" sz="2400" dirty="0">
                <a:latin typeface="Courier New" panose="02070309020205020404" pitchFamily="49" charset="0"/>
                <a:ea typeface="+mj-ea"/>
                <a:cs typeface="Courier New" panose="02070309020205020404" pitchFamily="49" charset="0"/>
              </a:rPr>
              <a:t>在调用派生类</a:t>
            </a:r>
            <a:r>
              <a:rPr lang="en-US" altLang="zh-CN" sz="2400" dirty="0">
                <a:latin typeface="Courier New" panose="02070309020205020404" pitchFamily="49" charset="0"/>
                <a:ea typeface="+mj-ea"/>
                <a:cs typeface="Courier New" panose="02070309020205020404" pitchFamily="49" charset="0"/>
              </a:rPr>
              <a:t>Carton</a:t>
            </a:r>
            <a:r>
              <a:rPr lang="zh-CN" altLang="en-US" sz="2400" dirty="0">
                <a:latin typeface="Courier New" panose="02070309020205020404" pitchFamily="49" charset="0"/>
                <a:ea typeface="+mj-ea"/>
                <a:cs typeface="Courier New" panose="02070309020205020404" pitchFamily="49" charset="0"/>
              </a:rPr>
              <a:t>的时候，先调用了基类</a:t>
            </a:r>
            <a:r>
              <a:rPr lang="en-US" altLang="zh-CN" sz="2400" dirty="0">
                <a:latin typeface="Courier New" panose="02070309020205020404" pitchFamily="49" charset="0"/>
                <a:ea typeface="+mj-ea"/>
                <a:cs typeface="Courier New" panose="02070309020205020404" pitchFamily="49" charset="0"/>
              </a:rPr>
              <a:t>Box</a:t>
            </a:r>
            <a:r>
              <a:rPr lang="zh-CN" altLang="en-US" sz="2400" dirty="0">
                <a:latin typeface="Courier New" panose="02070309020205020404" pitchFamily="49" charset="0"/>
                <a:ea typeface="+mj-ea"/>
                <a:cs typeface="Courier New" panose="02070309020205020404" pitchFamily="49" charset="0"/>
              </a:rPr>
              <a:t>的无参构造函数</a:t>
            </a:r>
          </a:p>
        </p:txBody>
      </p:sp>
      <p:sp>
        <p:nvSpPr>
          <p:cNvPr id="3" name="矩形 2">
            <a:extLst>
              <a:ext uri="{FF2B5EF4-FFF2-40B4-BE49-F238E27FC236}">
                <a16:creationId xmlns:a16="http://schemas.microsoft.com/office/drawing/2014/main" id="{EB084B4F-6D96-45E6-B2AF-1F769EFDBDE9}"/>
              </a:ext>
            </a:extLst>
          </p:cNvPr>
          <p:cNvSpPr/>
          <p:nvPr/>
        </p:nvSpPr>
        <p:spPr>
          <a:xfrm>
            <a:off x="755576" y="3861048"/>
            <a:ext cx="4968552" cy="7589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3275AC33-E6E4-4E7C-B829-1CAE02043291}"/>
              </a:ext>
            </a:extLst>
          </p:cNvPr>
          <p:cNvSpPr txBox="1"/>
          <p:nvPr/>
        </p:nvSpPr>
        <p:spPr>
          <a:xfrm>
            <a:off x="827584" y="5617315"/>
            <a:ext cx="7859216" cy="830997"/>
          </a:xfrm>
          <a:prstGeom prst="rect">
            <a:avLst/>
          </a:prstGeom>
          <a:noFill/>
        </p:spPr>
        <p:txBody>
          <a:bodyPr wrap="square" rtlCol="0">
            <a:spAutoFit/>
          </a:bodyPr>
          <a:lstStyle/>
          <a:p>
            <a:r>
              <a:rPr lang="zh-CN" altLang="en-US" sz="2400" dirty="0">
                <a:latin typeface="Courier New" panose="02070309020205020404" pitchFamily="49" charset="0"/>
                <a:ea typeface="+mj-ea"/>
                <a:cs typeface="Courier New" panose="02070309020205020404" pitchFamily="49" charset="0"/>
              </a:rPr>
              <a:t>两个派生类对象</a:t>
            </a:r>
            <a:r>
              <a:rPr lang="en-US" altLang="zh-CN" sz="2400" dirty="0">
                <a:latin typeface="Courier New" panose="02070309020205020404" pitchFamily="49" charset="0"/>
                <a:ea typeface="+mj-ea"/>
                <a:cs typeface="Courier New" panose="02070309020205020404" pitchFamily="49" charset="0"/>
              </a:rPr>
              <a:t>carton</a:t>
            </a:r>
            <a:r>
              <a:rPr lang="zh-CN" altLang="en-US" sz="2400" dirty="0">
                <a:latin typeface="Courier New" panose="02070309020205020404" pitchFamily="49" charset="0"/>
                <a:ea typeface="+mj-ea"/>
                <a:cs typeface="Courier New" panose="02070309020205020404" pitchFamily="49" charset="0"/>
              </a:rPr>
              <a:t>和</a:t>
            </a:r>
            <a:r>
              <a:rPr lang="en-US" altLang="zh-CN" sz="2400" dirty="0" err="1">
                <a:latin typeface="Courier New" panose="02070309020205020404" pitchFamily="49" charset="0"/>
                <a:ea typeface="+mj-ea"/>
                <a:cs typeface="Courier New" panose="02070309020205020404" pitchFamily="49" charset="0"/>
              </a:rPr>
              <a:t>cartonCopy</a:t>
            </a:r>
            <a:r>
              <a:rPr lang="zh-CN" altLang="en-US" sz="2400" dirty="0">
                <a:latin typeface="Courier New" panose="02070309020205020404" pitchFamily="49" charset="0"/>
                <a:ea typeface="+mj-ea"/>
                <a:cs typeface="Courier New" panose="02070309020205020404" pitchFamily="49" charset="0"/>
              </a:rPr>
              <a:t>的</a:t>
            </a:r>
            <a:r>
              <a:rPr lang="en-US" altLang="zh-CN" sz="2400" dirty="0">
                <a:latin typeface="Courier New" panose="02070309020205020404" pitchFamily="49" charset="0"/>
                <a:ea typeface="+mj-ea"/>
                <a:cs typeface="Courier New" panose="02070309020205020404" pitchFamily="49" charset="0"/>
              </a:rPr>
              <a:t>volume()</a:t>
            </a:r>
            <a:r>
              <a:rPr lang="zh-CN" altLang="en-US" sz="2400" dirty="0">
                <a:latin typeface="Courier New" panose="02070309020205020404" pitchFamily="49" charset="0"/>
                <a:ea typeface="+mj-ea"/>
                <a:cs typeface="Courier New" panose="02070309020205020404" pitchFamily="49" charset="0"/>
              </a:rPr>
              <a:t>函数返回值不同</a:t>
            </a:r>
          </a:p>
        </p:txBody>
      </p:sp>
      <p:sp>
        <p:nvSpPr>
          <p:cNvPr id="8" name="矩形 7">
            <a:hlinkClick r:id="rId3" action="ppaction://hlinksldjump"/>
            <a:extLst>
              <a:ext uri="{FF2B5EF4-FFF2-40B4-BE49-F238E27FC236}">
                <a16:creationId xmlns:a16="http://schemas.microsoft.com/office/drawing/2014/main" id="{A0A8AF26-7B15-475A-8848-44D5BA91CF6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9" name="矩形 8">
            <a:hlinkClick r:id="" action="ppaction://noaction"/>
            <a:extLst>
              <a:ext uri="{FF2B5EF4-FFF2-40B4-BE49-F238E27FC236}">
                <a16:creationId xmlns:a16="http://schemas.microsoft.com/office/drawing/2014/main" id="{C93EF571-1638-42AA-AC76-8753A85174D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0" name="矩形 9">
            <a:hlinkClick r:id="" action="ppaction://noaction"/>
            <a:extLst>
              <a:ext uri="{FF2B5EF4-FFF2-40B4-BE49-F238E27FC236}">
                <a16:creationId xmlns:a16="http://schemas.microsoft.com/office/drawing/2014/main" id="{C3757802-52A9-4A64-A703-91BDA52159E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1" name="矩形 10">
            <a:hlinkClick r:id="" action="ppaction://noaction"/>
            <a:extLst>
              <a:ext uri="{FF2B5EF4-FFF2-40B4-BE49-F238E27FC236}">
                <a16:creationId xmlns:a16="http://schemas.microsoft.com/office/drawing/2014/main" id="{6339B94C-022D-4812-8F3D-9E1CD347F11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2" name="矩形 11">
            <a:hlinkClick r:id="" action="ppaction://noaction"/>
            <a:extLst>
              <a:ext uri="{FF2B5EF4-FFF2-40B4-BE49-F238E27FC236}">
                <a16:creationId xmlns:a16="http://schemas.microsoft.com/office/drawing/2014/main" id="{EEA73B9B-26DB-4203-9335-F9E6D65EE97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3" name="矩形 12">
            <a:hlinkClick r:id="" action="ppaction://noaction"/>
            <a:extLst>
              <a:ext uri="{FF2B5EF4-FFF2-40B4-BE49-F238E27FC236}">
                <a16:creationId xmlns:a16="http://schemas.microsoft.com/office/drawing/2014/main" id="{67B81943-B050-4A60-8D15-1C5C7D6C1CB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4" name="矩形 13">
            <a:hlinkClick r:id="" action="ppaction://noaction"/>
            <a:extLst>
              <a:ext uri="{FF2B5EF4-FFF2-40B4-BE49-F238E27FC236}">
                <a16:creationId xmlns:a16="http://schemas.microsoft.com/office/drawing/2014/main" id="{77EAF595-BA22-4A6E-A8CD-ED18ADF3A79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5" name="矩形 14">
            <a:hlinkClick r:id="" action="ppaction://noaction"/>
            <a:extLst>
              <a:ext uri="{FF2B5EF4-FFF2-40B4-BE49-F238E27FC236}">
                <a16:creationId xmlns:a16="http://schemas.microsoft.com/office/drawing/2014/main" id="{13A3C565-7E12-4C1C-A810-F9A1C9D5451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284719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871B91A-044B-4E75-848D-B24967CF5559}"/>
              </a:ext>
            </a:extLst>
          </p:cNvPr>
          <p:cNvSpPr>
            <a:spLocks noGrp="1"/>
          </p:cNvSpPr>
          <p:nvPr>
            <p:ph idx="1"/>
          </p:nvPr>
        </p:nvSpPr>
        <p:spPr>
          <a:xfrm>
            <a:off x="457200" y="1052736"/>
            <a:ext cx="8229600" cy="5376639"/>
          </a:xfrm>
        </p:spPr>
        <p:txBody>
          <a:bodyPr/>
          <a:lstStyle/>
          <a:p>
            <a:r>
              <a:rPr lang="zh-CN" altLang="en-US" dirty="0"/>
              <a:t>两个</a:t>
            </a:r>
            <a:r>
              <a:rPr lang="en-US" altLang="zh-CN" dirty="0"/>
              <a:t>Carton</a:t>
            </a:r>
            <a:r>
              <a:rPr lang="zh-CN" altLang="en-US" dirty="0"/>
              <a:t>对象的</a:t>
            </a:r>
            <a:r>
              <a:rPr lang="en-US" altLang="zh-CN" dirty="0"/>
              <a:t>volume()</a:t>
            </a:r>
            <a:r>
              <a:rPr lang="zh-CN" altLang="en-US" dirty="0"/>
              <a:t>值不同的原因就是</a:t>
            </a:r>
            <a:r>
              <a:rPr lang="en-US" altLang="zh-CN" dirty="0" err="1"/>
              <a:t>cartonCopy</a:t>
            </a:r>
            <a:r>
              <a:rPr lang="zh-CN" altLang="en-US" dirty="0"/>
              <a:t>中的基类部分，是由基类</a:t>
            </a:r>
            <a:r>
              <a:rPr lang="en-US" altLang="zh-CN" dirty="0"/>
              <a:t>Box</a:t>
            </a:r>
            <a:r>
              <a:rPr lang="zh-CN" altLang="en-US" dirty="0"/>
              <a:t>的无参构造函数创建的</a:t>
            </a:r>
            <a:endParaRPr lang="en-US" altLang="zh-CN" dirty="0"/>
          </a:p>
          <a:p>
            <a:endParaRPr lang="en-US" altLang="zh-CN" dirty="0"/>
          </a:p>
          <a:p>
            <a:endParaRPr lang="en-US" altLang="zh-CN" dirty="0"/>
          </a:p>
          <a:p>
            <a:r>
              <a:rPr lang="zh-CN" altLang="en-US" dirty="0"/>
              <a:t>这个构造函数创建基类对象时，使用成员变量的默认值，因此</a:t>
            </a:r>
            <a:r>
              <a:rPr lang="en-US" altLang="zh-CN" dirty="0" err="1"/>
              <a:t>cartonCopy</a:t>
            </a:r>
            <a:r>
              <a:rPr lang="zh-CN" altLang="en-US" dirty="0"/>
              <a:t>的</a:t>
            </a:r>
            <a:r>
              <a:rPr lang="en-US" altLang="zh-CN" dirty="0"/>
              <a:t>volume()</a:t>
            </a:r>
            <a:r>
              <a:rPr lang="zh-CN" altLang="en-US" dirty="0"/>
              <a:t>值为</a:t>
            </a:r>
            <a:r>
              <a:rPr lang="en-US" altLang="zh-CN" dirty="0"/>
              <a:t>1</a:t>
            </a:r>
            <a:endParaRPr lang="zh-CN" altLang="en-US" dirty="0"/>
          </a:p>
        </p:txBody>
      </p:sp>
      <p:sp>
        <p:nvSpPr>
          <p:cNvPr id="4" name="灯片编号占位符 3">
            <a:extLst>
              <a:ext uri="{FF2B5EF4-FFF2-40B4-BE49-F238E27FC236}">
                <a16:creationId xmlns:a16="http://schemas.microsoft.com/office/drawing/2014/main" id="{CB4559E6-ACA7-472D-98B4-2F18EFDD0782}"/>
              </a:ext>
            </a:extLst>
          </p:cNvPr>
          <p:cNvSpPr>
            <a:spLocks noGrp="1"/>
          </p:cNvSpPr>
          <p:nvPr>
            <p:ph type="sldNum" sz="quarter" idx="11"/>
          </p:nvPr>
        </p:nvSpPr>
        <p:spPr/>
        <p:txBody>
          <a:bodyPr/>
          <a:lstStyle/>
          <a:p>
            <a:pPr>
              <a:defRPr/>
            </a:pPr>
            <a:fld id="{D5143908-0819-4B70-B92B-71A05F9F97D4}" type="slidenum">
              <a:rPr lang="zh-CN" altLang="en-US" smtClean="0"/>
              <a:pPr>
                <a:defRPr/>
              </a:pPr>
              <a:t>47</a:t>
            </a:fld>
            <a:endParaRPr lang="zh-CN" altLang="en-US" dirty="0"/>
          </a:p>
        </p:txBody>
      </p:sp>
      <p:sp>
        <p:nvSpPr>
          <p:cNvPr id="5" name="矩形 4">
            <a:extLst>
              <a:ext uri="{FF2B5EF4-FFF2-40B4-BE49-F238E27FC236}">
                <a16:creationId xmlns:a16="http://schemas.microsoft.com/office/drawing/2014/main" id="{96B01532-C57D-42BD-8C05-C6BF034CF290}"/>
              </a:ext>
            </a:extLst>
          </p:cNvPr>
          <p:cNvSpPr/>
          <p:nvPr/>
        </p:nvSpPr>
        <p:spPr>
          <a:xfrm>
            <a:off x="899592" y="2564904"/>
            <a:ext cx="7128792" cy="707886"/>
          </a:xfrm>
          <a:prstGeom prst="rect">
            <a:avLst/>
          </a:prstGeom>
        </p:spPr>
        <p:txBody>
          <a:bodyPr wrap="square">
            <a:spAutoFit/>
          </a:bodyPr>
          <a:lstStyle/>
          <a:p>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No-</a:t>
            </a:r>
            <a:r>
              <a:rPr lang="en-US" altLang="zh-CN" sz="2000" b="1" dirty="0" err="1">
                <a:solidFill>
                  <a:srgbClr val="008000"/>
                </a:solidFill>
                <a:latin typeface="Courier New" panose="02070309020205020404" pitchFamily="49" charset="0"/>
                <a:ea typeface="新宋体" panose="02010609030101010101" pitchFamily="49" charset="-122"/>
                <a:cs typeface="Courier New" panose="02070309020205020404" pitchFamily="49" charset="0"/>
              </a:rPr>
              <a:t>arg</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constructor</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Box()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"Box() called.\n"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p>
        </p:txBody>
      </p:sp>
      <p:pic>
        <p:nvPicPr>
          <p:cNvPr id="7" name="图片 6">
            <a:extLst>
              <a:ext uri="{FF2B5EF4-FFF2-40B4-BE49-F238E27FC236}">
                <a16:creationId xmlns:a16="http://schemas.microsoft.com/office/drawing/2014/main" id="{2AF6D043-0A78-4CE7-88BF-3E0C4A0FB4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4509120"/>
            <a:ext cx="2937718" cy="1553062"/>
          </a:xfrm>
          <a:prstGeom prst="rect">
            <a:avLst/>
          </a:prstGeom>
        </p:spPr>
      </p:pic>
      <p:sp>
        <p:nvSpPr>
          <p:cNvPr id="8" name="矩形 7">
            <a:hlinkClick r:id="rId3" action="ppaction://hlinksldjump"/>
            <a:extLst>
              <a:ext uri="{FF2B5EF4-FFF2-40B4-BE49-F238E27FC236}">
                <a16:creationId xmlns:a16="http://schemas.microsoft.com/office/drawing/2014/main" id="{93E3BD29-4A50-4CAA-9D89-C6FEFF82398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9" name="矩形 8">
            <a:hlinkClick r:id="" action="ppaction://noaction"/>
            <a:extLst>
              <a:ext uri="{FF2B5EF4-FFF2-40B4-BE49-F238E27FC236}">
                <a16:creationId xmlns:a16="http://schemas.microsoft.com/office/drawing/2014/main" id="{89B2439D-FC82-4D7A-B217-C65C902F4AE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0" name="矩形 9">
            <a:hlinkClick r:id="" action="ppaction://noaction"/>
            <a:extLst>
              <a:ext uri="{FF2B5EF4-FFF2-40B4-BE49-F238E27FC236}">
                <a16:creationId xmlns:a16="http://schemas.microsoft.com/office/drawing/2014/main" id="{767B870C-C95E-4A20-9ED7-41A1B3D18C0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1" name="矩形 10">
            <a:hlinkClick r:id="" action="ppaction://noaction"/>
            <a:extLst>
              <a:ext uri="{FF2B5EF4-FFF2-40B4-BE49-F238E27FC236}">
                <a16:creationId xmlns:a16="http://schemas.microsoft.com/office/drawing/2014/main" id="{928EC037-C519-4DED-9545-03C287C5F92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2" name="矩形 11">
            <a:hlinkClick r:id="" action="ppaction://noaction"/>
            <a:extLst>
              <a:ext uri="{FF2B5EF4-FFF2-40B4-BE49-F238E27FC236}">
                <a16:creationId xmlns:a16="http://schemas.microsoft.com/office/drawing/2014/main" id="{44C2E00F-CE02-4C64-95F3-CAEE3370A9B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3" name="矩形 12">
            <a:hlinkClick r:id="" action="ppaction://noaction"/>
            <a:extLst>
              <a:ext uri="{FF2B5EF4-FFF2-40B4-BE49-F238E27FC236}">
                <a16:creationId xmlns:a16="http://schemas.microsoft.com/office/drawing/2014/main" id="{3F4993D5-9B8C-4BA9-997F-2EDD26D8B84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4" name="矩形 13">
            <a:hlinkClick r:id="" action="ppaction://noaction"/>
            <a:extLst>
              <a:ext uri="{FF2B5EF4-FFF2-40B4-BE49-F238E27FC236}">
                <a16:creationId xmlns:a16="http://schemas.microsoft.com/office/drawing/2014/main" id="{857BD2F4-291C-4AFF-AE9B-4AFBF394734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5" name="矩形 14">
            <a:hlinkClick r:id="" action="ppaction://noaction"/>
            <a:extLst>
              <a:ext uri="{FF2B5EF4-FFF2-40B4-BE49-F238E27FC236}">
                <a16:creationId xmlns:a16="http://schemas.microsoft.com/office/drawing/2014/main" id="{FB7342EA-B3EB-4642-8933-D90B1FD4CEE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30040142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ADD8785-1958-4E94-BED1-933E25921894}"/>
              </a:ext>
            </a:extLst>
          </p:cNvPr>
          <p:cNvSpPr>
            <a:spLocks noGrp="1"/>
          </p:cNvSpPr>
          <p:nvPr>
            <p:ph idx="1"/>
          </p:nvPr>
        </p:nvSpPr>
        <p:spPr/>
        <p:txBody>
          <a:bodyPr/>
          <a:lstStyle/>
          <a:p>
            <a:r>
              <a:rPr lang="zh-CN" altLang="en-US" dirty="0"/>
              <a:t>定义派生类拷贝构造函数时，显式地调用基类的拷贝构造函数，将派生类的基类部分“深拷贝”给相应的派生类对象。</a:t>
            </a:r>
          </a:p>
        </p:txBody>
      </p:sp>
      <p:sp>
        <p:nvSpPr>
          <p:cNvPr id="3" name="标题 2">
            <a:extLst>
              <a:ext uri="{FF2B5EF4-FFF2-40B4-BE49-F238E27FC236}">
                <a16:creationId xmlns:a16="http://schemas.microsoft.com/office/drawing/2014/main" id="{EE7A2382-1A2F-4A90-B5DD-6DA48CC1D940}"/>
              </a:ext>
            </a:extLst>
          </p:cNvPr>
          <p:cNvSpPr>
            <a:spLocks noGrp="1"/>
          </p:cNvSpPr>
          <p:nvPr>
            <p:ph type="title"/>
          </p:nvPr>
        </p:nvSpPr>
        <p:spPr/>
        <p:txBody>
          <a:bodyPr/>
          <a:lstStyle/>
          <a:p>
            <a:r>
              <a:rPr lang="zh-CN" altLang="en-US" dirty="0"/>
              <a:t>派生类对象的“深”拷贝</a:t>
            </a:r>
          </a:p>
        </p:txBody>
      </p:sp>
      <p:sp>
        <p:nvSpPr>
          <p:cNvPr id="4" name="灯片编号占位符 3">
            <a:extLst>
              <a:ext uri="{FF2B5EF4-FFF2-40B4-BE49-F238E27FC236}">
                <a16:creationId xmlns:a16="http://schemas.microsoft.com/office/drawing/2014/main" id="{18597F90-9062-4AC4-87A4-E5A57A6B07C6}"/>
              </a:ext>
            </a:extLst>
          </p:cNvPr>
          <p:cNvSpPr>
            <a:spLocks noGrp="1"/>
          </p:cNvSpPr>
          <p:nvPr>
            <p:ph type="sldNum" sz="quarter" idx="11"/>
          </p:nvPr>
        </p:nvSpPr>
        <p:spPr/>
        <p:txBody>
          <a:bodyPr/>
          <a:lstStyle/>
          <a:p>
            <a:pPr>
              <a:defRPr/>
            </a:pPr>
            <a:fld id="{D5143908-0819-4B70-B92B-71A05F9F97D4}" type="slidenum">
              <a:rPr lang="zh-CN" altLang="en-US" smtClean="0"/>
              <a:pPr>
                <a:defRPr/>
              </a:pPr>
              <a:t>48</a:t>
            </a:fld>
            <a:endParaRPr lang="zh-CN" altLang="en-US" dirty="0"/>
          </a:p>
        </p:txBody>
      </p:sp>
      <p:sp>
        <p:nvSpPr>
          <p:cNvPr id="5" name="矩形 4">
            <a:extLst>
              <a:ext uri="{FF2B5EF4-FFF2-40B4-BE49-F238E27FC236}">
                <a16:creationId xmlns:a16="http://schemas.microsoft.com/office/drawing/2014/main" id="{67CA4908-A83C-4208-A6A3-ED6FDB16F04B}"/>
              </a:ext>
            </a:extLst>
          </p:cNvPr>
          <p:cNvSpPr/>
          <p:nvPr/>
        </p:nvSpPr>
        <p:spPr>
          <a:xfrm>
            <a:off x="323528" y="3717032"/>
            <a:ext cx="8910736" cy="1938992"/>
          </a:xfrm>
          <a:prstGeom prst="rect">
            <a:avLst/>
          </a:prstGeom>
        </p:spPr>
        <p:txBody>
          <a:bodyPr wrap="square">
            <a:spAutoFit/>
          </a:bodyPr>
          <a:lstStyle/>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Copy constructor of Carton</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&amp;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Box(carton)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material {</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.material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"Carton copy constructor"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rId2" action="ppaction://hlinksldjump"/>
            <a:extLst>
              <a:ext uri="{FF2B5EF4-FFF2-40B4-BE49-F238E27FC236}">
                <a16:creationId xmlns:a16="http://schemas.microsoft.com/office/drawing/2014/main" id="{7CCF6680-09A3-47AC-920F-FA213BFE583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7" name="矩形 6">
            <a:hlinkClick r:id="" action="ppaction://noaction"/>
            <a:extLst>
              <a:ext uri="{FF2B5EF4-FFF2-40B4-BE49-F238E27FC236}">
                <a16:creationId xmlns:a16="http://schemas.microsoft.com/office/drawing/2014/main" id="{990A9898-DFE6-4904-BF86-01BCC41B24F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8" name="矩形 7">
            <a:hlinkClick r:id="" action="ppaction://noaction"/>
            <a:extLst>
              <a:ext uri="{FF2B5EF4-FFF2-40B4-BE49-F238E27FC236}">
                <a16:creationId xmlns:a16="http://schemas.microsoft.com/office/drawing/2014/main" id="{4D181013-1CCE-457C-807E-CEEF0E90271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9" name="矩形 8">
            <a:hlinkClick r:id="" action="ppaction://noaction"/>
            <a:extLst>
              <a:ext uri="{FF2B5EF4-FFF2-40B4-BE49-F238E27FC236}">
                <a16:creationId xmlns:a16="http://schemas.microsoft.com/office/drawing/2014/main" id="{4CC3CB31-FC07-4101-BB47-D91043FC5D9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0" name="矩形 9">
            <a:hlinkClick r:id="" action="ppaction://noaction"/>
            <a:extLst>
              <a:ext uri="{FF2B5EF4-FFF2-40B4-BE49-F238E27FC236}">
                <a16:creationId xmlns:a16="http://schemas.microsoft.com/office/drawing/2014/main" id="{5C1265E1-2F68-4533-92BE-3F5ACC5BB2C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1" name="矩形 10">
            <a:hlinkClick r:id="" action="ppaction://noaction"/>
            <a:extLst>
              <a:ext uri="{FF2B5EF4-FFF2-40B4-BE49-F238E27FC236}">
                <a16:creationId xmlns:a16="http://schemas.microsoft.com/office/drawing/2014/main" id="{94EEF097-7F38-4078-A783-04FC046D265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2" name="矩形 11">
            <a:hlinkClick r:id="" action="ppaction://noaction"/>
            <a:extLst>
              <a:ext uri="{FF2B5EF4-FFF2-40B4-BE49-F238E27FC236}">
                <a16:creationId xmlns:a16="http://schemas.microsoft.com/office/drawing/2014/main" id="{B389BA4F-4389-43B0-BF98-51F26AF656B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3" name="矩形 12">
            <a:hlinkClick r:id="" action="ppaction://noaction"/>
            <a:extLst>
              <a:ext uri="{FF2B5EF4-FFF2-40B4-BE49-F238E27FC236}">
                <a16:creationId xmlns:a16="http://schemas.microsoft.com/office/drawing/2014/main" id="{A852B4FC-45ED-4445-AC04-73B49961E50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951801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类的继承与派生</a:t>
            </a:r>
          </a:p>
        </p:txBody>
      </p:sp>
      <p:sp>
        <p:nvSpPr>
          <p:cNvPr id="3" name="内容占位符 2"/>
          <p:cNvSpPr>
            <a:spLocks noGrp="1"/>
          </p:cNvSpPr>
          <p:nvPr>
            <p:ph idx="1"/>
          </p:nvPr>
        </p:nvSpPr>
        <p:spPr/>
        <p:txBody>
          <a:bodyPr/>
          <a:lstStyle/>
          <a:p>
            <a:r>
              <a:rPr lang="zh-CN" altLang="en-US" dirty="0"/>
              <a:t>继承</a:t>
            </a:r>
            <a:r>
              <a:rPr lang="en-US" altLang="zh-CN" dirty="0"/>
              <a:t>(inheritance)</a:t>
            </a:r>
            <a:r>
              <a:rPr lang="zh-CN" altLang="en-US" dirty="0"/>
              <a:t>与派生</a:t>
            </a:r>
          </a:p>
          <a:p>
            <a:pPr lvl="1"/>
            <a:r>
              <a:rPr lang="zh-CN" altLang="en-US" dirty="0"/>
              <a:t>该机制是面向对象程序设计使代码可以复用的最重要的手段</a:t>
            </a:r>
            <a:endParaRPr lang="en-US" altLang="zh-CN" dirty="0"/>
          </a:p>
          <a:p>
            <a:pPr lvl="1"/>
            <a:r>
              <a:rPr lang="zh-CN" altLang="en-US" dirty="0"/>
              <a:t>它允许程序员在保持原有类特性的基础上进行扩展，增加功能</a:t>
            </a:r>
            <a:endParaRPr lang="en-US" altLang="zh-CN" dirty="0"/>
          </a:p>
          <a:p>
            <a:pPr lvl="1"/>
            <a:r>
              <a:rPr lang="zh-CN" altLang="en-US" dirty="0"/>
              <a:t>继承产生新的类，称为</a:t>
            </a:r>
            <a:r>
              <a:rPr lang="zh-CN" altLang="en-US" dirty="0">
                <a:solidFill>
                  <a:srgbClr val="FF0000"/>
                </a:solidFill>
              </a:rPr>
              <a:t>派生类</a:t>
            </a:r>
            <a:endParaRPr lang="en-US" altLang="zh-CN" dirty="0"/>
          </a:p>
          <a:p>
            <a:pPr lvl="2"/>
            <a:r>
              <a:rPr lang="zh-CN" altLang="en-US" dirty="0"/>
              <a:t>派生类可以访问基类的保护成员（在基类中以关键字</a:t>
            </a:r>
            <a:r>
              <a:rPr lang="en-US" altLang="zh-CN" dirty="0">
                <a:solidFill>
                  <a:srgbClr val="0000FF"/>
                </a:solidFill>
                <a:latin typeface="Courier New" panose="02070309020205020404" pitchFamily="49" charset="0"/>
                <a:cs typeface="Courier New" panose="02070309020205020404" pitchFamily="49" charset="0"/>
              </a:rPr>
              <a:t>protected</a:t>
            </a:r>
            <a:r>
              <a:rPr lang="zh-CN" altLang="en-US" dirty="0"/>
              <a:t>标识的成员）</a:t>
            </a:r>
            <a:endParaRPr lang="en-US" altLang="zh-CN" dirty="0"/>
          </a:p>
          <a:p>
            <a:pPr lvl="1"/>
            <a:r>
              <a:rPr lang="zh-CN" altLang="en-US" dirty="0"/>
              <a:t>继承呈现了面向对象程序设计的层次结构，体现了由简单到复杂的认识过程</a:t>
            </a:r>
          </a:p>
        </p:txBody>
      </p:sp>
      <p:sp>
        <p:nvSpPr>
          <p:cNvPr id="6" name="矩形 5">
            <a:hlinkClick r:id="rId2" action="ppaction://hlinksldjump"/>
            <a:extLst>
              <a:ext uri="{FF2B5EF4-FFF2-40B4-BE49-F238E27FC236}">
                <a16:creationId xmlns:a16="http://schemas.microsoft.com/office/drawing/2014/main" id="{50972A0F-3C26-41DB-9DEF-3B73FF787EC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7" name="矩形 6">
            <a:hlinkClick r:id="" action="ppaction://noaction"/>
            <a:extLst>
              <a:ext uri="{FF2B5EF4-FFF2-40B4-BE49-F238E27FC236}">
                <a16:creationId xmlns:a16="http://schemas.microsoft.com/office/drawing/2014/main" id="{67EBADBB-3AE0-4D10-9D73-F00D9A34672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8" name="矩形 7">
            <a:hlinkClick r:id="" action="ppaction://noaction"/>
            <a:extLst>
              <a:ext uri="{FF2B5EF4-FFF2-40B4-BE49-F238E27FC236}">
                <a16:creationId xmlns:a16="http://schemas.microsoft.com/office/drawing/2014/main" id="{10BC0DA2-4E93-4B07-869B-2563C488449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9" name="矩形 8">
            <a:hlinkClick r:id="" action="ppaction://noaction"/>
            <a:extLst>
              <a:ext uri="{FF2B5EF4-FFF2-40B4-BE49-F238E27FC236}">
                <a16:creationId xmlns:a16="http://schemas.microsoft.com/office/drawing/2014/main" id="{CD292644-9D04-48AF-8B4B-A1008F4CDB0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0" name="矩形 9">
            <a:hlinkClick r:id="" action="ppaction://noaction"/>
            <a:extLst>
              <a:ext uri="{FF2B5EF4-FFF2-40B4-BE49-F238E27FC236}">
                <a16:creationId xmlns:a16="http://schemas.microsoft.com/office/drawing/2014/main" id="{B01B36A6-2B06-45E9-B2FB-26DBD6E9CEB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11" name="矩形 10">
            <a:hlinkClick r:id="" action="ppaction://noaction"/>
            <a:extLst>
              <a:ext uri="{FF2B5EF4-FFF2-40B4-BE49-F238E27FC236}">
                <a16:creationId xmlns:a16="http://schemas.microsoft.com/office/drawing/2014/main" id="{617869BD-FBFD-4676-B09E-060D888A095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2" name="矩形 11">
            <a:hlinkClick r:id="" action="ppaction://noaction"/>
            <a:extLst>
              <a:ext uri="{FF2B5EF4-FFF2-40B4-BE49-F238E27FC236}">
                <a16:creationId xmlns:a16="http://schemas.microsoft.com/office/drawing/2014/main" id="{322A2759-FB96-42D4-A3A9-86FEC16895D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3" name="矩形 12">
            <a:hlinkClick r:id="" action="ppaction://noaction"/>
            <a:extLst>
              <a:ext uri="{FF2B5EF4-FFF2-40B4-BE49-F238E27FC236}">
                <a16:creationId xmlns:a16="http://schemas.microsoft.com/office/drawing/2014/main" id="{84F0EED5-5F59-4CEC-B9FA-35D6E68ECF1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4" name="灯片编号占位符 3">
            <a:extLst>
              <a:ext uri="{FF2B5EF4-FFF2-40B4-BE49-F238E27FC236}">
                <a16:creationId xmlns:a16="http://schemas.microsoft.com/office/drawing/2014/main" id="{D8D2ADC5-E519-4301-866F-6E10F48EFB5C}"/>
              </a:ext>
            </a:extLst>
          </p:cNvPr>
          <p:cNvSpPr>
            <a:spLocks noGrp="1"/>
          </p:cNvSpPr>
          <p:nvPr>
            <p:ph type="sldNum" sz="quarter" idx="11"/>
          </p:nvPr>
        </p:nvSpPr>
        <p:spPr/>
        <p:txBody>
          <a:bodyPr/>
          <a:lstStyle/>
          <a:p>
            <a:pPr>
              <a:defRPr/>
            </a:pPr>
            <a:fld id="{D5143908-0819-4B70-B92B-71A05F9F97D4}" type="slidenum">
              <a:rPr lang="zh-CN" altLang="en-US" smtClean="0"/>
              <a:pPr>
                <a:defRPr/>
              </a:pPr>
              <a:t>4</a:t>
            </a:fld>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DAEA3E8-F87B-4B90-A749-DBDEE2C94D02}"/>
              </a:ext>
            </a:extLst>
          </p:cNvPr>
          <p:cNvSpPr>
            <a:spLocks noGrp="1"/>
          </p:cNvSpPr>
          <p:nvPr>
            <p:ph idx="1"/>
          </p:nvPr>
        </p:nvSpPr>
        <p:spPr>
          <a:xfrm>
            <a:off x="457200" y="1124745"/>
            <a:ext cx="8229600" cy="576064"/>
          </a:xfrm>
        </p:spPr>
        <p:txBody>
          <a:bodyPr/>
          <a:lstStyle/>
          <a:p>
            <a:r>
              <a:rPr lang="zh-CN" altLang="en-US" dirty="0">
                <a:solidFill>
                  <a:schemeClr val="accent6">
                    <a:lumMod val="75000"/>
                  </a:schemeClr>
                </a:solidFill>
              </a:rPr>
              <a:t>程序运行结果</a:t>
            </a:r>
          </a:p>
        </p:txBody>
      </p:sp>
      <p:sp>
        <p:nvSpPr>
          <p:cNvPr id="4" name="灯片编号占位符 3">
            <a:extLst>
              <a:ext uri="{FF2B5EF4-FFF2-40B4-BE49-F238E27FC236}">
                <a16:creationId xmlns:a16="http://schemas.microsoft.com/office/drawing/2014/main" id="{9AFEF1DF-EAFF-487A-B1F3-7D076B17BC66}"/>
              </a:ext>
            </a:extLst>
          </p:cNvPr>
          <p:cNvSpPr>
            <a:spLocks noGrp="1"/>
          </p:cNvSpPr>
          <p:nvPr>
            <p:ph type="sldNum" sz="quarter" idx="11"/>
          </p:nvPr>
        </p:nvSpPr>
        <p:spPr/>
        <p:txBody>
          <a:bodyPr/>
          <a:lstStyle/>
          <a:p>
            <a:pPr>
              <a:defRPr/>
            </a:pPr>
            <a:fld id="{D5143908-0819-4B70-B92B-71A05F9F97D4}" type="slidenum">
              <a:rPr lang="zh-CN" altLang="en-US" smtClean="0"/>
              <a:pPr>
                <a:defRPr/>
              </a:pPr>
              <a:t>49</a:t>
            </a:fld>
            <a:endParaRPr lang="zh-CN" altLang="en-US" dirty="0"/>
          </a:p>
        </p:txBody>
      </p:sp>
      <p:sp>
        <p:nvSpPr>
          <p:cNvPr id="5" name="矩形 4">
            <a:extLst>
              <a:ext uri="{FF2B5EF4-FFF2-40B4-BE49-F238E27FC236}">
                <a16:creationId xmlns:a16="http://schemas.microsoft.com/office/drawing/2014/main" id="{58585F91-ACB8-4275-948C-D3A3F46190CF}"/>
              </a:ext>
            </a:extLst>
          </p:cNvPr>
          <p:cNvSpPr/>
          <p:nvPr/>
        </p:nvSpPr>
        <p:spPr>
          <a:xfrm>
            <a:off x="827584" y="1916832"/>
            <a:ext cx="7704856" cy="2554545"/>
          </a:xfrm>
          <a:prstGeom prst="rect">
            <a:avLst/>
          </a:prstGeom>
        </p:spPr>
        <p:txBody>
          <a:bodyPr wrap="square">
            <a:spAutoFit/>
          </a:bodyPr>
          <a:lstStyle/>
          <a:p>
            <a:r>
              <a:rPr lang="zh-CN" altLang="en-US" sz="2000" b="1" dirty="0">
                <a:latin typeface="Courier New" panose="02070309020205020404" pitchFamily="49" charset="0"/>
                <a:cs typeface="Courier New" panose="02070309020205020404" pitchFamily="49" charset="0"/>
              </a:rPr>
              <a:t>Box(double, double, double) called.</a:t>
            </a:r>
          </a:p>
          <a:p>
            <a:r>
              <a:rPr lang="zh-CN" altLang="en-US" sz="2000" b="1" dirty="0">
                <a:latin typeface="Courier New" panose="02070309020205020404" pitchFamily="49" charset="0"/>
                <a:cs typeface="Courier New" panose="02070309020205020404" pitchFamily="49" charset="0"/>
              </a:rPr>
              <a:t>Carton(double,double,double,string) called.</a:t>
            </a:r>
          </a:p>
          <a:p>
            <a:endParaRPr lang="zh-CN" altLang="en-US" sz="2000" b="1" dirty="0">
              <a:latin typeface="Courier New" panose="02070309020205020404" pitchFamily="49" charset="0"/>
              <a:cs typeface="Courier New" panose="02070309020205020404" pitchFamily="49" charset="0"/>
            </a:endParaRPr>
          </a:p>
          <a:p>
            <a:r>
              <a:rPr lang="zh-CN" altLang="en-US" sz="2000" b="1" dirty="0">
                <a:latin typeface="Courier New" panose="02070309020205020404" pitchFamily="49" charset="0"/>
                <a:cs typeface="Courier New" panose="02070309020205020404" pitchFamily="49" charset="0"/>
              </a:rPr>
              <a:t>Box copy constructor</a:t>
            </a:r>
          </a:p>
          <a:p>
            <a:r>
              <a:rPr lang="zh-CN" altLang="en-US" sz="2000" b="1" dirty="0">
                <a:latin typeface="Courier New" panose="02070309020205020404" pitchFamily="49" charset="0"/>
                <a:cs typeface="Courier New" panose="02070309020205020404" pitchFamily="49" charset="0"/>
              </a:rPr>
              <a:t>Carton copy constructor</a:t>
            </a:r>
          </a:p>
          <a:p>
            <a:endParaRPr lang="zh-CN" altLang="en-US" sz="2000" b="1" dirty="0">
              <a:latin typeface="Courier New" panose="02070309020205020404" pitchFamily="49" charset="0"/>
              <a:cs typeface="Courier New" panose="02070309020205020404" pitchFamily="49" charset="0"/>
            </a:endParaRPr>
          </a:p>
          <a:p>
            <a:r>
              <a:rPr lang="zh-CN" altLang="en-US" sz="2000" b="1" dirty="0">
                <a:latin typeface="Courier New" panose="02070309020205020404" pitchFamily="49" charset="0"/>
                <a:cs typeface="Courier New" panose="02070309020205020404" pitchFamily="49" charset="0"/>
              </a:rPr>
              <a:t>Volume of carton is 24000</a:t>
            </a:r>
          </a:p>
          <a:p>
            <a:r>
              <a:rPr lang="zh-CN" altLang="en-US" sz="2000" b="1" dirty="0">
                <a:latin typeface="Courier New" panose="02070309020205020404" pitchFamily="49" charset="0"/>
                <a:cs typeface="Courier New" panose="02070309020205020404" pitchFamily="49" charset="0"/>
              </a:rPr>
              <a:t>Volume of cartonCopy is 24000</a:t>
            </a:r>
          </a:p>
        </p:txBody>
      </p:sp>
      <p:sp>
        <p:nvSpPr>
          <p:cNvPr id="8" name="矩形 7">
            <a:extLst>
              <a:ext uri="{FF2B5EF4-FFF2-40B4-BE49-F238E27FC236}">
                <a16:creationId xmlns:a16="http://schemas.microsoft.com/office/drawing/2014/main" id="{DBCF89CE-51D3-45A2-B346-67B165D3A39A}"/>
              </a:ext>
            </a:extLst>
          </p:cNvPr>
          <p:cNvSpPr/>
          <p:nvPr/>
        </p:nvSpPr>
        <p:spPr>
          <a:xfrm>
            <a:off x="827584" y="2852936"/>
            <a:ext cx="3744416"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42067991-8CB4-4501-9105-2C7AEF5904D3}"/>
              </a:ext>
            </a:extLst>
          </p:cNvPr>
          <p:cNvSpPr/>
          <p:nvPr/>
        </p:nvSpPr>
        <p:spPr>
          <a:xfrm>
            <a:off x="827584" y="4111337"/>
            <a:ext cx="4608512"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hlinkClick r:id="rId2" action="ppaction://hlinksldjump"/>
            <a:extLst>
              <a:ext uri="{FF2B5EF4-FFF2-40B4-BE49-F238E27FC236}">
                <a16:creationId xmlns:a16="http://schemas.microsoft.com/office/drawing/2014/main" id="{64EB8686-A734-4CE3-AA05-0D0C8C89B77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1" name="矩形 10">
            <a:hlinkClick r:id="" action="ppaction://noaction"/>
            <a:extLst>
              <a:ext uri="{FF2B5EF4-FFF2-40B4-BE49-F238E27FC236}">
                <a16:creationId xmlns:a16="http://schemas.microsoft.com/office/drawing/2014/main" id="{44125E55-001B-4125-8CFC-167A6F7E51C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2" name="矩形 11">
            <a:hlinkClick r:id="" action="ppaction://noaction"/>
            <a:extLst>
              <a:ext uri="{FF2B5EF4-FFF2-40B4-BE49-F238E27FC236}">
                <a16:creationId xmlns:a16="http://schemas.microsoft.com/office/drawing/2014/main" id="{2F7DAF0F-4418-4DCF-BDF2-CF3E1D911F0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3" name="矩形 12">
            <a:hlinkClick r:id="" action="ppaction://noaction"/>
            <a:extLst>
              <a:ext uri="{FF2B5EF4-FFF2-40B4-BE49-F238E27FC236}">
                <a16:creationId xmlns:a16="http://schemas.microsoft.com/office/drawing/2014/main" id="{924F329B-06EC-45AB-B04A-F53D4DE79C9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4" name="矩形 13">
            <a:hlinkClick r:id="" action="ppaction://noaction"/>
            <a:extLst>
              <a:ext uri="{FF2B5EF4-FFF2-40B4-BE49-F238E27FC236}">
                <a16:creationId xmlns:a16="http://schemas.microsoft.com/office/drawing/2014/main" id="{A92DF6BD-F964-4FC5-8BA2-E7C224AEFA7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5" name="矩形 14">
            <a:hlinkClick r:id="" action="ppaction://noaction"/>
            <a:extLst>
              <a:ext uri="{FF2B5EF4-FFF2-40B4-BE49-F238E27FC236}">
                <a16:creationId xmlns:a16="http://schemas.microsoft.com/office/drawing/2014/main" id="{0C834D75-BDC9-40F1-BC04-42CE1D8EA55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6" name="矩形 15">
            <a:hlinkClick r:id="" action="ppaction://noaction"/>
            <a:extLst>
              <a:ext uri="{FF2B5EF4-FFF2-40B4-BE49-F238E27FC236}">
                <a16:creationId xmlns:a16="http://schemas.microsoft.com/office/drawing/2014/main" id="{07731945-2ABF-42C2-B847-73F20D3A2B4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7" name="矩形 16">
            <a:hlinkClick r:id="" action="ppaction://noaction"/>
            <a:extLst>
              <a:ext uri="{FF2B5EF4-FFF2-40B4-BE49-F238E27FC236}">
                <a16:creationId xmlns:a16="http://schemas.microsoft.com/office/drawing/2014/main" id="{87FE3B12-CC76-4C04-BFD2-1445663FC7A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3544136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88C8AD5-66D9-4B58-82F4-6786DEC07C9C}"/>
              </a:ext>
            </a:extLst>
          </p:cNvPr>
          <p:cNvSpPr>
            <a:spLocks noGrp="1"/>
          </p:cNvSpPr>
          <p:nvPr>
            <p:ph idx="1"/>
          </p:nvPr>
        </p:nvSpPr>
        <p:spPr>
          <a:xfrm>
            <a:off x="457200" y="1740769"/>
            <a:ext cx="8229600" cy="4688606"/>
          </a:xfrm>
        </p:spPr>
        <p:txBody>
          <a:bodyPr/>
          <a:lstStyle/>
          <a:p>
            <a:r>
              <a:rPr lang="zh-CN" altLang="en-US" dirty="0"/>
              <a:t>派生类中，可以使用</a:t>
            </a:r>
            <a:r>
              <a:rPr lang="en-US" altLang="zh-CN" b="1" dirty="0">
                <a:solidFill>
                  <a:srgbClr val="0000FF"/>
                </a:solidFill>
                <a:latin typeface="Courier New" panose="02070309020205020404" pitchFamily="49" charset="0"/>
                <a:cs typeface="Courier New" panose="02070309020205020404" pitchFamily="49" charset="0"/>
              </a:rPr>
              <a:t>using</a:t>
            </a:r>
            <a:r>
              <a:rPr lang="zh-CN" altLang="en-US" dirty="0"/>
              <a:t>关键字，显式地“继承”基类的构造函数（无参构造函数除外），实质上是将基类构造函数当做派生类的构造函数使用，初始化派生类对象的基类部分</a:t>
            </a:r>
          </a:p>
        </p:txBody>
      </p:sp>
      <p:sp>
        <p:nvSpPr>
          <p:cNvPr id="3" name="标题 2">
            <a:extLst>
              <a:ext uri="{FF2B5EF4-FFF2-40B4-BE49-F238E27FC236}">
                <a16:creationId xmlns:a16="http://schemas.microsoft.com/office/drawing/2014/main" id="{775CCA3D-6148-48C5-A014-1F8854B6363D}"/>
              </a:ext>
            </a:extLst>
          </p:cNvPr>
          <p:cNvSpPr>
            <a:spLocks noGrp="1"/>
          </p:cNvSpPr>
          <p:nvPr>
            <p:ph type="title"/>
          </p:nvPr>
        </p:nvSpPr>
        <p:spPr/>
        <p:txBody>
          <a:bodyPr/>
          <a:lstStyle/>
          <a:p>
            <a:r>
              <a:rPr lang="zh-CN" altLang="en-US" dirty="0"/>
              <a:t>派生类构造函数的“继承”</a:t>
            </a:r>
          </a:p>
        </p:txBody>
      </p:sp>
      <p:sp>
        <p:nvSpPr>
          <p:cNvPr id="4" name="灯片编号占位符 3">
            <a:extLst>
              <a:ext uri="{FF2B5EF4-FFF2-40B4-BE49-F238E27FC236}">
                <a16:creationId xmlns:a16="http://schemas.microsoft.com/office/drawing/2014/main" id="{F0DCF9CA-C447-44B5-991E-E97C8994FDC8}"/>
              </a:ext>
            </a:extLst>
          </p:cNvPr>
          <p:cNvSpPr>
            <a:spLocks noGrp="1"/>
          </p:cNvSpPr>
          <p:nvPr>
            <p:ph type="sldNum" sz="quarter" idx="11"/>
          </p:nvPr>
        </p:nvSpPr>
        <p:spPr/>
        <p:txBody>
          <a:bodyPr/>
          <a:lstStyle/>
          <a:p>
            <a:pPr>
              <a:defRPr/>
            </a:pPr>
            <a:fld id="{D5143908-0819-4B70-B92B-71A05F9F97D4}" type="slidenum">
              <a:rPr lang="zh-CN" altLang="en-US" smtClean="0"/>
              <a:pPr>
                <a:defRPr/>
              </a:pPr>
              <a:t>50</a:t>
            </a:fld>
            <a:endParaRPr lang="zh-CN" altLang="en-US" dirty="0"/>
          </a:p>
        </p:txBody>
      </p:sp>
      <p:sp>
        <p:nvSpPr>
          <p:cNvPr id="5" name="矩形 4">
            <a:extLst>
              <a:ext uri="{FF2B5EF4-FFF2-40B4-BE49-F238E27FC236}">
                <a16:creationId xmlns:a16="http://schemas.microsoft.com/office/drawing/2014/main" id="{9539DD7C-7697-418F-98EA-C9581330700D}"/>
              </a:ext>
            </a:extLst>
          </p:cNvPr>
          <p:cNvSpPr/>
          <p:nvPr/>
        </p:nvSpPr>
        <p:spPr>
          <a:xfrm>
            <a:off x="179512" y="3573016"/>
            <a:ext cx="8892480" cy="2862322"/>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using</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::Box; </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Inherit Box class constructors</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private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material </a:t>
            </a:r>
            <a:r>
              <a:rPr lang="en-US" altLang="zh-CN" b="1" dirty="0">
                <a:latin typeface="Courier New" panose="02070309020205020404" pitchFamily="49" charset="0"/>
                <a:ea typeface="新宋体" panose="02010609030101010101" pitchFamily="49" charset="-122"/>
                <a:cs typeface="Courier New" panose="02070309020205020404" pitchFamily="49" charset="0"/>
              </a:rPr>
              <a:t>{"Cardboard"};</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material {</a:t>
            </a:r>
            <a:r>
              <a:rPr lang="en-US" altLang="zh-CN"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double,double,double,string</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called.\n"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
        <p:nvSpPr>
          <p:cNvPr id="6" name="矩形 5">
            <a:hlinkClick r:id="rId2" action="ppaction://hlinksldjump"/>
            <a:extLst>
              <a:ext uri="{FF2B5EF4-FFF2-40B4-BE49-F238E27FC236}">
                <a16:creationId xmlns:a16="http://schemas.microsoft.com/office/drawing/2014/main" id="{C30D2C0B-7A2B-4265-8024-7533A75FF18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7" name="矩形 6">
            <a:hlinkClick r:id="" action="ppaction://noaction"/>
            <a:extLst>
              <a:ext uri="{FF2B5EF4-FFF2-40B4-BE49-F238E27FC236}">
                <a16:creationId xmlns:a16="http://schemas.microsoft.com/office/drawing/2014/main" id="{6D4D7EC5-F95C-47FC-BB27-59D66FEFC67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8" name="矩形 7">
            <a:hlinkClick r:id="" action="ppaction://noaction"/>
            <a:extLst>
              <a:ext uri="{FF2B5EF4-FFF2-40B4-BE49-F238E27FC236}">
                <a16:creationId xmlns:a16="http://schemas.microsoft.com/office/drawing/2014/main" id="{AC6DDD91-2857-4671-9057-948FE8E1940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9" name="矩形 8">
            <a:hlinkClick r:id="" action="ppaction://noaction"/>
            <a:extLst>
              <a:ext uri="{FF2B5EF4-FFF2-40B4-BE49-F238E27FC236}">
                <a16:creationId xmlns:a16="http://schemas.microsoft.com/office/drawing/2014/main" id="{83AD11F6-A01D-452B-BE27-93A24DD53D8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0" name="矩形 9">
            <a:hlinkClick r:id="" action="ppaction://noaction"/>
            <a:extLst>
              <a:ext uri="{FF2B5EF4-FFF2-40B4-BE49-F238E27FC236}">
                <a16:creationId xmlns:a16="http://schemas.microsoft.com/office/drawing/2014/main" id="{8A526210-CE99-4FE7-976D-59881185EFF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1" name="矩形 10">
            <a:hlinkClick r:id="" action="ppaction://noaction"/>
            <a:extLst>
              <a:ext uri="{FF2B5EF4-FFF2-40B4-BE49-F238E27FC236}">
                <a16:creationId xmlns:a16="http://schemas.microsoft.com/office/drawing/2014/main" id="{FAD77392-365D-45CA-995B-8AE9D166641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2" name="矩形 11">
            <a:hlinkClick r:id="" action="ppaction://noaction"/>
            <a:extLst>
              <a:ext uri="{FF2B5EF4-FFF2-40B4-BE49-F238E27FC236}">
                <a16:creationId xmlns:a16="http://schemas.microsoft.com/office/drawing/2014/main" id="{69572E53-8721-4ED1-ABDB-096BFB212F3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3" name="矩形 12">
            <a:hlinkClick r:id="" action="ppaction://noaction"/>
            <a:extLst>
              <a:ext uri="{FF2B5EF4-FFF2-40B4-BE49-F238E27FC236}">
                <a16:creationId xmlns:a16="http://schemas.microsoft.com/office/drawing/2014/main" id="{D2D020B2-59AD-42C5-9912-35A754D317E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17535345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EDA736A-D4EA-4D92-B0E4-5B15185232D0}"/>
              </a:ext>
            </a:extLst>
          </p:cNvPr>
          <p:cNvSpPr>
            <a:spLocks noGrp="1"/>
          </p:cNvSpPr>
          <p:nvPr>
            <p:ph type="sldNum" sz="quarter" idx="11"/>
          </p:nvPr>
        </p:nvSpPr>
        <p:spPr/>
        <p:txBody>
          <a:bodyPr/>
          <a:lstStyle/>
          <a:p>
            <a:pPr>
              <a:defRPr/>
            </a:pPr>
            <a:fld id="{D5143908-0819-4B70-B92B-71A05F9F97D4}" type="slidenum">
              <a:rPr lang="zh-CN" altLang="en-US" smtClean="0"/>
              <a:pPr>
                <a:defRPr/>
              </a:pPr>
              <a:t>51</a:t>
            </a:fld>
            <a:endParaRPr lang="zh-CN" altLang="en-US" dirty="0"/>
          </a:p>
        </p:txBody>
      </p:sp>
      <p:sp>
        <p:nvSpPr>
          <p:cNvPr id="5" name="矩形 4">
            <a:extLst>
              <a:ext uri="{FF2B5EF4-FFF2-40B4-BE49-F238E27FC236}">
                <a16:creationId xmlns:a16="http://schemas.microsoft.com/office/drawing/2014/main" id="{B6B2C2B8-2338-4DCB-99E2-2B53A98F2057}"/>
              </a:ext>
            </a:extLst>
          </p:cNvPr>
          <p:cNvSpPr/>
          <p:nvPr/>
        </p:nvSpPr>
        <p:spPr>
          <a:xfrm>
            <a:off x="0" y="1054422"/>
            <a:ext cx="8964488" cy="4401205"/>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//error!</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Does not compile: default constructor is not inherited!</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cube{4.0};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Calls inherited constructor Box(double)</a:t>
            </a:r>
          </a:p>
          <a:p>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&lt;&lt; </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cube.volume</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{1.0, 2.0, 3.0};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Calls inherited constructor Box(</a:t>
            </a:r>
            <a:r>
              <a:rPr lang="en-US" altLang="zh-CN" sz="2000" b="1" dirty="0" err="1">
                <a:solidFill>
                  <a:srgbClr val="008000"/>
                </a:solidFill>
                <a:latin typeface="Courier New" panose="02070309020205020404" pitchFamily="49" charset="0"/>
                <a:ea typeface="新宋体" panose="02010609030101010101" pitchFamily="49" charset="-122"/>
                <a:cs typeface="Courier New" panose="02070309020205020404" pitchFamily="49" charset="0"/>
              </a:rPr>
              <a:t>double,double,double</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.volume</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candyCarton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(50.0, 30.0, 20.0,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"Thin cardboard"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Calls Carton class constructor</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candyCarton.volume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rId3" action="ppaction://hlinksldjump"/>
            <a:extLst>
              <a:ext uri="{FF2B5EF4-FFF2-40B4-BE49-F238E27FC236}">
                <a16:creationId xmlns:a16="http://schemas.microsoft.com/office/drawing/2014/main" id="{B0BC356F-1234-4CBC-9A51-9D00493930C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7" name="矩形 6">
            <a:hlinkClick r:id="" action="ppaction://noaction"/>
            <a:extLst>
              <a:ext uri="{FF2B5EF4-FFF2-40B4-BE49-F238E27FC236}">
                <a16:creationId xmlns:a16="http://schemas.microsoft.com/office/drawing/2014/main" id="{400082F7-6985-4B47-83AB-CA027301571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8" name="矩形 7">
            <a:hlinkClick r:id="" action="ppaction://noaction"/>
            <a:extLst>
              <a:ext uri="{FF2B5EF4-FFF2-40B4-BE49-F238E27FC236}">
                <a16:creationId xmlns:a16="http://schemas.microsoft.com/office/drawing/2014/main" id="{79EC7D13-8A86-4FA0-AEF6-EFFB921A4DB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9" name="矩形 8">
            <a:hlinkClick r:id="" action="ppaction://noaction"/>
            <a:extLst>
              <a:ext uri="{FF2B5EF4-FFF2-40B4-BE49-F238E27FC236}">
                <a16:creationId xmlns:a16="http://schemas.microsoft.com/office/drawing/2014/main" id="{B1B0AE27-2E6C-45FC-813E-398F71A49FF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0" name="矩形 9">
            <a:hlinkClick r:id="" action="ppaction://noaction"/>
            <a:extLst>
              <a:ext uri="{FF2B5EF4-FFF2-40B4-BE49-F238E27FC236}">
                <a16:creationId xmlns:a16="http://schemas.microsoft.com/office/drawing/2014/main" id="{3685BD2B-D31A-4CAB-8040-0B9F426AE48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1" name="矩形 10">
            <a:hlinkClick r:id="" action="ppaction://noaction"/>
            <a:extLst>
              <a:ext uri="{FF2B5EF4-FFF2-40B4-BE49-F238E27FC236}">
                <a16:creationId xmlns:a16="http://schemas.microsoft.com/office/drawing/2014/main" id="{B97AE517-F3C0-44A1-8215-C9885542C03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2" name="矩形 11">
            <a:hlinkClick r:id="" action="ppaction://noaction"/>
            <a:extLst>
              <a:ext uri="{FF2B5EF4-FFF2-40B4-BE49-F238E27FC236}">
                <a16:creationId xmlns:a16="http://schemas.microsoft.com/office/drawing/2014/main" id="{2C49FF55-7F05-4F3A-B651-2666128C795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3" name="矩形 12">
            <a:hlinkClick r:id="" action="ppaction://noaction"/>
            <a:extLst>
              <a:ext uri="{FF2B5EF4-FFF2-40B4-BE49-F238E27FC236}">
                <a16:creationId xmlns:a16="http://schemas.microsoft.com/office/drawing/2014/main" id="{C6B016E2-4D49-4815-8870-45CD469187C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23539253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93612D1-EE1D-4D04-81A3-34A90F68E238}"/>
              </a:ext>
            </a:extLst>
          </p:cNvPr>
          <p:cNvSpPr>
            <a:spLocks noGrp="1"/>
          </p:cNvSpPr>
          <p:nvPr>
            <p:ph idx="1"/>
          </p:nvPr>
        </p:nvSpPr>
        <p:spPr>
          <a:xfrm>
            <a:off x="457200" y="1052737"/>
            <a:ext cx="8229600" cy="576064"/>
          </a:xfrm>
        </p:spPr>
        <p:txBody>
          <a:bodyPr/>
          <a:lstStyle/>
          <a:p>
            <a:r>
              <a:rPr lang="zh-CN" altLang="en-US" dirty="0">
                <a:solidFill>
                  <a:schemeClr val="accent6">
                    <a:lumMod val="75000"/>
                  </a:schemeClr>
                </a:solidFill>
              </a:rPr>
              <a:t>程序运行结果</a:t>
            </a:r>
          </a:p>
        </p:txBody>
      </p:sp>
      <p:sp>
        <p:nvSpPr>
          <p:cNvPr id="4" name="灯片编号占位符 3">
            <a:extLst>
              <a:ext uri="{FF2B5EF4-FFF2-40B4-BE49-F238E27FC236}">
                <a16:creationId xmlns:a16="http://schemas.microsoft.com/office/drawing/2014/main" id="{E5688E26-6D3C-4A43-A348-0AB3C058EBAC}"/>
              </a:ext>
            </a:extLst>
          </p:cNvPr>
          <p:cNvSpPr>
            <a:spLocks noGrp="1"/>
          </p:cNvSpPr>
          <p:nvPr>
            <p:ph type="sldNum" sz="quarter" idx="11"/>
          </p:nvPr>
        </p:nvSpPr>
        <p:spPr/>
        <p:txBody>
          <a:bodyPr/>
          <a:lstStyle/>
          <a:p>
            <a:pPr>
              <a:defRPr/>
            </a:pPr>
            <a:fld id="{D5143908-0819-4B70-B92B-71A05F9F97D4}" type="slidenum">
              <a:rPr lang="zh-CN" altLang="en-US" smtClean="0"/>
              <a:pPr>
                <a:defRPr/>
              </a:pPr>
              <a:t>52</a:t>
            </a:fld>
            <a:endParaRPr lang="zh-CN" altLang="en-US" dirty="0"/>
          </a:p>
        </p:txBody>
      </p:sp>
      <p:sp>
        <p:nvSpPr>
          <p:cNvPr id="5" name="矩形 4">
            <a:extLst>
              <a:ext uri="{FF2B5EF4-FFF2-40B4-BE49-F238E27FC236}">
                <a16:creationId xmlns:a16="http://schemas.microsoft.com/office/drawing/2014/main" id="{E000BEDD-77EA-463A-A65A-68FA577AF08B}"/>
              </a:ext>
            </a:extLst>
          </p:cNvPr>
          <p:cNvSpPr/>
          <p:nvPr/>
        </p:nvSpPr>
        <p:spPr>
          <a:xfrm>
            <a:off x="827584" y="1772816"/>
            <a:ext cx="7272808" cy="4154984"/>
          </a:xfrm>
          <a:prstGeom prst="rect">
            <a:avLst/>
          </a:prstGeom>
        </p:spPr>
        <p:txBody>
          <a:bodyPr wrap="square">
            <a:spAutoFit/>
          </a:bodyPr>
          <a:lstStyle/>
          <a:p>
            <a:r>
              <a:rPr lang="en-US" altLang="zh-CN" sz="2400" b="1" dirty="0">
                <a:latin typeface="Courier New" panose="02070309020205020404" pitchFamily="49" charset="0"/>
                <a:cs typeface="Courier New" panose="02070309020205020404" pitchFamily="49" charset="0"/>
              </a:rPr>
              <a:t>Box(double, double, double) called.</a:t>
            </a:r>
          </a:p>
          <a:p>
            <a:r>
              <a:rPr lang="en-US" altLang="zh-CN" sz="2400" b="1" dirty="0">
                <a:latin typeface="Courier New" panose="02070309020205020404" pitchFamily="49" charset="0"/>
                <a:cs typeface="Courier New" panose="02070309020205020404" pitchFamily="49" charset="0"/>
              </a:rPr>
              <a:t>Box(double) called.</a:t>
            </a:r>
          </a:p>
          <a:p>
            <a:r>
              <a:rPr lang="en-US" altLang="zh-CN" sz="2400" b="1" dirty="0">
                <a:latin typeface="Courier New" panose="02070309020205020404" pitchFamily="49" charset="0"/>
                <a:cs typeface="Courier New" panose="02070309020205020404" pitchFamily="49" charset="0"/>
              </a:rPr>
              <a:t>64</a:t>
            </a:r>
          </a:p>
          <a:p>
            <a:endParaRPr lang="en-US" altLang="zh-CN" sz="2400" b="1" dirty="0">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Box(double, double, double) called.</a:t>
            </a:r>
          </a:p>
          <a:p>
            <a:r>
              <a:rPr lang="en-US" altLang="zh-CN" sz="2400" b="1" dirty="0">
                <a:latin typeface="Courier New" panose="02070309020205020404" pitchFamily="49" charset="0"/>
                <a:cs typeface="Courier New" panose="02070309020205020404" pitchFamily="49" charset="0"/>
              </a:rPr>
              <a:t>6</a:t>
            </a:r>
          </a:p>
          <a:p>
            <a:endParaRPr lang="en-US" altLang="zh-CN" sz="2400" b="1" dirty="0">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Box(double, double, double) called.</a:t>
            </a:r>
          </a:p>
          <a:p>
            <a:r>
              <a:rPr lang="en-US" altLang="zh-CN" sz="2400" b="1" dirty="0">
                <a:latin typeface="Courier New" panose="02070309020205020404" pitchFamily="49" charset="0"/>
                <a:cs typeface="Courier New" panose="02070309020205020404" pitchFamily="49" charset="0"/>
              </a:rPr>
              <a:t>Carton(</a:t>
            </a:r>
            <a:r>
              <a:rPr lang="en-US" altLang="zh-CN" sz="2400" b="1" dirty="0" err="1">
                <a:latin typeface="Courier New" panose="02070309020205020404" pitchFamily="49" charset="0"/>
                <a:cs typeface="Courier New" panose="02070309020205020404" pitchFamily="49" charset="0"/>
              </a:rPr>
              <a:t>double,double,double,string</a:t>
            </a:r>
            <a:r>
              <a:rPr lang="en-US" altLang="zh-CN" sz="2400" b="1" dirty="0">
                <a:latin typeface="Courier New" panose="02070309020205020404" pitchFamily="49" charset="0"/>
                <a:cs typeface="Courier New" panose="02070309020205020404" pitchFamily="49" charset="0"/>
              </a:rPr>
              <a:t>) called.</a:t>
            </a:r>
          </a:p>
          <a:p>
            <a:r>
              <a:rPr lang="en-US" altLang="zh-CN" sz="2400" b="1" dirty="0">
                <a:latin typeface="Courier New" panose="02070309020205020404" pitchFamily="49" charset="0"/>
                <a:cs typeface="Courier New" panose="02070309020205020404" pitchFamily="49" charset="0"/>
              </a:rPr>
              <a:t>30000</a:t>
            </a:r>
          </a:p>
        </p:txBody>
      </p:sp>
      <p:sp>
        <p:nvSpPr>
          <p:cNvPr id="6" name="矩形 5">
            <a:hlinkClick r:id="rId2" action="ppaction://hlinksldjump"/>
            <a:extLst>
              <a:ext uri="{FF2B5EF4-FFF2-40B4-BE49-F238E27FC236}">
                <a16:creationId xmlns:a16="http://schemas.microsoft.com/office/drawing/2014/main" id="{CD082DAA-A8C5-4FA1-BE44-3C8CA300C87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7" name="矩形 6">
            <a:hlinkClick r:id="" action="ppaction://noaction"/>
            <a:extLst>
              <a:ext uri="{FF2B5EF4-FFF2-40B4-BE49-F238E27FC236}">
                <a16:creationId xmlns:a16="http://schemas.microsoft.com/office/drawing/2014/main" id="{E1068715-75D9-4C62-A509-DC89FF1F6BA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8" name="矩形 7">
            <a:hlinkClick r:id="" action="ppaction://noaction"/>
            <a:extLst>
              <a:ext uri="{FF2B5EF4-FFF2-40B4-BE49-F238E27FC236}">
                <a16:creationId xmlns:a16="http://schemas.microsoft.com/office/drawing/2014/main" id="{6C93C82C-6AAC-4F30-9E4D-81771917921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9" name="矩形 8">
            <a:hlinkClick r:id="" action="ppaction://noaction"/>
            <a:extLst>
              <a:ext uri="{FF2B5EF4-FFF2-40B4-BE49-F238E27FC236}">
                <a16:creationId xmlns:a16="http://schemas.microsoft.com/office/drawing/2014/main" id="{C0B0B285-D148-4EEF-9F44-36D80DE6C4C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0" name="矩形 9">
            <a:hlinkClick r:id="" action="ppaction://noaction"/>
            <a:extLst>
              <a:ext uri="{FF2B5EF4-FFF2-40B4-BE49-F238E27FC236}">
                <a16:creationId xmlns:a16="http://schemas.microsoft.com/office/drawing/2014/main" id="{2D58927B-6E50-4FCB-B16A-E23AAF98A45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1" name="矩形 10">
            <a:hlinkClick r:id="" action="ppaction://noaction"/>
            <a:extLst>
              <a:ext uri="{FF2B5EF4-FFF2-40B4-BE49-F238E27FC236}">
                <a16:creationId xmlns:a16="http://schemas.microsoft.com/office/drawing/2014/main" id="{1A54AEB9-3176-4B9D-BC2B-81E60CB5CCF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2" name="矩形 11">
            <a:hlinkClick r:id="" action="ppaction://noaction"/>
            <a:extLst>
              <a:ext uri="{FF2B5EF4-FFF2-40B4-BE49-F238E27FC236}">
                <a16:creationId xmlns:a16="http://schemas.microsoft.com/office/drawing/2014/main" id="{157E61BA-0E58-433D-AE3F-AEC5B964B26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3" name="矩形 12">
            <a:hlinkClick r:id="" action="ppaction://noaction"/>
            <a:extLst>
              <a:ext uri="{FF2B5EF4-FFF2-40B4-BE49-F238E27FC236}">
                <a16:creationId xmlns:a16="http://schemas.microsoft.com/office/drawing/2014/main" id="{08B617F7-A3C9-4279-A7AA-5E0B86D1C83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Tree>
    <p:extLst>
      <p:ext uri="{BB962C8B-B14F-4D97-AF65-F5344CB8AC3E}">
        <p14:creationId xmlns:p14="http://schemas.microsoft.com/office/powerpoint/2010/main" val="13982197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派生类的析构函数</a:t>
            </a:r>
          </a:p>
        </p:txBody>
      </p:sp>
      <p:sp>
        <p:nvSpPr>
          <p:cNvPr id="3" name="内容占位符 2"/>
          <p:cNvSpPr>
            <a:spLocks noGrp="1"/>
          </p:cNvSpPr>
          <p:nvPr>
            <p:ph idx="1"/>
          </p:nvPr>
        </p:nvSpPr>
        <p:spPr/>
        <p:txBody>
          <a:bodyPr/>
          <a:lstStyle/>
          <a:p>
            <a:pPr>
              <a:spcAft>
                <a:spcPct val="25000"/>
              </a:spcAft>
            </a:pPr>
            <a:r>
              <a:rPr lang="zh-CN" altLang="en-US" dirty="0"/>
              <a:t>析构函数的功能是做善后工作。</a:t>
            </a:r>
          </a:p>
          <a:p>
            <a:pPr lvl="1">
              <a:spcAft>
                <a:spcPct val="25000"/>
              </a:spcAft>
            </a:pPr>
            <a:r>
              <a:rPr lang="zh-CN" altLang="en-US" dirty="0"/>
              <a:t>只要在函数体内把派生类新增的一般成员处理好就可以了，而对新增的成员对象和基类的善后工作，系统会自己调用对象成员和基类的析构函数来完成。</a:t>
            </a:r>
          </a:p>
          <a:p>
            <a:pPr>
              <a:spcAft>
                <a:spcPct val="25000"/>
              </a:spcAft>
            </a:pPr>
            <a:r>
              <a:rPr lang="zh-CN" altLang="en-US" dirty="0"/>
              <a:t>析构函数各部分执行次序与构造函数相反</a:t>
            </a:r>
            <a:endParaRPr lang="en-US" altLang="zh-CN" dirty="0"/>
          </a:p>
          <a:p>
            <a:pPr lvl="1">
              <a:spcAft>
                <a:spcPct val="25000"/>
              </a:spcAft>
            </a:pPr>
            <a:r>
              <a:rPr lang="zh-CN" altLang="en-US" dirty="0"/>
              <a:t>首先对派生类新增一般成员析构，然后对新增对象成员析构，最后对基类成员析构</a:t>
            </a:r>
          </a:p>
        </p:txBody>
      </p:sp>
      <p:sp>
        <p:nvSpPr>
          <p:cNvPr id="4" name="矩形 3">
            <a:hlinkClick r:id="rId2" action="ppaction://hlinksldjump"/>
            <a:extLst>
              <a:ext uri="{FF2B5EF4-FFF2-40B4-BE49-F238E27FC236}">
                <a16:creationId xmlns:a16="http://schemas.microsoft.com/office/drawing/2014/main" id="{4001AB79-C466-4933-AECD-DCBFBC86608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30E1636E-BE6A-41C2-94F0-2B062ECE07A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5FCA78C8-4340-42E0-AD48-474EC2E374F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781A6B1E-16EC-4311-9783-D1A24FCD16C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FE87C01E-83A6-40D1-8662-2572C83E55D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D48BB5FF-7FB8-432D-B124-7C822C21C12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215F99DC-4722-4E44-BD61-21EBA118A7C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0D425513-7909-4928-8401-9D6483B1109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12" name="灯片编号占位符 11">
            <a:extLst>
              <a:ext uri="{FF2B5EF4-FFF2-40B4-BE49-F238E27FC236}">
                <a16:creationId xmlns:a16="http://schemas.microsoft.com/office/drawing/2014/main" id="{675A87D0-B713-4124-AC88-4A195A576200}"/>
              </a:ext>
            </a:extLst>
          </p:cNvPr>
          <p:cNvSpPr>
            <a:spLocks noGrp="1"/>
          </p:cNvSpPr>
          <p:nvPr>
            <p:ph type="sldNum" sz="quarter" idx="11"/>
          </p:nvPr>
        </p:nvSpPr>
        <p:spPr/>
        <p:txBody>
          <a:bodyPr/>
          <a:lstStyle/>
          <a:p>
            <a:pPr>
              <a:defRPr/>
            </a:pPr>
            <a:fld id="{D5143908-0819-4B70-B92B-71A05F9F97D4}" type="slidenum">
              <a:rPr lang="zh-CN" altLang="en-US" smtClean="0"/>
              <a:pPr>
                <a:defRPr/>
              </a:pPr>
              <a:t>53</a:t>
            </a:fld>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543956" cy="5343872"/>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8.5】</a:t>
            </a:r>
            <a:r>
              <a:rPr lang="zh-CN" altLang="en-US" dirty="0">
                <a:solidFill>
                  <a:srgbClr val="C00000"/>
                </a:solidFill>
              </a:rPr>
              <a:t>读程序，分析运行结果</a:t>
            </a:r>
            <a:endParaRPr lang="en-US" altLang="zh-CN" dirty="0">
              <a:solidFill>
                <a:srgbClr val="C00000"/>
              </a:solidFill>
            </a:endParaRPr>
          </a:p>
          <a:p>
            <a:pPr algn="just">
              <a:lnSpc>
                <a:spcPct val="80000"/>
              </a:lnSpc>
              <a:spcBef>
                <a:spcPct val="0"/>
              </a:spcBef>
              <a:buClrTx/>
              <a:buSzTx/>
              <a:buFontTx/>
              <a:buNone/>
            </a:pPr>
            <a:r>
              <a:rPr lang="zh-CN" altLang="en-US" sz="2400" b="1" dirty="0">
                <a:solidFill>
                  <a:srgbClr val="0000FF"/>
                </a:solidFill>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&lt;iostream&gt;</a:t>
            </a:r>
          </a:p>
          <a:p>
            <a:pPr lvl="0">
              <a:spcBef>
                <a:spcPts val="0"/>
              </a:spcBef>
              <a:buClr>
                <a:srgbClr val="669900"/>
              </a:buClr>
              <a:buNone/>
            </a:pPr>
            <a:r>
              <a:rPr lang="en-US" altLang="zh-CN" sz="2400" b="1" dirty="0">
                <a:solidFill>
                  <a:srgbClr val="0000FF"/>
                </a:solidFill>
                <a:latin typeface="Courier New" panose="02070309020205020404" pitchFamily="49" charset="0"/>
                <a:cs typeface="Courier New" panose="02070309020205020404" pitchFamily="49" charset="0"/>
              </a:rPr>
              <a:t>using namespace</a:t>
            </a:r>
            <a:r>
              <a:rPr lang="en-US" altLang="zh-CN" sz="2400" b="1" dirty="0">
                <a:solidFill>
                  <a:srgbClr val="000000"/>
                </a:solidFill>
                <a:latin typeface="Courier New" panose="02070309020205020404" pitchFamily="49" charset="0"/>
                <a:cs typeface="Courier New" panose="02070309020205020404" pitchFamily="49" charset="0"/>
              </a:rPr>
              <a:t> </a:t>
            </a:r>
            <a:r>
              <a:rPr lang="en-US" altLang="zh-CN" sz="2400" b="1" dirty="0" err="1">
                <a:solidFill>
                  <a:srgbClr val="000000"/>
                </a:solidFill>
                <a:latin typeface="Courier New" panose="02070309020205020404" pitchFamily="49" charset="0"/>
                <a:cs typeface="Courier New" panose="02070309020205020404" pitchFamily="49" charset="0"/>
              </a:rPr>
              <a:t>std</a:t>
            </a:r>
            <a:r>
              <a:rPr lang="en-US" altLang="zh-CN" sz="2400" b="1" dirty="0">
                <a:solidFill>
                  <a:srgbClr val="000000"/>
                </a:solidFill>
                <a:latin typeface="Courier New" panose="02070309020205020404" pitchFamily="49" charset="0"/>
                <a:cs typeface="Courier New" panose="02070309020205020404" pitchFamily="49" charset="0"/>
              </a:rPr>
              <a:t>;</a:t>
            </a:r>
          </a:p>
          <a:p>
            <a:pPr algn="just">
              <a:lnSpc>
                <a:spcPct val="80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CB{</a:t>
            </a:r>
          </a:p>
          <a:p>
            <a:pPr algn="just">
              <a:lnSpc>
                <a:spcPct val="80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a:t>
            </a:r>
          </a:p>
          <a:p>
            <a:pPr algn="just">
              <a:lnSpc>
                <a:spcPct val="80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lnSpc>
                <a:spcPct val="80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CB(</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n){	b=n;</a:t>
            </a:r>
          </a:p>
          <a:p>
            <a:pPr algn="just">
              <a:lnSpc>
                <a:spcPct val="80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&lt;&lt;"CB::b="&lt;&lt;b&lt;&lt;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algn="just">
              <a:lnSpc>
                <a:spcPct val="80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~CB(){</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CBobj</a:t>
            </a:r>
            <a:r>
              <a:rPr lang="en-US" altLang="zh-CN" sz="2400" b="1" dirty="0">
                <a:latin typeface="Courier New" panose="02070309020205020404" pitchFamily="49" charset="0"/>
                <a:cs typeface="Courier New" panose="02070309020205020404" pitchFamily="49" charset="0"/>
              </a:rPr>
              <a:t> is destructing"&lt;&lt;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lnSpc>
                <a:spcPct val="80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p>
          <a:p>
            <a:pPr algn="just">
              <a:lnSpc>
                <a:spcPct val="80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CC{</a:t>
            </a:r>
          </a:p>
          <a:p>
            <a:pPr algn="just">
              <a:lnSpc>
                <a:spcPct val="80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a:t>
            </a:r>
          </a:p>
          <a:p>
            <a:pPr algn="just">
              <a:lnSpc>
                <a:spcPct val="80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lnSpc>
                <a:spcPct val="80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CC(</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n1,</a:t>
            </a: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a:latin typeface="Courier New" panose="02070309020205020404" pitchFamily="49" charset="0"/>
                <a:cs typeface="Courier New" panose="02070309020205020404" pitchFamily="49" charset="0"/>
              </a:rPr>
              <a:t>n2){ c=n1;  </a:t>
            </a:r>
          </a:p>
          <a:p>
            <a:pPr algn="just">
              <a:lnSpc>
                <a:spcPct val="80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&lt;&lt;"CC::c="&lt;&lt;c&lt;&lt;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algn="just">
              <a:lnSpc>
                <a:spcPct val="80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~CC(){</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CCobj</a:t>
            </a:r>
            <a:r>
              <a:rPr lang="en-US" altLang="zh-CN" sz="2400" b="1" dirty="0">
                <a:latin typeface="Courier New" panose="02070309020205020404" pitchFamily="49" charset="0"/>
                <a:cs typeface="Courier New" panose="02070309020205020404" pitchFamily="49" charset="0"/>
              </a:rPr>
              <a:t> is destructing"&lt;&lt;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lnSpc>
                <a:spcPct val="80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a:t>
            </a:r>
          </a:p>
          <a:p>
            <a:pPr>
              <a:buNone/>
            </a:pPr>
            <a:endParaRPr lang="zh-CN" altLang="en-US" sz="2400"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E02B9684-5FB1-4459-99BC-F275FD2541B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0C751464-DB3A-4F4C-8637-404178D1AD8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D1C28102-E5B6-4ED5-98C1-EC654338A10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9E5660EB-5E6A-4425-98FE-36ED4545874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D6425B80-44F7-45A4-ADEF-118930CA7B9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11305BCE-1327-4388-B214-2E87E496104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ED89BAC8-8A08-43E4-935B-F47DFCE0826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615B8A1F-BCC8-444F-A02F-5AF7DDD9F9B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2" name="灯片编号占位符 1">
            <a:extLst>
              <a:ext uri="{FF2B5EF4-FFF2-40B4-BE49-F238E27FC236}">
                <a16:creationId xmlns:a16="http://schemas.microsoft.com/office/drawing/2014/main" id="{D79C6297-3C44-4211-97E8-09EB905E979D}"/>
              </a:ext>
            </a:extLst>
          </p:cNvPr>
          <p:cNvSpPr>
            <a:spLocks noGrp="1"/>
          </p:cNvSpPr>
          <p:nvPr>
            <p:ph type="sldNum" sz="quarter" idx="11"/>
          </p:nvPr>
        </p:nvSpPr>
        <p:spPr/>
        <p:txBody>
          <a:bodyPr/>
          <a:lstStyle/>
          <a:p>
            <a:pPr>
              <a:defRPr/>
            </a:pPr>
            <a:fld id="{D5143908-0819-4B70-B92B-71A05F9F97D4}" type="slidenum">
              <a:rPr lang="zh-CN" altLang="en-US" smtClean="0"/>
              <a:pPr>
                <a:defRPr/>
              </a:pPr>
              <a:t>54</a:t>
            </a:fld>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algn="just">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CD:</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CB,</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CC{</a:t>
            </a:r>
          </a:p>
          <a:p>
            <a:pPr algn="just">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d;</a:t>
            </a:r>
          </a:p>
          <a:p>
            <a:pPr algn="just">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ct val="0"/>
              </a:spcBef>
              <a:buClrTx/>
              <a:buSzTx/>
              <a:buFontTx/>
              <a:buNone/>
            </a:pPr>
            <a:r>
              <a:rPr lang="en-US" altLang="zh-CN" sz="2400" b="1" dirty="0">
                <a:latin typeface="Courier New" panose="02070309020205020404" pitchFamily="49" charset="0"/>
                <a:cs typeface="Courier New" panose="02070309020205020404" pitchFamily="49" charset="0"/>
              </a:rPr>
              <a:t>	  CD(</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n1,</a:t>
            </a: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a:latin typeface="Courier New" panose="02070309020205020404" pitchFamily="49" charset="0"/>
                <a:cs typeface="Courier New" panose="02070309020205020404" pitchFamily="49" charset="0"/>
              </a:rPr>
              <a:t>n2,</a:t>
            </a: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a:latin typeface="Courier New" panose="02070309020205020404" pitchFamily="49" charset="0"/>
                <a:cs typeface="Courier New" panose="02070309020205020404" pitchFamily="49" charset="0"/>
              </a:rPr>
              <a:t>n3,</a:t>
            </a: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a:latin typeface="Courier New" panose="02070309020205020404" pitchFamily="49" charset="0"/>
                <a:cs typeface="Courier New" panose="02070309020205020404" pitchFamily="49" charset="0"/>
              </a:rPr>
              <a:t>n4)</a:t>
            </a:r>
          </a:p>
          <a:p>
            <a:pPr algn="just">
              <a:spcBef>
                <a:spcPct val="0"/>
              </a:spcBef>
              <a:buClrTx/>
              <a:buSzTx/>
              <a:buFontTx/>
              <a:buNone/>
            </a:pPr>
            <a:r>
              <a:rPr lang="en-US" altLang="zh-CN" sz="2400" b="1" dirty="0">
                <a:latin typeface="Courier New" panose="02070309020205020404" pitchFamily="49" charset="0"/>
                <a:cs typeface="Courier New" panose="02070309020205020404" pitchFamily="49" charset="0"/>
              </a:rPr>
              <a:t>		  :CC(n3,n4),CB(n2){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先</a:t>
            </a:r>
            <a:r>
              <a:rPr lang="en-US" altLang="zh-CN" sz="2400" b="1" dirty="0">
                <a:solidFill>
                  <a:srgbClr val="00B050"/>
                </a:solidFill>
                <a:latin typeface="Courier New" panose="02070309020205020404" pitchFamily="49" charset="0"/>
                <a:cs typeface="Courier New" panose="02070309020205020404" pitchFamily="49" charset="0"/>
              </a:rPr>
              <a:t>CB,</a:t>
            </a:r>
            <a:r>
              <a:rPr lang="zh-CN" altLang="en-US" sz="2400" b="1" dirty="0">
                <a:solidFill>
                  <a:srgbClr val="00B050"/>
                </a:solidFill>
                <a:latin typeface="Courier New" panose="02070309020205020404" pitchFamily="49" charset="0"/>
                <a:cs typeface="Courier New" panose="02070309020205020404" pitchFamily="49" charset="0"/>
              </a:rPr>
              <a:t>后</a:t>
            </a:r>
            <a:r>
              <a:rPr lang="en-US" altLang="zh-CN" sz="2400" b="1" dirty="0">
                <a:solidFill>
                  <a:srgbClr val="00B050"/>
                </a:solidFill>
                <a:latin typeface="Courier New" panose="02070309020205020404" pitchFamily="49" charset="0"/>
                <a:cs typeface="Courier New" panose="02070309020205020404" pitchFamily="49" charset="0"/>
              </a:rPr>
              <a:t>CC</a:t>
            </a:r>
          </a:p>
          <a:p>
            <a:pPr algn="just">
              <a:spcBef>
                <a:spcPct val="0"/>
              </a:spcBef>
              <a:buClrTx/>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d=n1;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&lt;&lt;"CD::d="&lt;&lt;d&lt;&lt;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ct val="0"/>
              </a:spcBef>
              <a:buClrTx/>
              <a:buNone/>
            </a:pPr>
            <a:r>
              <a:rPr lang="en-US" altLang="zh-CN" sz="2400" b="1" dirty="0">
                <a:latin typeface="Courier New" panose="02070309020205020404" pitchFamily="49" charset="0"/>
                <a:cs typeface="Courier New" panose="02070309020205020404" pitchFamily="49" charset="0"/>
              </a:rPr>
              <a:t>    }</a:t>
            </a:r>
          </a:p>
          <a:p>
            <a:pPr algn="just">
              <a:spcBef>
                <a:spcPct val="0"/>
              </a:spcBef>
              <a:buClrTx/>
              <a:buNone/>
            </a:pPr>
            <a:r>
              <a:rPr lang="en-US" altLang="zh-CN" sz="2400" b="1" dirty="0">
                <a:latin typeface="Courier New" panose="02070309020205020404" pitchFamily="49" charset="0"/>
                <a:cs typeface="Courier New" panose="02070309020205020404" pitchFamily="49" charset="0"/>
              </a:rPr>
              <a:t>	  ~CD(){</a:t>
            </a:r>
          </a:p>
          <a:p>
            <a:pPr algn="just">
              <a:spcBef>
                <a:spcPct val="0"/>
              </a:spcBef>
              <a:buClr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CDobj</a:t>
            </a:r>
            <a:r>
              <a:rPr lang="en-US" altLang="zh-CN" sz="2400" b="1" dirty="0">
                <a:latin typeface="Courier New" panose="02070309020205020404" pitchFamily="49" charset="0"/>
                <a:cs typeface="Courier New" panose="02070309020205020404" pitchFamily="49" charset="0"/>
              </a:rPr>
              <a:t> is destructing"&lt;&lt;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ct val="0"/>
              </a:spcBef>
              <a:buClrTx/>
              <a:buNone/>
            </a:pPr>
            <a:r>
              <a:rPr lang="en-US" altLang="zh-CN" sz="2400" b="1" dirty="0">
                <a:latin typeface="Courier New" panose="02070309020205020404" pitchFamily="49" charset="0"/>
                <a:cs typeface="Courier New" panose="02070309020205020404" pitchFamily="49" charset="0"/>
              </a:rPr>
              <a:t>	  }</a:t>
            </a:r>
          </a:p>
          <a:p>
            <a:pPr algn="just">
              <a:spcBef>
                <a:spcPct val="0"/>
              </a:spcBef>
              <a:buClrTx/>
              <a:buNone/>
            </a:pPr>
            <a:r>
              <a:rPr lang="en-US" altLang="zh-CN" sz="2400" b="1" dirty="0">
                <a:latin typeface="Courier New" panose="02070309020205020404" pitchFamily="49" charset="0"/>
                <a:cs typeface="Courier New" panose="02070309020205020404" pitchFamily="49" charset="0"/>
              </a:rPr>
              <a:t>};</a:t>
            </a:r>
          </a:p>
          <a:p>
            <a:pPr algn="just">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a:t>
            </a:r>
            <a:r>
              <a:rPr lang="en-US" altLang="zh-CN" sz="2400" b="1" dirty="0">
                <a:solidFill>
                  <a:srgbClr val="0000FF"/>
                </a:solidFill>
                <a:latin typeface="Courier New" panose="02070309020205020404" pitchFamily="49" charset="0"/>
                <a:cs typeface="Courier New" panose="02070309020205020404" pitchFamily="49" charset="0"/>
              </a:rPr>
              <a:t>void</a:t>
            </a:r>
            <a:r>
              <a:rPr lang="en-US" altLang="zh-CN" sz="2400" b="1" dirty="0">
                <a:latin typeface="Courier New" panose="02070309020205020404" pitchFamily="49" charset="0"/>
                <a:cs typeface="Courier New" panose="02070309020205020404" pitchFamily="49" charset="0"/>
              </a:rPr>
              <a:t>){</a:t>
            </a:r>
          </a:p>
          <a:p>
            <a:pPr algn="just">
              <a:spcBef>
                <a:spcPct val="0"/>
              </a:spcBef>
              <a:buClrTx/>
              <a:buSzTx/>
              <a:buFontTx/>
              <a:buNone/>
            </a:pPr>
            <a:r>
              <a:rPr lang="en-US" altLang="zh-CN" sz="2400" b="1" dirty="0">
                <a:latin typeface="Courier New" panose="02070309020205020404" pitchFamily="49" charset="0"/>
                <a:cs typeface="Courier New" panose="02070309020205020404" pitchFamily="49" charset="0"/>
              </a:rPr>
              <a:t>      CD </a:t>
            </a:r>
            <a:r>
              <a:rPr lang="en-US" altLang="zh-CN" sz="2400" b="1" dirty="0" err="1">
                <a:latin typeface="Courier New" panose="02070309020205020404" pitchFamily="49" charset="0"/>
                <a:cs typeface="Courier New" panose="02070309020205020404" pitchFamily="49" charset="0"/>
              </a:rPr>
              <a:t>CDobj</a:t>
            </a:r>
            <a:r>
              <a:rPr lang="en-US" altLang="zh-CN" sz="2400" b="1" dirty="0">
                <a:latin typeface="Courier New" panose="02070309020205020404" pitchFamily="49" charset="0"/>
                <a:cs typeface="Courier New" panose="02070309020205020404" pitchFamily="49" charset="0"/>
              </a:rPr>
              <a:t>(2,4,6,8);</a:t>
            </a:r>
          </a:p>
          <a:p>
            <a:pPr algn="just">
              <a:spcBef>
                <a:spcPct val="0"/>
              </a:spcBef>
              <a:buClrTx/>
              <a:buSzTx/>
              <a:buFontTx/>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D273F010-8FD6-4057-9D89-44177372697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A3AD1851-F662-44DB-A81B-DEDE8C53B12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3284B1D4-31E1-48ED-BBDC-15FAC2A3869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77B120B2-2F91-40DC-B20E-D5E644BE2D7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2FA18204-E166-4F4B-9333-5B1137A96CC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FA28F3A4-814F-43C9-B4CA-2B483CF3CDC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F4E2F572-D010-4006-9A42-EDE1AC13ADB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22B04010-FE42-4DEA-9DF2-E83C196482D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2" name="灯片编号占位符 1">
            <a:extLst>
              <a:ext uri="{FF2B5EF4-FFF2-40B4-BE49-F238E27FC236}">
                <a16:creationId xmlns:a16="http://schemas.microsoft.com/office/drawing/2014/main" id="{277DD7EE-14FD-4A6B-94C0-79D54C7BB0D7}"/>
              </a:ext>
            </a:extLst>
          </p:cNvPr>
          <p:cNvSpPr>
            <a:spLocks noGrp="1"/>
          </p:cNvSpPr>
          <p:nvPr>
            <p:ph type="sldNum" sz="quarter" idx="11"/>
          </p:nvPr>
        </p:nvSpPr>
        <p:spPr/>
        <p:txBody>
          <a:bodyPr/>
          <a:lstStyle/>
          <a:p>
            <a:pPr>
              <a:defRPr/>
            </a:pPr>
            <a:fld id="{D5143908-0819-4B70-B92B-71A05F9F97D4}" type="slidenum">
              <a:rPr lang="zh-CN" altLang="en-US" smtClean="0"/>
              <a:pPr>
                <a:defRPr/>
              </a:pPr>
              <a:t>55</a:t>
            </a:fld>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a:buNone/>
            </a:pPr>
            <a:r>
              <a:rPr lang="zh-CN" altLang="en-US" sz="2800" dirty="0">
                <a:solidFill>
                  <a:schemeClr val="accent6">
                    <a:lumMod val="75000"/>
                  </a:schemeClr>
                </a:solidFill>
              </a:rPr>
              <a:t>运行结果为：</a:t>
            </a:r>
          </a:p>
          <a:p>
            <a:pPr>
              <a:buNone/>
            </a:pPr>
            <a:r>
              <a:rPr lang="en-US" altLang="zh-CN" sz="2400" b="1" dirty="0">
                <a:latin typeface="Courier New" panose="02070309020205020404" pitchFamily="49" charset="0"/>
                <a:cs typeface="Courier New" panose="02070309020205020404" pitchFamily="49" charset="0"/>
              </a:rPr>
              <a:t>CB::b=4</a:t>
            </a:r>
          </a:p>
          <a:p>
            <a:pPr>
              <a:buNone/>
            </a:pPr>
            <a:r>
              <a:rPr lang="en-US" altLang="zh-CN" sz="2400" b="1" dirty="0">
                <a:latin typeface="Courier New" panose="02070309020205020404" pitchFamily="49" charset="0"/>
                <a:cs typeface="Courier New" panose="02070309020205020404" pitchFamily="49" charset="0"/>
              </a:rPr>
              <a:t>CC::c=6</a:t>
            </a:r>
          </a:p>
          <a:p>
            <a:pPr>
              <a:buNone/>
            </a:pPr>
            <a:r>
              <a:rPr lang="en-US" altLang="zh-CN" sz="2400" b="1" dirty="0">
                <a:latin typeface="Courier New" panose="02070309020205020404" pitchFamily="49" charset="0"/>
                <a:cs typeface="Courier New" panose="02070309020205020404" pitchFamily="49" charset="0"/>
              </a:rPr>
              <a:t>CD::d=2</a:t>
            </a:r>
          </a:p>
          <a:p>
            <a:pPr>
              <a:buNone/>
            </a:pPr>
            <a:r>
              <a:rPr lang="en-US" altLang="zh-CN" sz="2400" b="1" dirty="0" err="1">
                <a:latin typeface="Courier New" panose="02070309020205020404" pitchFamily="49" charset="0"/>
                <a:cs typeface="Courier New" panose="02070309020205020404" pitchFamily="49" charset="0"/>
              </a:rPr>
              <a:t>CDobj</a:t>
            </a:r>
            <a:r>
              <a:rPr lang="en-US" altLang="zh-CN" sz="2400" b="1" dirty="0">
                <a:latin typeface="Courier New" panose="02070309020205020404" pitchFamily="49" charset="0"/>
                <a:cs typeface="Courier New" panose="02070309020205020404" pitchFamily="49" charset="0"/>
              </a:rPr>
              <a:t> is destructing</a:t>
            </a:r>
          </a:p>
          <a:p>
            <a:pPr>
              <a:buNone/>
            </a:pPr>
            <a:r>
              <a:rPr lang="en-US" altLang="zh-CN" sz="2400" b="1" dirty="0" err="1">
                <a:latin typeface="Courier New" panose="02070309020205020404" pitchFamily="49" charset="0"/>
                <a:cs typeface="Courier New" panose="02070309020205020404" pitchFamily="49" charset="0"/>
              </a:rPr>
              <a:t>CCobj</a:t>
            </a:r>
            <a:r>
              <a:rPr lang="en-US" altLang="zh-CN" sz="2400" b="1" dirty="0">
                <a:latin typeface="Courier New" panose="02070309020205020404" pitchFamily="49" charset="0"/>
                <a:cs typeface="Courier New" panose="02070309020205020404" pitchFamily="49" charset="0"/>
              </a:rPr>
              <a:t> is destructing</a:t>
            </a:r>
          </a:p>
          <a:p>
            <a:pPr>
              <a:buNone/>
            </a:pPr>
            <a:r>
              <a:rPr lang="en-US" altLang="zh-CN" sz="2400" b="1" dirty="0" err="1">
                <a:latin typeface="Courier New" panose="02070309020205020404" pitchFamily="49" charset="0"/>
                <a:cs typeface="Courier New" panose="02070309020205020404" pitchFamily="49" charset="0"/>
              </a:rPr>
              <a:t>CBobj</a:t>
            </a:r>
            <a:r>
              <a:rPr lang="en-US" altLang="zh-CN" sz="2400" b="1" dirty="0">
                <a:latin typeface="Courier New" panose="02070309020205020404" pitchFamily="49" charset="0"/>
                <a:cs typeface="Courier New" panose="02070309020205020404" pitchFamily="49" charset="0"/>
              </a:rPr>
              <a:t> is </a:t>
            </a:r>
            <a:r>
              <a:rPr lang="en-US" altLang="zh-CN" sz="2400" b="1" dirty="0" err="1">
                <a:latin typeface="Courier New" panose="02070309020205020404" pitchFamily="49" charset="0"/>
                <a:cs typeface="Courier New" panose="02070309020205020404" pitchFamily="49" charset="0"/>
              </a:rPr>
              <a:t>destrcting</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latin typeface="宋体" panose="02010600030101010101" pitchFamily="2" charset="-122"/>
              </a:rPr>
              <a:t>  </a:t>
            </a:r>
            <a:endParaRPr lang="en-US" altLang="zh-CN" sz="2400" b="1" dirty="0"/>
          </a:p>
          <a:p>
            <a:pPr>
              <a:buNone/>
            </a:pPr>
            <a:endParaRPr lang="zh-CN" altLang="en-US" sz="2800" dirty="0"/>
          </a:p>
        </p:txBody>
      </p:sp>
      <p:sp>
        <p:nvSpPr>
          <p:cNvPr id="4" name="矩形 3">
            <a:hlinkClick r:id="rId2" action="ppaction://hlinksldjump"/>
            <a:extLst>
              <a:ext uri="{FF2B5EF4-FFF2-40B4-BE49-F238E27FC236}">
                <a16:creationId xmlns:a16="http://schemas.microsoft.com/office/drawing/2014/main" id="{23F5D627-7C03-4298-A757-7DED02EB5EE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D364A213-54BB-45CA-8B28-2459DBAC395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DB7D5811-F14A-4475-96A4-4E44D582CB4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CF93EEDB-C412-4A1F-9572-1DFBEFD8C06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EBC3B356-78B1-4F76-A134-D54BDDA3AA1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E00C0131-926C-4B10-9AD9-F7D91A10F33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4E405F4F-212A-4FB5-810B-FAD101C9918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913E09B9-87A1-40F1-8D49-42721E1895E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2" name="灯片编号占位符 1">
            <a:extLst>
              <a:ext uri="{FF2B5EF4-FFF2-40B4-BE49-F238E27FC236}">
                <a16:creationId xmlns:a16="http://schemas.microsoft.com/office/drawing/2014/main" id="{8E884289-4E31-4BF7-B409-F069613F932C}"/>
              </a:ext>
            </a:extLst>
          </p:cNvPr>
          <p:cNvSpPr>
            <a:spLocks noGrp="1"/>
          </p:cNvSpPr>
          <p:nvPr>
            <p:ph type="sldNum" sz="quarter" idx="11"/>
          </p:nvPr>
        </p:nvSpPr>
        <p:spPr/>
        <p:txBody>
          <a:bodyPr/>
          <a:lstStyle/>
          <a:p>
            <a:pPr>
              <a:defRPr/>
            </a:pPr>
            <a:fld id="{D5143908-0819-4B70-B92B-71A05F9F97D4}" type="slidenum">
              <a:rPr lang="zh-CN" altLang="en-US" smtClean="0"/>
              <a:pPr>
                <a:defRPr/>
              </a:pPr>
              <a:t>56</a:t>
            </a:fld>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980728"/>
            <a:ext cx="9108504" cy="5688632"/>
          </a:xfrm>
        </p:spPr>
        <p:txBody>
          <a:bodyPr/>
          <a:lstStyle/>
          <a:p>
            <a:pPr>
              <a:buNone/>
            </a:pPr>
            <a:r>
              <a:rPr lang="en-US" altLang="zh-CN" sz="2400" dirty="0">
                <a:solidFill>
                  <a:srgbClr val="C00000"/>
                </a:solidFill>
              </a:rPr>
              <a:t>【</a:t>
            </a:r>
            <a:r>
              <a:rPr lang="zh-CN" altLang="en-US" sz="2400" dirty="0">
                <a:solidFill>
                  <a:srgbClr val="C00000"/>
                </a:solidFill>
              </a:rPr>
              <a:t>思考</a:t>
            </a:r>
            <a:r>
              <a:rPr lang="en-US" altLang="zh-CN" sz="2400" dirty="0">
                <a:solidFill>
                  <a:srgbClr val="C00000"/>
                </a:solidFill>
              </a:rPr>
              <a:t>】</a:t>
            </a:r>
            <a:r>
              <a:rPr lang="zh-CN" altLang="en-US" sz="2400" dirty="0"/>
              <a:t>将派生类</a:t>
            </a:r>
            <a:r>
              <a:rPr lang="en-US" altLang="zh-CN" sz="2400" dirty="0"/>
              <a:t>CD</a:t>
            </a:r>
            <a:r>
              <a:rPr lang="zh-CN" altLang="en-US" sz="2400" dirty="0"/>
              <a:t>改写为如下形式后，请给出输出结果</a:t>
            </a:r>
            <a:endParaRPr lang="en-US" altLang="zh-CN" sz="2400" dirty="0"/>
          </a:p>
          <a:p>
            <a:pPr>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CD:</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solidFill>
                  <a:srgbClr val="FF0000"/>
                </a:solidFill>
                <a:latin typeface="Courier New" panose="02070309020205020404" pitchFamily="49" charset="0"/>
                <a:cs typeface="Courier New" panose="02070309020205020404" pitchFamily="49" charset="0"/>
              </a:rPr>
              <a:t>CB</a:t>
            </a:r>
            <a:r>
              <a:rPr lang="en-US" altLang="zh-CN" sz="2400" b="1" dirty="0" err="1">
                <a:solidFill>
                  <a:schemeClr val="tx2"/>
                </a:solidFill>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CC</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t>
            </a:r>
          </a:p>
          <a:p>
            <a:pPr>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d;</a:t>
            </a:r>
          </a:p>
          <a:p>
            <a:pPr>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CC </a:t>
            </a:r>
            <a:r>
              <a:rPr lang="en-US" altLang="zh-CN" sz="2400" b="1" dirty="0" err="1">
                <a:latin typeface="Courier New" panose="02070309020205020404" pitchFamily="49" charset="0"/>
                <a:cs typeface="Courier New" panose="02070309020205020404" pitchFamily="49" charset="0"/>
              </a:rPr>
              <a:t>obcc</a:t>
            </a:r>
            <a:r>
              <a:rPr lang="en-US" altLang="zh-CN" sz="2400" b="1" dirty="0">
                <a:solidFill>
                  <a:schemeClr val="tx2"/>
                </a:solidFill>
                <a:latin typeface="Courier New" panose="02070309020205020404" pitchFamily="49" charset="0"/>
                <a:cs typeface="Courier New" panose="02070309020205020404" pitchFamily="49" charset="0"/>
              </a:rPr>
              <a:t>;</a:t>
            </a:r>
          </a:p>
          <a:p>
            <a:pPr>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CB</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obcb</a:t>
            </a:r>
            <a:r>
              <a:rPr lang="en-US" altLang="zh-CN" sz="2400" b="1" dirty="0">
                <a:solidFill>
                  <a:schemeClr val="tx2"/>
                </a:solidFill>
                <a:latin typeface="Courier New" panose="02070309020205020404" pitchFamily="49" charset="0"/>
                <a:cs typeface="Courier New" panose="02070309020205020404" pitchFamily="49" charset="0"/>
              </a:rPr>
              <a:t>;</a:t>
            </a:r>
          </a:p>
          <a:p>
            <a:pPr>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solidFill>
                  <a:schemeClr val="tx2"/>
                </a:solidFill>
                <a:latin typeface="Courier New" panose="02070309020205020404" pitchFamily="49" charset="0"/>
                <a:cs typeface="Courier New" panose="02070309020205020404" pitchFamily="49" charset="0"/>
              </a:rPr>
              <a:t>:</a:t>
            </a:r>
          </a:p>
          <a:p>
            <a:pPr>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4C22"/>
                </a:solidFill>
                <a:latin typeface="Courier New" panose="02070309020205020404" pitchFamily="49" charset="0"/>
                <a:cs typeface="Courier New" panose="02070309020205020404" pitchFamily="49" charset="0"/>
              </a:rPr>
              <a:t>CD</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n1,</a:t>
            </a: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a:latin typeface="Courier New" panose="02070309020205020404" pitchFamily="49" charset="0"/>
                <a:cs typeface="Courier New" panose="02070309020205020404" pitchFamily="49" charset="0"/>
              </a:rPr>
              <a:t>n2,</a:t>
            </a: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a:latin typeface="Courier New" panose="02070309020205020404" pitchFamily="49" charset="0"/>
                <a:cs typeface="Courier New" panose="02070309020205020404" pitchFamily="49" charset="0"/>
              </a:rPr>
              <a:t>n3,</a:t>
            </a: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a:latin typeface="Courier New" panose="02070309020205020404" pitchFamily="49" charset="0"/>
                <a:cs typeface="Courier New" panose="02070309020205020404" pitchFamily="49" charset="0"/>
              </a:rPr>
              <a:t>n4)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CC(n3,n4), CB(n2), </a:t>
            </a:r>
            <a:r>
              <a:rPr lang="en-US" altLang="zh-CN" sz="2400" b="1" dirty="0" err="1">
                <a:latin typeface="Courier New" panose="02070309020205020404" pitchFamily="49" charset="0"/>
                <a:cs typeface="Courier New" panose="02070309020205020404" pitchFamily="49" charset="0"/>
              </a:rPr>
              <a:t>obcb</a:t>
            </a:r>
            <a:r>
              <a:rPr lang="en-US" altLang="zh-CN" sz="2400" b="1" dirty="0">
                <a:latin typeface="Courier New" panose="02070309020205020404" pitchFamily="49" charset="0"/>
                <a:cs typeface="Courier New" panose="02070309020205020404" pitchFamily="49" charset="0"/>
              </a:rPr>
              <a:t>(100+n2),     </a:t>
            </a:r>
            <a:r>
              <a:rPr lang="en-US" altLang="zh-CN" sz="2400" b="1" dirty="0" err="1">
                <a:latin typeface="Courier New" panose="02070309020205020404" pitchFamily="49" charset="0"/>
                <a:cs typeface="Courier New" panose="02070309020205020404" pitchFamily="49" charset="0"/>
              </a:rPr>
              <a:t>obcc</a:t>
            </a:r>
            <a:r>
              <a:rPr lang="en-US" altLang="zh-CN" sz="2400" b="1" dirty="0">
                <a:latin typeface="Courier New" panose="02070309020205020404" pitchFamily="49" charset="0"/>
                <a:cs typeface="Courier New" panose="02070309020205020404" pitchFamily="49" charset="0"/>
              </a:rPr>
              <a:t>(100+n3,100+n4) {</a:t>
            </a:r>
          </a:p>
          <a:p>
            <a:pPr>
              <a:buNone/>
            </a:pPr>
            <a:r>
              <a:rPr lang="en-US" altLang="zh-CN" sz="2400" b="1" dirty="0">
                <a:latin typeface="Courier New" panose="02070309020205020404" pitchFamily="49" charset="0"/>
                <a:cs typeface="Courier New" panose="02070309020205020404" pitchFamily="49" charset="0"/>
              </a:rPr>
              <a:t>	    d=n1;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&lt;&lt;"CD::d="&lt;&lt;d&lt;&lt;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buNone/>
            </a:pPr>
            <a:r>
              <a:rPr lang="en-US" altLang="zh-CN" sz="2400" b="1" dirty="0">
                <a:latin typeface="Courier New" panose="02070309020205020404" pitchFamily="49" charset="0"/>
                <a:cs typeface="Courier New" panose="02070309020205020404" pitchFamily="49" charset="0"/>
              </a:rPr>
              <a:t>	  };</a:t>
            </a:r>
          </a:p>
          <a:p>
            <a:pPr>
              <a:buNone/>
            </a:pPr>
            <a:r>
              <a:rPr lang="en-US" altLang="zh-CN" sz="2400" b="1" dirty="0">
                <a:latin typeface="Courier New" panose="02070309020205020404" pitchFamily="49" charset="0"/>
                <a:cs typeface="Courier New" panose="02070309020205020404" pitchFamily="49" charset="0"/>
              </a:rPr>
              <a:t>	  ~CD(){</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CDobj</a:t>
            </a:r>
            <a:r>
              <a:rPr lang="en-US" altLang="zh-CN" sz="2400" b="1" dirty="0">
                <a:latin typeface="Courier New" panose="02070309020205020404" pitchFamily="49" charset="0"/>
                <a:cs typeface="Courier New" panose="02070309020205020404" pitchFamily="49" charset="0"/>
              </a:rPr>
              <a:t> is destructing"&lt;&lt;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buNone/>
            </a:pPr>
            <a:r>
              <a:rPr lang="en-US" altLang="zh-CN" sz="2400" b="1" dirty="0">
                <a:latin typeface="Courier New" panose="02070309020205020404" pitchFamily="49" charset="0"/>
                <a:cs typeface="Courier New" panose="02070309020205020404" pitchFamily="49" charset="0"/>
              </a:rPr>
              <a:t>};</a:t>
            </a:r>
          </a:p>
          <a:p>
            <a:pPr>
              <a:buNone/>
            </a:pPr>
            <a:endParaRPr lang="zh-CN" altLang="en-US" sz="2400" dirty="0">
              <a:latin typeface="Courier New" panose="02070309020205020404" pitchFamily="49" charset="0"/>
              <a:cs typeface="Courier New" panose="02070309020205020404" pitchFamily="49" charset="0"/>
            </a:endParaRPr>
          </a:p>
        </p:txBody>
      </p:sp>
      <p:sp>
        <p:nvSpPr>
          <p:cNvPr id="6" name="TextBox 5"/>
          <p:cNvSpPr txBox="1"/>
          <p:nvPr/>
        </p:nvSpPr>
        <p:spPr>
          <a:xfrm>
            <a:off x="683568" y="6165304"/>
            <a:ext cx="6336704" cy="376729"/>
          </a:xfrm>
          <a:prstGeom prst="rect">
            <a:avLst/>
          </a:prstGeom>
          <a:noFill/>
        </p:spPr>
        <p:txBody>
          <a:bodyPr wrap="square" rtlCol="0">
            <a:spAutoFit/>
          </a:bodyPr>
          <a:lstStyle/>
          <a:p>
            <a:r>
              <a:rPr lang="en-US" altLang="zh-CN" b="1" dirty="0">
                <a:solidFill>
                  <a:srgbClr val="00B050"/>
                </a:solidFill>
                <a:latin typeface="Courier New" panose="02070309020205020404" pitchFamily="49" charset="0"/>
                <a:ea typeface="+mj-ea"/>
                <a:cs typeface="Courier New" panose="02070309020205020404" pitchFamily="49" charset="0"/>
              </a:rPr>
              <a:t>//</a:t>
            </a:r>
            <a:r>
              <a:rPr lang="zh-CN" altLang="en-US" b="1" dirty="0">
                <a:solidFill>
                  <a:srgbClr val="00B050"/>
                </a:solidFill>
                <a:latin typeface="Courier New" panose="02070309020205020404" pitchFamily="49" charset="0"/>
                <a:ea typeface="+mj-ea"/>
                <a:cs typeface="Courier New" panose="02070309020205020404" pitchFamily="49" charset="0"/>
              </a:rPr>
              <a:t>先基类</a:t>
            </a:r>
            <a:r>
              <a:rPr lang="en-US" altLang="zh-CN" b="1" dirty="0">
                <a:solidFill>
                  <a:srgbClr val="FF0000"/>
                </a:solidFill>
                <a:latin typeface="Courier New" panose="02070309020205020404" pitchFamily="49" charset="0"/>
                <a:ea typeface="+mj-ea"/>
                <a:cs typeface="Courier New" panose="02070309020205020404" pitchFamily="49" charset="0"/>
              </a:rPr>
              <a:t>CB</a:t>
            </a:r>
            <a:r>
              <a:rPr lang="zh-CN" altLang="en-US" b="1" dirty="0">
                <a:solidFill>
                  <a:srgbClr val="FF0000"/>
                </a:solidFill>
                <a:latin typeface="Courier New" panose="02070309020205020404" pitchFamily="49" charset="0"/>
                <a:ea typeface="+mj-ea"/>
                <a:cs typeface="Courier New" panose="02070309020205020404" pitchFamily="49" charset="0"/>
              </a:rPr>
              <a:t>、</a:t>
            </a:r>
            <a:r>
              <a:rPr lang="en-US" altLang="zh-CN" b="1" dirty="0">
                <a:solidFill>
                  <a:srgbClr val="FF0000"/>
                </a:solidFill>
                <a:latin typeface="Courier New" panose="02070309020205020404" pitchFamily="49" charset="0"/>
                <a:ea typeface="+mj-ea"/>
                <a:cs typeface="Courier New" panose="02070309020205020404" pitchFamily="49" charset="0"/>
              </a:rPr>
              <a:t>CC</a:t>
            </a:r>
            <a:r>
              <a:rPr lang="zh-CN" altLang="en-US" b="1" dirty="0">
                <a:solidFill>
                  <a:srgbClr val="00B050"/>
                </a:solidFill>
                <a:latin typeface="Courier New" panose="02070309020205020404" pitchFamily="49" charset="0"/>
                <a:ea typeface="+mj-ea"/>
                <a:cs typeface="Courier New" panose="02070309020205020404" pitchFamily="49" charset="0"/>
              </a:rPr>
              <a:t>，再对象成员</a:t>
            </a:r>
            <a:r>
              <a:rPr lang="en-US" altLang="zh-CN" b="1" dirty="0">
                <a:solidFill>
                  <a:srgbClr val="692AA2"/>
                </a:solidFill>
                <a:latin typeface="Courier New" panose="02070309020205020404" pitchFamily="49" charset="0"/>
                <a:ea typeface="+mj-ea"/>
                <a:cs typeface="Courier New" panose="02070309020205020404" pitchFamily="49" charset="0"/>
              </a:rPr>
              <a:t>CC</a:t>
            </a:r>
            <a:r>
              <a:rPr lang="zh-CN" altLang="en-US" b="1" dirty="0">
                <a:solidFill>
                  <a:srgbClr val="692AA2"/>
                </a:solidFill>
                <a:latin typeface="Courier New" panose="02070309020205020404" pitchFamily="49" charset="0"/>
                <a:ea typeface="+mj-ea"/>
                <a:cs typeface="Courier New" panose="02070309020205020404" pitchFamily="49" charset="0"/>
              </a:rPr>
              <a:t>、</a:t>
            </a:r>
            <a:r>
              <a:rPr lang="en-US" altLang="zh-CN" b="1" dirty="0">
                <a:solidFill>
                  <a:srgbClr val="692AA2"/>
                </a:solidFill>
                <a:latin typeface="Courier New" panose="02070309020205020404" pitchFamily="49" charset="0"/>
                <a:ea typeface="+mj-ea"/>
                <a:cs typeface="Courier New" panose="02070309020205020404" pitchFamily="49" charset="0"/>
              </a:rPr>
              <a:t>CB</a:t>
            </a:r>
            <a:r>
              <a:rPr lang="zh-CN" altLang="en-US" b="1" dirty="0">
                <a:solidFill>
                  <a:srgbClr val="00B050"/>
                </a:solidFill>
                <a:latin typeface="Courier New" panose="02070309020205020404" pitchFamily="49" charset="0"/>
                <a:ea typeface="+mj-ea"/>
                <a:cs typeface="Courier New" panose="02070309020205020404" pitchFamily="49" charset="0"/>
              </a:rPr>
              <a:t>，最后派生类</a:t>
            </a:r>
            <a:r>
              <a:rPr lang="en-US" altLang="zh-CN" b="1" dirty="0">
                <a:solidFill>
                  <a:srgbClr val="00B050"/>
                </a:solidFill>
                <a:latin typeface="Courier New" panose="02070309020205020404" pitchFamily="49" charset="0"/>
                <a:ea typeface="+mj-ea"/>
                <a:cs typeface="Courier New" panose="02070309020205020404" pitchFamily="49" charset="0"/>
              </a:rPr>
              <a:t>CD</a:t>
            </a:r>
            <a:endParaRPr lang="zh-CN" altLang="en-US" b="1" dirty="0">
              <a:solidFill>
                <a:srgbClr val="00B050"/>
              </a:solidFill>
              <a:latin typeface="Courier New" panose="02070309020205020404" pitchFamily="49" charset="0"/>
              <a:ea typeface="+mj-ea"/>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33EB88AD-5388-4F62-8E49-B518ACE3920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D8963CCC-75B8-4DCC-B7CA-D2F52E6E57F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7" name="矩形 6">
            <a:hlinkClick r:id="" action="ppaction://noaction"/>
            <a:extLst>
              <a:ext uri="{FF2B5EF4-FFF2-40B4-BE49-F238E27FC236}">
                <a16:creationId xmlns:a16="http://schemas.microsoft.com/office/drawing/2014/main" id="{9FF2D9AD-EFFB-4563-A325-87487A3076F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8" name="矩形 7">
            <a:hlinkClick r:id="" action="ppaction://noaction"/>
            <a:extLst>
              <a:ext uri="{FF2B5EF4-FFF2-40B4-BE49-F238E27FC236}">
                <a16:creationId xmlns:a16="http://schemas.microsoft.com/office/drawing/2014/main" id="{CB43C206-FFB9-4316-ADF0-2FEF34E2544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9" name="矩形 8">
            <a:hlinkClick r:id="" action="ppaction://noaction"/>
            <a:extLst>
              <a:ext uri="{FF2B5EF4-FFF2-40B4-BE49-F238E27FC236}">
                <a16:creationId xmlns:a16="http://schemas.microsoft.com/office/drawing/2014/main" id="{088EE99E-D666-4720-A703-C914A3CBA5C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0" name="矩形 9">
            <a:hlinkClick r:id="" action="ppaction://noaction"/>
            <a:extLst>
              <a:ext uri="{FF2B5EF4-FFF2-40B4-BE49-F238E27FC236}">
                <a16:creationId xmlns:a16="http://schemas.microsoft.com/office/drawing/2014/main" id="{3F183438-D4F0-4A11-BC44-438A1408693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1" name="矩形 10">
            <a:hlinkClick r:id="" action="ppaction://noaction"/>
            <a:extLst>
              <a:ext uri="{FF2B5EF4-FFF2-40B4-BE49-F238E27FC236}">
                <a16:creationId xmlns:a16="http://schemas.microsoft.com/office/drawing/2014/main" id="{62F113A7-D68F-46CB-A663-8B91DD8CD53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2" name="矩形 11">
            <a:hlinkClick r:id="" action="ppaction://noaction"/>
            <a:extLst>
              <a:ext uri="{FF2B5EF4-FFF2-40B4-BE49-F238E27FC236}">
                <a16:creationId xmlns:a16="http://schemas.microsoft.com/office/drawing/2014/main" id="{88565028-9594-406C-ADA4-0EE9FC660C9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2" name="灯片编号占位符 1">
            <a:extLst>
              <a:ext uri="{FF2B5EF4-FFF2-40B4-BE49-F238E27FC236}">
                <a16:creationId xmlns:a16="http://schemas.microsoft.com/office/drawing/2014/main" id="{1ED9FE6A-3A9C-4D3E-A4F3-E55651756016}"/>
              </a:ext>
            </a:extLst>
          </p:cNvPr>
          <p:cNvSpPr>
            <a:spLocks noGrp="1"/>
          </p:cNvSpPr>
          <p:nvPr>
            <p:ph type="sldNum" sz="quarter" idx="11"/>
          </p:nvPr>
        </p:nvSpPr>
        <p:spPr/>
        <p:txBody>
          <a:bodyPr/>
          <a:lstStyle/>
          <a:p>
            <a:pPr>
              <a:defRPr/>
            </a:pPr>
            <a:fld id="{D5143908-0819-4B70-B92B-71A05F9F97D4}" type="slidenum">
              <a:rPr lang="zh-CN" altLang="en-US" smtClean="0"/>
              <a:pPr>
                <a:defRPr/>
              </a:pPr>
              <a:t>57</a:t>
            </a:fld>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buNone/>
            </a:pPr>
            <a:r>
              <a:rPr lang="zh-CN" altLang="en-US" dirty="0">
                <a:solidFill>
                  <a:schemeClr val="accent6"/>
                </a:solidFill>
                <a:latin typeface="Courier New" panose="02070309020205020404" pitchFamily="49" charset="0"/>
                <a:cs typeface="Courier New" panose="02070309020205020404" pitchFamily="49" charset="0"/>
              </a:rPr>
              <a:t>输出结果：</a:t>
            </a:r>
          </a:p>
          <a:p>
            <a:pPr>
              <a:spcBef>
                <a:spcPts val="0"/>
              </a:spcBef>
              <a:buNone/>
            </a:pPr>
            <a:r>
              <a:rPr lang="en-US" altLang="zh-CN" b="1" dirty="0">
                <a:latin typeface="Courier New" panose="02070309020205020404" pitchFamily="49" charset="0"/>
                <a:cs typeface="Courier New" panose="02070309020205020404" pitchFamily="49" charset="0"/>
              </a:rPr>
              <a:t>CB::b=4</a:t>
            </a:r>
          </a:p>
          <a:p>
            <a:pPr>
              <a:spcBef>
                <a:spcPts val="0"/>
              </a:spcBef>
              <a:buNone/>
            </a:pPr>
            <a:r>
              <a:rPr lang="en-US" altLang="zh-CN" b="1" dirty="0">
                <a:latin typeface="Courier New" panose="02070309020205020404" pitchFamily="49" charset="0"/>
                <a:cs typeface="Courier New" panose="02070309020205020404" pitchFamily="49" charset="0"/>
              </a:rPr>
              <a:t>CC::c=6</a:t>
            </a:r>
          </a:p>
          <a:p>
            <a:pPr>
              <a:spcBef>
                <a:spcPts val="0"/>
              </a:spcBef>
              <a:buNone/>
            </a:pPr>
            <a:r>
              <a:rPr lang="en-US" altLang="zh-CN" b="1" dirty="0">
                <a:latin typeface="Courier New" panose="02070309020205020404" pitchFamily="49" charset="0"/>
                <a:cs typeface="Courier New" panose="02070309020205020404" pitchFamily="49" charset="0"/>
              </a:rPr>
              <a:t>CC::c=106</a:t>
            </a:r>
          </a:p>
          <a:p>
            <a:pPr>
              <a:spcBef>
                <a:spcPts val="0"/>
              </a:spcBef>
              <a:buNone/>
            </a:pPr>
            <a:r>
              <a:rPr lang="en-US" altLang="zh-CN" b="1" dirty="0">
                <a:latin typeface="Courier New" panose="02070309020205020404" pitchFamily="49" charset="0"/>
                <a:cs typeface="Courier New" panose="02070309020205020404" pitchFamily="49" charset="0"/>
              </a:rPr>
              <a:t>CB::b=104</a:t>
            </a:r>
          </a:p>
          <a:p>
            <a:pPr>
              <a:spcBef>
                <a:spcPts val="0"/>
              </a:spcBef>
              <a:buNone/>
            </a:pPr>
            <a:r>
              <a:rPr lang="en-US" altLang="zh-CN" b="1" dirty="0">
                <a:latin typeface="Courier New" panose="02070309020205020404" pitchFamily="49" charset="0"/>
                <a:cs typeface="Courier New" panose="02070309020205020404" pitchFamily="49" charset="0"/>
              </a:rPr>
              <a:t>CD::d=2</a:t>
            </a:r>
          </a:p>
          <a:p>
            <a:pPr>
              <a:spcBef>
                <a:spcPts val="0"/>
              </a:spcBef>
              <a:buNone/>
            </a:pPr>
            <a:r>
              <a:rPr lang="en-US" altLang="zh-CN" b="1" dirty="0" err="1">
                <a:latin typeface="Courier New" panose="02070309020205020404" pitchFamily="49" charset="0"/>
                <a:cs typeface="Courier New" panose="02070309020205020404" pitchFamily="49" charset="0"/>
              </a:rPr>
              <a:t>CDobj</a:t>
            </a:r>
            <a:r>
              <a:rPr lang="en-US" altLang="zh-CN" b="1" dirty="0">
                <a:latin typeface="Courier New" panose="02070309020205020404" pitchFamily="49" charset="0"/>
                <a:cs typeface="Courier New" panose="02070309020205020404" pitchFamily="49" charset="0"/>
              </a:rPr>
              <a:t> is destructing</a:t>
            </a:r>
          </a:p>
          <a:p>
            <a:pPr>
              <a:spcBef>
                <a:spcPts val="0"/>
              </a:spcBef>
              <a:buNone/>
            </a:pPr>
            <a:r>
              <a:rPr lang="en-US" altLang="zh-CN" b="1" dirty="0" err="1">
                <a:latin typeface="Courier New" panose="02070309020205020404" pitchFamily="49" charset="0"/>
                <a:cs typeface="Courier New" panose="02070309020205020404" pitchFamily="49" charset="0"/>
              </a:rPr>
              <a:t>CBobj</a:t>
            </a:r>
            <a:r>
              <a:rPr lang="en-US" altLang="zh-CN" b="1" dirty="0">
                <a:latin typeface="Courier New" panose="02070309020205020404" pitchFamily="49" charset="0"/>
                <a:cs typeface="Courier New" panose="02070309020205020404" pitchFamily="49" charset="0"/>
              </a:rPr>
              <a:t> is destructing</a:t>
            </a:r>
          </a:p>
          <a:p>
            <a:pPr>
              <a:spcBef>
                <a:spcPts val="0"/>
              </a:spcBef>
              <a:buNone/>
            </a:pPr>
            <a:r>
              <a:rPr lang="en-US" altLang="zh-CN" b="1" dirty="0" err="1">
                <a:latin typeface="Courier New" panose="02070309020205020404" pitchFamily="49" charset="0"/>
                <a:cs typeface="Courier New" panose="02070309020205020404" pitchFamily="49" charset="0"/>
              </a:rPr>
              <a:t>CCobj</a:t>
            </a:r>
            <a:r>
              <a:rPr lang="en-US" altLang="zh-CN" b="1" dirty="0">
                <a:latin typeface="Courier New" panose="02070309020205020404" pitchFamily="49" charset="0"/>
                <a:cs typeface="Courier New" panose="02070309020205020404" pitchFamily="49" charset="0"/>
              </a:rPr>
              <a:t> is destructing</a:t>
            </a:r>
          </a:p>
          <a:p>
            <a:pPr>
              <a:spcBef>
                <a:spcPts val="0"/>
              </a:spcBef>
              <a:buNone/>
            </a:pPr>
            <a:r>
              <a:rPr lang="en-US" altLang="zh-CN" b="1" dirty="0" err="1">
                <a:latin typeface="Courier New" panose="02070309020205020404" pitchFamily="49" charset="0"/>
                <a:cs typeface="Courier New" panose="02070309020205020404" pitchFamily="49" charset="0"/>
              </a:rPr>
              <a:t>CCobj</a:t>
            </a:r>
            <a:r>
              <a:rPr lang="en-US" altLang="zh-CN" b="1" dirty="0">
                <a:latin typeface="Courier New" panose="02070309020205020404" pitchFamily="49" charset="0"/>
                <a:cs typeface="Courier New" panose="02070309020205020404" pitchFamily="49" charset="0"/>
              </a:rPr>
              <a:t> is destructing</a:t>
            </a:r>
          </a:p>
          <a:p>
            <a:pPr>
              <a:spcBef>
                <a:spcPts val="0"/>
              </a:spcBef>
              <a:buNone/>
            </a:pPr>
            <a:r>
              <a:rPr lang="en-US" altLang="zh-CN" b="1" dirty="0" err="1">
                <a:latin typeface="Courier New" panose="02070309020205020404" pitchFamily="49" charset="0"/>
                <a:cs typeface="Courier New" panose="02070309020205020404" pitchFamily="49" charset="0"/>
              </a:rPr>
              <a:t>CBobj</a:t>
            </a:r>
            <a:r>
              <a:rPr lang="en-US" altLang="zh-CN" b="1" dirty="0">
                <a:latin typeface="Courier New" panose="02070309020205020404" pitchFamily="49" charset="0"/>
                <a:cs typeface="Courier New" panose="02070309020205020404" pitchFamily="49" charset="0"/>
              </a:rPr>
              <a:t> is destructing</a:t>
            </a:r>
          </a:p>
          <a:p>
            <a:endParaRPr lang="zh-CN" altLang="en-US"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691F1B6B-4AD6-479B-9CC0-3097AA5D6DC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31D72378-7AD1-425B-B543-9C693BEF45F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9581D908-DC89-4A7B-BC97-AFF43F9303B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9905ADB5-84EA-45E2-BCBB-81BB572C301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AB2DEDB7-B48A-42A1-AB26-72A776C85A2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A133AD2A-9337-4E2E-973D-FA412CF81C4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B0C555AF-E9A0-4169-813C-94F998FD084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A042C024-0052-4665-8DA3-9A9F6C2AFA2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2" name="灯片编号占位符 1">
            <a:extLst>
              <a:ext uri="{FF2B5EF4-FFF2-40B4-BE49-F238E27FC236}">
                <a16:creationId xmlns:a16="http://schemas.microsoft.com/office/drawing/2014/main" id="{85806C55-F978-49D8-9E94-A704DBAE690D}"/>
              </a:ext>
            </a:extLst>
          </p:cNvPr>
          <p:cNvSpPr>
            <a:spLocks noGrp="1"/>
          </p:cNvSpPr>
          <p:nvPr>
            <p:ph type="sldNum" sz="quarter" idx="11"/>
          </p:nvPr>
        </p:nvSpPr>
        <p:spPr/>
        <p:txBody>
          <a:bodyPr/>
          <a:lstStyle/>
          <a:p>
            <a:pPr>
              <a:defRPr/>
            </a:pPr>
            <a:fld id="{D5143908-0819-4B70-B92B-71A05F9F97D4}" type="slidenum">
              <a:rPr lang="zh-CN" altLang="en-US" smtClean="0"/>
              <a:pPr>
                <a:defRPr/>
              </a:pPr>
              <a:t>58</a:t>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类的继承与派生</a:t>
            </a:r>
          </a:p>
        </p:txBody>
      </p:sp>
      <p:sp>
        <p:nvSpPr>
          <p:cNvPr id="3" name="内容占位符 2"/>
          <p:cNvSpPr>
            <a:spLocks noGrp="1"/>
          </p:cNvSpPr>
          <p:nvPr>
            <p:ph idx="1"/>
          </p:nvPr>
        </p:nvSpPr>
        <p:spPr/>
        <p:txBody>
          <a:bodyPr/>
          <a:lstStyle/>
          <a:p>
            <a:r>
              <a:rPr kumimoji="1" lang="zh-CN" altLang="en-US" dirty="0">
                <a:solidFill>
                  <a:srgbClr val="FF0000"/>
                </a:solidFill>
              </a:rPr>
              <a:t>层次概念</a:t>
            </a:r>
            <a:r>
              <a:rPr kumimoji="1" lang="zh-CN" altLang="en-US" dirty="0"/>
              <a:t>是计算机的重要概念。通过</a:t>
            </a:r>
            <a:r>
              <a:rPr kumimoji="1" lang="zh-CN" altLang="en-US" dirty="0">
                <a:solidFill>
                  <a:srgbClr val="FF0000"/>
                </a:solidFill>
              </a:rPr>
              <a:t>继承</a:t>
            </a:r>
            <a:r>
              <a:rPr kumimoji="1" lang="zh-CN" altLang="en-US" dirty="0"/>
              <a:t>（</a:t>
            </a:r>
            <a:r>
              <a:rPr kumimoji="1" lang="en-US" altLang="zh-CN" dirty="0"/>
              <a:t>inheritance</a:t>
            </a:r>
            <a:r>
              <a:rPr kumimoji="1" lang="zh-CN" altLang="en-US" dirty="0"/>
              <a:t>）的机制可对类（</a:t>
            </a:r>
            <a:r>
              <a:rPr kumimoji="1" lang="en-US" altLang="zh-CN" dirty="0"/>
              <a:t>class</a:t>
            </a:r>
            <a:r>
              <a:rPr kumimoji="1" lang="zh-CN" altLang="en-US" dirty="0"/>
              <a:t>）分层，提供类型</a:t>
            </a:r>
            <a:r>
              <a:rPr kumimoji="1" lang="en-US" altLang="zh-CN" dirty="0"/>
              <a:t>/</a:t>
            </a:r>
            <a:r>
              <a:rPr kumimoji="1" lang="zh-CN" altLang="en-US" dirty="0"/>
              <a:t>子类型的关系。</a:t>
            </a:r>
          </a:p>
          <a:p>
            <a:r>
              <a:rPr kumimoji="1" lang="en-US" altLang="zh-CN" dirty="0"/>
              <a:t>C++</a:t>
            </a:r>
            <a:r>
              <a:rPr kumimoji="1" lang="zh-CN" altLang="en-US" dirty="0"/>
              <a:t>通过</a:t>
            </a:r>
            <a:r>
              <a:rPr kumimoji="1" lang="zh-CN" altLang="en-US" dirty="0">
                <a:solidFill>
                  <a:srgbClr val="FF0000"/>
                </a:solidFill>
              </a:rPr>
              <a:t>类派生</a:t>
            </a:r>
            <a:r>
              <a:rPr kumimoji="1" lang="zh-CN" altLang="en-US" dirty="0"/>
              <a:t>（</a:t>
            </a:r>
            <a:r>
              <a:rPr kumimoji="1" lang="en-US" altLang="zh-CN" dirty="0"/>
              <a:t>class derivation</a:t>
            </a:r>
            <a:r>
              <a:rPr kumimoji="1" lang="zh-CN" altLang="en-US" dirty="0"/>
              <a:t>）的机制来支持继承。被继承的类称为</a:t>
            </a:r>
            <a:r>
              <a:rPr kumimoji="1" lang="zh-CN" altLang="en-US" dirty="0">
                <a:solidFill>
                  <a:srgbClr val="FF0000"/>
                </a:solidFill>
              </a:rPr>
              <a:t>基类</a:t>
            </a:r>
            <a:r>
              <a:rPr kumimoji="1" lang="zh-CN" altLang="en-US" dirty="0"/>
              <a:t>（</a:t>
            </a:r>
            <a:r>
              <a:rPr kumimoji="1" lang="en-US" altLang="zh-CN" dirty="0"/>
              <a:t>base class</a:t>
            </a:r>
            <a:r>
              <a:rPr kumimoji="1" lang="zh-CN" altLang="en-US" dirty="0"/>
              <a:t>）或</a:t>
            </a:r>
            <a:r>
              <a:rPr kumimoji="1" lang="zh-CN" altLang="en-US" dirty="0">
                <a:solidFill>
                  <a:srgbClr val="FF0000"/>
                </a:solidFill>
              </a:rPr>
              <a:t>超类</a:t>
            </a:r>
            <a:r>
              <a:rPr kumimoji="1" lang="zh-CN" altLang="en-US" dirty="0"/>
              <a:t>（</a:t>
            </a:r>
            <a:r>
              <a:rPr kumimoji="1" lang="en-US" altLang="zh-CN" dirty="0" err="1"/>
              <a:t>superclass</a:t>
            </a:r>
            <a:r>
              <a:rPr kumimoji="1" lang="zh-CN" altLang="en-US" dirty="0"/>
              <a:t>），新的类为</a:t>
            </a:r>
            <a:r>
              <a:rPr kumimoji="1" lang="zh-CN" altLang="en-US" dirty="0">
                <a:solidFill>
                  <a:srgbClr val="FF0000"/>
                </a:solidFill>
              </a:rPr>
              <a:t>派生类</a:t>
            </a:r>
            <a:r>
              <a:rPr kumimoji="1" lang="zh-CN" altLang="en-US" dirty="0"/>
              <a:t>（</a:t>
            </a:r>
            <a:r>
              <a:rPr kumimoji="1" lang="en-US" altLang="zh-CN" dirty="0"/>
              <a:t>derived class</a:t>
            </a:r>
            <a:r>
              <a:rPr kumimoji="1" lang="zh-CN" altLang="en-US" dirty="0"/>
              <a:t>）或</a:t>
            </a:r>
            <a:r>
              <a:rPr kumimoji="1" lang="zh-CN" altLang="en-US" dirty="0">
                <a:solidFill>
                  <a:srgbClr val="FF0000"/>
                </a:solidFill>
              </a:rPr>
              <a:t>子类</a:t>
            </a:r>
            <a:r>
              <a:rPr kumimoji="1" lang="zh-CN" altLang="en-US" dirty="0"/>
              <a:t>（</a:t>
            </a:r>
            <a:r>
              <a:rPr kumimoji="1" lang="en-US" altLang="zh-CN" dirty="0"/>
              <a:t>subclass</a:t>
            </a:r>
            <a:r>
              <a:rPr kumimoji="1" lang="zh-CN" altLang="en-US" dirty="0"/>
              <a:t>）。基类和派生类的集合称作</a:t>
            </a:r>
            <a:r>
              <a:rPr kumimoji="1" lang="zh-CN" altLang="en-US" dirty="0">
                <a:solidFill>
                  <a:srgbClr val="FF0000"/>
                </a:solidFill>
              </a:rPr>
              <a:t>类继承层次结构</a:t>
            </a:r>
            <a:r>
              <a:rPr kumimoji="1" lang="zh-CN" altLang="en-US" dirty="0"/>
              <a:t>（</a:t>
            </a:r>
            <a:r>
              <a:rPr kumimoji="1" lang="en-US" altLang="zh-CN" dirty="0"/>
              <a:t>hierarchy</a:t>
            </a:r>
            <a:r>
              <a:rPr kumimoji="1" lang="zh-CN" altLang="en-US" dirty="0"/>
              <a:t>）</a:t>
            </a:r>
            <a:endParaRPr kumimoji="1" lang="en-US" altLang="zh-CN" dirty="0"/>
          </a:p>
        </p:txBody>
      </p:sp>
      <p:sp>
        <p:nvSpPr>
          <p:cNvPr id="6" name="矩形 5">
            <a:hlinkClick r:id="rId2" action="ppaction://hlinksldjump"/>
            <a:extLst>
              <a:ext uri="{FF2B5EF4-FFF2-40B4-BE49-F238E27FC236}">
                <a16:creationId xmlns:a16="http://schemas.microsoft.com/office/drawing/2014/main" id="{EE3CD65D-05F6-4673-A7C2-076CBDEEF42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7" name="矩形 6">
            <a:hlinkClick r:id="" action="ppaction://noaction"/>
            <a:extLst>
              <a:ext uri="{FF2B5EF4-FFF2-40B4-BE49-F238E27FC236}">
                <a16:creationId xmlns:a16="http://schemas.microsoft.com/office/drawing/2014/main" id="{2ACA2FD5-F39B-47AB-A276-ADF50D1204D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8" name="矩形 7">
            <a:hlinkClick r:id="" action="ppaction://noaction"/>
            <a:extLst>
              <a:ext uri="{FF2B5EF4-FFF2-40B4-BE49-F238E27FC236}">
                <a16:creationId xmlns:a16="http://schemas.microsoft.com/office/drawing/2014/main" id="{B0FBBE05-A0A4-4025-B859-926C6296A93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9" name="矩形 8">
            <a:hlinkClick r:id="" action="ppaction://noaction"/>
            <a:extLst>
              <a:ext uri="{FF2B5EF4-FFF2-40B4-BE49-F238E27FC236}">
                <a16:creationId xmlns:a16="http://schemas.microsoft.com/office/drawing/2014/main" id="{B3851788-0C82-45EB-97A4-32CAB327845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0" name="矩形 9">
            <a:hlinkClick r:id="" action="ppaction://noaction"/>
            <a:extLst>
              <a:ext uri="{FF2B5EF4-FFF2-40B4-BE49-F238E27FC236}">
                <a16:creationId xmlns:a16="http://schemas.microsoft.com/office/drawing/2014/main" id="{38330183-AFF9-4B7D-89CE-A479EAD5AE1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11" name="矩形 10">
            <a:hlinkClick r:id="" action="ppaction://noaction"/>
            <a:extLst>
              <a:ext uri="{FF2B5EF4-FFF2-40B4-BE49-F238E27FC236}">
                <a16:creationId xmlns:a16="http://schemas.microsoft.com/office/drawing/2014/main" id="{A65A5F0B-1D60-4B64-AC3B-3D5DC0E43D9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2" name="矩形 11">
            <a:hlinkClick r:id="" action="ppaction://noaction"/>
            <a:extLst>
              <a:ext uri="{FF2B5EF4-FFF2-40B4-BE49-F238E27FC236}">
                <a16:creationId xmlns:a16="http://schemas.microsoft.com/office/drawing/2014/main" id="{91B38234-5A07-4E6F-9BE3-02573154800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3" name="矩形 12">
            <a:hlinkClick r:id="" action="ppaction://noaction"/>
            <a:extLst>
              <a:ext uri="{FF2B5EF4-FFF2-40B4-BE49-F238E27FC236}">
                <a16:creationId xmlns:a16="http://schemas.microsoft.com/office/drawing/2014/main" id="{C6A8C196-8E3E-47C1-86C1-950AD78A2C6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14" name="灯片编号占位符 13">
            <a:extLst>
              <a:ext uri="{FF2B5EF4-FFF2-40B4-BE49-F238E27FC236}">
                <a16:creationId xmlns:a16="http://schemas.microsoft.com/office/drawing/2014/main" id="{3E039C14-42DA-409C-A3DF-A7E26489B55A}"/>
              </a:ext>
            </a:extLst>
          </p:cNvPr>
          <p:cNvSpPr>
            <a:spLocks noGrp="1"/>
          </p:cNvSpPr>
          <p:nvPr>
            <p:ph type="sldNum" sz="quarter" idx="11"/>
          </p:nvPr>
        </p:nvSpPr>
        <p:spPr/>
        <p:txBody>
          <a:bodyPr/>
          <a:lstStyle/>
          <a:p>
            <a:pPr>
              <a:defRPr/>
            </a:pPr>
            <a:fld id="{D5143908-0819-4B70-B92B-71A05F9F97D4}" type="slidenum">
              <a:rPr lang="zh-CN" altLang="en-US" smtClean="0"/>
              <a:pPr>
                <a:defRPr/>
              </a:pPr>
              <a:t>5</a:t>
            </a:fld>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友元的继承</a:t>
            </a:r>
          </a:p>
        </p:txBody>
      </p:sp>
      <p:sp>
        <p:nvSpPr>
          <p:cNvPr id="3" name="内容占位符 2"/>
          <p:cNvSpPr>
            <a:spLocks noGrp="1"/>
          </p:cNvSpPr>
          <p:nvPr>
            <p:ph idx="1"/>
          </p:nvPr>
        </p:nvSpPr>
        <p:spPr>
          <a:xfrm>
            <a:off x="457200" y="1714500"/>
            <a:ext cx="8229600" cy="4714875"/>
          </a:xfrm>
        </p:spPr>
        <p:txBody>
          <a:bodyPr/>
          <a:lstStyle/>
          <a:p>
            <a:r>
              <a:rPr lang="zh-CN" altLang="en-US" dirty="0"/>
              <a:t>基类的友元不继承</a:t>
            </a:r>
            <a:endParaRPr lang="en-US" altLang="zh-CN" dirty="0"/>
          </a:p>
          <a:p>
            <a:pPr lvl="1"/>
            <a:r>
              <a:rPr lang="zh-CN" altLang="en-US" dirty="0"/>
              <a:t>如果基类有友元类或友元函数，则其派生类不因继承关系也有此友元类或友元函数。</a:t>
            </a:r>
          </a:p>
          <a:p>
            <a:pPr>
              <a:spcBef>
                <a:spcPts val="0"/>
              </a:spcBef>
            </a:pPr>
            <a:r>
              <a:rPr lang="zh-CN" altLang="en-US" dirty="0"/>
              <a:t>如果基类是某类的友元类，则这种友元关系是</a:t>
            </a:r>
            <a:r>
              <a:rPr lang="zh-CN" altLang="en-US" dirty="0">
                <a:solidFill>
                  <a:srgbClr val="FF0000"/>
                </a:solidFill>
              </a:rPr>
              <a:t>被继承</a:t>
            </a:r>
            <a:r>
              <a:rPr lang="zh-CN" altLang="en-US" dirty="0"/>
              <a:t>的。即，被派生类继承过来的成员，如果原来是某类的友元，那么它作为派生类的成员仍然是某类的友元。总之：</a:t>
            </a:r>
          </a:p>
          <a:p>
            <a:pPr lvl="1"/>
            <a:r>
              <a:rPr lang="zh-CN" altLang="en-US" dirty="0"/>
              <a:t>基类的友元不一定是派生类的友元；</a:t>
            </a:r>
          </a:p>
          <a:p>
            <a:pPr lvl="1"/>
            <a:r>
              <a:rPr lang="zh-CN" altLang="en-US" dirty="0"/>
              <a:t>基类的成员是某类的友元，则其作为派生类继承的成员仍是某类的友元。</a:t>
            </a:r>
          </a:p>
        </p:txBody>
      </p:sp>
      <p:sp>
        <p:nvSpPr>
          <p:cNvPr id="4" name="矩形 3">
            <a:hlinkClick r:id="rId2" action="ppaction://hlinksldjump"/>
            <a:extLst>
              <a:ext uri="{FF2B5EF4-FFF2-40B4-BE49-F238E27FC236}">
                <a16:creationId xmlns:a16="http://schemas.microsoft.com/office/drawing/2014/main" id="{EAB6A059-4BCF-4299-A560-43B84815358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8A6F4783-DDB7-4BF8-A953-483A99ACCEC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4D1E8258-D72B-4429-965E-91A7E00677D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C9DC629C-3342-4465-80D1-5A21883350C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10AC0674-C8CA-4438-8D01-484E51A2E91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3112733D-4EAA-4B2B-8EC9-FC0E412F136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5A23D903-DB19-4A79-963D-619855F4121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1701518B-7EC5-4BD5-AC9F-BE0D6D3A363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12" name="灯片编号占位符 11">
            <a:extLst>
              <a:ext uri="{FF2B5EF4-FFF2-40B4-BE49-F238E27FC236}">
                <a16:creationId xmlns:a16="http://schemas.microsoft.com/office/drawing/2014/main" id="{52A41A6F-A930-4D6D-9112-77A9EC74C348}"/>
              </a:ext>
            </a:extLst>
          </p:cNvPr>
          <p:cNvSpPr>
            <a:spLocks noGrp="1"/>
          </p:cNvSpPr>
          <p:nvPr>
            <p:ph type="sldNum" sz="quarter" idx="11"/>
          </p:nvPr>
        </p:nvSpPr>
        <p:spPr/>
        <p:txBody>
          <a:bodyPr/>
          <a:lstStyle/>
          <a:p>
            <a:pPr>
              <a:defRPr/>
            </a:pPr>
            <a:fld id="{D5143908-0819-4B70-B92B-71A05F9F97D4}" type="slidenum">
              <a:rPr lang="zh-CN" altLang="en-US" smtClean="0"/>
              <a:pPr>
                <a:defRPr/>
              </a:pPr>
              <a:t>59</a:t>
            </a:fld>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静态成员的继承</a:t>
            </a:r>
          </a:p>
        </p:txBody>
      </p:sp>
      <p:sp>
        <p:nvSpPr>
          <p:cNvPr id="3" name="内容占位符 2"/>
          <p:cNvSpPr>
            <a:spLocks noGrp="1"/>
          </p:cNvSpPr>
          <p:nvPr>
            <p:ph idx="1"/>
          </p:nvPr>
        </p:nvSpPr>
        <p:spPr/>
        <p:txBody>
          <a:bodyPr/>
          <a:lstStyle/>
          <a:p>
            <a:r>
              <a:rPr lang="zh-CN" altLang="en-US" dirty="0"/>
              <a:t>如果基类中被派生类继承的成员是静态成员，则其静态属性也随静态成员被继承。</a:t>
            </a:r>
          </a:p>
          <a:p>
            <a:r>
              <a:rPr lang="zh-CN" altLang="en-US" dirty="0"/>
              <a:t>如果基类的静态成员是公有的或是保护的，则它们被其派生类继承为派生类的静态成员。即：</a:t>
            </a:r>
          </a:p>
          <a:p>
            <a:pPr lvl="1"/>
            <a:r>
              <a:rPr lang="zh-CN" altLang="en-US" dirty="0"/>
              <a:t>这些成员通常用“</a:t>
            </a:r>
            <a:r>
              <a:rPr lang="en-US" altLang="zh-CN" dirty="0">
                <a:solidFill>
                  <a:schemeClr val="tx2"/>
                </a:solidFill>
                <a:latin typeface="Courier New" panose="02070309020205020404" pitchFamily="49" charset="0"/>
                <a:cs typeface="Courier New" panose="02070309020205020404" pitchFamily="49" charset="0"/>
              </a:rPr>
              <a:t>&lt;</a:t>
            </a:r>
            <a:r>
              <a:rPr lang="zh-CN" altLang="en-US" dirty="0">
                <a:solidFill>
                  <a:schemeClr val="tx2"/>
                </a:solidFill>
                <a:latin typeface="Courier New" panose="02070309020205020404" pitchFamily="49" charset="0"/>
                <a:cs typeface="Courier New" panose="02070309020205020404" pitchFamily="49" charset="0"/>
              </a:rPr>
              <a:t>类名</a:t>
            </a:r>
            <a:r>
              <a:rPr lang="en-US" altLang="zh-CN" dirty="0">
                <a:solidFill>
                  <a:schemeClr val="tx2"/>
                </a:solidFill>
                <a:latin typeface="Courier New" panose="02070309020205020404" pitchFamily="49" charset="0"/>
                <a:cs typeface="Courier New" panose="02070309020205020404" pitchFamily="49" charset="0"/>
              </a:rPr>
              <a:t>&gt;::&lt;</a:t>
            </a:r>
            <a:r>
              <a:rPr lang="zh-CN" altLang="en-US" dirty="0">
                <a:solidFill>
                  <a:schemeClr val="tx2"/>
                </a:solidFill>
                <a:latin typeface="Courier New" panose="02070309020205020404" pitchFamily="49" charset="0"/>
                <a:cs typeface="Courier New" panose="02070309020205020404" pitchFamily="49" charset="0"/>
              </a:rPr>
              <a:t>成员名</a:t>
            </a:r>
            <a:r>
              <a:rPr lang="en-US" altLang="zh-CN" dirty="0">
                <a:solidFill>
                  <a:schemeClr val="tx2"/>
                </a:solidFill>
                <a:latin typeface="Courier New" panose="02070309020205020404" pitchFamily="49" charset="0"/>
                <a:cs typeface="Courier New" panose="02070309020205020404" pitchFamily="49" charset="0"/>
              </a:rPr>
              <a:t>&gt;</a:t>
            </a:r>
            <a:r>
              <a:rPr lang="en-US" altLang="zh-CN" dirty="0"/>
              <a:t>”</a:t>
            </a:r>
            <a:r>
              <a:rPr lang="zh-CN" altLang="en-US" dirty="0"/>
              <a:t>方式引用或调用。</a:t>
            </a:r>
          </a:p>
          <a:p>
            <a:pPr lvl="1"/>
            <a:r>
              <a:rPr lang="zh-CN" altLang="en-US" dirty="0"/>
              <a:t>这些成员无论有多少个对象被创建，都只有一个拷贝。它为基类和派生类的所有对象所共享。 </a:t>
            </a:r>
            <a:endParaRPr lang="en-US" altLang="zh-CN" dirty="0"/>
          </a:p>
          <a:p>
            <a:endParaRPr lang="zh-CN" altLang="en-US" dirty="0"/>
          </a:p>
        </p:txBody>
      </p:sp>
      <p:sp>
        <p:nvSpPr>
          <p:cNvPr id="4" name="矩形 3">
            <a:hlinkClick r:id="rId3" action="ppaction://hlinksldjump"/>
            <a:extLst>
              <a:ext uri="{FF2B5EF4-FFF2-40B4-BE49-F238E27FC236}">
                <a16:creationId xmlns:a16="http://schemas.microsoft.com/office/drawing/2014/main" id="{0F27EA8D-0BF9-44EF-87F2-DF0597C9E8C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97C07AC3-879C-469D-8C2D-93047E093D4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76124923-3BC3-4113-A8D3-D28B8FE9F7C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89D59C27-6459-4866-82F1-8AC5B80F447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92AA0806-5398-4328-A297-387523B296B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B928AB33-8308-4835-B3E7-845311D9EAC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B833D86E-A0E5-4203-B0AF-887E864C882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DF81EDA1-FEED-43AC-A8E3-A3C15CB1D3C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12" name="灯片编号占位符 11">
            <a:extLst>
              <a:ext uri="{FF2B5EF4-FFF2-40B4-BE49-F238E27FC236}">
                <a16:creationId xmlns:a16="http://schemas.microsoft.com/office/drawing/2014/main" id="{2A9E6E76-E9DE-424E-A4F6-8614D15BDBD3}"/>
              </a:ext>
            </a:extLst>
          </p:cNvPr>
          <p:cNvSpPr>
            <a:spLocks noGrp="1"/>
          </p:cNvSpPr>
          <p:nvPr>
            <p:ph type="sldNum" sz="quarter" idx="11"/>
          </p:nvPr>
        </p:nvSpPr>
        <p:spPr/>
        <p:txBody>
          <a:bodyPr/>
          <a:lstStyle/>
          <a:p>
            <a:pPr>
              <a:defRPr/>
            </a:pPr>
            <a:fld id="{D5143908-0819-4B70-B92B-71A05F9F97D4}" type="slidenum">
              <a:rPr lang="zh-CN" altLang="en-US" smtClean="0"/>
              <a:pPr>
                <a:defRPr/>
              </a:pPr>
              <a:t>60</a:t>
            </a:fld>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赋值兼容性问题</a:t>
            </a:r>
          </a:p>
        </p:txBody>
      </p:sp>
      <p:sp>
        <p:nvSpPr>
          <p:cNvPr id="3" name="内容占位符 2"/>
          <p:cNvSpPr>
            <a:spLocks noGrp="1"/>
          </p:cNvSpPr>
          <p:nvPr>
            <p:ph idx="1"/>
          </p:nvPr>
        </p:nvSpPr>
        <p:spPr/>
        <p:txBody>
          <a:bodyPr/>
          <a:lstStyle/>
          <a:p>
            <a:r>
              <a:rPr lang="zh-CN" altLang="en-US" dirty="0"/>
              <a:t>派生类对象间的赋值操作依据下面的原则：</a:t>
            </a:r>
          </a:p>
          <a:p>
            <a:pPr lvl="1"/>
            <a:r>
              <a:rPr lang="zh-CN" altLang="en-US" dirty="0"/>
              <a:t>如果派生类有自己的赋值运算符的重载定义，即按重载后的运算符含义处理。</a:t>
            </a:r>
          </a:p>
          <a:p>
            <a:pPr lvl="1"/>
            <a:r>
              <a:rPr lang="zh-CN" altLang="en-US" dirty="0"/>
              <a:t>派生类未定义自己的赋值操作，而基类定义了赋值操作，则系统自动定义派生类赋值操作（按位拷贝），其中基类成员的赋值按基类的赋值操作进行。</a:t>
            </a:r>
          </a:p>
          <a:p>
            <a:pPr lvl="1"/>
            <a:r>
              <a:rPr lang="zh-CN" altLang="en-US" dirty="0"/>
              <a:t>二者都未定义专门的赋值操作，系统自动定义缺省赋值操作（按位进行拷贝）。</a:t>
            </a:r>
          </a:p>
        </p:txBody>
      </p:sp>
      <p:sp>
        <p:nvSpPr>
          <p:cNvPr id="4" name="矩形 3">
            <a:hlinkClick r:id="rId2" action="ppaction://hlinksldjump"/>
            <a:extLst>
              <a:ext uri="{FF2B5EF4-FFF2-40B4-BE49-F238E27FC236}">
                <a16:creationId xmlns:a16="http://schemas.microsoft.com/office/drawing/2014/main" id="{7F73C5F4-F058-48C0-AA71-56A0771217C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2B6F4833-9D79-46A0-B4B7-AA870E0CCD0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4D93E349-CFD8-4E17-A864-0B2DB9938EA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F74B5F35-98E0-433E-831C-FF990FE871E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5E1B3AC4-4BE8-46FC-B0E3-FB18FDFE1E8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9" name="矩形 8">
            <a:hlinkClick r:id="" action="ppaction://noaction"/>
            <a:extLst>
              <a:ext uri="{FF2B5EF4-FFF2-40B4-BE49-F238E27FC236}">
                <a16:creationId xmlns:a16="http://schemas.microsoft.com/office/drawing/2014/main" id="{A4A3C5A8-77C3-434F-90BB-492FAC9E7E8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0" name="矩形 9">
            <a:hlinkClick r:id="" action="ppaction://noaction"/>
            <a:extLst>
              <a:ext uri="{FF2B5EF4-FFF2-40B4-BE49-F238E27FC236}">
                <a16:creationId xmlns:a16="http://schemas.microsoft.com/office/drawing/2014/main" id="{B9BED3DA-7B67-4584-AF48-1CB3CA65D6C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1" name="矩形 10">
            <a:hlinkClick r:id="" action="ppaction://noaction"/>
            <a:extLst>
              <a:ext uri="{FF2B5EF4-FFF2-40B4-BE49-F238E27FC236}">
                <a16:creationId xmlns:a16="http://schemas.microsoft.com/office/drawing/2014/main" id="{C8F60C91-4A9E-4697-9760-C10DC84FD15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派生类、基类的赋值兼容性</a:t>
            </a:r>
          </a:p>
        </p:txBody>
      </p:sp>
      <p:sp>
        <p:nvSpPr>
          <p:cNvPr id="12" name="灯片编号占位符 11">
            <a:extLst>
              <a:ext uri="{FF2B5EF4-FFF2-40B4-BE49-F238E27FC236}">
                <a16:creationId xmlns:a16="http://schemas.microsoft.com/office/drawing/2014/main" id="{4F2FED98-9D89-499D-B789-3FF2D0FA6E5D}"/>
              </a:ext>
            </a:extLst>
          </p:cNvPr>
          <p:cNvSpPr>
            <a:spLocks noGrp="1"/>
          </p:cNvSpPr>
          <p:nvPr>
            <p:ph type="sldNum" sz="quarter" idx="11"/>
          </p:nvPr>
        </p:nvSpPr>
        <p:spPr/>
        <p:txBody>
          <a:bodyPr/>
          <a:lstStyle/>
          <a:p>
            <a:pPr>
              <a:defRPr/>
            </a:pPr>
            <a:fld id="{D5143908-0819-4B70-B92B-71A05F9F97D4}" type="slidenum">
              <a:rPr lang="zh-CN" altLang="en-US" smtClean="0"/>
              <a:pPr>
                <a:defRPr/>
              </a:pPr>
              <a:t>61</a:t>
            </a:fld>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赋值兼容性问题</a:t>
            </a:r>
          </a:p>
        </p:txBody>
      </p:sp>
      <p:sp>
        <p:nvSpPr>
          <p:cNvPr id="3" name="内容占位符 2"/>
          <p:cNvSpPr>
            <a:spLocks noGrp="1"/>
          </p:cNvSpPr>
          <p:nvPr>
            <p:ph idx="1"/>
          </p:nvPr>
        </p:nvSpPr>
        <p:spPr/>
        <p:txBody>
          <a:bodyPr/>
          <a:lstStyle/>
          <a:p>
            <a:pPr>
              <a:lnSpc>
                <a:spcPct val="80000"/>
              </a:lnSpc>
            </a:pPr>
            <a:r>
              <a:rPr lang="zh-CN" altLang="en-US" dirty="0"/>
              <a:t>基类对象和派生类对象之间允许有下述的赋值关系（</a:t>
            </a:r>
            <a:r>
              <a:rPr lang="zh-CN" altLang="en-US" dirty="0">
                <a:solidFill>
                  <a:srgbClr val="FF0000"/>
                </a:solidFill>
              </a:rPr>
              <a:t>允许将派生类对象“当作”基类对象来使用</a:t>
            </a:r>
            <a:r>
              <a:rPr lang="zh-CN" altLang="en-US" dirty="0"/>
              <a:t>）：</a:t>
            </a:r>
          </a:p>
          <a:p>
            <a:pPr lvl="1">
              <a:lnSpc>
                <a:spcPct val="80000"/>
              </a:lnSpc>
            </a:pPr>
            <a:r>
              <a:rPr lang="zh-CN" altLang="en-US" dirty="0"/>
              <a:t>基类对象 </a:t>
            </a:r>
            <a:r>
              <a:rPr lang="en-US" altLang="zh-CN" dirty="0"/>
              <a:t>= </a:t>
            </a:r>
            <a:r>
              <a:rPr lang="zh-CN" altLang="en-US" dirty="0"/>
              <a:t>派生类对象；</a:t>
            </a:r>
          </a:p>
          <a:p>
            <a:pPr lvl="2">
              <a:lnSpc>
                <a:spcPct val="80000"/>
              </a:lnSpc>
            </a:pPr>
            <a:r>
              <a:rPr lang="zh-CN" altLang="en-US" dirty="0"/>
              <a:t>只赋“共性成员”部分 ，反方向的赋值“派生类对象 </a:t>
            </a:r>
            <a:r>
              <a:rPr lang="en-US" altLang="zh-CN" dirty="0"/>
              <a:t>= </a:t>
            </a:r>
            <a:r>
              <a:rPr lang="zh-CN" altLang="en-US" dirty="0"/>
              <a:t>基类对象”不被允许 </a:t>
            </a:r>
          </a:p>
          <a:p>
            <a:pPr lvl="1">
              <a:lnSpc>
                <a:spcPct val="80000"/>
              </a:lnSpc>
            </a:pPr>
            <a:r>
              <a:rPr lang="zh-CN" altLang="en-US" dirty="0"/>
              <a:t>指向基类对象的指针 </a:t>
            </a:r>
            <a:r>
              <a:rPr lang="en-US" altLang="zh-CN" dirty="0"/>
              <a:t>= </a:t>
            </a:r>
            <a:r>
              <a:rPr lang="zh-CN" altLang="en-US" dirty="0"/>
              <a:t>派生类对象的地址；</a:t>
            </a:r>
          </a:p>
          <a:p>
            <a:pPr lvl="2">
              <a:lnSpc>
                <a:spcPct val="80000"/>
              </a:lnSpc>
            </a:pPr>
            <a:r>
              <a:rPr lang="zh-CN" altLang="en-US" dirty="0"/>
              <a:t>下述赋值不允许：指向派生类类型的指针 </a:t>
            </a:r>
            <a:r>
              <a:rPr lang="en-US" altLang="zh-CN" dirty="0"/>
              <a:t>= </a:t>
            </a:r>
            <a:r>
              <a:rPr lang="zh-CN" altLang="en-US" dirty="0"/>
              <a:t>基类对象的地址。注：访问非基类成员部分时，要经过指针类型的强制转换 </a:t>
            </a:r>
          </a:p>
          <a:p>
            <a:pPr lvl="1">
              <a:lnSpc>
                <a:spcPct val="80000"/>
              </a:lnSpc>
            </a:pPr>
            <a:r>
              <a:rPr lang="zh-CN" altLang="en-US" dirty="0"/>
              <a:t>基类的引用 </a:t>
            </a:r>
            <a:r>
              <a:rPr lang="en-US" altLang="zh-CN" dirty="0"/>
              <a:t>= </a:t>
            </a:r>
            <a:r>
              <a:rPr lang="zh-CN" altLang="en-US" dirty="0"/>
              <a:t>派生类对象；</a:t>
            </a:r>
          </a:p>
          <a:p>
            <a:pPr lvl="2">
              <a:lnSpc>
                <a:spcPct val="80000"/>
              </a:lnSpc>
            </a:pPr>
            <a:r>
              <a:rPr lang="zh-CN" altLang="en-US" dirty="0"/>
              <a:t>下述赋值不允许：派生类的引用 </a:t>
            </a:r>
            <a:r>
              <a:rPr lang="en-US" altLang="zh-CN" dirty="0"/>
              <a:t>= </a:t>
            </a:r>
            <a:r>
              <a:rPr lang="zh-CN" altLang="en-US" dirty="0"/>
              <a:t>基类对象。</a:t>
            </a:r>
          </a:p>
          <a:p>
            <a:pPr lvl="2">
              <a:lnSpc>
                <a:spcPct val="80000"/>
              </a:lnSpc>
            </a:pPr>
            <a:r>
              <a:rPr lang="zh-CN" altLang="en-US" dirty="0"/>
              <a:t>通过引用只可以访问基类成员部分</a:t>
            </a:r>
          </a:p>
        </p:txBody>
      </p:sp>
      <p:sp>
        <p:nvSpPr>
          <p:cNvPr id="12" name="矩形 11">
            <a:hlinkClick r:id="rId2" action="ppaction://hlinksldjump"/>
            <a:extLst>
              <a:ext uri="{FF2B5EF4-FFF2-40B4-BE49-F238E27FC236}">
                <a16:creationId xmlns:a16="http://schemas.microsoft.com/office/drawing/2014/main" id="{89E53E9E-5DC0-4560-ABFB-4802491CB13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227AB9AA-BBD1-4381-8239-1269E5C214A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1B548CA5-3A2B-4FBE-9655-CF2C8B67C73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4EF9CD31-133A-4F09-B36C-F8057291AE8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72F30B62-B2C9-4E46-9E77-44B5AB5170A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7" name="矩形 16">
            <a:hlinkClick r:id="" action="ppaction://noaction"/>
            <a:extLst>
              <a:ext uri="{FF2B5EF4-FFF2-40B4-BE49-F238E27FC236}">
                <a16:creationId xmlns:a16="http://schemas.microsoft.com/office/drawing/2014/main" id="{FB522699-1866-40DA-A0E9-D30E4F8B019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8" name="矩形 17">
            <a:hlinkClick r:id="" action="ppaction://noaction"/>
            <a:extLst>
              <a:ext uri="{FF2B5EF4-FFF2-40B4-BE49-F238E27FC236}">
                <a16:creationId xmlns:a16="http://schemas.microsoft.com/office/drawing/2014/main" id="{2B05EBE8-3E52-4975-93BE-B4846128546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9" name="矩形 18">
            <a:hlinkClick r:id="" action="ppaction://noaction"/>
            <a:extLst>
              <a:ext uri="{FF2B5EF4-FFF2-40B4-BE49-F238E27FC236}">
                <a16:creationId xmlns:a16="http://schemas.microsoft.com/office/drawing/2014/main" id="{705B8F3B-EA8D-495E-AD26-EF13AA2A8BE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4" name="灯片编号占位符 3">
            <a:extLst>
              <a:ext uri="{FF2B5EF4-FFF2-40B4-BE49-F238E27FC236}">
                <a16:creationId xmlns:a16="http://schemas.microsoft.com/office/drawing/2014/main" id="{C97EB0DD-91B2-4468-B813-C1FE7DF29AF5}"/>
              </a:ext>
            </a:extLst>
          </p:cNvPr>
          <p:cNvSpPr>
            <a:spLocks noGrp="1"/>
          </p:cNvSpPr>
          <p:nvPr>
            <p:ph type="sldNum" sz="quarter" idx="11"/>
          </p:nvPr>
        </p:nvSpPr>
        <p:spPr/>
        <p:txBody>
          <a:bodyPr/>
          <a:lstStyle/>
          <a:p>
            <a:pPr>
              <a:defRPr/>
            </a:pPr>
            <a:fld id="{D5143908-0819-4B70-B92B-71A05F9F97D4}" type="slidenum">
              <a:rPr lang="zh-CN" altLang="en-US" smtClean="0"/>
              <a:pPr>
                <a:defRPr/>
              </a:pPr>
              <a:t>62</a:t>
            </a:fld>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8.6】</a:t>
            </a:r>
            <a:r>
              <a:rPr lang="zh-CN" altLang="en-US" dirty="0">
                <a:solidFill>
                  <a:srgbClr val="C00000"/>
                </a:solidFill>
              </a:rPr>
              <a:t>读程序，分析运行结果</a:t>
            </a:r>
            <a:endParaRPr lang="en-US" altLang="zh-CN" dirty="0">
              <a:solidFill>
                <a:srgbClr val="C00000"/>
              </a:solidFill>
            </a:endParaRP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&lt;iostream&gt;</a:t>
            </a: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base{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基类</a:t>
            </a:r>
            <a:r>
              <a:rPr lang="en-US" altLang="zh-CN" sz="2400" b="1" dirty="0">
                <a:solidFill>
                  <a:srgbClr val="00B050"/>
                </a:solidFill>
                <a:latin typeface="Courier New" panose="02070309020205020404" pitchFamily="49" charset="0"/>
                <a:cs typeface="Courier New" panose="02070309020205020404" pitchFamily="49" charset="0"/>
              </a:rPr>
              <a:t>base </a:t>
            </a: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a:t>
            </a: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	base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sa</a:t>
            </a:r>
            <a:r>
              <a:rPr lang="en-US" altLang="zh-CN" sz="2400" b="1" dirty="0">
                <a:latin typeface="Courier New" panose="02070309020205020404" pitchFamily="49" charset="0"/>
                <a:cs typeface="Courier New" panose="02070309020205020404" pitchFamily="49" charset="0"/>
              </a:rPr>
              <a:t>) {a=</a:t>
            </a:r>
            <a:r>
              <a:rPr lang="en-US" altLang="zh-CN" sz="2400" b="1" dirty="0" err="1">
                <a:latin typeface="Courier New" panose="02070309020205020404" pitchFamily="49" charset="0"/>
                <a:cs typeface="Courier New" panose="02070309020205020404" pitchFamily="49" charset="0"/>
              </a:rPr>
              <a:t>sa</a:t>
            </a:r>
            <a:r>
              <a:rPr lang="en-US" altLang="zh-CN" sz="24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geta</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return </a:t>
            </a:r>
            <a:r>
              <a:rPr lang="en-US" altLang="zh-CN" sz="2400" b="1" dirty="0">
                <a:latin typeface="Courier New" panose="02070309020205020404" pitchFamily="49" charset="0"/>
                <a:cs typeface="Courier New" panose="02070309020205020404" pitchFamily="49" charset="0"/>
              </a:rPr>
              <a:t>a;} }; </a:t>
            </a: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derived:</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base {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派生类</a:t>
            </a:r>
            <a:r>
              <a:rPr lang="en-US" altLang="zh-CN" sz="2400" b="1" dirty="0">
                <a:solidFill>
                  <a:srgbClr val="00B050"/>
                </a:solidFill>
                <a:latin typeface="Courier New" panose="02070309020205020404" pitchFamily="49" charset="0"/>
                <a:cs typeface="Courier New" panose="02070309020205020404" pitchFamily="49" charset="0"/>
              </a:rPr>
              <a:t>derived </a:t>
            </a: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 </a:t>
            </a: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	derived(</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sa</a:t>
            </a:r>
            <a:r>
              <a:rPr lang="en-US" altLang="zh-CN" sz="2400" b="1" dirty="0">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sb</a:t>
            </a:r>
            <a:r>
              <a:rPr lang="en-US" altLang="zh-CN" sz="2400" b="1" dirty="0">
                <a:latin typeface="Courier New" panose="02070309020205020404" pitchFamily="49" charset="0"/>
                <a:cs typeface="Courier New" panose="02070309020205020404" pitchFamily="49" charset="0"/>
              </a:rPr>
              <a:t>):base(</a:t>
            </a:r>
            <a:r>
              <a:rPr lang="en-US" altLang="zh-CN" sz="2400" b="1" dirty="0" err="1">
                <a:latin typeface="Courier New" panose="02070309020205020404" pitchFamily="49" charset="0"/>
                <a:cs typeface="Courier New" panose="02070309020205020404" pitchFamily="49" charset="0"/>
              </a:rPr>
              <a:t>sa</a:t>
            </a:r>
            <a:r>
              <a:rPr lang="en-US" altLang="zh-CN" sz="2400" b="1" dirty="0">
                <a:latin typeface="Courier New" panose="02070309020205020404" pitchFamily="49" charset="0"/>
                <a:cs typeface="Courier New" panose="02070309020205020404" pitchFamily="49" charset="0"/>
              </a:rPr>
              <a:t>) {b=</a:t>
            </a:r>
            <a:r>
              <a:rPr lang="en-US" altLang="zh-CN" sz="2400" b="1" dirty="0" err="1">
                <a:latin typeface="Courier New" panose="02070309020205020404" pitchFamily="49" charset="0"/>
                <a:cs typeface="Courier New" panose="02070309020205020404" pitchFamily="49" charset="0"/>
              </a:rPr>
              <a:t>sb</a:t>
            </a:r>
            <a:r>
              <a:rPr lang="en-US" altLang="zh-CN" sz="2400" b="1" dirty="0">
                <a:latin typeface="Courier New" panose="02070309020205020404" pitchFamily="49" charset="0"/>
                <a:cs typeface="Courier New" panose="02070309020205020404" pitchFamily="49" charset="0"/>
              </a:rPr>
              <a:t>;}</a:t>
            </a:r>
            <a:r>
              <a:rPr lang="en-US" altLang="zh-CN" sz="2400" b="1" dirty="0">
                <a:solidFill>
                  <a:schemeClr val="tx2"/>
                </a:solidFill>
                <a:latin typeface="Courier New" panose="02070309020205020404" pitchFamily="49" charset="0"/>
                <a:cs typeface="Courier New" panose="02070309020205020404" pitchFamily="49" charset="0"/>
              </a:rPr>
              <a:t> </a:t>
            </a: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getb</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return</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 </a:t>
            </a: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12" name="矩形 11">
            <a:hlinkClick r:id="rId2" action="ppaction://hlinksldjump"/>
            <a:extLst>
              <a:ext uri="{FF2B5EF4-FFF2-40B4-BE49-F238E27FC236}">
                <a16:creationId xmlns:a16="http://schemas.microsoft.com/office/drawing/2014/main" id="{E48F53BF-65F1-4652-929D-312ED0ABA76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7F61D373-89CC-4ECF-B02E-FE02254A8DD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FD6ABE7A-3C8E-41FA-A8DD-BCA33F6A9CD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D0BEB5A2-404F-481F-8C5A-03D25E10379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38AD7B60-3664-4106-9A46-EFA4E6E2576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7" name="矩形 16">
            <a:hlinkClick r:id="" action="ppaction://noaction"/>
            <a:extLst>
              <a:ext uri="{FF2B5EF4-FFF2-40B4-BE49-F238E27FC236}">
                <a16:creationId xmlns:a16="http://schemas.microsoft.com/office/drawing/2014/main" id="{681880A5-309E-4B25-98FE-570801272BA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8" name="矩形 17">
            <a:hlinkClick r:id="" action="ppaction://noaction"/>
            <a:extLst>
              <a:ext uri="{FF2B5EF4-FFF2-40B4-BE49-F238E27FC236}">
                <a16:creationId xmlns:a16="http://schemas.microsoft.com/office/drawing/2014/main" id="{9BE07710-E718-487B-839F-C281DB72BC4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9" name="矩形 18">
            <a:hlinkClick r:id="" action="ppaction://noaction"/>
            <a:extLst>
              <a:ext uri="{FF2B5EF4-FFF2-40B4-BE49-F238E27FC236}">
                <a16:creationId xmlns:a16="http://schemas.microsoft.com/office/drawing/2014/main" id="{FE660C77-DE15-468B-9E48-34889C8FBD5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2" name="灯片编号占位符 1">
            <a:extLst>
              <a:ext uri="{FF2B5EF4-FFF2-40B4-BE49-F238E27FC236}">
                <a16:creationId xmlns:a16="http://schemas.microsoft.com/office/drawing/2014/main" id="{E1F47F7C-D5DA-40E8-8734-2AC1C353B100}"/>
              </a:ext>
            </a:extLst>
          </p:cNvPr>
          <p:cNvSpPr>
            <a:spLocks noGrp="1"/>
          </p:cNvSpPr>
          <p:nvPr>
            <p:ph type="sldNum" sz="quarter" idx="11"/>
          </p:nvPr>
        </p:nvSpPr>
        <p:spPr/>
        <p:txBody>
          <a:bodyPr/>
          <a:lstStyle/>
          <a:p>
            <a:pPr>
              <a:defRPr/>
            </a:pPr>
            <a:fld id="{D5143908-0819-4B70-B92B-71A05F9F97D4}" type="slidenum">
              <a:rPr lang="zh-CN" altLang="en-US" smtClean="0"/>
              <a:pPr>
                <a:defRPr/>
              </a:pPr>
              <a:t>63</a:t>
            </a:fld>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579296" cy="5376639"/>
          </a:xfrm>
        </p:spPr>
        <p:txBody>
          <a:bodyPr/>
          <a:lstStyle/>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 {</a:t>
            </a:r>
            <a:br>
              <a:rPr lang="en-US" altLang="zh-CN" sz="2400" b="1" dirty="0">
                <a:latin typeface="Courier New" panose="02070309020205020404" pitchFamily="49" charset="0"/>
                <a:cs typeface="Courier New" panose="02070309020205020404" pitchFamily="49" charset="0"/>
              </a:rPr>
            </a:br>
            <a:r>
              <a:rPr lang="en-US" altLang="zh-CN" sz="2400" b="1" dirty="0">
                <a:latin typeface="Courier New" panose="02070309020205020404" pitchFamily="49" charset="0"/>
                <a:cs typeface="Courier New" panose="02070309020205020404" pitchFamily="49" charset="0"/>
              </a:rPr>
              <a:t>base bs1(123);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 base </a:t>
            </a:r>
            <a:r>
              <a:rPr lang="zh-CN" altLang="en-US" sz="2400" b="1" dirty="0">
                <a:solidFill>
                  <a:srgbClr val="00B050"/>
                </a:solidFill>
                <a:latin typeface="Courier New" panose="02070309020205020404" pitchFamily="49" charset="0"/>
                <a:cs typeface="Courier New" panose="02070309020205020404" pitchFamily="49" charset="0"/>
              </a:rPr>
              <a:t>类对象</a:t>
            </a:r>
            <a:r>
              <a:rPr lang="en-US" altLang="zh-CN" sz="2400" b="1" dirty="0">
                <a:solidFill>
                  <a:srgbClr val="00B050"/>
                </a:solidFill>
                <a:latin typeface="Courier New" panose="02070309020205020404" pitchFamily="49" charset="0"/>
                <a:cs typeface="Courier New" panose="02070309020205020404" pitchFamily="49" charset="0"/>
              </a:rPr>
              <a:t>bs1</a:t>
            </a: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&lt;&lt;"bs1.geta()="&lt;&lt;bs1.geta()&lt;&lt;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marL="609600" indent="-609600">
              <a:buNone/>
            </a:pPr>
            <a:r>
              <a:rPr lang="en-US" altLang="zh-CN" sz="2400" b="1" dirty="0">
                <a:latin typeface="Courier New" panose="02070309020205020404" pitchFamily="49" charset="0"/>
                <a:cs typeface="Courier New" panose="02070309020205020404" pitchFamily="49" charset="0"/>
              </a:rPr>
              <a:t>	derived </a:t>
            </a:r>
            <a:r>
              <a:rPr lang="en-US" altLang="zh-CN" sz="2400" b="1" dirty="0" err="1">
                <a:latin typeface="Courier New" panose="02070309020205020404" pitchFamily="49" charset="0"/>
                <a:cs typeface="Courier New" panose="02070309020205020404" pitchFamily="49" charset="0"/>
              </a:rPr>
              <a:t>der</a:t>
            </a:r>
            <a:r>
              <a:rPr lang="en-US" altLang="zh-CN" sz="2400" b="1" dirty="0">
                <a:latin typeface="Courier New" panose="02070309020205020404" pitchFamily="49" charset="0"/>
                <a:cs typeface="Courier New" panose="02070309020205020404" pitchFamily="49" charset="0"/>
              </a:rPr>
              <a:t>(246,468);</a:t>
            </a:r>
            <a:r>
              <a:rPr lang="en-US" altLang="zh-CN" sz="2400" b="1" dirty="0">
                <a:solidFill>
                  <a:srgbClr val="00B050"/>
                </a:solidFill>
                <a:latin typeface="Courier New" panose="02070309020205020404" pitchFamily="49" charset="0"/>
                <a:cs typeface="Courier New" panose="02070309020205020404" pitchFamily="49" charset="0"/>
              </a:rPr>
              <a:t>// derived </a:t>
            </a:r>
            <a:r>
              <a:rPr lang="zh-CN" altLang="en-US" sz="2400" b="1" dirty="0">
                <a:solidFill>
                  <a:srgbClr val="00B050"/>
                </a:solidFill>
                <a:latin typeface="Courier New" panose="02070309020205020404" pitchFamily="49" charset="0"/>
                <a:cs typeface="Courier New" panose="02070309020205020404" pitchFamily="49" charset="0"/>
              </a:rPr>
              <a:t>类对象</a:t>
            </a:r>
            <a:r>
              <a:rPr lang="en-US" altLang="zh-CN" sz="2400" b="1" dirty="0" err="1">
                <a:solidFill>
                  <a:srgbClr val="00B050"/>
                </a:solidFill>
                <a:latin typeface="Courier New" panose="02070309020205020404" pitchFamily="49" charset="0"/>
                <a:cs typeface="Courier New" panose="02070309020205020404" pitchFamily="49" charset="0"/>
              </a:rPr>
              <a:t>der</a:t>
            </a:r>
            <a:endParaRPr lang="en-US" altLang="zh-CN" sz="2400" b="1" dirty="0">
              <a:solidFill>
                <a:srgbClr val="00B050"/>
              </a:solidFill>
              <a:latin typeface="Courier New" panose="02070309020205020404" pitchFamily="49" charset="0"/>
              <a:cs typeface="Courier New" panose="02070309020205020404" pitchFamily="49" charset="0"/>
            </a:endParaRP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bs1=</a:t>
            </a:r>
            <a:r>
              <a:rPr lang="en-US" altLang="zh-CN" sz="2400" b="1" dirty="0" err="1">
                <a:latin typeface="Courier New" panose="02070309020205020404" pitchFamily="49" charset="0"/>
                <a:cs typeface="Courier New" panose="02070309020205020404" pitchFamily="49" charset="0"/>
              </a:rPr>
              <a:t>der</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//OK! “</a:t>
            </a:r>
            <a:r>
              <a:rPr lang="zh-CN" altLang="en-US" sz="2400" b="1" dirty="0">
                <a:solidFill>
                  <a:srgbClr val="00B050"/>
                </a:solidFill>
                <a:latin typeface="Courier New" panose="02070309020205020404" pitchFamily="49" charset="0"/>
                <a:cs typeface="Courier New" panose="02070309020205020404" pitchFamily="49" charset="0"/>
              </a:rPr>
              <a:t>基类对象 </a:t>
            </a:r>
            <a:r>
              <a:rPr lang="en-US" altLang="zh-CN" sz="2400" b="1" dirty="0">
                <a:solidFill>
                  <a:srgbClr val="00B050"/>
                </a:solidFill>
                <a:latin typeface="Courier New" panose="02070309020205020404" pitchFamily="49" charset="0"/>
                <a:cs typeface="Courier New" panose="02070309020205020404" pitchFamily="49" charset="0"/>
              </a:rPr>
              <a:t>= </a:t>
            </a:r>
            <a:r>
              <a:rPr lang="zh-CN" altLang="en-US" sz="2400" b="1" dirty="0">
                <a:solidFill>
                  <a:srgbClr val="00B050"/>
                </a:solidFill>
                <a:latin typeface="Courier New" panose="02070309020205020404" pitchFamily="49" charset="0"/>
                <a:cs typeface="Courier New" panose="02070309020205020404" pitchFamily="49" charset="0"/>
              </a:rPr>
              <a:t>派生类对象</a:t>
            </a:r>
            <a:r>
              <a:rPr lang="en-US" altLang="zh-CN" sz="2400" b="1" dirty="0">
                <a:solidFill>
                  <a:srgbClr val="00B050"/>
                </a:solidFill>
                <a:latin typeface="Courier New" panose="02070309020205020404" pitchFamily="49" charset="0"/>
                <a:cs typeface="Courier New" panose="02070309020205020404" pitchFamily="49" charset="0"/>
              </a:rPr>
              <a:t>;”</a:t>
            </a: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&lt;&lt;"bs1.geta()="&lt;&lt;bs1.geta()&lt;&lt;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r>
              <a:rPr lang="en-US" altLang="zh-CN" sz="2400" b="1" dirty="0">
                <a:solidFill>
                  <a:schemeClr val="tx2"/>
                </a:solidFill>
                <a:latin typeface="Courier New" panose="02070309020205020404" pitchFamily="49" charset="0"/>
                <a:cs typeface="Courier New" panose="02070309020205020404" pitchFamily="49" charset="0"/>
              </a:rPr>
              <a:t> </a:t>
            </a: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a:t>
            </a:r>
            <a:r>
              <a:rPr lang="en-US" altLang="zh-CN" sz="2400" b="1" dirty="0" err="1">
                <a:solidFill>
                  <a:srgbClr val="FF0000"/>
                </a:solidFill>
                <a:latin typeface="Courier New" panose="02070309020205020404" pitchFamily="49" charset="0"/>
                <a:cs typeface="Courier New" panose="02070309020205020404" pitchFamily="49" charset="0"/>
              </a:rPr>
              <a:t>der</a:t>
            </a:r>
            <a:r>
              <a:rPr lang="en-US" altLang="zh-CN" sz="2400" b="1" dirty="0">
                <a:solidFill>
                  <a:srgbClr val="FF0000"/>
                </a:solidFill>
                <a:latin typeface="Courier New" panose="02070309020205020404" pitchFamily="49" charset="0"/>
                <a:cs typeface="Courier New" panose="02070309020205020404" pitchFamily="49" charset="0"/>
              </a:rPr>
              <a:t>=bs1; </a:t>
            </a:r>
            <a:r>
              <a:rPr lang="en-US" altLang="zh-CN" sz="2400" b="1" dirty="0">
                <a:solidFill>
                  <a:srgbClr val="00B050"/>
                </a:solidFill>
                <a:latin typeface="Courier New" panose="02070309020205020404" pitchFamily="49" charset="0"/>
                <a:cs typeface="Courier New" panose="02070309020205020404" pitchFamily="49" charset="0"/>
              </a:rPr>
              <a:t>//ERROR! “</a:t>
            </a:r>
            <a:r>
              <a:rPr lang="zh-CN" altLang="en-US" sz="2400" b="1" dirty="0">
                <a:solidFill>
                  <a:srgbClr val="00B050"/>
                </a:solidFill>
                <a:latin typeface="Courier New" panose="02070309020205020404" pitchFamily="49" charset="0"/>
                <a:cs typeface="Courier New" panose="02070309020205020404" pitchFamily="49" charset="0"/>
              </a:rPr>
              <a:t>派生类对象 </a:t>
            </a:r>
            <a:r>
              <a:rPr lang="en-US" altLang="zh-CN" sz="2400" b="1" dirty="0">
                <a:solidFill>
                  <a:srgbClr val="00B050"/>
                </a:solidFill>
                <a:latin typeface="Courier New" panose="02070309020205020404" pitchFamily="49" charset="0"/>
                <a:cs typeface="Courier New" panose="02070309020205020404" pitchFamily="49" charset="0"/>
              </a:rPr>
              <a:t>= </a:t>
            </a:r>
            <a:r>
              <a:rPr lang="zh-CN" altLang="en-US" sz="2400" b="1" dirty="0">
                <a:solidFill>
                  <a:srgbClr val="00B050"/>
                </a:solidFill>
                <a:latin typeface="Courier New" panose="02070309020205020404" pitchFamily="49" charset="0"/>
                <a:cs typeface="Courier New" panose="02070309020205020404" pitchFamily="49" charset="0"/>
              </a:rPr>
              <a:t>基类对象</a:t>
            </a:r>
            <a:r>
              <a:rPr lang="en-US" altLang="zh-CN" sz="2400" b="1" dirty="0">
                <a:solidFill>
                  <a:srgbClr val="00B050"/>
                </a:solidFill>
                <a:latin typeface="Courier New" panose="02070309020205020404" pitchFamily="49" charset="0"/>
                <a:cs typeface="Courier New" panose="02070309020205020404" pitchFamily="49" charset="0"/>
              </a:rPr>
              <a:t>;”</a:t>
            </a: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p:txBody>
      </p:sp>
      <p:sp>
        <p:nvSpPr>
          <p:cNvPr id="12" name="矩形 11">
            <a:hlinkClick r:id="rId2" action="ppaction://hlinksldjump"/>
            <a:extLst>
              <a:ext uri="{FF2B5EF4-FFF2-40B4-BE49-F238E27FC236}">
                <a16:creationId xmlns:a16="http://schemas.microsoft.com/office/drawing/2014/main" id="{528BC46F-C790-4916-912D-146C5E40617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404FA2EE-2598-4049-AB5D-341ECB0B73F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7C010602-C446-4494-A3A4-B3049E6A5CF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24DA0576-32AA-4EFA-89B5-18580E3713F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8D8AF8F2-26AB-4B12-A7FF-FB45CD02C4E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7" name="矩形 16">
            <a:hlinkClick r:id="" action="ppaction://noaction"/>
            <a:extLst>
              <a:ext uri="{FF2B5EF4-FFF2-40B4-BE49-F238E27FC236}">
                <a16:creationId xmlns:a16="http://schemas.microsoft.com/office/drawing/2014/main" id="{FDA710E8-4741-4152-A5F4-2D9F191B908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8" name="矩形 17">
            <a:hlinkClick r:id="" action="ppaction://noaction"/>
            <a:extLst>
              <a:ext uri="{FF2B5EF4-FFF2-40B4-BE49-F238E27FC236}">
                <a16:creationId xmlns:a16="http://schemas.microsoft.com/office/drawing/2014/main" id="{E41676ED-EF40-4552-B010-E6E6F781877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9" name="矩形 18">
            <a:hlinkClick r:id="" action="ppaction://noaction"/>
            <a:extLst>
              <a:ext uri="{FF2B5EF4-FFF2-40B4-BE49-F238E27FC236}">
                <a16:creationId xmlns:a16="http://schemas.microsoft.com/office/drawing/2014/main" id="{F4449221-41F7-4C7C-B016-DF6F4D8D9C1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2" name="灯片编号占位符 1">
            <a:extLst>
              <a:ext uri="{FF2B5EF4-FFF2-40B4-BE49-F238E27FC236}">
                <a16:creationId xmlns:a16="http://schemas.microsoft.com/office/drawing/2014/main" id="{1FE76F3C-820F-4B7E-8327-1D7B1A491487}"/>
              </a:ext>
            </a:extLst>
          </p:cNvPr>
          <p:cNvSpPr>
            <a:spLocks noGrp="1"/>
          </p:cNvSpPr>
          <p:nvPr>
            <p:ph type="sldNum" sz="quarter" idx="11"/>
          </p:nvPr>
        </p:nvSpPr>
        <p:spPr/>
        <p:txBody>
          <a:bodyPr/>
          <a:lstStyle/>
          <a:p>
            <a:pPr>
              <a:defRPr/>
            </a:pPr>
            <a:fld id="{D5143908-0819-4B70-B92B-71A05F9F97D4}" type="slidenum">
              <a:rPr lang="zh-CN" altLang="en-US" smtClean="0"/>
              <a:pPr>
                <a:defRPr/>
              </a:pPr>
              <a:t>64</a:t>
            </a:fld>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8261" y="1124744"/>
            <a:ext cx="8543956" cy="5276872"/>
          </a:xfrm>
        </p:spPr>
        <p:txBody>
          <a:bodyPr/>
          <a:lstStyle/>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base *</a:t>
            </a:r>
            <a:r>
              <a:rPr lang="en-US" altLang="zh-CN" sz="2400" b="1" dirty="0" err="1">
                <a:latin typeface="Courier New" panose="02070309020205020404" pitchFamily="49" charset="0"/>
                <a:cs typeface="Courier New" panose="02070309020205020404" pitchFamily="49" charset="0"/>
              </a:rPr>
              <a:t>pb</a:t>
            </a:r>
            <a:r>
              <a:rPr lang="en-US" altLang="zh-CN" sz="2400" b="1" dirty="0">
                <a:latin typeface="Courier New" panose="02070309020205020404" pitchFamily="49" charset="0"/>
                <a:cs typeface="Courier New" panose="02070309020205020404" pitchFamily="49" charset="0"/>
              </a:rPr>
              <a:t> = &amp;</a:t>
            </a:r>
            <a:r>
              <a:rPr lang="en-US" altLang="zh-CN" sz="2400" b="1" dirty="0" err="1">
                <a:latin typeface="Courier New" panose="02070309020205020404" pitchFamily="49" charset="0"/>
                <a:cs typeface="Courier New" panose="02070309020205020404" pitchFamily="49" charset="0"/>
              </a:rPr>
              <a:t>der</a:t>
            </a:r>
            <a:r>
              <a:rPr lang="en-US" altLang="zh-CN" sz="2400" b="1" dirty="0">
                <a:latin typeface="Courier New" panose="02070309020205020404" pitchFamily="49" charset="0"/>
                <a:cs typeface="Courier New" panose="02070309020205020404" pitchFamily="49" charset="0"/>
              </a:rPr>
              <a:t>;</a:t>
            </a: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指向基类型的指针 </a:t>
            </a:r>
            <a:r>
              <a:rPr lang="en-US" altLang="zh-CN" sz="2400" b="1" dirty="0">
                <a:solidFill>
                  <a:srgbClr val="00B050"/>
                </a:solidFill>
                <a:latin typeface="Courier New" panose="02070309020205020404" pitchFamily="49" charset="0"/>
                <a:cs typeface="Courier New" panose="02070309020205020404" pitchFamily="49" charset="0"/>
              </a:rPr>
              <a:t>= </a:t>
            </a:r>
            <a:r>
              <a:rPr lang="zh-CN" altLang="en-US" sz="2400" b="1" dirty="0">
                <a:solidFill>
                  <a:srgbClr val="00B050"/>
                </a:solidFill>
                <a:latin typeface="Courier New" panose="02070309020205020404" pitchFamily="49" charset="0"/>
                <a:cs typeface="Courier New" panose="02070309020205020404" pitchFamily="49" charset="0"/>
              </a:rPr>
              <a:t>派生类对象的地址</a:t>
            </a:r>
            <a:r>
              <a:rPr lang="en-US" altLang="zh-CN" sz="2400" b="1" dirty="0">
                <a:solidFill>
                  <a:srgbClr val="00B050"/>
                </a:solidFill>
                <a:latin typeface="Courier New" panose="02070309020205020404" pitchFamily="49" charset="0"/>
                <a:cs typeface="Courier New" panose="02070309020205020404" pitchFamily="49" charset="0"/>
              </a:rPr>
              <a:t>;” </a:t>
            </a: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pb</a:t>
            </a:r>
            <a:r>
              <a:rPr lang="en-US" altLang="zh-CN" sz="2400" b="1" dirty="0">
                <a:latin typeface="Courier New" panose="02070309020205020404" pitchFamily="49" charset="0"/>
                <a:cs typeface="Courier New" panose="02070309020205020404" pitchFamily="49" charset="0"/>
              </a:rPr>
              <a:t>-&gt;</a:t>
            </a:r>
            <a:r>
              <a:rPr lang="en-US" altLang="zh-CN" sz="2400" b="1" dirty="0" err="1">
                <a:latin typeface="Courier New" panose="02070309020205020404" pitchFamily="49" charset="0"/>
                <a:cs typeface="Courier New" panose="02070309020205020404" pitchFamily="49" charset="0"/>
              </a:rPr>
              <a:t>geta</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pb</a:t>
            </a:r>
            <a:r>
              <a:rPr lang="en-US" altLang="zh-CN" sz="2400" b="1" dirty="0">
                <a:latin typeface="Courier New" panose="02070309020205020404" pitchFamily="49" charset="0"/>
                <a:cs typeface="Courier New" panose="02070309020205020404" pitchFamily="49" charset="0"/>
              </a:rPr>
              <a:t>-&gt;</a:t>
            </a:r>
            <a:r>
              <a:rPr lang="en-US" altLang="zh-CN" sz="2400" b="1" dirty="0" err="1">
                <a:latin typeface="Courier New" panose="02070309020205020404" pitchFamily="49" charset="0"/>
                <a:cs typeface="Courier New" panose="02070309020205020404" pitchFamily="49" charset="0"/>
              </a:rPr>
              <a:t>geta</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访问基类成员部分</a:t>
            </a:r>
          </a:p>
          <a:p>
            <a:pPr marL="609600" indent="-609600">
              <a:buNone/>
            </a:pPr>
            <a:r>
              <a:rPr lang="en-US" altLang="zh-CN" sz="2400" b="1" dirty="0">
                <a:solidFill>
                  <a:srgbClr val="00B050"/>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a:t>
            </a:r>
            <a:r>
              <a:rPr lang="en-US" altLang="zh-CN" sz="2400" b="1" dirty="0" err="1">
                <a:solidFill>
                  <a:srgbClr val="FF0000"/>
                </a:solidFill>
                <a:latin typeface="Courier New" panose="02070309020205020404" pitchFamily="49" charset="0"/>
                <a:cs typeface="Courier New" panose="02070309020205020404" pitchFamily="49" charset="0"/>
              </a:rPr>
              <a:t>cout</a:t>
            </a:r>
            <a:r>
              <a:rPr lang="en-US" altLang="zh-CN" sz="2400" b="1" dirty="0">
                <a:solidFill>
                  <a:srgbClr val="FF0000"/>
                </a:solidFill>
                <a:latin typeface="Courier New" panose="02070309020205020404" pitchFamily="49" charset="0"/>
                <a:cs typeface="Courier New" panose="02070309020205020404" pitchFamily="49" charset="0"/>
              </a:rPr>
              <a:t>&lt;&lt;</a:t>
            </a:r>
            <a:r>
              <a:rPr lang="en-US" altLang="zh-CN" sz="2400" b="1" dirty="0" err="1">
                <a:solidFill>
                  <a:srgbClr val="FF0000"/>
                </a:solidFill>
                <a:latin typeface="Courier New" panose="02070309020205020404" pitchFamily="49" charset="0"/>
                <a:cs typeface="Courier New" panose="02070309020205020404" pitchFamily="49" charset="0"/>
              </a:rPr>
              <a:t>pb</a:t>
            </a:r>
            <a:r>
              <a:rPr lang="en-US" altLang="zh-CN" sz="2400" b="1" dirty="0">
                <a:solidFill>
                  <a:srgbClr val="FF0000"/>
                </a:solidFill>
                <a:latin typeface="Courier New" panose="02070309020205020404" pitchFamily="49" charset="0"/>
                <a:cs typeface="Courier New" panose="02070309020205020404" pitchFamily="49" charset="0"/>
              </a:rPr>
              <a:t>-&gt;</a:t>
            </a:r>
            <a:r>
              <a:rPr lang="en-US" altLang="zh-CN" sz="2400" b="1" dirty="0" err="1">
                <a:solidFill>
                  <a:srgbClr val="FF0000"/>
                </a:solidFill>
                <a:latin typeface="Courier New" panose="02070309020205020404" pitchFamily="49" charset="0"/>
                <a:cs typeface="Courier New" panose="02070309020205020404" pitchFamily="49" charset="0"/>
              </a:rPr>
              <a:t>getb</a:t>
            </a:r>
            <a:r>
              <a:rPr lang="en-US" altLang="zh-CN" sz="2400" b="1" dirty="0">
                <a:solidFill>
                  <a:srgbClr val="FF0000"/>
                </a:solidFill>
                <a:latin typeface="Courier New" panose="02070309020205020404" pitchFamily="49" charset="0"/>
                <a:cs typeface="Courier New" panose="02070309020205020404" pitchFamily="49" charset="0"/>
              </a:rPr>
              <a:t>()&lt;&lt;</a:t>
            </a:r>
            <a:r>
              <a:rPr lang="en-US" altLang="zh-CN" sz="2400" b="1" dirty="0" err="1">
                <a:solidFill>
                  <a:srgbClr val="FF0000"/>
                </a:solidFill>
                <a:latin typeface="Courier New" panose="02070309020205020404" pitchFamily="49" charset="0"/>
                <a:cs typeface="Courier New" panose="02070309020205020404" pitchFamily="49" charset="0"/>
              </a:rPr>
              <a:t>endl</a:t>
            </a:r>
            <a:r>
              <a:rPr lang="en-US" altLang="zh-CN" sz="2400" b="1" dirty="0">
                <a:solidFill>
                  <a:srgbClr val="FF0000"/>
                </a:solidFill>
                <a:latin typeface="Courier New" panose="02070309020205020404" pitchFamily="49" charset="0"/>
                <a:cs typeface="Courier New" panose="02070309020205020404" pitchFamily="49" charset="0"/>
              </a:rPr>
              <a:t>; </a:t>
            </a:r>
          </a:p>
          <a:p>
            <a:pPr marL="609600" indent="-609600">
              <a:buNone/>
            </a:pPr>
            <a:r>
              <a:rPr lang="en-US" altLang="zh-CN" sz="2400" b="1" dirty="0">
                <a:solidFill>
                  <a:srgbClr val="00B050"/>
                </a:solidFill>
                <a:latin typeface="Courier New" panose="02070309020205020404" pitchFamily="49" charset="0"/>
                <a:cs typeface="Courier New" panose="02070309020205020404" pitchFamily="49" charset="0"/>
              </a:rPr>
              <a:t>	//ERROR! </a:t>
            </a:r>
            <a:r>
              <a:rPr lang="zh-CN" altLang="en-US" sz="2400" b="1" dirty="0">
                <a:solidFill>
                  <a:srgbClr val="00B050"/>
                </a:solidFill>
                <a:latin typeface="Courier New" panose="02070309020205020404" pitchFamily="49" charset="0"/>
                <a:cs typeface="Courier New" panose="02070309020205020404" pitchFamily="49" charset="0"/>
              </a:rPr>
              <a:t>直接访问非基类成员部分</a:t>
            </a: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&lt;&lt;"((derived *)</a:t>
            </a:r>
            <a:r>
              <a:rPr lang="en-US" altLang="zh-CN" sz="2400" b="1" dirty="0" err="1">
                <a:latin typeface="Courier New" panose="02070309020205020404" pitchFamily="49" charset="0"/>
                <a:cs typeface="Courier New" panose="02070309020205020404" pitchFamily="49" charset="0"/>
              </a:rPr>
              <a:t>pb</a:t>
            </a:r>
            <a:r>
              <a:rPr lang="en-US" altLang="zh-CN" sz="2400" b="1" dirty="0">
                <a:latin typeface="Courier New" panose="02070309020205020404" pitchFamily="49" charset="0"/>
                <a:cs typeface="Courier New" panose="02070309020205020404" pitchFamily="49" charset="0"/>
              </a:rPr>
              <a:t>)-&gt;</a:t>
            </a:r>
            <a:r>
              <a:rPr lang="en-US" altLang="zh-CN" sz="2400" b="1" dirty="0" err="1">
                <a:latin typeface="Courier New" panose="02070309020205020404" pitchFamily="49" charset="0"/>
                <a:cs typeface="Courier New" panose="02070309020205020404" pitchFamily="49" charset="0"/>
              </a:rPr>
              <a:t>getb</a:t>
            </a:r>
            <a:r>
              <a:rPr lang="en-US" altLang="zh-CN" sz="2400" b="1" dirty="0">
                <a:latin typeface="Courier New" panose="02070309020205020404" pitchFamily="49" charset="0"/>
                <a:cs typeface="Courier New" panose="02070309020205020404" pitchFamily="49" charset="0"/>
              </a:rPr>
              <a:t>()="&lt;&lt;(</a:t>
            </a:r>
            <a:r>
              <a:rPr lang="en-US" altLang="zh-CN" sz="2400" b="1" dirty="0">
                <a:solidFill>
                  <a:srgbClr val="0000FF"/>
                </a:solidFill>
                <a:latin typeface="Courier New" panose="02070309020205020404" pitchFamily="49" charset="0"/>
                <a:cs typeface="Courier New" panose="02070309020205020404" pitchFamily="49" charset="0"/>
              </a:rPr>
              <a:t>(derived *)</a:t>
            </a:r>
            <a:r>
              <a:rPr lang="en-US" altLang="zh-CN" sz="2400" b="1" dirty="0" err="1">
                <a:latin typeface="Courier New" panose="02070309020205020404" pitchFamily="49" charset="0"/>
                <a:cs typeface="Courier New" panose="02070309020205020404" pitchFamily="49" charset="0"/>
              </a:rPr>
              <a:t>pb</a:t>
            </a:r>
            <a:r>
              <a:rPr lang="en-US" altLang="zh-CN" sz="2400" b="1" dirty="0">
                <a:latin typeface="Courier New" panose="02070309020205020404" pitchFamily="49" charset="0"/>
                <a:cs typeface="Courier New" panose="02070309020205020404" pitchFamily="49" charset="0"/>
              </a:rPr>
              <a:t>)-&gt;</a:t>
            </a:r>
            <a:r>
              <a:rPr lang="en-US" altLang="zh-CN" sz="2400" b="1" dirty="0" err="1">
                <a:latin typeface="Courier New" panose="02070309020205020404" pitchFamily="49" charset="0"/>
                <a:cs typeface="Courier New" panose="02070309020205020404" pitchFamily="49" charset="0"/>
              </a:rPr>
              <a:t>getb</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r>
              <a:rPr lang="en-US" altLang="zh-CN" sz="2400" b="1" dirty="0">
                <a:solidFill>
                  <a:schemeClr val="tx2"/>
                </a:solidFill>
                <a:latin typeface="Courier New" panose="02070309020205020404" pitchFamily="49" charset="0"/>
                <a:cs typeface="Courier New" panose="02070309020205020404" pitchFamily="49" charset="0"/>
              </a:rPr>
              <a:t>   </a:t>
            </a: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访问非基类成员部分时，要经过指针类型的强制转换</a:t>
            </a:r>
          </a:p>
          <a:p>
            <a:pPr marL="609600" indent="-609600">
              <a:buNone/>
            </a:pPr>
            <a:r>
              <a:rPr lang="en-US" altLang="zh-CN" sz="2400" b="1" dirty="0">
                <a:solidFill>
                  <a:srgbClr val="00B050"/>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//derived *pd = &amp;bs1; </a:t>
            </a:r>
          </a:p>
          <a:p>
            <a:pPr marL="609600" indent="-609600">
              <a:buNone/>
            </a:pPr>
            <a:r>
              <a:rPr lang="en-US" altLang="zh-CN" sz="2400" b="1" dirty="0">
                <a:solidFill>
                  <a:srgbClr val="00B050"/>
                </a:solidFill>
                <a:latin typeface="Courier New" panose="02070309020205020404" pitchFamily="49" charset="0"/>
                <a:cs typeface="Courier New" panose="02070309020205020404" pitchFamily="49" charset="0"/>
              </a:rPr>
              <a:t>	//ERROR! “</a:t>
            </a:r>
            <a:r>
              <a:rPr lang="zh-CN" altLang="en-US" sz="2400" b="1" dirty="0">
                <a:solidFill>
                  <a:srgbClr val="00B050"/>
                </a:solidFill>
                <a:latin typeface="Courier New" panose="02070309020205020404" pitchFamily="49" charset="0"/>
                <a:cs typeface="Courier New" panose="02070309020205020404" pitchFamily="49" charset="0"/>
              </a:rPr>
              <a:t>指向派生类类型的指针</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基类对象的地址</a:t>
            </a:r>
            <a:r>
              <a:rPr lang="en-US" altLang="zh-CN" sz="2400" b="1" dirty="0">
                <a:solidFill>
                  <a:srgbClr val="00B050"/>
                </a:solidFill>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 </a:t>
            </a:r>
          </a:p>
          <a:p>
            <a:pPr marL="609600" indent="-609600">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12" name="矩形 11">
            <a:hlinkClick r:id="rId2" action="ppaction://hlinksldjump"/>
            <a:extLst>
              <a:ext uri="{FF2B5EF4-FFF2-40B4-BE49-F238E27FC236}">
                <a16:creationId xmlns:a16="http://schemas.microsoft.com/office/drawing/2014/main" id="{822F90F3-0FAE-4BF0-9994-91F19723AFF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5A75277A-3A08-4B06-A1D2-92BC2C3B7E7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6254BA82-B902-4ECF-A85C-BF62E2853B5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187AEC21-EBF6-41F4-8980-8873BEC4D97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0D4CA150-6B01-4D2A-94AF-5D180D70EFA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7" name="矩形 16">
            <a:hlinkClick r:id="" action="ppaction://noaction"/>
            <a:extLst>
              <a:ext uri="{FF2B5EF4-FFF2-40B4-BE49-F238E27FC236}">
                <a16:creationId xmlns:a16="http://schemas.microsoft.com/office/drawing/2014/main" id="{61F64626-6866-4A09-9E30-283FF5C5AB7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8" name="矩形 17">
            <a:hlinkClick r:id="" action="ppaction://noaction"/>
            <a:extLst>
              <a:ext uri="{FF2B5EF4-FFF2-40B4-BE49-F238E27FC236}">
                <a16:creationId xmlns:a16="http://schemas.microsoft.com/office/drawing/2014/main" id="{D54282EC-D5DE-41ED-BBBD-9CCE83059F8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9" name="矩形 18">
            <a:hlinkClick r:id="" action="ppaction://noaction"/>
            <a:extLst>
              <a:ext uri="{FF2B5EF4-FFF2-40B4-BE49-F238E27FC236}">
                <a16:creationId xmlns:a16="http://schemas.microsoft.com/office/drawing/2014/main" id="{6E5CBE04-2FC0-4F4A-9923-AE619EE3395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2" name="灯片编号占位符 1">
            <a:extLst>
              <a:ext uri="{FF2B5EF4-FFF2-40B4-BE49-F238E27FC236}">
                <a16:creationId xmlns:a16="http://schemas.microsoft.com/office/drawing/2014/main" id="{FED24E2E-75B9-4AFE-9C4D-44403E643057}"/>
              </a:ext>
            </a:extLst>
          </p:cNvPr>
          <p:cNvSpPr>
            <a:spLocks noGrp="1"/>
          </p:cNvSpPr>
          <p:nvPr>
            <p:ph type="sldNum" sz="quarter" idx="11"/>
          </p:nvPr>
        </p:nvSpPr>
        <p:spPr/>
        <p:txBody>
          <a:bodyPr/>
          <a:lstStyle/>
          <a:p>
            <a:pPr>
              <a:defRPr/>
            </a:pPr>
            <a:fld id="{D5143908-0819-4B70-B92B-71A05F9F97D4}" type="slidenum">
              <a:rPr lang="zh-CN" altLang="en-US" smtClean="0"/>
              <a:pPr>
                <a:defRPr/>
              </a:pPr>
              <a:t>65</a:t>
            </a:fld>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marL="609600" indent="-609600">
              <a:buNone/>
            </a:pPr>
            <a:r>
              <a:rPr lang="zh-CN" altLang="en-US" sz="2800" dirty="0">
                <a:solidFill>
                  <a:schemeClr val="accent6"/>
                </a:solidFill>
              </a:rPr>
              <a:t>程序执行后的显示结果如下：</a:t>
            </a: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bs1.geta()=123</a:t>
            </a: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bs1.geta()=246</a:t>
            </a:r>
          </a:p>
          <a:p>
            <a:pPr marL="609600" indent="-609600">
              <a:spcBef>
                <a:spcPts val="0"/>
              </a:spcBef>
              <a:buNone/>
            </a:pPr>
            <a:r>
              <a:rPr lang="en-US" altLang="zh-CN" sz="2400" b="1" dirty="0" err="1">
                <a:latin typeface="Courier New" panose="02070309020205020404" pitchFamily="49" charset="0"/>
                <a:cs typeface="Courier New" panose="02070309020205020404" pitchFamily="49" charset="0"/>
              </a:rPr>
              <a:t>pb</a:t>
            </a:r>
            <a:r>
              <a:rPr lang="en-US" altLang="zh-CN" sz="2400" b="1" dirty="0">
                <a:latin typeface="Courier New" panose="02070309020205020404" pitchFamily="49" charset="0"/>
                <a:cs typeface="Courier New" panose="02070309020205020404" pitchFamily="49" charset="0"/>
              </a:rPr>
              <a:t>-&gt;</a:t>
            </a:r>
            <a:r>
              <a:rPr lang="en-US" altLang="zh-CN" sz="2400" b="1" dirty="0" err="1">
                <a:latin typeface="Courier New" panose="02070309020205020404" pitchFamily="49" charset="0"/>
                <a:cs typeface="Courier New" panose="02070309020205020404" pitchFamily="49" charset="0"/>
              </a:rPr>
              <a:t>geta</a:t>
            </a:r>
            <a:r>
              <a:rPr lang="en-US" altLang="zh-CN" sz="2400" b="1" dirty="0">
                <a:latin typeface="Courier New" panose="02070309020205020404" pitchFamily="49" charset="0"/>
                <a:cs typeface="Courier New" panose="02070309020205020404" pitchFamily="49" charset="0"/>
              </a:rPr>
              <a:t>()=246</a:t>
            </a: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((derived *)</a:t>
            </a:r>
            <a:r>
              <a:rPr lang="en-US" altLang="zh-CN" sz="2400" b="1" dirty="0" err="1">
                <a:latin typeface="Courier New" panose="02070309020205020404" pitchFamily="49" charset="0"/>
                <a:cs typeface="Courier New" panose="02070309020205020404" pitchFamily="49" charset="0"/>
              </a:rPr>
              <a:t>pb</a:t>
            </a:r>
            <a:r>
              <a:rPr lang="en-US" altLang="zh-CN" sz="2400" b="1" dirty="0">
                <a:latin typeface="Courier New" panose="02070309020205020404" pitchFamily="49" charset="0"/>
                <a:cs typeface="Courier New" panose="02070309020205020404" pitchFamily="49" charset="0"/>
              </a:rPr>
              <a:t>)-&gt;</a:t>
            </a:r>
            <a:r>
              <a:rPr lang="en-US" altLang="zh-CN" sz="2400" b="1" dirty="0" err="1">
                <a:latin typeface="Courier New" panose="02070309020205020404" pitchFamily="49" charset="0"/>
                <a:cs typeface="Courier New" panose="02070309020205020404" pitchFamily="49" charset="0"/>
              </a:rPr>
              <a:t>getb</a:t>
            </a:r>
            <a:r>
              <a:rPr lang="en-US" altLang="zh-CN" sz="2400" b="1" dirty="0">
                <a:latin typeface="Courier New" panose="02070309020205020404" pitchFamily="49" charset="0"/>
                <a:cs typeface="Courier New" panose="02070309020205020404" pitchFamily="49" charset="0"/>
              </a:rPr>
              <a:t>()=468 </a:t>
            </a:r>
          </a:p>
          <a:p>
            <a:pPr>
              <a:buNone/>
            </a:pPr>
            <a:endParaRPr lang="zh-CN" altLang="en-US" sz="2400" dirty="0">
              <a:solidFill>
                <a:schemeClr val="tx2"/>
              </a:solidFill>
              <a:latin typeface="Courier New" panose="02070309020205020404" pitchFamily="49" charset="0"/>
              <a:cs typeface="Courier New" panose="02070309020205020404" pitchFamily="49" charset="0"/>
            </a:endParaRPr>
          </a:p>
        </p:txBody>
      </p:sp>
      <p:sp>
        <p:nvSpPr>
          <p:cNvPr id="12" name="矩形 11">
            <a:hlinkClick r:id="rId2" action="ppaction://hlinksldjump"/>
            <a:extLst>
              <a:ext uri="{FF2B5EF4-FFF2-40B4-BE49-F238E27FC236}">
                <a16:creationId xmlns:a16="http://schemas.microsoft.com/office/drawing/2014/main" id="{AE9B5F01-FF92-4CF1-9671-8B3B863F9CA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745B34A0-90F7-4C55-B6A3-3086FF98A53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81130C6A-28C8-443D-B680-678C85B2CA6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0D14377F-FBB4-4852-9615-BE8A5E98F75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253D3490-DE6D-42E0-B18A-8BF5C564B24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派生类的定义</a:t>
            </a:r>
          </a:p>
        </p:txBody>
      </p:sp>
      <p:sp>
        <p:nvSpPr>
          <p:cNvPr id="17" name="矩形 16">
            <a:hlinkClick r:id="" action="ppaction://noaction"/>
            <a:extLst>
              <a:ext uri="{FF2B5EF4-FFF2-40B4-BE49-F238E27FC236}">
                <a16:creationId xmlns:a16="http://schemas.microsoft.com/office/drawing/2014/main" id="{9EC11683-49BB-4E78-B349-B7628CDAE71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派生类的构造函数与析构函数</a:t>
            </a:r>
          </a:p>
        </p:txBody>
      </p:sp>
      <p:sp>
        <p:nvSpPr>
          <p:cNvPr id="18" name="矩形 17">
            <a:hlinkClick r:id="" action="ppaction://noaction"/>
            <a:extLst>
              <a:ext uri="{FF2B5EF4-FFF2-40B4-BE49-F238E27FC236}">
                <a16:creationId xmlns:a16="http://schemas.microsoft.com/office/drawing/2014/main" id="{AB46660B-6D27-48EF-8153-EC2648BB7BD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友元与静态成员的继承</a:t>
            </a:r>
          </a:p>
        </p:txBody>
      </p:sp>
      <p:sp>
        <p:nvSpPr>
          <p:cNvPr id="19" name="矩形 18">
            <a:hlinkClick r:id="" action="ppaction://noaction"/>
            <a:extLst>
              <a:ext uri="{FF2B5EF4-FFF2-40B4-BE49-F238E27FC236}">
                <a16:creationId xmlns:a16="http://schemas.microsoft.com/office/drawing/2014/main" id="{2D198B77-F450-44F2-99F8-2E3ECD10CCF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派生类与基类的赋值兼容性</a:t>
            </a:r>
          </a:p>
        </p:txBody>
      </p:sp>
      <p:sp>
        <p:nvSpPr>
          <p:cNvPr id="2" name="灯片编号占位符 1">
            <a:extLst>
              <a:ext uri="{FF2B5EF4-FFF2-40B4-BE49-F238E27FC236}">
                <a16:creationId xmlns:a16="http://schemas.microsoft.com/office/drawing/2014/main" id="{6569072C-F5AB-496D-8F1B-9A91E65561AB}"/>
              </a:ext>
            </a:extLst>
          </p:cNvPr>
          <p:cNvSpPr>
            <a:spLocks noGrp="1"/>
          </p:cNvSpPr>
          <p:nvPr>
            <p:ph type="sldNum" sz="quarter" idx="11"/>
          </p:nvPr>
        </p:nvSpPr>
        <p:spPr/>
        <p:txBody>
          <a:bodyPr/>
          <a:lstStyle/>
          <a:p>
            <a:pPr>
              <a:defRPr/>
            </a:pPr>
            <a:fld id="{D5143908-0819-4B70-B92B-71A05F9F97D4}" type="slidenum">
              <a:rPr lang="zh-CN" altLang="en-US" smtClean="0"/>
              <a:pPr>
                <a:defRPr/>
              </a:pPr>
              <a:t>66</a:t>
            </a:fld>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8.1</a:t>
            </a:r>
            <a:endParaRPr lang="zh-CN" altLang="en-US" dirty="0"/>
          </a:p>
        </p:txBody>
      </p:sp>
      <p:sp>
        <p:nvSpPr>
          <p:cNvPr id="3" name="内容占位符 2"/>
          <p:cNvSpPr>
            <a:spLocks noGrp="1"/>
          </p:cNvSpPr>
          <p:nvPr>
            <p:ph idx="1"/>
          </p:nvPr>
        </p:nvSpPr>
        <p:spPr/>
        <p:txBody>
          <a:bodyPr/>
          <a:lstStyle/>
          <a:p>
            <a:r>
              <a:rPr lang="zh-CN" altLang="zh-CN" dirty="0"/>
              <a:t>设计日期类和时间类，并以此两类为基类派生日期时间类</a:t>
            </a:r>
          </a:p>
          <a:p>
            <a:pPr lvl="1"/>
            <a:r>
              <a:rPr lang="zh-CN" altLang="zh-CN" dirty="0"/>
              <a:t>要求：</a:t>
            </a:r>
          </a:p>
          <a:p>
            <a:pPr lvl="2"/>
            <a:r>
              <a:rPr lang="zh-CN" altLang="zh-CN" dirty="0"/>
              <a:t>日期类包括年、月、日等成员</a:t>
            </a:r>
          </a:p>
          <a:p>
            <a:pPr lvl="2"/>
            <a:r>
              <a:rPr lang="zh-CN" altLang="zh-CN" dirty="0"/>
              <a:t>时间类包括时、分、秒等成员</a:t>
            </a:r>
          </a:p>
          <a:p>
            <a:pPr lvl="2"/>
            <a:r>
              <a:rPr lang="zh-CN" altLang="zh-CN" dirty="0"/>
              <a:t>日期时间类能够实现日期时间的求差、比较大小</a:t>
            </a:r>
            <a:r>
              <a:rPr lang="zh-CN" altLang="en-US" dirty="0"/>
              <a:t>的</a:t>
            </a:r>
            <a:r>
              <a:rPr lang="zh-CN" altLang="zh-CN" dirty="0"/>
              <a:t>功能</a:t>
            </a:r>
            <a:endParaRPr lang="en-US" altLang="zh-CN" dirty="0"/>
          </a:p>
          <a:p>
            <a:pPr lvl="3"/>
            <a:r>
              <a:rPr lang="zh-CN" altLang="en-US" dirty="0"/>
              <a:t>使用运算符重载实现该功能，以时间日期类的对象描述日期时间之差</a:t>
            </a:r>
            <a:endParaRPr lang="en-US" altLang="zh-CN" dirty="0"/>
          </a:p>
          <a:p>
            <a:pPr lvl="3"/>
            <a:r>
              <a:rPr lang="zh-CN" altLang="en-US" dirty="0"/>
              <a:t>考虑闰年的情况</a:t>
            </a:r>
            <a:endParaRPr lang="en-US" altLang="zh-CN" dirty="0"/>
          </a:p>
          <a:p>
            <a:pPr lvl="3"/>
            <a:r>
              <a:rPr lang="zh-CN" altLang="en-US" dirty="0"/>
              <a:t>不考虑公元前</a:t>
            </a:r>
            <a:endParaRPr lang="zh-CN" altLang="zh-CN" dirty="0"/>
          </a:p>
        </p:txBody>
      </p:sp>
      <p:sp>
        <p:nvSpPr>
          <p:cNvPr id="4" name="灯片编号占位符 3">
            <a:extLst>
              <a:ext uri="{FF2B5EF4-FFF2-40B4-BE49-F238E27FC236}">
                <a16:creationId xmlns:a16="http://schemas.microsoft.com/office/drawing/2014/main" id="{CC499131-0C95-42A4-917A-B62097EC43B5}"/>
              </a:ext>
            </a:extLst>
          </p:cNvPr>
          <p:cNvSpPr>
            <a:spLocks noGrp="1"/>
          </p:cNvSpPr>
          <p:nvPr>
            <p:ph type="sldNum" sz="quarter" idx="11"/>
          </p:nvPr>
        </p:nvSpPr>
        <p:spPr/>
        <p:txBody>
          <a:bodyPr/>
          <a:lstStyle/>
          <a:p>
            <a:pPr>
              <a:defRPr/>
            </a:pPr>
            <a:fld id="{D5143908-0819-4B70-B92B-71A05F9F97D4}" type="slidenum">
              <a:rPr lang="zh-CN" altLang="en-US" smtClean="0"/>
              <a:pPr>
                <a:defRPr/>
              </a:pPr>
              <a:t>67</a:t>
            </a:fld>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723A2CA-2248-4073-BDCA-BC0E6319461F}" type="slidenum">
              <a:rPr lang="zh-CN" altLang="en-US" smtClean="0"/>
              <a:pPr fontAlgn="base">
                <a:spcBef>
                  <a:spcPct val="0"/>
                </a:spcBef>
                <a:spcAft>
                  <a:spcPct val="0"/>
                </a:spcAft>
              </a:pPr>
              <a:t>68</a:t>
            </a:fld>
            <a:endParaRPr lang="zh-CN" altLang="en-US"/>
          </a:p>
        </p:txBody>
      </p:sp>
      <p:grpSp>
        <p:nvGrpSpPr>
          <p:cNvPr id="2" name="组合 34"/>
          <p:cNvGrpSpPr>
            <a:grpSpLocks/>
          </p:cNvGrpSpPr>
          <p:nvPr/>
        </p:nvGrpSpPr>
        <p:grpSpPr bwMode="auto">
          <a:xfrm>
            <a:off x="1643063" y="4293096"/>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1483118"/>
            <a:ext cx="5356225" cy="1729927"/>
            <a:chOff x="1643042" y="3210439"/>
            <a:chExt cx="5356246" cy="1729935"/>
          </a:xfrm>
        </p:grpSpPr>
        <p:sp>
          <p:nvSpPr>
            <p:cNvPr id="25" name="五边形 24"/>
            <p:cNvSpPr/>
            <p:nvPr/>
          </p:nvSpPr>
          <p:spPr bwMode="auto">
            <a:xfrm flipH="1">
              <a:off x="2041506" y="3210439"/>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4148209"/>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4" name="组合 31"/>
            <p:cNvGrpSpPr>
              <a:grpSpLocks/>
            </p:cNvGrpSpPr>
            <p:nvPr/>
          </p:nvGrpSpPr>
          <p:grpSpPr bwMode="auto">
            <a:xfrm>
              <a:off x="1643042" y="4148209"/>
              <a:ext cx="792165" cy="788993"/>
              <a:chOff x="854055" y="719185"/>
              <a:chExt cx="792165" cy="788993"/>
            </a:xfrm>
          </p:grpSpPr>
          <p:sp>
            <p:nvSpPr>
              <p:cNvPr id="35" name="椭圆 34"/>
              <p:cNvSpPr>
                <a:spLocks noChangeAspect="1"/>
              </p:cNvSpPr>
              <p:nvPr/>
            </p:nvSpPr>
            <p:spPr bwMode="auto">
              <a:xfrm>
                <a:off x="857230" y="71918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719185"/>
                <a:ext cx="788987" cy="788988"/>
              </a:xfrm>
              <a:prstGeom prst="rect">
                <a:avLst/>
              </a:prstGeom>
              <a:noFill/>
              <a:ln w="9525">
                <a:noFill/>
                <a:miter lim="800000"/>
                <a:headEnd/>
                <a:tailEnd/>
              </a:ln>
            </p:spPr>
          </p:pic>
        </p:grpSp>
      </p:grpSp>
      <p:sp>
        <p:nvSpPr>
          <p:cNvPr id="46" name="TextBox 45"/>
          <p:cNvSpPr txBox="1"/>
          <p:nvPr/>
        </p:nvSpPr>
        <p:spPr>
          <a:xfrm>
            <a:off x="2627784" y="441541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多态性与虚函数</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535151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综合示例</a:t>
            </a:r>
            <a:endParaRPr lang="zh-CN" altLang="en-US" b="1" dirty="0">
              <a:solidFill>
                <a:schemeClr val="bg1"/>
              </a:solidFill>
              <a:latin typeface="Courier New" pitchFamily="49" charset="0"/>
              <a:cs typeface="Courier New" pitchFamily="49" charset="0"/>
            </a:endParaRPr>
          </a:p>
        </p:txBody>
      </p:sp>
      <p:sp>
        <p:nvSpPr>
          <p:cNvPr id="31" name="五边形 30"/>
          <p:cNvSpPr/>
          <p:nvPr/>
        </p:nvSpPr>
        <p:spPr bwMode="auto">
          <a:xfrm flipH="1">
            <a:off x="2036613" y="3356992"/>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172" y="3313322"/>
            <a:ext cx="885840" cy="885840"/>
          </a:xfrm>
          <a:prstGeom prst="rect">
            <a:avLst/>
          </a:prstGeom>
        </p:spPr>
      </p:pic>
      <p:sp>
        <p:nvSpPr>
          <p:cNvPr id="40" name="矩形 39">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42" name="椭圆 41">
            <a:extLst>
              <a:ext uri="{FF2B5EF4-FFF2-40B4-BE49-F238E27FC236}">
                <a16:creationId xmlns:a16="http://schemas.microsoft.com/office/drawing/2014/main" id="{FEF8C95A-D207-44D0-A726-1AC233630C68}"/>
              </a:ext>
            </a:extLst>
          </p:cNvPr>
          <p:cNvSpPr>
            <a:spLocks noChangeAspect="1"/>
          </p:cNvSpPr>
          <p:nvPr/>
        </p:nvSpPr>
        <p:spPr bwMode="auto">
          <a:xfrm>
            <a:off x="1644775" y="1484784"/>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3" name="图片 22" descr="NANKAI.png">
            <a:extLst>
              <a:ext uri="{FF2B5EF4-FFF2-40B4-BE49-F238E27FC236}">
                <a16:creationId xmlns:a16="http://schemas.microsoft.com/office/drawing/2014/main" id="{98A8DDB0-6749-4143-A5DA-99221145B5A1}"/>
              </a:ext>
            </a:extLst>
          </p:cNvPr>
          <p:cNvPicPr>
            <a:picLocks noChangeAspect="1"/>
          </p:cNvPicPr>
          <p:nvPr/>
        </p:nvPicPr>
        <p:blipFill>
          <a:blip r:embed="rId3" cstate="print"/>
          <a:srcRect/>
          <a:stretch>
            <a:fillRect/>
          </a:stretch>
        </p:blipFill>
        <p:spPr bwMode="auto">
          <a:xfrm>
            <a:off x="1643063" y="1484784"/>
            <a:ext cx="788984" cy="788986"/>
          </a:xfrm>
          <a:prstGeom prst="rect">
            <a:avLst/>
          </a:prstGeom>
          <a:noFill/>
          <a:ln w="9525">
            <a:noFill/>
            <a:miter lim="800000"/>
            <a:headEnd/>
            <a:tailEnd/>
          </a:ln>
        </p:spPr>
      </p:pic>
      <p:sp>
        <p:nvSpPr>
          <p:cNvPr id="55" name="TextBox 43">
            <a:extLst>
              <a:ext uri="{FF2B5EF4-FFF2-40B4-BE49-F238E27FC236}">
                <a16:creationId xmlns:a16="http://schemas.microsoft.com/office/drawing/2014/main" id="{AB8ADF67-895A-43AB-AADF-A5F14526DDBA}"/>
              </a:ext>
            </a:extLst>
          </p:cNvPr>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派生类</a:t>
            </a:r>
            <a:endParaRPr lang="zh-CN" altLang="en-US" b="1" dirty="0">
              <a:solidFill>
                <a:schemeClr val="bg1"/>
              </a:solidFill>
              <a:latin typeface="Courier New" pitchFamily="49" charset="0"/>
              <a:cs typeface="Courier New" pitchFamily="49" charset="0"/>
            </a:endParaRPr>
          </a:p>
        </p:txBody>
      </p:sp>
      <p:sp>
        <p:nvSpPr>
          <p:cNvPr id="37" name="TextBox 44">
            <a:extLst>
              <a:ext uri="{FF2B5EF4-FFF2-40B4-BE49-F238E27FC236}">
                <a16:creationId xmlns:a16="http://schemas.microsoft.com/office/drawing/2014/main" id="{6F4E9A2D-A919-4958-AFBC-F7D149623132}"/>
              </a:ext>
            </a:extLst>
          </p:cNvPr>
          <p:cNvSpPr txBox="1"/>
          <p:nvPr/>
        </p:nvSpPr>
        <p:spPr>
          <a:xfrm>
            <a:off x="2627784" y="34769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虚基类与虚拟继承</a:t>
            </a:r>
            <a:endParaRPr lang="zh-CN" altLang="en-US" b="1" dirty="0">
              <a:solidFill>
                <a:schemeClr val="bg1"/>
              </a:solidFill>
              <a:latin typeface="Courier New" pitchFamily="49" charset="0"/>
              <a:cs typeface="Courier New" pitchFamily="49" charset="0"/>
            </a:endParaRPr>
          </a:p>
        </p:txBody>
      </p:sp>
      <p:sp>
        <p:nvSpPr>
          <p:cNvPr id="38" name="TextBox 42">
            <a:extLst>
              <a:ext uri="{FF2B5EF4-FFF2-40B4-BE49-F238E27FC236}">
                <a16:creationId xmlns:a16="http://schemas.microsoft.com/office/drawing/2014/main" id="{6036E67A-85DA-4C03-AC96-A2280F065EFD}"/>
              </a:ext>
            </a:extLst>
          </p:cNvPr>
          <p:cNvSpPr txBox="1"/>
          <p:nvPr/>
        </p:nvSpPr>
        <p:spPr>
          <a:xfrm>
            <a:off x="2627784" y="1604734"/>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类的继承与派生</a:t>
            </a:r>
            <a:endParaRPr lang="zh-CN" alt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89552987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类的继承与派生</a:t>
            </a:r>
          </a:p>
        </p:txBody>
      </p:sp>
      <p:sp>
        <p:nvSpPr>
          <p:cNvPr id="3" name="内容占位符 2"/>
          <p:cNvSpPr>
            <a:spLocks noGrp="1"/>
          </p:cNvSpPr>
          <p:nvPr>
            <p:ph idx="1"/>
          </p:nvPr>
        </p:nvSpPr>
        <p:spPr/>
        <p:txBody>
          <a:bodyPr/>
          <a:lstStyle/>
          <a:p>
            <a:pPr marL="0" lvl="1" indent="0">
              <a:buClr>
                <a:schemeClr val="hlink"/>
              </a:buClr>
              <a:buNone/>
            </a:pPr>
            <a:r>
              <a:rPr lang="zh-CN" altLang="en-US" sz="2800" dirty="0"/>
              <a:t>如果基类和派生类共享相同的公有接口，则派生类被称作基类的子类型（</a:t>
            </a:r>
            <a:r>
              <a:rPr lang="en-US" altLang="zh-CN" sz="2800" dirty="0"/>
              <a:t>subtype</a:t>
            </a:r>
            <a:r>
              <a:rPr lang="zh-CN" altLang="en-US" sz="2800" dirty="0"/>
              <a:t>）</a:t>
            </a:r>
            <a:endParaRPr lang="en-US" altLang="zh-CN" sz="2800" dirty="0"/>
          </a:p>
          <a:p>
            <a:pPr marL="0" lvl="1" indent="0">
              <a:buClr>
                <a:schemeClr val="hlink"/>
              </a:buClr>
              <a:buNone/>
            </a:pPr>
            <a:r>
              <a:rPr lang="zh-CN" altLang="en-US" sz="2800" dirty="0"/>
              <a:t>派生反映了事物之间的联系，事物的共性与个性之间的关系</a:t>
            </a:r>
            <a:endParaRPr lang="en-US" altLang="zh-CN" sz="2800" dirty="0"/>
          </a:p>
          <a:p>
            <a:pPr marL="0" lvl="1" indent="0">
              <a:buClr>
                <a:schemeClr val="hlink"/>
              </a:buClr>
              <a:buNone/>
            </a:pPr>
            <a:r>
              <a:rPr lang="zh-CN" altLang="en-US" sz="2800" dirty="0"/>
              <a:t>派生与独立设计若干相关的类，前者工作量少，重复的部分可以从基类继承来，不需要单独编程。 </a:t>
            </a:r>
          </a:p>
        </p:txBody>
      </p:sp>
      <p:sp>
        <p:nvSpPr>
          <p:cNvPr id="4" name="矩形 3">
            <a:hlinkClick r:id="rId2" action="ppaction://hlinksldjump"/>
            <a:extLst>
              <a:ext uri="{FF2B5EF4-FFF2-40B4-BE49-F238E27FC236}">
                <a16:creationId xmlns:a16="http://schemas.microsoft.com/office/drawing/2014/main" id="{AEC5E7BD-9C8D-4506-9688-3EA525B1620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C74ABEE6-1E8C-4A75-B5A1-8F13C307E6A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7EDE261D-EEAB-4BD8-916F-C02E4524AE7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170FC872-3927-4E9B-888F-44A97CD2203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ACD13577-63A5-4DCE-8CC1-44F0BEEF370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9" name="矩形 8">
            <a:hlinkClick r:id="" action="ppaction://noaction"/>
            <a:extLst>
              <a:ext uri="{FF2B5EF4-FFF2-40B4-BE49-F238E27FC236}">
                <a16:creationId xmlns:a16="http://schemas.microsoft.com/office/drawing/2014/main" id="{1E681218-56EF-45BB-9791-D2A059E706B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0" name="矩形 9">
            <a:hlinkClick r:id="" action="ppaction://noaction"/>
            <a:extLst>
              <a:ext uri="{FF2B5EF4-FFF2-40B4-BE49-F238E27FC236}">
                <a16:creationId xmlns:a16="http://schemas.microsoft.com/office/drawing/2014/main" id="{34D87B4E-8B59-4275-BD7B-4489A6EDBA2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1" name="矩形 10">
            <a:hlinkClick r:id="" action="ppaction://noaction"/>
            <a:extLst>
              <a:ext uri="{FF2B5EF4-FFF2-40B4-BE49-F238E27FC236}">
                <a16:creationId xmlns:a16="http://schemas.microsoft.com/office/drawing/2014/main" id="{53FE4733-3F94-4039-8755-40BF08E7210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12" name="灯片编号占位符 11">
            <a:extLst>
              <a:ext uri="{FF2B5EF4-FFF2-40B4-BE49-F238E27FC236}">
                <a16:creationId xmlns:a16="http://schemas.microsoft.com/office/drawing/2014/main" id="{E3205EE2-C474-42F6-BC86-77BB820013A0}"/>
              </a:ext>
            </a:extLst>
          </p:cNvPr>
          <p:cNvSpPr>
            <a:spLocks noGrp="1"/>
          </p:cNvSpPr>
          <p:nvPr>
            <p:ph type="sldNum" sz="quarter" idx="11"/>
          </p:nvPr>
        </p:nvSpPr>
        <p:spPr/>
        <p:txBody>
          <a:bodyPr/>
          <a:lstStyle/>
          <a:p>
            <a:pPr>
              <a:defRPr/>
            </a:pPr>
            <a:fld id="{D5143908-0819-4B70-B92B-71A05F9F97D4}" type="slidenum">
              <a:rPr lang="zh-CN" altLang="en-US" smtClean="0"/>
              <a:pPr>
                <a:defRPr/>
              </a:pPr>
              <a:t>6</a:t>
            </a:fld>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二义性问题</a:t>
            </a:r>
          </a:p>
        </p:txBody>
      </p:sp>
      <p:sp>
        <p:nvSpPr>
          <p:cNvPr id="3" name="内容占位符 2"/>
          <p:cNvSpPr>
            <a:spLocks noGrp="1"/>
          </p:cNvSpPr>
          <p:nvPr>
            <p:ph idx="1"/>
          </p:nvPr>
        </p:nvSpPr>
        <p:spPr>
          <a:xfrm>
            <a:off x="457200" y="1772816"/>
            <a:ext cx="8153400" cy="4453136"/>
          </a:xfrm>
        </p:spPr>
        <p:txBody>
          <a:bodyPr/>
          <a:lstStyle/>
          <a:p>
            <a:pPr>
              <a:lnSpc>
                <a:spcPct val="75000"/>
              </a:lnSpc>
            </a:pPr>
            <a:r>
              <a:rPr lang="zh-CN" altLang="en-US" dirty="0"/>
              <a:t>单继承时父类与子类间重名成员的处理</a:t>
            </a:r>
          </a:p>
          <a:p>
            <a:pPr lvl="1"/>
            <a:r>
              <a:rPr lang="zh-CN" altLang="en-US" dirty="0"/>
              <a:t>单继承时父类与子类间成员重名时，按如下规定进行处理：对子类而言，不加类名限定时默认为是处理子类成员，而要访问父类重名成员时，则要通过类名限定。</a:t>
            </a:r>
            <a:endParaRPr lang="en-US" altLang="zh-CN" dirty="0"/>
          </a:p>
          <a:p>
            <a:pPr marL="457200" lvl="1"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8.7】</a:t>
            </a:r>
            <a:r>
              <a:rPr lang="zh-CN" altLang="en-US" dirty="0">
                <a:solidFill>
                  <a:srgbClr val="C00000"/>
                </a:solidFill>
              </a:rPr>
              <a:t>读程序，分析运行结果</a:t>
            </a:r>
          </a:p>
          <a:p>
            <a:pPr algn="just">
              <a:lnSpc>
                <a:spcPct val="75000"/>
              </a:lnSpc>
              <a:buNone/>
            </a:pPr>
            <a:r>
              <a:rPr lang="zh-CN" altLang="en-US" sz="2000" b="1" dirty="0">
                <a:solidFill>
                  <a:srgbClr val="0000FF"/>
                </a:solidFill>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a:t>
            </a:r>
          </a:p>
          <a:p>
            <a:pPr algn="just">
              <a:lnSpc>
                <a:spcPct val="75000"/>
              </a:lnSpc>
              <a:buNone/>
            </a:pPr>
            <a:r>
              <a:rPr lang="en-US" altLang="zh-CN" sz="2000" b="1" dirty="0">
                <a:solidFill>
                  <a:srgbClr val="0000FF"/>
                </a:solidFill>
                <a:latin typeface="Courier New" panose="02070309020205020404" pitchFamily="49" charset="0"/>
                <a:cs typeface="Courier New" panose="02070309020205020404" pitchFamily="49" charset="0"/>
              </a:rPr>
              <a:t>using namespace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std</a:t>
            </a:r>
            <a:r>
              <a:rPr lang="en-US" altLang="zh-CN" sz="2000" b="1" dirty="0">
                <a:latin typeface="Courier New" panose="02070309020205020404" pitchFamily="49" charset="0"/>
                <a:cs typeface="Courier New" panose="02070309020205020404" pitchFamily="49" charset="0"/>
              </a:rPr>
              <a:t>;</a:t>
            </a:r>
          </a:p>
          <a:p>
            <a:pPr algn="just">
              <a:lnSpc>
                <a:spcPct val="75000"/>
              </a:lnSpc>
              <a:buNone/>
            </a:pPr>
            <a:r>
              <a:rPr lang="en-US" altLang="zh-CN" sz="2000" b="1" dirty="0">
                <a:latin typeface="Courier New" panose="02070309020205020404" pitchFamily="49" charset="0"/>
                <a:cs typeface="Courier New" panose="02070309020205020404" pitchFamily="49" charset="0"/>
              </a:rPr>
              <a:t>class CB {</a:t>
            </a:r>
          </a:p>
          <a:p>
            <a:pPr algn="just">
              <a:lnSpc>
                <a:spcPct val="75000"/>
              </a:lnSpc>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lnSpc>
                <a:spcPct val="75000"/>
              </a:lnSpc>
              <a:buNone/>
            </a:pPr>
            <a:r>
              <a:rPr lang="en-US" altLang="zh-CN" sz="2000" b="1" dirty="0">
                <a:solidFill>
                  <a:srgbClr val="0000FF"/>
                </a:solidFill>
                <a:latin typeface="Courier New" panose="02070309020205020404" pitchFamily="49" charset="0"/>
                <a:cs typeface="Courier New" panose="02070309020205020404" pitchFamily="49" charset="0"/>
              </a:rPr>
              <a:t>	int </a:t>
            </a:r>
            <a:r>
              <a:rPr lang="en-US" altLang="zh-CN" sz="2000" b="1" dirty="0">
                <a:latin typeface="Courier New" panose="02070309020205020404" pitchFamily="49" charset="0"/>
                <a:cs typeface="Courier New" panose="02070309020205020404" pitchFamily="49" charset="0"/>
              </a:rPr>
              <a:t>a;	CB(</a:t>
            </a:r>
            <a:r>
              <a:rPr lang="en-US" altLang="zh-CN" sz="2000" b="1" dirty="0">
                <a:solidFill>
                  <a:srgbClr val="0000FF"/>
                </a:solidFill>
                <a:latin typeface="Courier New" panose="02070309020205020404" pitchFamily="49" charset="0"/>
                <a:cs typeface="Courier New" panose="02070309020205020404" pitchFamily="49" charset="0"/>
              </a:rPr>
              <a:t>int </a:t>
            </a:r>
            <a:r>
              <a:rPr lang="en-US" altLang="zh-CN" sz="2000" b="1" dirty="0">
                <a:latin typeface="Courier New" panose="02070309020205020404" pitchFamily="49" charset="0"/>
                <a:cs typeface="Courier New" panose="02070309020205020404" pitchFamily="49" charset="0"/>
              </a:rPr>
              <a:t>x){a=x;}</a:t>
            </a:r>
          </a:p>
          <a:p>
            <a:pPr algn="just">
              <a:lnSpc>
                <a:spcPct val="75000"/>
              </a:lnSpc>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err="1">
                <a:latin typeface="Courier New" panose="02070309020205020404" pitchFamily="49" charset="0"/>
                <a:cs typeface="Courier New" panose="02070309020205020404" pitchFamily="49" charset="0"/>
              </a:rPr>
              <a:t>showa</a:t>
            </a:r>
            <a:r>
              <a:rPr lang="en-US" altLang="zh-CN" sz="2000" b="1" dirty="0">
                <a:latin typeface="Courier New" panose="02070309020205020404" pitchFamily="49" charset="0"/>
                <a:cs typeface="Courier New" panose="02070309020205020404" pitchFamily="49" charset="0"/>
              </a:rPr>
              <a:t>(){</a:t>
            </a:r>
          </a:p>
          <a:p>
            <a:pPr algn="just">
              <a:lnSpc>
                <a:spcPct val="75000"/>
              </a:lnSpc>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&lt;&lt;"Class CB -- a="&lt;&lt;a&lt;&lt;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p>
          <a:p>
            <a:pPr algn="just">
              <a:lnSpc>
                <a:spcPct val="75000"/>
              </a:lnSpc>
              <a:buNone/>
            </a:pPr>
            <a:r>
              <a:rPr lang="en-US" altLang="zh-CN" sz="2000" b="1" dirty="0">
                <a:latin typeface="Courier New" panose="02070309020205020404" pitchFamily="49" charset="0"/>
                <a:cs typeface="Courier New" panose="02070309020205020404" pitchFamily="49" charset="0"/>
              </a:rPr>
              <a:t>	}</a:t>
            </a:r>
          </a:p>
          <a:p>
            <a:pPr algn="just">
              <a:lnSpc>
                <a:spcPct val="75000"/>
              </a:lnSpc>
              <a:buNone/>
            </a:pPr>
            <a:r>
              <a:rPr lang="en-US" altLang="zh-CN" sz="2000" b="1" dirty="0">
                <a:latin typeface="Courier New" panose="02070309020205020404" pitchFamily="49" charset="0"/>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20" name="矩形 19">
            <a:hlinkClick r:id="rId3" action="ppaction://hlinksldjump"/>
            <a:extLst>
              <a:ext uri="{FF2B5EF4-FFF2-40B4-BE49-F238E27FC236}">
                <a16:creationId xmlns:a16="http://schemas.microsoft.com/office/drawing/2014/main" id="{C815E968-8BF8-49B9-834A-63196D7DE93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21" name="矩形 20">
            <a:hlinkClick r:id="" action="ppaction://noaction"/>
            <a:extLst>
              <a:ext uri="{FF2B5EF4-FFF2-40B4-BE49-F238E27FC236}">
                <a16:creationId xmlns:a16="http://schemas.microsoft.com/office/drawing/2014/main" id="{A36A43D1-2529-4E56-B7E8-5E8348FF231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22" name="矩形 21">
            <a:hlinkClick r:id="" action="ppaction://noaction"/>
            <a:extLst>
              <a:ext uri="{FF2B5EF4-FFF2-40B4-BE49-F238E27FC236}">
                <a16:creationId xmlns:a16="http://schemas.microsoft.com/office/drawing/2014/main" id="{F187ED7F-4583-49CC-ADE5-3464023D96B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23" name="矩形 22">
            <a:hlinkClick r:id="" action="ppaction://noaction"/>
            <a:extLst>
              <a:ext uri="{FF2B5EF4-FFF2-40B4-BE49-F238E27FC236}">
                <a16:creationId xmlns:a16="http://schemas.microsoft.com/office/drawing/2014/main" id="{63A85EE7-45BA-4819-83B5-00D5FDCDD5F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24" name="矩形 23">
            <a:hlinkClick r:id="" action="ppaction://noaction"/>
            <a:extLst>
              <a:ext uri="{FF2B5EF4-FFF2-40B4-BE49-F238E27FC236}">
                <a16:creationId xmlns:a16="http://schemas.microsoft.com/office/drawing/2014/main" id="{66CA9E8D-D99F-4FF4-82EA-4224C6DEC54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25" name="矩形 24">
            <a:hlinkClick r:id="" action="ppaction://noaction"/>
            <a:extLst>
              <a:ext uri="{FF2B5EF4-FFF2-40B4-BE49-F238E27FC236}">
                <a16:creationId xmlns:a16="http://schemas.microsoft.com/office/drawing/2014/main" id="{E37FBB87-8D35-460C-907A-B1CE8BE89CE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26" name="矩形 25">
            <a:hlinkClick r:id="" action="ppaction://noaction"/>
            <a:extLst>
              <a:ext uri="{FF2B5EF4-FFF2-40B4-BE49-F238E27FC236}">
                <a16:creationId xmlns:a16="http://schemas.microsoft.com/office/drawing/2014/main" id="{777574A3-AF37-4A07-B162-F800F55DE2C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7" name="矩形 26">
            <a:hlinkClick r:id="" action="ppaction://noaction"/>
            <a:extLst>
              <a:ext uri="{FF2B5EF4-FFF2-40B4-BE49-F238E27FC236}">
                <a16:creationId xmlns:a16="http://schemas.microsoft.com/office/drawing/2014/main" id="{921A9AFD-9E78-43E2-90C5-7690E9B68E2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4" name="灯片编号占位符 3">
            <a:extLst>
              <a:ext uri="{FF2B5EF4-FFF2-40B4-BE49-F238E27FC236}">
                <a16:creationId xmlns:a16="http://schemas.microsoft.com/office/drawing/2014/main" id="{19B64C29-5494-4B21-9EA1-34FFE0CD4F71}"/>
              </a:ext>
            </a:extLst>
          </p:cNvPr>
          <p:cNvSpPr>
            <a:spLocks noGrp="1"/>
          </p:cNvSpPr>
          <p:nvPr>
            <p:ph type="sldNum" sz="quarter" idx="11"/>
          </p:nvPr>
        </p:nvSpPr>
        <p:spPr/>
        <p:txBody>
          <a:bodyPr/>
          <a:lstStyle/>
          <a:p>
            <a:pPr>
              <a:defRPr/>
            </a:pPr>
            <a:fld id="{D5143908-0819-4B70-B92B-71A05F9F97D4}" type="slidenum">
              <a:rPr lang="zh-CN" altLang="en-US" smtClean="0"/>
              <a:pPr>
                <a:defRPr/>
              </a:pPr>
              <a:t>69</a:t>
            </a:fld>
            <a:endParaRPr lang="zh-CN" altLang="en-US" dirty="0"/>
          </a:p>
        </p:txBody>
      </p:sp>
    </p:spTree>
    <p:extLst>
      <p:ext uri="{BB962C8B-B14F-4D97-AF65-F5344CB8AC3E}">
        <p14:creationId xmlns:p14="http://schemas.microsoft.com/office/powerpoint/2010/main" val="17589235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4500562"/>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CD:</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CB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与基类</a:t>
            </a:r>
            <a:r>
              <a:rPr lang="en-US" altLang="zh-CN" sz="2400" b="1" dirty="0">
                <a:solidFill>
                  <a:srgbClr val="00B050"/>
                </a:solidFill>
                <a:latin typeface="Courier New" panose="02070309020205020404" pitchFamily="49" charset="0"/>
                <a:cs typeface="Courier New" panose="02070309020205020404" pitchFamily="49" charset="0"/>
              </a:rPr>
              <a:t>a</a:t>
            </a:r>
            <a:r>
              <a:rPr lang="zh-CN" altLang="en-US" sz="2400" b="1" dirty="0">
                <a:solidFill>
                  <a:srgbClr val="00B050"/>
                </a:solidFill>
                <a:latin typeface="Courier New" panose="02070309020205020404" pitchFamily="49" charset="0"/>
                <a:cs typeface="Courier New" panose="02070309020205020404" pitchFamily="49" charset="0"/>
              </a:rPr>
              <a:t>同名</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CD(</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x,</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y):CB(x){a=y;}</a:t>
            </a:r>
            <a:r>
              <a:rPr lang="en-US" altLang="zh-CN" sz="2400" b="1" dirty="0">
                <a:solidFill>
                  <a:schemeClr val="tx2"/>
                </a:solidFill>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void </a:t>
            </a:r>
            <a:r>
              <a:rPr lang="en-US" altLang="zh-CN" sz="2400" b="1" dirty="0" err="1">
                <a:latin typeface="Courier New" panose="02070309020205020404" pitchFamily="49" charset="0"/>
                <a:cs typeface="Courier New" panose="02070309020205020404" pitchFamily="49" charset="0"/>
              </a:rPr>
              <a:t>showa</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与基类</a:t>
            </a:r>
            <a:r>
              <a:rPr lang="en-US" altLang="zh-CN" sz="2400" b="1" dirty="0" err="1">
                <a:solidFill>
                  <a:srgbClr val="00B050"/>
                </a:solidFill>
                <a:latin typeface="Courier New" panose="02070309020205020404" pitchFamily="49" charset="0"/>
                <a:cs typeface="Courier New" panose="02070309020205020404" pitchFamily="49" charset="0"/>
              </a:rPr>
              <a:t>showa</a:t>
            </a:r>
            <a:r>
              <a:rPr lang="zh-CN" altLang="en-US" sz="2400" b="1" dirty="0">
                <a:solidFill>
                  <a:srgbClr val="00B050"/>
                </a:solidFill>
                <a:latin typeface="Courier New" panose="02070309020205020404" pitchFamily="49" charset="0"/>
                <a:cs typeface="Courier New" panose="02070309020205020404" pitchFamily="49" charset="0"/>
              </a:rPr>
              <a:t>同名</a:t>
            </a:r>
            <a:endParaRPr lang="en-US" altLang="zh-CN"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&lt;&lt;"Class CD -- a="&lt;&lt;a&lt;&lt;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print2a() {</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&lt;&lt;"a="&lt;&lt;a&lt;&lt;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子类</a:t>
            </a:r>
            <a:r>
              <a:rPr lang="en-US" altLang="zh-CN" sz="2400" b="1" dirty="0">
                <a:solidFill>
                  <a:srgbClr val="00B050"/>
                </a:solidFill>
                <a:latin typeface="Courier New" panose="02070309020205020404" pitchFamily="49" charset="0"/>
                <a:cs typeface="Courier New" panose="02070309020205020404" pitchFamily="49" charset="0"/>
              </a:rPr>
              <a:t>a</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&lt;&lt;"CB::a="&lt;&lt;CB::a&lt;&lt;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父类</a:t>
            </a:r>
            <a:r>
              <a:rPr lang="en-US" altLang="zh-CN" sz="2400" b="1" dirty="0">
                <a:solidFill>
                  <a:srgbClr val="00B050"/>
                </a:solidFill>
                <a:latin typeface="Courier New" panose="02070309020205020404" pitchFamily="49" charset="0"/>
                <a:cs typeface="Courier New" panose="02070309020205020404" pitchFamily="49" charset="0"/>
              </a:rPr>
              <a:t>a</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a:p>
            <a:pPr>
              <a:spcBef>
                <a:spcPts val="0"/>
              </a:spcBef>
            </a:pPr>
            <a:endParaRPr lang="zh-CN" altLang="en-US" sz="2400" b="1" dirty="0">
              <a:latin typeface="Courier New" panose="02070309020205020404" pitchFamily="49" charset="0"/>
              <a:cs typeface="Courier New" panose="02070309020205020404" pitchFamily="49" charset="0"/>
            </a:endParaRPr>
          </a:p>
        </p:txBody>
      </p:sp>
      <p:sp>
        <p:nvSpPr>
          <p:cNvPr id="11" name="矩形 10">
            <a:hlinkClick r:id="rId2" action="ppaction://hlinksldjump"/>
            <a:extLst>
              <a:ext uri="{FF2B5EF4-FFF2-40B4-BE49-F238E27FC236}">
                <a16:creationId xmlns:a16="http://schemas.microsoft.com/office/drawing/2014/main" id="{7C910312-CD26-4E47-9C43-E0CE6C1B704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20" name="矩形 19">
            <a:hlinkClick r:id="" action="ppaction://noaction"/>
            <a:extLst>
              <a:ext uri="{FF2B5EF4-FFF2-40B4-BE49-F238E27FC236}">
                <a16:creationId xmlns:a16="http://schemas.microsoft.com/office/drawing/2014/main" id="{EA61D432-D9D2-4B1E-89DE-33BEC068F9C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21" name="矩形 20">
            <a:hlinkClick r:id="" action="ppaction://noaction"/>
            <a:extLst>
              <a:ext uri="{FF2B5EF4-FFF2-40B4-BE49-F238E27FC236}">
                <a16:creationId xmlns:a16="http://schemas.microsoft.com/office/drawing/2014/main" id="{D7AB1AB8-2E80-4F90-921E-204F429B7D6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22" name="矩形 21">
            <a:hlinkClick r:id="" action="ppaction://noaction"/>
            <a:extLst>
              <a:ext uri="{FF2B5EF4-FFF2-40B4-BE49-F238E27FC236}">
                <a16:creationId xmlns:a16="http://schemas.microsoft.com/office/drawing/2014/main" id="{7BA3537D-15AF-4FB8-BA5A-1076C85A8DF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23" name="矩形 22">
            <a:hlinkClick r:id="" action="ppaction://noaction"/>
            <a:extLst>
              <a:ext uri="{FF2B5EF4-FFF2-40B4-BE49-F238E27FC236}">
                <a16:creationId xmlns:a16="http://schemas.microsoft.com/office/drawing/2014/main" id="{C3A9BE2A-1091-47AC-986A-10F5C982D21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24" name="矩形 23">
            <a:hlinkClick r:id="" action="ppaction://noaction"/>
            <a:extLst>
              <a:ext uri="{FF2B5EF4-FFF2-40B4-BE49-F238E27FC236}">
                <a16:creationId xmlns:a16="http://schemas.microsoft.com/office/drawing/2014/main" id="{8628EE86-6376-4F14-8D8C-373E91024B3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25" name="矩形 24">
            <a:hlinkClick r:id="" action="ppaction://noaction"/>
            <a:extLst>
              <a:ext uri="{FF2B5EF4-FFF2-40B4-BE49-F238E27FC236}">
                <a16:creationId xmlns:a16="http://schemas.microsoft.com/office/drawing/2014/main" id="{4CAD6A94-A06E-494A-A754-E3470195538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6" name="矩形 25">
            <a:hlinkClick r:id="" action="ppaction://noaction"/>
            <a:extLst>
              <a:ext uri="{FF2B5EF4-FFF2-40B4-BE49-F238E27FC236}">
                <a16:creationId xmlns:a16="http://schemas.microsoft.com/office/drawing/2014/main" id="{5B54C41B-ACAB-4244-AA00-4554791855C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F7E76011-A786-40D1-BD0A-79D2EBA7664C}"/>
              </a:ext>
            </a:extLst>
          </p:cNvPr>
          <p:cNvSpPr>
            <a:spLocks noGrp="1"/>
          </p:cNvSpPr>
          <p:nvPr>
            <p:ph type="sldNum" sz="quarter" idx="11"/>
          </p:nvPr>
        </p:nvSpPr>
        <p:spPr/>
        <p:txBody>
          <a:bodyPr/>
          <a:lstStyle/>
          <a:p>
            <a:pPr>
              <a:defRPr/>
            </a:pPr>
            <a:fld id="{D5143908-0819-4B70-B92B-71A05F9F97D4}" type="slidenum">
              <a:rPr lang="zh-CN" altLang="en-US" smtClean="0"/>
              <a:pPr>
                <a:defRPr/>
              </a:pPr>
              <a:t>70</a:t>
            </a:fld>
            <a:endParaRPr lang="zh-CN" altLang="en-US" dirty="0"/>
          </a:p>
        </p:txBody>
      </p:sp>
    </p:spTree>
    <p:extLst>
      <p:ext uri="{BB962C8B-B14F-4D97-AF65-F5344CB8AC3E}">
        <p14:creationId xmlns:p14="http://schemas.microsoft.com/office/powerpoint/2010/main" val="40834022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153400" cy="5663552"/>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lgn="just">
              <a:spcBef>
                <a:spcPts val="0"/>
              </a:spcBef>
              <a:buNone/>
            </a:pPr>
            <a:r>
              <a:rPr lang="en-US" altLang="zh-CN" sz="2400" b="1" dirty="0">
                <a:latin typeface="Courier New" panose="02070309020205020404" pitchFamily="49" charset="0"/>
                <a:cs typeface="Courier New" panose="02070309020205020404" pitchFamily="49" charset="0"/>
              </a:rPr>
              <a:t>	CB </a:t>
            </a:r>
            <a:r>
              <a:rPr lang="en-US" altLang="zh-CN" sz="2400" b="1" dirty="0" err="1">
                <a:latin typeface="Courier New" panose="02070309020205020404" pitchFamily="49" charset="0"/>
                <a:cs typeface="Courier New" panose="02070309020205020404" pitchFamily="49" charset="0"/>
              </a:rPr>
              <a:t>CBobj</a:t>
            </a:r>
            <a:r>
              <a:rPr lang="en-US" altLang="zh-CN" sz="2400" b="1" dirty="0">
                <a:latin typeface="Courier New" panose="02070309020205020404" pitchFamily="49" charset="0"/>
                <a:cs typeface="Courier New" panose="02070309020205020404" pitchFamily="49" charset="0"/>
              </a:rPr>
              <a:t>(12);</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CBobj.showa</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CD </a:t>
            </a:r>
            <a:r>
              <a:rPr lang="en-US" altLang="zh-CN" sz="2400" b="1" dirty="0" err="1">
                <a:latin typeface="Courier New" panose="02070309020205020404" pitchFamily="49" charset="0"/>
                <a:cs typeface="Courier New" panose="02070309020205020404" pitchFamily="49" charset="0"/>
              </a:rPr>
              <a:t>CDobj</a:t>
            </a:r>
            <a:r>
              <a:rPr lang="en-US" altLang="zh-CN" sz="2400" b="1" dirty="0">
                <a:latin typeface="Courier New" panose="02070309020205020404" pitchFamily="49" charset="0"/>
                <a:cs typeface="Courier New" panose="02070309020205020404" pitchFamily="49" charset="0"/>
              </a:rPr>
              <a:t>(48, 999);</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CDobj.showa</a:t>
            </a:r>
            <a:r>
              <a:rPr lang="en-US" altLang="zh-CN" sz="2400" b="1" dirty="0">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子类的</a:t>
            </a:r>
            <a:r>
              <a:rPr lang="en-US" altLang="zh-CN" sz="2400" b="1" dirty="0" err="1">
                <a:solidFill>
                  <a:srgbClr val="00B050"/>
                </a:solidFill>
                <a:latin typeface="Courier New" panose="02070309020205020404" pitchFamily="49" charset="0"/>
                <a:cs typeface="Courier New" panose="02070309020205020404" pitchFamily="49" charset="0"/>
              </a:rPr>
              <a:t>showa</a:t>
            </a:r>
            <a:endParaRPr lang="en-US" altLang="zh-CN"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CDobj.CB</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showa</a:t>
            </a:r>
            <a:r>
              <a:rPr lang="en-US" altLang="zh-CN" sz="2400" b="1" dirty="0">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父类的</a:t>
            </a:r>
            <a:r>
              <a:rPr lang="en-US" altLang="zh-CN" sz="2400" b="1" dirty="0" err="1">
                <a:solidFill>
                  <a:srgbClr val="00B050"/>
                </a:solidFill>
                <a:latin typeface="Courier New" panose="02070309020205020404" pitchFamily="49" charset="0"/>
                <a:cs typeface="Courier New" panose="02070309020205020404" pitchFamily="49" charset="0"/>
              </a:rPr>
              <a:t>showa</a:t>
            </a:r>
            <a:r>
              <a:rPr lang="en-US" altLang="zh-CN" sz="2400" b="1" dirty="0">
                <a:solidFill>
                  <a:srgbClr val="00B050"/>
                </a:solidFill>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CDobj.a</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CDobj.a</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CDobj.CB</a:t>
            </a:r>
            <a:r>
              <a:rPr lang="en-US" altLang="zh-CN" sz="2400" b="1" dirty="0">
                <a:latin typeface="Courier New" panose="02070309020205020404" pitchFamily="49" charset="0"/>
                <a:cs typeface="Courier New" panose="02070309020205020404" pitchFamily="49" charset="0"/>
              </a:rPr>
              <a:t>::a="&lt;&lt;</a:t>
            </a:r>
            <a:r>
              <a:rPr lang="en-US" altLang="zh-CN" sz="2400" b="1" dirty="0" err="1">
                <a:latin typeface="Courier New" panose="02070309020205020404" pitchFamily="49" charset="0"/>
                <a:cs typeface="Courier New" panose="02070309020205020404" pitchFamily="49" charset="0"/>
              </a:rPr>
              <a:t>CDobj.CB</a:t>
            </a:r>
            <a:r>
              <a:rPr lang="en-US" altLang="zh-CN" sz="2400" b="1" dirty="0">
                <a:latin typeface="Courier New" panose="02070309020205020404" pitchFamily="49" charset="0"/>
                <a:cs typeface="Courier New" panose="02070309020205020404" pitchFamily="49" charset="0"/>
              </a:rPr>
              <a: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zh-CN" altLang="en-US" sz="2400" b="1" dirty="0">
                <a:solidFill>
                  <a:schemeClr val="accent6"/>
                </a:solidFill>
                <a:latin typeface="Courier New" panose="02070309020205020404" pitchFamily="49" charset="0"/>
                <a:cs typeface="Courier New" panose="02070309020205020404" pitchFamily="49" charset="0"/>
              </a:rPr>
              <a:t>程序执行后的显示结果如下：</a:t>
            </a:r>
          </a:p>
          <a:p>
            <a:pPr algn="just">
              <a:spcBef>
                <a:spcPts val="0"/>
              </a:spcBef>
              <a:buNone/>
            </a:pPr>
            <a:r>
              <a:rPr lang="en-US" altLang="zh-CN" sz="2000" b="1" dirty="0">
                <a:latin typeface="Courier New" panose="02070309020205020404" pitchFamily="49" charset="0"/>
                <a:cs typeface="Courier New" panose="02070309020205020404" pitchFamily="49" charset="0"/>
              </a:rPr>
              <a:t>Class CB -- a=12</a:t>
            </a:r>
          </a:p>
          <a:p>
            <a:pPr algn="just">
              <a:spcBef>
                <a:spcPts val="0"/>
              </a:spcBef>
              <a:buNone/>
            </a:pPr>
            <a:r>
              <a:rPr lang="en-US" altLang="zh-CN" sz="2000" b="1" dirty="0">
                <a:latin typeface="Courier New" panose="02070309020205020404" pitchFamily="49" charset="0"/>
                <a:cs typeface="Courier New" panose="02070309020205020404" pitchFamily="49" charset="0"/>
              </a:rPr>
              <a:t>Class CD -- a=999</a:t>
            </a:r>
          </a:p>
          <a:p>
            <a:pPr algn="just">
              <a:spcBef>
                <a:spcPts val="0"/>
              </a:spcBef>
              <a:buNone/>
            </a:pPr>
            <a:r>
              <a:rPr lang="en-US" altLang="zh-CN" sz="2000" b="1" dirty="0">
                <a:latin typeface="Courier New" panose="02070309020205020404" pitchFamily="49" charset="0"/>
                <a:cs typeface="Courier New" panose="02070309020205020404" pitchFamily="49" charset="0"/>
              </a:rPr>
              <a:t>Class CB -- a=48</a:t>
            </a:r>
          </a:p>
          <a:p>
            <a:pPr algn="just">
              <a:spcBef>
                <a:spcPts val="0"/>
              </a:spcBef>
              <a:buNone/>
            </a:pPr>
            <a:r>
              <a:rPr lang="en-US" altLang="zh-CN" sz="2000" b="1" dirty="0" err="1">
                <a:latin typeface="Courier New" panose="02070309020205020404" pitchFamily="49" charset="0"/>
                <a:cs typeface="Courier New" panose="02070309020205020404" pitchFamily="49" charset="0"/>
              </a:rPr>
              <a:t>CDobj.a</a:t>
            </a:r>
            <a:r>
              <a:rPr lang="en-US" altLang="zh-CN" sz="2000" b="1" dirty="0">
                <a:latin typeface="Courier New" panose="02070309020205020404" pitchFamily="49" charset="0"/>
                <a:cs typeface="Courier New" panose="02070309020205020404" pitchFamily="49" charset="0"/>
              </a:rPr>
              <a:t>=999</a:t>
            </a:r>
          </a:p>
          <a:p>
            <a:pPr algn="just">
              <a:spcBef>
                <a:spcPts val="0"/>
              </a:spcBef>
              <a:buNone/>
            </a:pPr>
            <a:r>
              <a:rPr lang="en-US" altLang="zh-CN" sz="2000" b="1" dirty="0" err="1">
                <a:latin typeface="Courier New" panose="02070309020205020404" pitchFamily="49" charset="0"/>
                <a:cs typeface="Courier New" panose="02070309020205020404" pitchFamily="49" charset="0"/>
              </a:rPr>
              <a:t>CDobj.CB</a:t>
            </a:r>
            <a:r>
              <a:rPr lang="en-US" altLang="zh-CN" sz="2000" b="1" dirty="0">
                <a:latin typeface="Courier New" panose="02070309020205020404" pitchFamily="49" charset="0"/>
                <a:cs typeface="Courier New" panose="02070309020205020404" pitchFamily="49" charset="0"/>
              </a:rPr>
              <a:t>::a=48</a:t>
            </a:r>
            <a:endParaRPr lang="zh-CN" altLang="en-US" sz="2000" b="1" dirty="0">
              <a:latin typeface="Courier New" panose="02070309020205020404" pitchFamily="49" charset="0"/>
              <a:cs typeface="Courier New" panose="02070309020205020404" pitchFamily="49" charset="0"/>
            </a:endParaRPr>
          </a:p>
        </p:txBody>
      </p:sp>
      <p:sp>
        <p:nvSpPr>
          <p:cNvPr id="11" name="矩形 10">
            <a:hlinkClick r:id="rId2" action="ppaction://hlinksldjump"/>
            <a:extLst>
              <a:ext uri="{FF2B5EF4-FFF2-40B4-BE49-F238E27FC236}">
                <a16:creationId xmlns:a16="http://schemas.microsoft.com/office/drawing/2014/main" id="{0F51F6CC-DB28-4136-A400-8FB911E2126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20" name="矩形 19">
            <a:hlinkClick r:id="" action="ppaction://noaction"/>
            <a:extLst>
              <a:ext uri="{FF2B5EF4-FFF2-40B4-BE49-F238E27FC236}">
                <a16:creationId xmlns:a16="http://schemas.microsoft.com/office/drawing/2014/main" id="{BE73EAB4-2D97-458D-B895-EB115DEE714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21" name="矩形 20">
            <a:hlinkClick r:id="" action="ppaction://noaction"/>
            <a:extLst>
              <a:ext uri="{FF2B5EF4-FFF2-40B4-BE49-F238E27FC236}">
                <a16:creationId xmlns:a16="http://schemas.microsoft.com/office/drawing/2014/main" id="{9634D761-B3E5-48D2-A9C3-32B5095D910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22" name="矩形 21">
            <a:hlinkClick r:id="" action="ppaction://noaction"/>
            <a:extLst>
              <a:ext uri="{FF2B5EF4-FFF2-40B4-BE49-F238E27FC236}">
                <a16:creationId xmlns:a16="http://schemas.microsoft.com/office/drawing/2014/main" id="{D71E7E9B-52B0-4291-BDF9-6EC2D390B1C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23" name="矩形 22">
            <a:hlinkClick r:id="" action="ppaction://noaction"/>
            <a:extLst>
              <a:ext uri="{FF2B5EF4-FFF2-40B4-BE49-F238E27FC236}">
                <a16:creationId xmlns:a16="http://schemas.microsoft.com/office/drawing/2014/main" id="{75D8A12F-A471-427A-B992-B111F7093A4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24" name="矩形 23">
            <a:hlinkClick r:id="" action="ppaction://noaction"/>
            <a:extLst>
              <a:ext uri="{FF2B5EF4-FFF2-40B4-BE49-F238E27FC236}">
                <a16:creationId xmlns:a16="http://schemas.microsoft.com/office/drawing/2014/main" id="{25F73AF5-CE58-4E13-9E33-036B3A4A017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25" name="矩形 24">
            <a:hlinkClick r:id="" action="ppaction://noaction"/>
            <a:extLst>
              <a:ext uri="{FF2B5EF4-FFF2-40B4-BE49-F238E27FC236}">
                <a16:creationId xmlns:a16="http://schemas.microsoft.com/office/drawing/2014/main" id="{35D8F405-1251-47AC-BC5E-9E9543DCAF0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6" name="矩形 25">
            <a:hlinkClick r:id="" action="ppaction://noaction"/>
            <a:extLst>
              <a:ext uri="{FF2B5EF4-FFF2-40B4-BE49-F238E27FC236}">
                <a16:creationId xmlns:a16="http://schemas.microsoft.com/office/drawing/2014/main" id="{BBD71E0A-E1E9-4244-91B6-210645E4C68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B98BC805-4FC3-400A-8EC8-B8AE29B711C0}"/>
              </a:ext>
            </a:extLst>
          </p:cNvPr>
          <p:cNvSpPr>
            <a:spLocks noGrp="1"/>
          </p:cNvSpPr>
          <p:nvPr>
            <p:ph type="sldNum" sz="quarter" idx="11"/>
          </p:nvPr>
        </p:nvSpPr>
        <p:spPr/>
        <p:txBody>
          <a:bodyPr/>
          <a:lstStyle/>
          <a:p>
            <a:pPr>
              <a:defRPr/>
            </a:pPr>
            <a:fld id="{D5143908-0819-4B70-B92B-71A05F9F97D4}" type="slidenum">
              <a:rPr lang="zh-CN" altLang="en-US" smtClean="0"/>
              <a:pPr>
                <a:defRPr/>
              </a:pPr>
              <a:t>71</a:t>
            </a:fld>
            <a:endParaRPr lang="zh-CN" altLang="en-US" dirty="0"/>
          </a:p>
        </p:txBody>
      </p:sp>
    </p:spTree>
    <p:extLst>
      <p:ext uri="{BB962C8B-B14F-4D97-AF65-F5344CB8AC3E}">
        <p14:creationId xmlns:p14="http://schemas.microsoft.com/office/powerpoint/2010/main" val="1652385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二义性问题</a:t>
            </a:r>
          </a:p>
        </p:txBody>
      </p:sp>
      <p:sp>
        <p:nvSpPr>
          <p:cNvPr id="3" name="内容占位符 2"/>
          <p:cNvSpPr>
            <a:spLocks noGrp="1"/>
          </p:cNvSpPr>
          <p:nvPr>
            <p:ph idx="1"/>
          </p:nvPr>
        </p:nvSpPr>
        <p:spPr/>
        <p:txBody>
          <a:bodyPr/>
          <a:lstStyle/>
          <a:p>
            <a:pPr>
              <a:lnSpc>
                <a:spcPct val="90000"/>
              </a:lnSpc>
            </a:pPr>
            <a:r>
              <a:rPr lang="zh-CN" altLang="en-US" dirty="0"/>
              <a:t>多继承情况下二基类间重名成员的处理</a:t>
            </a:r>
          </a:p>
          <a:p>
            <a:pPr lvl="1"/>
            <a:r>
              <a:rPr lang="zh-CN" altLang="en-US" dirty="0"/>
              <a:t>多继承情况下二基类间成员重名时，按如下方式进行处理：对子类而言，不加类名限定时默认为是处理子类成员，而要访问父类重名成员时，则要通过类名限定。</a:t>
            </a:r>
            <a:endParaRPr lang="en-US" altLang="zh-CN" dirty="0"/>
          </a:p>
          <a:p>
            <a:pPr marL="457200" lvl="1"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8.8】</a:t>
            </a:r>
            <a:r>
              <a:rPr lang="zh-CN" altLang="en-US" dirty="0">
                <a:solidFill>
                  <a:srgbClr val="C00000"/>
                </a:solidFill>
              </a:rPr>
              <a:t>读程序，分析运行结果</a:t>
            </a:r>
          </a:p>
          <a:p>
            <a:pPr algn="just">
              <a:spcBef>
                <a:spcPts val="0"/>
              </a:spcBef>
              <a:buNone/>
            </a:pPr>
            <a:r>
              <a:rPr lang="zh-CN" altLang="en-US" sz="2000" b="1" dirty="0">
                <a:solidFill>
                  <a:srgbClr val="0000FF"/>
                </a:solidFill>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using namespace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std</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a:latin typeface="Courier New" panose="02070309020205020404" pitchFamily="49" charset="0"/>
                <a:cs typeface="Courier New" panose="02070309020205020404" pitchFamily="49" charset="0"/>
              </a:rPr>
              <a:t>CB1 {</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int </a:t>
            </a:r>
            <a:r>
              <a:rPr lang="en-US" altLang="zh-CN" sz="2000" b="1" dirty="0">
                <a:latin typeface="Courier New" panose="02070309020205020404" pitchFamily="49" charset="0"/>
                <a:cs typeface="Courier New" panose="02070309020205020404" pitchFamily="49" charset="0"/>
              </a:rPr>
              <a:t>a; CB1(</a:t>
            </a:r>
            <a:r>
              <a:rPr lang="en-US" altLang="zh-CN" sz="2000" b="1" dirty="0">
                <a:solidFill>
                  <a:srgbClr val="0000FF"/>
                </a:solidFill>
                <a:latin typeface="Courier New" panose="02070309020205020404" pitchFamily="49" charset="0"/>
                <a:cs typeface="Courier New" panose="02070309020205020404" pitchFamily="49" charset="0"/>
              </a:rPr>
              <a:t>int </a:t>
            </a:r>
            <a:r>
              <a:rPr lang="en-US" altLang="zh-CN" sz="2000" b="1" dirty="0">
                <a:latin typeface="Courier New" panose="02070309020205020404" pitchFamily="49" charset="0"/>
                <a:cs typeface="Courier New" panose="02070309020205020404" pitchFamily="49" charset="0"/>
              </a:rPr>
              <a:t>x){a=x;}</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err="1">
                <a:latin typeface="Courier New" panose="02070309020205020404" pitchFamily="49" charset="0"/>
                <a:cs typeface="Courier New" panose="02070309020205020404" pitchFamily="49" charset="0"/>
              </a:rPr>
              <a:t>showa</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&lt;&lt;"Class CB1 ==&gt; a="&lt;&lt;a&lt;&lt;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latin typeface="Courier New" panose="02070309020205020404" pitchFamily="49" charset="0"/>
                <a:cs typeface="Courier New" panose="02070309020205020404" pitchFamily="49" charset="0"/>
              </a:rPr>
              <a:t>}; </a:t>
            </a:r>
            <a:endParaRPr lang="zh-CN" altLang="en-US" sz="2000" b="1" dirty="0"/>
          </a:p>
        </p:txBody>
      </p:sp>
      <p:sp>
        <p:nvSpPr>
          <p:cNvPr id="20" name="矩形 19">
            <a:hlinkClick r:id="rId2" action="ppaction://hlinksldjump"/>
            <a:extLst>
              <a:ext uri="{FF2B5EF4-FFF2-40B4-BE49-F238E27FC236}">
                <a16:creationId xmlns:a16="http://schemas.microsoft.com/office/drawing/2014/main" id="{B7FDA7CD-8100-47E7-861A-44A6B6EB9E4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21" name="矩形 20">
            <a:hlinkClick r:id="" action="ppaction://noaction"/>
            <a:extLst>
              <a:ext uri="{FF2B5EF4-FFF2-40B4-BE49-F238E27FC236}">
                <a16:creationId xmlns:a16="http://schemas.microsoft.com/office/drawing/2014/main" id="{D6A95A13-1C4A-44F9-AD80-71CEDCFDBFA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22" name="矩形 21">
            <a:hlinkClick r:id="" action="ppaction://noaction"/>
            <a:extLst>
              <a:ext uri="{FF2B5EF4-FFF2-40B4-BE49-F238E27FC236}">
                <a16:creationId xmlns:a16="http://schemas.microsoft.com/office/drawing/2014/main" id="{E885BCC3-3D59-4E5F-AF56-0DE0792F39B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23" name="矩形 22">
            <a:hlinkClick r:id="" action="ppaction://noaction"/>
            <a:extLst>
              <a:ext uri="{FF2B5EF4-FFF2-40B4-BE49-F238E27FC236}">
                <a16:creationId xmlns:a16="http://schemas.microsoft.com/office/drawing/2014/main" id="{26C7ED7E-09C8-4D7D-AA6A-99575D079CE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24" name="矩形 23">
            <a:hlinkClick r:id="" action="ppaction://noaction"/>
            <a:extLst>
              <a:ext uri="{FF2B5EF4-FFF2-40B4-BE49-F238E27FC236}">
                <a16:creationId xmlns:a16="http://schemas.microsoft.com/office/drawing/2014/main" id="{5AA2A686-EB56-4310-93C7-20515C846C1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25" name="矩形 24">
            <a:hlinkClick r:id="" action="ppaction://noaction"/>
            <a:extLst>
              <a:ext uri="{FF2B5EF4-FFF2-40B4-BE49-F238E27FC236}">
                <a16:creationId xmlns:a16="http://schemas.microsoft.com/office/drawing/2014/main" id="{6A94F34B-1489-43C3-8174-9741B9C7DCA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26" name="矩形 25">
            <a:hlinkClick r:id="" action="ppaction://noaction"/>
            <a:extLst>
              <a:ext uri="{FF2B5EF4-FFF2-40B4-BE49-F238E27FC236}">
                <a16:creationId xmlns:a16="http://schemas.microsoft.com/office/drawing/2014/main" id="{F9FB9FA6-4B21-4BE4-8A8C-E865007E869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7" name="矩形 26">
            <a:hlinkClick r:id="" action="ppaction://noaction"/>
            <a:extLst>
              <a:ext uri="{FF2B5EF4-FFF2-40B4-BE49-F238E27FC236}">
                <a16:creationId xmlns:a16="http://schemas.microsoft.com/office/drawing/2014/main" id="{6A05DA87-45E2-445D-B212-F811D6DD482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4" name="灯片编号占位符 3">
            <a:extLst>
              <a:ext uri="{FF2B5EF4-FFF2-40B4-BE49-F238E27FC236}">
                <a16:creationId xmlns:a16="http://schemas.microsoft.com/office/drawing/2014/main" id="{1F01B69F-40D4-4F40-A321-AAEBFB0E2B4F}"/>
              </a:ext>
            </a:extLst>
          </p:cNvPr>
          <p:cNvSpPr>
            <a:spLocks noGrp="1"/>
          </p:cNvSpPr>
          <p:nvPr>
            <p:ph type="sldNum" sz="quarter" idx="11"/>
          </p:nvPr>
        </p:nvSpPr>
        <p:spPr/>
        <p:txBody>
          <a:bodyPr/>
          <a:lstStyle/>
          <a:p>
            <a:pPr>
              <a:defRPr/>
            </a:pPr>
            <a:fld id="{D5143908-0819-4B70-B92B-71A05F9F97D4}" type="slidenum">
              <a:rPr lang="zh-CN" altLang="en-US" smtClean="0"/>
              <a:pPr>
                <a:defRPr/>
              </a:pPr>
              <a:t>72</a:t>
            </a:fld>
            <a:endParaRPr lang="zh-CN" altLang="en-US" dirty="0"/>
          </a:p>
        </p:txBody>
      </p:sp>
    </p:spTree>
    <p:extLst>
      <p:ext uri="{BB962C8B-B14F-4D97-AF65-F5344CB8AC3E}">
        <p14:creationId xmlns:p14="http://schemas.microsoft.com/office/powerpoint/2010/main" val="10442572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78718"/>
            <a:ext cx="8229600" cy="5058593"/>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CB2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 </a:t>
            </a:r>
          </a:p>
          <a:p>
            <a:pPr algn="just">
              <a:spcBef>
                <a:spcPts val="0"/>
              </a:spcBef>
              <a:buNone/>
            </a:pPr>
            <a:r>
              <a:rPr lang="en-US" altLang="zh-CN" sz="2400" b="1" dirty="0">
                <a:latin typeface="Courier New" panose="02070309020205020404" pitchFamily="49" charset="0"/>
                <a:cs typeface="Courier New" panose="02070309020205020404" pitchFamily="49" charset="0"/>
              </a:rPr>
              <a:t>	CB2(</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x){a=x;}</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void </a:t>
            </a:r>
            <a:r>
              <a:rPr lang="en-US" altLang="zh-CN" sz="2400" b="1" dirty="0" err="1">
                <a:latin typeface="Courier New" panose="02070309020205020404" pitchFamily="49" charset="0"/>
                <a:cs typeface="Courier New" panose="02070309020205020404" pitchFamily="49" charset="0"/>
              </a:rPr>
              <a:t>showa</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&lt;&lt;"Class CB2 ==&gt; a="&lt;&lt;a&lt;&lt;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CD:</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CB1,</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public </a:t>
            </a:r>
            <a:r>
              <a:rPr lang="en-US" altLang="zh-CN" sz="2400" b="1" dirty="0">
                <a:latin typeface="Courier New" panose="02070309020205020404" pitchFamily="49" charset="0"/>
                <a:cs typeface="Courier New" panose="02070309020205020404" pitchFamily="49" charset="0"/>
              </a:rPr>
              <a:t>CB2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与二基类数据成员</a:t>
            </a:r>
            <a:r>
              <a:rPr lang="en-US" altLang="zh-CN" sz="2400" b="1" dirty="0">
                <a:solidFill>
                  <a:srgbClr val="00B050"/>
                </a:solidFill>
                <a:latin typeface="Courier New" panose="02070309020205020404" pitchFamily="49" charset="0"/>
                <a:cs typeface="Courier New" panose="02070309020205020404" pitchFamily="49" charset="0"/>
              </a:rPr>
              <a:t>a</a:t>
            </a:r>
            <a:r>
              <a:rPr lang="zh-CN" altLang="en-US" sz="2400" b="1" dirty="0">
                <a:solidFill>
                  <a:srgbClr val="00B050"/>
                </a:solidFill>
                <a:latin typeface="Courier New" panose="02070309020205020404" pitchFamily="49" charset="0"/>
                <a:cs typeface="Courier New" panose="02070309020205020404" pitchFamily="49" charset="0"/>
              </a:rPr>
              <a:t>同名</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CD(</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x,</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y,</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z): CB1(x), CB2(y) {a=z;}</a:t>
            </a:r>
            <a:endParaRPr lang="zh-CN" altLang="en-US" sz="2400" b="1" dirty="0">
              <a:latin typeface="Courier New" panose="02070309020205020404" pitchFamily="49" charset="0"/>
              <a:cs typeface="Courier New" panose="02070309020205020404" pitchFamily="49" charset="0"/>
            </a:endParaRPr>
          </a:p>
        </p:txBody>
      </p:sp>
      <p:sp>
        <p:nvSpPr>
          <p:cNvPr id="12" name="矩形 11">
            <a:hlinkClick r:id="rId2" action="ppaction://hlinksldjump"/>
            <a:extLst>
              <a:ext uri="{FF2B5EF4-FFF2-40B4-BE49-F238E27FC236}">
                <a16:creationId xmlns:a16="http://schemas.microsoft.com/office/drawing/2014/main" id="{D16C2A62-E0B8-4C17-95C0-4D0193999DA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A2F28A3D-2D77-4E6E-8F75-4CF1C72C117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55C90917-7498-41EC-9092-C9A09C5E065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3043040C-0F9B-4D1F-8582-2CF9CBD0262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9296E13E-C562-4F32-A46D-50224BDE879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17" name="矩形 16">
            <a:hlinkClick r:id="" action="ppaction://noaction"/>
            <a:extLst>
              <a:ext uri="{FF2B5EF4-FFF2-40B4-BE49-F238E27FC236}">
                <a16:creationId xmlns:a16="http://schemas.microsoft.com/office/drawing/2014/main" id="{0CB31DE8-8BAE-49E3-B0CC-0705DCC69CB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8" name="矩形 17">
            <a:hlinkClick r:id="" action="ppaction://noaction"/>
            <a:extLst>
              <a:ext uri="{FF2B5EF4-FFF2-40B4-BE49-F238E27FC236}">
                <a16:creationId xmlns:a16="http://schemas.microsoft.com/office/drawing/2014/main" id="{F61DB700-EC48-4830-BD1C-62450B1D7D5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9" name="矩形 18">
            <a:hlinkClick r:id="" action="ppaction://noaction"/>
            <a:extLst>
              <a:ext uri="{FF2B5EF4-FFF2-40B4-BE49-F238E27FC236}">
                <a16:creationId xmlns:a16="http://schemas.microsoft.com/office/drawing/2014/main" id="{C0297409-DA27-403F-B39E-995B3CF18BA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EC35B917-B82A-41FA-A112-E1B89B808B25}"/>
              </a:ext>
            </a:extLst>
          </p:cNvPr>
          <p:cNvSpPr>
            <a:spLocks noGrp="1"/>
          </p:cNvSpPr>
          <p:nvPr>
            <p:ph type="sldNum" sz="quarter" idx="11"/>
          </p:nvPr>
        </p:nvSpPr>
        <p:spPr/>
        <p:txBody>
          <a:bodyPr/>
          <a:lstStyle/>
          <a:p>
            <a:pPr>
              <a:defRPr/>
            </a:pPr>
            <a:fld id="{D5143908-0819-4B70-B92B-71A05F9F97D4}" type="slidenum">
              <a:rPr lang="zh-CN" altLang="en-US" smtClean="0"/>
              <a:pPr>
                <a:defRPr/>
              </a:pPr>
              <a:t>73</a:t>
            </a:fld>
            <a:endParaRPr lang="zh-CN" altLang="en-US" dirty="0"/>
          </a:p>
        </p:txBody>
      </p:sp>
    </p:spTree>
    <p:extLst>
      <p:ext uri="{BB962C8B-B14F-4D97-AF65-F5344CB8AC3E}">
        <p14:creationId xmlns:p14="http://schemas.microsoft.com/office/powerpoint/2010/main" val="302832835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4784"/>
            <a:ext cx="8229600" cy="4500562"/>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void </a:t>
            </a:r>
            <a:r>
              <a:rPr lang="en-US" altLang="zh-CN" sz="2400" b="1" dirty="0" err="1">
                <a:latin typeface="Courier New" panose="02070309020205020404" pitchFamily="49" charset="0"/>
                <a:cs typeface="Courier New" panose="02070309020205020404" pitchFamily="49" charset="0"/>
              </a:rPr>
              <a:t>showa</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与二基类成员函数</a:t>
            </a:r>
            <a:r>
              <a:rPr lang="en-US" altLang="zh-CN" sz="2400" b="1" dirty="0" err="1">
                <a:solidFill>
                  <a:srgbClr val="00B050"/>
                </a:solidFill>
                <a:latin typeface="Courier New" panose="02070309020205020404" pitchFamily="49" charset="0"/>
                <a:cs typeface="Courier New" panose="02070309020205020404" pitchFamily="49" charset="0"/>
              </a:rPr>
              <a:t>showa</a:t>
            </a:r>
            <a:r>
              <a:rPr lang="zh-CN" altLang="en-US" sz="2400" b="1" dirty="0">
                <a:solidFill>
                  <a:srgbClr val="00B050"/>
                </a:solidFill>
                <a:latin typeface="Courier New" panose="02070309020205020404" pitchFamily="49" charset="0"/>
                <a:cs typeface="Courier New" panose="02070309020205020404" pitchFamily="49" charset="0"/>
              </a:rPr>
              <a:t>同名</a:t>
            </a:r>
            <a:endParaRPr lang="en-US" altLang="zh-CN"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&lt;&lt;"Class CD ==&gt; a="&lt;&lt;a&lt;&lt;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print3a()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显示出派生类的</a:t>
            </a:r>
            <a:r>
              <a:rPr lang="en-US" altLang="zh-CN" sz="2400" b="1" dirty="0">
                <a:solidFill>
                  <a:srgbClr val="00B050"/>
                </a:solidFill>
                <a:latin typeface="Courier New" panose="02070309020205020404" pitchFamily="49" charset="0"/>
                <a:cs typeface="Courier New" panose="02070309020205020404" pitchFamily="49" charset="0"/>
              </a:rPr>
              <a:t>a</a:t>
            </a:r>
            <a:r>
              <a:rPr lang="zh-CN" altLang="en-US" sz="2400" b="1" dirty="0">
                <a:solidFill>
                  <a:srgbClr val="00B050"/>
                </a:solidFill>
                <a:latin typeface="Courier New" panose="02070309020205020404" pitchFamily="49" charset="0"/>
                <a:cs typeface="Courier New" panose="02070309020205020404" pitchFamily="49" charset="0"/>
              </a:rPr>
              <a:t>及其二父类的重名成员</a:t>
            </a:r>
            <a:r>
              <a:rPr lang="en-US" altLang="zh-CN" sz="2400" b="1" dirty="0">
                <a:solidFill>
                  <a:srgbClr val="00B050"/>
                </a:solidFill>
                <a:latin typeface="Courier New" panose="02070309020205020404" pitchFamily="49" charset="0"/>
                <a:cs typeface="Courier New" panose="02070309020205020404" pitchFamily="49" charset="0"/>
              </a:rPr>
              <a:t>a</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&lt;&lt;"a="&lt;&lt;a&lt;&lt;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&lt;&lt;"CB1::a="&lt;&lt;CB1::a&lt;&lt;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&lt;&lt;"CB2::a="&lt;&lt;CB2::a&lt;&lt;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spcBef>
                <a:spcPts val="0"/>
              </a:spcBef>
            </a:pPr>
            <a:endParaRPr lang="zh-CN" altLang="en-US" sz="2400" b="1" dirty="0">
              <a:latin typeface="Courier New" panose="02070309020205020404" pitchFamily="49" charset="0"/>
              <a:cs typeface="Courier New" panose="02070309020205020404" pitchFamily="49" charset="0"/>
            </a:endParaRPr>
          </a:p>
        </p:txBody>
      </p:sp>
      <p:sp>
        <p:nvSpPr>
          <p:cNvPr id="12" name="矩形 11">
            <a:hlinkClick r:id="rId2" action="ppaction://hlinksldjump"/>
            <a:extLst>
              <a:ext uri="{FF2B5EF4-FFF2-40B4-BE49-F238E27FC236}">
                <a16:creationId xmlns:a16="http://schemas.microsoft.com/office/drawing/2014/main" id="{BED91C8B-6748-4816-BA8D-C6ED499F9B8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6976C773-795B-403B-A292-4EFC69EEDB3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CE144545-F15B-4CB2-B3B4-E21D8CEF6EE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A390F31A-5152-46A0-8E8A-2F5C4C51170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E2E73C7F-CF4D-4708-9AFD-DF12BEC9BB4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17" name="矩形 16">
            <a:hlinkClick r:id="" action="ppaction://noaction"/>
            <a:extLst>
              <a:ext uri="{FF2B5EF4-FFF2-40B4-BE49-F238E27FC236}">
                <a16:creationId xmlns:a16="http://schemas.microsoft.com/office/drawing/2014/main" id="{F817B144-44D3-4D8D-B255-9EE0FC3D61A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8" name="矩形 17">
            <a:hlinkClick r:id="" action="ppaction://noaction"/>
            <a:extLst>
              <a:ext uri="{FF2B5EF4-FFF2-40B4-BE49-F238E27FC236}">
                <a16:creationId xmlns:a16="http://schemas.microsoft.com/office/drawing/2014/main" id="{CDA1B64F-4A79-40D7-AA71-68F73E1B577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9" name="矩形 18">
            <a:hlinkClick r:id="" action="ppaction://noaction"/>
            <a:extLst>
              <a:ext uri="{FF2B5EF4-FFF2-40B4-BE49-F238E27FC236}">
                <a16:creationId xmlns:a16="http://schemas.microsoft.com/office/drawing/2014/main" id="{DA667612-202E-4D5D-8779-9090FFAB038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FC8AA008-0D3A-4BEB-862C-4AD92AF5E0BD}"/>
              </a:ext>
            </a:extLst>
          </p:cNvPr>
          <p:cNvSpPr>
            <a:spLocks noGrp="1"/>
          </p:cNvSpPr>
          <p:nvPr>
            <p:ph type="sldNum" sz="quarter" idx="11"/>
          </p:nvPr>
        </p:nvSpPr>
        <p:spPr/>
        <p:txBody>
          <a:bodyPr/>
          <a:lstStyle/>
          <a:p>
            <a:pPr>
              <a:defRPr/>
            </a:pPr>
            <a:fld id="{D5143908-0819-4B70-B92B-71A05F9F97D4}" type="slidenum">
              <a:rPr lang="zh-CN" altLang="en-US" smtClean="0"/>
              <a:pPr>
                <a:defRPr/>
              </a:pPr>
              <a:t>74</a:t>
            </a:fld>
            <a:endParaRPr lang="zh-CN" altLang="en-US" dirty="0"/>
          </a:p>
        </p:txBody>
      </p:sp>
    </p:spTree>
    <p:extLst>
      <p:ext uri="{BB962C8B-B14F-4D97-AF65-F5344CB8AC3E}">
        <p14:creationId xmlns:p14="http://schemas.microsoft.com/office/powerpoint/2010/main" val="5092216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435280" cy="5591544"/>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lgn="just">
              <a:spcBef>
                <a:spcPts val="0"/>
              </a:spcBef>
              <a:buNone/>
            </a:pPr>
            <a:r>
              <a:rPr lang="en-US" altLang="zh-CN" sz="2400" b="1" dirty="0">
                <a:latin typeface="Courier New" panose="02070309020205020404" pitchFamily="49" charset="0"/>
                <a:cs typeface="Courier New" panose="02070309020205020404" pitchFamily="49" charset="0"/>
              </a:rPr>
              <a:t>	CB1 CB1obj(11);</a:t>
            </a:r>
          </a:p>
          <a:p>
            <a:pPr algn="just">
              <a:spcBef>
                <a:spcPts val="0"/>
              </a:spcBef>
              <a:buNone/>
            </a:pPr>
            <a:r>
              <a:rPr lang="en-US" altLang="zh-CN" sz="2400" b="1" dirty="0">
                <a:latin typeface="Courier New" panose="02070309020205020404" pitchFamily="49" charset="0"/>
                <a:cs typeface="Courier New" panose="02070309020205020404" pitchFamily="49" charset="0"/>
              </a:rPr>
              <a:t>	CB1obj.showa();</a:t>
            </a:r>
          </a:p>
          <a:p>
            <a:pPr algn="just">
              <a:spcBef>
                <a:spcPts val="0"/>
              </a:spcBef>
              <a:buNone/>
            </a:pPr>
            <a:r>
              <a:rPr lang="en-US" altLang="zh-CN" sz="2400" b="1" dirty="0">
                <a:latin typeface="Courier New" panose="02070309020205020404" pitchFamily="49" charset="0"/>
                <a:cs typeface="Courier New" panose="02070309020205020404" pitchFamily="49" charset="0"/>
              </a:rPr>
              <a:t>	CD </a:t>
            </a:r>
            <a:r>
              <a:rPr lang="en-US" altLang="zh-CN" sz="2400" b="1" dirty="0" err="1">
                <a:latin typeface="Courier New" panose="02070309020205020404" pitchFamily="49" charset="0"/>
                <a:cs typeface="Courier New" panose="02070309020205020404" pitchFamily="49" charset="0"/>
              </a:rPr>
              <a:t>CDobj</a:t>
            </a:r>
            <a:r>
              <a:rPr lang="en-US" altLang="zh-CN" sz="2400" b="1" dirty="0">
                <a:latin typeface="Courier New" panose="02070309020205020404" pitchFamily="49" charset="0"/>
                <a:cs typeface="Courier New" panose="02070309020205020404" pitchFamily="49" charset="0"/>
              </a:rPr>
              <a:t>(101, 202,909);</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CDobj.showa</a:t>
            </a:r>
            <a:r>
              <a:rPr lang="en-US" altLang="zh-CN" sz="2400" b="1" dirty="0">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子类</a:t>
            </a:r>
            <a:r>
              <a:rPr lang="en-US" altLang="zh-CN" sz="2400" b="1" dirty="0" err="1">
                <a:solidFill>
                  <a:srgbClr val="00B050"/>
                </a:solidFill>
                <a:latin typeface="Courier New" panose="02070309020205020404" pitchFamily="49" charset="0"/>
                <a:cs typeface="Courier New" panose="02070309020205020404" pitchFamily="49" charset="0"/>
              </a:rPr>
              <a:t>showa</a:t>
            </a:r>
            <a:endParaRPr lang="en-US" altLang="zh-CN"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CDobj.CB1::</a:t>
            </a:r>
            <a:r>
              <a:rPr lang="en-US" altLang="zh-CN" sz="2400" b="1" dirty="0" err="1">
                <a:latin typeface="Courier New" panose="02070309020205020404" pitchFamily="49" charset="0"/>
                <a:cs typeface="Courier New" panose="02070309020205020404" pitchFamily="49" charset="0"/>
              </a:rPr>
              <a:t>showa</a:t>
            </a:r>
            <a:r>
              <a:rPr lang="en-US" altLang="zh-CN" sz="2400" b="1" dirty="0">
                <a:latin typeface="Courier New" panose="02070309020205020404" pitchFamily="49" charset="0"/>
                <a:cs typeface="Courier New" panose="02070309020205020404" pitchFamily="49" charset="0"/>
              </a:rPr>
              <a: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父类</a:t>
            </a:r>
            <a:r>
              <a:rPr lang="en-US" altLang="zh-CN" sz="2400" b="1" dirty="0" err="1">
                <a:solidFill>
                  <a:srgbClr val="00B050"/>
                </a:solidFill>
                <a:latin typeface="Courier New" panose="02070309020205020404" pitchFamily="49" charset="0"/>
                <a:cs typeface="Courier New" panose="02070309020205020404" pitchFamily="49" charset="0"/>
              </a:rPr>
              <a:t>showa</a:t>
            </a:r>
            <a:endParaRPr lang="en-US" altLang="zh-CN"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CDobj.a</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CDobj.a</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&lt;&lt;"CDobj.CB2::a="&lt;&lt;CDobj.CB2::a&lt;&lt;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zh-CN" altLang="en-US" sz="2400" b="1" dirty="0">
                <a:solidFill>
                  <a:schemeClr val="accent6"/>
                </a:solidFill>
                <a:latin typeface="Courier New" panose="02070309020205020404" pitchFamily="49" charset="0"/>
                <a:cs typeface="Courier New" panose="02070309020205020404" pitchFamily="49" charset="0"/>
              </a:rPr>
              <a:t>程序执行后的显示结果如下：</a:t>
            </a:r>
          </a:p>
          <a:p>
            <a:pPr algn="just">
              <a:spcBef>
                <a:spcPts val="0"/>
              </a:spcBef>
              <a:buNone/>
            </a:pPr>
            <a:r>
              <a:rPr lang="en-US" altLang="zh-CN" sz="2000" b="1" dirty="0">
                <a:latin typeface="Courier New" panose="02070309020205020404" pitchFamily="49" charset="0"/>
                <a:cs typeface="Courier New" panose="02070309020205020404" pitchFamily="49" charset="0"/>
              </a:rPr>
              <a:t>Class CB1 ==&gt; a=11</a:t>
            </a:r>
          </a:p>
          <a:p>
            <a:pPr algn="just">
              <a:spcBef>
                <a:spcPts val="0"/>
              </a:spcBef>
              <a:buNone/>
            </a:pPr>
            <a:r>
              <a:rPr lang="en-US" altLang="zh-CN" sz="2000" b="1" dirty="0">
                <a:latin typeface="Courier New" panose="02070309020205020404" pitchFamily="49" charset="0"/>
                <a:cs typeface="Courier New" panose="02070309020205020404" pitchFamily="49" charset="0"/>
              </a:rPr>
              <a:t>Class CD ==&gt; a=909</a:t>
            </a:r>
          </a:p>
          <a:p>
            <a:pPr algn="just">
              <a:spcBef>
                <a:spcPts val="0"/>
              </a:spcBef>
              <a:buNone/>
            </a:pPr>
            <a:r>
              <a:rPr lang="en-US" altLang="zh-CN" sz="2000" b="1" dirty="0">
                <a:latin typeface="Courier New" panose="02070309020205020404" pitchFamily="49" charset="0"/>
                <a:cs typeface="Courier New" panose="02070309020205020404" pitchFamily="49" charset="0"/>
              </a:rPr>
              <a:t>Class CB1 ==&gt; a=101</a:t>
            </a:r>
          </a:p>
          <a:p>
            <a:pPr algn="just">
              <a:spcBef>
                <a:spcPts val="0"/>
              </a:spcBef>
              <a:buNone/>
            </a:pPr>
            <a:r>
              <a:rPr lang="en-US" altLang="zh-CN" sz="2000" b="1" dirty="0" err="1">
                <a:latin typeface="Courier New" panose="02070309020205020404" pitchFamily="49" charset="0"/>
                <a:cs typeface="Courier New" panose="02070309020205020404" pitchFamily="49" charset="0"/>
              </a:rPr>
              <a:t>CDobj.a</a:t>
            </a:r>
            <a:r>
              <a:rPr lang="en-US" altLang="zh-CN" sz="2000" b="1" dirty="0">
                <a:latin typeface="Courier New" panose="02070309020205020404" pitchFamily="49" charset="0"/>
                <a:cs typeface="Courier New" panose="02070309020205020404" pitchFamily="49" charset="0"/>
              </a:rPr>
              <a:t>=909</a:t>
            </a:r>
          </a:p>
          <a:p>
            <a:pPr algn="just">
              <a:spcBef>
                <a:spcPts val="0"/>
              </a:spcBef>
              <a:buNone/>
            </a:pPr>
            <a:r>
              <a:rPr lang="en-US" altLang="zh-CN" sz="2000" b="1" dirty="0">
                <a:latin typeface="Courier New" panose="02070309020205020404" pitchFamily="49" charset="0"/>
                <a:cs typeface="Courier New" panose="02070309020205020404" pitchFamily="49" charset="0"/>
              </a:rPr>
              <a:t>CDobj.CB2::a=202</a:t>
            </a:r>
            <a:endParaRPr lang="zh-CN" altLang="en-US" sz="2000" b="1" dirty="0">
              <a:latin typeface="Courier New" panose="02070309020205020404" pitchFamily="49" charset="0"/>
              <a:cs typeface="Courier New" panose="02070309020205020404" pitchFamily="49" charset="0"/>
            </a:endParaRPr>
          </a:p>
        </p:txBody>
      </p:sp>
      <p:sp>
        <p:nvSpPr>
          <p:cNvPr id="12" name="矩形 11">
            <a:hlinkClick r:id="rId2" action="ppaction://hlinksldjump"/>
            <a:extLst>
              <a:ext uri="{FF2B5EF4-FFF2-40B4-BE49-F238E27FC236}">
                <a16:creationId xmlns:a16="http://schemas.microsoft.com/office/drawing/2014/main" id="{28741D59-7E83-4FAF-B4D2-5BE4F25C945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F303FFA1-FBE2-4A6E-AB22-16B2DF3D880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D59FC6FD-A1EC-4D49-80F3-F125EE5952B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4C535EE6-16FE-49B9-B864-E209D383DD6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3141256B-5DDB-4794-B4BE-D395E720793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17" name="矩形 16">
            <a:hlinkClick r:id="" action="ppaction://noaction"/>
            <a:extLst>
              <a:ext uri="{FF2B5EF4-FFF2-40B4-BE49-F238E27FC236}">
                <a16:creationId xmlns:a16="http://schemas.microsoft.com/office/drawing/2014/main" id="{524DAC66-6D37-439A-A29A-1A21674A7FF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8" name="矩形 17">
            <a:hlinkClick r:id="" action="ppaction://noaction"/>
            <a:extLst>
              <a:ext uri="{FF2B5EF4-FFF2-40B4-BE49-F238E27FC236}">
                <a16:creationId xmlns:a16="http://schemas.microsoft.com/office/drawing/2014/main" id="{89E5BE1F-08A2-4CD4-8F14-DAE08ACFEF3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9" name="矩形 18">
            <a:hlinkClick r:id="" action="ppaction://noaction"/>
            <a:extLst>
              <a:ext uri="{FF2B5EF4-FFF2-40B4-BE49-F238E27FC236}">
                <a16:creationId xmlns:a16="http://schemas.microsoft.com/office/drawing/2014/main" id="{69CFB05F-91D9-4E86-8073-A7D1C6E9863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E91215A8-A03C-4898-9B90-CCEFB1684DDB}"/>
              </a:ext>
            </a:extLst>
          </p:cNvPr>
          <p:cNvSpPr>
            <a:spLocks noGrp="1"/>
          </p:cNvSpPr>
          <p:nvPr>
            <p:ph type="sldNum" sz="quarter" idx="11"/>
          </p:nvPr>
        </p:nvSpPr>
        <p:spPr/>
        <p:txBody>
          <a:bodyPr/>
          <a:lstStyle/>
          <a:p>
            <a:pPr>
              <a:defRPr/>
            </a:pPr>
            <a:fld id="{D5143908-0819-4B70-B92B-71A05F9F97D4}" type="slidenum">
              <a:rPr lang="zh-CN" altLang="en-US" smtClean="0"/>
              <a:pPr>
                <a:defRPr/>
              </a:pPr>
              <a:t>75</a:t>
            </a:fld>
            <a:endParaRPr lang="zh-CN" altLang="en-US" dirty="0"/>
          </a:p>
        </p:txBody>
      </p:sp>
    </p:spTree>
    <p:extLst>
      <p:ext uri="{BB962C8B-B14F-4D97-AF65-F5344CB8AC3E}">
        <p14:creationId xmlns:p14="http://schemas.microsoft.com/office/powerpoint/2010/main" val="3806351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二义性问题</a:t>
            </a:r>
          </a:p>
        </p:txBody>
      </p:sp>
      <p:sp>
        <p:nvSpPr>
          <p:cNvPr id="3" name="内容占位符 2"/>
          <p:cNvSpPr>
            <a:spLocks noGrp="1"/>
          </p:cNvSpPr>
          <p:nvPr>
            <p:ph idx="1"/>
          </p:nvPr>
        </p:nvSpPr>
        <p:spPr/>
        <p:txBody>
          <a:bodyPr/>
          <a:lstStyle/>
          <a:p>
            <a:r>
              <a:rPr lang="zh-CN" altLang="en-US" dirty="0"/>
              <a:t>多级混合继承(非虚拟继承)包含两个基类实例情况的处理</a:t>
            </a:r>
            <a:endParaRPr lang="en-US" altLang="zh-CN" dirty="0"/>
          </a:p>
          <a:p>
            <a:pPr lvl="1"/>
            <a:r>
              <a:rPr lang="zh-CN" altLang="en-US" dirty="0"/>
              <a:t>多级混合继承情况下，若类</a:t>
            </a:r>
            <a:r>
              <a:rPr lang="en-US" altLang="zh-CN" dirty="0"/>
              <a:t>D</a:t>
            </a:r>
            <a:r>
              <a:rPr lang="zh-CN" altLang="en-US" dirty="0"/>
              <a:t>从两条不同“路径”同时对类</a:t>
            </a:r>
            <a:r>
              <a:rPr lang="en-US" altLang="zh-CN" dirty="0"/>
              <a:t>A</a:t>
            </a:r>
            <a:r>
              <a:rPr lang="zh-CN" altLang="en-US" dirty="0"/>
              <a:t>进行了一般性继承（非虚拟继承）的话，则类</a:t>
            </a:r>
            <a:r>
              <a:rPr lang="en-US" altLang="zh-CN" dirty="0"/>
              <a:t>D</a:t>
            </a:r>
            <a:r>
              <a:rPr lang="zh-CN" altLang="en-US" dirty="0"/>
              <a:t>的对象中会同时包含着两个类</a:t>
            </a:r>
            <a:r>
              <a:rPr lang="en-US" altLang="zh-CN" dirty="0"/>
              <a:t>A</a:t>
            </a:r>
            <a:r>
              <a:rPr lang="zh-CN" altLang="en-US" dirty="0"/>
              <a:t>的实例。此时，对类</a:t>
            </a:r>
            <a:r>
              <a:rPr lang="en-US" altLang="zh-CN" dirty="0"/>
              <a:t>D</a:t>
            </a:r>
            <a:r>
              <a:rPr lang="zh-CN" altLang="en-US" dirty="0"/>
              <a:t>而言，要通过类名限定来指定访问两个类</a:t>
            </a:r>
            <a:r>
              <a:rPr lang="en-US" altLang="zh-CN" dirty="0"/>
              <a:t>A</a:t>
            </a:r>
            <a:r>
              <a:rPr lang="zh-CN" altLang="en-US" dirty="0"/>
              <a:t>实例中的哪一个。</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8.9】</a:t>
            </a:r>
            <a:r>
              <a:rPr lang="zh-CN" altLang="en-US" dirty="0">
                <a:solidFill>
                  <a:srgbClr val="C00000"/>
                </a:solidFill>
              </a:rPr>
              <a:t>读程序，分析运行结果</a:t>
            </a:r>
          </a:p>
        </p:txBody>
      </p:sp>
      <p:sp>
        <p:nvSpPr>
          <p:cNvPr id="12" name="矩形 11">
            <a:hlinkClick r:id="rId2" action="ppaction://hlinksldjump"/>
            <a:extLst>
              <a:ext uri="{FF2B5EF4-FFF2-40B4-BE49-F238E27FC236}">
                <a16:creationId xmlns:a16="http://schemas.microsoft.com/office/drawing/2014/main" id="{F96B9831-0CF6-43BD-A733-852B70753E4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0AE16BB6-8161-4D32-98FA-E19B8EE8105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0B3FC256-EEAA-46B9-91BC-A10793B05F2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C38D9B1B-798B-47DF-90E4-22F2D6F9459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1110FDC1-F5AE-41D3-8F60-7CC28F8A52D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17" name="矩形 16">
            <a:hlinkClick r:id="" action="ppaction://noaction"/>
            <a:extLst>
              <a:ext uri="{FF2B5EF4-FFF2-40B4-BE49-F238E27FC236}">
                <a16:creationId xmlns:a16="http://schemas.microsoft.com/office/drawing/2014/main" id="{A3ADD097-B40D-45EC-B89A-658006CD20E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8" name="矩形 17">
            <a:hlinkClick r:id="" action="ppaction://noaction"/>
            <a:extLst>
              <a:ext uri="{FF2B5EF4-FFF2-40B4-BE49-F238E27FC236}">
                <a16:creationId xmlns:a16="http://schemas.microsoft.com/office/drawing/2014/main" id="{6A76E53C-5804-4D3B-95C6-200AE62707E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9" name="矩形 18">
            <a:hlinkClick r:id="" action="ppaction://noaction"/>
            <a:extLst>
              <a:ext uri="{FF2B5EF4-FFF2-40B4-BE49-F238E27FC236}">
                <a16:creationId xmlns:a16="http://schemas.microsoft.com/office/drawing/2014/main" id="{41E60670-B584-4683-B9B2-F28A124C375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4" name="灯片编号占位符 3">
            <a:extLst>
              <a:ext uri="{FF2B5EF4-FFF2-40B4-BE49-F238E27FC236}">
                <a16:creationId xmlns:a16="http://schemas.microsoft.com/office/drawing/2014/main" id="{2207CFFC-F021-4CED-AC35-3D539BB0E665}"/>
              </a:ext>
            </a:extLst>
          </p:cNvPr>
          <p:cNvSpPr>
            <a:spLocks noGrp="1"/>
          </p:cNvSpPr>
          <p:nvPr>
            <p:ph type="sldNum" sz="quarter" idx="11"/>
          </p:nvPr>
        </p:nvSpPr>
        <p:spPr/>
        <p:txBody>
          <a:bodyPr/>
          <a:lstStyle/>
          <a:p>
            <a:pPr>
              <a:defRPr/>
            </a:pPr>
            <a:fld id="{D5143908-0819-4B70-B92B-71A05F9F97D4}" type="slidenum">
              <a:rPr lang="zh-CN" altLang="en-US" smtClean="0"/>
              <a:pPr>
                <a:defRPr/>
              </a:pPr>
              <a:t>76</a:t>
            </a:fld>
            <a:endParaRPr lang="zh-CN" altLang="en-US" dirty="0"/>
          </a:p>
        </p:txBody>
      </p:sp>
    </p:spTree>
    <p:extLst>
      <p:ext uri="{BB962C8B-B14F-4D97-AF65-F5344CB8AC3E}">
        <p14:creationId xmlns:p14="http://schemas.microsoft.com/office/powerpoint/2010/main" val="42119513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205434"/>
          </a:xfrm>
        </p:spPr>
        <p:txBody>
          <a:bodyPr/>
          <a:lstStyle/>
          <a:p>
            <a:pPr lvl="1"/>
            <a:r>
              <a:rPr lang="zh-CN" altLang="en-US" dirty="0">
                <a:solidFill>
                  <a:srgbClr val="C00000"/>
                </a:solidFill>
              </a:rPr>
              <a:t>本例的类间继承关系示例如下:</a:t>
            </a:r>
          </a:p>
          <a:p>
            <a:pPr algn="just">
              <a:spcBef>
                <a:spcPts val="0"/>
              </a:spcBef>
              <a:buNone/>
            </a:pPr>
            <a:r>
              <a:rPr lang="en-US" altLang="zh-CN" sz="2400" dirty="0">
                <a:solidFill>
                  <a:srgbClr val="0000FF"/>
                </a:solidFill>
              </a:rPr>
              <a:t>		</a:t>
            </a:r>
            <a:r>
              <a:rPr lang="en-US" altLang="zh-CN" sz="2000" b="1" dirty="0">
                <a:latin typeface="Courier New" panose="02070309020205020404" pitchFamily="49" charset="0"/>
                <a:cs typeface="Courier New" panose="02070309020205020404" pitchFamily="49" charset="0"/>
              </a:rPr>
              <a:t>class A</a:t>
            </a:r>
          </a:p>
          <a:p>
            <a:pPr algn="just">
              <a:spcBef>
                <a:spcPts val="0"/>
              </a:spcBef>
              <a:buNone/>
            </a:pPr>
            <a:r>
              <a:rPr lang="en-US" altLang="zh-CN" sz="2000" b="1" dirty="0">
                <a:latin typeface="Courier New" panose="02070309020205020404" pitchFamily="49" charset="0"/>
                <a:cs typeface="Courier New" panose="02070309020205020404" pitchFamily="49" charset="0"/>
              </a:rPr>
              <a:t>		class B : public A</a:t>
            </a:r>
          </a:p>
          <a:p>
            <a:pPr algn="just">
              <a:spcBef>
                <a:spcPts val="0"/>
              </a:spcBef>
              <a:buNone/>
            </a:pPr>
            <a:r>
              <a:rPr lang="en-US" altLang="zh-CN" sz="2000" b="1" dirty="0">
                <a:latin typeface="Courier New" panose="02070309020205020404" pitchFamily="49" charset="0"/>
                <a:cs typeface="Courier New" panose="02070309020205020404" pitchFamily="49" charset="0"/>
              </a:rPr>
              <a:t>		class C : public A</a:t>
            </a:r>
          </a:p>
          <a:p>
            <a:pPr algn="just">
              <a:spcBef>
                <a:spcPts val="0"/>
              </a:spcBef>
              <a:buNone/>
            </a:pPr>
            <a:r>
              <a:rPr lang="en-US" altLang="zh-CN" sz="2000" b="1" dirty="0">
                <a:latin typeface="Courier New" panose="02070309020205020404" pitchFamily="49" charset="0"/>
                <a:cs typeface="Courier New" panose="02070309020205020404" pitchFamily="49" charset="0"/>
              </a:rPr>
              <a:t>		class D : public B, public C</a:t>
            </a:r>
            <a:endParaRPr lang="zh-CN" altLang="en-US" sz="2000" b="1" dirty="0">
              <a:latin typeface="Courier New" panose="02070309020205020404" pitchFamily="49" charset="0"/>
              <a:cs typeface="Courier New" panose="02070309020205020404" pitchFamily="49" charset="0"/>
            </a:endParaRPr>
          </a:p>
          <a:p>
            <a:pPr lvl="1">
              <a:lnSpc>
                <a:spcPct val="90000"/>
              </a:lnSpc>
            </a:pPr>
            <a:r>
              <a:rPr lang="zh-CN" altLang="en-US" dirty="0"/>
              <a:t>存储结构示意:</a:t>
            </a:r>
            <a:r>
              <a:rPr lang="en-US" altLang="zh-CN" dirty="0"/>
              <a:t>	</a:t>
            </a:r>
          </a:p>
          <a:p>
            <a:pPr lvl="2">
              <a:lnSpc>
                <a:spcPct val="90000"/>
              </a:lnSpc>
            </a:pPr>
            <a:r>
              <a:rPr lang="zh-CN" altLang="en-US" dirty="0">
                <a:solidFill>
                  <a:schemeClr val="tx2"/>
                </a:solidFill>
                <a:latin typeface="Courier New" panose="02070309020205020404" pitchFamily="49" charset="0"/>
                <a:cs typeface="Courier New" panose="02070309020205020404" pitchFamily="49" charset="0"/>
              </a:rPr>
              <a:t>( ( (</a:t>
            </a:r>
            <a:r>
              <a:rPr lang="en-US" altLang="zh-CN" dirty="0">
                <a:solidFill>
                  <a:schemeClr val="tx2"/>
                </a:solidFill>
                <a:latin typeface="Courier New" panose="02070309020205020404" pitchFamily="49" charset="0"/>
                <a:cs typeface="Courier New" panose="02070309020205020404" pitchFamily="49" charset="0"/>
              </a:rPr>
              <a:t>A) B ) ( (A) C ) D ) </a:t>
            </a:r>
          </a:p>
          <a:p>
            <a:pPr lvl="1">
              <a:lnSpc>
                <a:spcPct val="90000"/>
              </a:lnSpc>
            </a:pPr>
            <a:r>
              <a:rPr lang="zh-CN" altLang="en-US" dirty="0"/>
              <a:t>上述多级混合继承关系应用例举:</a:t>
            </a:r>
            <a:endParaRPr lang="en-US" altLang="zh-CN" dirty="0"/>
          </a:p>
          <a:p>
            <a:pPr lvl="2">
              <a:lnSpc>
                <a:spcPct val="90000"/>
              </a:lnSpc>
            </a:pPr>
            <a:r>
              <a:rPr lang="zh-CN" altLang="en-US" dirty="0"/>
              <a:t>例1.类</a:t>
            </a:r>
            <a:r>
              <a:rPr lang="en-US" altLang="zh-CN" dirty="0"/>
              <a:t>A--</a:t>
            </a:r>
            <a:r>
              <a:rPr lang="zh-CN" altLang="en-US" dirty="0"/>
              <a:t>人员类；  类</a:t>
            </a:r>
            <a:r>
              <a:rPr lang="en-US" altLang="zh-CN" dirty="0"/>
              <a:t>B--</a:t>
            </a:r>
            <a:r>
              <a:rPr lang="zh-CN" altLang="en-US" dirty="0"/>
              <a:t>学生类； 类</a:t>
            </a:r>
            <a:r>
              <a:rPr lang="en-US" altLang="zh-CN" dirty="0"/>
              <a:t>C--</a:t>
            </a:r>
            <a:r>
              <a:rPr lang="zh-CN" altLang="en-US" dirty="0"/>
              <a:t>助教类； 类</a:t>
            </a:r>
            <a:r>
              <a:rPr lang="en-US" altLang="zh-CN" dirty="0"/>
              <a:t>D--</a:t>
            </a:r>
            <a:r>
              <a:rPr lang="zh-CN" altLang="en-US" dirty="0"/>
              <a:t>学生助教类。</a:t>
            </a:r>
            <a:endParaRPr lang="en-US" altLang="zh-CN" dirty="0"/>
          </a:p>
          <a:p>
            <a:pPr lvl="2">
              <a:lnSpc>
                <a:spcPct val="90000"/>
              </a:lnSpc>
            </a:pPr>
            <a:r>
              <a:rPr lang="zh-CN" altLang="en-US" dirty="0"/>
              <a:t>例2.类</a:t>
            </a:r>
            <a:r>
              <a:rPr lang="en-US" altLang="zh-CN" dirty="0"/>
              <a:t>A--</a:t>
            </a:r>
            <a:r>
              <a:rPr lang="zh-CN" altLang="en-US" dirty="0"/>
              <a:t>人员类；  类</a:t>
            </a:r>
            <a:r>
              <a:rPr lang="en-US" altLang="zh-CN" dirty="0"/>
              <a:t>B--</a:t>
            </a:r>
            <a:r>
              <a:rPr lang="zh-CN" altLang="en-US" dirty="0"/>
              <a:t>学生类； 类</a:t>
            </a:r>
            <a:r>
              <a:rPr lang="en-US" altLang="zh-CN" dirty="0"/>
              <a:t>C--</a:t>
            </a:r>
            <a:r>
              <a:rPr lang="zh-CN" altLang="en-US" dirty="0"/>
              <a:t>工人类； 类</a:t>
            </a:r>
            <a:r>
              <a:rPr lang="en-US" altLang="zh-CN" dirty="0"/>
              <a:t>D--</a:t>
            </a:r>
            <a:r>
              <a:rPr lang="zh-CN" altLang="en-US" dirty="0"/>
              <a:t>工人学生类。</a:t>
            </a:r>
            <a:endParaRPr lang="en-US" altLang="zh-CN" dirty="0"/>
          </a:p>
          <a:p>
            <a:pPr lvl="2">
              <a:lnSpc>
                <a:spcPct val="90000"/>
              </a:lnSpc>
            </a:pPr>
            <a:r>
              <a:rPr lang="zh-CN" altLang="en-US" dirty="0"/>
              <a:t>例3.类</a:t>
            </a:r>
            <a:r>
              <a:rPr lang="en-US" altLang="zh-CN" dirty="0"/>
              <a:t>A--</a:t>
            </a:r>
            <a:r>
              <a:rPr lang="zh-CN" altLang="en-US" dirty="0"/>
              <a:t>家具类；  类</a:t>
            </a:r>
            <a:r>
              <a:rPr lang="en-US" altLang="zh-CN" dirty="0"/>
              <a:t>B--</a:t>
            </a:r>
            <a:r>
              <a:rPr lang="zh-CN" altLang="en-US" dirty="0"/>
              <a:t>沙发类； 类</a:t>
            </a:r>
            <a:r>
              <a:rPr lang="en-US" altLang="zh-CN" dirty="0"/>
              <a:t>C--</a:t>
            </a:r>
            <a:r>
              <a:rPr lang="zh-CN" altLang="en-US" dirty="0"/>
              <a:t>床类；   类</a:t>
            </a:r>
            <a:r>
              <a:rPr lang="en-US" altLang="zh-CN" dirty="0"/>
              <a:t>D--</a:t>
            </a:r>
            <a:r>
              <a:rPr lang="zh-CN" altLang="en-US" dirty="0"/>
              <a:t>沙发床类。</a:t>
            </a:r>
          </a:p>
        </p:txBody>
      </p:sp>
      <p:sp>
        <p:nvSpPr>
          <p:cNvPr id="12" name="矩形 11">
            <a:hlinkClick r:id="rId2" action="ppaction://hlinksldjump"/>
            <a:extLst>
              <a:ext uri="{FF2B5EF4-FFF2-40B4-BE49-F238E27FC236}">
                <a16:creationId xmlns:a16="http://schemas.microsoft.com/office/drawing/2014/main" id="{F7353765-EAE0-47D0-866C-ACBA829A87A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4C3522B4-D519-495B-A8CE-27AA0B8CDA0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EB0E827C-70F6-407F-9A02-98C32CFFA13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93B1429E-E9C6-4FD4-8FB1-28C4654C9D4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63F09FAC-3631-431B-A688-2D9770475BD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17" name="矩形 16">
            <a:hlinkClick r:id="" action="ppaction://noaction"/>
            <a:extLst>
              <a:ext uri="{FF2B5EF4-FFF2-40B4-BE49-F238E27FC236}">
                <a16:creationId xmlns:a16="http://schemas.microsoft.com/office/drawing/2014/main" id="{6969B9D4-BC67-4984-99E1-9D69B84B415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8" name="矩形 17">
            <a:hlinkClick r:id="" action="ppaction://noaction"/>
            <a:extLst>
              <a:ext uri="{FF2B5EF4-FFF2-40B4-BE49-F238E27FC236}">
                <a16:creationId xmlns:a16="http://schemas.microsoft.com/office/drawing/2014/main" id="{43B1EC2E-5C5E-4EE3-A3D5-132FCAC1355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9" name="矩形 18">
            <a:hlinkClick r:id="" action="ppaction://noaction"/>
            <a:extLst>
              <a:ext uri="{FF2B5EF4-FFF2-40B4-BE49-F238E27FC236}">
                <a16:creationId xmlns:a16="http://schemas.microsoft.com/office/drawing/2014/main" id="{A80E1849-8B44-419D-A9B4-18554EFAE43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AF100EE7-A743-41F1-9D48-244DDBAE931F}"/>
              </a:ext>
            </a:extLst>
          </p:cNvPr>
          <p:cNvSpPr>
            <a:spLocks noGrp="1"/>
          </p:cNvSpPr>
          <p:nvPr>
            <p:ph type="sldNum" sz="quarter" idx="11"/>
          </p:nvPr>
        </p:nvSpPr>
        <p:spPr/>
        <p:txBody>
          <a:bodyPr/>
          <a:lstStyle/>
          <a:p>
            <a:pPr>
              <a:defRPr/>
            </a:pPr>
            <a:fld id="{D5143908-0819-4B70-B92B-71A05F9F97D4}" type="slidenum">
              <a:rPr lang="zh-CN" altLang="en-US" smtClean="0"/>
              <a:pPr>
                <a:defRPr/>
              </a:pPr>
              <a:t>77</a:t>
            </a:fld>
            <a:endParaRPr lang="zh-CN" altLang="en-US" dirty="0"/>
          </a:p>
        </p:txBody>
      </p:sp>
    </p:spTree>
    <p:extLst>
      <p:ext uri="{BB962C8B-B14F-4D97-AF65-F5344CB8AC3E}">
        <p14:creationId xmlns:p14="http://schemas.microsoft.com/office/powerpoint/2010/main" val="32786132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A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a:t>
            </a:r>
          </a:p>
          <a:p>
            <a:pPr algn="just">
              <a:spcBef>
                <a:spcPts val="0"/>
              </a:spcBef>
              <a:buNone/>
            </a:pPr>
            <a:r>
              <a:rPr lang="en-US" altLang="zh-CN" sz="2400" b="1" dirty="0">
                <a:latin typeface="Courier New" panose="02070309020205020404" pitchFamily="49" charset="0"/>
                <a:cs typeface="Courier New" panose="02070309020205020404" pitchFamily="49" charset="0"/>
              </a:rPr>
              <a:t>	A(</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x){a=x;}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void </a:t>
            </a:r>
            <a:r>
              <a:rPr lang="en-US" altLang="zh-CN" sz="2400" b="1" dirty="0" err="1">
                <a:latin typeface="Courier New" panose="02070309020205020404" pitchFamily="49" charset="0"/>
                <a:cs typeface="Courier New" panose="02070309020205020404" pitchFamily="49" charset="0"/>
              </a:rPr>
              <a:t>showall</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&lt;&lt;"a="&lt;&lt;a&lt;&lt;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B:</a:t>
            </a:r>
            <a:r>
              <a:rPr lang="en-US" altLang="zh-CN" sz="2400" b="1" dirty="0">
                <a:solidFill>
                  <a:srgbClr val="0000FF"/>
                </a:solidFill>
                <a:latin typeface="Courier New" panose="02070309020205020404" pitchFamily="49" charset="0"/>
                <a:cs typeface="Courier New" panose="02070309020205020404" pitchFamily="49" charset="0"/>
              </a:rPr>
              <a:t>public </a:t>
            </a:r>
            <a:r>
              <a:rPr lang="en-US" altLang="zh-CN" sz="2400" b="1" dirty="0">
                <a:latin typeface="Courier New" panose="02070309020205020404" pitchFamily="49" charset="0"/>
                <a:cs typeface="Courier New" panose="02070309020205020404" pitchFamily="49" charset="0"/>
              </a:rPr>
              <a:t>A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a:t>
            </a:r>
          </a:p>
          <a:p>
            <a:pPr algn="just">
              <a:spcBef>
                <a:spcPts val="0"/>
              </a:spcBef>
              <a:buNone/>
            </a:pPr>
            <a:r>
              <a:rPr lang="en-US" altLang="zh-CN" sz="2400" b="1" dirty="0">
                <a:latin typeface="Courier New" panose="02070309020205020404" pitchFamily="49" charset="0"/>
                <a:cs typeface="Courier New" panose="02070309020205020404" pitchFamily="49" charset="0"/>
              </a:rPr>
              <a:t>	B(</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x):A(x-1){b=x;}</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lgn="just">
              <a:spcBef>
                <a:spcPts val="0"/>
              </a:spcBef>
              <a:buNone/>
            </a:pPr>
            <a:endParaRPr lang="zh-CN" altLang="en-US" sz="2400" b="1" dirty="0">
              <a:latin typeface="Courier New" panose="02070309020205020404" pitchFamily="49" charset="0"/>
              <a:cs typeface="Courier New" panose="02070309020205020404" pitchFamily="49" charset="0"/>
            </a:endParaRPr>
          </a:p>
        </p:txBody>
      </p:sp>
      <p:sp>
        <p:nvSpPr>
          <p:cNvPr id="12" name="矩形 11">
            <a:hlinkClick r:id="rId2" action="ppaction://hlinksldjump"/>
            <a:extLst>
              <a:ext uri="{FF2B5EF4-FFF2-40B4-BE49-F238E27FC236}">
                <a16:creationId xmlns:a16="http://schemas.microsoft.com/office/drawing/2014/main" id="{16339D58-8406-4BA2-BF17-5AC13CAF7DA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6FF024F9-F1B6-4E35-9FDC-8E25DA6810A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79933D19-289D-4E8D-94C8-9728984E42F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3D7CE3F6-097A-44EE-AEA7-23635C75CF3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B04E8747-0814-4816-882F-0C9FF3BD3FE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17" name="矩形 16">
            <a:hlinkClick r:id="" action="ppaction://noaction"/>
            <a:extLst>
              <a:ext uri="{FF2B5EF4-FFF2-40B4-BE49-F238E27FC236}">
                <a16:creationId xmlns:a16="http://schemas.microsoft.com/office/drawing/2014/main" id="{CC463C81-0B4C-4FFD-9EEF-8ABCBAB0AA0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8" name="矩形 17">
            <a:hlinkClick r:id="" action="ppaction://noaction"/>
            <a:extLst>
              <a:ext uri="{FF2B5EF4-FFF2-40B4-BE49-F238E27FC236}">
                <a16:creationId xmlns:a16="http://schemas.microsoft.com/office/drawing/2014/main" id="{3835B3BA-D478-4685-80BA-A2146B2858C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9" name="矩形 18">
            <a:hlinkClick r:id="" action="ppaction://noaction"/>
            <a:extLst>
              <a:ext uri="{FF2B5EF4-FFF2-40B4-BE49-F238E27FC236}">
                <a16:creationId xmlns:a16="http://schemas.microsoft.com/office/drawing/2014/main" id="{70677BA8-97D2-4B0D-9FA3-FB1817FF26E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AA8378AE-13D7-4E97-B6BF-535A6680A087}"/>
              </a:ext>
            </a:extLst>
          </p:cNvPr>
          <p:cNvSpPr>
            <a:spLocks noGrp="1"/>
          </p:cNvSpPr>
          <p:nvPr>
            <p:ph type="sldNum" sz="quarter" idx="11"/>
          </p:nvPr>
        </p:nvSpPr>
        <p:spPr/>
        <p:txBody>
          <a:bodyPr/>
          <a:lstStyle/>
          <a:p>
            <a:pPr>
              <a:defRPr/>
            </a:pPr>
            <a:fld id="{D5143908-0819-4B70-B92B-71A05F9F97D4}" type="slidenum">
              <a:rPr lang="zh-CN" altLang="en-US" smtClean="0"/>
              <a:pPr>
                <a:defRPr/>
              </a:pPr>
              <a:t>78</a:t>
            </a:fld>
            <a:endParaRPr lang="zh-CN" altLang="en-US" dirty="0"/>
          </a:p>
        </p:txBody>
      </p:sp>
    </p:spTree>
    <p:extLst>
      <p:ext uri="{BB962C8B-B14F-4D97-AF65-F5344CB8AC3E}">
        <p14:creationId xmlns:p14="http://schemas.microsoft.com/office/powerpoint/2010/main" val="2645071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类的继承与派生</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t>公司四种雇员档案的管理：</a:t>
            </a:r>
          </a:p>
          <a:p>
            <a:pPr lvl="1">
              <a:lnSpc>
                <a:spcPct val="110000"/>
              </a:lnSpc>
            </a:pPr>
            <a:r>
              <a:rPr lang="en-US" altLang="zh-CN" dirty="0"/>
              <a:t>employee（</a:t>
            </a:r>
            <a:r>
              <a:rPr lang="zh-CN" altLang="en-US" dirty="0"/>
              <a:t>雇员）</a:t>
            </a:r>
            <a:endParaRPr lang="en-US" altLang="zh-CN" dirty="0"/>
          </a:p>
          <a:p>
            <a:pPr lvl="2">
              <a:lnSpc>
                <a:spcPct val="110000"/>
              </a:lnSpc>
            </a:pPr>
            <a:r>
              <a:rPr lang="zh-CN" altLang="en-US" dirty="0"/>
              <a:t>姓名、年龄、工资；</a:t>
            </a:r>
          </a:p>
          <a:p>
            <a:pPr lvl="1">
              <a:lnSpc>
                <a:spcPct val="110000"/>
              </a:lnSpc>
            </a:pPr>
            <a:r>
              <a:rPr lang="en-US" altLang="zh-CN" dirty="0"/>
              <a:t>manager（</a:t>
            </a:r>
            <a:r>
              <a:rPr lang="zh-CN" altLang="en-US" dirty="0"/>
              <a:t>经理）</a:t>
            </a:r>
            <a:endParaRPr lang="en-US" altLang="zh-CN" dirty="0"/>
          </a:p>
          <a:p>
            <a:pPr lvl="2">
              <a:lnSpc>
                <a:spcPct val="110000"/>
              </a:lnSpc>
            </a:pPr>
            <a:r>
              <a:rPr lang="zh-CN" altLang="en-US" dirty="0"/>
              <a:t>姓名、年龄、工资、</a:t>
            </a:r>
            <a:r>
              <a:rPr lang="zh-CN" altLang="en-US" dirty="0">
                <a:solidFill>
                  <a:srgbClr val="FF0000"/>
                </a:solidFill>
              </a:rPr>
              <a:t>行政级别</a:t>
            </a:r>
            <a:r>
              <a:rPr lang="zh-CN" altLang="en-US" dirty="0"/>
              <a:t>；</a:t>
            </a:r>
          </a:p>
          <a:p>
            <a:pPr lvl="1">
              <a:lnSpc>
                <a:spcPct val="110000"/>
              </a:lnSpc>
            </a:pPr>
            <a:r>
              <a:rPr lang="en-US" altLang="zh-CN" dirty="0"/>
              <a:t>engineer（</a:t>
            </a:r>
            <a:r>
              <a:rPr lang="zh-CN" altLang="en-US" dirty="0"/>
              <a:t>工程师）</a:t>
            </a:r>
            <a:endParaRPr lang="en-US" altLang="zh-CN" dirty="0"/>
          </a:p>
          <a:p>
            <a:pPr lvl="2">
              <a:lnSpc>
                <a:spcPct val="110000"/>
              </a:lnSpc>
            </a:pPr>
            <a:r>
              <a:rPr lang="zh-CN" altLang="en-US" dirty="0"/>
              <a:t>姓名、年龄、工资、</a:t>
            </a:r>
            <a:r>
              <a:rPr lang="zh-CN" altLang="en-US" dirty="0">
                <a:solidFill>
                  <a:srgbClr val="FF0000"/>
                </a:solidFill>
              </a:rPr>
              <a:t>专业、学位</a:t>
            </a:r>
            <a:r>
              <a:rPr lang="zh-CN" altLang="en-US" dirty="0"/>
              <a:t>；</a:t>
            </a:r>
          </a:p>
          <a:p>
            <a:pPr lvl="1">
              <a:lnSpc>
                <a:spcPct val="110000"/>
              </a:lnSpc>
            </a:pPr>
            <a:r>
              <a:rPr lang="en-US" altLang="zh-CN" dirty="0"/>
              <a:t>director（</a:t>
            </a:r>
            <a:r>
              <a:rPr lang="zh-CN" altLang="en-US" dirty="0"/>
              <a:t>高级主管）</a:t>
            </a:r>
            <a:endParaRPr lang="en-US" altLang="zh-CN" dirty="0"/>
          </a:p>
          <a:p>
            <a:pPr lvl="2">
              <a:lnSpc>
                <a:spcPct val="110000"/>
              </a:lnSpc>
            </a:pPr>
            <a:r>
              <a:rPr lang="zh-CN" altLang="en-US" dirty="0"/>
              <a:t>姓名、年龄、工资、</a:t>
            </a:r>
            <a:r>
              <a:rPr lang="zh-CN" altLang="en-US" dirty="0">
                <a:solidFill>
                  <a:srgbClr val="FF0000"/>
                </a:solidFill>
              </a:rPr>
              <a:t>行政级别、职务</a:t>
            </a:r>
            <a:r>
              <a:rPr lang="zh-CN" altLang="en-US" dirty="0"/>
              <a:t>。</a:t>
            </a:r>
          </a:p>
        </p:txBody>
      </p:sp>
      <p:sp>
        <p:nvSpPr>
          <p:cNvPr id="4" name="矩形 3">
            <a:hlinkClick r:id="rId2" action="ppaction://hlinksldjump"/>
            <a:extLst>
              <a:ext uri="{FF2B5EF4-FFF2-40B4-BE49-F238E27FC236}">
                <a16:creationId xmlns:a16="http://schemas.microsoft.com/office/drawing/2014/main" id="{7C9B3432-DCD4-469C-B518-7AE66C2E7EB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214C242A-7013-48B1-B53F-D3716922293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03E32ACD-2196-4191-AF17-A8F1381990E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31C2617A-1B47-42C4-B9D9-80634FB50D4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6A33A1EC-F6AF-438A-950D-3DA24096C33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9" name="矩形 8">
            <a:hlinkClick r:id="" action="ppaction://noaction"/>
            <a:extLst>
              <a:ext uri="{FF2B5EF4-FFF2-40B4-BE49-F238E27FC236}">
                <a16:creationId xmlns:a16="http://schemas.microsoft.com/office/drawing/2014/main" id="{13B2DD56-5D9E-4E2F-B47D-9A8F614501C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0" name="矩形 9">
            <a:hlinkClick r:id="" action="ppaction://noaction"/>
            <a:extLst>
              <a:ext uri="{FF2B5EF4-FFF2-40B4-BE49-F238E27FC236}">
                <a16:creationId xmlns:a16="http://schemas.microsoft.com/office/drawing/2014/main" id="{5442F415-2699-4E1D-BAEC-89ED024EBBB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1" name="矩形 10">
            <a:hlinkClick r:id="" action="ppaction://noaction"/>
            <a:extLst>
              <a:ext uri="{FF2B5EF4-FFF2-40B4-BE49-F238E27FC236}">
                <a16:creationId xmlns:a16="http://schemas.microsoft.com/office/drawing/2014/main" id="{4F9674C7-2621-4927-B2FC-3B7DC28F17F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12" name="灯片编号占位符 11">
            <a:extLst>
              <a:ext uri="{FF2B5EF4-FFF2-40B4-BE49-F238E27FC236}">
                <a16:creationId xmlns:a16="http://schemas.microsoft.com/office/drawing/2014/main" id="{0F1EE38D-963C-45DA-A64D-00BC75D49257}"/>
              </a:ext>
            </a:extLst>
          </p:cNvPr>
          <p:cNvSpPr>
            <a:spLocks noGrp="1"/>
          </p:cNvSpPr>
          <p:nvPr>
            <p:ph type="sldNum" sz="quarter" idx="11"/>
          </p:nvPr>
        </p:nvSpPr>
        <p:spPr/>
        <p:txBody>
          <a:bodyPr/>
          <a:lstStyle/>
          <a:p>
            <a:pPr>
              <a:defRPr/>
            </a:pPr>
            <a:fld id="{D5143908-0819-4B70-B92B-71A05F9F97D4}" type="slidenum">
              <a:rPr lang="zh-CN" altLang="en-US" smtClean="0"/>
              <a:pPr>
                <a:defRPr/>
              </a:pPr>
              <a:t>7</a:t>
            </a:fld>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spcBef>
                <a:spcPts val="60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C:</a:t>
            </a:r>
            <a:r>
              <a:rPr lang="en-US" altLang="zh-CN" sz="2400" b="1" dirty="0">
                <a:solidFill>
                  <a:srgbClr val="0000FF"/>
                </a:solidFill>
                <a:latin typeface="Courier New" panose="02070309020205020404" pitchFamily="49" charset="0"/>
                <a:cs typeface="Courier New" panose="02070309020205020404" pitchFamily="49" charset="0"/>
              </a:rPr>
              <a:t>public </a:t>
            </a:r>
            <a:r>
              <a:rPr lang="en-US" altLang="zh-CN" sz="2400" b="1" dirty="0">
                <a:latin typeface="Courier New" panose="02070309020205020404" pitchFamily="49" charset="0"/>
                <a:cs typeface="Courier New" panose="02070309020205020404" pitchFamily="49" charset="0"/>
              </a:rPr>
              <a:t>A {</a:t>
            </a:r>
          </a:p>
          <a:p>
            <a:pPr algn="just">
              <a:spcBef>
                <a:spcPts val="60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60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 </a:t>
            </a:r>
          </a:p>
          <a:p>
            <a:pPr algn="just">
              <a:spcBef>
                <a:spcPts val="600"/>
              </a:spcBef>
              <a:buNone/>
            </a:pPr>
            <a:r>
              <a:rPr lang="en-US" altLang="zh-CN" sz="2400" b="1" dirty="0">
                <a:latin typeface="Courier New" panose="02070309020205020404" pitchFamily="49" charset="0"/>
                <a:cs typeface="Courier New" panose="02070309020205020404" pitchFamily="49" charset="0"/>
              </a:rPr>
              <a:t>	C(</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x):A(x-1){c=x;}</a:t>
            </a:r>
          </a:p>
          <a:p>
            <a:pPr algn="just">
              <a:spcBef>
                <a:spcPts val="600"/>
              </a:spcBef>
              <a:buNone/>
            </a:pPr>
            <a:r>
              <a:rPr lang="en-US" altLang="zh-CN" sz="2400" b="1" dirty="0">
                <a:latin typeface="Courier New" panose="02070309020205020404" pitchFamily="49" charset="0"/>
                <a:cs typeface="Courier New" panose="02070309020205020404" pitchFamily="49" charset="0"/>
              </a:rPr>
              <a:t>};</a:t>
            </a:r>
          </a:p>
        </p:txBody>
      </p:sp>
      <p:sp>
        <p:nvSpPr>
          <p:cNvPr id="12" name="矩形 11">
            <a:hlinkClick r:id="rId2" action="ppaction://hlinksldjump"/>
            <a:extLst>
              <a:ext uri="{FF2B5EF4-FFF2-40B4-BE49-F238E27FC236}">
                <a16:creationId xmlns:a16="http://schemas.microsoft.com/office/drawing/2014/main" id="{36BE5EBA-1170-4FBE-87E9-C1422E652A8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627C0B04-F6EF-4725-AF60-42CF9805373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BEEEC59D-90CF-4541-8736-DCC2EC0F143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6746CB3C-A367-4F0F-9098-54AEBAC465D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3E2CF3B2-00A6-4D54-826E-C3D7FD31BF2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17" name="矩形 16">
            <a:hlinkClick r:id="" action="ppaction://noaction"/>
            <a:extLst>
              <a:ext uri="{FF2B5EF4-FFF2-40B4-BE49-F238E27FC236}">
                <a16:creationId xmlns:a16="http://schemas.microsoft.com/office/drawing/2014/main" id="{4F0FEFF4-9773-4D8B-AB4B-F045EAF69AC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8" name="矩形 17">
            <a:hlinkClick r:id="" action="ppaction://noaction"/>
            <a:extLst>
              <a:ext uri="{FF2B5EF4-FFF2-40B4-BE49-F238E27FC236}">
                <a16:creationId xmlns:a16="http://schemas.microsoft.com/office/drawing/2014/main" id="{D9BC5EB3-3616-4A38-B8C6-A6EF30E7D16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9" name="矩形 18">
            <a:hlinkClick r:id="" action="ppaction://noaction"/>
            <a:extLst>
              <a:ext uri="{FF2B5EF4-FFF2-40B4-BE49-F238E27FC236}">
                <a16:creationId xmlns:a16="http://schemas.microsoft.com/office/drawing/2014/main" id="{57F93E24-B877-419C-A4C9-299B6D13C87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9192BDA3-FBA1-4BE2-8DAD-8A4C2479B7FC}"/>
              </a:ext>
            </a:extLst>
          </p:cNvPr>
          <p:cNvSpPr>
            <a:spLocks noGrp="1"/>
          </p:cNvSpPr>
          <p:nvPr>
            <p:ph type="sldNum" sz="quarter" idx="11"/>
          </p:nvPr>
        </p:nvSpPr>
        <p:spPr/>
        <p:txBody>
          <a:bodyPr/>
          <a:lstStyle/>
          <a:p>
            <a:pPr>
              <a:defRPr/>
            </a:pPr>
            <a:fld id="{D5143908-0819-4B70-B92B-71A05F9F97D4}" type="slidenum">
              <a:rPr lang="zh-CN" altLang="en-US" smtClean="0"/>
              <a:pPr>
                <a:defRPr/>
              </a:pPr>
              <a:t>79</a:t>
            </a:fld>
            <a:endParaRPr lang="zh-CN" altLang="en-US" dirty="0"/>
          </a:p>
        </p:txBody>
      </p:sp>
    </p:spTree>
    <p:extLst>
      <p:ext uri="{BB962C8B-B14F-4D97-AF65-F5344CB8AC3E}">
        <p14:creationId xmlns:p14="http://schemas.microsoft.com/office/powerpoint/2010/main" val="178225761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980728"/>
            <a:ext cx="8867328" cy="5520106"/>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D:</a:t>
            </a:r>
            <a:r>
              <a:rPr lang="en-US" altLang="zh-CN" sz="2400" b="1" dirty="0">
                <a:solidFill>
                  <a:srgbClr val="0000FF"/>
                </a:solidFill>
                <a:latin typeface="Courier New" panose="02070309020205020404" pitchFamily="49" charset="0"/>
                <a:cs typeface="Courier New" panose="02070309020205020404" pitchFamily="49" charset="0"/>
              </a:rPr>
              <a:t>public </a:t>
            </a:r>
            <a:r>
              <a:rPr lang="en-US" altLang="zh-CN" sz="2400" b="1" dirty="0" err="1">
                <a:latin typeface="Courier New" panose="02070309020205020404" pitchFamily="49" charset="0"/>
                <a:cs typeface="Courier New" panose="02070309020205020404" pitchFamily="49" charset="0"/>
              </a:rPr>
              <a:t>B,</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d;</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D(</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x,</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y,</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z</a:t>
            </a:r>
            <a:r>
              <a:rPr lang="en-US" altLang="zh-CN" sz="2400" b="1" dirty="0">
                <a:latin typeface="Courier New" panose="02070309020205020404" pitchFamily="49" charset="0"/>
                <a:cs typeface="Courier New" panose="02070309020205020404" pitchFamily="49" charset="0"/>
              </a:rPr>
              <a:t>):B(x+1),C(y+2){d=z;}</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void </a:t>
            </a:r>
            <a:r>
              <a:rPr lang="en-US" altLang="zh-CN" sz="2400" b="1" dirty="0" err="1">
                <a:latin typeface="Courier New" panose="02070309020205020404" pitchFamily="49" charset="0"/>
                <a:cs typeface="Courier New" panose="02070309020205020404" pitchFamily="49" charset="0"/>
              </a:rPr>
              <a:t>showall</a:t>
            </a: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&lt;&lt;"C::a="&lt;&lt;C::a&lt;&lt;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在类</a:t>
            </a:r>
            <a:r>
              <a:rPr lang="en-US" altLang="zh-CN" sz="2400" b="1" dirty="0">
                <a:solidFill>
                  <a:srgbClr val="00B050"/>
                </a:solidFill>
                <a:latin typeface="Courier New" panose="02070309020205020404" pitchFamily="49" charset="0"/>
                <a:cs typeface="Courier New" panose="02070309020205020404" pitchFamily="49" charset="0"/>
              </a:rPr>
              <a:t>D</a:t>
            </a:r>
            <a:r>
              <a:rPr lang="zh-CN" altLang="en-US" sz="2400" b="1" dirty="0">
                <a:solidFill>
                  <a:srgbClr val="00B050"/>
                </a:solidFill>
                <a:latin typeface="Courier New" panose="02070309020205020404" pitchFamily="49" charset="0"/>
                <a:cs typeface="Courier New" panose="02070309020205020404" pitchFamily="49" charset="0"/>
              </a:rPr>
              <a:t>定义范围内，要通过类名限定来指定</a:t>
            </a:r>
          </a:p>
          <a:p>
            <a:pPr algn="just">
              <a:spcBef>
                <a:spcPts val="0"/>
              </a:spcBef>
              <a:buNone/>
            </a:pPr>
            <a:r>
              <a:rPr lang="zh-CN" altLang="en-US" sz="2400" b="1" dirty="0">
                <a:solidFill>
                  <a:srgbClr val="00B050"/>
                </a:solidFill>
                <a:latin typeface="Courier New" panose="02070309020205020404" pitchFamily="49" charset="0"/>
                <a:cs typeface="Courier New" panose="02070309020205020404" pitchFamily="49" charset="0"/>
              </a:rPr>
              <a:t>		//访问两个类</a:t>
            </a:r>
            <a:r>
              <a:rPr lang="en-US" altLang="zh-CN" sz="2400" b="1" dirty="0">
                <a:solidFill>
                  <a:srgbClr val="00B050"/>
                </a:solidFill>
                <a:latin typeface="Courier New" panose="02070309020205020404" pitchFamily="49" charset="0"/>
                <a:cs typeface="Courier New" panose="02070309020205020404" pitchFamily="49" charset="0"/>
              </a:rPr>
              <a:t>A</a:t>
            </a:r>
            <a:r>
              <a:rPr lang="zh-CN" altLang="en-US" sz="2400" b="1" dirty="0">
                <a:solidFill>
                  <a:srgbClr val="00B050"/>
                </a:solidFill>
                <a:latin typeface="Courier New" panose="02070309020205020404" pitchFamily="49" charset="0"/>
                <a:cs typeface="Courier New" panose="02070309020205020404" pitchFamily="49" charset="0"/>
              </a:rPr>
              <a:t>实例中的哪一个</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&lt;&lt;"B::a="&lt;&lt;B::a&lt;&lt;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b,c,d</a:t>
            </a:r>
            <a:r>
              <a:rPr lang="en-US" altLang="zh-CN" sz="2400" b="1" dirty="0">
                <a:latin typeface="Courier New" panose="02070309020205020404" pitchFamily="49" charset="0"/>
                <a:cs typeface="Courier New" panose="02070309020205020404" pitchFamily="49" charset="0"/>
              </a:rPr>
              <a:t>="&lt;&lt;b&lt;&lt;", "&lt;&lt;c&lt;&lt;", "&lt;&lt;d&lt;&lt;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en-US" altLang="zh-CN" sz="2400" b="1" dirty="0" err="1">
                <a:solidFill>
                  <a:srgbClr val="00B050"/>
                </a:solidFill>
                <a:latin typeface="Courier New" panose="02070309020205020404" pitchFamily="49" charset="0"/>
                <a:cs typeface="Courier New" panose="02070309020205020404" pitchFamily="49" charset="0"/>
              </a:rPr>
              <a:t>b、c、d</a:t>
            </a:r>
            <a:r>
              <a:rPr lang="zh-CN" altLang="en-US" sz="2400" b="1" dirty="0">
                <a:solidFill>
                  <a:srgbClr val="00B050"/>
                </a:solidFill>
                <a:latin typeface="Courier New" panose="02070309020205020404" pitchFamily="49" charset="0"/>
                <a:cs typeface="Courier New" panose="02070309020205020404" pitchFamily="49" charset="0"/>
              </a:rPr>
              <a:t>不重名，具有唯一性 </a:t>
            </a:r>
          </a:p>
          <a:p>
            <a:pPr algn="just">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zh-CN" altLang="en-US" sz="2400" b="1" dirty="0">
                <a:latin typeface="Courier New" panose="02070309020205020404" pitchFamily="49" charset="0"/>
                <a:cs typeface="Courier New" panose="02070309020205020404" pitchFamily="49" charset="0"/>
              </a:rPr>
              <a:t>}</a:t>
            </a:r>
          </a:p>
          <a:p>
            <a:pPr algn="just">
              <a:spcBef>
                <a:spcPts val="0"/>
              </a:spcBef>
              <a:buNone/>
            </a:pPr>
            <a:r>
              <a:rPr lang="zh-CN" altLang="en-US" sz="2400" b="1" dirty="0">
                <a:latin typeface="Courier New" panose="02070309020205020404" pitchFamily="49" charset="0"/>
                <a:cs typeface="Courier New" panose="02070309020205020404" pitchFamily="49" charset="0"/>
              </a:rPr>
              <a:t>};</a:t>
            </a:r>
            <a:endParaRPr lang="zh-CN" altLang="en-US" sz="2400" b="1" dirty="0"/>
          </a:p>
        </p:txBody>
      </p:sp>
      <p:sp>
        <p:nvSpPr>
          <p:cNvPr id="12" name="矩形 11">
            <a:hlinkClick r:id="rId2" action="ppaction://hlinksldjump"/>
            <a:extLst>
              <a:ext uri="{FF2B5EF4-FFF2-40B4-BE49-F238E27FC236}">
                <a16:creationId xmlns:a16="http://schemas.microsoft.com/office/drawing/2014/main" id="{23E98427-7B50-4EA3-B6EE-15926802003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803953A0-A4C0-4837-A510-3ACDD6C1B34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0E334D55-F0C6-498B-9DFA-31A0942E6B7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5C10E321-8227-48FB-8C3C-FD829DC7FF5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3AE45704-3E27-4329-BC2E-C8306E78EF8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17" name="矩形 16">
            <a:hlinkClick r:id="" action="ppaction://noaction"/>
            <a:extLst>
              <a:ext uri="{FF2B5EF4-FFF2-40B4-BE49-F238E27FC236}">
                <a16:creationId xmlns:a16="http://schemas.microsoft.com/office/drawing/2014/main" id="{95098E67-1B38-4B87-A490-6399A9F6BAA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8" name="矩形 17">
            <a:hlinkClick r:id="" action="ppaction://noaction"/>
            <a:extLst>
              <a:ext uri="{FF2B5EF4-FFF2-40B4-BE49-F238E27FC236}">
                <a16:creationId xmlns:a16="http://schemas.microsoft.com/office/drawing/2014/main" id="{9C32190F-EF11-4DA4-BA8D-98DD67ED650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9" name="矩形 18">
            <a:hlinkClick r:id="" action="ppaction://noaction"/>
            <a:extLst>
              <a:ext uri="{FF2B5EF4-FFF2-40B4-BE49-F238E27FC236}">
                <a16:creationId xmlns:a16="http://schemas.microsoft.com/office/drawing/2014/main" id="{05AA869F-D97D-473F-A596-438A0C3C4D6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5C789290-B187-4195-8B9D-28E179A6E03C}"/>
              </a:ext>
            </a:extLst>
          </p:cNvPr>
          <p:cNvSpPr>
            <a:spLocks noGrp="1"/>
          </p:cNvSpPr>
          <p:nvPr>
            <p:ph type="sldNum" sz="quarter" idx="11"/>
          </p:nvPr>
        </p:nvSpPr>
        <p:spPr/>
        <p:txBody>
          <a:bodyPr/>
          <a:lstStyle/>
          <a:p>
            <a:pPr>
              <a:defRPr/>
            </a:pPr>
            <a:fld id="{D5143908-0819-4B70-B92B-71A05F9F97D4}" type="slidenum">
              <a:rPr lang="zh-CN" altLang="en-US" smtClean="0"/>
              <a:pPr>
                <a:defRPr/>
              </a:pPr>
              <a:t>80</a:t>
            </a:fld>
            <a:endParaRPr lang="zh-CN" altLang="en-US" dirty="0"/>
          </a:p>
        </p:txBody>
      </p:sp>
    </p:spTree>
    <p:extLst>
      <p:ext uri="{BB962C8B-B14F-4D97-AF65-F5344CB8AC3E}">
        <p14:creationId xmlns:p14="http://schemas.microsoft.com/office/powerpoint/2010/main" val="28346703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gn="just">
              <a:lnSpc>
                <a:spcPct val="90000"/>
              </a:lnSpc>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lgn="just">
              <a:lnSpc>
                <a:spcPct val="90000"/>
              </a:lnSpc>
              <a:spcBef>
                <a:spcPts val="0"/>
              </a:spcBef>
              <a:buNone/>
            </a:pPr>
            <a:r>
              <a:rPr lang="en-US" altLang="zh-CN" sz="2400" b="1" dirty="0">
                <a:latin typeface="Courier New" panose="02070309020205020404" pitchFamily="49" charset="0"/>
                <a:cs typeface="Courier New" panose="02070309020205020404" pitchFamily="49" charset="0"/>
              </a:rPr>
              <a:t>	D </a:t>
            </a:r>
            <a:r>
              <a:rPr lang="en-US" altLang="zh-CN" sz="2400" b="1" dirty="0" err="1">
                <a:latin typeface="Courier New" panose="02070309020205020404" pitchFamily="49" charset="0"/>
                <a:cs typeface="Courier New" panose="02070309020205020404" pitchFamily="49" charset="0"/>
              </a:rPr>
              <a:t>Dobj</a:t>
            </a:r>
            <a:r>
              <a:rPr lang="en-US" altLang="zh-CN" sz="2400" b="1" dirty="0">
                <a:latin typeface="Courier New" panose="02070309020205020404" pitchFamily="49" charset="0"/>
                <a:cs typeface="Courier New" panose="02070309020205020404" pitchFamily="49" charset="0"/>
              </a:rPr>
              <a:t>(101, 202, 909);  </a:t>
            </a:r>
          </a:p>
          <a:p>
            <a:pPr algn="just">
              <a:lnSpc>
                <a:spcPct val="90000"/>
              </a:lnSpc>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Dobj.showall</a:t>
            </a:r>
            <a:r>
              <a:rPr lang="en-US" altLang="zh-CN" sz="2400" b="1" dirty="0">
                <a:latin typeface="Courier New" panose="02070309020205020404" pitchFamily="49" charset="0"/>
                <a:cs typeface="Courier New" panose="02070309020205020404" pitchFamily="49" charset="0"/>
              </a:rPr>
              <a:t>();</a:t>
            </a:r>
          </a:p>
          <a:p>
            <a:pPr algn="just">
              <a:lnSpc>
                <a:spcPct val="90000"/>
              </a:lnSpc>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lnSpc>
                <a:spcPct val="90000"/>
              </a:lnSpc>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Dobj.C</a:t>
            </a:r>
            <a:r>
              <a:rPr lang="en-US" altLang="zh-CN" sz="2400" b="1" dirty="0">
                <a:latin typeface="Courier New" panose="02070309020205020404" pitchFamily="49" charset="0"/>
                <a:cs typeface="Courier New" panose="02070309020205020404" pitchFamily="49" charset="0"/>
              </a:rPr>
              <a:t>::a="&lt;&lt;</a:t>
            </a:r>
            <a:r>
              <a:rPr lang="en-US" altLang="zh-CN" sz="2400" b="1" dirty="0" err="1">
                <a:latin typeface="Courier New" panose="02070309020205020404" pitchFamily="49" charset="0"/>
                <a:cs typeface="Courier New" panose="02070309020205020404" pitchFamily="49" charset="0"/>
              </a:rPr>
              <a:t>Dobj.C</a:t>
            </a:r>
            <a:r>
              <a:rPr lang="en-US" altLang="zh-CN" sz="2400" b="1" dirty="0">
                <a:latin typeface="Courier New" panose="02070309020205020404" pitchFamily="49" charset="0"/>
                <a:cs typeface="Courier New" panose="02070309020205020404" pitchFamily="49" charset="0"/>
              </a:rPr>
              <a: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lnSpc>
                <a:spcPct val="90000"/>
              </a:lnSpc>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访问类</a:t>
            </a:r>
            <a:r>
              <a:rPr lang="en-US" altLang="zh-CN" sz="2400" b="1" dirty="0">
                <a:solidFill>
                  <a:srgbClr val="00B050"/>
                </a:solidFill>
                <a:latin typeface="Courier New" panose="02070309020205020404" pitchFamily="49" charset="0"/>
                <a:cs typeface="Courier New" panose="02070309020205020404" pitchFamily="49" charset="0"/>
              </a:rPr>
              <a:t>D</a:t>
            </a:r>
            <a:r>
              <a:rPr lang="zh-CN" altLang="en-US" sz="2400" b="1" dirty="0">
                <a:solidFill>
                  <a:srgbClr val="00B050"/>
                </a:solidFill>
                <a:latin typeface="Courier New" panose="02070309020205020404" pitchFamily="49" charset="0"/>
                <a:cs typeface="Courier New" panose="02070309020205020404" pitchFamily="49" charset="0"/>
              </a:rPr>
              <a:t>的从</a:t>
            </a:r>
            <a:r>
              <a:rPr lang="en-US" altLang="zh-CN" sz="2400" b="1" dirty="0">
                <a:solidFill>
                  <a:srgbClr val="00B050"/>
                </a:solidFill>
                <a:latin typeface="Courier New" panose="02070309020205020404" pitchFamily="49" charset="0"/>
                <a:cs typeface="Courier New" panose="02070309020205020404" pitchFamily="49" charset="0"/>
              </a:rPr>
              <a:t>C</a:t>
            </a:r>
            <a:r>
              <a:rPr lang="zh-CN" altLang="en-US" sz="2400" b="1" dirty="0">
                <a:solidFill>
                  <a:srgbClr val="00B050"/>
                </a:solidFill>
                <a:latin typeface="Courier New" panose="02070309020205020404" pitchFamily="49" charset="0"/>
                <a:cs typeface="Courier New" panose="02070309020205020404" pitchFamily="49" charset="0"/>
              </a:rPr>
              <a:t>继承而来的</a:t>
            </a:r>
            <a:r>
              <a:rPr lang="en-US" altLang="zh-CN" sz="2400" b="1" dirty="0">
                <a:solidFill>
                  <a:srgbClr val="00B050"/>
                </a:solidFill>
                <a:latin typeface="Courier New" panose="02070309020205020404" pitchFamily="49" charset="0"/>
                <a:cs typeface="Courier New" panose="02070309020205020404" pitchFamily="49" charset="0"/>
              </a:rPr>
              <a:t>a</a:t>
            </a:r>
          </a:p>
          <a:p>
            <a:pPr algn="just">
              <a:lnSpc>
                <a:spcPct val="90000"/>
              </a:lnSpc>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Dobj.B</a:t>
            </a:r>
            <a:r>
              <a:rPr lang="en-US" altLang="zh-CN" sz="2400" b="1" dirty="0">
                <a:latin typeface="Courier New" panose="02070309020205020404" pitchFamily="49" charset="0"/>
                <a:cs typeface="Courier New" panose="02070309020205020404" pitchFamily="49" charset="0"/>
              </a:rPr>
              <a:t>::a="&lt;&lt;</a:t>
            </a:r>
            <a:r>
              <a:rPr lang="en-US" altLang="zh-CN" sz="2400" b="1" dirty="0" err="1">
                <a:latin typeface="Courier New" panose="02070309020205020404" pitchFamily="49" charset="0"/>
                <a:cs typeface="Courier New" panose="02070309020205020404" pitchFamily="49" charset="0"/>
              </a:rPr>
              <a:t>Dobj.B</a:t>
            </a:r>
            <a:r>
              <a:rPr lang="en-US" altLang="zh-CN" sz="2400" b="1" dirty="0">
                <a:latin typeface="Courier New" panose="02070309020205020404" pitchFamily="49" charset="0"/>
                <a:cs typeface="Courier New" panose="02070309020205020404" pitchFamily="49" charset="0"/>
              </a:rPr>
              <a: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lnSpc>
                <a:spcPct val="90000"/>
              </a:lnSpc>
              <a:spcBef>
                <a:spcPts val="0"/>
              </a:spcBef>
              <a:buNone/>
            </a:pPr>
            <a:r>
              <a:rPr lang="en-US" altLang="zh-CN" sz="2400" b="1" dirty="0">
                <a:latin typeface="Courier New" panose="02070309020205020404" pitchFamily="49" charset="0"/>
                <a:cs typeface="Courier New" panose="02070309020205020404" pitchFamily="49" charset="0"/>
              </a:rPr>
              <a:t>}</a:t>
            </a:r>
          </a:p>
          <a:p>
            <a:pPr algn="just">
              <a:lnSpc>
                <a:spcPct val="90000"/>
              </a:lnSpc>
              <a:spcBef>
                <a:spcPts val="0"/>
              </a:spcBef>
              <a:buNone/>
            </a:pPr>
            <a:endParaRPr lang="en-US" altLang="zh-CN" sz="2400" b="1" dirty="0">
              <a:solidFill>
                <a:srgbClr val="0000FF"/>
              </a:solidFill>
              <a:latin typeface="Courier New" panose="02070309020205020404" pitchFamily="49" charset="0"/>
              <a:cs typeface="Courier New" panose="02070309020205020404" pitchFamily="49" charset="0"/>
            </a:endParaRPr>
          </a:p>
          <a:p>
            <a:pPr algn="just">
              <a:lnSpc>
                <a:spcPct val="90000"/>
              </a:lnSpc>
              <a:spcBef>
                <a:spcPts val="0"/>
              </a:spcBef>
              <a:buNone/>
            </a:pPr>
            <a:r>
              <a:rPr lang="zh-CN" altLang="en-US" sz="2400" b="1" dirty="0">
                <a:solidFill>
                  <a:schemeClr val="accent6"/>
                </a:solidFill>
                <a:latin typeface="Courier New" panose="02070309020205020404" pitchFamily="49" charset="0"/>
                <a:cs typeface="Courier New" panose="02070309020205020404" pitchFamily="49" charset="0"/>
              </a:rPr>
              <a:t>程序执行后的显示结果如下：</a:t>
            </a:r>
          </a:p>
          <a:p>
            <a:pPr algn="just">
              <a:lnSpc>
                <a:spcPct val="75000"/>
              </a:lnSpc>
              <a:spcBef>
                <a:spcPts val="0"/>
              </a:spcBef>
              <a:buNone/>
            </a:pPr>
            <a:r>
              <a:rPr lang="en-US" altLang="zh-CN" sz="2400" b="1" dirty="0">
                <a:latin typeface="Courier New" panose="02070309020205020404" pitchFamily="49" charset="0"/>
                <a:cs typeface="Courier New" panose="02070309020205020404" pitchFamily="49" charset="0"/>
              </a:rPr>
              <a:t>C::a=203</a:t>
            </a:r>
          </a:p>
          <a:p>
            <a:pPr algn="just">
              <a:lnSpc>
                <a:spcPct val="75000"/>
              </a:lnSpc>
              <a:spcBef>
                <a:spcPts val="0"/>
              </a:spcBef>
              <a:buNone/>
            </a:pPr>
            <a:r>
              <a:rPr lang="en-US" altLang="zh-CN" sz="2400" b="1" dirty="0">
                <a:latin typeface="Courier New" panose="02070309020205020404" pitchFamily="49" charset="0"/>
                <a:cs typeface="Courier New" panose="02070309020205020404" pitchFamily="49" charset="0"/>
              </a:rPr>
              <a:t>B::a=101</a:t>
            </a:r>
          </a:p>
          <a:p>
            <a:pPr algn="just">
              <a:lnSpc>
                <a:spcPct val="75000"/>
              </a:lnSpc>
              <a:spcBef>
                <a:spcPts val="0"/>
              </a:spcBef>
              <a:buNone/>
            </a:pPr>
            <a:r>
              <a:rPr lang="en-US" altLang="zh-CN" sz="2400" b="1" dirty="0" err="1">
                <a:latin typeface="Courier New" panose="02070309020205020404" pitchFamily="49" charset="0"/>
                <a:cs typeface="Courier New" panose="02070309020205020404" pitchFamily="49" charset="0"/>
              </a:rPr>
              <a:t>b,c,d</a:t>
            </a:r>
            <a:r>
              <a:rPr lang="en-US" altLang="zh-CN" sz="2400" b="1" dirty="0">
                <a:latin typeface="Courier New" panose="02070309020205020404" pitchFamily="49" charset="0"/>
                <a:cs typeface="Courier New" panose="02070309020205020404" pitchFamily="49" charset="0"/>
              </a:rPr>
              <a:t>=102, 204, 909</a:t>
            </a:r>
          </a:p>
          <a:p>
            <a:pPr algn="just">
              <a:lnSpc>
                <a:spcPct val="75000"/>
              </a:lnSpc>
              <a:spcBef>
                <a:spcPts val="0"/>
              </a:spcBef>
              <a:buNone/>
            </a:pPr>
            <a:r>
              <a:rPr lang="en-US" altLang="zh-CN" sz="2400" b="1" dirty="0">
                <a:latin typeface="Courier New" panose="02070309020205020404" pitchFamily="49" charset="0"/>
                <a:cs typeface="Courier New" panose="02070309020205020404" pitchFamily="49" charset="0"/>
              </a:rPr>
              <a:t>-------------------</a:t>
            </a:r>
          </a:p>
          <a:p>
            <a:pPr algn="just">
              <a:lnSpc>
                <a:spcPct val="75000"/>
              </a:lnSpc>
              <a:spcBef>
                <a:spcPts val="0"/>
              </a:spcBef>
              <a:buNone/>
            </a:pPr>
            <a:r>
              <a:rPr lang="en-US" altLang="zh-CN" sz="2400" b="1" dirty="0" err="1">
                <a:latin typeface="Courier New" panose="02070309020205020404" pitchFamily="49" charset="0"/>
                <a:cs typeface="Courier New" panose="02070309020205020404" pitchFamily="49" charset="0"/>
              </a:rPr>
              <a:t>Dobj.C</a:t>
            </a:r>
            <a:r>
              <a:rPr lang="en-US" altLang="zh-CN" sz="2400" b="1" dirty="0">
                <a:latin typeface="Courier New" panose="02070309020205020404" pitchFamily="49" charset="0"/>
                <a:cs typeface="Courier New" panose="02070309020205020404" pitchFamily="49" charset="0"/>
              </a:rPr>
              <a:t>::a=203</a:t>
            </a:r>
          </a:p>
          <a:p>
            <a:pPr algn="just">
              <a:lnSpc>
                <a:spcPct val="75000"/>
              </a:lnSpc>
              <a:spcBef>
                <a:spcPts val="0"/>
              </a:spcBef>
              <a:buNone/>
            </a:pPr>
            <a:r>
              <a:rPr lang="en-US" altLang="zh-CN" sz="2400" b="1" dirty="0" err="1">
                <a:latin typeface="Courier New" panose="02070309020205020404" pitchFamily="49" charset="0"/>
                <a:cs typeface="Courier New" panose="02070309020205020404" pitchFamily="49" charset="0"/>
              </a:rPr>
              <a:t>Dobj.B</a:t>
            </a:r>
            <a:r>
              <a:rPr lang="en-US" altLang="zh-CN" sz="2400" b="1" dirty="0">
                <a:latin typeface="Courier New" panose="02070309020205020404" pitchFamily="49" charset="0"/>
                <a:cs typeface="Courier New" panose="02070309020205020404" pitchFamily="49" charset="0"/>
              </a:rPr>
              <a:t>::a=101</a:t>
            </a:r>
            <a:endParaRPr lang="zh-CN" altLang="en-US" sz="2400" b="1" dirty="0">
              <a:latin typeface="Courier New" panose="02070309020205020404" pitchFamily="49" charset="0"/>
              <a:cs typeface="Courier New" panose="02070309020205020404" pitchFamily="49" charset="0"/>
            </a:endParaRPr>
          </a:p>
        </p:txBody>
      </p:sp>
      <p:sp>
        <p:nvSpPr>
          <p:cNvPr id="12" name="矩形 11">
            <a:hlinkClick r:id="rId2" action="ppaction://hlinksldjump"/>
            <a:extLst>
              <a:ext uri="{FF2B5EF4-FFF2-40B4-BE49-F238E27FC236}">
                <a16:creationId xmlns:a16="http://schemas.microsoft.com/office/drawing/2014/main" id="{2F504506-4954-462D-8EE0-C2585EBDDA7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219AB024-8E6F-4F40-8AC2-6B04FE5EEBF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CC4601B3-58FE-424E-A6AB-D5EB1529C20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E5104006-BC17-4BEB-B780-7192837BC9A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CB3113AD-0748-4A03-B2CE-F06695BA3B0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17" name="矩形 16">
            <a:hlinkClick r:id="" action="ppaction://noaction"/>
            <a:extLst>
              <a:ext uri="{FF2B5EF4-FFF2-40B4-BE49-F238E27FC236}">
                <a16:creationId xmlns:a16="http://schemas.microsoft.com/office/drawing/2014/main" id="{7AC7832F-97BD-47D9-A3B7-E875C9064A6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8" name="矩形 17">
            <a:hlinkClick r:id="" action="ppaction://noaction"/>
            <a:extLst>
              <a:ext uri="{FF2B5EF4-FFF2-40B4-BE49-F238E27FC236}">
                <a16:creationId xmlns:a16="http://schemas.microsoft.com/office/drawing/2014/main" id="{561E09FD-D1DE-45AC-84A4-14D23C09BE4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9" name="矩形 18">
            <a:hlinkClick r:id="" action="ppaction://noaction"/>
            <a:extLst>
              <a:ext uri="{FF2B5EF4-FFF2-40B4-BE49-F238E27FC236}">
                <a16:creationId xmlns:a16="http://schemas.microsoft.com/office/drawing/2014/main" id="{115F1639-3259-4438-8F84-218A323EEA7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DCEDE6D2-1FD3-4591-9C1E-747AC24B7F70}"/>
              </a:ext>
            </a:extLst>
          </p:cNvPr>
          <p:cNvSpPr>
            <a:spLocks noGrp="1"/>
          </p:cNvSpPr>
          <p:nvPr>
            <p:ph type="sldNum" sz="quarter" idx="11"/>
          </p:nvPr>
        </p:nvSpPr>
        <p:spPr/>
        <p:txBody>
          <a:bodyPr/>
          <a:lstStyle/>
          <a:p>
            <a:pPr>
              <a:defRPr/>
            </a:pPr>
            <a:fld id="{D5143908-0819-4B70-B92B-71A05F9F97D4}" type="slidenum">
              <a:rPr lang="zh-CN" altLang="en-US" smtClean="0"/>
              <a:pPr>
                <a:defRPr/>
              </a:pPr>
              <a:t>81</a:t>
            </a:fld>
            <a:endParaRPr lang="zh-CN" altLang="en-US" dirty="0"/>
          </a:p>
        </p:txBody>
      </p:sp>
    </p:spTree>
    <p:extLst>
      <p:ext uri="{BB962C8B-B14F-4D97-AF65-F5344CB8AC3E}">
        <p14:creationId xmlns:p14="http://schemas.microsoft.com/office/powerpoint/2010/main" val="191379775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虚基类与虚拟继承</a:t>
            </a:r>
          </a:p>
        </p:txBody>
      </p:sp>
      <p:sp>
        <p:nvSpPr>
          <p:cNvPr id="3" name="内容占位符 2"/>
          <p:cNvSpPr>
            <a:spLocks noGrp="1"/>
          </p:cNvSpPr>
          <p:nvPr>
            <p:ph idx="1"/>
          </p:nvPr>
        </p:nvSpPr>
        <p:spPr>
          <a:xfrm>
            <a:off x="457200" y="1928813"/>
            <a:ext cx="8435280" cy="4500562"/>
          </a:xfrm>
        </p:spPr>
        <p:txBody>
          <a:bodyPr/>
          <a:lstStyle/>
          <a:p>
            <a:r>
              <a:rPr lang="zh-CN" altLang="en-US" dirty="0"/>
              <a:t>派生类中可能包含了多个基类的实例。</a:t>
            </a:r>
          </a:p>
          <a:p>
            <a:pPr lvl="1"/>
            <a:r>
              <a:rPr lang="zh-CN" altLang="en-US" dirty="0"/>
              <a:t>多级混合继承情况下，若类</a:t>
            </a:r>
            <a:r>
              <a:rPr lang="en-US" altLang="zh-CN" dirty="0"/>
              <a:t>D</a:t>
            </a:r>
            <a:r>
              <a:rPr lang="zh-CN" altLang="en-US" dirty="0"/>
              <a:t>从两条不同“路径”同时对类</a:t>
            </a:r>
            <a:r>
              <a:rPr lang="en-US" altLang="zh-CN" dirty="0"/>
              <a:t>A</a:t>
            </a:r>
            <a:r>
              <a:rPr lang="zh-CN" altLang="en-US" dirty="0"/>
              <a:t>进行了虚拟继承的话，则类</a:t>
            </a:r>
            <a:r>
              <a:rPr lang="en-US" altLang="zh-CN" dirty="0"/>
              <a:t>D</a:t>
            </a:r>
            <a:r>
              <a:rPr lang="zh-CN" altLang="en-US" dirty="0"/>
              <a:t>的对象中只包含着类</a:t>
            </a:r>
            <a:r>
              <a:rPr lang="en-US" altLang="zh-CN" dirty="0"/>
              <a:t>A</a:t>
            </a:r>
            <a:r>
              <a:rPr lang="zh-CN" altLang="en-US" dirty="0"/>
              <a:t>的一个实例，这种继承也称为</a:t>
            </a:r>
            <a:r>
              <a:rPr lang="zh-CN" altLang="en-US" dirty="0">
                <a:solidFill>
                  <a:srgbClr val="FF0000"/>
                </a:solidFill>
              </a:rPr>
              <a:t>共享继承</a:t>
            </a:r>
            <a:r>
              <a:rPr lang="zh-CN" altLang="en-US" dirty="0"/>
              <a:t>。被虚拟继承的基类</a:t>
            </a:r>
            <a:r>
              <a:rPr lang="en-US" altLang="zh-CN" dirty="0"/>
              <a:t>A</a:t>
            </a:r>
            <a:r>
              <a:rPr lang="zh-CN" altLang="en-US" dirty="0"/>
              <a:t>被称为</a:t>
            </a:r>
            <a:r>
              <a:rPr lang="zh-CN" altLang="en-US" dirty="0">
                <a:solidFill>
                  <a:srgbClr val="FF0000"/>
                </a:solidFill>
              </a:rPr>
              <a:t>虚基类</a:t>
            </a:r>
            <a:r>
              <a:rPr lang="zh-CN" altLang="en-US" dirty="0"/>
              <a:t>（注意，虚基类的说明是在定义派生类时靠增加关键字</a:t>
            </a:r>
            <a:r>
              <a:rPr lang="en-US" altLang="zh-CN" dirty="0"/>
              <a:t>virtual</a:t>
            </a:r>
            <a:r>
              <a:rPr lang="zh-CN" altLang="en-US" dirty="0"/>
              <a:t>来指出的）。</a:t>
            </a:r>
            <a:endParaRPr lang="en-US" altLang="zh-CN" dirty="0"/>
          </a:p>
          <a:p>
            <a:pPr lvl="1"/>
            <a:r>
              <a:rPr lang="zh-CN" altLang="en-US" sz="2800" dirty="0"/>
              <a:t>说明格式：</a:t>
            </a:r>
          </a:p>
          <a:p>
            <a:pPr lvl="1">
              <a:buNone/>
            </a:pPr>
            <a:r>
              <a:rPr lang="en-US" altLang="zh-CN" b="1" dirty="0">
                <a:solidFill>
                  <a:srgbClr val="0000FF"/>
                </a:solidFill>
                <a:latin typeface="Courier New" panose="02070309020205020404" pitchFamily="49" charset="0"/>
                <a:cs typeface="Courier New" panose="02070309020205020404" pitchFamily="49" charset="0"/>
              </a:rPr>
              <a:t>class</a:t>
            </a:r>
            <a:r>
              <a:rPr lang="en-US" altLang="zh-CN" b="1" dirty="0">
                <a:solidFill>
                  <a:schemeClr val="tx2"/>
                </a:solidFill>
                <a:latin typeface="Courier New" panose="02070309020205020404" pitchFamily="49" charset="0"/>
                <a:cs typeface="Courier New" panose="02070309020205020404" pitchFamily="49" charset="0"/>
              </a:rPr>
              <a:t> </a:t>
            </a:r>
            <a:r>
              <a:rPr lang="en-US" altLang="zh-CN" dirty="0">
                <a:solidFill>
                  <a:schemeClr val="tx2"/>
                </a:solidFill>
                <a:latin typeface="Courier New" panose="02070309020205020404" pitchFamily="49" charset="0"/>
                <a:cs typeface="Courier New" panose="02070309020205020404" pitchFamily="49" charset="0"/>
              </a:rPr>
              <a:t>&lt;</a:t>
            </a:r>
            <a:r>
              <a:rPr lang="zh-CN" altLang="en-US" dirty="0">
                <a:solidFill>
                  <a:schemeClr val="tx2"/>
                </a:solidFill>
                <a:latin typeface="Courier New" panose="02070309020205020404" pitchFamily="49" charset="0"/>
                <a:cs typeface="Courier New" panose="02070309020205020404" pitchFamily="49" charset="0"/>
              </a:rPr>
              <a:t>派生类名&gt; : </a:t>
            </a:r>
            <a:r>
              <a:rPr lang="en-US" altLang="zh-CN" b="1" dirty="0">
                <a:solidFill>
                  <a:srgbClr val="0000FF"/>
                </a:solidFill>
                <a:latin typeface="Courier New" panose="02070309020205020404" pitchFamily="49" charset="0"/>
                <a:cs typeface="Courier New" panose="02070309020205020404" pitchFamily="49" charset="0"/>
              </a:rPr>
              <a:t>virtual </a:t>
            </a:r>
            <a:r>
              <a:rPr lang="en-US" altLang="zh-CN" dirty="0">
                <a:solidFill>
                  <a:schemeClr val="tx2"/>
                </a:solidFill>
                <a:latin typeface="Courier New" panose="02070309020205020404" pitchFamily="49" charset="0"/>
                <a:cs typeface="Courier New" panose="02070309020205020404" pitchFamily="49" charset="0"/>
              </a:rPr>
              <a:t>&lt;</a:t>
            </a:r>
            <a:r>
              <a:rPr lang="zh-CN" altLang="en-US" dirty="0">
                <a:solidFill>
                  <a:schemeClr val="tx2"/>
                </a:solidFill>
                <a:latin typeface="Courier New" panose="02070309020205020404" pitchFamily="49" charset="0"/>
                <a:cs typeface="Courier New" panose="02070309020205020404" pitchFamily="49" charset="0"/>
              </a:rPr>
              <a:t>派生方式&gt; &lt;基类名&gt; </a:t>
            </a:r>
          </a:p>
          <a:p>
            <a:pPr lvl="1">
              <a:buNone/>
            </a:pPr>
            <a:r>
              <a:rPr lang="zh-CN" altLang="en-US" dirty="0">
                <a:solidFill>
                  <a:schemeClr val="tx2"/>
                </a:solidFill>
                <a:latin typeface="Courier New" panose="02070309020205020404" pitchFamily="49" charset="0"/>
                <a:cs typeface="Courier New" panose="02070309020205020404" pitchFamily="49" charset="0"/>
              </a:rPr>
              <a:t>{ &lt;派生类体&gt; };</a:t>
            </a:r>
            <a:endParaRPr lang="zh-CN" altLang="en-US" dirty="0"/>
          </a:p>
        </p:txBody>
      </p:sp>
      <p:sp>
        <p:nvSpPr>
          <p:cNvPr id="4" name="矩形 3">
            <a:hlinkClick r:id="rId3" action="ppaction://hlinksldjump"/>
            <a:extLst>
              <a:ext uri="{FF2B5EF4-FFF2-40B4-BE49-F238E27FC236}">
                <a16:creationId xmlns:a16="http://schemas.microsoft.com/office/drawing/2014/main" id="{D33E4FCB-FAFF-4A30-B69E-D25760B3C07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A9F925BF-0450-4A36-889C-62B18F9F5BB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49C73A24-EF54-4D74-BB80-AE8A4FEDD85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C33AD1B1-1182-48BD-BFD7-AF40174AE11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5B2B2865-2DDA-4276-A120-591114F5C9C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9" name="矩形 8">
            <a:hlinkClick r:id="" action="ppaction://noaction"/>
            <a:extLst>
              <a:ext uri="{FF2B5EF4-FFF2-40B4-BE49-F238E27FC236}">
                <a16:creationId xmlns:a16="http://schemas.microsoft.com/office/drawing/2014/main" id="{6C64A6EB-7663-46BF-A85B-3221DADFA85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0" name="矩形 9">
            <a:hlinkClick r:id="" action="ppaction://noaction"/>
            <a:extLst>
              <a:ext uri="{FF2B5EF4-FFF2-40B4-BE49-F238E27FC236}">
                <a16:creationId xmlns:a16="http://schemas.microsoft.com/office/drawing/2014/main" id="{2FFF6020-0406-4C01-9F9D-63BA37BE3F3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ACD257EB-5887-4303-BC55-A9C1472D57F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灯片编号占位符 11">
            <a:extLst>
              <a:ext uri="{FF2B5EF4-FFF2-40B4-BE49-F238E27FC236}">
                <a16:creationId xmlns:a16="http://schemas.microsoft.com/office/drawing/2014/main" id="{396811F5-3B10-4A57-87BF-F993EED18449}"/>
              </a:ext>
            </a:extLst>
          </p:cNvPr>
          <p:cNvSpPr>
            <a:spLocks noGrp="1"/>
          </p:cNvSpPr>
          <p:nvPr>
            <p:ph type="sldNum" sz="quarter" idx="11"/>
          </p:nvPr>
        </p:nvSpPr>
        <p:spPr/>
        <p:txBody>
          <a:bodyPr/>
          <a:lstStyle/>
          <a:p>
            <a:pPr>
              <a:defRPr/>
            </a:pPr>
            <a:fld id="{D5143908-0819-4B70-B92B-71A05F9F97D4}" type="slidenum">
              <a:rPr lang="zh-CN" altLang="en-US" smtClean="0"/>
              <a:pPr>
                <a:defRPr/>
              </a:pPr>
              <a:t>82</a:t>
            </a:fld>
            <a:endParaRPr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虚基类</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8.9】</a:t>
            </a:r>
            <a:r>
              <a:rPr lang="zh-CN" altLang="en-US" dirty="0"/>
              <a:t>采用虚拟继承后，</a:t>
            </a:r>
            <a:endParaRPr lang="en-US" altLang="zh-CN" dirty="0"/>
          </a:p>
          <a:p>
            <a:pPr lvl="1"/>
            <a:r>
              <a:rPr lang="zh-CN" altLang="en-US" dirty="0"/>
              <a:t>类间继承关系如下所示：</a:t>
            </a:r>
            <a:endParaRPr lang="en-US" altLang="zh-CN" dirty="0"/>
          </a:p>
          <a:p>
            <a:pPr algn="just">
              <a:buNone/>
            </a:pPr>
            <a:r>
              <a:rPr lang="en-US" altLang="zh-CN" sz="2400" dirty="0">
                <a:solidFill>
                  <a:srgbClr val="0000FF"/>
                </a:solidFill>
              </a:rPr>
              <a:t>	</a:t>
            </a:r>
            <a:r>
              <a:rPr lang="en-US" altLang="zh-CN" sz="2400" b="1" dirty="0">
                <a:solidFill>
                  <a:schemeClr val="tx2"/>
                </a:solidFill>
                <a:latin typeface="Courier New" panose="02070309020205020404" pitchFamily="49" charset="0"/>
                <a:cs typeface="Courier New" panose="02070309020205020404" pitchFamily="49" charset="0"/>
              </a:rPr>
              <a:t>class A</a:t>
            </a:r>
          </a:p>
          <a:p>
            <a:pPr algn="just">
              <a:buNone/>
            </a:pPr>
            <a:r>
              <a:rPr lang="en-US" altLang="zh-CN" sz="2400" b="1" dirty="0">
                <a:solidFill>
                  <a:schemeClr val="tx2"/>
                </a:solidFill>
                <a:latin typeface="Courier New" panose="02070309020205020404" pitchFamily="49" charset="0"/>
                <a:cs typeface="Courier New" panose="02070309020205020404" pitchFamily="49" charset="0"/>
              </a:rPr>
              <a:t>	class B : </a:t>
            </a:r>
            <a:r>
              <a:rPr lang="en-US" altLang="zh-CN" sz="2400" b="1" dirty="0">
                <a:solidFill>
                  <a:srgbClr val="FF0000"/>
                </a:solidFill>
                <a:latin typeface="Courier New" panose="02070309020205020404" pitchFamily="49" charset="0"/>
                <a:cs typeface="Courier New" panose="02070309020205020404" pitchFamily="49" charset="0"/>
              </a:rPr>
              <a:t>virtual</a:t>
            </a:r>
            <a:r>
              <a:rPr lang="en-US" altLang="zh-CN" sz="2400" b="1" dirty="0">
                <a:solidFill>
                  <a:schemeClr val="tx2"/>
                </a:solidFill>
                <a:latin typeface="Courier New" panose="02070309020205020404" pitchFamily="49" charset="0"/>
                <a:cs typeface="Courier New" panose="02070309020205020404" pitchFamily="49" charset="0"/>
              </a:rPr>
              <a:t> public A</a:t>
            </a:r>
          </a:p>
          <a:p>
            <a:pPr algn="just">
              <a:buNone/>
            </a:pPr>
            <a:r>
              <a:rPr lang="en-US" altLang="zh-CN" sz="2400" b="1" dirty="0">
                <a:solidFill>
                  <a:schemeClr val="tx2"/>
                </a:solidFill>
                <a:latin typeface="Courier New" panose="02070309020205020404" pitchFamily="49" charset="0"/>
                <a:cs typeface="Courier New" panose="02070309020205020404" pitchFamily="49" charset="0"/>
              </a:rPr>
              <a:t>	class C : </a:t>
            </a:r>
            <a:r>
              <a:rPr lang="en-US" altLang="zh-CN" sz="2400" b="1" dirty="0">
                <a:solidFill>
                  <a:srgbClr val="FF0000"/>
                </a:solidFill>
                <a:latin typeface="Courier New" panose="02070309020205020404" pitchFamily="49" charset="0"/>
                <a:cs typeface="Courier New" panose="02070309020205020404" pitchFamily="49" charset="0"/>
              </a:rPr>
              <a:t>virtual </a:t>
            </a:r>
            <a:r>
              <a:rPr lang="en-US" altLang="zh-CN" sz="2400" b="1" dirty="0">
                <a:solidFill>
                  <a:schemeClr val="tx2"/>
                </a:solidFill>
                <a:latin typeface="Courier New" panose="02070309020205020404" pitchFamily="49" charset="0"/>
                <a:cs typeface="Courier New" panose="02070309020205020404" pitchFamily="49" charset="0"/>
              </a:rPr>
              <a:t>public A</a:t>
            </a:r>
          </a:p>
          <a:p>
            <a:pPr algn="just">
              <a:buNone/>
            </a:pPr>
            <a:r>
              <a:rPr lang="en-US" altLang="zh-CN" sz="2400" b="1" dirty="0">
                <a:solidFill>
                  <a:schemeClr val="tx2"/>
                </a:solidFill>
                <a:latin typeface="Courier New" panose="02070309020205020404" pitchFamily="49" charset="0"/>
                <a:cs typeface="Courier New" panose="02070309020205020404" pitchFamily="49" charset="0"/>
              </a:rPr>
              <a:t>	class D : public B, public C</a:t>
            </a:r>
          </a:p>
          <a:p>
            <a:pPr lvl="1"/>
            <a:r>
              <a:rPr lang="zh-CN" altLang="en-US" dirty="0">
                <a:solidFill>
                  <a:srgbClr val="009900"/>
                </a:solidFill>
              </a:rPr>
              <a:t>存储结构</a:t>
            </a:r>
            <a:r>
              <a:rPr lang="zh-CN" altLang="en-US" dirty="0"/>
              <a:t>示意：</a:t>
            </a:r>
            <a:endParaRPr lang="en-US" altLang="zh-CN" dirty="0"/>
          </a:p>
          <a:p>
            <a:pPr lvl="2">
              <a:buNone/>
            </a:pPr>
            <a:r>
              <a:rPr lang="zh-CN" altLang="en-US" b="1" dirty="0">
                <a:solidFill>
                  <a:schemeClr val="tx2"/>
                </a:solidFill>
                <a:latin typeface="Courier New" panose="02070309020205020404" pitchFamily="49" charset="0"/>
                <a:cs typeface="Courier New" panose="02070309020205020404" pitchFamily="49" charset="0"/>
              </a:rPr>
              <a:t>( ( (</a:t>
            </a:r>
            <a:r>
              <a:rPr lang="en-US" altLang="zh-CN" b="1" dirty="0">
                <a:solidFill>
                  <a:schemeClr val="tx2"/>
                </a:solidFill>
                <a:latin typeface="Courier New" panose="02070309020205020404" pitchFamily="49" charset="0"/>
                <a:cs typeface="Courier New" panose="02070309020205020404" pitchFamily="49" charset="0"/>
              </a:rPr>
              <a:t>A) B C ) D )</a:t>
            </a:r>
          </a:p>
          <a:p>
            <a:pPr lvl="1"/>
            <a:r>
              <a:rPr lang="zh-CN" altLang="en-US" dirty="0"/>
              <a:t>系统进行“干预”，在派生类中只生成公共基类</a:t>
            </a:r>
            <a:r>
              <a:rPr lang="en-US" altLang="zh-CN" dirty="0"/>
              <a:t>A</a:t>
            </a:r>
            <a:r>
              <a:rPr lang="zh-CN" altLang="en-US" dirty="0"/>
              <a:t>的一个拷贝，从而可用于解决二义性问题</a:t>
            </a:r>
          </a:p>
        </p:txBody>
      </p:sp>
      <p:sp>
        <p:nvSpPr>
          <p:cNvPr id="4" name="矩形 3">
            <a:hlinkClick r:id="rId2" action="ppaction://hlinksldjump"/>
            <a:extLst>
              <a:ext uri="{FF2B5EF4-FFF2-40B4-BE49-F238E27FC236}">
                <a16:creationId xmlns:a16="http://schemas.microsoft.com/office/drawing/2014/main" id="{09EF70E6-E673-4A52-8B4F-36103967147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6B62F934-49CC-4509-BDB2-3A4D46B154C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EF69B0ED-C5B8-43B1-9B57-6090ED3114F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E409E851-EE95-4549-8FC7-D611604AED3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D24BB086-1B1C-40F8-BF8E-5B7D2BB1229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9" name="矩形 8">
            <a:hlinkClick r:id="" action="ppaction://noaction"/>
            <a:extLst>
              <a:ext uri="{FF2B5EF4-FFF2-40B4-BE49-F238E27FC236}">
                <a16:creationId xmlns:a16="http://schemas.microsoft.com/office/drawing/2014/main" id="{954DC60A-5DFD-434A-BF98-7A1D742D85D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0" name="矩形 9">
            <a:hlinkClick r:id="" action="ppaction://noaction"/>
            <a:extLst>
              <a:ext uri="{FF2B5EF4-FFF2-40B4-BE49-F238E27FC236}">
                <a16:creationId xmlns:a16="http://schemas.microsoft.com/office/drawing/2014/main" id="{2925872E-ABD3-41CA-97A7-A6A815731B9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1D9208A1-8CFB-4232-9ED9-6C4F9AB78F5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灯片编号占位符 11">
            <a:extLst>
              <a:ext uri="{FF2B5EF4-FFF2-40B4-BE49-F238E27FC236}">
                <a16:creationId xmlns:a16="http://schemas.microsoft.com/office/drawing/2014/main" id="{E9945E1F-85C8-455D-AFDC-A177A357F235}"/>
              </a:ext>
            </a:extLst>
          </p:cNvPr>
          <p:cNvSpPr>
            <a:spLocks noGrp="1"/>
          </p:cNvSpPr>
          <p:nvPr>
            <p:ph type="sldNum" sz="quarter" idx="11"/>
          </p:nvPr>
        </p:nvSpPr>
        <p:spPr/>
        <p:txBody>
          <a:bodyPr/>
          <a:lstStyle/>
          <a:p>
            <a:pPr>
              <a:defRPr/>
            </a:pPr>
            <a:fld id="{D5143908-0819-4B70-B92B-71A05F9F97D4}" type="slidenum">
              <a:rPr lang="zh-CN" altLang="en-US" smtClean="0"/>
              <a:pPr>
                <a:defRPr/>
              </a:pPr>
              <a:t>83</a:t>
            </a:fld>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8.10】</a:t>
            </a:r>
            <a:r>
              <a:rPr lang="zh-CN" altLang="en-US" dirty="0">
                <a:solidFill>
                  <a:srgbClr val="C00000"/>
                </a:solidFill>
              </a:rPr>
              <a:t>读程序，分析运行结果</a:t>
            </a:r>
            <a:endParaRPr lang="en-US" altLang="zh-CN" dirty="0">
              <a:solidFill>
                <a:srgbClr val="C00000"/>
              </a:solidFill>
            </a:endParaRP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A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void</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showa</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&lt;&lt;"a="&lt;&lt;a&lt;&lt;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B: </a:t>
            </a:r>
            <a:r>
              <a:rPr lang="en-US" altLang="zh-CN" sz="2400" b="1" dirty="0">
                <a:solidFill>
                  <a:srgbClr val="0000FF"/>
                </a:solidFill>
                <a:latin typeface="Courier New" panose="02070309020205020404" pitchFamily="49" charset="0"/>
                <a:cs typeface="Courier New" panose="02070309020205020404" pitchFamily="49" charset="0"/>
              </a:rPr>
              <a:t>virtual public </a:t>
            </a:r>
            <a:r>
              <a:rPr lang="en-US" altLang="zh-CN" sz="2400" b="1" dirty="0">
                <a:latin typeface="Courier New" panose="02070309020205020404" pitchFamily="49" charset="0"/>
                <a:cs typeface="Courier New" panose="02070309020205020404" pitchFamily="49" charset="0"/>
              </a:rPr>
              <a:t>A</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对类</a:t>
            </a:r>
            <a:r>
              <a:rPr lang="en-US" altLang="zh-CN" sz="2400" b="1" dirty="0">
                <a:solidFill>
                  <a:srgbClr val="00B050"/>
                </a:solidFill>
                <a:latin typeface="Courier New" panose="02070309020205020404" pitchFamily="49" charset="0"/>
                <a:cs typeface="Courier New" panose="02070309020205020404" pitchFamily="49" charset="0"/>
              </a:rPr>
              <a:t>A</a:t>
            </a:r>
            <a:r>
              <a:rPr lang="zh-CN" altLang="en-US" sz="2400" b="1" dirty="0">
                <a:solidFill>
                  <a:srgbClr val="00B050"/>
                </a:solidFill>
                <a:latin typeface="Courier New" panose="02070309020205020404" pitchFamily="49" charset="0"/>
                <a:cs typeface="Courier New" panose="02070309020205020404" pitchFamily="49" charset="0"/>
              </a:rPr>
              <a:t>进行了虚拟继承</a:t>
            </a:r>
          </a:p>
          <a:p>
            <a:pPr algn="just">
              <a:spcBef>
                <a:spcPts val="0"/>
              </a:spcBef>
              <a:buNone/>
            </a:pPr>
            <a:r>
              <a:rPr lang="zh-CN" altLang="en-US"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endParaRPr lang="zh-CN" altLang="en-US" b="1" dirty="0"/>
          </a:p>
        </p:txBody>
      </p:sp>
      <p:sp>
        <p:nvSpPr>
          <p:cNvPr id="4" name="矩形 3">
            <a:hlinkClick r:id="rId2" action="ppaction://hlinksldjump"/>
            <a:extLst>
              <a:ext uri="{FF2B5EF4-FFF2-40B4-BE49-F238E27FC236}">
                <a16:creationId xmlns:a16="http://schemas.microsoft.com/office/drawing/2014/main" id="{2E0D008F-B289-4836-B9DA-A2105CE1B2D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BE300059-37EB-492E-83E7-68249638321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32E2E712-8C93-4941-A931-072E682A9D1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149595C3-36A8-4468-925E-5F9869DF15C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27A0AE28-2AED-4FE1-A1B9-D70A7071C24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9" name="矩形 8">
            <a:hlinkClick r:id="" action="ppaction://noaction"/>
            <a:extLst>
              <a:ext uri="{FF2B5EF4-FFF2-40B4-BE49-F238E27FC236}">
                <a16:creationId xmlns:a16="http://schemas.microsoft.com/office/drawing/2014/main" id="{83EF5558-9DA9-4F5D-A45B-D71AA1BFEF6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0" name="矩形 9">
            <a:hlinkClick r:id="" action="ppaction://noaction"/>
            <a:extLst>
              <a:ext uri="{FF2B5EF4-FFF2-40B4-BE49-F238E27FC236}">
                <a16:creationId xmlns:a16="http://schemas.microsoft.com/office/drawing/2014/main" id="{AD4D6190-E964-4D63-B1D0-F7E868F9879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8EEB74EA-1E83-4683-9541-50F94F48A54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5AC10DAE-DB83-4D9A-A02C-F98A26B0EB67}"/>
              </a:ext>
            </a:extLst>
          </p:cNvPr>
          <p:cNvSpPr>
            <a:spLocks noGrp="1"/>
          </p:cNvSpPr>
          <p:nvPr>
            <p:ph type="sldNum" sz="quarter" idx="11"/>
          </p:nvPr>
        </p:nvSpPr>
        <p:spPr/>
        <p:txBody>
          <a:bodyPr/>
          <a:lstStyle/>
          <a:p>
            <a:pPr>
              <a:defRPr/>
            </a:pPr>
            <a:fld id="{D5143908-0819-4B70-B92B-71A05F9F97D4}" type="slidenum">
              <a:rPr lang="zh-CN" altLang="en-US" smtClean="0"/>
              <a:pPr>
                <a:defRPr/>
              </a:pPr>
              <a:t>84</a:t>
            </a:fld>
            <a:endParaRPr lang="zh-CN"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virtual public </a:t>
            </a:r>
            <a:r>
              <a:rPr lang="en-US" altLang="zh-CN" sz="2400" b="1" dirty="0">
                <a:latin typeface="Courier New" panose="02070309020205020404" pitchFamily="49" charset="0"/>
                <a:cs typeface="Courier New" panose="02070309020205020404" pitchFamily="49" charset="0"/>
              </a:rPr>
              <a:t>A</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对类</a:t>
            </a:r>
            <a:r>
              <a:rPr lang="en-US" altLang="zh-CN" sz="2400" b="1" dirty="0">
                <a:solidFill>
                  <a:srgbClr val="00B050"/>
                </a:solidFill>
                <a:latin typeface="Courier New" panose="02070309020205020404" pitchFamily="49" charset="0"/>
                <a:cs typeface="Courier New" panose="02070309020205020404" pitchFamily="49" charset="0"/>
              </a:rPr>
              <a:t>A</a:t>
            </a:r>
            <a:r>
              <a:rPr lang="zh-CN" altLang="en-US" sz="2400" b="1" dirty="0">
                <a:solidFill>
                  <a:srgbClr val="00B050"/>
                </a:solidFill>
                <a:latin typeface="Courier New" panose="02070309020205020404" pitchFamily="49" charset="0"/>
                <a:cs typeface="Courier New" panose="02070309020205020404" pitchFamily="49" charset="0"/>
              </a:rPr>
              <a:t>进行了虚拟继承</a:t>
            </a:r>
          </a:p>
          <a:p>
            <a:pPr algn="just">
              <a:spcBef>
                <a:spcPts val="0"/>
              </a:spcBef>
              <a:buNone/>
            </a:pPr>
            <a:r>
              <a:rPr lang="zh-CN" altLang="en-US"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D : </a:t>
            </a: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a:t>
            </a:r>
            <a:r>
              <a:rPr lang="en-US" altLang="zh-CN" sz="2400" b="1" dirty="0">
                <a:solidFill>
                  <a:schemeClr val="tx2"/>
                </a:solidFill>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派生类</a:t>
            </a:r>
            <a:r>
              <a:rPr lang="en-US" altLang="zh-CN" sz="2400" b="1" dirty="0">
                <a:solidFill>
                  <a:srgbClr val="00B050"/>
                </a:solidFill>
                <a:latin typeface="Courier New" panose="02070309020205020404" pitchFamily="49" charset="0"/>
                <a:cs typeface="Courier New" panose="02070309020205020404" pitchFamily="49" charset="0"/>
              </a:rPr>
              <a:t>D</a:t>
            </a:r>
            <a:r>
              <a:rPr lang="zh-CN" altLang="en-US" sz="2400" b="1" dirty="0">
                <a:solidFill>
                  <a:srgbClr val="00B050"/>
                </a:solidFill>
                <a:latin typeface="Courier New" panose="02070309020205020404" pitchFamily="49" charset="0"/>
                <a:cs typeface="Courier New" panose="02070309020205020404" pitchFamily="49" charset="0"/>
              </a:rPr>
              <a:t>的二基类</a:t>
            </a:r>
            <a:r>
              <a:rPr lang="en-US" altLang="zh-CN" sz="2400" b="1" dirty="0">
                <a:solidFill>
                  <a:srgbClr val="00B050"/>
                </a:solidFill>
                <a:latin typeface="Courier New" panose="02070309020205020404" pitchFamily="49" charset="0"/>
                <a:cs typeface="Courier New" panose="02070309020205020404" pitchFamily="49" charset="0"/>
              </a:rPr>
              <a:t>B、C</a:t>
            </a:r>
            <a:r>
              <a:rPr lang="zh-CN" altLang="en-US" sz="2400" b="1" dirty="0">
                <a:solidFill>
                  <a:srgbClr val="00B050"/>
                </a:solidFill>
                <a:latin typeface="Courier New" panose="02070309020205020404" pitchFamily="49" charset="0"/>
                <a:cs typeface="Courier New" panose="02070309020205020404" pitchFamily="49" charset="0"/>
              </a:rPr>
              <a:t>具有共同的基类</a:t>
            </a:r>
            <a:r>
              <a:rPr lang="en-US" altLang="zh-CN" sz="2400" b="1" dirty="0">
                <a:solidFill>
                  <a:srgbClr val="00B050"/>
                </a:solidFill>
                <a:latin typeface="Courier New" panose="02070309020205020404" pitchFamily="49" charset="0"/>
                <a:cs typeface="Courier New" panose="02070309020205020404" pitchFamily="49" charset="0"/>
              </a:rPr>
              <a:t>A，</a:t>
            </a:r>
            <a:r>
              <a:rPr lang="zh-CN" altLang="en-US" sz="2400" b="1" dirty="0">
                <a:solidFill>
                  <a:srgbClr val="00B050"/>
                </a:solidFill>
                <a:latin typeface="Courier New" panose="02070309020205020404" pitchFamily="49" charset="0"/>
                <a:cs typeface="Courier New" panose="02070309020205020404" pitchFamily="49" charset="0"/>
              </a:rPr>
              <a:t>但采用了虚</a:t>
            </a:r>
            <a:endParaRPr lang="en-US" altLang="zh-CN"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继承，从而使类</a:t>
            </a:r>
            <a:r>
              <a:rPr lang="en-US" altLang="zh-CN" sz="2400" b="1" dirty="0">
                <a:solidFill>
                  <a:srgbClr val="00B050"/>
                </a:solidFill>
                <a:latin typeface="Courier New" panose="02070309020205020404" pitchFamily="49" charset="0"/>
                <a:cs typeface="Courier New" panose="02070309020205020404" pitchFamily="49" charset="0"/>
              </a:rPr>
              <a:t>D</a:t>
            </a:r>
            <a:r>
              <a:rPr lang="zh-CN" altLang="en-US" sz="2400" b="1" dirty="0">
                <a:solidFill>
                  <a:srgbClr val="00B050"/>
                </a:solidFill>
                <a:latin typeface="Courier New" panose="02070309020205020404" pitchFamily="49" charset="0"/>
                <a:cs typeface="Courier New" panose="02070309020205020404" pitchFamily="49" charset="0"/>
              </a:rPr>
              <a:t>的对象中只包含着类</a:t>
            </a:r>
            <a:r>
              <a:rPr lang="en-US" altLang="zh-CN" sz="2400" b="1" dirty="0">
                <a:solidFill>
                  <a:srgbClr val="00B050"/>
                </a:solidFill>
                <a:latin typeface="Courier New" panose="02070309020205020404" pitchFamily="49" charset="0"/>
                <a:cs typeface="Courier New" panose="02070309020205020404" pitchFamily="49" charset="0"/>
              </a:rPr>
              <a:t>A</a:t>
            </a:r>
            <a:r>
              <a:rPr lang="zh-CN" altLang="en-US" sz="2400" b="1" dirty="0">
                <a:solidFill>
                  <a:srgbClr val="00B050"/>
                </a:solidFill>
                <a:latin typeface="Courier New" panose="02070309020205020404" pitchFamily="49" charset="0"/>
                <a:cs typeface="Courier New" panose="02070309020205020404" pitchFamily="49" charset="0"/>
              </a:rPr>
              <a:t>的1个实例</a:t>
            </a:r>
          </a:p>
          <a:p>
            <a:pPr algn="just">
              <a:spcBef>
                <a:spcPts val="0"/>
              </a:spcBef>
              <a:buNone/>
            </a:pPr>
            <a:r>
              <a:rPr lang="zh-CN" altLang="en-US"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d;</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26F88F9F-CF59-4348-9051-8E55550B346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4249E15A-7F13-4B26-B48E-2003BC78961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187230DD-39B9-47A0-AECD-4E24746A6A1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13EDE3D7-1883-47B5-9E61-B1BD39F5DA3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6152D815-1A47-428B-946E-F1BF5AAA9A5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9" name="矩形 8">
            <a:hlinkClick r:id="" action="ppaction://noaction"/>
            <a:extLst>
              <a:ext uri="{FF2B5EF4-FFF2-40B4-BE49-F238E27FC236}">
                <a16:creationId xmlns:a16="http://schemas.microsoft.com/office/drawing/2014/main" id="{DE340496-C2FC-4009-B777-DE9D3FC26F3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0" name="矩形 9">
            <a:hlinkClick r:id="" action="ppaction://noaction"/>
            <a:extLst>
              <a:ext uri="{FF2B5EF4-FFF2-40B4-BE49-F238E27FC236}">
                <a16:creationId xmlns:a16="http://schemas.microsoft.com/office/drawing/2014/main" id="{5B280F84-873D-4C62-99CA-C0BE5209A62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11830F21-787A-4BB9-835F-75C5C257E07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DA69FCFD-A0EC-4142-89A4-4308F32D1ECD}"/>
              </a:ext>
            </a:extLst>
          </p:cNvPr>
          <p:cNvSpPr>
            <a:spLocks noGrp="1"/>
          </p:cNvSpPr>
          <p:nvPr>
            <p:ph type="sldNum" sz="quarter" idx="11"/>
          </p:nvPr>
        </p:nvSpPr>
        <p:spPr/>
        <p:txBody>
          <a:bodyPr/>
          <a:lstStyle/>
          <a:p>
            <a:pPr>
              <a:defRPr/>
            </a:pPr>
            <a:fld id="{D5143908-0819-4B70-B92B-71A05F9F97D4}" type="slidenum">
              <a:rPr lang="zh-CN" altLang="en-US" smtClean="0"/>
              <a:pPr>
                <a:defRPr/>
              </a:pPr>
              <a:t>85</a:t>
            </a:fld>
            <a:endParaRPr lang="zh-CN"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lgn="just">
              <a:spcBef>
                <a:spcPts val="0"/>
              </a:spcBef>
              <a:buNone/>
            </a:pPr>
            <a:r>
              <a:rPr lang="en-US" altLang="zh-CN" sz="2400" b="1" dirty="0">
                <a:latin typeface="Courier New" panose="02070309020205020404" pitchFamily="49" charset="0"/>
                <a:cs typeface="Courier New" panose="02070309020205020404" pitchFamily="49" charset="0"/>
              </a:rPr>
              <a:t>	D </a:t>
            </a:r>
            <a:r>
              <a:rPr lang="en-US" altLang="zh-CN" sz="2400" b="1" dirty="0" err="1">
                <a:latin typeface="Courier New" panose="02070309020205020404" pitchFamily="49" charset="0"/>
                <a:cs typeface="Courier New" panose="02070309020205020404" pitchFamily="49" charset="0"/>
              </a:rPr>
              <a:t>Dobj</a:t>
            </a:r>
            <a:r>
              <a:rPr lang="en-US" altLang="zh-CN" sz="2400" b="1" dirty="0">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说明</a:t>
            </a:r>
            <a:r>
              <a:rPr lang="en-US" altLang="zh-CN" sz="2400" b="1" dirty="0">
                <a:solidFill>
                  <a:srgbClr val="00B050"/>
                </a:solidFill>
                <a:latin typeface="Courier New" panose="02070309020205020404" pitchFamily="49" charset="0"/>
                <a:cs typeface="Courier New" panose="02070309020205020404" pitchFamily="49" charset="0"/>
              </a:rPr>
              <a:t>D</a:t>
            </a:r>
            <a:r>
              <a:rPr lang="zh-CN" altLang="en-US" sz="2400" b="1" dirty="0">
                <a:solidFill>
                  <a:srgbClr val="00B050"/>
                </a:solidFill>
                <a:latin typeface="Courier New" panose="02070309020205020404" pitchFamily="49" charset="0"/>
                <a:cs typeface="Courier New" panose="02070309020205020404" pitchFamily="49" charset="0"/>
              </a:rPr>
              <a:t>类对象</a:t>
            </a:r>
          </a:p>
          <a:p>
            <a:pPr algn="just">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Dobj.a</a:t>
            </a:r>
            <a:r>
              <a:rPr lang="en-US" altLang="zh-CN" sz="2400" b="1" dirty="0">
                <a:latin typeface="Courier New" panose="02070309020205020404" pitchFamily="49" charset="0"/>
                <a:cs typeface="Courier New" panose="02070309020205020404" pitchFamily="49" charset="0"/>
              </a:rPr>
              <a:t>=11;</a:t>
            </a:r>
            <a:r>
              <a:rPr lang="en-US" altLang="zh-CN" sz="2400" b="1" dirty="0">
                <a:solidFill>
                  <a:schemeClr val="tx2"/>
                </a:solidFill>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若非虚拟继承时会出错!</a:t>
            </a:r>
          </a:p>
          <a:p>
            <a:pPr algn="just">
              <a:spcBef>
                <a:spcPts val="0"/>
              </a:spcBef>
              <a:buNone/>
            </a:pPr>
            <a:r>
              <a:rPr lang="zh-CN" altLang="en-US" sz="2400" b="1" dirty="0">
                <a:solidFill>
                  <a:srgbClr val="00B050"/>
                </a:solidFill>
                <a:latin typeface="Courier New" panose="02070309020205020404" pitchFamily="49" charset="0"/>
                <a:cs typeface="Courier New" panose="02070309020205020404" pitchFamily="49" charset="0"/>
              </a:rPr>
              <a:t>	// -- 因为“</a:t>
            </a:r>
            <a:r>
              <a:rPr lang="en-US" altLang="zh-CN" sz="2400" b="1" dirty="0">
                <a:solidFill>
                  <a:srgbClr val="00B050"/>
                </a:solidFill>
                <a:latin typeface="Courier New" panose="02070309020205020404" pitchFamily="49" charset="0"/>
                <a:cs typeface="Courier New" panose="02070309020205020404" pitchFamily="49" charset="0"/>
              </a:rPr>
              <a:t>D::a”</a:t>
            </a:r>
            <a:r>
              <a:rPr lang="zh-CN" altLang="en-US" sz="2400" b="1" dirty="0">
                <a:solidFill>
                  <a:srgbClr val="00B050"/>
                </a:solidFill>
                <a:latin typeface="Courier New" panose="02070309020205020404" pitchFamily="49" charset="0"/>
                <a:cs typeface="Courier New" panose="02070309020205020404" pitchFamily="49" charset="0"/>
              </a:rPr>
              <a:t>具有二义性</a:t>
            </a:r>
          </a:p>
          <a:p>
            <a:pPr algn="just">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Dobj.b</a:t>
            </a:r>
            <a:r>
              <a:rPr lang="en-US" altLang="zh-CN" sz="2400" b="1" dirty="0">
                <a:latin typeface="Courier New" panose="02070309020205020404" pitchFamily="49" charset="0"/>
                <a:cs typeface="Courier New" panose="02070309020205020404" pitchFamily="49" charset="0"/>
              </a:rPr>
              <a:t>=22;</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Dobj.showa</a:t>
            </a: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若非虚拟继承时会出错!</a:t>
            </a:r>
          </a:p>
          <a:p>
            <a:pPr algn="just">
              <a:spcBef>
                <a:spcPts val="0"/>
              </a:spcBef>
              <a:buNone/>
            </a:pPr>
            <a:r>
              <a:rPr lang="zh-CN" altLang="en-US" sz="2400" b="1" dirty="0">
                <a:solidFill>
                  <a:srgbClr val="00B050"/>
                </a:solidFill>
                <a:latin typeface="Courier New" panose="02070309020205020404" pitchFamily="49" charset="0"/>
                <a:cs typeface="Courier New" panose="02070309020205020404" pitchFamily="49" charset="0"/>
              </a:rPr>
              <a:t>	// -- 因为“</a:t>
            </a:r>
            <a:r>
              <a:rPr lang="en-US" altLang="zh-CN" sz="2400" b="1" dirty="0">
                <a:solidFill>
                  <a:srgbClr val="00B050"/>
                </a:solidFill>
                <a:latin typeface="Courier New" panose="02070309020205020404" pitchFamily="49" charset="0"/>
                <a:cs typeface="Courier New" panose="02070309020205020404" pitchFamily="49" charset="0"/>
              </a:rPr>
              <a:t>D::</a:t>
            </a:r>
            <a:r>
              <a:rPr lang="en-US" altLang="zh-CN" sz="2400" b="1" dirty="0" err="1">
                <a:solidFill>
                  <a:srgbClr val="00B050"/>
                </a:solidFill>
                <a:latin typeface="Courier New" panose="02070309020205020404" pitchFamily="49" charset="0"/>
                <a:cs typeface="Courier New" panose="02070309020205020404" pitchFamily="49" charset="0"/>
              </a:rPr>
              <a:t>showa</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具有二义性</a:t>
            </a:r>
          </a:p>
          <a:p>
            <a:pPr algn="just">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Dobj.b</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Dobj.b</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zh-CN" altLang="en-US" sz="2400" b="1" dirty="0">
                <a:solidFill>
                  <a:schemeClr val="accent6"/>
                </a:solidFill>
                <a:latin typeface="Courier New" panose="02070309020205020404" pitchFamily="49" charset="0"/>
                <a:cs typeface="Courier New" panose="02070309020205020404" pitchFamily="49" charset="0"/>
              </a:rPr>
              <a:t>程序执行后的显示结果如下：</a:t>
            </a:r>
          </a:p>
          <a:p>
            <a:pPr algn="just">
              <a:spcBef>
                <a:spcPts val="0"/>
              </a:spcBef>
              <a:buNone/>
            </a:pPr>
            <a:r>
              <a:rPr lang="en-US" altLang="zh-CN" sz="2400" b="1" dirty="0">
                <a:latin typeface="Courier New" panose="02070309020205020404" pitchFamily="49" charset="0"/>
                <a:cs typeface="Courier New" panose="02070309020205020404" pitchFamily="49" charset="0"/>
              </a:rPr>
              <a:t>a=11</a:t>
            </a:r>
          </a:p>
          <a:p>
            <a:pPr algn="just">
              <a:spcBef>
                <a:spcPts val="0"/>
              </a:spcBef>
              <a:buNone/>
            </a:pPr>
            <a:r>
              <a:rPr lang="en-US" altLang="zh-CN" sz="2400" b="1" dirty="0" err="1">
                <a:latin typeface="Courier New" panose="02070309020205020404" pitchFamily="49" charset="0"/>
                <a:cs typeface="Courier New" panose="02070309020205020404" pitchFamily="49" charset="0"/>
              </a:rPr>
              <a:t>Dobj.b</a:t>
            </a:r>
            <a:r>
              <a:rPr lang="en-US" altLang="zh-CN" sz="2400" b="1" dirty="0">
                <a:latin typeface="Courier New" panose="02070309020205020404" pitchFamily="49" charset="0"/>
                <a:cs typeface="Courier New" panose="02070309020205020404" pitchFamily="49" charset="0"/>
              </a:rPr>
              <a:t>=22</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01B2F136-70F9-48E2-9DF0-B8A34C51CE2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8D6AFDD6-C020-4DAD-8C1A-8D2CF96BEBF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BC46B44E-B181-4D60-8E44-10407E32C69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4D1050FE-803B-4E31-B381-09F60EF2E2F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572F698F-ABDB-4763-AA7F-921217BE834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二义性问题</a:t>
            </a:r>
          </a:p>
        </p:txBody>
      </p:sp>
      <p:sp>
        <p:nvSpPr>
          <p:cNvPr id="9" name="矩形 8">
            <a:hlinkClick r:id="" action="ppaction://noaction"/>
            <a:extLst>
              <a:ext uri="{FF2B5EF4-FFF2-40B4-BE49-F238E27FC236}">
                <a16:creationId xmlns:a16="http://schemas.microsoft.com/office/drawing/2014/main" id="{9D7DCA17-63D4-404D-97F0-0C0813A5E82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虚基类与虚拟继承</a:t>
            </a:r>
          </a:p>
        </p:txBody>
      </p:sp>
      <p:sp>
        <p:nvSpPr>
          <p:cNvPr id="10" name="矩形 9">
            <a:hlinkClick r:id="" action="ppaction://noaction"/>
            <a:extLst>
              <a:ext uri="{FF2B5EF4-FFF2-40B4-BE49-F238E27FC236}">
                <a16:creationId xmlns:a16="http://schemas.microsoft.com/office/drawing/2014/main" id="{35BC59DD-CDEF-4BE2-B214-6F9A34DF6EA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199F9770-13E5-41FF-B130-47E875EC3DE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B25BFCA1-D354-4E9F-AF63-B5609CAE6CF7}"/>
              </a:ext>
            </a:extLst>
          </p:cNvPr>
          <p:cNvSpPr>
            <a:spLocks noGrp="1"/>
          </p:cNvSpPr>
          <p:nvPr>
            <p:ph type="sldNum" sz="quarter" idx="11"/>
          </p:nvPr>
        </p:nvSpPr>
        <p:spPr/>
        <p:txBody>
          <a:bodyPr/>
          <a:lstStyle/>
          <a:p>
            <a:pPr>
              <a:defRPr/>
            </a:pPr>
            <a:fld id="{D5143908-0819-4B70-B92B-71A05F9F97D4}" type="slidenum">
              <a:rPr lang="zh-CN" altLang="en-US" smtClean="0"/>
              <a:pPr>
                <a:defRPr/>
              </a:pPr>
              <a:t>86</a:t>
            </a:fld>
            <a:endParaRPr lang="zh-CN"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723A2CA-2248-4073-BDCA-BC0E6319461F}" type="slidenum">
              <a:rPr lang="zh-CN" altLang="en-US" smtClean="0"/>
              <a:pPr fontAlgn="base">
                <a:spcBef>
                  <a:spcPct val="0"/>
                </a:spcBef>
                <a:spcAft>
                  <a:spcPct val="0"/>
                </a:spcAft>
              </a:pPr>
              <a:t>87</a:t>
            </a:fld>
            <a:endParaRPr lang="zh-CN" altLang="en-US"/>
          </a:p>
        </p:txBody>
      </p:sp>
      <p:grpSp>
        <p:nvGrpSpPr>
          <p:cNvPr id="2" name="组合 34"/>
          <p:cNvGrpSpPr>
            <a:grpSpLocks/>
          </p:cNvGrpSpPr>
          <p:nvPr/>
        </p:nvGrpSpPr>
        <p:grpSpPr bwMode="auto">
          <a:xfrm>
            <a:off x="1643063" y="3356992"/>
            <a:ext cx="5356225" cy="2666674"/>
            <a:chOff x="1643042" y="2273627"/>
            <a:chExt cx="5356246" cy="2666682"/>
          </a:xfrm>
        </p:grpSpPr>
        <p:sp>
          <p:nvSpPr>
            <p:cNvPr id="14" name="五边形 13"/>
            <p:cNvSpPr/>
            <p:nvPr/>
          </p:nvSpPr>
          <p:spPr bwMode="auto">
            <a:xfrm flipH="1">
              <a:off x="2041506" y="2273627"/>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2273627"/>
              <a:ext cx="792165" cy="788992"/>
              <a:chOff x="854055" y="1630685"/>
              <a:chExt cx="792165" cy="788992"/>
            </a:xfrm>
          </p:grpSpPr>
          <p:sp>
            <p:nvSpPr>
              <p:cNvPr id="27" name="椭圆 26"/>
              <p:cNvSpPr>
                <a:spLocks noChangeAspect="1"/>
              </p:cNvSpPr>
              <p:nvPr/>
            </p:nvSpPr>
            <p:spPr bwMode="auto">
              <a:xfrm>
                <a:off x="857230" y="1630685"/>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0685"/>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1483118"/>
            <a:ext cx="5356225" cy="1729927"/>
            <a:chOff x="1643042" y="3210439"/>
            <a:chExt cx="5356246" cy="1729935"/>
          </a:xfrm>
        </p:grpSpPr>
        <p:sp>
          <p:nvSpPr>
            <p:cNvPr id="25" name="五边形 24"/>
            <p:cNvSpPr/>
            <p:nvPr/>
          </p:nvSpPr>
          <p:spPr bwMode="auto">
            <a:xfrm flipH="1">
              <a:off x="2041506" y="3210439"/>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4148209"/>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4" name="组合 31"/>
            <p:cNvGrpSpPr>
              <a:grpSpLocks/>
            </p:cNvGrpSpPr>
            <p:nvPr/>
          </p:nvGrpSpPr>
          <p:grpSpPr bwMode="auto">
            <a:xfrm>
              <a:off x="1643042" y="4148209"/>
              <a:ext cx="792165" cy="788993"/>
              <a:chOff x="854055" y="719185"/>
              <a:chExt cx="792165" cy="788993"/>
            </a:xfrm>
          </p:grpSpPr>
          <p:sp>
            <p:nvSpPr>
              <p:cNvPr id="35" name="椭圆 34"/>
              <p:cNvSpPr>
                <a:spLocks noChangeAspect="1"/>
              </p:cNvSpPr>
              <p:nvPr/>
            </p:nvSpPr>
            <p:spPr bwMode="auto">
              <a:xfrm>
                <a:off x="857230" y="71918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719185"/>
                <a:ext cx="788987" cy="788988"/>
              </a:xfrm>
              <a:prstGeom prst="rect">
                <a:avLst/>
              </a:prstGeom>
              <a:noFill/>
              <a:ln w="9525">
                <a:noFill/>
                <a:miter lim="800000"/>
                <a:headEnd/>
                <a:tailEnd/>
              </a:ln>
            </p:spPr>
          </p:pic>
        </p:grpSp>
      </p:grpSp>
      <p:sp>
        <p:nvSpPr>
          <p:cNvPr id="47" name="TextBox 46"/>
          <p:cNvSpPr txBox="1"/>
          <p:nvPr/>
        </p:nvSpPr>
        <p:spPr>
          <a:xfrm>
            <a:off x="2627784" y="535151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综合示例</a:t>
            </a:r>
            <a:endParaRPr lang="zh-CN" altLang="en-US" b="1" dirty="0">
              <a:solidFill>
                <a:schemeClr val="bg1"/>
              </a:solidFill>
              <a:latin typeface="Courier New" pitchFamily="49" charset="0"/>
              <a:cs typeface="Courier New" pitchFamily="49" charset="0"/>
            </a:endParaRPr>
          </a:p>
        </p:txBody>
      </p:sp>
      <p:sp>
        <p:nvSpPr>
          <p:cNvPr id="31" name="五边形 30"/>
          <p:cNvSpPr/>
          <p:nvPr/>
        </p:nvSpPr>
        <p:spPr bwMode="auto">
          <a:xfrm flipH="1">
            <a:off x="2036613" y="4293096"/>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172" y="4247051"/>
            <a:ext cx="885840" cy="885840"/>
          </a:xfrm>
          <a:prstGeom prst="rect">
            <a:avLst/>
          </a:prstGeom>
        </p:spPr>
      </p:pic>
      <p:sp>
        <p:nvSpPr>
          <p:cNvPr id="40" name="矩形 39">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42" name="椭圆 41">
            <a:extLst>
              <a:ext uri="{FF2B5EF4-FFF2-40B4-BE49-F238E27FC236}">
                <a16:creationId xmlns:a16="http://schemas.microsoft.com/office/drawing/2014/main" id="{FEF8C95A-D207-44D0-A726-1AC233630C68}"/>
              </a:ext>
            </a:extLst>
          </p:cNvPr>
          <p:cNvSpPr>
            <a:spLocks noChangeAspect="1"/>
          </p:cNvSpPr>
          <p:nvPr/>
        </p:nvSpPr>
        <p:spPr bwMode="auto">
          <a:xfrm>
            <a:off x="1644775" y="1484784"/>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3" name="图片 22" descr="NANKAI.png">
            <a:extLst>
              <a:ext uri="{FF2B5EF4-FFF2-40B4-BE49-F238E27FC236}">
                <a16:creationId xmlns:a16="http://schemas.microsoft.com/office/drawing/2014/main" id="{98A8DDB0-6749-4143-A5DA-99221145B5A1}"/>
              </a:ext>
            </a:extLst>
          </p:cNvPr>
          <p:cNvPicPr>
            <a:picLocks noChangeAspect="1"/>
          </p:cNvPicPr>
          <p:nvPr/>
        </p:nvPicPr>
        <p:blipFill>
          <a:blip r:embed="rId3" cstate="print"/>
          <a:srcRect/>
          <a:stretch>
            <a:fillRect/>
          </a:stretch>
        </p:blipFill>
        <p:spPr bwMode="auto">
          <a:xfrm>
            <a:off x="1643063" y="1484784"/>
            <a:ext cx="788984" cy="788986"/>
          </a:xfrm>
          <a:prstGeom prst="rect">
            <a:avLst/>
          </a:prstGeom>
          <a:noFill/>
          <a:ln w="9525">
            <a:noFill/>
            <a:miter lim="800000"/>
            <a:headEnd/>
            <a:tailEnd/>
          </a:ln>
        </p:spPr>
      </p:pic>
      <p:sp>
        <p:nvSpPr>
          <p:cNvPr id="55" name="TextBox 43">
            <a:extLst>
              <a:ext uri="{FF2B5EF4-FFF2-40B4-BE49-F238E27FC236}">
                <a16:creationId xmlns:a16="http://schemas.microsoft.com/office/drawing/2014/main" id="{AB8ADF67-895A-43AB-AADF-A5F14526DDBA}"/>
              </a:ext>
            </a:extLst>
          </p:cNvPr>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派生类</a:t>
            </a:r>
            <a:endParaRPr lang="zh-CN" altLang="en-US" b="1" dirty="0">
              <a:solidFill>
                <a:schemeClr val="bg1"/>
              </a:solidFill>
              <a:latin typeface="Courier New" pitchFamily="49" charset="0"/>
              <a:cs typeface="Courier New" pitchFamily="49" charset="0"/>
            </a:endParaRPr>
          </a:p>
        </p:txBody>
      </p:sp>
      <p:sp>
        <p:nvSpPr>
          <p:cNvPr id="37" name="TextBox 44">
            <a:extLst>
              <a:ext uri="{FF2B5EF4-FFF2-40B4-BE49-F238E27FC236}">
                <a16:creationId xmlns:a16="http://schemas.microsoft.com/office/drawing/2014/main" id="{6F4E9A2D-A919-4958-AFBC-F7D149623132}"/>
              </a:ext>
            </a:extLst>
          </p:cNvPr>
          <p:cNvSpPr txBox="1"/>
          <p:nvPr/>
        </p:nvSpPr>
        <p:spPr>
          <a:xfrm>
            <a:off x="2627784" y="34769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虚基类与虚拟继承</a:t>
            </a:r>
            <a:endParaRPr lang="zh-CN" altLang="en-US" b="1" dirty="0">
              <a:solidFill>
                <a:schemeClr val="bg1"/>
              </a:solidFill>
              <a:latin typeface="Courier New" pitchFamily="49" charset="0"/>
              <a:cs typeface="Courier New" pitchFamily="49" charset="0"/>
            </a:endParaRPr>
          </a:p>
        </p:txBody>
      </p:sp>
      <p:sp>
        <p:nvSpPr>
          <p:cNvPr id="38" name="TextBox 45">
            <a:extLst>
              <a:ext uri="{FF2B5EF4-FFF2-40B4-BE49-F238E27FC236}">
                <a16:creationId xmlns:a16="http://schemas.microsoft.com/office/drawing/2014/main" id="{9992A864-FE41-4811-8CC2-A7BB7E8CBF61}"/>
              </a:ext>
            </a:extLst>
          </p:cNvPr>
          <p:cNvSpPr txBox="1"/>
          <p:nvPr/>
        </p:nvSpPr>
        <p:spPr>
          <a:xfrm>
            <a:off x="2627784" y="441541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多态性与虚函数</a:t>
            </a:r>
            <a:endParaRPr lang="zh-CN" altLang="en-US" b="1" dirty="0">
              <a:solidFill>
                <a:schemeClr val="bg1"/>
              </a:solidFill>
              <a:latin typeface="Courier New" pitchFamily="49" charset="0"/>
              <a:cs typeface="Courier New" pitchFamily="49" charset="0"/>
            </a:endParaRPr>
          </a:p>
        </p:txBody>
      </p:sp>
      <p:sp>
        <p:nvSpPr>
          <p:cNvPr id="44" name="TextBox 42">
            <a:extLst>
              <a:ext uri="{FF2B5EF4-FFF2-40B4-BE49-F238E27FC236}">
                <a16:creationId xmlns:a16="http://schemas.microsoft.com/office/drawing/2014/main" id="{258E2656-353C-482C-9D83-CCC0A7D6DDC6}"/>
              </a:ext>
            </a:extLst>
          </p:cNvPr>
          <p:cNvSpPr txBox="1"/>
          <p:nvPr/>
        </p:nvSpPr>
        <p:spPr>
          <a:xfrm>
            <a:off x="2627784" y="1604734"/>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类的继承与派生</a:t>
            </a:r>
            <a:endParaRPr lang="zh-CN" alt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3403262422"/>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dirty="0"/>
              <a:t>多态性与虚函数</a:t>
            </a:r>
            <a:endParaRPr lang="en-US" altLang="zh-CN" sz="2000" dirty="0">
              <a:ea typeface="宋体" panose="02010600030101010101" pitchFamily="2" charset="-122"/>
            </a:endParaRPr>
          </a:p>
        </p:txBody>
      </p:sp>
      <p:grpSp>
        <p:nvGrpSpPr>
          <p:cNvPr id="2" name="Group 3"/>
          <p:cNvGrpSpPr/>
          <p:nvPr/>
        </p:nvGrpSpPr>
        <p:grpSpPr bwMode="auto">
          <a:xfrm>
            <a:off x="2895600" y="2057400"/>
            <a:ext cx="3197225" cy="2890838"/>
            <a:chOff x="1872" y="1824"/>
            <a:chExt cx="2014" cy="1821"/>
          </a:xfrm>
        </p:grpSpPr>
        <p:sp>
          <p:nvSpPr>
            <p:cNvPr id="46084" name="AutoShape 4"/>
            <p:cNvSpPr>
              <a:spLocks noChangeArrowheads="1"/>
            </p:cNvSpPr>
            <p:nvPr/>
          </p:nvSpPr>
          <p:spPr bwMode="gray">
            <a:xfrm rot="16200000" flipH="1">
              <a:off x="1820" y="2528"/>
              <a:ext cx="309"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ln>
            <a:effectLst/>
          </p:spPr>
          <p:txBody>
            <a:bodyPr wrap="none" anchor="ctr"/>
            <a:lstStyle/>
            <a:p>
              <a:endParaRPr lang="zh-CN" altLang="en-US"/>
            </a:p>
          </p:txBody>
        </p:sp>
        <p:sp>
          <p:nvSpPr>
            <p:cNvPr id="46085" name="AutoShape 5"/>
            <p:cNvSpPr>
              <a:spLocks noChangeArrowheads="1"/>
            </p:cNvSpPr>
            <p:nvPr/>
          </p:nvSpPr>
          <p:spPr bwMode="gray">
            <a:xfrm rot="5400000" flipH="1">
              <a:off x="3628" y="2494"/>
              <a:ext cx="309"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ln>
            <a:effectLst/>
          </p:spPr>
          <p:txBody>
            <a:bodyPr wrap="none" anchor="ctr"/>
            <a:lstStyle/>
            <a:p>
              <a:endParaRPr lang="zh-CN" altLang="en-US"/>
            </a:p>
          </p:txBody>
        </p:sp>
        <p:sp>
          <p:nvSpPr>
            <p:cNvPr id="46086" name="AutoShape 6"/>
            <p:cNvSpPr>
              <a:spLocks noChangeArrowheads="1"/>
            </p:cNvSpPr>
            <p:nvPr/>
          </p:nvSpPr>
          <p:spPr bwMode="gray">
            <a:xfrm rot="10800000" flipH="1">
              <a:off x="2725" y="3439"/>
              <a:ext cx="308"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ln>
            <a:effectLst/>
          </p:spPr>
          <p:txBody>
            <a:bodyPr wrap="none" anchor="ctr"/>
            <a:lstStyle/>
            <a:p>
              <a:endParaRPr lang="zh-CN" altLang="en-US"/>
            </a:p>
          </p:txBody>
        </p:sp>
        <p:sp>
          <p:nvSpPr>
            <p:cNvPr id="46087" name="Oval 7"/>
            <p:cNvSpPr>
              <a:spLocks noChangeArrowheads="1"/>
            </p:cNvSpPr>
            <p:nvPr/>
          </p:nvSpPr>
          <p:spPr bwMode="gray">
            <a:xfrm>
              <a:off x="2078" y="1824"/>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solidFill>
                <a:schemeClr val="bg1"/>
              </a:solidFill>
              <a:round/>
            </a:ln>
            <a:effectLst/>
          </p:spPr>
          <p:txBody>
            <a:bodyPr wrap="none" anchor="ctr"/>
            <a:lstStyle/>
            <a:p>
              <a:endParaRPr lang="zh-CN" altLang="en-US"/>
            </a:p>
          </p:txBody>
        </p:sp>
        <p:sp>
          <p:nvSpPr>
            <p:cNvPr id="46088" name="Oval 8"/>
            <p:cNvSpPr>
              <a:spLocks noChangeArrowheads="1"/>
            </p:cNvSpPr>
            <p:nvPr/>
          </p:nvSpPr>
          <p:spPr bwMode="gray">
            <a:xfrm>
              <a:off x="2170" y="1915"/>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ln>
            <a:effectLst/>
          </p:spPr>
          <p:txBody>
            <a:bodyPr wrap="none" anchor="ctr"/>
            <a:lstStyle/>
            <a:p>
              <a:endParaRPr lang="zh-CN" altLang="en-US"/>
            </a:p>
          </p:txBody>
        </p:sp>
        <p:sp>
          <p:nvSpPr>
            <p:cNvPr id="46089" name="Oval 9"/>
            <p:cNvSpPr>
              <a:spLocks noChangeArrowheads="1"/>
            </p:cNvSpPr>
            <p:nvPr/>
          </p:nvSpPr>
          <p:spPr bwMode="gray">
            <a:xfrm>
              <a:off x="2254" y="2000"/>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endParaRPr lang="zh-CN" altLang="en-US"/>
            </a:p>
          </p:txBody>
        </p:sp>
        <p:sp>
          <p:nvSpPr>
            <p:cNvPr id="46090" name="Oval 10"/>
            <p:cNvSpPr>
              <a:spLocks noChangeArrowheads="1"/>
            </p:cNvSpPr>
            <p:nvPr/>
          </p:nvSpPr>
          <p:spPr bwMode="gray">
            <a:xfrm>
              <a:off x="2254" y="2000"/>
              <a:ext cx="1262" cy="1264"/>
            </a:xfrm>
            <a:prstGeom prst="ellipse">
              <a:avLst/>
            </a:prstGeom>
            <a:gradFill rotWithShape="1">
              <a:gsLst>
                <a:gs pos="0">
                  <a:srgbClr val="FFCC00">
                    <a:gamma/>
                    <a:shade val="0"/>
                    <a:invGamma/>
                  </a:srgbClr>
                </a:gs>
                <a:gs pos="100000">
                  <a:srgbClr val="FFCC00"/>
                </a:gs>
              </a:gsLst>
              <a:lin ang="2700000" scaled="1"/>
            </a:gradFill>
            <a:ln w="38100" algn="ctr">
              <a:noFill/>
              <a:round/>
            </a:ln>
            <a:effectLst/>
          </p:spPr>
          <p:txBody>
            <a:bodyPr wrap="none" anchor="ctr">
              <a:spAutoFit/>
            </a:bodyPr>
            <a:lstStyle/>
            <a:p>
              <a:endParaRPr lang="zh-CN" altLang="en-US"/>
            </a:p>
          </p:txBody>
        </p:sp>
        <p:sp>
          <p:nvSpPr>
            <p:cNvPr id="46091" name="Oval 11"/>
            <p:cNvSpPr>
              <a:spLocks noChangeArrowheads="1"/>
            </p:cNvSpPr>
            <p:nvPr/>
          </p:nvSpPr>
          <p:spPr bwMode="gray">
            <a:xfrm>
              <a:off x="2337" y="2083"/>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endParaRPr lang="zh-CN" altLang="en-US"/>
            </a:p>
          </p:txBody>
        </p:sp>
        <p:sp>
          <p:nvSpPr>
            <p:cNvPr id="46092" name="Oval 12"/>
            <p:cNvSpPr>
              <a:spLocks noChangeArrowheads="1"/>
            </p:cNvSpPr>
            <p:nvPr/>
          </p:nvSpPr>
          <p:spPr bwMode="gray">
            <a:xfrm>
              <a:off x="2337" y="2083"/>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ln>
            <a:effectLst/>
          </p:spPr>
          <p:txBody>
            <a:bodyPr anchor="ctr">
              <a:spAutoFit/>
            </a:bodyPr>
            <a:lstStyle/>
            <a:p>
              <a:endParaRPr lang="zh-CN" altLang="en-US"/>
            </a:p>
          </p:txBody>
        </p:sp>
      </p:grpSp>
      <p:sp>
        <p:nvSpPr>
          <p:cNvPr id="46093" name="AutoShape 13"/>
          <p:cNvSpPr>
            <a:spLocks noChangeArrowheads="1"/>
          </p:cNvSpPr>
          <p:nvPr/>
        </p:nvSpPr>
        <p:spPr bwMode="gray">
          <a:xfrm>
            <a:off x="838200" y="36576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ln>
          <a:effectLst/>
        </p:spPr>
        <p:txBody>
          <a:bodyPr wrap="none" anchor="ctr"/>
          <a:lstStyle/>
          <a:p>
            <a:endParaRPr lang="zh-CN" altLang="en-US"/>
          </a:p>
        </p:txBody>
      </p:sp>
      <p:sp>
        <p:nvSpPr>
          <p:cNvPr id="46094" name="AutoShape 14"/>
          <p:cNvSpPr>
            <a:spLocks noChangeArrowheads="1"/>
          </p:cNvSpPr>
          <p:nvPr/>
        </p:nvSpPr>
        <p:spPr bwMode="gray">
          <a:xfrm>
            <a:off x="838200" y="31242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ln>
          <a:effectLst/>
        </p:spPr>
        <p:txBody>
          <a:bodyPr wrap="none" anchor="ctr"/>
          <a:lstStyle/>
          <a:p>
            <a:endParaRPr lang="zh-CN" altLang="en-US"/>
          </a:p>
        </p:txBody>
      </p:sp>
      <p:sp>
        <p:nvSpPr>
          <p:cNvPr id="46095" name="AutoShape 15"/>
          <p:cNvSpPr>
            <a:spLocks noChangeArrowheads="1"/>
          </p:cNvSpPr>
          <p:nvPr/>
        </p:nvSpPr>
        <p:spPr bwMode="gray">
          <a:xfrm>
            <a:off x="838200" y="25908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ln>
          <a:effectLst/>
        </p:spPr>
        <p:txBody>
          <a:bodyPr wrap="none" anchor="ctr"/>
          <a:lstStyle/>
          <a:p>
            <a:endParaRPr lang="zh-CN" altLang="en-US"/>
          </a:p>
        </p:txBody>
      </p:sp>
      <p:sp>
        <p:nvSpPr>
          <p:cNvPr id="46096" name="AutoShape 16"/>
          <p:cNvSpPr>
            <a:spLocks noChangeArrowheads="1"/>
          </p:cNvSpPr>
          <p:nvPr/>
        </p:nvSpPr>
        <p:spPr bwMode="gray">
          <a:xfrm>
            <a:off x="6324600" y="36576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ln>
          <a:effectLst/>
        </p:spPr>
        <p:txBody>
          <a:bodyPr wrap="none" anchor="ctr"/>
          <a:lstStyle/>
          <a:p>
            <a:endParaRPr lang="zh-CN" altLang="en-US"/>
          </a:p>
        </p:txBody>
      </p:sp>
      <p:sp>
        <p:nvSpPr>
          <p:cNvPr id="46097" name="AutoShape 17"/>
          <p:cNvSpPr>
            <a:spLocks noChangeArrowheads="1"/>
          </p:cNvSpPr>
          <p:nvPr/>
        </p:nvSpPr>
        <p:spPr bwMode="gray">
          <a:xfrm>
            <a:off x="6324600" y="31242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ln>
          <a:effectLst/>
        </p:spPr>
        <p:txBody>
          <a:bodyPr wrap="none" anchor="ctr"/>
          <a:lstStyle/>
          <a:p>
            <a:endParaRPr lang="zh-CN" altLang="en-US"/>
          </a:p>
        </p:txBody>
      </p:sp>
      <p:sp>
        <p:nvSpPr>
          <p:cNvPr id="46098" name="AutoShape 18"/>
          <p:cNvSpPr>
            <a:spLocks noChangeArrowheads="1"/>
          </p:cNvSpPr>
          <p:nvPr/>
        </p:nvSpPr>
        <p:spPr bwMode="gray">
          <a:xfrm>
            <a:off x="6324600" y="25908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ln>
          <a:effectLst/>
        </p:spPr>
        <p:txBody>
          <a:bodyPr wrap="none" anchor="ctr"/>
          <a:lstStyle/>
          <a:p>
            <a:endParaRPr lang="zh-CN" altLang="en-US"/>
          </a:p>
        </p:txBody>
      </p:sp>
      <p:sp>
        <p:nvSpPr>
          <p:cNvPr id="46099" name="Text Box 19"/>
          <p:cNvSpPr txBox="1">
            <a:spLocks noChangeArrowheads="1"/>
          </p:cNvSpPr>
          <p:nvPr/>
        </p:nvSpPr>
        <p:spPr bwMode="gray">
          <a:xfrm>
            <a:off x="3786182" y="3000372"/>
            <a:ext cx="1420582" cy="584775"/>
          </a:xfrm>
          <a:prstGeom prst="rect">
            <a:avLst/>
          </a:prstGeom>
          <a:noFill/>
          <a:ln w="9525">
            <a:noFill/>
            <a:miter lim="800000"/>
          </a:ln>
          <a:effectLst/>
        </p:spPr>
        <p:txBody>
          <a:bodyPr wrap="none">
            <a:spAutoFit/>
          </a:bodyPr>
          <a:lstStyle/>
          <a:p>
            <a:pPr algn="ctr" eaLnBrk="0" hangingPunct="0"/>
            <a:r>
              <a:rPr lang="zh-CN" altLang="en-US" sz="3200" b="1" dirty="0">
                <a:solidFill>
                  <a:srgbClr val="7030A0"/>
                </a:solidFill>
                <a:latin typeface="楷体_GB2312" pitchFamily="49" charset="-122"/>
                <a:ea typeface="楷体_GB2312" pitchFamily="49" charset="-122"/>
              </a:rPr>
              <a:t>多态性</a:t>
            </a:r>
            <a:endParaRPr lang="en-US" altLang="zh-CN" sz="3200" b="1" dirty="0">
              <a:solidFill>
                <a:srgbClr val="7030A0"/>
              </a:solidFill>
              <a:latin typeface="楷体_GB2312" pitchFamily="49" charset="-122"/>
              <a:ea typeface="楷体_GB2312" pitchFamily="49" charset="-122"/>
            </a:endParaRPr>
          </a:p>
        </p:txBody>
      </p:sp>
      <p:sp>
        <p:nvSpPr>
          <p:cNvPr id="46100" name="AutoShape 20"/>
          <p:cNvSpPr>
            <a:spLocks noChangeArrowheads="1"/>
          </p:cNvSpPr>
          <p:nvPr/>
        </p:nvSpPr>
        <p:spPr bwMode="auto">
          <a:xfrm>
            <a:off x="2557463" y="5105400"/>
            <a:ext cx="3886200" cy="533400"/>
          </a:xfrm>
          <a:prstGeom prst="roundRect">
            <a:avLst>
              <a:gd name="adj" fmla="val 50000"/>
            </a:avLst>
          </a:prstGeom>
          <a:gradFill rotWithShape="1">
            <a:gsLst>
              <a:gs pos="0">
                <a:schemeClr val="accent1"/>
              </a:gs>
              <a:gs pos="50000">
                <a:schemeClr val="accent1">
                  <a:gamma/>
                  <a:tint val="3137"/>
                  <a:invGamma/>
                </a:schemeClr>
              </a:gs>
              <a:gs pos="100000">
                <a:schemeClr val="accent1"/>
              </a:gs>
            </a:gsLst>
            <a:lin ang="0" scaled="1"/>
          </a:gradFill>
          <a:ln w="38100">
            <a:solidFill>
              <a:schemeClr val="tx2"/>
            </a:solidFill>
            <a:round/>
          </a:ln>
          <a:effectLst/>
        </p:spPr>
        <p:txBody>
          <a:bodyPr wrap="none" anchor="ctr"/>
          <a:lstStyle/>
          <a:p>
            <a:pPr algn="ctr" eaLnBrk="0" hangingPunct="0"/>
            <a:r>
              <a:rPr lang="zh-CN" altLang="en-US" sz="2800" b="1" dirty="0">
                <a:solidFill>
                  <a:srgbClr val="0000FF"/>
                </a:solidFill>
                <a:latin typeface="楷体_GB2312" pitchFamily="49" charset="-122"/>
                <a:ea typeface="楷体_GB2312" pitchFamily="49" charset="-122"/>
              </a:rPr>
              <a:t>虚函数</a:t>
            </a:r>
            <a:endParaRPr lang="en-US" altLang="zh-CN" sz="2800" b="1" dirty="0">
              <a:solidFill>
                <a:srgbClr val="0000FF"/>
              </a:solidFill>
              <a:latin typeface="楷体_GB2312" pitchFamily="49" charset="-122"/>
              <a:ea typeface="楷体_GB2312" pitchFamily="49" charset="-122"/>
            </a:endParaRPr>
          </a:p>
        </p:txBody>
      </p:sp>
      <p:sp>
        <p:nvSpPr>
          <p:cNvPr id="46101" name="Text Box 21"/>
          <p:cNvSpPr txBox="1">
            <a:spLocks noChangeArrowheads="1"/>
          </p:cNvSpPr>
          <p:nvPr/>
        </p:nvSpPr>
        <p:spPr bwMode="gray">
          <a:xfrm>
            <a:off x="1000100" y="2714620"/>
            <a:ext cx="1422185" cy="461665"/>
          </a:xfrm>
          <a:prstGeom prst="rect">
            <a:avLst/>
          </a:prstGeom>
          <a:noFill/>
          <a:ln w="9525">
            <a:noFill/>
            <a:miter lim="800000"/>
          </a:ln>
          <a:effectLst/>
        </p:spPr>
        <p:txBody>
          <a:bodyPr wrap="none">
            <a:spAutoFit/>
          </a:bodyPr>
          <a:lstStyle/>
          <a:p>
            <a:pPr algn="ctr" eaLnBrk="0" hangingPunct="0"/>
            <a:r>
              <a:rPr lang="zh-CN" altLang="en-US" sz="2400" b="1" dirty="0">
                <a:solidFill>
                  <a:srgbClr val="EDFAD2"/>
                </a:solidFill>
                <a:latin typeface="楷体_GB2312" pitchFamily="49" charset="-122"/>
                <a:ea typeface="楷体_GB2312" pitchFamily="49" charset="-122"/>
              </a:rPr>
              <a:t>函数重载</a:t>
            </a:r>
            <a:endParaRPr lang="en-US" altLang="zh-CN" sz="2400" b="1" dirty="0">
              <a:solidFill>
                <a:srgbClr val="EDFAD2"/>
              </a:solidFill>
              <a:latin typeface="楷体_GB2312" pitchFamily="49" charset="-122"/>
              <a:ea typeface="楷体_GB2312" pitchFamily="49" charset="-122"/>
            </a:endParaRPr>
          </a:p>
        </p:txBody>
      </p:sp>
      <p:sp>
        <p:nvSpPr>
          <p:cNvPr id="46102" name="Text Box 22"/>
          <p:cNvSpPr txBox="1">
            <a:spLocks noChangeArrowheads="1"/>
          </p:cNvSpPr>
          <p:nvPr/>
        </p:nvSpPr>
        <p:spPr bwMode="gray">
          <a:xfrm>
            <a:off x="1000100" y="3281363"/>
            <a:ext cx="1422185" cy="461665"/>
          </a:xfrm>
          <a:prstGeom prst="rect">
            <a:avLst/>
          </a:prstGeom>
          <a:noFill/>
          <a:ln w="9525">
            <a:noFill/>
            <a:miter lim="800000"/>
          </a:ln>
          <a:effectLst/>
        </p:spPr>
        <p:txBody>
          <a:bodyPr wrap="none">
            <a:spAutoFit/>
          </a:bodyPr>
          <a:lstStyle/>
          <a:p>
            <a:pPr algn="ctr" eaLnBrk="0" hangingPunct="0"/>
            <a:r>
              <a:rPr lang="zh-CN" altLang="en-US" sz="2400" b="1" dirty="0">
                <a:solidFill>
                  <a:srgbClr val="EDFAD2"/>
                </a:solidFill>
                <a:latin typeface="楷体_GB2312" pitchFamily="49" charset="-122"/>
                <a:ea typeface="楷体_GB2312" pitchFamily="49" charset="-122"/>
              </a:rPr>
              <a:t>静态联编</a:t>
            </a:r>
            <a:endParaRPr lang="en-US" altLang="zh-CN" sz="2400" b="1" dirty="0">
              <a:solidFill>
                <a:srgbClr val="EDFAD2"/>
              </a:solidFill>
              <a:latin typeface="楷体_GB2312" pitchFamily="49" charset="-122"/>
              <a:ea typeface="楷体_GB2312" pitchFamily="49" charset="-122"/>
            </a:endParaRPr>
          </a:p>
        </p:txBody>
      </p:sp>
      <p:sp>
        <p:nvSpPr>
          <p:cNvPr id="46103" name="Text Box 23"/>
          <p:cNvSpPr txBox="1">
            <a:spLocks noChangeArrowheads="1"/>
          </p:cNvSpPr>
          <p:nvPr/>
        </p:nvSpPr>
        <p:spPr bwMode="gray">
          <a:xfrm>
            <a:off x="1000100" y="3814763"/>
            <a:ext cx="1422185" cy="461665"/>
          </a:xfrm>
          <a:prstGeom prst="rect">
            <a:avLst/>
          </a:prstGeom>
          <a:noFill/>
          <a:ln w="9525">
            <a:noFill/>
            <a:miter lim="800000"/>
          </a:ln>
          <a:effectLst/>
        </p:spPr>
        <p:txBody>
          <a:bodyPr wrap="none">
            <a:spAutoFit/>
          </a:bodyPr>
          <a:lstStyle/>
          <a:p>
            <a:pPr algn="ctr" eaLnBrk="0" hangingPunct="0"/>
            <a:r>
              <a:rPr lang="zh-CN" altLang="en-US" sz="2400" b="1" dirty="0">
                <a:solidFill>
                  <a:srgbClr val="EDFAD2"/>
                </a:solidFill>
                <a:latin typeface="楷体_GB2312" pitchFamily="49" charset="-122"/>
                <a:ea typeface="楷体_GB2312" pitchFamily="49" charset="-122"/>
              </a:rPr>
              <a:t>函数超载</a:t>
            </a:r>
            <a:endParaRPr lang="en-US" altLang="zh-CN" sz="2400" b="1" dirty="0">
              <a:solidFill>
                <a:srgbClr val="EDFAD2"/>
              </a:solidFill>
              <a:latin typeface="楷体_GB2312" pitchFamily="49" charset="-122"/>
              <a:ea typeface="楷体_GB2312" pitchFamily="49" charset="-122"/>
            </a:endParaRPr>
          </a:p>
        </p:txBody>
      </p:sp>
      <p:sp>
        <p:nvSpPr>
          <p:cNvPr id="46104" name="Text Box 24"/>
          <p:cNvSpPr txBox="1">
            <a:spLocks noChangeArrowheads="1"/>
          </p:cNvSpPr>
          <p:nvPr/>
        </p:nvSpPr>
        <p:spPr bwMode="gray">
          <a:xfrm>
            <a:off x="6572264" y="2747963"/>
            <a:ext cx="1422185" cy="461665"/>
          </a:xfrm>
          <a:prstGeom prst="rect">
            <a:avLst/>
          </a:prstGeom>
          <a:noFill/>
          <a:ln w="9525">
            <a:noFill/>
            <a:miter lim="800000"/>
          </a:ln>
          <a:effectLst/>
        </p:spPr>
        <p:txBody>
          <a:bodyPr wrap="none">
            <a:spAutoFit/>
          </a:bodyPr>
          <a:lstStyle/>
          <a:p>
            <a:pPr algn="ctr" eaLnBrk="0" hangingPunct="0"/>
            <a:r>
              <a:rPr lang="zh-CN" altLang="en-US" sz="2400" b="1" dirty="0">
                <a:solidFill>
                  <a:srgbClr val="EDFAD2"/>
                </a:solidFill>
                <a:latin typeface="楷体_GB2312" pitchFamily="49" charset="-122"/>
                <a:ea typeface="楷体_GB2312" pitchFamily="49" charset="-122"/>
              </a:rPr>
              <a:t>动态联编</a:t>
            </a:r>
            <a:endParaRPr lang="en-US" altLang="zh-CN" sz="2400" b="1" dirty="0">
              <a:solidFill>
                <a:srgbClr val="EDFAD2"/>
              </a:solidFill>
              <a:latin typeface="楷体_GB2312" pitchFamily="49" charset="-122"/>
              <a:ea typeface="楷体_GB2312" pitchFamily="49" charset="-122"/>
            </a:endParaRPr>
          </a:p>
        </p:txBody>
      </p:sp>
      <p:sp>
        <p:nvSpPr>
          <p:cNvPr id="46105" name="Text Box 25"/>
          <p:cNvSpPr txBox="1">
            <a:spLocks noChangeArrowheads="1"/>
          </p:cNvSpPr>
          <p:nvPr/>
        </p:nvSpPr>
        <p:spPr bwMode="gray">
          <a:xfrm>
            <a:off x="6572264" y="3281363"/>
            <a:ext cx="1422185" cy="461665"/>
          </a:xfrm>
          <a:prstGeom prst="rect">
            <a:avLst/>
          </a:prstGeom>
          <a:noFill/>
          <a:ln w="9525">
            <a:noFill/>
            <a:miter lim="800000"/>
          </a:ln>
          <a:effectLst/>
        </p:spPr>
        <p:txBody>
          <a:bodyPr wrap="none">
            <a:spAutoFit/>
          </a:bodyPr>
          <a:lstStyle/>
          <a:p>
            <a:pPr algn="ctr" eaLnBrk="0" hangingPunct="0"/>
            <a:r>
              <a:rPr lang="zh-CN" altLang="en-US" sz="2400" b="1" dirty="0">
                <a:solidFill>
                  <a:srgbClr val="EDFAD2"/>
                </a:solidFill>
                <a:latin typeface="楷体_GB2312" pitchFamily="49" charset="-122"/>
                <a:ea typeface="楷体_GB2312" pitchFamily="49" charset="-122"/>
              </a:rPr>
              <a:t>纯虚函数</a:t>
            </a:r>
            <a:endParaRPr lang="en-US" altLang="zh-CN" sz="2400" b="1" dirty="0">
              <a:solidFill>
                <a:srgbClr val="EDFAD2"/>
              </a:solidFill>
              <a:latin typeface="楷体_GB2312" pitchFamily="49" charset="-122"/>
              <a:ea typeface="楷体_GB2312" pitchFamily="49" charset="-122"/>
            </a:endParaRPr>
          </a:p>
        </p:txBody>
      </p:sp>
      <p:sp>
        <p:nvSpPr>
          <p:cNvPr id="46106" name="Text Box 26"/>
          <p:cNvSpPr txBox="1">
            <a:spLocks noChangeArrowheads="1"/>
          </p:cNvSpPr>
          <p:nvPr/>
        </p:nvSpPr>
        <p:spPr bwMode="gray">
          <a:xfrm>
            <a:off x="6572264" y="3814763"/>
            <a:ext cx="1422185" cy="461665"/>
          </a:xfrm>
          <a:prstGeom prst="rect">
            <a:avLst/>
          </a:prstGeom>
          <a:noFill/>
          <a:ln w="9525">
            <a:noFill/>
            <a:miter lim="800000"/>
          </a:ln>
          <a:effectLst/>
        </p:spPr>
        <p:txBody>
          <a:bodyPr wrap="none">
            <a:spAutoFit/>
          </a:bodyPr>
          <a:lstStyle/>
          <a:p>
            <a:pPr algn="ctr" eaLnBrk="0" hangingPunct="0"/>
            <a:r>
              <a:rPr lang="zh-CN" altLang="en-US" sz="2400" b="1" dirty="0">
                <a:solidFill>
                  <a:srgbClr val="EDFAD2"/>
                </a:solidFill>
                <a:latin typeface="楷体_GB2312" pitchFamily="49" charset="-122"/>
                <a:ea typeface="楷体_GB2312" pitchFamily="49" charset="-122"/>
              </a:rPr>
              <a:t>抽象基类</a:t>
            </a:r>
          </a:p>
        </p:txBody>
      </p:sp>
      <p:sp>
        <p:nvSpPr>
          <p:cNvPr id="27" name="矩形 26">
            <a:hlinkClick r:id="rId2" action="ppaction://hlinksldjump"/>
            <a:extLst>
              <a:ext uri="{FF2B5EF4-FFF2-40B4-BE49-F238E27FC236}">
                <a16:creationId xmlns:a16="http://schemas.microsoft.com/office/drawing/2014/main" id="{731BB52D-9D4E-4B48-A9E0-531F83D2DFA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28" name="矩形 27">
            <a:hlinkClick r:id="" action="ppaction://noaction"/>
            <a:extLst>
              <a:ext uri="{FF2B5EF4-FFF2-40B4-BE49-F238E27FC236}">
                <a16:creationId xmlns:a16="http://schemas.microsoft.com/office/drawing/2014/main" id="{A951B9E4-96AA-489B-8C77-25D80566081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29" name="矩形 28">
            <a:hlinkClick r:id="" action="ppaction://noaction"/>
            <a:extLst>
              <a:ext uri="{FF2B5EF4-FFF2-40B4-BE49-F238E27FC236}">
                <a16:creationId xmlns:a16="http://schemas.microsoft.com/office/drawing/2014/main" id="{66904593-1E2F-4780-B665-6484F09F044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30" name="矩形 29">
            <a:hlinkClick r:id="" action="ppaction://noaction"/>
            <a:extLst>
              <a:ext uri="{FF2B5EF4-FFF2-40B4-BE49-F238E27FC236}">
                <a16:creationId xmlns:a16="http://schemas.microsoft.com/office/drawing/2014/main" id="{2695E989-A991-4C20-917C-E18456C2451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31" name="矩形 30">
            <a:hlinkClick r:id="" action="ppaction://noaction"/>
            <a:extLst>
              <a:ext uri="{FF2B5EF4-FFF2-40B4-BE49-F238E27FC236}">
                <a16:creationId xmlns:a16="http://schemas.microsoft.com/office/drawing/2014/main" id="{385A0083-60A9-4748-9C2F-C4186F43931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32" name="矩形 31">
            <a:hlinkClick r:id="" action="ppaction://noaction"/>
            <a:extLst>
              <a:ext uri="{FF2B5EF4-FFF2-40B4-BE49-F238E27FC236}">
                <a16:creationId xmlns:a16="http://schemas.microsoft.com/office/drawing/2014/main" id="{E3B6D557-F0BD-4EA9-99DA-78FB8BA5E94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33" name="矩形 32">
            <a:hlinkClick r:id="" action="ppaction://noaction"/>
            <a:extLst>
              <a:ext uri="{FF2B5EF4-FFF2-40B4-BE49-F238E27FC236}">
                <a16:creationId xmlns:a16="http://schemas.microsoft.com/office/drawing/2014/main" id="{FE0094DE-A5DF-48DF-BB2F-477B692C2DF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34" name="矩形 33">
            <a:hlinkClick r:id="" action="ppaction://noaction"/>
            <a:extLst>
              <a:ext uri="{FF2B5EF4-FFF2-40B4-BE49-F238E27FC236}">
                <a16:creationId xmlns:a16="http://schemas.microsoft.com/office/drawing/2014/main" id="{CE01205E-8B16-4D8A-BBF7-7F397456004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3" name="灯片编号占位符 2">
            <a:extLst>
              <a:ext uri="{FF2B5EF4-FFF2-40B4-BE49-F238E27FC236}">
                <a16:creationId xmlns:a16="http://schemas.microsoft.com/office/drawing/2014/main" id="{CD4EA40E-8832-4A98-96C7-68B90DAA5EFD}"/>
              </a:ext>
            </a:extLst>
          </p:cNvPr>
          <p:cNvSpPr>
            <a:spLocks noGrp="1"/>
          </p:cNvSpPr>
          <p:nvPr>
            <p:ph type="sldNum" sz="quarter" idx="11"/>
          </p:nvPr>
        </p:nvSpPr>
        <p:spPr/>
        <p:txBody>
          <a:bodyPr/>
          <a:lstStyle/>
          <a:p>
            <a:pPr>
              <a:defRPr/>
            </a:pPr>
            <a:fld id="{D5143908-0819-4B70-B92B-71A05F9F97D4}" type="slidenum">
              <a:rPr lang="zh-CN" altLang="en-US" smtClean="0"/>
              <a:pPr>
                <a:defRPr/>
              </a:pPr>
              <a:t>88</a:t>
            </a:fld>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1196752"/>
            <a:ext cx="8472518" cy="5029200"/>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8.1】</a:t>
            </a:r>
            <a:r>
              <a:rPr lang="zh-CN" altLang="en-US" dirty="0">
                <a:solidFill>
                  <a:srgbClr val="C00000"/>
                </a:solidFill>
              </a:rPr>
              <a:t>假设公司雇员分为：雇员(</a:t>
            </a:r>
            <a:r>
              <a:rPr lang="en-US" altLang="zh-CN" dirty="0">
                <a:solidFill>
                  <a:srgbClr val="C00000"/>
                </a:solidFill>
              </a:rPr>
              <a:t>employee)、</a:t>
            </a:r>
            <a:r>
              <a:rPr lang="zh-CN" altLang="en-US" dirty="0">
                <a:solidFill>
                  <a:srgbClr val="C00000"/>
                </a:solidFill>
              </a:rPr>
              <a:t>经理(</a:t>
            </a:r>
            <a:r>
              <a:rPr lang="en-US" altLang="zh-CN" dirty="0">
                <a:solidFill>
                  <a:srgbClr val="C00000"/>
                </a:solidFill>
              </a:rPr>
              <a:t>manager)、</a:t>
            </a:r>
            <a:r>
              <a:rPr lang="zh-CN" altLang="en-US" dirty="0">
                <a:solidFill>
                  <a:srgbClr val="C00000"/>
                </a:solidFill>
              </a:rPr>
              <a:t>工程师(</a:t>
            </a:r>
            <a:r>
              <a:rPr lang="en-US" altLang="zh-CN" dirty="0">
                <a:solidFill>
                  <a:srgbClr val="C00000"/>
                </a:solidFill>
              </a:rPr>
              <a:t>engineer)、</a:t>
            </a:r>
            <a:r>
              <a:rPr lang="zh-CN" altLang="en-US" dirty="0">
                <a:solidFill>
                  <a:srgbClr val="C00000"/>
                </a:solidFill>
              </a:rPr>
              <a:t>高级主管(</a:t>
            </a:r>
            <a:r>
              <a:rPr lang="en-US" altLang="zh-CN" dirty="0">
                <a:solidFill>
                  <a:srgbClr val="C00000"/>
                </a:solidFill>
              </a:rPr>
              <a:t>director)。</a:t>
            </a:r>
            <a:r>
              <a:rPr lang="zh-CN" altLang="en-US" dirty="0">
                <a:solidFill>
                  <a:srgbClr val="C00000"/>
                </a:solidFill>
              </a:rPr>
              <a:t>且假定只关心这几类雇员各自的如下一些数据：</a:t>
            </a:r>
          </a:p>
          <a:p>
            <a:pPr lvl="2">
              <a:lnSpc>
                <a:spcPct val="120000"/>
              </a:lnSpc>
            </a:pPr>
            <a:r>
              <a:rPr lang="en-US" altLang="zh-CN" dirty="0"/>
              <a:t>employee(</a:t>
            </a:r>
            <a:r>
              <a:rPr lang="zh-CN" altLang="en-US" dirty="0"/>
              <a:t>雇员)类：姓名、年龄、工资；</a:t>
            </a:r>
          </a:p>
          <a:p>
            <a:pPr lvl="2">
              <a:lnSpc>
                <a:spcPct val="120000"/>
              </a:lnSpc>
            </a:pPr>
            <a:r>
              <a:rPr lang="en-US" altLang="zh-CN" dirty="0"/>
              <a:t>manager(</a:t>
            </a:r>
            <a:r>
              <a:rPr lang="zh-CN" altLang="en-US" dirty="0"/>
              <a:t>经理)类：姓名、年龄、工资、行政级别；</a:t>
            </a:r>
          </a:p>
          <a:p>
            <a:pPr lvl="2">
              <a:lnSpc>
                <a:spcPct val="120000"/>
              </a:lnSpc>
            </a:pPr>
            <a:r>
              <a:rPr lang="en-US" altLang="zh-CN" dirty="0"/>
              <a:t>engineer(</a:t>
            </a:r>
            <a:r>
              <a:rPr lang="zh-CN" altLang="en-US" dirty="0"/>
              <a:t>工程师)类姓名、年龄、工资、专业、学位；</a:t>
            </a:r>
          </a:p>
          <a:p>
            <a:pPr lvl="2">
              <a:lnSpc>
                <a:spcPct val="120000"/>
              </a:lnSpc>
            </a:pPr>
            <a:r>
              <a:rPr lang="en-US" altLang="zh-CN" dirty="0"/>
              <a:t>director(</a:t>
            </a:r>
            <a:r>
              <a:rPr lang="zh-CN" altLang="en-US" dirty="0"/>
              <a:t>高级主管)类：姓名、年龄、工资、行政级别、职务。</a:t>
            </a:r>
          </a:p>
        </p:txBody>
      </p:sp>
      <p:sp>
        <p:nvSpPr>
          <p:cNvPr id="4" name="矩形 3">
            <a:hlinkClick r:id="rId2" action="ppaction://hlinksldjump"/>
            <a:extLst>
              <a:ext uri="{FF2B5EF4-FFF2-40B4-BE49-F238E27FC236}">
                <a16:creationId xmlns:a16="http://schemas.microsoft.com/office/drawing/2014/main" id="{5C87D91F-628F-46AA-B048-ED2584A4BED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75352180-B683-456E-8D2A-313C1834C72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CF6808D3-887E-4817-8604-B4E420A291B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7D51F06F-5317-4ED1-A51E-A95DF4771CF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6B0E8691-94C9-4A0F-BC81-013B2DFED77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继承与派生的基本概念</a:t>
            </a:r>
          </a:p>
        </p:txBody>
      </p:sp>
      <p:sp>
        <p:nvSpPr>
          <p:cNvPr id="9" name="矩形 8">
            <a:hlinkClick r:id="" action="ppaction://noaction"/>
            <a:extLst>
              <a:ext uri="{FF2B5EF4-FFF2-40B4-BE49-F238E27FC236}">
                <a16:creationId xmlns:a16="http://schemas.microsoft.com/office/drawing/2014/main" id="{0AAD5F10-AE1D-4397-AB81-3DBE69EC210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单继承</a:t>
            </a:r>
          </a:p>
        </p:txBody>
      </p:sp>
      <p:sp>
        <p:nvSpPr>
          <p:cNvPr id="10" name="矩形 9">
            <a:hlinkClick r:id="" action="ppaction://noaction"/>
            <a:extLst>
              <a:ext uri="{FF2B5EF4-FFF2-40B4-BE49-F238E27FC236}">
                <a16:creationId xmlns:a16="http://schemas.microsoft.com/office/drawing/2014/main" id="{AD19CE89-6221-471D-A502-51EDEBDE4FF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多级继承</a:t>
            </a:r>
          </a:p>
        </p:txBody>
      </p:sp>
      <p:sp>
        <p:nvSpPr>
          <p:cNvPr id="11" name="矩形 10">
            <a:hlinkClick r:id="" action="ppaction://noaction"/>
            <a:extLst>
              <a:ext uri="{FF2B5EF4-FFF2-40B4-BE49-F238E27FC236}">
                <a16:creationId xmlns:a16="http://schemas.microsoft.com/office/drawing/2014/main" id="{F2646650-3605-4737-89EA-D3939C96401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多重继承</a:t>
            </a:r>
          </a:p>
        </p:txBody>
      </p:sp>
      <p:sp>
        <p:nvSpPr>
          <p:cNvPr id="2" name="灯片编号占位符 1">
            <a:extLst>
              <a:ext uri="{FF2B5EF4-FFF2-40B4-BE49-F238E27FC236}">
                <a16:creationId xmlns:a16="http://schemas.microsoft.com/office/drawing/2014/main" id="{8EF6A0C9-3E04-4CF8-9E32-152B1656D05D}"/>
              </a:ext>
            </a:extLst>
          </p:cNvPr>
          <p:cNvSpPr>
            <a:spLocks noGrp="1"/>
          </p:cNvSpPr>
          <p:nvPr>
            <p:ph type="sldNum" sz="quarter" idx="11"/>
          </p:nvPr>
        </p:nvSpPr>
        <p:spPr/>
        <p:txBody>
          <a:bodyPr/>
          <a:lstStyle/>
          <a:p>
            <a:pPr>
              <a:defRPr/>
            </a:pPr>
            <a:fld id="{D5143908-0819-4B70-B92B-71A05F9F97D4}" type="slidenum">
              <a:rPr lang="zh-CN" altLang="en-US" smtClean="0"/>
              <a:pPr>
                <a:defRPr/>
              </a:pPr>
              <a:t>8</a:t>
            </a:fld>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000125"/>
            <a:ext cx="8229600" cy="714375"/>
          </a:xfrm>
        </p:spPr>
        <p:txBody>
          <a:bodyPr/>
          <a:lstStyle/>
          <a:p>
            <a:r>
              <a:rPr lang="zh-CN" altLang="en-US" dirty="0"/>
              <a:t>函数重载</a:t>
            </a:r>
          </a:p>
        </p:txBody>
      </p:sp>
      <p:sp>
        <p:nvSpPr>
          <p:cNvPr id="3" name="内容占位符 2"/>
          <p:cNvSpPr>
            <a:spLocks noGrp="1"/>
          </p:cNvSpPr>
          <p:nvPr>
            <p:ph idx="1"/>
          </p:nvPr>
        </p:nvSpPr>
        <p:spPr>
          <a:xfrm>
            <a:off x="457200" y="1765301"/>
            <a:ext cx="8229600" cy="4664074"/>
          </a:xfrm>
        </p:spPr>
        <p:txBody>
          <a:bodyPr/>
          <a:lstStyle/>
          <a:p>
            <a:r>
              <a:rPr lang="zh-CN" altLang="en-US" dirty="0"/>
              <a:t>函数重载（</a:t>
            </a:r>
            <a:r>
              <a:rPr lang="en-US" altLang="zh-CN" dirty="0"/>
              <a:t>overloading）</a:t>
            </a:r>
            <a:r>
              <a:rPr lang="zh-CN" altLang="en-US" dirty="0"/>
              <a:t>指的是，允许多个不同函数使用同一个函数名，但要求这些同名函数具有不同的参数表。</a:t>
            </a:r>
          </a:p>
          <a:p>
            <a:pPr lvl="1"/>
            <a:r>
              <a:rPr lang="zh-CN" altLang="en-US" dirty="0"/>
              <a:t>参数表中的参数个数不同;</a:t>
            </a:r>
          </a:p>
          <a:p>
            <a:pPr lvl="1"/>
            <a:r>
              <a:rPr lang="zh-CN" altLang="en-US" dirty="0"/>
              <a:t>参数表中对应的参数类型不同;</a:t>
            </a:r>
          </a:p>
          <a:p>
            <a:pPr lvl="1"/>
            <a:r>
              <a:rPr lang="zh-CN" altLang="en-US" dirty="0"/>
              <a:t>参数表中不同类型参数的次序不同。</a:t>
            </a:r>
            <a:endParaRPr lang="en-US" altLang="zh-CN" dirty="0"/>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zh-CN" altLang="en-US" sz="2800" dirty="0">
              <a:solidFill>
                <a:srgbClr val="C00000"/>
              </a:solidFill>
            </a:endParaRPr>
          </a:p>
          <a:p>
            <a:pPr>
              <a:lnSpc>
                <a:spcPct val="80000"/>
              </a:lnSpc>
              <a:buNone/>
            </a:pPr>
            <a:r>
              <a:rPr lang="en-US" altLang="zh-CN" sz="2800" b="1" dirty="0" err="1">
                <a:solidFill>
                  <a:srgbClr val="0000FF"/>
                </a:solidFill>
                <a:latin typeface="Courier New" panose="02070309020205020404" pitchFamily="49" charset="0"/>
                <a:cs typeface="Courier New" panose="02070309020205020404" pitchFamily="49" charset="0"/>
              </a:rPr>
              <a:t>int</a:t>
            </a:r>
            <a:r>
              <a:rPr lang="en-US" altLang="zh-CN" sz="2800" b="1" dirty="0">
                <a:solidFill>
                  <a:srgbClr val="0000FF"/>
                </a:solidFill>
                <a:latin typeface="Courier New" panose="02070309020205020404" pitchFamily="49" charset="0"/>
                <a:cs typeface="Courier New" panose="02070309020205020404" pitchFamily="49" charset="0"/>
              </a:rPr>
              <a:t> </a:t>
            </a:r>
            <a:r>
              <a:rPr lang="en-US" altLang="zh-CN" sz="2800" b="1" dirty="0">
                <a:solidFill>
                  <a:srgbClr val="339966"/>
                </a:solidFill>
                <a:latin typeface="Courier New" panose="02070309020205020404" pitchFamily="49" charset="0"/>
                <a:cs typeface="Courier New" panose="02070309020205020404" pitchFamily="49" charset="0"/>
              </a:rPr>
              <a:t>abs</a:t>
            </a:r>
            <a:r>
              <a:rPr lang="en-US" altLang="zh-CN" sz="2800" b="1" dirty="0">
                <a:latin typeface="Courier New" panose="02070309020205020404" pitchFamily="49" charset="0"/>
                <a:cs typeface="Courier New" panose="02070309020205020404" pitchFamily="49" charset="0"/>
              </a:rPr>
              <a:t>(</a:t>
            </a:r>
            <a:r>
              <a:rPr lang="en-US" altLang="zh-CN" sz="2800" b="1" dirty="0" err="1">
                <a:solidFill>
                  <a:srgbClr val="0000FF"/>
                </a:solidFill>
                <a:latin typeface="Courier New" panose="02070309020205020404" pitchFamily="49" charset="0"/>
                <a:cs typeface="Courier New" panose="02070309020205020404" pitchFamily="49" charset="0"/>
              </a:rPr>
              <a:t>int</a:t>
            </a:r>
            <a:r>
              <a:rPr lang="en-US" altLang="zh-CN" sz="2800" b="1" dirty="0">
                <a:solidFill>
                  <a:srgbClr val="0000FF"/>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n){</a:t>
            </a:r>
          </a:p>
          <a:p>
            <a:pPr>
              <a:lnSpc>
                <a:spcPct val="80000"/>
              </a:lnSpc>
              <a:buNone/>
            </a:pPr>
            <a:r>
              <a:rPr lang="en-US" altLang="zh-CN" sz="2800" b="1" dirty="0">
                <a:solidFill>
                  <a:srgbClr val="0000FF"/>
                </a:solidFill>
                <a:latin typeface="Courier New" panose="02070309020205020404" pitchFamily="49" charset="0"/>
                <a:cs typeface="Courier New" panose="02070309020205020404" pitchFamily="49" charset="0"/>
              </a:rPr>
              <a:t>	return </a:t>
            </a:r>
            <a:r>
              <a:rPr lang="en-US" altLang="zh-CN" sz="2800" b="1" dirty="0">
                <a:latin typeface="Courier New" panose="02070309020205020404" pitchFamily="49" charset="0"/>
                <a:cs typeface="Courier New" panose="02070309020205020404" pitchFamily="49" charset="0"/>
              </a:rPr>
              <a:t>(n&lt;0?-n:n);</a:t>
            </a:r>
          </a:p>
          <a:p>
            <a:pPr>
              <a:lnSpc>
                <a:spcPct val="80000"/>
              </a:lnSpc>
              <a:buNone/>
            </a:pPr>
            <a:r>
              <a:rPr lang="en-US" altLang="zh-CN" sz="2800" b="1" dirty="0">
                <a:latin typeface="Courier New" panose="02070309020205020404" pitchFamily="49" charset="0"/>
                <a:cs typeface="Courier New" panose="02070309020205020404" pitchFamily="49" charset="0"/>
              </a:rPr>
              <a:t>}</a:t>
            </a:r>
            <a:endParaRPr lang="zh-CN" altLang="en-US" sz="2800" b="1" dirty="0">
              <a:latin typeface="Courier New" panose="02070309020205020404" pitchFamily="49" charset="0"/>
              <a:cs typeface="Courier New" panose="02070309020205020404" pitchFamily="49" charset="0"/>
            </a:endParaRPr>
          </a:p>
        </p:txBody>
      </p:sp>
      <p:sp>
        <p:nvSpPr>
          <p:cNvPr id="6" name="矩形 5"/>
          <p:cNvSpPr/>
          <p:nvPr/>
        </p:nvSpPr>
        <p:spPr>
          <a:xfrm>
            <a:off x="4714876" y="4886786"/>
            <a:ext cx="4357686" cy="1492716"/>
          </a:xfrm>
          <a:prstGeom prst="rect">
            <a:avLst/>
          </a:prstGeom>
        </p:spPr>
        <p:txBody>
          <a:bodyPr wrap="square">
            <a:spAutoFit/>
          </a:bodyPr>
          <a:lstStyle/>
          <a:p>
            <a:pPr>
              <a:lnSpc>
                <a:spcPct val="80000"/>
              </a:lnSpc>
              <a:buNone/>
            </a:pPr>
            <a:r>
              <a:rPr lang="en-US" altLang="zh-CN" sz="2800" b="1" dirty="0">
                <a:solidFill>
                  <a:srgbClr val="0000FF"/>
                </a:solidFill>
                <a:latin typeface="Courier New" panose="02070309020205020404" pitchFamily="49" charset="0"/>
                <a:cs typeface="Courier New" panose="02070309020205020404" pitchFamily="49" charset="0"/>
              </a:rPr>
              <a:t>float </a:t>
            </a:r>
            <a:r>
              <a:rPr lang="en-US" altLang="zh-CN" sz="2800" b="1" dirty="0">
                <a:solidFill>
                  <a:srgbClr val="339966"/>
                </a:solidFill>
                <a:latin typeface="Courier New" panose="02070309020205020404" pitchFamily="49" charset="0"/>
                <a:cs typeface="Courier New" panose="02070309020205020404" pitchFamily="49" charset="0"/>
              </a:rPr>
              <a:t>abs</a:t>
            </a:r>
            <a:r>
              <a:rPr lang="en-US" altLang="zh-CN" sz="2800" b="1" dirty="0">
                <a:latin typeface="Courier New" panose="02070309020205020404" pitchFamily="49" charset="0"/>
                <a:ea typeface="楷体_GB2312" pitchFamily="49" charset="-122"/>
                <a:cs typeface="Courier New" panose="02070309020205020404" pitchFamily="49" charset="0"/>
              </a:rPr>
              <a:t>(</a:t>
            </a:r>
            <a:r>
              <a:rPr lang="en-US" altLang="zh-CN" sz="2800" b="1" dirty="0">
                <a:solidFill>
                  <a:srgbClr val="0000FF"/>
                </a:solidFill>
                <a:latin typeface="Courier New" panose="02070309020205020404" pitchFamily="49" charset="0"/>
                <a:cs typeface="Courier New" panose="02070309020205020404" pitchFamily="49" charset="0"/>
              </a:rPr>
              <a:t>float </a:t>
            </a:r>
            <a:r>
              <a:rPr lang="en-US" altLang="zh-CN" sz="2800" b="1" dirty="0">
                <a:latin typeface="Courier New" panose="02070309020205020404" pitchFamily="49" charset="0"/>
                <a:ea typeface="楷体_GB2312" pitchFamily="49" charset="-122"/>
                <a:cs typeface="Courier New" panose="02070309020205020404" pitchFamily="49" charset="0"/>
              </a:rPr>
              <a:t>n){</a:t>
            </a:r>
          </a:p>
          <a:p>
            <a:pPr>
              <a:lnSpc>
                <a:spcPct val="80000"/>
              </a:lnSpc>
              <a:buNone/>
            </a:pPr>
            <a:r>
              <a:rPr lang="en-US" altLang="zh-CN" sz="2800" b="1" dirty="0">
                <a:solidFill>
                  <a:srgbClr val="0000FF"/>
                </a:solidFill>
                <a:latin typeface="Courier New" panose="02070309020205020404" pitchFamily="49" charset="0"/>
                <a:cs typeface="Courier New" panose="02070309020205020404" pitchFamily="49" charset="0"/>
              </a:rPr>
              <a:t>	if </a:t>
            </a:r>
            <a:r>
              <a:rPr lang="en-US" altLang="zh-CN" sz="2800" b="1" dirty="0">
                <a:latin typeface="Courier New" panose="02070309020205020404" pitchFamily="49" charset="0"/>
                <a:ea typeface="楷体_GB2312" pitchFamily="49" charset="-122"/>
                <a:cs typeface="Courier New" panose="02070309020205020404" pitchFamily="49" charset="0"/>
              </a:rPr>
              <a:t>(f&lt;0) f=-f;</a:t>
            </a:r>
          </a:p>
          <a:p>
            <a:pPr>
              <a:lnSpc>
                <a:spcPct val="80000"/>
              </a:lnSpc>
              <a:buNone/>
            </a:pPr>
            <a:r>
              <a:rPr lang="en-US" altLang="zh-CN" sz="2800" b="1" dirty="0">
                <a:solidFill>
                  <a:srgbClr val="0000FF"/>
                </a:solidFill>
                <a:latin typeface="Courier New" panose="02070309020205020404" pitchFamily="49" charset="0"/>
                <a:cs typeface="Courier New" panose="02070309020205020404" pitchFamily="49" charset="0"/>
              </a:rPr>
              <a:t>	return </a:t>
            </a:r>
            <a:r>
              <a:rPr lang="en-US" altLang="zh-CN" sz="2800" b="1" dirty="0">
                <a:latin typeface="Courier New" panose="02070309020205020404" pitchFamily="49" charset="0"/>
                <a:ea typeface="楷体_GB2312" pitchFamily="49" charset="-122"/>
                <a:cs typeface="Courier New" panose="02070309020205020404" pitchFamily="49" charset="0"/>
              </a:rPr>
              <a:t>f;</a:t>
            </a:r>
          </a:p>
          <a:p>
            <a:pPr>
              <a:lnSpc>
                <a:spcPct val="80000"/>
              </a:lnSpc>
              <a:buNone/>
            </a:pPr>
            <a:r>
              <a:rPr lang="en-US" altLang="zh-CN" sz="2800" b="1" dirty="0">
                <a:latin typeface="Courier New" panose="02070309020205020404" pitchFamily="49" charset="0"/>
                <a:ea typeface="楷体_GB2312" pitchFamily="49" charset="-122"/>
                <a:cs typeface="Courier New" panose="02070309020205020404" pitchFamily="49" charset="0"/>
              </a:rPr>
              <a:t>}</a:t>
            </a:r>
            <a:endParaRPr lang="zh-CN" altLang="en-US" sz="2800" b="1" dirty="0">
              <a:latin typeface="Courier New" panose="02070309020205020404" pitchFamily="49" charset="0"/>
              <a:ea typeface="楷体_GB2312" pitchFamily="49" charset="-122"/>
              <a:cs typeface="Courier New" panose="02070309020205020404" pitchFamily="49" charset="0"/>
            </a:endParaRPr>
          </a:p>
        </p:txBody>
      </p:sp>
      <p:cxnSp>
        <p:nvCxnSpPr>
          <p:cNvPr id="8" name="直接连接符 7"/>
          <p:cNvCxnSpPr/>
          <p:nvPr/>
        </p:nvCxnSpPr>
        <p:spPr>
          <a:xfrm rot="5400000">
            <a:off x="3999305" y="5643181"/>
            <a:ext cx="157243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786314" y="4857760"/>
            <a:ext cx="407196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786314" y="6429396"/>
            <a:ext cx="407196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5400000">
            <a:off x="8073256" y="5643578"/>
            <a:ext cx="1570842"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10800000">
            <a:off x="428596" y="6429396"/>
            <a:ext cx="43577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10800000">
            <a:off x="428596" y="4857760"/>
            <a:ext cx="43577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5400000">
            <a:off x="-357222" y="5643578"/>
            <a:ext cx="1571636" cy="1588"/>
          </a:xfrm>
          <a:prstGeom prst="line">
            <a:avLst/>
          </a:prstGeom>
        </p:spPr>
        <p:style>
          <a:lnRef idx="1">
            <a:schemeClr val="accent1"/>
          </a:lnRef>
          <a:fillRef idx="0">
            <a:schemeClr val="accent1"/>
          </a:fillRef>
          <a:effectRef idx="0">
            <a:schemeClr val="accent1"/>
          </a:effectRef>
          <a:fontRef idx="minor">
            <a:schemeClr val="tx1"/>
          </a:fontRef>
        </p:style>
      </p:cxnSp>
      <p:sp>
        <p:nvSpPr>
          <p:cNvPr id="12" name="矩形 11">
            <a:hlinkClick r:id="rId3" action="ppaction://hlinksldjump"/>
            <a:extLst>
              <a:ext uri="{FF2B5EF4-FFF2-40B4-BE49-F238E27FC236}">
                <a16:creationId xmlns:a16="http://schemas.microsoft.com/office/drawing/2014/main" id="{C1437EFA-E420-493A-9EE3-A816CB409AD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4" name="矩形 13">
            <a:hlinkClick r:id="" action="ppaction://noaction"/>
            <a:extLst>
              <a:ext uri="{FF2B5EF4-FFF2-40B4-BE49-F238E27FC236}">
                <a16:creationId xmlns:a16="http://schemas.microsoft.com/office/drawing/2014/main" id="{B87ED7D1-29FF-419D-AE33-3DD1CBB39AB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6" name="矩形 15">
            <a:hlinkClick r:id="" action="ppaction://noaction"/>
            <a:extLst>
              <a:ext uri="{FF2B5EF4-FFF2-40B4-BE49-F238E27FC236}">
                <a16:creationId xmlns:a16="http://schemas.microsoft.com/office/drawing/2014/main" id="{3909C4F2-F33D-414A-B193-59C08767899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7" name="矩形 16">
            <a:hlinkClick r:id="" action="ppaction://noaction"/>
            <a:extLst>
              <a:ext uri="{FF2B5EF4-FFF2-40B4-BE49-F238E27FC236}">
                <a16:creationId xmlns:a16="http://schemas.microsoft.com/office/drawing/2014/main" id="{7D418C26-C3BF-481E-A542-F99329C6C90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8" name="矩形 17">
            <a:hlinkClick r:id="" action="ppaction://noaction"/>
            <a:extLst>
              <a:ext uri="{FF2B5EF4-FFF2-40B4-BE49-F238E27FC236}">
                <a16:creationId xmlns:a16="http://schemas.microsoft.com/office/drawing/2014/main" id="{61B4BD3B-98F7-467C-A509-3E072D8BF45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19" name="矩形 18">
            <a:hlinkClick r:id="" action="ppaction://noaction"/>
            <a:extLst>
              <a:ext uri="{FF2B5EF4-FFF2-40B4-BE49-F238E27FC236}">
                <a16:creationId xmlns:a16="http://schemas.microsoft.com/office/drawing/2014/main" id="{AA717153-EAB4-400A-B22D-7C0B171F722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20" name="矩形 19">
            <a:hlinkClick r:id="" action="ppaction://noaction"/>
            <a:extLst>
              <a:ext uri="{FF2B5EF4-FFF2-40B4-BE49-F238E27FC236}">
                <a16:creationId xmlns:a16="http://schemas.microsoft.com/office/drawing/2014/main" id="{655624AD-5C22-4250-AE65-19B049C8C82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22" name="矩形 21">
            <a:hlinkClick r:id="" action="ppaction://noaction"/>
            <a:extLst>
              <a:ext uri="{FF2B5EF4-FFF2-40B4-BE49-F238E27FC236}">
                <a16:creationId xmlns:a16="http://schemas.microsoft.com/office/drawing/2014/main" id="{A103307B-99D4-4EDF-920D-708CE548EFA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4" name="灯片编号占位符 3">
            <a:extLst>
              <a:ext uri="{FF2B5EF4-FFF2-40B4-BE49-F238E27FC236}">
                <a16:creationId xmlns:a16="http://schemas.microsoft.com/office/drawing/2014/main" id="{401D0A71-44C9-421A-BE79-D0EA25E60775}"/>
              </a:ext>
            </a:extLst>
          </p:cNvPr>
          <p:cNvSpPr>
            <a:spLocks noGrp="1"/>
          </p:cNvSpPr>
          <p:nvPr>
            <p:ph type="sldNum" sz="quarter" idx="11"/>
          </p:nvPr>
        </p:nvSpPr>
        <p:spPr/>
        <p:txBody>
          <a:bodyPr/>
          <a:lstStyle/>
          <a:p>
            <a:pPr>
              <a:defRPr/>
            </a:pPr>
            <a:fld id="{D5143908-0819-4B70-B92B-71A05F9F97D4}" type="slidenum">
              <a:rPr lang="zh-CN" altLang="en-US" smtClean="0"/>
              <a:pPr>
                <a:defRPr/>
              </a:pPr>
              <a:t>89</a:t>
            </a:fld>
            <a:endParaRPr lang="zh-CN" alt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静态</a:t>
            </a:r>
            <a:r>
              <a:rPr lang="zh-CN" altLang="en-US" dirty="0"/>
              <a:t>联编</a:t>
            </a:r>
          </a:p>
        </p:txBody>
      </p:sp>
      <p:sp>
        <p:nvSpPr>
          <p:cNvPr id="3" name="内容占位符 2"/>
          <p:cNvSpPr>
            <a:spLocks noGrp="1"/>
          </p:cNvSpPr>
          <p:nvPr>
            <p:ph idx="1"/>
          </p:nvPr>
        </p:nvSpPr>
        <p:spPr/>
        <p:txBody>
          <a:bodyPr/>
          <a:lstStyle/>
          <a:p>
            <a:r>
              <a:rPr lang="zh-CN" altLang="en-US" dirty="0"/>
              <a:t>系统对函数重载这种多态性的分辨与处理，是在编译阶段完成的 -- 静态联编(</a:t>
            </a:r>
            <a:r>
              <a:rPr lang="en-US" altLang="zh-CN" dirty="0"/>
              <a:t>static binding)</a:t>
            </a:r>
            <a:endParaRPr lang="zh-CN" altLang="en-US" dirty="0"/>
          </a:p>
        </p:txBody>
      </p:sp>
      <p:sp>
        <p:nvSpPr>
          <p:cNvPr id="4" name="矩形 3">
            <a:hlinkClick r:id="rId2" action="ppaction://hlinksldjump"/>
            <a:extLst>
              <a:ext uri="{FF2B5EF4-FFF2-40B4-BE49-F238E27FC236}">
                <a16:creationId xmlns:a16="http://schemas.microsoft.com/office/drawing/2014/main" id="{E27A780A-B1C3-43EF-A855-14A9DB2A00C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49DA6C67-1A67-4D0B-84DB-1D6E8E58AC0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56F35489-E5C2-4E78-A3E6-40EE075F842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22D17D58-9FBC-455F-9165-8ED281616D1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34AF94BF-CE44-4025-90BB-8DBBC695BAA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9" name="矩形 8">
            <a:hlinkClick r:id="" action="ppaction://noaction"/>
            <a:extLst>
              <a:ext uri="{FF2B5EF4-FFF2-40B4-BE49-F238E27FC236}">
                <a16:creationId xmlns:a16="http://schemas.microsoft.com/office/drawing/2014/main" id="{7C042F63-68C1-4998-951F-13E8B1BE483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10" name="矩形 9">
            <a:hlinkClick r:id="" action="ppaction://noaction"/>
            <a:extLst>
              <a:ext uri="{FF2B5EF4-FFF2-40B4-BE49-F238E27FC236}">
                <a16:creationId xmlns:a16="http://schemas.microsoft.com/office/drawing/2014/main" id="{19254C81-4369-467B-A530-849525B5A98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11" name="矩形 10">
            <a:hlinkClick r:id="" action="ppaction://noaction"/>
            <a:extLst>
              <a:ext uri="{FF2B5EF4-FFF2-40B4-BE49-F238E27FC236}">
                <a16:creationId xmlns:a16="http://schemas.microsoft.com/office/drawing/2014/main" id="{169EAD73-6537-41E6-99CB-7E080D7F849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灯片编号占位符 11">
            <a:extLst>
              <a:ext uri="{FF2B5EF4-FFF2-40B4-BE49-F238E27FC236}">
                <a16:creationId xmlns:a16="http://schemas.microsoft.com/office/drawing/2014/main" id="{92C2867D-6A2D-4998-A2BD-C172B7E329F6}"/>
              </a:ext>
            </a:extLst>
          </p:cNvPr>
          <p:cNvSpPr>
            <a:spLocks noGrp="1"/>
          </p:cNvSpPr>
          <p:nvPr>
            <p:ph type="sldNum" sz="quarter" idx="11"/>
          </p:nvPr>
        </p:nvSpPr>
        <p:spPr/>
        <p:txBody>
          <a:bodyPr/>
          <a:lstStyle/>
          <a:p>
            <a:pPr>
              <a:defRPr/>
            </a:pPr>
            <a:fld id="{D5143908-0819-4B70-B92B-71A05F9F97D4}" type="slidenum">
              <a:rPr lang="zh-CN" altLang="en-US" smtClean="0"/>
              <a:pPr>
                <a:defRPr/>
              </a:pPr>
              <a:t>90</a:t>
            </a:fld>
            <a:endParaRPr lang="zh-CN" alt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函数超载</a:t>
            </a:r>
          </a:p>
        </p:txBody>
      </p:sp>
      <p:sp>
        <p:nvSpPr>
          <p:cNvPr id="3" name="内容占位符 2"/>
          <p:cNvSpPr>
            <a:spLocks noGrp="1"/>
          </p:cNvSpPr>
          <p:nvPr>
            <p:ph idx="1"/>
          </p:nvPr>
        </p:nvSpPr>
        <p:spPr/>
        <p:txBody>
          <a:bodyPr/>
          <a:lstStyle/>
          <a:p>
            <a:pPr>
              <a:spcBef>
                <a:spcPts val="600"/>
              </a:spcBef>
            </a:pPr>
            <a:r>
              <a:rPr lang="zh-CN" altLang="en-US" dirty="0"/>
              <a:t>函数超载(</a:t>
            </a:r>
            <a:r>
              <a:rPr lang="en-US" altLang="zh-CN" dirty="0"/>
              <a:t>overriding)</a:t>
            </a:r>
          </a:p>
          <a:p>
            <a:pPr lvl="1">
              <a:spcBef>
                <a:spcPts val="600"/>
              </a:spcBef>
            </a:pPr>
            <a:r>
              <a:rPr lang="zh-CN" altLang="en-US" dirty="0"/>
              <a:t>仅在基类与其派生类的范围内实现；</a:t>
            </a:r>
          </a:p>
          <a:p>
            <a:pPr lvl="1">
              <a:spcBef>
                <a:spcPts val="600"/>
              </a:spcBef>
            </a:pPr>
            <a:r>
              <a:rPr lang="zh-CN" altLang="en-US" dirty="0"/>
              <a:t>允许多个不同函数使用完全相同的函数名、函数参数表以及函数返回类型； </a:t>
            </a:r>
            <a:endParaRPr lang="en-US" altLang="zh-CN" dirty="0"/>
          </a:p>
          <a:p>
            <a:pPr>
              <a:spcBef>
                <a:spcPts val="600"/>
              </a:spcBef>
            </a:pPr>
            <a:endParaRPr lang="zh-CN" altLang="en-US" dirty="0"/>
          </a:p>
        </p:txBody>
      </p:sp>
      <p:sp>
        <p:nvSpPr>
          <p:cNvPr id="4" name="矩形 3">
            <a:hlinkClick r:id="rId2" action="ppaction://hlinksldjump"/>
            <a:extLst>
              <a:ext uri="{FF2B5EF4-FFF2-40B4-BE49-F238E27FC236}">
                <a16:creationId xmlns:a16="http://schemas.microsoft.com/office/drawing/2014/main" id="{70D7A8EF-2C66-41F1-B21B-0D471CFB8ED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FC912D3D-BE1F-46E3-914D-3BCA9F82F5C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BB7CF2C4-79B5-42B3-9382-FEA4313517D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315AF9CC-7AC9-4C5F-A295-7EA13B08DAA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24769884-3144-412D-8BDB-C400957D942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9" name="矩形 8">
            <a:hlinkClick r:id="" action="ppaction://noaction"/>
            <a:extLst>
              <a:ext uri="{FF2B5EF4-FFF2-40B4-BE49-F238E27FC236}">
                <a16:creationId xmlns:a16="http://schemas.microsoft.com/office/drawing/2014/main" id="{FC1383B1-4F26-41E9-876C-106D650A12E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10" name="矩形 9">
            <a:hlinkClick r:id="" action="ppaction://noaction"/>
            <a:extLst>
              <a:ext uri="{FF2B5EF4-FFF2-40B4-BE49-F238E27FC236}">
                <a16:creationId xmlns:a16="http://schemas.microsoft.com/office/drawing/2014/main" id="{36D20F6B-60DE-4204-8206-8E6A5631526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11" name="矩形 10">
            <a:hlinkClick r:id="" action="ppaction://noaction"/>
            <a:extLst>
              <a:ext uri="{FF2B5EF4-FFF2-40B4-BE49-F238E27FC236}">
                <a16:creationId xmlns:a16="http://schemas.microsoft.com/office/drawing/2014/main" id="{74FB2B8F-F691-4137-971D-803255114A1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2" name="灯片编号占位符 11">
            <a:extLst>
              <a:ext uri="{FF2B5EF4-FFF2-40B4-BE49-F238E27FC236}">
                <a16:creationId xmlns:a16="http://schemas.microsoft.com/office/drawing/2014/main" id="{BF4C5C55-ED8A-4E68-930A-C0D83EFA29B4}"/>
              </a:ext>
            </a:extLst>
          </p:cNvPr>
          <p:cNvSpPr>
            <a:spLocks noGrp="1"/>
          </p:cNvSpPr>
          <p:nvPr>
            <p:ph type="sldNum" sz="quarter" idx="11"/>
          </p:nvPr>
        </p:nvSpPr>
        <p:spPr/>
        <p:txBody>
          <a:bodyPr/>
          <a:lstStyle/>
          <a:p>
            <a:pPr>
              <a:defRPr/>
            </a:pPr>
            <a:fld id="{D5143908-0819-4B70-B92B-71A05F9F97D4}" type="slidenum">
              <a:rPr lang="zh-CN" altLang="en-US" smtClean="0"/>
              <a:pPr>
                <a:defRPr/>
              </a:pPr>
              <a:t>91</a:t>
            </a:fld>
            <a:endParaRPr lang="zh-CN" alt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动态联编(</a:t>
            </a:r>
            <a:r>
              <a:rPr lang="en-US" altLang="zh-CN" dirty="0"/>
              <a:t>dynamic binding)</a:t>
            </a:r>
            <a:endParaRPr lang="zh-CN" altLang="en-US" dirty="0"/>
          </a:p>
        </p:txBody>
      </p:sp>
      <p:sp>
        <p:nvSpPr>
          <p:cNvPr id="3" name="内容占位符 2"/>
          <p:cNvSpPr>
            <a:spLocks noGrp="1"/>
          </p:cNvSpPr>
          <p:nvPr>
            <p:ph idx="1"/>
          </p:nvPr>
        </p:nvSpPr>
        <p:spPr/>
        <p:txBody>
          <a:bodyPr/>
          <a:lstStyle/>
          <a:p>
            <a:pPr>
              <a:spcBef>
                <a:spcPts val="600"/>
              </a:spcBef>
            </a:pPr>
            <a:r>
              <a:rPr lang="zh-CN" altLang="en-US" dirty="0"/>
              <a:t>动态联编与虚函数以及程序中使用</a:t>
            </a:r>
            <a:r>
              <a:rPr lang="zh-CN" altLang="en-US" dirty="0">
                <a:solidFill>
                  <a:srgbClr val="FF0000"/>
                </a:solidFill>
              </a:rPr>
              <a:t>指向基类的指针</a:t>
            </a:r>
            <a:r>
              <a:rPr lang="zh-CN" altLang="en-US" dirty="0"/>
              <a:t>密切相关。</a:t>
            </a:r>
          </a:p>
          <a:p>
            <a:pPr>
              <a:spcBef>
                <a:spcPts val="600"/>
              </a:spcBef>
            </a:pPr>
            <a:r>
              <a:rPr lang="en-US" altLang="zh-CN" dirty="0"/>
              <a:t>C++</a:t>
            </a:r>
            <a:r>
              <a:rPr lang="zh-CN" altLang="en-US" dirty="0"/>
              <a:t>规定，基类指针可以指向其派生类的对象（也即，可将派生类对象的地址赋给其基类指针变量）， 但反过来不可以。这一点正是函数超载及虚函数用法的基础。</a:t>
            </a:r>
            <a:endParaRPr lang="en-US" altLang="zh-CN" dirty="0"/>
          </a:p>
        </p:txBody>
      </p:sp>
      <p:sp>
        <p:nvSpPr>
          <p:cNvPr id="12" name="矩形 11">
            <a:hlinkClick r:id="rId2" action="ppaction://hlinksldjump"/>
            <a:extLst>
              <a:ext uri="{FF2B5EF4-FFF2-40B4-BE49-F238E27FC236}">
                <a16:creationId xmlns:a16="http://schemas.microsoft.com/office/drawing/2014/main" id="{63F74E8D-F7BF-43D7-8413-4B3BFFBA177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FC31F2F8-C2ED-4821-A5BF-542A0C55D79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A47943F7-0DA1-43EA-91A7-F183CE2A384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9AF41473-01F0-4F5A-AC08-4AB614A4E2C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22508255-E1A1-45A8-93B9-2C8F836523E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17" name="矩形 16">
            <a:hlinkClick r:id="" action="ppaction://noaction"/>
            <a:extLst>
              <a:ext uri="{FF2B5EF4-FFF2-40B4-BE49-F238E27FC236}">
                <a16:creationId xmlns:a16="http://schemas.microsoft.com/office/drawing/2014/main" id="{A6E95D34-81A3-4852-9F6C-6F023568A5D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18" name="矩形 17">
            <a:hlinkClick r:id="" action="ppaction://noaction"/>
            <a:extLst>
              <a:ext uri="{FF2B5EF4-FFF2-40B4-BE49-F238E27FC236}">
                <a16:creationId xmlns:a16="http://schemas.microsoft.com/office/drawing/2014/main" id="{EA1C4750-2A11-442F-AD5C-403352E03C0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19" name="矩形 18">
            <a:hlinkClick r:id="" action="ppaction://noaction"/>
            <a:extLst>
              <a:ext uri="{FF2B5EF4-FFF2-40B4-BE49-F238E27FC236}">
                <a16:creationId xmlns:a16="http://schemas.microsoft.com/office/drawing/2014/main" id="{8A0C3196-B4D6-42ED-B5B2-32D331F23E5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4" name="灯片编号占位符 3">
            <a:extLst>
              <a:ext uri="{FF2B5EF4-FFF2-40B4-BE49-F238E27FC236}">
                <a16:creationId xmlns:a16="http://schemas.microsoft.com/office/drawing/2014/main" id="{C4C2C994-BECB-4C2D-8D16-CC2DC1917CDD}"/>
              </a:ext>
            </a:extLst>
          </p:cNvPr>
          <p:cNvSpPr>
            <a:spLocks noGrp="1"/>
          </p:cNvSpPr>
          <p:nvPr>
            <p:ph type="sldNum" sz="quarter" idx="11"/>
          </p:nvPr>
        </p:nvSpPr>
        <p:spPr/>
        <p:txBody>
          <a:bodyPr/>
          <a:lstStyle/>
          <a:p>
            <a:pPr>
              <a:defRPr/>
            </a:pPr>
            <a:fld id="{D5143908-0819-4B70-B92B-71A05F9F97D4}" type="slidenum">
              <a:rPr lang="zh-CN" altLang="en-US" smtClean="0"/>
              <a:pPr>
                <a:defRPr/>
              </a:pPr>
              <a:t>92</a:t>
            </a:fld>
            <a:endParaRPr lang="zh-CN" altLang="en-US" dirty="0"/>
          </a:p>
        </p:txBody>
      </p:sp>
    </p:spTree>
    <p:extLst>
      <p:ext uri="{BB962C8B-B14F-4D97-AF65-F5344CB8AC3E}">
        <p14:creationId xmlns:p14="http://schemas.microsoft.com/office/powerpoint/2010/main" val="51950201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虚函数</a:t>
            </a:r>
          </a:p>
        </p:txBody>
      </p:sp>
      <p:sp>
        <p:nvSpPr>
          <p:cNvPr id="3" name="内容占位符 2"/>
          <p:cNvSpPr>
            <a:spLocks noGrp="1"/>
          </p:cNvSpPr>
          <p:nvPr>
            <p:ph idx="1"/>
          </p:nvPr>
        </p:nvSpPr>
        <p:spPr/>
        <p:txBody>
          <a:bodyPr/>
          <a:lstStyle/>
          <a:p>
            <a:pPr>
              <a:spcBef>
                <a:spcPts val="600"/>
              </a:spcBef>
            </a:pPr>
            <a:r>
              <a:rPr lang="zh-CN" altLang="en-US" dirty="0"/>
              <a:t>虚函数(</a:t>
            </a:r>
            <a:r>
              <a:rPr lang="en-US" altLang="zh-CN" dirty="0"/>
              <a:t>virtual function)</a:t>
            </a:r>
          </a:p>
          <a:p>
            <a:pPr lvl="1">
              <a:spcBef>
                <a:spcPts val="0"/>
              </a:spcBef>
            </a:pPr>
            <a:r>
              <a:rPr lang="zh-CN" altLang="en-US" dirty="0"/>
              <a:t>在定义某一基类(或其派生类)时，若将其中的某一函数成员的属性说明为</a:t>
            </a:r>
            <a:r>
              <a:rPr lang="en-US" altLang="zh-CN" dirty="0"/>
              <a:t>virtual，</a:t>
            </a:r>
            <a:r>
              <a:rPr lang="zh-CN" altLang="en-US" dirty="0"/>
              <a:t>则称该函数为虚函数(</a:t>
            </a:r>
            <a:r>
              <a:rPr lang="en-US" altLang="zh-CN" dirty="0"/>
              <a:t>virtual function)。</a:t>
            </a:r>
          </a:p>
          <a:p>
            <a:pPr lvl="1">
              <a:spcBef>
                <a:spcPts val="0"/>
              </a:spcBef>
            </a:pPr>
            <a:r>
              <a:rPr lang="zh-CN" altLang="en-US" dirty="0"/>
              <a:t>虚函数的使用与函数超载密切相关。若基类中某函数被说明为虚函数，则意味着其派生类中也要用到与该函数同名、同参数表、同返回类型、但函数(实现)体不同的这同一个所谓的超载函数。</a:t>
            </a:r>
            <a:endParaRPr lang="en-US" altLang="zh-CN" dirty="0"/>
          </a:p>
          <a:p>
            <a:pPr lvl="1">
              <a:spcBef>
                <a:spcPts val="0"/>
              </a:spcBef>
            </a:pPr>
            <a:r>
              <a:rPr lang="zh-CN" altLang="en-US" dirty="0"/>
              <a:t>在基类中定义虚函数，其派生类的同原型函数默认为虚函数，可省略</a:t>
            </a:r>
            <a:r>
              <a:rPr lang="en-US" altLang="zh-CN" dirty="0"/>
              <a:t>virtual</a:t>
            </a:r>
            <a:r>
              <a:rPr lang="zh-CN" altLang="en-US" dirty="0"/>
              <a:t>关键字。</a:t>
            </a:r>
            <a:r>
              <a:rPr lang="zh-CN" altLang="en-US" dirty="0">
                <a:solidFill>
                  <a:srgbClr val="FF0000"/>
                </a:solidFill>
              </a:rPr>
              <a:t>只在派生类中定义虚函数没有意义</a:t>
            </a:r>
            <a:endParaRPr lang="en-US" altLang="zh-CN" dirty="0">
              <a:solidFill>
                <a:srgbClr val="FF0000"/>
              </a:solidFill>
            </a:endParaRPr>
          </a:p>
        </p:txBody>
      </p:sp>
      <p:sp>
        <p:nvSpPr>
          <p:cNvPr id="12" name="矩形 11">
            <a:hlinkClick r:id="rId2" action="ppaction://hlinksldjump"/>
            <a:extLst>
              <a:ext uri="{FF2B5EF4-FFF2-40B4-BE49-F238E27FC236}">
                <a16:creationId xmlns:a16="http://schemas.microsoft.com/office/drawing/2014/main" id="{13EBED08-CB0B-4F9F-8BB2-C04E7CCB338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13" name="矩形 12">
            <a:hlinkClick r:id="" action="ppaction://noaction"/>
            <a:extLst>
              <a:ext uri="{FF2B5EF4-FFF2-40B4-BE49-F238E27FC236}">
                <a16:creationId xmlns:a16="http://schemas.microsoft.com/office/drawing/2014/main" id="{8B1FB0A4-56CE-458C-859B-228E84F3999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14" name="矩形 13">
            <a:hlinkClick r:id="" action="ppaction://noaction"/>
            <a:extLst>
              <a:ext uri="{FF2B5EF4-FFF2-40B4-BE49-F238E27FC236}">
                <a16:creationId xmlns:a16="http://schemas.microsoft.com/office/drawing/2014/main" id="{316C3AAF-9889-412D-9981-F43DF12FB05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15" name="矩形 14">
            <a:hlinkClick r:id="" action="ppaction://noaction"/>
            <a:extLst>
              <a:ext uri="{FF2B5EF4-FFF2-40B4-BE49-F238E27FC236}">
                <a16:creationId xmlns:a16="http://schemas.microsoft.com/office/drawing/2014/main" id="{89A022D2-A37C-413F-BF5C-267E1FB91BA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16" name="矩形 15">
            <a:hlinkClick r:id="" action="ppaction://noaction"/>
            <a:extLst>
              <a:ext uri="{FF2B5EF4-FFF2-40B4-BE49-F238E27FC236}">
                <a16:creationId xmlns:a16="http://schemas.microsoft.com/office/drawing/2014/main" id="{1B268DCA-16F4-4450-9E7B-AFBF2198A59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17" name="矩形 16">
            <a:hlinkClick r:id="" action="ppaction://noaction"/>
            <a:extLst>
              <a:ext uri="{FF2B5EF4-FFF2-40B4-BE49-F238E27FC236}">
                <a16:creationId xmlns:a16="http://schemas.microsoft.com/office/drawing/2014/main" id="{A8D9A390-78DA-4B9F-9D5E-8C39740FEAC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18" name="矩形 17">
            <a:hlinkClick r:id="" action="ppaction://noaction"/>
            <a:extLst>
              <a:ext uri="{FF2B5EF4-FFF2-40B4-BE49-F238E27FC236}">
                <a16:creationId xmlns:a16="http://schemas.microsoft.com/office/drawing/2014/main" id="{D5D70EE5-F79B-4F55-9792-4D90C7445ED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19" name="矩形 18">
            <a:hlinkClick r:id="" action="ppaction://noaction"/>
            <a:extLst>
              <a:ext uri="{FF2B5EF4-FFF2-40B4-BE49-F238E27FC236}">
                <a16:creationId xmlns:a16="http://schemas.microsoft.com/office/drawing/2014/main" id="{F12D45B0-0FA6-495C-8DAB-0D7CDC6C2C2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4" name="灯片编号占位符 3">
            <a:extLst>
              <a:ext uri="{FF2B5EF4-FFF2-40B4-BE49-F238E27FC236}">
                <a16:creationId xmlns:a16="http://schemas.microsoft.com/office/drawing/2014/main" id="{9106D6BA-C89C-446C-8CFD-18E5EB013866}"/>
              </a:ext>
            </a:extLst>
          </p:cNvPr>
          <p:cNvSpPr>
            <a:spLocks noGrp="1"/>
          </p:cNvSpPr>
          <p:nvPr>
            <p:ph type="sldNum" sz="quarter" idx="11"/>
          </p:nvPr>
        </p:nvSpPr>
        <p:spPr/>
        <p:txBody>
          <a:bodyPr/>
          <a:lstStyle/>
          <a:p>
            <a:pPr>
              <a:defRPr/>
            </a:pPr>
            <a:fld id="{D5143908-0819-4B70-B92B-71A05F9F97D4}" type="slidenum">
              <a:rPr lang="zh-CN" altLang="en-US" smtClean="0"/>
              <a:pPr>
                <a:defRPr/>
              </a:pPr>
              <a:t>93</a:t>
            </a:fld>
            <a:endParaRPr lang="zh-CN" alt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8.11】</a:t>
            </a:r>
            <a:r>
              <a:rPr lang="zh-CN" altLang="en-US" dirty="0">
                <a:solidFill>
                  <a:srgbClr val="C00000"/>
                </a:solidFill>
              </a:rPr>
              <a:t>虚函数示例</a:t>
            </a:r>
            <a:endParaRPr lang="en-US" altLang="zh-CN" dirty="0">
              <a:solidFill>
                <a:srgbClr val="C00000"/>
              </a:solidFill>
            </a:endParaRP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 {</a:t>
            </a: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protected</a:t>
            </a:r>
            <a:r>
              <a:rPr lang="en-US" altLang="zh-CN" sz="2400" b="1" dirty="0">
                <a:latin typeface="Courier New" panose="02070309020205020404" pitchFamily="49" charset="0"/>
                <a:cs typeface="Courier New" panose="02070309020205020404" pitchFamily="49" charset="0"/>
              </a:rPr>
              <a:t>:</a:t>
            </a: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color;</a:t>
            </a: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 {</a:t>
            </a:r>
          </a:p>
          <a:p>
            <a:pPr>
              <a:lnSpc>
                <a:spcPct val="90000"/>
              </a:lnSpc>
              <a:buNone/>
            </a:pPr>
            <a:r>
              <a:rPr lang="en-US" altLang="zh-CN" sz="2400" b="1" dirty="0">
                <a:latin typeface="Courier New" panose="02070309020205020404" pitchFamily="49" charset="0"/>
                <a:cs typeface="Courier New" panose="02070309020205020404" pitchFamily="49" charset="0"/>
              </a:rPr>
              <a:t>		color=</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a:t>
            </a:r>
          </a:p>
          <a:p>
            <a:pPr>
              <a:lnSpc>
                <a:spcPct val="90000"/>
              </a:lnSpc>
              <a:buNone/>
            </a:pPr>
            <a:r>
              <a:rPr lang="en-US" altLang="zh-CN" sz="2400" b="1" dirty="0">
                <a:latin typeface="Courier New" panose="02070309020205020404" pitchFamily="49" charset="0"/>
                <a:cs typeface="Courier New" panose="02070309020205020404" pitchFamily="49" charset="0"/>
              </a:rPr>
              <a:t>	}</a:t>
            </a: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	virtual void </a:t>
            </a:r>
            <a:r>
              <a:rPr lang="en-US" altLang="zh-CN" sz="2400" b="1" dirty="0">
                <a:latin typeface="Courier New" panose="02070309020205020404" pitchFamily="49" charset="0"/>
                <a:cs typeface="Courier New" panose="02070309020205020404" pitchFamily="49" charset="0"/>
              </a:rPr>
              <a:t>draw(){ ... };  </a:t>
            </a:r>
            <a:r>
              <a:rPr lang="en-US" altLang="zh-CN" sz="2400" dirty="0">
                <a:latin typeface="Courier New" panose="02070309020205020404" pitchFamily="49" charset="0"/>
                <a:cs typeface="Courier New" panose="02070309020205020404" pitchFamily="49" charset="0"/>
              </a:rPr>
              <a:t> </a:t>
            </a:r>
          </a:p>
          <a:p>
            <a:pPr>
              <a:lnSpc>
                <a:spcPct val="90000"/>
              </a:lnSpc>
              <a:buNone/>
            </a:pPr>
            <a:r>
              <a:rPr lang="en-US" altLang="zh-CN" sz="2400" dirty="0">
                <a:solidFill>
                  <a:srgbClr val="0000FF"/>
                </a:solidFill>
                <a:latin typeface="Courier New" panose="02070309020205020404" pitchFamily="49" charset="0"/>
                <a:cs typeface="Courier New" panose="02070309020205020404" pitchFamily="49" charset="0"/>
              </a:rPr>
              <a:t>  </a:t>
            </a:r>
            <a:r>
              <a:rPr lang="en-US" altLang="zh-CN" sz="2400" dirty="0">
                <a:solidFill>
                  <a:srgbClr val="00B050"/>
                </a:solidFill>
                <a:latin typeface="Courier New" panose="02070309020205020404" pitchFamily="49" charset="0"/>
                <a:cs typeface="Courier New" panose="02070309020205020404" pitchFamily="49" charset="0"/>
              </a:rPr>
              <a:t>/*</a:t>
            </a:r>
            <a:r>
              <a:rPr lang="zh-CN" altLang="en-US" sz="2400" dirty="0">
                <a:solidFill>
                  <a:srgbClr val="00B050"/>
                </a:solidFill>
                <a:latin typeface="Courier New" panose="02070309020205020404" pitchFamily="49" charset="0"/>
                <a:cs typeface="Courier New" panose="02070309020205020404" pitchFamily="49" charset="0"/>
              </a:rPr>
              <a:t>虚函数</a:t>
            </a:r>
            <a:r>
              <a:rPr lang="en-US" altLang="zh-CN" sz="2400" dirty="0">
                <a:solidFill>
                  <a:srgbClr val="00B050"/>
                </a:solidFill>
                <a:latin typeface="Courier New" panose="02070309020205020404" pitchFamily="49" charset="0"/>
                <a:cs typeface="Courier New" panose="02070309020205020404" pitchFamily="49" charset="0"/>
              </a:rPr>
              <a:t>draw，</a:t>
            </a:r>
            <a:r>
              <a:rPr lang="zh-CN" altLang="en-US" sz="2400" dirty="0">
                <a:solidFill>
                  <a:srgbClr val="00B050"/>
                </a:solidFill>
                <a:latin typeface="Courier New" panose="02070309020205020404" pitchFamily="49" charset="0"/>
                <a:cs typeface="Courier New" panose="02070309020205020404" pitchFamily="49" charset="0"/>
              </a:rPr>
              <a:t>每一个类都要“</a:t>
            </a:r>
            <a:r>
              <a:rPr lang="en-US" altLang="zh-CN" sz="2400" dirty="0">
                <a:solidFill>
                  <a:srgbClr val="00B050"/>
                </a:solidFill>
                <a:latin typeface="Courier New" panose="02070309020205020404" pitchFamily="49" charset="0"/>
                <a:cs typeface="Courier New" panose="02070309020205020404" pitchFamily="49" charset="0"/>
              </a:rPr>
              <a:t>draw”</a:t>
            </a:r>
            <a:r>
              <a:rPr lang="zh-CN" altLang="en-US" sz="2400" dirty="0">
                <a:solidFill>
                  <a:srgbClr val="00B050"/>
                </a:solidFill>
                <a:latin typeface="Courier New" panose="02070309020205020404" pitchFamily="49" charset="0"/>
                <a:cs typeface="Courier New" panose="02070309020205020404" pitchFamily="49" charset="0"/>
              </a:rPr>
              <a:t>出属于它的类对象图形</a:t>
            </a:r>
            <a:r>
              <a:rPr lang="en-US" altLang="zh-CN" sz="2400" dirty="0">
                <a:solidFill>
                  <a:srgbClr val="00B050"/>
                </a:solidFill>
                <a:latin typeface="Courier New" panose="02070309020205020404" pitchFamily="49" charset="0"/>
                <a:cs typeface="Courier New" panose="02070309020205020404" pitchFamily="49" charset="0"/>
              </a:rPr>
              <a:t>*/</a:t>
            </a:r>
            <a:endParaRPr lang="zh-CN" altLang="en-US" sz="2400" dirty="0">
              <a:solidFill>
                <a:srgbClr val="00B050"/>
              </a:solidFill>
              <a:latin typeface="Courier New" panose="02070309020205020404" pitchFamily="49" charset="0"/>
              <a:cs typeface="Courier New" panose="02070309020205020404" pitchFamily="49" charset="0"/>
            </a:endParaRPr>
          </a:p>
          <a:p>
            <a:pPr>
              <a:lnSpc>
                <a:spcPct val="90000"/>
              </a:lnSpc>
              <a:buNone/>
            </a:pPr>
            <a:r>
              <a:rPr lang="zh-CN" altLang="en-US" sz="2400" b="1" dirty="0">
                <a:latin typeface="Courier New" panose="02070309020205020404" pitchFamily="49" charset="0"/>
                <a:cs typeface="Courier New" panose="02070309020205020404" pitchFamily="49" charset="0"/>
              </a:rPr>
              <a:t>};</a:t>
            </a:r>
            <a:r>
              <a:rPr lang="zh-CN" altLang="en-US" sz="2400" b="1" dirty="0">
                <a:solidFill>
                  <a:schemeClr val="tx2"/>
                </a:solidFill>
                <a:latin typeface="Courier New" panose="02070309020205020404" pitchFamily="49" charset="0"/>
                <a:cs typeface="Courier New" panose="02070309020205020404" pitchFamily="49" charset="0"/>
              </a:rPr>
              <a:t> </a:t>
            </a:r>
            <a:endParaRPr lang="en-US" altLang="zh-CN" sz="2400" b="1" dirty="0">
              <a:solidFill>
                <a:schemeClr val="tx2"/>
              </a:solidFill>
              <a:latin typeface="Courier New" panose="02070309020205020404" pitchFamily="49" charset="0"/>
              <a:cs typeface="Courier New" panose="02070309020205020404" pitchFamily="49" charset="0"/>
            </a:endParaRPr>
          </a:p>
          <a:p>
            <a:pPr>
              <a:buNone/>
            </a:pPr>
            <a:endParaRPr lang="zh-CN" altLang="en-US" dirty="0"/>
          </a:p>
        </p:txBody>
      </p:sp>
      <p:sp>
        <p:nvSpPr>
          <p:cNvPr id="4" name="矩形 3">
            <a:hlinkClick r:id="rId2" action="ppaction://hlinksldjump"/>
            <a:extLst>
              <a:ext uri="{FF2B5EF4-FFF2-40B4-BE49-F238E27FC236}">
                <a16:creationId xmlns:a16="http://schemas.microsoft.com/office/drawing/2014/main" id="{5DA500F6-A22B-44F6-A619-D425B972EB3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20042208-0403-41FF-9B5C-57082703CEB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35230C75-2C31-4BB0-A739-60F3E49DE87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E9638B8C-23E2-40D5-8741-07BA6B9FB7C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46DBAB38-2D22-4D5D-9E8D-A487EF479D3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9" name="矩形 8">
            <a:hlinkClick r:id="" action="ppaction://noaction"/>
            <a:extLst>
              <a:ext uri="{FF2B5EF4-FFF2-40B4-BE49-F238E27FC236}">
                <a16:creationId xmlns:a16="http://schemas.microsoft.com/office/drawing/2014/main" id="{6F723261-9F35-4B5B-BC0E-B5C9C5879CE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10" name="矩形 9">
            <a:hlinkClick r:id="" action="ppaction://noaction"/>
            <a:extLst>
              <a:ext uri="{FF2B5EF4-FFF2-40B4-BE49-F238E27FC236}">
                <a16:creationId xmlns:a16="http://schemas.microsoft.com/office/drawing/2014/main" id="{D9D6023E-5CF1-4BCF-A37F-EE041A4B8B1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11" name="矩形 10">
            <a:hlinkClick r:id="" action="ppaction://noaction"/>
            <a:extLst>
              <a:ext uri="{FF2B5EF4-FFF2-40B4-BE49-F238E27FC236}">
                <a16:creationId xmlns:a16="http://schemas.microsoft.com/office/drawing/2014/main" id="{8500E070-F5EF-40AA-92A8-260917804A2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FB435C8B-FFEA-498D-8ED3-B2163BA8CE0B}"/>
              </a:ext>
            </a:extLst>
          </p:cNvPr>
          <p:cNvSpPr>
            <a:spLocks noGrp="1"/>
          </p:cNvSpPr>
          <p:nvPr>
            <p:ph type="sldNum" sz="quarter" idx="11"/>
          </p:nvPr>
        </p:nvSpPr>
        <p:spPr/>
        <p:txBody>
          <a:bodyPr/>
          <a:lstStyle/>
          <a:p>
            <a:pPr>
              <a:defRPr/>
            </a:pPr>
            <a:fld id="{D5143908-0819-4B70-B92B-71A05F9F97D4}" type="slidenum">
              <a:rPr lang="zh-CN" altLang="en-US" smtClean="0"/>
              <a:pPr>
                <a:defRPr/>
              </a:pPr>
              <a:t>94</a:t>
            </a:fld>
            <a:endParaRPr lang="zh-CN" alt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4500562"/>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line:</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public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virtual void </a:t>
            </a:r>
            <a:r>
              <a:rPr lang="en-US" altLang="zh-CN" sz="2400" b="1" dirty="0">
                <a:latin typeface="Courier New" panose="02070309020205020404" pitchFamily="49" charset="0"/>
                <a:cs typeface="Courier New" panose="02070309020205020404" pitchFamily="49" charset="0"/>
              </a:rPr>
              <a:t>draw(){ ... };</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虚函数</a:t>
            </a:r>
            <a:r>
              <a:rPr lang="en-US" altLang="zh-CN" sz="2400" b="1" dirty="0">
                <a:solidFill>
                  <a:srgbClr val="00B050"/>
                </a:solidFill>
                <a:latin typeface="Courier New" panose="02070309020205020404" pitchFamily="49" charset="0"/>
                <a:cs typeface="Courier New" panose="02070309020205020404" pitchFamily="49" charset="0"/>
              </a:rPr>
              <a:t>draw，</a:t>
            </a:r>
            <a:r>
              <a:rPr lang="zh-CN" altLang="en-US" sz="2400" b="1" dirty="0">
                <a:solidFill>
                  <a:srgbClr val="00B050"/>
                </a:solidFill>
                <a:latin typeface="Courier New" panose="02070309020205020404" pitchFamily="49" charset="0"/>
                <a:cs typeface="Courier New" panose="02070309020205020404" pitchFamily="49" charset="0"/>
              </a:rPr>
              <a:t>负责画出“</a:t>
            </a:r>
            <a:r>
              <a:rPr lang="en-US" altLang="zh-CN" sz="2400" b="1" dirty="0">
                <a:solidFill>
                  <a:srgbClr val="00B050"/>
                </a:solidFill>
                <a:latin typeface="Courier New" panose="02070309020205020404" pitchFamily="49" charset="0"/>
                <a:cs typeface="Courier New" panose="02070309020205020404" pitchFamily="49" charset="0"/>
              </a:rPr>
              <a:t>line”</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circle:</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public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virtual void </a:t>
            </a:r>
            <a:r>
              <a:rPr lang="en-US" altLang="zh-CN" sz="2400" b="1" dirty="0">
                <a:latin typeface="Courier New" panose="02070309020205020404" pitchFamily="49" charset="0"/>
                <a:cs typeface="Courier New" panose="02070309020205020404" pitchFamily="49" charset="0"/>
              </a:rPr>
              <a:t>draw(){ ... };  </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虚函数</a:t>
            </a:r>
            <a:r>
              <a:rPr lang="en-US" altLang="zh-CN" sz="2400" b="1" dirty="0">
                <a:solidFill>
                  <a:srgbClr val="00B050"/>
                </a:solidFill>
                <a:latin typeface="Courier New" panose="02070309020205020404" pitchFamily="49" charset="0"/>
                <a:cs typeface="Courier New" panose="02070309020205020404" pitchFamily="49" charset="0"/>
              </a:rPr>
              <a:t>draw，</a:t>
            </a:r>
            <a:r>
              <a:rPr lang="zh-CN" altLang="en-US" sz="2400" b="1" dirty="0">
                <a:solidFill>
                  <a:srgbClr val="00B050"/>
                </a:solidFill>
                <a:latin typeface="Courier New" panose="02070309020205020404" pitchFamily="49" charset="0"/>
                <a:cs typeface="Courier New" panose="02070309020205020404" pitchFamily="49" charset="0"/>
              </a:rPr>
              <a:t>负责画出“</a:t>
            </a:r>
            <a:r>
              <a:rPr lang="en-US" altLang="zh-CN" sz="2400" b="1" dirty="0">
                <a:solidFill>
                  <a:srgbClr val="00B050"/>
                </a:solidFill>
                <a:latin typeface="Courier New" panose="02070309020205020404" pitchFamily="49" charset="0"/>
                <a:cs typeface="Courier New" panose="02070309020205020404" pitchFamily="49" charset="0"/>
              </a:rPr>
              <a:t>circle”</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pP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10D7C564-E8AA-4D85-B8D3-98CF4ED9532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A65A90E8-B56B-48B8-96EF-816A2F0520E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C6C811C6-10AE-42F2-AEAF-613B1EAC79B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D724913F-9A09-4900-995A-D0167E844CD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0F299AC0-6C09-4D6A-8BBC-33B95AD6ECE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9" name="矩形 8">
            <a:hlinkClick r:id="" action="ppaction://noaction"/>
            <a:extLst>
              <a:ext uri="{FF2B5EF4-FFF2-40B4-BE49-F238E27FC236}">
                <a16:creationId xmlns:a16="http://schemas.microsoft.com/office/drawing/2014/main" id="{34A556AF-2D26-4C10-954A-AB791AB7EB7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10" name="矩形 9">
            <a:hlinkClick r:id="" action="ppaction://noaction"/>
            <a:extLst>
              <a:ext uri="{FF2B5EF4-FFF2-40B4-BE49-F238E27FC236}">
                <a16:creationId xmlns:a16="http://schemas.microsoft.com/office/drawing/2014/main" id="{4A0BFA53-4EE0-4290-948B-92041C00CD0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11" name="矩形 10">
            <a:hlinkClick r:id="" action="ppaction://noaction"/>
            <a:extLst>
              <a:ext uri="{FF2B5EF4-FFF2-40B4-BE49-F238E27FC236}">
                <a16:creationId xmlns:a16="http://schemas.microsoft.com/office/drawing/2014/main" id="{094A39B7-DF11-4349-9D9A-719B85EB370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C393C22C-E21E-4964-B889-DD67D67E96C9}"/>
              </a:ext>
            </a:extLst>
          </p:cNvPr>
          <p:cNvSpPr>
            <a:spLocks noGrp="1"/>
          </p:cNvSpPr>
          <p:nvPr>
            <p:ph type="sldNum" sz="quarter" idx="11"/>
          </p:nvPr>
        </p:nvSpPr>
        <p:spPr/>
        <p:txBody>
          <a:bodyPr/>
          <a:lstStyle/>
          <a:p>
            <a:pPr>
              <a:defRPr/>
            </a:pPr>
            <a:fld id="{D5143908-0819-4B70-B92B-71A05F9F97D4}" type="slidenum">
              <a:rPr lang="zh-CN" altLang="en-US" smtClean="0"/>
              <a:pPr>
                <a:defRPr/>
              </a:pPr>
              <a:t>95</a:t>
            </a:fld>
            <a:endParaRPr lang="zh-CN" alt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triangle:</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public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virtual void </a:t>
            </a:r>
            <a:r>
              <a:rPr lang="en-US" altLang="zh-CN" sz="2400" b="1" dirty="0">
                <a:latin typeface="Courier New" panose="02070309020205020404" pitchFamily="49" charset="0"/>
                <a:cs typeface="Courier New" panose="02070309020205020404" pitchFamily="49" charset="0"/>
              </a:rPr>
              <a:t>draw(){ ... };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虚函数</a:t>
            </a:r>
            <a:r>
              <a:rPr lang="en-US" altLang="zh-CN" sz="2400" b="1" dirty="0">
                <a:solidFill>
                  <a:srgbClr val="00B050"/>
                </a:solidFill>
                <a:latin typeface="Courier New" panose="02070309020205020404" pitchFamily="49" charset="0"/>
                <a:cs typeface="Courier New" panose="02070309020205020404" pitchFamily="49" charset="0"/>
              </a:rPr>
              <a:t>draw，</a:t>
            </a:r>
            <a:r>
              <a:rPr lang="zh-CN" altLang="en-US" sz="2400" b="1" dirty="0">
                <a:solidFill>
                  <a:srgbClr val="00B050"/>
                </a:solidFill>
                <a:latin typeface="Courier New" panose="02070309020205020404" pitchFamily="49" charset="0"/>
                <a:cs typeface="Courier New" panose="02070309020205020404" pitchFamily="49" charset="0"/>
              </a:rPr>
              <a:t>负责画出“</a:t>
            </a:r>
            <a:r>
              <a:rPr lang="en-US" altLang="zh-CN" sz="2400" b="1" dirty="0">
                <a:solidFill>
                  <a:srgbClr val="00B050"/>
                </a:solidFill>
                <a:latin typeface="Courier New" panose="02070309020205020404" pitchFamily="49" charset="0"/>
                <a:cs typeface="Courier New" panose="02070309020205020404" pitchFamily="49" charset="0"/>
              </a:rPr>
              <a:t>triangle”</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85309AFC-5739-4EC3-812A-10AA63DFB40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03AD921A-4614-48E2-A43E-EAF8178F39F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8E9D6E5C-0934-48B6-9E5E-548B859FFC8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B96ABE5D-AE4E-43A7-B52E-D156D893DD0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F1F0D1D0-1B69-4AF7-A3DD-05C49ED0FB0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9" name="矩形 8">
            <a:hlinkClick r:id="" action="ppaction://noaction"/>
            <a:extLst>
              <a:ext uri="{FF2B5EF4-FFF2-40B4-BE49-F238E27FC236}">
                <a16:creationId xmlns:a16="http://schemas.microsoft.com/office/drawing/2014/main" id="{6EF7E86D-8E1E-4623-B9C6-0ABE0603BE8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10" name="矩形 9">
            <a:hlinkClick r:id="" action="ppaction://noaction"/>
            <a:extLst>
              <a:ext uri="{FF2B5EF4-FFF2-40B4-BE49-F238E27FC236}">
                <a16:creationId xmlns:a16="http://schemas.microsoft.com/office/drawing/2014/main" id="{ED9A7AE4-5E74-4BE2-8DB0-D9BCD1D024E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11" name="矩形 10">
            <a:hlinkClick r:id="" action="ppaction://noaction"/>
            <a:extLst>
              <a:ext uri="{FF2B5EF4-FFF2-40B4-BE49-F238E27FC236}">
                <a16:creationId xmlns:a16="http://schemas.microsoft.com/office/drawing/2014/main" id="{F0EA1500-C5E8-432A-9B6D-832E5ABF0B4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9765415F-F354-4EEB-B47D-6FBB8477BA91}"/>
              </a:ext>
            </a:extLst>
          </p:cNvPr>
          <p:cNvSpPr>
            <a:spLocks noGrp="1"/>
          </p:cNvSpPr>
          <p:nvPr>
            <p:ph type="sldNum" sz="quarter" idx="11"/>
          </p:nvPr>
        </p:nvSpPr>
        <p:spPr/>
        <p:txBody>
          <a:bodyPr/>
          <a:lstStyle/>
          <a:p>
            <a:pPr>
              <a:defRPr/>
            </a:pPr>
            <a:fld id="{D5143908-0819-4B70-B92B-71A05F9F97D4}" type="slidenum">
              <a:rPr lang="zh-CN" altLang="en-US" smtClean="0"/>
              <a:pPr>
                <a:defRPr/>
              </a:pPr>
              <a:t>96</a:t>
            </a:fld>
            <a:endParaRPr lang="zh-CN" alt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34024"/>
            <a:ext cx="8229600" cy="5295351"/>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8.12】</a:t>
            </a:r>
            <a:r>
              <a:rPr lang="zh-CN" altLang="en-US" dirty="0">
                <a:solidFill>
                  <a:srgbClr val="C00000"/>
                </a:solidFill>
              </a:rPr>
              <a:t>建立</a:t>
            </a:r>
            <a:r>
              <a:rPr lang="en-US" altLang="zh-CN" dirty="0">
                <a:solidFill>
                  <a:srgbClr val="C00000"/>
                </a:solidFill>
              </a:rPr>
              <a:t>【</a:t>
            </a:r>
            <a:r>
              <a:rPr lang="zh-CN" altLang="en-US" dirty="0">
                <a:solidFill>
                  <a:srgbClr val="C00000"/>
                </a:solidFill>
              </a:rPr>
              <a:t>例</a:t>
            </a:r>
            <a:r>
              <a:rPr lang="en-US" altLang="zh-CN" dirty="0">
                <a:solidFill>
                  <a:srgbClr val="C00000"/>
                </a:solidFill>
              </a:rPr>
              <a:t>8.11】</a:t>
            </a:r>
            <a:r>
              <a:rPr lang="zh-CN" altLang="en-US" dirty="0">
                <a:solidFill>
                  <a:srgbClr val="C00000"/>
                </a:solidFill>
              </a:rPr>
              <a:t>定义的类</a:t>
            </a:r>
            <a:r>
              <a:rPr lang="en-US" altLang="zh-CN" dirty="0">
                <a:solidFill>
                  <a:srgbClr val="C00000"/>
                </a:solidFill>
              </a:rPr>
              <a:t>line、</a:t>
            </a:r>
            <a:r>
              <a:rPr lang="zh-CN" altLang="en-US" dirty="0">
                <a:solidFill>
                  <a:srgbClr val="C00000"/>
                </a:solidFill>
              </a:rPr>
              <a:t>类</a:t>
            </a:r>
            <a:r>
              <a:rPr lang="en-US" altLang="zh-CN" dirty="0">
                <a:solidFill>
                  <a:srgbClr val="C00000"/>
                </a:solidFill>
              </a:rPr>
              <a:t>circle</a:t>
            </a:r>
            <a:r>
              <a:rPr lang="zh-CN" altLang="en-US" dirty="0">
                <a:solidFill>
                  <a:srgbClr val="C00000"/>
                </a:solidFill>
              </a:rPr>
              <a:t>以及类</a:t>
            </a:r>
            <a:r>
              <a:rPr lang="en-US" altLang="zh-CN" dirty="0">
                <a:solidFill>
                  <a:srgbClr val="C00000"/>
                </a:solidFill>
              </a:rPr>
              <a:t>triangle</a:t>
            </a:r>
            <a:r>
              <a:rPr lang="zh-CN" altLang="en-US" dirty="0">
                <a:solidFill>
                  <a:srgbClr val="C00000"/>
                </a:solidFill>
              </a:rPr>
              <a:t>的类对象，而后调用它们各自的</a:t>
            </a:r>
            <a:r>
              <a:rPr lang="en-US" altLang="zh-CN" dirty="0">
                <a:solidFill>
                  <a:srgbClr val="C00000"/>
                </a:solidFill>
              </a:rPr>
              <a:t>draw</a:t>
            </a:r>
            <a:r>
              <a:rPr lang="zh-CN" altLang="en-US" dirty="0">
                <a:solidFill>
                  <a:srgbClr val="C00000"/>
                </a:solidFill>
              </a:rPr>
              <a:t>函数</a:t>
            </a:r>
            <a:r>
              <a:rPr lang="zh-CN" altLang="en-US" dirty="0">
                <a:solidFill>
                  <a:srgbClr val="C00000"/>
                </a:solidFill>
                <a:latin typeface="Times New Roman" panose="02020603050405020304"/>
              </a:rPr>
              <a:t>“</a:t>
            </a:r>
            <a:r>
              <a:rPr lang="zh-CN" altLang="en-US" dirty="0">
                <a:solidFill>
                  <a:srgbClr val="C00000"/>
                </a:solidFill>
              </a:rPr>
              <a:t>画出</a:t>
            </a:r>
            <a:r>
              <a:rPr lang="zh-CN" altLang="en-US" dirty="0">
                <a:solidFill>
                  <a:srgbClr val="C00000"/>
                </a:solidFill>
                <a:latin typeface="Times New Roman" panose="02020603050405020304"/>
              </a:rPr>
              <a:t>”</a:t>
            </a:r>
            <a:r>
              <a:rPr lang="zh-CN" altLang="en-US" dirty="0">
                <a:solidFill>
                  <a:srgbClr val="C00000"/>
                </a:solidFill>
              </a:rPr>
              <a:t>它们</a:t>
            </a:r>
            <a:endParaRPr lang="zh-CN" altLang="en-US" dirty="0"/>
          </a:p>
          <a:p>
            <a:r>
              <a:rPr lang="zh-CN" altLang="en-US" dirty="0"/>
              <a:t>方法1：直接通过类对象(由类对象可以唯一确定要调用哪一个类的</a:t>
            </a:r>
            <a:r>
              <a:rPr lang="en-US" altLang="zh-CN" dirty="0"/>
              <a:t>draw</a:t>
            </a:r>
            <a:r>
              <a:rPr lang="zh-CN" altLang="en-US" dirty="0"/>
              <a:t>函数)</a:t>
            </a:r>
            <a:endParaRPr lang="en-US" altLang="zh-CN" dirty="0"/>
          </a:p>
          <a:p>
            <a:pPr>
              <a:buNone/>
            </a:pP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line ln1;</a:t>
            </a:r>
          </a:p>
          <a:p>
            <a:pPr>
              <a:buNone/>
            </a:pPr>
            <a:r>
              <a:rPr lang="en-US" altLang="zh-CN" sz="2400" b="1" dirty="0">
                <a:latin typeface="Courier New" panose="02070309020205020404" pitchFamily="49" charset="0"/>
                <a:cs typeface="Courier New" panose="02070309020205020404" pitchFamily="49" charset="0"/>
              </a:rPr>
              <a:t>	circle cir1;</a:t>
            </a:r>
          </a:p>
          <a:p>
            <a:pPr>
              <a:buNone/>
            </a:pPr>
            <a:r>
              <a:rPr lang="en-US" altLang="zh-CN" sz="2400" b="1" dirty="0">
                <a:latin typeface="Courier New" panose="02070309020205020404" pitchFamily="49" charset="0"/>
                <a:cs typeface="Courier New" panose="02070309020205020404" pitchFamily="49" charset="0"/>
              </a:rPr>
              <a:t>	triangle tri1;</a:t>
            </a:r>
          </a:p>
          <a:p>
            <a:pPr>
              <a:buNone/>
            </a:pPr>
            <a:r>
              <a:rPr lang="en-US" altLang="zh-CN" sz="2400" b="1" dirty="0">
                <a:latin typeface="Courier New" panose="02070309020205020404" pitchFamily="49" charset="0"/>
                <a:cs typeface="Courier New" panose="02070309020205020404" pitchFamily="49" charset="0"/>
              </a:rPr>
              <a:t>	ln1.draw();</a:t>
            </a:r>
          </a:p>
          <a:p>
            <a:pPr>
              <a:buNone/>
            </a:pPr>
            <a:r>
              <a:rPr lang="en-US" altLang="zh-CN" sz="2400" b="1" dirty="0">
                <a:latin typeface="Courier New" panose="02070309020205020404" pitchFamily="49" charset="0"/>
                <a:cs typeface="Courier New" panose="02070309020205020404" pitchFamily="49" charset="0"/>
              </a:rPr>
              <a:t>	cir1.draw();		</a:t>
            </a:r>
          </a:p>
          <a:p>
            <a:pPr>
              <a:buNone/>
            </a:pPr>
            <a:r>
              <a:rPr lang="en-US" altLang="zh-CN" sz="2400" b="1" dirty="0">
                <a:latin typeface="Courier New" panose="02070309020205020404" pitchFamily="49" charset="0"/>
                <a:cs typeface="Courier New" panose="02070309020205020404" pitchFamily="49" charset="0"/>
              </a:rPr>
              <a:t>	tri1.draw(); </a:t>
            </a:r>
            <a:endParaRPr lang="zh-CN" altLang="en-US" b="1" dirty="0"/>
          </a:p>
        </p:txBody>
      </p:sp>
      <p:sp>
        <p:nvSpPr>
          <p:cNvPr id="4" name="矩形 3">
            <a:hlinkClick r:id="rId2" action="ppaction://hlinksldjump"/>
            <a:extLst>
              <a:ext uri="{FF2B5EF4-FFF2-40B4-BE49-F238E27FC236}">
                <a16:creationId xmlns:a16="http://schemas.microsoft.com/office/drawing/2014/main" id="{2EE763A2-046B-4AB6-A9D3-7506E8270A8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D2519464-F72C-4462-937A-6F50875E7DB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3865E35A-2164-472D-85D5-EEE0971351E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23CDB987-326D-48D0-9F7C-8E58AC88B6A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7DB2BD30-0426-4875-88FA-873998223DD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9" name="矩形 8">
            <a:hlinkClick r:id="" action="ppaction://noaction"/>
            <a:extLst>
              <a:ext uri="{FF2B5EF4-FFF2-40B4-BE49-F238E27FC236}">
                <a16:creationId xmlns:a16="http://schemas.microsoft.com/office/drawing/2014/main" id="{D13DC6A5-B295-4BB7-9F83-CCBC9A74BFB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10" name="矩形 9">
            <a:hlinkClick r:id="" action="ppaction://noaction"/>
            <a:extLst>
              <a:ext uri="{FF2B5EF4-FFF2-40B4-BE49-F238E27FC236}">
                <a16:creationId xmlns:a16="http://schemas.microsoft.com/office/drawing/2014/main" id="{188E3937-4CEA-4045-ABAC-E58963257AA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11" name="矩形 10">
            <a:hlinkClick r:id="" action="ppaction://noaction"/>
            <a:extLst>
              <a:ext uri="{FF2B5EF4-FFF2-40B4-BE49-F238E27FC236}">
                <a16:creationId xmlns:a16="http://schemas.microsoft.com/office/drawing/2014/main" id="{DF7082ED-23DB-4D8E-A14C-2D96D5A4290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D93AF112-A9F3-42E8-84B9-27394D6ED237}"/>
              </a:ext>
            </a:extLst>
          </p:cNvPr>
          <p:cNvSpPr>
            <a:spLocks noGrp="1"/>
          </p:cNvSpPr>
          <p:nvPr>
            <p:ph type="sldNum" sz="quarter" idx="11"/>
          </p:nvPr>
        </p:nvSpPr>
        <p:spPr/>
        <p:txBody>
          <a:bodyPr/>
          <a:lstStyle/>
          <a:p>
            <a:pPr>
              <a:defRPr/>
            </a:pPr>
            <a:fld id="{D5143908-0819-4B70-B92B-71A05F9F97D4}" type="slidenum">
              <a:rPr lang="zh-CN" altLang="en-US" smtClean="0"/>
              <a:pPr>
                <a:defRPr/>
              </a:pPr>
              <a:t>97</a:t>
            </a:fld>
            <a:endParaRPr lang="zh-CN" alt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34024"/>
            <a:ext cx="8229600" cy="5295351"/>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8.12】</a:t>
            </a:r>
            <a:r>
              <a:rPr lang="zh-CN" altLang="en-US" dirty="0"/>
              <a:t>方法2：使用指向基类的指针（动态联编，要靠执行程序时其基类指针的“动态”取值来确定调用哪一个类的</a:t>
            </a:r>
            <a:r>
              <a:rPr lang="en-US" altLang="zh-CN" dirty="0"/>
              <a:t>draw</a:t>
            </a:r>
            <a:r>
              <a:rPr lang="zh-CN" altLang="en-US" dirty="0"/>
              <a:t>函数）</a:t>
            </a:r>
            <a:endParaRPr lang="en-US" altLang="zh-CN" dirty="0"/>
          </a:p>
          <a:p>
            <a:pPr>
              <a:spcBef>
                <a:spcPts val="0"/>
              </a:spcBef>
              <a:buNone/>
            </a:pP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pObj</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line ln1;</a:t>
            </a:r>
          </a:p>
          <a:p>
            <a:pPr>
              <a:spcBef>
                <a:spcPts val="0"/>
              </a:spcBef>
              <a:buNone/>
            </a:pPr>
            <a:r>
              <a:rPr lang="en-US" altLang="zh-CN" sz="2400" b="1" dirty="0">
                <a:latin typeface="Courier New" panose="02070309020205020404" pitchFamily="49" charset="0"/>
                <a:cs typeface="Courier New" panose="02070309020205020404" pitchFamily="49" charset="0"/>
              </a:rPr>
              <a:t>	circle cir1;	</a:t>
            </a:r>
          </a:p>
          <a:p>
            <a:pPr>
              <a:spcBef>
                <a:spcPts val="0"/>
              </a:spcBef>
              <a:buNone/>
            </a:pPr>
            <a:r>
              <a:rPr lang="en-US" altLang="zh-CN" sz="2400" b="1" dirty="0">
                <a:latin typeface="Courier New" panose="02070309020205020404" pitchFamily="49" charset="0"/>
                <a:cs typeface="Courier New" panose="02070309020205020404" pitchFamily="49" charset="0"/>
              </a:rPr>
              <a:t>	triangle tri1;</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pObj</a:t>
            </a:r>
            <a:r>
              <a:rPr lang="en-US" altLang="zh-CN" sz="2400" b="1" dirty="0">
                <a:latin typeface="Courier New" panose="02070309020205020404" pitchFamily="49" charset="0"/>
                <a:cs typeface="Courier New" panose="02070309020205020404" pitchFamily="49" charset="0"/>
              </a:rPr>
              <a:t>=&amp;lin1;	  </a:t>
            </a:r>
            <a:r>
              <a:rPr lang="en-US" altLang="zh-CN" sz="2400" b="1" dirty="0" err="1">
                <a:latin typeface="Courier New" panose="02070309020205020404" pitchFamily="49" charset="0"/>
                <a:cs typeface="Courier New" panose="02070309020205020404" pitchFamily="49" charset="0"/>
              </a:rPr>
              <a:t>pObj</a:t>
            </a:r>
            <a:r>
              <a:rPr lang="en-US" altLang="zh-CN" sz="2400" b="1" dirty="0">
                <a:latin typeface="Courier New" panose="02070309020205020404" pitchFamily="49" charset="0"/>
                <a:cs typeface="Courier New" panose="02070309020205020404" pitchFamily="49" charset="0"/>
              </a:rPr>
              <a:t>-&gt;draw();</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pObj</a:t>
            </a:r>
            <a:r>
              <a:rPr lang="en-US" altLang="zh-CN" sz="2400" b="1" dirty="0">
                <a:latin typeface="Courier New" panose="02070309020205020404" pitchFamily="49" charset="0"/>
                <a:cs typeface="Courier New" panose="02070309020205020404" pitchFamily="49" charset="0"/>
              </a:rPr>
              <a:t>=&amp;cir1;	  </a:t>
            </a:r>
            <a:r>
              <a:rPr lang="en-US" altLang="zh-CN" sz="2400" b="1" dirty="0" err="1">
                <a:latin typeface="Courier New" panose="02070309020205020404" pitchFamily="49" charset="0"/>
                <a:cs typeface="Courier New" panose="02070309020205020404" pitchFamily="49" charset="0"/>
              </a:rPr>
              <a:t>pObj</a:t>
            </a:r>
            <a:r>
              <a:rPr lang="en-US" altLang="zh-CN" sz="2400" b="1" dirty="0">
                <a:latin typeface="Courier New" panose="02070309020205020404" pitchFamily="49" charset="0"/>
                <a:cs typeface="Courier New" panose="02070309020205020404" pitchFamily="49" charset="0"/>
              </a:rPr>
              <a:t>-&gt;draw();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pObj</a:t>
            </a:r>
            <a:r>
              <a:rPr lang="en-US" altLang="zh-CN" sz="2400" b="1" dirty="0">
                <a:latin typeface="Courier New" panose="02070309020205020404" pitchFamily="49" charset="0"/>
                <a:cs typeface="Courier New" panose="02070309020205020404" pitchFamily="49" charset="0"/>
              </a:rPr>
              <a:t>=&amp;tri1;	  </a:t>
            </a:r>
            <a:r>
              <a:rPr lang="en-US" altLang="zh-CN" sz="2400" b="1" dirty="0" err="1">
                <a:latin typeface="Courier New" panose="02070309020205020404" pitchFamily="49" charset="0"/>
                <a:cs typeface="Courier New" panose="02070309020205020404" pitchFamily="49" charset="0"/>
              </a:rPr>
              <a:t>pObj</a:t>
            </a:r>
            <a:r>
              <a:rPr lang="en-US" altLang="zh-CN" sz="2400" b="1" dirty="0">
                <a:latin typeface="Courier New" panose="02070309020205020404" pitchFamily="49" charset="0"/>
                <a:cs typeface="Courier New" panose="02070309020205020404" pitchFamily="49" charset="0"/>
              </a:rPr>
              <a:t>-&gt;draw(); </a:t>
            </a:r>
          </a:p>
          <a:p>
            <a:pPr>
              <a:buNone/>
            </a:pPr>
            <a:endParaRPr lang="zh-CN" altLang="en-US" dirty="0"/>
          </a:p>
        </p:txBody>
      </p:sp>
      <p:sp>
        <p:nvSpPr>
          <p:cNvPr id="4" name="矩形 3">
            <a:hlinkClick r:id="rId2" action="ppaction://hlinksldjump"/>
            <a:extLst>
              <a:ext uri="{FF2B5EF4-FFF2-40B4-BE49-F238E27FC236}">
                <a16:creationId xmlns:a16="http://schemas.microsoft.com/office/drawing/2014/main" id="{4A91341B-EE5B-4AB8-A0BB-16DD7B39B0B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类的继承与派生 □</a:t>
            </a:r>
          </a:p>
        </p:txBody>
      </p:sp>
      <p:sp>
        <p:nvSpPr>
          <p:cNvPr id="5" name="矩形 4">
            <a:hlinkClick r:id="" action="ppaction://noaction"/>
            <a:extLst>
              <a:ext uri="{FF2B5EF4-FFF2-40B4-BE49-F238E27FC236}">
                <a16:creationId xmlns:a16="http://schemas.microsoft.com/office/drawing/2014/main" id="{FF2E34DD-9E38-41C0-80B5-D3F2439F45F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派生类 □</a:t>
            </a:r>
          </a:p>
        </p:txBody>
      </p:sp>
      <p:sp>
        <p:nvSpPr>
          <p:cNvPr id="6" name="矩形 5">
            <a:hlinkClick r:id="" action="ppaction://noaction"/>
            <a:extLst>
              <a:ext uri="{FF2B5EF4-FFF2-40B4-BE49-F238E27FC236}">
                <a16:creationId xmlns:a16="http://schemas.microsoft.com/office/drawing/2014/main" id="{94C2B140-94CA-47DC-B0B4-CD5A459A5F2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虚基类与虚拟继承 □</a:t>
            </a:r>
          </a:p>
        </p:txBody>
      </p:sp>
      <p:sp>
        <p:nvSpPr>
          <p:cNvPr id="7" name="矩形 6">
            <a:hlinkClick r:id="" action="ppaction://noaction"/>
            <a:extLst>
              <a:ext uri="{FF2B5EF4-FFF2-40B4-BE49-F238E27FC236}">
                <a16:creationId xmlns:a16="http://schemas.microsoft.com/office/drawing/2014/main" id="{17EC9E83-27FC-4036-8B78-6370D2FBC51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多态性与虚函数 ■</a:t>
            </a:r>
          </a:p>
        </p:txBody>
      </p:sp>
      <p:sp>
        <p:nvSpPr>
          <p:cNvPr id="8" name="矩形 7">
            <a:hlinkClick r:id="" action="ppaction://noaction"/>
            <a:extLst>
              <a:ext uri="{FF2B5EF4-FFF2-40B4-BE49-F238E27FC236}">
                <a16:creationId xmlns:a16="http://schemas.microsoft.com/office/drawing/2014/main" id="{B6950203-C453-48CE-BA1C-417DBD1286F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函数超载与动态联编</a:t>
            </a:r>
          </a:p>
        </p:txBody>
      </p:sp>
      <p:sp>
        <p:nvSpPr>
          <p:cNvPr id="9" name="矩形 8">
            <a:hlinkClick r:id="" action="ppaction://noaction"/>
            <a:extLst>
              <a:ext uri="{FF2B5EF4-FFF2-40B4-BE49-F238E27FC236}">
                <a16:creationId xmlns:a16="http://schemas.microsoft.com/office/drawing/2014/main" id="{3EA57166-2644-4BDE-963E-1F70E7BAE9F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虚函数</a:t>
            </a:r>
          </a:p>
        </p:txBody>
      </p:sp>
      <p:sp>
        <p:nvSpPr>
          <p:cNvPr id="10" name="矩形 9">
            <a:hlinkClick r:id="" action="ppaction://noaction"/>
            <a:extLst>
              <a:ext uri="{FF2B5EF4-FFF2-40B4-BE49-F238E27FC236}">
                <a16:creationId xmlns:a16="http://schemas.microsoft.com/office/drawing/2014/main" id="{F19544B5-59DD-423C-83D3-D7D1355EF3E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纯虚函数与抽象基类</a:t>
            </a:r>
          </a:p>
        </p:txBody>
      </p:sp>
      <p:sp>
        <p:nvSpPr>
          <p:cNvPr id="11" name="矩形 10">
            <a:hlinkClick r:id="" action="ppaction://noaction"/>
            <a:extLst>
              <a:ext uri="{FF2B5EF4-FFF2-40B4-BE49-F238E27FC236}">
                <a16:creationId xmlns:a16="http://schemas.microsoft.com/office/drawing/2014/main" id="{BD3E4FB3-FF00-4FC1-A36B-E6639AA3282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 name="灯片编号占位符 1">
            <a:extLst>
              <a:ext uri="{FF2B5EF4-FFF2-40B4-BE49-F238E27FC236}">
                <a16:creationId xmlns:a16="http://schemas.microsoft.com/office/drawing/2014/main" id="{C21B8A4B-20FB-4F62-98BF-02AF6BDD351E}"/>
              </a:ext>
            </a:extLst>
          </p:cNvPr>
          <p:cNvSpPr>
            <a:spLocks noGrp="1"/>
          </p:cNvSpPr>
          <p:nvPr>
            <p:ph type="sldNum" sz="quarter" idx="11"/>
          </p:nvPr>
        </p:nvSpPr>
        <p:spPr/>
        <p:txBody>
          <a:bodyPr/>
          <a:lstStyle/>
          <a:p>
            <a:pPr>
              <a:defRPr/>
            </a:pPr>
            <a:fld id="{D5143908-0819-4B70-B92B-71A05F9F97D4}" type="slidenum">
              <a:rPr lang="zh-CN" altLang="en-US" smtClean="0"/>
              <a:pPr>
                <a:defRPr/>
              </a:pPr>
              <a:t>98</a:t>
            </a:fld>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880068"/>
      </a:dk2>
      <a:lt2>
        <a:srgbClr val="F4E7ED"/>
      </a:lt2>
      <a:accent1>
        <a:srgbClr val="880068"/>
      </a:accent1>
      <a:accent2>
        <a:srgbClr val="AC66BB"/>
      </a:accent2>
      <a:accent3>
        <a:srgbClr val="DE6C36"/>
      </a:accent3>
      <a:accent4>
        <a:srgbClr val="F9B639"/>
      </a:accent4>
      <a:accent5>
        <a:srgbClr val="CF6DA4"/>
      </a:accent5>
      <a:accent6>
        <a:srgbClr val="FA8D3D"/>
      </a:accent6>
      <a:hlink>
        <a:srgbClr val="880068"/>
      </a:hlink>
      <a:folHlink>
        <a:srgbClr val="B83D68"/>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17085</Words>
  <Application>Microsoft Office PowerPoint</Application>
  <PresentationFormat>全屏显示(4:3)</PresentationFormat>
  <Paragraphs>2293</Paragraphs>
  <Slides>134</Slides>
  <Notes>18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134</vt:i4>
      </vt:variant>
    </vt:vector>
  </HeadingPairs>
  <TitlesOfParts>
    <vt:vector size="145" baseType="lpstr">
      <vt:lpstr>方正姚体</vt:lpstr>
      <vt:lpstr>黑体</vt:lpstr>
      <vt:lpstr>华文琥珀</vt:lpstr>
      <vt:lpstr>楷体_GB2312</vt:lpstr>
      <vt:lpstr>宋体</vt:lpstr>
      <vt:lpstr>新宋体</vt:lpstr>
      <vt:lpstr>Arial</vt:lpstr>
      <vt:lpstr>Calibri</vt:lpstr>
      <vt:lpstr>Courier New</vt:lpstr>
      <vt:lpstr>Times New Roman</vt:lpstr>
      <vt:lpstr>Office 主题</vt:lpstr>
      <vt:lpstr>第八章 类的继承与多态性</vt:lpstr>
      <vt:lpstr>PowerPoint 演示文稿</vt:lpstr>
      <vt:lpstr>PowerPoint 演示文稿</vt:lpstr>
      <vt:lpstr>类的继承与派生</vt:lpstr>
      <vt:lpstr>类的继承与派生</vt:lpstr>
      <vt:lpstr>类的继承与派生</vt:lpstr>
      <vt:lpstr>类的继承与派生</vt:lpstr>
      <vt:lpstr>类的继承与派生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final关键字</vt:lpstr>
      <vt:lpstr>单继承</vt:lpstr>
      <vt:lpstr>多级继承</vt:lpstr>
      <vt:lpstr>多重继承</vt:lpstr>
      <vt:lpstr>派生编程的步骤</vt:lpstr>
      <vt:lpstr>派生编程的步骤</vt:lpstr>
      <vt:lpstr>PowerPoint 演示文稿</vt:lpstr>
      <vt:lpstr>派生类的定义</vt:lpstr>
      <vt:lpstr>派生类的访问权限</vt:lpstr>
      <vt:lpstr>派生类的访问权限</vt:lpstr>
      <vt:lpstr>派生类的访问权限</vt:lpstr>
      <vt:lpstr>派生类的访问权限</vt:lpstr>
      <vt:lpstr>PowerPoint 演示文稿</vt:lpstr>
      <vt:lpstr>PowerPoint 演示文稿</vt:lpstr>
      <vt:lpstr>PowerPoint 演示文稿</vt:lpstr>
      <vt:lpstr>PowerPoint 演示文稿</vt:lpstr>
      <vt:lpstr>PowerPoint 演示文稿</vt:lpstr>
      <vt:lpstr>派生类对象的说明</vt:lpstr>
      <vt:lpstr>派生类的构造函数</vt:lpstr>
      <vt:lpstr>派生类的构造函数</vt:lpstr>
      <vt:lpstr>派生类的构造函数</vt:lpstr>
      <vt:lpstr>PowerPoint 演示文稿</vt:lpstr>
      <vt:lpstr>PowerPoint 演示文稿</vt:lpstr>
      <vt:lpstr>PowerPoint 演示文稿</vt:lpstr>
      <vt:lpstr>PowerPoint 演示文稿</vt:lpstr>
      <vt:lpstr>PowerPoint 演示文稿</vt:lpstr>
      <vt:lpstr>派生类构造函数的进一步讨论</vt:lpstr>
      <vt:lpstr>PowerPoint 演示文稿</vt:lpstr>
      <vt:lpstr>派生类的拷贝构造函数</vt:lpstr>
      <vt:lpstr>PowerPoint 演示文稿</vt:lpstr>
      <vt:lpstr>PowerPoint 演示文稿</vt:lpstr>
      <vt:lpstr>PowerPoint 演示文稿</vt:lpstr>
      <vt:lpstr>PowerPoint 演示文稿</vt:lpstr>
      <vt:lpstr>派生类对象的“深”拷贝</vt:lpstr>
      <vt:lpstr>PowerPoint 演示文稿</vt:lpstr>
      <vt:lpstr>派生类构造函数的“继承”</vt:lpstr>
      <vt:lpstr>PowerPoint 演示文稿</vt:lpstr>
      <vt:lpstr>PowerPoint 演示文稿</vt:lpstr>
      <vt:lpstr>派生类的析构函数</vt:lpstr>
      <vt:lpstr>PowerPoint 演示文稿</vt:lpstr>
      <vt:lpstr>PowerPoint 演示文稿</vt:lpstr>
      <vt:lpstr>PowerPoint 演示文稿</vt:lpstr>
      <vt:lpstr>PowerPoint 演示文稿</vt:lpstr>
      <vt:lpstr>PowerPoint 演示文稿</vt:lpstr>
      <vt:lpstr>友元的继承</vt:lpstr>
      <vt:lpstr>静态成员的继承</vt:lpstr>
      <vt:lpstr>赋值兼容性问题</vt:lpstr>
      <vt:lpstr>赋值兼容性问题</vt:lpstr>
      <vt:lpstr>PowerPoint 演示文稿</vt:lpstr>
      <vt:lpstr>PowerPoint 演示文稿</vt:lpstr>
      <vt:lpstr>PowerPoint 演示文稿</vt:lpstr>
      <vt:lpstr>PowerPoint 演示文稿</vt:lpstr>
      <vt:lpstr>练习8.1</vt:lpstr>
      <vt:lpstr>PowerPoint 演示文稿</vt:lpstr>
      <vt:lpstr>二义性问题</vt:lpstr>
      <vt:lpstr>PowerPoint 演示文稿</vt:lpstr>
      <vt:lpstr>PowerPoint 演示文稿</vt:lpstr>
      <vt:lpstr>二义性问题</vt:lpstr>
      <vt:lpstr>PowerPoint 演示文稿</vt:lpstr>
      <vt:lpstr>PowerPoint 演示文稿</vt:lpstr>
      <vt:lpstr>PowerPoint 演示文稿</vt:lpstr>
      <vt:lpstr>二义性问题</vt:lpstr>
      <vt:lpstr>PowerPoint 演示文稿</vt:lpstr>
      <vt:lpstr>PowerPoint 演示文稿</vt:lpstr>
      <vt:lpstr>PowerPoint 演示文稿</vt:lpstr>
      <vt:lpstr>PowerPoint 演示文稿</vt:lpstr>
      <vt:lpstr>PowerPoint 演示文稿</vt:lpstr>
      <vt:lpstr>虚基类与虚拟继承</vt:lpstr>
      <vt:lpstr>虚基类</vt:lpstr>
      <vt:lpstr>PowerPoint 演示文稿</vt:lpstr>
      <vt:lpstr>PowerPoint 演示文稿</vt:lpstr>
      <vt:lpstr>PowerPoint 演示文稿</vt:lpstr>
      <vt:lpstr>PowerPoint 演示文稿</vt:lpstr>
      <vt:lpstr>多态性与虚函数</vt:lpstr>
      <vt:lpstr>函数重载</vt:lpstr>
      <vt:lpstr>静态联编</vt:lpstr>
      <vt:lpstr>函数超载</vt:lpstr>
      <vt:lpstr>动态联编(dynamic binding)</vt:lpstr>
      <vt:lpstr>虚函数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纯虚函数</vt:lpstr>
      <vt:lpstr>抽象基类</vt:lpstr>
      <vt:lpstr>练习8.2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第八章 结束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2009-05-27T07:01:46Z</dcterms:created>
  <dcterms:modified xsi:type="dcterms:W3CDTF">2021-04-30T00:34:40Z</dcterms:modified>
</cp:coreProperties>
</file>