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176"/>
  </p:notesMasterIdLst>
  <p:handoutMasterIdLst>
    <p:handoutMasterId r:id="rId177"/>
  </p:handoutMasterIdLst>
  <p:sldIdLst>
    <p:sldId id="731" r:id="rId2"/>
    <p:sldId id="501" r:id="rId3"/>
    <p:sldId id="1139" r:id="rId4"/>
    <p:sldId id="1121" r:id="rId5"/>
    <p:sldId id="1122" r:id="rId6"/>
    <p:sldId id="1123" r:id="rId7"/>
    <p:sldId id="1124" r:id="rId8"/>
    <p:sldId id="1125" r:id="rId9"/>
    <p:sldId id="1126" r:id="rId10"/>
    <p:sldId id="1127" r:id="rId11"/>
    <p:sldId id="1137" r:id="rId12"/>
    <p:sldId id="1128" r:id="rId13"/>
    <p:sldId id="1129" r:id="rId14"/>
    <p:sldId id="1130" r:id="rId15"/>
    <p:sldId id="1138" r:id="rId16"/>
    <p:sldId id="1132" r:id="rId17"/>
    <p:sldId id="1133" r:id="rId18"/>
    <p:sldId id="1134" r:id="rId19"/>
    <p:sldId id="1135" r:id="rId20"/>
    <p:sldId id="1140" r:id="rId21"/>
    <p:sldId id="461" r:id="rId22"/>
    <p:sldId id="459" r:id="rId23"/>
    <p:sldId id="460" r:id="rId24"/>
    <p:sldId id="462" r:id="rId25"/>
    <p:sldId id="463" r:id="rId26"/>
    <p:sldId id="496" r:id="rId27"/>
    <p:sldId id="464" r:id="rId28"/>
    <p:sldId id="465" r:id="rId29"/>
    <p:sldId id="466" r:id="rId30"/>
    <p:sldId id="467" r:id="rId31"/>
    <p:sldId id="468" r:id="rId32"/>
    <p:sldId id="469" r:id="rId33"/>
    <p:sldId id="470" r:id="rId34"/>
    <p:sldId id="471" r:id="rId35"/>
    <p:sldId id="472" r:id="rId36"/>
    <p:sldId id="474" r:id="rId37"/>
    <p:sldId id="475" r:id="rId38"/>
    <p:sldId id="476" r:id="rId39"/>
    <p:sldId id="477" r:id="rId40"/>
    <p:sldId id="478" r:id="rId41"/>
    <p:sldId id="479" r:id="rId42"/>
    <p:sldId id="480" r:id="rId43"/>
    <p:sldId id="481" r:id="rId44"/>
    <p:sldId id="482" r:id="rId45"/>
    <p:sldId id="483" r:id="rId46"/>
    <p:sldId id="484" r:id="rId47"/>
    <p:sldId id="485" r:id="rId48"/>
    <p:sldId id="486" r:id="rId49"/>
    <p:sldId id="487" r:id="rId50"/>
    <p:sldId id="488" r:id="rId51"/>
    <p:sldId id="1141" r:id="rId52"/>
    <p:sldId id="1143" r:id="rId53"/>
    <p:sldId id="491" r:id="rId54"/>
    <p:sldId id="493" r:id="rId55"/>
    <p:sldId id="494" r:id="rId56"/>
    <p:sldId id="1142" r:id="rId57"/>
    <p:sldId id="517" r:id="rId58"/>
    <p:sldId id="522" r:id="rId59"/>
    <p:sldId id="523" r:id="rId60"/>
    <p:sldId id="524" r:id="rId61"/>
    <p:sldId id="525" r:id="rId62"/>
    <p:sldId id="495" r:id="rId63"/>
    <p:sldId id="502" r:id="rId64"/>
    <p:sldId id="506" r:id="rId65"/>
    <p:sldId id="507" r:id="rId66"/>
    <p:sldId id="508" r:id="rId67"/>
    <p:sldId id="505" r:id="rId68"/>
    <p:sldId id="510" r:id="rId69"/>
    <p:sldId id="511" r:id="rId70"/>
    <p:sldId id="512" r:id="rId71"/>
    <p:sldId id="509" r:id="rId72"/>
    <p:sldId id="513" r:id="rId73"/>
    <p:sldId id="514" r:id="rId74"/>
    <p:sldId id="515" r:id="rId75"/>
    <p:sldId id="504" r:id="rId76"/>
    <p:sldId id="740" r:id="rId77"/>
    <p:sldId id="1144" r:id="rId78"/>
    <p:sldId id="1145" r:id="rId79"/>
    <p:sldId id="597" r:id="rId80"/>
    <p:sldId id="526" r:id="rId81"/>
    <p:sldId id="528" r:id="rId82"/>
    <p:sldId id="531" r:id="rId83"/>
    <p:sldId id="529" r:id="rId84"/>
    <p:sldId id="1146" r:id="rId85"/>
    <p:sldId id="530" r:id="rId86"/>
    <p:sldId id="1149" r:id="rId87"/>
    <p:sldId id="1150" r:id="rId88"/>
    <p:sldId id="1151" r:id="rId89"/>
    <p:sldId id="1152" r:id="rId90"/>
    <p:sldId id="1153" r:id="rId91"/>
    <p:sldId id="1155" r:id="rId92"/>
    <p:sldId id="1154" r:id="rId93"/>
    <p:sldId id="1165" r:id="rId94"/>
    <p:sldId id="532" r:id="rId95"/>
    <p:sldId id="533" r:id="rId96"/>
    <p:sldId id="1156" r:id="rId97"/>
    <p:sldId id="1157" r:id="rId98"/>
    <p:sldId id="1158" r:id="rId99"/>
    <p:sldId id="1159" r:id="rId100"/>
    <p:sldId id="534" r:id="rId101"/>
    <p:sldId id="1179" r:id="rId102"/>
    <p:sldId id="1148" r:id="rId103"/>
    <p:sldId id="1161" r:id="rId104"/>
    <p:sldId id="1162" r:id="rId105"/>
    <p:sldId id="1163" r:id="rId106"/>
    <p:sldId id="535" r:id="rId107"/>
    <p:sldId id="536" r:id="rId108"/>
    <p:sldId id="537" r:id="rId109"/>
    <p:sldId id="538" r:id="rId110"/>
    <p:sldId id="1167" r:id="rId111"/>
    <p:sldId id="1168" r:id="rId112"/>
    <p:sldId id="1169" r:id="rId113"/>
    <p:sldId id="1173" r:id="rId114"/>
    <p:sldId id="1174" r:id="rId115"/>
    <p:sldId id="1175" r:id="rId116"/>
    <p:sldId id="1166" r:id="rId117"/>
    <p:sldId id="1177" r:id="rId118"/>
    <p:sldId id="1170" r:id="rId119"/>
    <p:sldId id="1171" r:id="rId120"/>
    <p:sldId id="1172" r:id="rId121"/>
    <p:sldId id="1178" r:id="rId122"/>
    <p:sldId id="1180" r:id="rId123"/>
    <p:sldId id="1181" r:id="rId124"/>
    <p:sldId id="1182" r:id="rId125"/>
    <p:sldId id="1184" r:id="rId126"/>
    <p:sldId id="1183" r:id="rId127"/>
    <p:sldId id="1185" r:id="rId128"/>
    <p:sldId id="1186" r:id="rId129"/>
    <p:sldId id="1189" r:id="rId130"/>
    <p:sldId id="1217" r:id="rId131"/>
    <p:sldId id="1187" r:id="rId132"/>
    <p:sldId id="1188" r:id="rId133"/>
    <p:sldId id="1191" r:id="rId134"/>
    <p:sldId id="540" r:id="rId135"/>
    <p:sldId id="547" r:id="rId136"/>
    <p:sldId id="1192" r:id="rId137"/>
    <p:sldId id="1193" r:id="rId138"/>
    <p:sldId id="1194" r:id="rId139"/>
    <p:sldId id="1195" r:id="rId140"/>
    <p:sldId id="1196" r:id="rId141"/>
    <p:sldId id="1197" r:id="rId142"/>
    <p:sldId id="1198" r:id="rId143"/>
    <p:sldId id="1199" r:id="rId144"/>
    <p:sldId id="1200" r:id="rId145"/>
    <p:sldId id="1201" r:id="rId146"/>
    <p:sldId id="541" r:id="rId147"/>
    <p:sldId id="1202" r:id="rId148"/>
    <p:sldId id="1203" r:id="rId149"/>
    <p:sldId id="544" r:id="rId150"/>
    <p:sldId id="545" r:id="rId151"/>
    <p:sldId id="1204" r:id="rId152"/>
    <p:sldId id="1205" r:id="rId153"/>
    <p:sldId id="1206" r:id="rId154"/>
    <p:sldId id="1207" r:id="rId155"/>
    <p:sldId id="1208" r:id="rId156"/>
    <p:sldId id="1209" r:id="rId157"/>
    <p:sldId id="1210" r:id="rId158"/>
    <p:sldId id="1211" r:id="rId159"/>
    <p:sldId id="1212" r:id="rId160"/>
    <p:sldId id="1213" r:id="rId161"/>
    <p:sldId id="546" r:id="rId162"/>
    <p:sldId id="549" r:id="rId163"/>
    <p:sldId id="550" r:id="rId164"/>
    <p:sldId id="551" r:id="rId165"/>
    <p:sldId id="1214" r:id="rId166"/>
    <p:sldId id="1215" r:id="rId167"/>
    <p:sldId id="1216" r:id="rId168"/>
    <p:sldId id="1218" r:id="rId169"/>
    <p:sldId id="1219" r:id="rId170"/>
    <p:sldId id="1220" r:id="rId171"/>
    <p:sldId id="1221" r:id="rId172"/>
    <p:sldId id="1222" r:id="rId173"/>
    <p:sldId id="1223" r:id="rId174"/>
    <p:sldId id="616" r:id="rId175"/>
  </p:sldIdLst>
  <p:sldSz cx="9144000" cy="6858000" type="screen4x3"/>
  <p:notesSz cx="9928225" cy="6669088"/>
  <p:defaultTextStyle>
    <a:defPPr>
      <a:defRPr lang="zh-CN"/>
    </a:defPPr>
    <a:lvl1pPr algn="l" rtl="0" fontAlgn="base">
      <a:spcBef>
        <a:spcPct val="0"/>
      </a:spcBef>
      <a:spcAft>
        <a:spcPct val="0"/>
      </a:spcAft>
      <a:defRPr kern="1200">
        <a:solidFill>
          <a:schemeClr val="tx1"/>
        </a:solidFill>
        <a:latin typeface="Arial" charset="0"/>
        <a:ea typeface="宋体" charset="-122"/>
        <a:cs typeface="+mn-cs"/>
      </a:defRPr>
    </a:lvl1pPr>
    <a:lvl2pPr marL="457200" algn="l" rtl="0" fontAlgn="base">
      <a:spcBef>
        <a:spcPct val="0"/>
      </a:spcBef>
      <a:spcAft>
        <a:spcPct val="0"/>
      </a:spcAft>
      <a:defRPr kern="1200">
        <a:solidFill>
          <a:schemeClr val="tx1"/>
        </a:solidFill>
        <a:latin typeface="Arial" charset="0"/>
        <a:ea typeface="宋体" charset="-122"/>
        <a:cs typeface="+mn-cs"/>
      </a:defRPr>
    </a:lvl2pPr>
    <a:lvl3pPr marL="914400" algn="l" rtl="0" fontAlgn="base">
      <a:spcBef>
        <a:spcPct val="0"/>
      </a:spcBef>
      <a:spcAft>
        <a:spcPct val="0"/>
      </a:spcAft>
      <a:defRPr kern="1200">
        <a:solidFill>
          <a:schemeClr val="tx1"/>
        </a:solidFill>
        <a:latin typeface="Arial" charset="0"/>
        <a:ea typeface="宋体" charset="-122"/>
        <a:cs typeface="+mn-cs"/>
      </a:defRPr>
    </a:lvl3pPr>
    <a:lvl4pPr marL="1371600" algn="l" rtl="0" fontAlgn="base">
      <a:spcBef>
        <a:spcPct val="0"/>
      </a:spcBef>
      <a:spcAft>
        <a:spcPct val="0"/>
      </a:spcAft>
      <a:defRPr kern="1200">
        <a:solidFill>
          <a:schemeClr val="tx1"/>
        </a:solidFill>
        <a:latin typeface="Arial" charset="0"/>
        <a:ea typeface="宋体" charset="-122"/>
        <a:cs typeface="+mn-cs"/>
      </a:defRPr>
    </a:lvl4pPr>
    <a:lvl5pPr marL="1828800" algn="l" rtl="0" fontAlgn="base">
      <a:spcBef>
        <a:spcPct val="0"/>
      </a:spcBef>
      <a:spcAft>
        <a:spcPct val="0"/>
      </a:spcAft>
      <a:defRPr kern="1200">
        <a:solidFill>
          <a:schemeClr val="tx1"/>
        </a:solidFill>
        <a:latin typeface="Arial" charset="0"/>
        <a:ea typeface="宋体" charset="-122"/>
        <a:cs typeface="+mn-cs"/>
      </a:defRPr>
    </a:lvl5pPr>
    <a:lvl6pPr marL="2286000" algn="l" defTabSz="914400" rtl="0" eaLnBrk="1" latinLnBrk="0" hangingPunct="1">
      <a:defRPr kern="1200">
        <a:solidFill>
          <a:schemeClr val="tx1"/>
        </a:solidFill>
        <a:latin typeface="Arial" charset="0"/>
        <a:ea typeface="宋体" charset="-122"/>
        <a:cs typeface="+mn-cs"/>
      </a:defRPr>
    </a:lvl6pPr>
    <a:lvl7pPr marL="2743200" algn="l" defTabSz="914400" rtl="0" eaLnBrk="1" latinLnBrk="0" hangingPunct="1">
      <a:defRPr kern="1200">
        <a:solidFill>
          <a:schemeClr val="tx1"/>
        </a:solidFill>
        <a:latin typeface="Arial" charset="0"/>
        <a:ea typeface="宋体" charset="-122"/>
        <a:cs typeface="+mn-cs"/>
      </a:defRPr>
    </a:lvl7pPr>
    <a:lvl8pPr marL="3200400" algn="l" defTabSz="914400" rtl="0" eaLnBrk="1" latinLnBrk="0" hangingPunct="1">
      <a:defRPr kern="1200">
        <a:solidFill>
          <a:schemeClr val="tx1"/>
        </a:solidFill>
        <a:latin typeface="Arial" charset="0"/>
        <a:ea typeface="宋体" charset="-122"/>
        <a:cs typeface="+mn-cs"/>
      </a:defRPr>
    </a:lvl8pPr>
    <a:lvl9pPr marL="3657600" algn="l" defTabSz="914400" rtl="0" eaLnBrk="1" latinLnBrk="0" hangingPunct="1">
      <a:defRPr kern="1200">
        <a:solidFill>
          <a:schemeClr val="tx1"/>
        </a:solidFill>
        <a:latin typeface="Arial" charset="0"/>
        <a:ea typeface="宋体"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101">
          <p15:clr>
            <a:srgbClr val="A4A3A4"/>
          </p15:clr>
        </p15:guide>
        <p15:guide id="2" pos="312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820064"/>
    <a:srgbClr val="3399FF"/>
    <a:srgbClr val="006600"/>
    <a:srgbClr val="86006A"/>
    <a:srgbClr val="FFE9FB"/>
    <a:srgbClr val="FFF1FC"/>
    <a:srgbClr val="173660"/>
    <a:srgbClr val="00FF00"/>
    <a:srgbClr val="6400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8603FDC-E32A-4AB5-989C-0864C3EAD2B8}" styleName="主题样式 2 - 强调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DA37D80-6434-44D0-A028-1B22A696006F}" styleName="浅色样式 3 - 强调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中度样式 4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824" autoAdjust="0"/>
    <p:restoredTop sz="83021" autoAdjust="0"/>
  </p:normalViewPr>
  <p:slideViewPr>
    <p:cSldViewPr>
      <p:cViewPr varScale="1">
        <p:scale>
          <a:sx n="68" d="100"/>
          <a:sy n="68" d="100"/>
        </p:scale>
        <p:origin x="143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4" d="100"/>
          <a:sy n="54" d="100"/>
        </p:scale>
        <p:origin x="-1902" y="-96"/>
      </p:cViewPr>
      <p:guideLst>
        <p:guide orient="horz" pos="2101"/>
        <p:guide pos="3127"/>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handoutMaster" Target="handoutMasters/handoutMaster1.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heme" Target="theme/theme1.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a:defRPr sz="1200">
                <a:latin typeface="Arial"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5624513" y="0"/>
            <a:ext cx="4302125" cy="333375"/>
          </a:xfrm>
          <a:prstGeom prst="rect">
            <a:avLst/>
          </a:prstGeom>
        </p:spPr>
        <p:txBody>
          <a:bodyPr vert="horz" lIns="94838" tIns="47419" rIns="94838" bIns="47419" rtlCol="0"/>
          <a:lstStyle>
            <a:lvl1pPr algn="r">
              <a:defRPr sz="1200">
                <a:latin typeface="Arial" pitchFamily="34" charset="0"/>
                <a:ea typeface="宋体" pitchFamily="2" charset="-122"/>
              </a:defRPr>
            </a:lvl1pPr>
          </a:lstStyle>
          <a:p>
            <a:pPr>
              <a:defRPr/>
            </a:pPr>
            <a:fld id="{28501B2C-9B6C-4A37-8148-72CA3CE66EDD}" type="datetimeFigureOut">
              <a:rPr lang="zh-CN" altLang="en-US"/>
              <a:pPr>
                <a:defRPr/>
              </a:pPr>
              <a:t>2020/4/30</a:t>
            </a:fld>
            <a:endParaRPr lang="zh-CN" altLang="en-US"/>
          </a:p>
        </p:txBody>
      </p:sp>
      <p:sp>
        <p:nvSpPr>
          <p:cNvPr id="4" name="页脚占位符 3"/>
          <p:cNvSpPr>
            <a:spLocks noGrp="1"/>
          </p:cNvSpPr>
          <p:nvPr>
            <p:ph type="ftr" sz="quarter" idx="2"/>
          </p:nvPr>
        </p:nvSpPr>
        <p:spPr>
          <a:xfrm>
            <a:off x="0" y="6334125"/>
            <a:ext cx="4302125" cy="333375"/>
          </a:xfrm>
          <a:prstGeom prst="rect">
            <a:avLst/>
          </a:prstGeom>
        </p:spPr>
        <p:txBody>
          <a:bodyPr vert="horz" lIns="94838" tIns="47419" rIns="94838" bIns="47419" rtlCol="0" anchor="b"/>
          <a:lstStyle>
            <a:lvl1pPr algn="l">
              <a:defRPr sz="1200">
                <a:latin typeface="Arial"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5624513" y="6334125"/>
            <a:ext cx="4302125" cy="333375"/>
          </a:xfrm>
          <a:prstGeom prst="rect">
            <a:avLst/>
          </a:prstGeom>
        </p:spPr>
        <p:txBody>
          <a:bodyPr vert="horz" lIns="94838" tIns="47419" rIns="94838" bIns="47419" rtlCol="0" anchor="b"/>
          <a:lstStyle>
            <a:lvl1pPr algn="r">
              <a:defRPr sz="1200">
                <a:latin typeface="Arial" pitchFamily="34" charset="0"/>
                <a:ea typeface="宋体" pitchFamily="2" charset="-122"/>
              </a:defRPr>
            </a:lvl1pPr>
          </a:lstStyle>
          <a:p>
            <a:pPr>
              <a:defRPr/>
            </a:pPr>
            <a:fld id="{9FC47D02-C625-45A8-82E7-905A8D2AAA1D}" type="slidenum">
              <a:rPr lang="zh-CN" altLang="en-US"/>
              <a:pPr>
                <a:defRPr/>
              </a:pPr>
              <a:t>‹#›</a:t>
            </a:fld>
            <a:endParaRPr lang="zh-CN" altLang="en-US"/>
          </a:p>
        </p:txBody>
      </p:sp>
    </p:spTree>
    <p:extLst>
      <p:ext uri="{BB962C8B-B14F-4D97-AF65-F5344CB8AC3E}">
        <p14:creationId xmlns:p14="http://schemas.microsoft.com/office/powerpoint/2010/main" val="19123921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4302125" cy="333375"/>
          </a:xfrm>
          <a:prstGeom prst="rect">
            <a:avLst/>
          </a:prstGeom>
        </p:spPr>
        <p:txBody>
          <a:bodyPr vert="horz" lIns="94838" tIns="47419" rIns="94838" bIns="47419" rtlCol="0"/>
          <a:lstStyle>
            <a:lvl1pPr algn="l" fontAlgn="auto">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5624513" y="0"/>
            <a:ext cx="4302125" cy="333375"/>
          </a:xfrm>
          <a:prstGeom prst="rect">
            <a:avLst/>
          </a:prstGeom>
        </p:spPr>
        <p:txBody>
          <a:bodyPr vert="horz" lIns="94838" tIns="47419" rIns="94838" bIns="47419" rtlCol="0"/>
          <a:lstStyle>
            <a:lvl1pPr algn="r" fontAlgn="auto">
              <a:spcBef>
                <a:spcPts val="0"/>
              </a:spcBef>
              <a:spcAft>
                <a:spcPts val="0"/>
              </a:spcAft>
              <a:defRPr sz="1200">
                <a:latin typeface="+mn-lt"/>
                <a:ea typeface="+mn-ea"/>
              </a:defRPr>
            </a:lvl1pPr>
          </a:lstStyle>
          <a:p>
            <a:pPr>
              <a:defRPr/>
            </a:pPr>
            <a:fld id="{C9222EA9-D2ED-491C-960B-2AC3CE6D8FB0}" type="datetimeFigureOut">
              <a:rPr lang="zh-CN" altLang="en-US"/>
              <a:pPr>
                <a:defRPr/>
              </a:pPr>
              <a:t>2020/4/30</a:t>
            </a:fld>
            <a:endParaRPr lang="zh-CN" altLang="en-US"/>
          </a:p>
        </p:txBody>
      </p:sp>
      <p:sp>
        <p:nvSpPr>
          <p:cNvPr id="4" name="幻灯片图像占位符 3"/>
          <p:cNvSpPr>
            <a:spLocks noGrp="1" noRot="1" noChangeAspect="1"/>
          </p:cNvSpPr>
          <p:nvPr>
            <p:ph type="sldImg" idx="2"/>
          </p:nvPr>
        </p:nvSpPr>
        <p:spPr>
          <a:xfrm>
            <a:off x="3297238" y="500063"/>
            <a:ext cx="3333750" cy="2500312"/>
          </a:xfrm>
          <a:prstGeom prst="rect">
            <a:avLst/>
          </a:prstGeom>
          <a:noFill/>
          <a:ln w="12700">
            <a:solidFill>
              <a:prstClr val="black"/>
            </a:solidFill>
          </a:ln>
        </p:spPr>
        <p:txBody>
          <a:bodyPr vert="horz" lIns="94838" tIns="47419" rIns="94838" bIns="47419" rtlCol="0" anchor="ctr"/>
          <a:lstStyle/>
          <a:p>
            <a:pPr lvl="0"/>
            <a:endParaRPr lang="zh-CN" altLang="en-US" noProof="0"/>
          </a:p>
        </p:txBody>
      </p:sp>
      <p:sp>
        <p:nvSpPr>
          <p:cNvPr id="5" name="备注占位符 4"/>
          <p:cNvSpPr>
            <a:spLocks noGrp="1"/>
          </p:cNvSpPr>
          <p:nvPr>
            <p:ph type="body" sz="quarter" idx="3"/>
          </p:nvPr>
        </p:nvSpPr>
        <p:spPr>
          <a:xfrm>
            <a:off x="993775" y="3167063"/>
            <a:ext cx="7940675" cy="3001962"/>
          </a:xfrm>
          <a:prstGeom prst="rect">
            <a:avLst/>
          </a:prstGeom>
        </p:spPr>
        <p:txBody>
          <a:bodyPr vert="horz" lIns="94838" tIns="47419" rIns="94838" bIns="47419"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6334125"/>
            <a:ext cx="4302125" cy="333375"/>
          </a:xfrm>
          <a:prstGeom prst="rect">
            <a:avLst/>
          </a:prstGeom>
        </p:spPr>
        <p:txBody>
          <a:bodyPr vert="horz" lIns="94838" tIns="47419" rIns="94838" bIns="47419" rtlCol="0" anchor="b"/>
          <a:lstStyle>
            <a:lvl1pPr algn="l" fontAlgn="auto">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5624513" y="6334125"/>
            <a:ext cx="4302125" cy="333375"/>
          </a:xfrm>
          <a:prstGeom prst="rect">
            <a:avLst/>
          </a:prstGeom>
        </p:spPr>
        <p:txBody>
          <a:bodyPr vert="horz" lIns="94838" tIns="47419" rIns="94838" bIns="47419" rtlCol="0" anchor="b"/>
          <a:lstStyle>
            <a:lvl1pPr algn="r" fontAlgn="auto">
              <a:spcBef>
                <a:spcPts val="0"/>
              </a:spcBef>
              <a:spcAft>
                <a:spcPts val="0"/>
              </a:spcAft>
              <a:defRPr sz="1200">
                <a:latin typeface="+mn-lt"/>
                <a:ea typeface="+mn-ea"/>
              </a:defRPr>
            </a:lvl1pPr>
          </a:lstStyle>
          <a:p>
            <a:pPr>
              <a:defRPr/>
            </a:pPr>
            <a:fld id="{F1FEECBA-06CB-4ED2-B9B8-A5DB6840A686}" type="slidenum">
              <a:rPr lang="zh-CN" altLang="en-US"/>
              <a:pPr>
                <a:defRPr/>
              </a:pPr>
              <a:t>‹#›</a:t>
            </a:fld>
            <a:endParaRPr lang="zh-CN" altLang="en-US"/>
          </a:p>
        </p:txBody>
      </p:sp>
    </p:spTree>
    <p:extLst>
      <p:ext uri="{BB962C8B-B14F-4D97-AF65-F5344CB8AC3E}">
        <p14:creationId xmlns:p14="http://schemas.microsoft.com/office/powerpoint/2010/main" val="266590576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headEnd/>
            <a:tailEnd/>
          </a:ln>
        </p:spPr>
      </p:sp>
      <p:sp>
        <p:nvSpPr>
          <p:cNvPr id="10243"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pPr>
                <a:defRPr/>
              </a:pPr>
              <a:t>1</a:t>
            </a:fld>
            <a:endParaRPr lang="zh-CN" altLang="en-US"/>
          </a:p>
        </p:txBody>
      </p:sp>
    </p:spTree>
    <p:extLst>
      <p:ext uri="{BB962C8B-B14F-4D97-AF65-F5344CB8AC3E}">
        <p14:creationId xmlns:p14="http://schemas.microsoft.com/office/powerpoint/2010/main" val="1284000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76</a:t>
            </a:fld>
            <a:endParaRPr lang="zh-CN" altLang="en-US"/>
          </a:p>
        </p:txBody>
      </p:sp>
    </p:spTree>
    <p:extLst>
      <p:ext uri="{BB962C8B-B14F-4D97-AF65-F5344CB8AC3E}">
        <p14:creationId xmlns:p14="http://schemas.microsoft.com/office/powerpoint/2010/main" val="3783039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kern="1200" dirty="0">
                <a:solidFill>
                  <a:schemeClr val="tx1"/>
                </a:solidFill>
                <a:effectLst/>
                <a:latin typeface="+mn-lt"/>
                <a:ea typeface="+mn-ea"/>
                <a:cs typeface="+mn-cs"/>
              </a:rPr>
              <a:t>1. </a:t>
            </a:r>
            <a:r>
              <a:rPr lang="zh-CN" altLang="en-US" sz="1200" b="0" i="0" kern="1200" dirty="0">
                <a:solidFill>
                  <a:schemeClr val="tx1"/>
                </a:solidFill>
                <a:effectLst/>
                <a:latin typeface="+mn-lt"/>
                <a:ea typeface="+mn-ea"/>
                <a:cs typeface="+mn-cs"/>
              </a:rPr>
              <a:t>空间配置器：内存池实现小块内存分配</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对应到设计模式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单例模式（工具类，提供服务，一个程序只需要一个空间配置器即可），享元模式（小块内存统一由内存池进行管理）</a:t>
            </a:r>
          </a:p>
          <a:p>
            <a:r>
              <a:rPr lang="en-US" altLang="zh-CN" sz="1200" b="0" i="0" kern="1200" dirty="0">
                <a:solidFill>
                  <a:schemeClr val="tx1"/>
                </a:solidFill>
                <a:effectLst/>
                <a:latin typeface="+mn-lt"/>
                <a:ea typeface="+mn-ea"/>
                <a:cs typeface="+mn-cs"/>
              </a:rPr>
              <a:t>2.</a:t>
            </a:r>
            <a:r>
              <a:rPr lang="zh-CN" altLang="en-US" sz="1200" b="0" i="0" kern="1200" dirty="0">
                <a:solidFill>
                  <a:schemeClr val="tx1"/>
                </a:solidFill>
                <a:effectLst/>
                <a:latin typeface="+mn-lt"/>
                <a:ea typeface="+mn-ea"/>
                <a:cs typeface="+mn-cs"/>
              </a:rPr>
              <a:t>迭代器：迭代器模式，模板方法</a:t>
            </a:r>
          </a:p>
          <a:p>
            <a:r>
              <a:rPr lang="en-US" altLang="zh-CN" sz="1200" b="0" i="0" kern="1200" dirty="0">
                <a:solidFill>
                  <a:schemeClr val="tx1"/>
                </a:solidFill>
                <a:effectLst/>
                <a:latin typeface="+mn-lt"/>
                <a:ea typeface="+mn-ea"/>
                <a:cs typeface="+mn-cs"/>
              </a:rPr>
              <a:t>3.</a:t>
            </a:r>
            <a:r>
              <a:rPr lang="zh-CN" altLang="en-US" sz="1200" b="0" i="0" kern="1200" dirty="0">
                <a:solidFill>
                  <a:schemeClr val="tx1"/>
                </a:solidFill>
                <a:effectLst/>
                <a:latin typeface="+mn-lt"/>
                <a:ea typeface="+mn-ea"/>
                <a:cs typeface="+mn-cs"/>
              </a:rPr>
              <a:t>容器：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的核心之一，其他组件围绕容器进行工作：迭代器提供访问方式，空间配置器提供容器内存分配，算法对容器中数据进行处理，仿函数伪算法提供具体的策略，类型萃取　　实现对自定义类型内部类型提取。保证算法覆盖性。其中涉及到的设计模式：组合模式（树形结构），门面模式（外部接口提供），适配器模式（</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适配得　　到），建造者模式（不同类型树的建立过程）。</a:t>
            </a:r>
          </a:p>
          <a:p>
            <a:r>
              <a:rPr lang="en-US" altLang="zh-CN" sz="1200" b="0" i="0" kern="1200" dirty="0">
                <a:solidFill>
                  <a:schemeClr val="tx1"/>
                </a:solidFill>
                <a:effectLst/>
                <a:latin typeface="+mn-lt"/>
                <a:ea typeface="+mn-ea"/>
                <a:cs typeface="+mn-cs"/>
              </a:rPr>
              <a:t>4.</a:t>
            </a:r>
            <a:r>
              <a:rPr lang="zh-CN" altLang="en-US" sz="1200" b="0" i="0" kern="1200" dirty="0">
                <a:solidFill>
                  <a:schemeClr val="tx1"/>
                </a:solidFill>
                <a:effectLst/>
                <a:latin typeface="+mn-lt"/>
                <a:ea typeface="+mn-ea"/>
                <a:cs typeface="+mn-cs"/>
              </a:rPr>
              <a:t>类型萃取：基于范型编程的内部类型解析，通过</a:t>
            </a:r>
            <a:r>
              <a:rPr lang="en-US" altLang="zh-CN" sz="1200" b="0" i="0" kern="1200" dirty="0" err="1">
                <a:solidFill>
                  <a:schemeClr val="tx1"/>
                </a:solidFill>
                <a:effectLst/>
                <a:latin typeface="+mn-lt"/>
                <a:ea typeface="+mn-ea"/>
                <a:cs typeface="+mn-cs"/>
              </a:rPr>
              <a:t>typename</a:t>
            </a:r>
            <a:r>
              <a:rPr lang="zh-CN" altLang="en-US" sz="1200" b="0" i="0" kern="1200" dirty="0">
                <a:solidFill>
                  <a:schemeClr val="tx1"/>
                </a:solidFill>
                <a:effectLst/>
                <a:latin typeface="+mn-lt"/>
                <a:ea typeface="+mn-ea"/>
                <a:cs typeface="+mn-cs"/>
              </a:rPr>
              <a:t>获取。可以获取迭代器内部类型</a:t>
            </a:r>
            <a:r>
              <a:rPr lang="en-US" altLang="zh-CN" sz="1200" b="0" i="0" kern="1200" dirty="0" err="1">
                <a:solidFill>
                  <a:schemeClr val="tx1"/>
                </a:solidFill>
                <a:effectLst/>
                <a:latin typeface="+mn-lt"/>
                <a:ea typeface="+mn-ea"/>
                <a:cs typeface="+mn-cs"/>
              </a:rPr>
              <a:t>value_type,Poter,Reference</a:t>
            </a:r>
            <a:r>
              <a:rPr lang="zh-CN" altLang="en-US" sz="1200" b="0" i="0" kern="1200" dirty="0">
                <a:solidFill>
                  <a:schemeClr val="tx1"/>
                </a:solidFill>
                <a:effectLst/>
                <a:latin typeface="+mn-lt"/>
                <a:ea typeface="+mn-ea"/>
                <a:cs typeface="+mn-cs"/>
              </a:rPr>
              <a:t>等。</a:t>
            </a:r>
          </a:p>
          <a:p>
            <a:r>
              <a:rPr lang="en-US" altLang="zh-CN" sz="1200" b="0" i="0" kern="1200" dirty="0">
                <a:solidFill>
                  <a:schemeClr val="tx1"/>
                </a:solidFill>
                <a:effectLst/>
                <a:latin typeface="+mn-lt"/>
                <a:ea typeface="+mn-ea"/>
                <a:cs typeface="+mn-cs"/>
              </a:rPr>
              <a:t>5.</a:t>
            </a:r>
            <a:r>
              <a:rPr lang="zh-CN" altLang="en-US" sz="1200" b="0" i="0" kern="1200" dirty="0">
                <a:solidFill>
                  <a:schemeClr val="tx1"/>
                </a:solidFill>
                <a:effectLst/>
                <a:latin typeface="+mn-lt"/>
                <a:ea typeface="+mn-ea"/>
                <a:cs typeface="+mn-cs"/>
              </a:rPr>
              <a:t>仿函数：一种类似于函数指针的可回调机制，用于算法中的决策处理。涉及：策略模式，模板方法。</a:t>
            </a:r>
          </a:p>
          <a:p>
            <a:r>
              <a:rPr lang="en-US" altLang="zh-CN" sz="1200" b="0" i="0" kern="1200" dirty="0">
                <a:solidFill>
                  <a:schemeClr val="tx1"/>
                </a:solidFill>
                <a:effectLst/>
                <a:latin typeface="+mn-lt"/>
                <a:ea typeface="+mn-ea"/>
                <a:cs typeface="+mn-cs"/>
              </a:rPr>
              <a:t>6</a:t>
            </a:r>
            <a:r>
              <a:rPr lang="zh-CN" altLang="en-US" sz="1200" b="0" i="0" kern="1200" dirty="0">
                <a:solidFill>
                  <a:schemeClr val="tx1"/>
                </a:solidFill>
                <a:effectLst/>
                <a:latin typeface="+mn-lt"/>
                <a:ea typeface="+mn-ea"/>
                <a:cs typeface="+mn-cs"/>
              </a:rPr>
              <a:t>适配器：</a:t>
            </a:r>
            <a:r>
              <a:rPr lang="en-US" altLang="zh-CN" sz="1200" b="0" i="0" kern="1200" dirty="0">
                <a:solidFill>
                  <a:schemeClr val="tx1"/>
                </a:solidFill>
                <a:effectLst/>
                <a:latin typeface="+mn-lt"/>
                <a:ea typeface="+mn-ea"/>
                <a:cs typeface="+mn-cs"/>
              </a:rPr>
              <a:t>STL</a:t>
            </a:r>
            <a:r>
              <a:rPr lang="zh-CN" altLang="en-US" sz="1200" b="0" i="0" kern="1200" dirty="0">
                <a:solidFill>
                  <a:schemeClr val="tx1"/>
                </a:solidFill>
                <a:effectLst/>
                <a:latin typeface="+mn-lt"/>
                <a:ea typeface="+mn-ea"/>
                <a:cs typeface="+mn-cs"/>
              </a:rPr>
              <a:t>中的</a:t>
            </a:r>
            <a:r>
              <a:rPr lang="en-US" altLang="zh-CN" sz="1200" b="0" i="0" kern="1200" dirty="0">
                <a:solidFill>
                  <a:schemeClr val="tx1"/>
                </a:solidFill>
                <a:effectLst/>
                <a:latin typeface="+mn-lt"/>
                <a:ea typeface="+mn-ea"/>
                <a:cs typeface="+mn-cs"/>
              </a:rPr>
              <a:t>stack</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queue</a:t>
            </a:r>
            <a:r>
              <a:rPr lang="zh-CN" altLang="en-US" sz="1200" b="0" i="0" kern="1200" dirty="0">
                <a:solidFill>
                  <a:schemeClr val="tx1"/>
                </a:solidFill>
                <a:effectLst/>
                <a:latin typeface="+mn-lt"/>
                <a:ea typeface="+mn-ea"/>
                <a:cs typeface="+mn-cs"/>
              </a:rPr>
              <a:t>通过双端队列</a:t>
            </a:r>
            <a:r>
              <a:rPr lang="en-US" altLang="zh-CN" sz="1200" b="0" i="0" kern="1200" dirty="0">
                <a:solidFill>
                  <a:schemeClr val="tx1"/>
                </a:solidFill>
                <a:effectLst/>
                <a:latin typeface="+mn-lt"/>
                <a:ea typeface="+mn-ea"/>
                <a:cs typeface="+mn-cs"/>
              </a:rPr>
              <a:t>deque</a:t>
            </a:r>
            <a:r>
              <a:rPr lang="zh-CN" altLang="en-US" sz="1200" b="0" i="0" kern="1200" dirty="0">
                <a:solidFill>
                  <a:schemeClr val="tx1"/>
                </a:solidFill>
                <a:effectLst/>
                <a:latin typeface="+mn-lt"/>
                <a:ea typeface="+mn-ea"/>
                <a:cs typeface="+mn-cs"/>
              </a:rPr>
              <a:t>适配实现，</a:t>
            </a:r>
            <a:r>
              <a:rPr lang="en-US" altLang="zh-CN" sz="1200" b="0" i="0" kern="1200" dirty="0">
                <a:solidFill>
                  <a:schemeClr val="tx1"/>
                </a:solidFill>
                <a:effectLst/>
                <a:latin typeface="+mn-lt"/>
                <a:ea typeface="+mn-ea"/>
                <a:cs typeface="+mn-cs"/>
              </a:rPr>
              <a:t>map</a:t>
            </a:r>
            <a:r>
              <a:rPr lang="zh-CN" altLang="en-US" sz="1200" b="0" i="0" kern="1200" dirty="0">
                <a:solidFill>
                  <a:schemeClr val="tx1"/>
                </a:solidFill>
                <a:effectLst/>
                <a:latin typeface="+mn-lt"/>
                <a:ea typeface="+mn-ea"/>
                <a:cs typeface="+mn-cs"/>
              </a:rPr>
              <a:t>，</a:t>
            </a:r>
            <a:r>
              <a:rPr lang="en-US" altLang="zh-CN" sz="1200" b="0" i="0" kern="1200" dirty="0">
                <a:solidFill>
                  <a:schemeClr val="tx1"/>
                </a:solidFill>
                <a:effectLst/>
                <a:latin typeface="+mn-lt"/>
                <a:ea typeface="+mn-ea"/>
                <a:cs typeface="+mn-cs"/>
              </a:rPr>
              <a:t>set</a:t>
            </a:r>
            <a:r>
              <a:rPr lang="zh-CN" altLang="en-US" sz="1200" b="0" i="0" kern="1200" dirty="0">
                <a:solidFill>
                  <a:schemeClr val="tx1"/>
                </a:solidFill>
                <a:effectLst/>
                <a:latin typeface="+mn-lt"/>
                <a:ea typeface="+mn-ea"/>
                <a:cs typeface="+mn-cs"/>
              </a:rPr>
              <a:t>通过</a:t>
            </a:r>
            <a:r>
              <a:rPr lang="en-US" altLang="zh-CN" sz="1200" b="0" i="0" kern="1200" dirty="0">
                <a:solidFill>
                  <a:schemeClr val="tx1"/>
                </a:solidFill>
                <a:effectLst/>
                <a:latin typeface="+mn-lt"/>
                <a:ea typeface="+mn-ea"/>
                <a:cs typeface="+mn-cs"/>
              </a:rPr>
              <a:t>RB-Tree</a:t>
            </a:r>
            <a:r>
              <a:rPr lang="zh-CN" altLang="en-US" sz="1200" b="0" i="0" kern="1200" dirty="0">
                <a:solidFill>
                  <a:schemeClr val="tx1"/>
                </a:solidFill>
                <a:effectLst/>
                <a:latin typeface="+mn-lt"/>
                <a:ea typeface="+mn-ea"/>
                <a:cs typeface="+mn-cs"/>
              </a:rPr>
              <a:t>适配实现。涉及适配器模式。</a:t>
            </a: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1FEECBA-06CB-4ED2-B9B8-A5DB6840A686}" type="slidenum">
              <a:rPr kumimoji="0" lang="zh-CN" altLang="en-US" sz="1200" b="0"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0" i="0" u="none" strike="noStrike" kern="1200" cap="none" spc="0" normalizeH="0" baseline="0" noProof="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3408801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注：两个函数的最后一个参数</a:t>
            </a:r>
            <a:r>
              <a:rPr lang="en-US" altLang="zh-CN" dirty="0"/>
              <a:t>0</a:t>
            </a:r>
            <a:r>
              <a:rPr lang="zh-CN" altLang="en-US" dirty="0"/>
              <a:t>，是累加的初始值</a:t>
            </a:r>
          </a:p>
        </p:txBody>
      </p:sp>
      <p:sp>
        <p:nvSpPr>
          <p:cNvPr id="4" name="灯片编号占位符 3"/>
          <p:cNvSpPr>
            <a:spLocks noGrp="1"/>
          </p:cNvSpPr>
          <p:nvPr>
            <p:ph type="sldNum" sz="quarter" idx="5"/>
          </p:nvPr>
        </p:nvSpPr>
        <p:spPr/>
        <p:txBody>
          <a:bodyPr/>
          <a:lstStyle/>
          <a:p>
            <a:pPr>
              <a:defRPr/>
            </a:pPr>
            <a:fld id="{F1FEECBA-06CB-4ED2-B9B8-A5DB6840A686}" type="slidenum">
              <a:rPr lang="zh-CN" altLang="en-US" smtClean="0"/>
              <a:pPr>
                <a:defRPr/>
              </a:pPr>
              <a:t>166</a:t>
            </a:fld>
            <a:endParaRPr lang="zh-CN" altLang="en-US"/>
          </a:p>
        </p:txBody>
      </p:sp>
    </p:spTree>
    <p:extLst>
      <p:ext uri="{BB962C8B-B14F-4D97-AF65-F5344CB8AC3E}">
        <p14:creationId xmlns:p14="http://schemas.microsoft.com/office/powerpoint/2010/main" val="31886137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p:cNvSpPr>
            <a:spLocks noGrp="1" noRot="1" noChangeAspect="1" noTextEdit="1"/>
          </p:cNvSpPr>
          <p:nvPr>
            <p:ph type="sldImg"/>
          </p:nvPr>
        </p:nvSpPr>
        <p:spPr bwMode="auto">
          <a:noFill/>
          <a:ln>
            <a:solidFill>
              <a:srgbClr val="000000"/>
            </a:solidFill>
            <a:miter lim="800000"/>
          </a:ln>
        </p:spPr>
      </p:sp>
      <p:sp>
        <p:nvSpPr>
          <p:cNvPr id="10243" name="备注占位符 2"/>
          <p:cNvSpPr>
            <a:spLocks noGrp="1"/>
          </p:cNvSpPr>
          <p:nvPr>
            <p:ph type="body" idx="1"/>
          </p:nvPr>
        </p:nvSpPr>
        <p:spPr bwMode="auto">
          <a:noFill/>
        </p:spPr>
        <p:txBody>
          <a:bodyPr wrap="square" numCol="1" anchor="t" anchorCtr="0" compatLnSpc="1"/>
          <a:lstStyle/>
          <a:p>
            <a:endParaRPr lang="zh-CN" altLang="en-US"/>
          </a:p>
        </p:txBody>
      </p:sp>
      <p:sp>
        <p:nvSpPr>
          <p:cNvPr id="4" name="灯片编号占位符 3"/>
          <p:cNvSpPr>
            <a:spLocks noGrp="1"/>
          </p:cNvSpPr>
          <p:nvPr>
            <p:ph type="sldNum" sz="quarter" idx="5"/>
          </p:nvPr>
        </p:nvSpPr>
        <p:spPr/>
        <p:txBody>
          <a:bodyPr/>
          <a:lstStyle/>
          <a:p>
            <a:pPr>
              <a:defRPr/>
            </a:pPr>
            <a:fld id="{41E84AF5-2530-48EF-A17D-F4F580DE30BF}" type="slidenum">
              <a:rPr lang="zh-CN" altLang="en-US" smtClean="0"/>
              <a:t>174</a:t>
            </a:fld>
            <a:endParaRPr lang="zh-CN" altLang="en-US"/>
          </a:p>
        </p:txBody>
      </p:sp>
    </p:spTree>
    <p:extLst>
      <p:ext uri="{BB962C8B-B14F-4D97-AF65-F5344CB8AC3E}">
        <p14:creationId xmlns:p14="http://schemas.microsoft.com/office/powerpoint/2010/main" val="5208017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3</a:t>
            </a:fld>
            <a:endParaRPr lang="zh-CN" altLang="en-US"/>
          </a:p>
        </p:txBody>
      </p:sp>
    </p:spTree>
    <p:extLst>
      <p:ext uri="{BB962C8B-B14F-4D97-AF65-F5344CB8AC3E}">
        <p14:creationId xmlns:p14="http://schemas.microsoft.com/office/powerpoint/2010/main" val="39130308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11</a:t>
            </a:fld>
            <a:endParaRPr lang="zh-CN" altLang="en-US"/>
          </a:p>
        </p:txBody>
      </p:sp>
    </p:spTree>
    <p:extLst>
      <p:ext uri="{BB962C8B-B14F-4D97-AF65-F5344CB8AC3E}">
        <p14:creationId xmlns:p14="http://schemas.microsoft.com/office/powerpoint/2010/main" val="42116506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a:t>编程看看调用的是谁？</a:t>
            </a:r>
          </a:p>
        </p:txBody>
      </p:sp>
      <p:sp>
        <p:nvSpPr>
          <p:cNvPr id="4" name="灯片编号占位符 3"/>
          <p:cNvSpPr>
            <a:spLocks noGrp="1"/>
          </p:cNvSpPr>
          <p:nvPr>
            <p:ph type="sldNum" sz="quarter" idx="10"/>
          </p:nvPr>
        </p:nvSpPr>
        <p:spPr/>
        <p:txBody>
          <a:bodyPr/>
          <a:lstStyle/>
          <a:p>
            <a:fld id="{4DA5206D-904B-4230-84F4-E1C0F70D07E4}" type="slidenum">
              <a:rPr lang="zh-CN" altLang="en-US" smtClean="0"/>
              <a:t>14</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20</a:t>
            </a:fld>
            <a:endParaRPr lang="zh-CN" altLang="en-US"/>
          </a:p>
        </p:txBody>
      </p:sp>
    </p:spTree>
    <p:extLst>
      <p:ext uri="{BB962C8B-B14F-4D97-AF65-F5344CB8AC3E}">
        <p14:creationId xmlns:p14="http://schemas.microsoft.com/office/powerpoint/2010/main" val="11869078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51</a:t>
            </a:fld>
            <a:endParaRPr lang="zh-CN" altLang="en-US"/>
          </a:p>
        </p:txBody>
      </p:sp>
    </p:spTree>
    <p:extLst>
      <p:ext uri="{BB962C8B-B14F-4D97-AF65-F5344CB8AC3E}">
        <p14:creationId xmlns:p14="http://schemas.microsoft.com/office/powerpoint/2010/main" val="7142317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zh-CN" altLang="en-US" dirty="0"/>
              <a:t>通过继承可以产生派生类。通过继承同样可产生派生的类模板</a:t>
            </a:r>
            <a:endParaRPr lang="en-US" altLang="zh-CN" dirty="0"/>
          </a:p>
          <a:p>
            <a:endParaRPr lang="zh-CN" altLang="en-US" dirty="0"/>
          </a:p>
        </p:txBody>
      </p:sp>
      <p:sp>
        <p:nvSpPr>
          <p:cNvPr id="4" name="灯片编号占位符 3"/>
          <p:cNvSpPr>
            <a:spLocks noGrp="1"/>
          </p:cNvSpPr>
          <p:nvPr>
            <p:ph type="sldNum" sz="quarter" idx="10"/>
          </p:nvPr>
        </p:nvSpPr>
        <p:spPr/>
        <p:txBody>
          <a:bodyPr/>
          <a:lstStyle/>
          <a:p>
            <a:pPr>
              <a:defRPr/>
            </a:pPr>
            <a:fld id="{F1FEECBA-06CB-4ED2-B9B8-A5DB6840A686}" type="slidenum">
              <a:rPr lang="zh-CN" altLang="en-US" smtClean="0"/>
              <a:pPr>
                <a:defRPr/>
              </a:pPr>
              <a:t>52</a:t>
            </a:fld>
            <a:endParaRPr lang="zh-CN" altLang="en-US"/>
          </a:p>
        </p:txBody>
      </p:sp>
    </p:spTree>
    <p:extLst>
      <p:ext uri="{BB962C8B-B14F-4D97-AF65-F5344CB8AC3E}">
        <p14:creationId xmlns:p14="http://schemas.microsoft.com/office/powerpoint/2010/main" val="32859938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p:spPr>
      </p:sp>
      <p:sp>
        <p:nvSpPr>
          <p:cNvPr id="11267"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 name="灯片编号占位符 3"/>
          <p:cNvSpPr>
            <a:spLocks noGrp="1"/>
          </p:cNvSpPr>
          <p:nvPr>
            <p:ph type="sldNum" sz="quarter" idx="5"/>
          </p:nvPr>
        </p:nvSpPr>
        <p:spPr/>
        <p:txBody>
          <a:bodyPr/>
          <a:lstStyle/>
          <a:p>
            <a:pPr>
              <a:defRPr/>
            </a:pPr>
            <a:fld id="{64CD543C-87E0-4037-B871-8E209469E8F1}" type="slidenum">
              <a:rPr lang="zh-CN" altLang="en-US" smtClean="0"/>
              <a:pPr>
                <a:defRPr/>
              </a:pPr>
              <a:t>56</a:t>
            </a:fld>
            <a:endParaRPr lang="zh-CN" altLang="en-US"/>
          </a:p>
        </p:txBody>
      </p:sp>
    </p:spTree>
    <p:extLst>
      <p:ext uri="{BB962C8B-B14F-4D97-AF65-F5344CB8AC3E}">
        <p14:creationId xmlns:p14="http://schemas.microsoft.com/office/powerpoint/2010/main" val="7142317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tx2"/>
        </a:solidFill>
        <a:effectLst/>
      </p:bgPr>
    </p:bg>
    <p:spTree>
      <p:nvGrpSpPr>
        <p:cNvPr id="1" name=""/>
        <p:cNvGrpSpPr/>
        <p:nvPr/>
      </p:nvGrpSpPr>
      <p:grpSpPr>
        <a:xfrm>
          <a:off x="0" y="0"/>
          <a:ext cx="0" cy="0"/>
          <a:chOff x="0" y="0"/>
          <a:chExt cx="0" cy="0"/>
        </a:xfrm>
      </p:grpSpPr>
      <p:pic>
        <p:nvPicPr>
          <p:cNvPr id="4" name="Picture 2"/>
          <p:cNvPicPr>
            <a:picLocks noChangeAspect="1" noChangeArrowheads="1"/>
          </p:cNvPicPr>
          <p:nvPr userDrawn="1"/>
        </p:nvPicPr>
        <p:blipFill>
          <a:blip r:embed="rId2" cstate="print"/>
          <a:srcRect/>
          <a:stretch>
            <a:fillRect/>
          </a:stretch>
        </p:blipFill>
        <p:spPr bwMode="auto">
          <a:xfrm>
            <a:off x="6572250" y="179388"/>
            <a:ext cx="1447800" cy="646112"/>
          </a:xfrm>
          <a:prstGeom prst="rect">
            <a:avLst/>
          </a:prstGeom>
          <a:effectLst>
            <a:outerShdw blurRad="25400" dist="12700" dir="2700000" algn="tl" rotWithShape="0">
              <a:schemeClr val="bg1">
                <a:alpha val="60000"/>
              </a:schemeClr>
            </a:outerShdw>
          </a:effectLst>
        </p:spPr>
      </p:pic>
      <p:sp>
        <p:nvSpPr>
          <p:cNvPr id="2" name="标题 1"/>
          <p:cNvSpPr>
            <a:spLocks noGrp="1"/>
          </p:cNvSpPr>
          <p:nvPr>
            <p:ph type="ctrTitle"/>
          </p:nvPr>
        </p:nvSpPr>
        <p:spPr>
          <a:xfrm>
            <a:off x="714348" y="2000240"/>
            <a:ext cx="7715304" cy="1928826"/>
          </a:xfrm>
        </p:spPr>
        <p:txBody>
          <a:bodyPr/>
          <a:lstStyle>
            <a:lvl1pPr algn="ctr">
              <a:defRPr sz="4800">
                <a:solidFill>
                  <a:schemeClr val="bg1"/>
                </a:solidFill>
                <a:latin typeface="黑体" pitchFamily="2" charset="-122"/>
                <a:ea typeface="黑体"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714348" y="4000504"/>
            <a:ext cx="7715304" cy="1928826"/>
          </a:xfrm>
        </p:spPr>
        <p:txBody>
          <a:bodyPr/>
          <a:lstStyle>
            <a:lvl1pPr marL="0" indent="0" algn="ctr">
              <a:buNone/>
              <a:defRPr sz="2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dirty="0"/>
              <a:t>单击此处编辑母版副标题样式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lgn="l">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19C10EB3-7514-438F-ABED-3A5C1E597916}" type="slidenum">
              <a:rPr lang="zh-CN" altLang="en-US"/>
              <a:pPr>
                <a:defRPr/>
              </a:pPr>
              <a:t>‹#›</a:t>
            </a:fld>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标题 1"/>
          <p:cNvSpPr>
            <a:spLocks noGrp="1"/>
          </p:cNvSpPr>
          <p:nvPr>
            <p:ph type="title"/>
          </p:nvPr>
        </p:nvSpPr>
        <p:spPr>
          <a:xfrm>
            <a:off x="457200" y="1000125"/>
            <a:ext cx="8229600" cy="857250"/>
          </a:xfrm>
        </p:spPr>
        <p:txBody>
          <a:bodyPr/>
          <a:lstStyle>
            <a:lvl1pPr algn="ctr">
              <a:defRPr sz="4400"/>
            </a:lvl1pPr>
          </a:lstStyle>
          <a:p>
            <a:r>
              <a:rPr lang="zh-CN" altLang="en-US" dirty="0"/>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b="1"/>
            </a:lvl1pPr>
          </a:lstStyle>
          <a:p>
            <a:pPr>
              <a:defRPr/>
            </a:pPr>
            <a:r>
              <a:rPr lang="zh-CN" altLang="en-US"/>
              <a:t>高级语言</a:t>
            </a:r>
            <a:r>
              <a:rPr lang="en-US" altLang="zh-CN"/>
              <a:t>C++</a:t>
            </a:r>
            <a:r>
              <a:rPr lang="zh-CN" altLang="en-US"/>
              <a:t>程序设计</a:t>
            </a:r>
          </a:p>
        </p:txBody>
      </p:sp>
      <p:sp>
        <p:nvSpPr>
          <p:cNvPr id="5" name="灯片编号占位符 5"/>
          <p:cNvSpPr>
            <a:spLocks noGrp="1"/>
          </p:cNvSpPr>
          <p:nvPr>
            <p:ph type="sldNum" sz="quarter" idx="12"/>
          </p:nvPr>
        </p:nvSpPr>
        <p:spPr/>
        <p:txBody>
          <a:bodyPr/>
          <a:lstStyle>
            <a:lvl1pPr>
              <a:defRPr/>
            </a:lvl1pPr>
          </a:lstStyle>
          <a:p>
            <a:pPr>
              <a:defRPr/>
            </a:pPr>
            <a:fld id="{E9E70BF1-4795-41F2-8EDC-EAE699737471}" type="slidenum">
              <a:rPr lang="zh-CN" altLang="en-US"/>
              <a:pPr>
                <a:defRPr/>
              </a:pPr>
              <a:t>‹#›</a:t>
            </a:fld>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标题 6"/>
          <p:cNvSpPr>
            <a:spLocks noGrp="1"/>
          </p:cNvSpPr>
          <p:nvPr>
            <p:ph type="title"/>
          </p:nvPr>
        </p:nvSpPr>
        <p:spPr/>
        <p:txBody>
          <a:bodyPr/>
          <a:lstStyle/>
          <a:p>
            <a:r>
              <a:rPr lang="zh-CN" altLang="en-US"/>
              <a:t>单击此处编辑母版标题样式</a:t>
            </a:r>
          </a:p>
        </p:txBody>
      </p:sp>
      <p:sp>
        <p:nvSpPr>
          <p:cNvPr id="8" name="日期占位符 7"/>
          <p:cNvSpPr>
            <a:spLocks noGrp="1"/>
          </p:cNvSpPr>
          <p:nvPr>
            <p:ph type="dt" sz="half" idx="10"/>
          </p:nvPr>
        </p:nvSpPr>
        <p:spPr/>
        <p:txBody>
          <a:bodyPr/>
          <a:lstStyle/>
          <a:p>
            <a:pPr>
              <a:defRPr/>
            </a:pPr>
            <a:endParaRPr lang="zh-CN" altLang="en-US"/>
          </a:p>
        </p:txBody>
      </p:sp>
      <p:sp>
        <p:nvSpPr>
          <p:cNvPr id="9" name="灯片编号占位符 8"/>
          <p:cNvSpPr>
            <a:spLocks noGrp="1"/>
          </p:cNvSpPr>
          <p:nvPr>
            <p:ph type="sldNum" sz="quarter" idx="11"/>
          </p:nvPr>
        </p:nvSpPr>
        <p:spPr/>
        <p:txBody>
          <a:bodyPr/>
          <a:lstStyle/>
          <a:p>
            <a:pPr>
              <a:defRPr/>
            </a:pPr>
            <a:fld id="{D5143908-0819-4B70-B92B-71A05F9F97D4}" type="slidenum">
              <a:rPr lang="zh-CN" altLang="en-US" smtClean="0"/>
              <a:pPr>
                <a:defRPr/>
              </a:pPr>
              <a:t>‹#›</a:t>
            </a:fld>
            <a:endParaRPr lang="zh-CN" altLang="en-US" dirty="0"/>
          </a:p>
        </p:txBody>
      </p:sp>
      <p:sp>
        <p:nvSpPr>
          <p:cNvPr id="10" name="页脚占位符 9"/>
          <p:cNvSpPr>
            <a:spLocks noGrp="1"/>
          </p:cNvSpPr>
          <p:nvPr>
            <p:ph type="ftr" sz="quarter" idx="12"/>
          </p:nvPr>
        </p:nvSpPr>
        <p:spPr/>
        <p:txBody>
          <a:bodyPr/>
          <a:lstStyle/>
          <a:p>
            <a:pPr>
              <a:defRPr/>
            </a:pPr>
            <a:r>
              <a:rPr lang="zh-CN" altLang="en-US"/>
              <a:t>高级语言</a:t>
            </a:r>
            <a:r>
              <a:rPr lang="en-US" altLang="zh-CN"/>
              <a:t>C++</a:t>
            </a:r>
            <a:r>
              <a:rPr lang="zh-CN" altLang="en-US"/>
              <a:t>程序设计</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内容占位符 3"/>
          <p:cNvSpPr>
            <a:spLocks noGrp="1"/>
          </p:cNvSpPr>
          <p:nvPr>
            <p:ph sz="half" idx="2"/>
          </p:nvPr>
        </p:nvSpPr>
        <p:spPr>
          <a:xfrm>
            <a:off x="4648200" y="1928802"/>
            <a:ext cx="4038600" cy="45005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A50DAD08-F0B6-4995-B472-71CC52BBF76B}" type="slidenum">
              <a:rPr lang="zh-CN" altLang="en-US"/>
              <a:pPr>
                <a:defRPr/>
              </a:pPr>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10" name="文本占位符 2"/>
          <p:cNvSpPr>
            <a:spLocks noGrp="1"/>
          </p:cNvSpPr>
          <p:nvPr>
            <p:ph type="body" idx="1"/>
          </p:nvPr>
        </p:nvSpPr>
        <p:spPr>
          <a:xfrm>
            <a:off x="457200"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1" name="内容占位符 3"/>
          <p:cNvSpPr>
            <a:spLocks noGrp="1"/>
          </p:cNvSpPr>
          <p:nvPr>
            <p:ph sz="half" idx="2"/>
          </p:nvPr>
        </p:nvSpPr>
        <p:spPr>
          <a:xfrm>
            <a:off x="457200"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4" name="文本占位符 2"/>
          <p:cNvSpPr>
            <a:spLocks noGrp="1"/>
          </p:cNvSpPr>
          <p:nvPr>
            <p:ph type="body" idx="13"/>
          </p:nvPr>
        </p:nvSpPr>
        <p:spPr>
          <a:xfrm>
            <a:off x="3243282"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5" name="内容占位符 3"/>
          <p:cNvSpPr>
            <a:spLocks noGrp="1"/>
          </p:cNvSpPr>
          <p:nvPr>
            <p:ph sz="half" idx="14"/>
          </p:nvPr>
        </p:nvSpPr>
        <p:spPr>
          <a:xfrm>
            <a:off x="3243282"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6" name="文本占位符 2"/>
          <p:cNvSpPr>
            <a:spLocks noGrp="1"/>
          </p:cNvSpPr>
          <p:nvPr>
            <p:ph type="body" idx="15"/>
          </p:nvPr>
        </p:nvSpPr>
        <p:spPr>
          <a:xfrm>
            <a:off x="6072198" y="4286256"/>
            <a:ext cx="2614602" cy="2143140"/>
          </a:xfrm>
        </p:spPr>
        <p:txBody>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17" name="内容占位符 3"/>
          <p:cNvSpPr>
            <a:spLocks noGrp="1"/>
          </p:cNvSpPr>
          <p:nvPr>
            <p:ph sz="half" idx="16"/>
          </p:nvPr>
        </p:nvSpPr>
        <p:spPr>
          <a:xfrm>
            <a:off x="6072198" y="1928802"/>
            <a:ext cx="2614602" cy="214314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日期占位符 3"/>
          <p:cNvSpPr>
            <a:spLocks noGrp="1"/>
          </p:cNvSpPr>
          <p:nvPr>
            <p:ph type="dt" sz="half" idx="17"/>
          </p:nvPr>
        </p:nvSpPr>
        <p:spPr/>
        <p:txBody>
          <a:bodyPr/>
          <a:lstStyle>
            <a:lvl1pPr>
              <a:defRPr/>
            </a:lvl1pPr>
          </a:lstStyle>
          <a:p>
            <a:pPr>
              <a:defRPr/>
            </a:pPr>
            <a:endParaRPr lang="zh-CN" altLang="en-US"/>
          </a:p>
        </p:txBody>
      </p:sp>
      <p:sp>
        <p:nvSpPr>
          <p:cNvPr id="12" name="页脚占位符 4"/>
          <p:cNvSpPr>
            <a:spLocks noGrp="1"/>
          </p:cNvSpPr>
          <p:nvPr>
            <p:ph type="ftr" sz="quarter" idx="18"/>
          </p:nvPr>
        </p:nvSpPr>
        <p:spPr/>
        <p:txBody>
          <a:bodyPr/>
          <a:lstStyle>
            <a:lvl1pPr>
              <a:defRPr/>
            </a:lvl1pPr>
          </a:lstStyle>
          <a:p>
            <a:pPr>
              <a:defRPr/>
            </a:pPr>
            <a:endParaRPr lang="zh-CN" altLang="en-US"/>
          </a:p>
        </p:txBody>
      </p:sp>
      <p:sp>
        <p:nvSpPr>
          <p:cNvPr id="13" name="灯片编号占位符 5"/>
          <p:cNvSpPr>
            <a:spLocks noGrp="1"/>
          </p:cNvSpPr>
          <p:nvPr>
            <p:ph type="sldNum" sz="quarter" idx="19"/>
          </p:nvPr>
        </p:nvSpPr>
        <p:spPr/>
        <p:txBody>
          <a:bodyPr/>
          <a:lstStyle>
            <a:lvl1pPr>
              <a:defRPr/>
            </a:lvl1pPr>
          </a:lstStyle>
          <a:p>
            <a:pPr>
              <a:defRPr/>
            </a:pPr>
            <a:fld id="{0F3A8F5F-2ECD-4E36-B5A7-02F1175D8C43}" type="slidenum">
              <a:rPr lang="zh-CN" altLang="en-US"/>
              <a:pPr>
                <a:defRPr/>
              </a:pPr>
              <a:t>‹#›</a:t>
            </a:fld>
            <a:endParaRPr lang="zh-CN" alt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6" name="日期占位符 5"/>
          <p:cNvSpPr>
            <a:spLocks noGrp="1"/>
          </p:cNvSpPr>
          <p:nvPr>
            <p:ph type="dt" sz="half" idx="10"/>
          </p:nvPr>
        </p:nvSpPr>
        <p:spPr/>
        <p:txBody>
          <a:bodyPr/>
          <a:lstStyle/>
          <a:p>
            <a:pPr>
              <a:defRPr/>
            </a:pPr>
            <a:endParaRPr lang="zh-CN" altLang="en-US"/>
          </a:p>
        </p:txBody>
      </p:sp>
      <p:sp>
        <p:nvSpPr>
          <p:cNvPr id="7" name="页脚占位符 6"/>
          <p:cNvSpPr>
            <a:spLocks noGrp="1"/>
          </p:cNvSpPr>
          <p:nvPr>
            <p:ph type="ftr" sz="quarter" idx="11"/>
          </p:nvPr>
        </p:nvSpPr>
        <p:spPr/>
        <p:txBody>
          <a:bodyPr/>
          <a:lstStyle/>
          <a:p>
            <a:pPr>
              <a:defRPr/>
            </a:pPr>
            <a:r>
              <a:rPr lang="zh-CN" altLang="en-US"/>
              <a:t>高级语言</a:t>
            </a:r>
            <a:r>
              <a:rPr lang="en-US" altLang="zh-CN"/>
              <a:t>C++</a:t>
            </a:r>
            <a:r>
              <a:rPr lang="zh-CN" altLang="en-US"/>
              <a:t>程序设计</a:t>
            </a:r>
          </a:p>
        </p:txBody>
      </p:sp>
      <p:sp>
        <p:nvSpPr>
          <p:cNvPr id="8" name="灯片编号占位符 7"/>
          <p:cNvSpPr>
            <a:spLocks noGrp="1"/>
          </p:cNvSpPr>
          <p:nvPr>
            <p:ph type="sldNum" sz="quarter" idx="12"/>
          </p:nvPr>
        </p:nvSpPr>
        <p:spPr/>
        <p:txBody>
          <a:bodyPr/>
          <a:lstStyle/>
          <a:p>
            <a:pPr>
              <a:defRPr/>
            </a:pPr>
            <a:fld id="{D5143908-0819-4B70-B92B-71A05F9F97D4}" type="slidenum">
              <a:rPr lang="zh-CN" altLang="en-US" smtClean="0"/>
              <a:pPr>
                <a:defRPr/>
              </a:pPr>
              <a:t>‹#›</a:t>
            </a:fld>
            <a:endParaRPr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 name="矩形 10"/>
          <p:cNvSpPr/>
          <p:nvPr/>
        </p:nvSpPr>
        <p:spPr>
          <a:xfrm>
            <a:off x="0" y="6572250"/>
            <a:ext cx="9144000" cy="285750"/>
          </a:xfrm>
          <a:prstGeom prst="rect">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5400000" scaled="1"/>
            <a:tileRect/>
          </a:grad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dirty="0"/>
          </a:p>
        </p:txBody>
      </p:sp>
      <p:sp>
        <p:nvSpPr>
          <p:cNvPr id="7" name="矩形 6"/>
          <p:cNvSpPr/>
          <p:nvPr/>
        </p:nvSpPr>
        <p:spPr>
          <a:xfrm>
            <a:off x="0" y="0"/>
            <a:ext cx="2786063" cy="857250"/>
          </a:xfrm>
          <a:prstGeom prst="rect">
            <a:avLst/>
          </a:prstGeom>
          <a:gradFill flip="none" rotWithShape="1">
            <a:gsLst>
              <a:gs pos="0">
                <a:schemeClr val="tx2">
                  <a:lumMod val="50000"/>
                </a:schemeClr>
              </a:gs>
              <a:gs pos="50000">
                <a:schemeClr val="tx2"/>
              </a:gs>
              <a:gs pos="100000">
                <a:schemeClr val="tx2">
                  <a:lumMod val="60000"/>
                  <a:lumOff val="40000"/>
                </a:schemeClr>
              </a:gs>
            </a:gsLst>
            <a:lin ang="10800000" scaled="1"/>
            <a:tileRect/>
          </a:gradFill>
          <a:ln w="12700">
            <a:solidFill>
              <a:schemeClr val="tx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8" name="矩形 7"/>
          <p:cNvSpPr/>
          <p:nvPr/>
        </p:nvSpPr>
        <p:spPr>
          <a:xfrm>
            <a:off x="2786063" y="0"/>
            <a:ext cx="6357937" cy="857250"/>
          </a:xfrm>
          <a:prstGeom prst="rect">
            <a:avLst/>
          </a:prstGeom>
          <a:gradFill flip="none" rotWithShape="1">
            <a:gsLst>
              <a:gs pos="30000">
                <a:schemeClr val="tx2"/>
              </a:gs>
              <a:gs pos="60000">
                <a:schemeClr val="tx2">
                  <a:lumMod val="40000"/>
                  <a:lumOff val="60000"/>
                </a:schemeClr>
              </a:gs>
              <a:gs pos="90000">
                <a:schemeClr val="bg1"/>
              </a:gs>
            </a:gsLst>
            <a:lin ang="10800000" scaled="1"/>
            <a:tileRect/>
          </a:grad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029" name="标题占位符 1"/>
          <p:cNvSpPr>
            <a:spLocks noGrp="1"/>
          </p:cNvSpPr>
          <p:nvPr>
            <p:ph type="title"/>
          </p:nvPr>
        </p:nvSpPr>
        <p:spPr bwMode="auto">
          <a:xfrm>
            <a:off x="457200" y="1000125"/>
            <a:ext cx="8229600" cy="714375"/>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0" name="文本占位符 2"/>
          <p:cNvSpPr>
            <a:spLocks noGrp="1"/>
          </p:cNvSpPr>
          <p:nvPr>
            <p:ph type="body" idx="1"/>
          </p:nvPr>
        </p:nvSpPr>
        <p:spPr bwMode="auto">
          <a:xfrm>
            <a:off x="457200" y="1928813"/>
            <a:ext cx="8229600" cy="450056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6500813" y="6551613"/>
            <a:ext cx="1500187"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黑体" pitchFamily="2" charset="-122"/>
                <a:ea typeface="黑体" pitchFamily="2" charset="-122"/>
              </a:defRPr>
            </a:lvl1pPr>
          </a:lstStyle>
          <a:p>
            <a:pPr>
              <a:defRPr/>
            </a:pPr>
            <a:endParaRPr lang="zh-CN" altLang="en-US"/>
          </a:p>
        </p:txBody>
      </p:sp>
      <p:sp>
        <p:nvSpPr>
          <p:cNvPr id="5" name="页脚占位符 4"/>
          <p:cNvSpPr>
            <a:spLocks noGrp="1"/>
          </p:cNvSpPr>
          <p:nvPr>
            <p:ph type="ftr" sz="quarter" idx="3"/>
          </p:nvPr>
        </p:nvSpPr>
        <p:spPr>
          <a:xfrm>
            <a:off x="3721026" y="6551613"/>
            <a:ext cx="1715070" cy="306387"/>
          </a:xfrm>
          <a:prstGeom prst="rect">
            <a:avLst/>
          </a:prstGeom>
        </p:spPr>
        <p:txBody>
          <a:bodyPr vert="horz" lIns="91440" tIns="45720" rIns="91440" bIns="45720" rtlCol="0" anchor="ctr"/>
          <a:lstStyle>
            <a:lvl1pPr algn="l" fontAlgn="auto">
              <a:spcBef>
                <a:spcPts val="0"/>
              </a:spcBef>
              <a:spcAft>
                <a:spcPts val="0"/>
              </a:spcAft>
              <a:defRPr sz="1200">
                <a:solidFill>
                  <a:schemeClr val="bg1"/>
                </a:solidFill>
                <a:latin typeface="Courier New" pitchFamily="49" charset="0"/>
                <a:ea typeface="黑体" pitchFamily="2" charset="-122"/>
                <a:cs typeface="Courier New" pitchFamily="49" charset="0"/>
              </a:defRPr>
            </a:lvl1pPr>
          </a:lstStyle>
          <a:p>
            <a:pPr>
              <a:defRPr/>
            </a:pPr>
            <a:r>
              <a:rPr lang="zh-CN" altLang="en-US"/>
              <a:t>高级语言</a:t>
            </a:r>
            <a:r>
              <a:rPr lang="en-US" altLang="zh-CN"/>
              <a:t>C++</a:t>
            </a:r>
            <a:r>
              <a:rPr lang="zh-CN" altLang="en-US"/>
              <a:t>程序设计</a:t>
            </a:r>
          </a:p>
        </p:txBody>
      </p:sp>
      <p:sp>
        <p:nvSpPr>
          <p:cNvPr id="6" name="灯片编号占位符 5"/>
          <p:cNvSpPr>
            <a:spLocks noGrp="1"/>
          </p:cNvSpPr>
          <p:nvPr>
            <p:ph type="sldNum" sz="quarter" idx="4"/>
          </p:nvPr>
        </p:nvSpPr>
        <p:spPr>
          <a:xfrm>
            <a:off x="8397875" y="6551613"/>
            <a:ext cx="746125" cy="306387"/>
          </a:xfrm>
          <a:prstGeom prst="rect">
            <a:avLst/>
          </a:prstGeom>
        </p:spPr>
        <p:txBody>
          <a:bodyPr vert="horz" lIns="91440" tIns="45720" rIns="91440" bIns="45720" rtlCol="0" anchor="ctr"/>
          <a:lstStyle>
            <a:lvl1pPr algn="r" fontAlgn="auto">
              <a:spcBef>
                <a:spcPts val="0"/>
              </a:spcBef>
              <a:spcAft>
                <a:spcPts val="0"/>
              </a:spcAft>
              <a:defRPr sz="1200" b="1">
                <a:solidFill>
                  <a:schemeClr val="bg1"/>
                </a:solidFill>
                <a:latin typeface="黑体" pitchFamily="2" charset="-122"/>
                <a:ea typeface="黑体" pitchFamily="2" charset="-122"/>
              </a:defRPr>
            </a:lvl1pPr>
          </a:lstStyle>
          <a:p>
            <a:pPr>
              <a:defRPr/>
            </a:pPr>
            <a:fld id="{D5143908-0819-4B70-B92B-71A05F9F97D4}" type="slidenum">
              <a:rPr lang="zh-CN" altLang="en-US" smtClean="0"/>
              <a:pPr>
                <a:defRPr/>
              </a:pPr>
              <a:t>‹#›</a:t>
            </a:fld>
            <a:endParaRPr lang="zh-CN" altLang="en-US" dirty="0"/>
          </a:p>
        </p:txBody>
      </p:sp>
      <p:pic>
        <p:nvPicPr>
          <p:cNvPr id="1034" name="图片 12"/>
          <p:cNvPicPr>
            <a:picLocks noChangeAspect="1"/>
          </p:cNvPicPr>
          <p:nvPr/>
        </p:nvPicPr>
        <p:blipFill>
          <a:blip r:embed="rId8" cstate="print"/>
          <a:srcRect/>
          <a:stretch>
            <a:fillRect/>
          </a:stretch>
        </p:blipFill>
        <p:spPr bwMode="auto">
          <a:xfrm>
            <a:off x="214313" y="6594475"/>
            <a:ext cx="1951037" cy="244475"/>
          </a:xfrm>
          <a:prstGeom prst="rect">
            <a:avLst/>
          </a:prstGeom>
          <a:noFill/>
          <a:ln w="9525">
            <a:noFill/>
            <a:miter lim="800000"/>
            <a:headEnd/>
            <a:tailEnd/>
          </a:ln>
        </p:spPr>
      </p:pic>
      <p:pic>
        <p:nvPicPr>
          <p:cNvPr id="1035" name="Picture 12">
            <a:hlinkClick r:id="" action="ppaction://hlinkshowjump?jump=firstslide"/>
          </p:cNvPr>
          <p:cNvPicPr>
            <a:picLocks noChangeAspect="1" noChangeArrowheads="1"/>
          </p:cNvPicPr>
          <p:nvPr/>
        </p:nvPicPr>
        <p:blipFill>
          <a:blip r:embed="rId9" cstate="print"/>
          <a:srcRect/>
          <a:stretch>
            <a:fillRect/>
          </a:stretch>
        </p:blipFill>
        <p:spPr bwMode="auto">
          <a:xfrm>
            <a:off x="8329613" y="50800"/>
            <a:ext cx="781050" cy="776288"/>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4471" r:id="rId1"/>
    <p:sldLayoutId id="2147484466" r:id="rId2"/>
    <p:sldLayoutId id="2147484467" r:id="rId3"/>
    <p:sldLayoutId id="2147484468" r:id="rId4"/>
    <p:sldLayoutId id="2147484469" r:id="rId5"/>
    <p:sldLayoutId id="2147484470" r:id="rId6"/>
  </p:sldLayoutIdLst>
  <p:hf hdr="0" ftr="0" dt="0"/>
  <p:txStyles>
    <p:titleStyle>
      <a:lvl1pPr algn="l" rtl="0" eaLnBrk="0" fontAlgn="base" hangingPunct="0">
        <a:spcBef>
          <a:spcPct val="0"/>
        </a:spcBef>
        <a:spcAft>
          <a:spcPct val="0"/>
        </a:spcAft>
        <a:defRPr sz="3600" kern="1200">
          <a:solidFill>
            <a:schemeClr val="tx2"/>
          </a:solidFill>
          <a:latin typeface="+mj-lt"/>
          <a:ea typeface="+mj-ea"/>
          <a:cs typeface="+mj-cs"/>
        </a:defRPr>
      </a:lvl1pPr>
      <a:lvl2pPr algn="l" rtl="0" eaLnBrk="0" fontAlgn="base" hangingPunct="0">
        <a:spcBef>
          <a:spcPct val="0"/>
        </a:spcBef>
        <a:spcAft>
          <a:spcPct val="0"/>
        </a:spcAft>
        <a:defRPr sz="3600">
          <a:solidFill>
            <a:schemeClr val="tx2"/>
          </a:solidFill>
          <a:latin typeface="Arial" charset="0"/>
          <a:ea typeface="黑体" pitchFamily="2" charset="-122"/>
        </a:defRPr>
      </a:lvl2pPr>
      <a:lvl3pPr algn="l" rtl="0" eaLnBrk="0" fontAlgn="base" hangingPunct="0">
        <a:spcBef>
          <a:spcPct val="0"/>
        </a:spcBef>
        <a:spcAft>
          <a:spcPct val="0"/>
        </a:spcAft>
        <a:defRPr sz="3600">
          <a:solidFill>
            <a:schemeClr val="tx2"/>
          </a:solidFill>
          <a:latin typeface="Arial" charset="0"/>
          <a:ea typeface="黑体" pitchFamily="2" charset="-122"/>
        </a:defRPr>
      </a:lvl3pPr>
      <a:lvl4pPr algn="l" rtl="0" eaLnBrk="0" fontAlgn="base" hangingPunct="0">
        <a:spcBef>
          <a:spcPct val="0"/>
        </a:spcBef>
        <a:spcAft>
          <a:spcPct val="0"/>
        </a:spcAft>
        <a:defRPr sz="3600">
          <a:solidFill>
            <a:schemeClr val="tx2"/>
          </a:solidFill>
          <a:latin typeface="Arial" charset="0"/>
          <a:ea typeface="黑体" pitchFamily="2" charset="-122"/>
        </a:defRPr>
      </a:lvl4pPr>
      <a:lvl5pPr algn="l" rtl="0" eaLnBrk="0" fontAlgn="base" hangingPunct="0">
        <a:spcBef>
          <a:spcPct val="0"/>
        </a:spcBef>
        <a:spcAft>
          <a:spcPct val="0"/>
        </a:spcAft>
        <a:defRPr sz="3600">
          <a:solidFill>
            <a:schemeClr val="tx2"/>
          </a:solidFill>
          <a:latin typeface="Arial" charset="0"/>
          <a:ea typeface="黑体" pitchFamily="2" charset="-122"/>
        </a:defRPr>
      </a:lvl5pPr>
      <a:lvl6pPr marL="457200" algn="ctr" rtl="0" fontAlgn="base">
        <a:spcBef>
          <a:spcPct val="0"/>
        </a:spcBef>
        <a:spcAft>
          <a:spcPct val="0"/>
        </a:spcAft>
        <a:defRPr sz="4400">
          <a:solidFill>
            <a:schemeClr val="tx1"/>
          </a:solidFill>
          <a:latin typeface="Calibri" pitchFamily="34" charset="0"/>
          <a:ea typeface="宋体" charset="-122"/>
        </a:defRPr>
      </a:lvl6pPr>
      <a:lvl7pPr marL="914400" algn="ctr" rtl="0" fontAlgn="base">
        <a:spcBef>
          <a:spcPct val="0"/>
        </a:spcBef>
        <a:spcAft>
          <a:spcPct val="0"/>
        </a:spcAft>
        <a:defRPr sz="4400">
          <a:solidFill>
            <a:schemeClr val="tx1"/>
          </a:solidFill>
          <a:latin typeface="Calibri" pitchFamily="34" charset="0"/>
          <a:ea typeface="宋体" charset="-122"/>
        </a:defRPr>
      </a:lvl7pPr>
      <a:lvl8pPr marL="1371600" algn="ctr" rtl="0" fontAlgn="base">
        <a:spcBef>
          <a:spcPct val="0"/>
        </a:spcBef>
        <a:spcAft>
          <a:spcPct val="0"/>
        </a:spcAft>
        <a:defRPr sz="4400">
          <a:solidFill>
            <a:schemeClr val="tx1"/>
          </a:solidFill>
          <a:latin typeface="Calibri" pitchFamily="34" charset="0"/>
          <a:ea typeface="宋体" charset="-122"/>
        </a:defRPr>
      </a:lvl8pPr>
      <a:lvl9pPr marL="1828800" algn="ctr" rtl="0" fontAlgn="base">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
        <a:defRPr sz="2800" kern="1200">
          <a:solidFill>
            <a:schemeClr val="tx1"/>
          </a:solidFill>
          <a:latin typeface="+mn-lt"/>
          <a:ea typeface="黑体" pitchFamily="2" charset="-122"/>
          <a:cs typeface="+mn-cs"/>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mn-lt"/>
          <a:ea typeface="黑体" pitchFamily="2" charset="-122"/>
          <a:cs typeface="+mn-cs"/>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mn-lt"/>
          <a:ea typeface="黑体" pitchFamily="2" charset="-122"/>
          <a:cs typeface="+mn-cs"/>
        </a:defRPr>
      </a:lvl3pPr>
      <a:lvl4pPr marL="16002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4pPr>
      <a:lvl5pPr marL="2057400" indent="-228600" algn="l" rtl="0" eaLnBrk="0" fontAlgn="base" hangingPunct="0">
        <a:spcBef>
          <a:spcPct val="20000"/>
        </a:spcBef>
        <a:spcAft>
          <a:spcPct val="0"/>
        </a:spcAft>
        <a:buFont typeface="Arial" charset="0"/>
        <a:buChar char="–"/>
        <a:defRPr kern="1200">
          <a:solidFill>
            <a:schemeClr val="tx1"/>
          </a:solidFill>
          <a:latin typeface="+mn-lt"/>
          <a:ea typeface="黑体" pitchFamily="2" charset="-122"/>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3.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xml"/><Relationship Id="rId5" Type="http://schemas.openxmlformats.org/officeDocument/2006/relationships/image" Target="../media/image32.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3.xml"/><Relationship Id="rId4" Type="http://schemas.openxmlformats.org/officeDocument/2006/relationships/image" Target="../media/image2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slide" Target="slide20.xml"/><Relationship Id="rId4" Type="http://schemas.openxmlformats.org/officeDocument/2006/relationships/image" Target="../media/image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slideLayout" Target="../slideLayouts/slideLayout3.xml"/><Relationship Id="rId1" Type="http://schemas.openxmlformats.org/officeDocument/2006/relationships/tags" Target="../tags/tag1.xml"/><Relationship Id="rId4" Type="http://schemas.openxmlformats.org/officeDocument/2006/relationships/image" Target="../media/image24.emf"/></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395536" y="2000250"/>
            <a:ext cx="8424935" cy="1928813"/>
          </a:xfrm>
        </p:spPr>
        <p:txBody>
          <a:bodyPr/>
          <a:lstStyle/>
          <a:p>
            <a:r>
              <a:rPr lang="zh-CN" altLang="en-US" dirty="0"/>
              <a:t>第九章 </a:t>
            </a:r>
            <a:r>
              <a:rPr lang="zh-CN" altLang="en-US" b="1" dirty="0">
                <a:latin typeface="Courier New" panose="02070309020205020404" pitchFamily="49" charset="0"/>
                <a:cs typeface="Courier New" panose="02070309020205020404" pitchFamily="49" charset="0"/>
              </a:rPr>
              <a:t>模板与</a:t>
            </a:r>
            <a:r>
              <a:rPr lang="en-US" altLang="zh-CN" b="1" dirty="0">
                <a:latin typeface="Courier New" panose="02070309020205020404" pitchFamily="49" charset="0"/>
                <a:cs typeface="Courier New" panose="02070309020205020404" pitchFamily="49" charset="0"/>
              </a:rPr>
              <a:t>STL</a:t>
            </a:r>
            <a:r>
              <a:rPr lang="zh-CN" altLang="en-US" b="1" dirty="0">
                <a:latin typeface="Courier New" panose="02070309020205020404" pitchFamily="49" charset="0"/>
                <a:cs typeface="Courier New" panose="02070309020205020404" pitchFamily="49" charset="0"/>
              </a:rPr>
              <a:t>程序设计</a:t>
            </a:r>
            <a:endParaRPr lang="zh-CN" altLang="en-US" dirty="0"/>
          </a:p>
        </p:txBody>
      </p:sp>
      <p:sp>
        <p:nvSpPr>
          <p:cNvPr id="3076" name="副标题 8"/>
          <p:cNvSpPr>
            <a:spLocks noGrp="1"/>
          </p:cNvSpPr>
          <p:nvPr>
            <p:ph type="subTitle" idx="1"/>
          </p:nvPr>
        </p:nvSpPr>
        <p:spPr>
          <a:xfrm>
            <a:off x="714375" y="4000500"/>
            <a:ext cx="7715250" cy="1928813"/>
          </a:xfrm>
        </p:spPr>
        <p:txBody>
          <a:bodyPr/>
          <a:lstStyle/>
          <a:p>
            <a:r>
              <a:rPr lang="zh-CN" altLang="en-US" sz="2000" dirty="0"/>
              <a:t>主讲：刘晓光</a:t>
            </a:r>
            <a:endParaRPr lang="en-US" altLang="zh-CN" sz="2000" dirty="0"/>
          </a:p>
          <a:p>
            <a:r>
              <a:rPr lang="zh-CN" altLang="en-US" sz="2000" dirty="0"/>
              <a:t>           殷爱茹</a:t>
            </a:r>
            <a:endParaRPr lang="en-US" altLang="zh-CN" sz="2000" dirty="0"/>
          </a:p>
          <a:p>
            <a:r>
              <a:rPr lang="zh-CN" altLang="en-US" sz="2000" dirty="0"/>
              <a:t>           张海威</a:t>
            </a:r>
          </a:p>
        </p:txBody>
      </p:sp>
      <p:sp>
        <p:nvSpPr>
          <p:cNvPr id="3078" name="TextBox 8"/>
          <p:cNvSpPr txBox="1">
            <a:spLocks noChangeArrowheads="1"/>
          </p:cNvSpPr>
          <p:nvPr/>
        </p:nvSpPr>
        <p:spPr bwMode="auto">
          <a:xfrm>
            <a:off x="5796136" y="895350"/>
            <a:ext cx="3199915" cy="461665"/>
          </a:xfrm>
          <a:prstGeom prst="rect">
            <a:avLst/>
          </a:prstGeom>
          <a:noFill/>
          <a:ln w="9525">
            <a:noFill/>
            <a:miter lim="800000"/>
            <a:headEnd/>
            <a:tailEnd/>
          </a:ln>
        </p:spPr>
        <p:txBody>
          <a:bodyPr wrap="none">
            <a:spAutoFit/>
          </a:bodyPr>
          <a:lstStyle/>
          <a:p>
            <a:r>
              <a:rPr lang="zh-CN" altLang="en-US" sz="2400" dirty="0">
                <a:solidFill>
                  <a:schemeClr val="bg1"/>
                </a:solidFill>
                <a:latin typeface="华文琥珀" pitchFamily="2" charset="-122"/>
                <a:ea typeface="华文琥珀" pitchFamily="2" charset="-122"/>
              </a:rPr>
              <a:t>高级语言</a:t>
            </a:r>
            <a:r>
              <a:rPr lang="en-US" altLang="zh-CN" sz="2400" b="1" dirty="0">
                <a:solidFill>
                  <a:schemeClr val="bg1"/>
                </a:solidFill>
                <a:latin typeface="Courier New" pitchFamily="49" charset="0"/>
                <a:ea typeface="华文琥珀" pitchFamily="2" charset="-122"/>
                <a:cs typeface="Courier New" pitchFamily="49" charset="0"/>
              </a:rPr>
              <a:t>C++</a:t>
            </a:r>
            <a:r>
              <a:rPr lang="zh-CN" altLang="en-US" sz="2400" dirty="0">
                <a:solidFill>
                  <a:schemeClr val="bg1"/>
                </a:solidFill>
                <a:latin typeface="华文琥珀" pitchFamily="2" charset="-122"/>
                <a:ea typeface="华文琥珀" pitchFamily="2" charset="-122"/>
              </a:rPr>
              <a:t>程序设计</a:t>
            </a:r>
          </a:p>
        </p:txBody>
      </p:sp>
      <p:sp>
        <p:nvSpPr>
          <p:cNvPr id="8" name="TextBox 7"/>
          <p:cNvSpPr txBox="1"/>
          <p:nvPr/>
        </p:nvSpPr>
        <p:spPr>
          <a:xfrm>
            <a:off x="107504"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itchFamily="2" charset="-122"/>
              </a:rPr>
              <a:t>计算机学院</a:t>
            </a:r>
            <a:r>
              <a:rPr lang="en-US" altLang="zh-CN" sz="1600" dirty="0">
                <a:solidFill>
                  <a:schemeClr val="bg1"/>
                </a:solidFill>
                <a:latin typeface="+mn-lt"/>
                <a:ea typeface="方正姚体" pitchFamily="2" charset="-122"/>
              </a:rPr>
              <a:t>&amp;</a:t>
            </a:r>
            <a:r>
              <a:rPr lang="zh-CN" altLang="en-US" sz="1600" dirty="0">
                <a:solidFill>
                  <a:schemeClr val="bg1"/>
                </a:solidFill>
                <a:latin typeface="+mn-lt"/>
                <a:ea typeface="方正姚体"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155997" y="5666350"/>
            <a:ext cx="1463675" cy="365125"/>
          </a:xfrm>
          <a:prstGeom prst="rect">
            <a:avLst/>
          </a:prstGeom>
          <a:noFill/>
          <a:ln w="9525">
            <a:noFill/>
            <a:miter lim="800000"/>
            <a:headEnd/>
            <a:tailEnd/>
          </a:ln>
        </p:spPr>
      </p:pic>
    </p:spTree>
    <p:extLst>
      <p:ext uri="{BB962C8B-B14F-4D97-AF65-F5344CB8AC3E}">
        <p14:creationId xmlns:p14="http://schemas.microsoft.com/office/powerpoint/2010/main" val="397167120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68760"/>
            <a:ext cx="8229600" cy="5160615"/>
          </a:xfrm>
        </p:spPr>
        <p:txBody>
          <a:bodyPr/>
          <a:lstStyle/>
          <a:p>
            <a:pPr algn="just">
              <a:lnSpc>
                <a:spcPct val="85000"/>
              </a:lnSpc>
              <a:buNone/>
            </a:pPr>
            <a:r>
              <a:rPr lang="zh-CN" altLang="en-US" sz="2800" dirty="0">
                <a:solidFill>
                  <a:schemeClr val="accent6"/>
                </a:solidFill>
              </a:rPr>
              <a:t>程序执行后的显示结果如下：</a:t>
            </a:r>
            <a:endParaRPr lang="en-US" altLang="zh-CN" sz="2800" dirty="0">
              <a:solidFill>
                <a:schemeClr val="accent6"/>
              </a:solidFill>
            </a:endParaRPr>
          </a:p>
          <a:p>
            <a:pPr algn="just">
              <a:lnSpc>
                <a:spcPct val="85000"/>
              </a:lnSpc>
              <a:buNone/>
            </a:pPr>
            <a:endParaRPr lang="zh-CN" altLang="en-US" sz="2800" dirty="0">
              <a:solidFill>
                <a:schemeClr val="accent6"/>
              </a:solidFill>
            </a:endParaRPr>
          </a:p>
          <a:p>
            <a:pPr algn="just">
              <a:lnSpc>
                <a:spcPct val="85000"/>
              </a:lnSpc>
              <a:buNone/>
            </a:pPr>
            <a:r>
              <a:rPr lang="en-US" altLang="zh-CN" sz="2400" b="1" dirty="0" err="1">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i1=-11, i2=0; =&gt; max(i1,i2) = 0</a:t>
            </a:r>
          </a:p>
          <a:p>
            <a:pPr algn="just">
              <a:lnSpc>
                <a:spcPct val="85000"/>
              </a:lnSpc>
              <a:buNone/>
            </a:pPr>
            <a:r>
              <a:rPr lang="en-US" altLang="zh-CN" sz="2400" b="1" dirty="0">
                <a:latin typeface="Courier New" panose="02070309020205020404" pitchFamily="49" charset="0"/>
                <a:cs typeface="Courier New" panose="02070309020205020404" pitchFamily="49" charset="0"/>
              </a:rPr>
              <a:t>max(23,-56) = 23</a:t>
            </a:r>
          </a:p>
          <a:p>
            <a:pPr algn="just">
              <a:lnSpc>
                <a:spcPct val="85000"/>
              </a:lnSpc>
              <a:buNone/>
            </a:pPr>
            <a:r>
              <a:rPr lang="en-US" altLang="zh-CN" sz="2400" b="1" dirty="0">
                <a:latin typeface="Courier New" panose="02070309020205020404" pitchFamily="49" charset="0"/>
                <a:cs typeface="Courier New" panose="02070309020205020404" pitchFamily="49" charset="0"/>
              </a:rPr>
              <a:t>char c1='T', c2='F'; =&gt; max(c1,c2) = T</a:t>
            </a:r>
          </a:p>
          <a:p>
            <a:pPr algn="just">
              <a:lnSpc>
                <a:spcPct val="85000"/>
              </a:lnSpc>
              <a:buNone/>
            </a:pPr>
            <a:r>
              <a:rPr lang="en-US" altLang="zh-CN" sz="2400" b="1" dirty="0">
                <a:latin typeface="Courier New" panose="02070309020205020404" pitchFamily="49" charset="0"/>
                <a:cs typeface="Courier New" panose="02070309020205020404" pitchFamily="49" charset="0"/>
              </a:rPr>
              <a:t>max('f', 'k') = k</a:t>
            </a:r>
          </a:p>
          <a:p>
            <a:pPr algn="just">
              <a:lnSpc>
                <a:spcPct val="85000"/>
              </a:lnSpc>
              <a:buNone/>
            </a:pPr>
            <a:r>
              <a:rPr lang="en-US" altLang="zh-CN" sz="2400" b="1" dirty="0">
                <a:latin typeface="Courier New" panose="02070309020205020404" pitchFamily="49" charset="0"/>
                <a:cs typeface="Courier New" panose="02070309020205020404" pitchFamily="49" charset="0"/>
              </a:rPr>
              <a:t>input double d1, d2 : 123.45 99.67</a:t>
            </a:r>
          </a:p>
          <a:p>
            <a:pPr algn="just">
              <a:lnSpc>
                <a:spcPct val="85000"/>
              </a:lnSpc>
              <a:buNone/>
            </a:pPr>
            <a:r>
              <a:rPr lang="en-US" altLang="zh-CN" sz="2400" b="1" dirty="0">
                <a:latin typeface="Courier New" panose="02070309020205020404" pitchFamily="49" charset="0"/>
                <a:cs typeface="Courier New" panose="02070309020205020404" pitchFamily="49" charset="0"/>
              </a:rPr>
              <a:t>d1=123.45, d2=99.67 =&gt; max(d1,d2) = 123.45</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13990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Group 122"/>
          <p:cNvGraphicFramePr>
            <a:graphicFrameLocks noGrp="1"/>
          </p:cNvGraphicFramePr>
          <p:nvPr>
            <p:extLst/>
          </p:nvPr>
        </p:nvGraphicFramePr>
        <p:xfrm>
          <a:off x="-508" y="927120"/>
          <a:ext cx="9144507" cy="5657040"/>
        </p:xfrm>
        <a:graphic>
          <a:graphicData uri="http://schemas.openxmlformats.org/drawingml/2006/table">
            <a:tbl>
              <a:tblPr/>
              <a:tblGrid>
                <a:gridCol w="1476164">
                  <a:extLst>
                    <a:ext uri="{9D8B030D-6E8A-4147-A177-3AD203B41FA5}">
                      <a16:colId xmlns:a16="http://schemas.microsoft.com/office/drawing/2014/main" val="20000"/>
                    </a:ext>
                  </a:extLst>
                </a:gridCol>
                <a:gridCol w="3600400">
                  <a:extLst>
                    <a:ext uri="{9D8B030D-6E8A-4147-A177-3AD203B41FA5}">
                      <a16:colId xmlns:a16="http://schemas.microsoft.com/office/drawing/2014/main" val="20001"/>
                    </a:ext>
                  </a:extLst>
                </a:gridCol>
                <a:gridCol w="2376264">
                  <a:extLst>
                    <a:ext uri="{9D8B030D-6E8A-4147-A177-3AD203B41FA5}">
                      <a16:colId xmlns:a16="http://schemas.microsoft.com/office/drawing/2014/main" val="20002"/>
                    </a:ext>
                  </a:extLst>
                </a:gridCol>
                <a:gridCol w="1691679">
                  <a:extLst>
                    <a:ext uri="{9D8B030D-6E8A-4147-A177-3AD203B41FA5}">
                      <a16:colId xmlns:a16="http://schemas.microsoft.com/office/drawing/2014/main" val="20003"/>
                    </a:ext>
                  </a:extLst>
                </a:gridCol>
              </a:tblGrid>
              <a:tr h="43180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容器类名</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特性</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何时使用</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800" b="0" i="0" u="none" strike="noStrike" cap="none" normalizeH="0" baseline="0" dirty="0">
                          <a:ln>
                            <a:noFill/>
                          </a:ln>
                          <a:solidFill>
                            <a:schemeClr val="tx2"/>
                          </a:solidFill>
                          <a:effectLst/>
                          <a:latin typeface="Times New Roman" panose="02020603050405020304" pitchFamily="18" charset="0"/>
                          <a:ea typeface="黑体" panose="02010609060101010101" pitchFamily="2" charset="-122"/>
                          <a:cs typeface="Times New Roman" panose="02020603050405020304" pitchFamily="18" charset="0"/>
                        </a:rPr>
                        <a:t>头文件</a:t>
                      </a:r>
                    </a:p>
                  </a:txBody>
                  <a:tcPr marL="180000" marR="162000" marT="82800" marB="82800"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CCCC"/>
                    </a:solidFill>
                  </a:tcPr>
                </a:tc>
                <a:extLst>
                  <a:ext uri="{0D108BD9-81ED-4DB2-BD59-A6C34878D82A}">
                    <a16:rowId xmlns:a16="http://schemas.microsoft.com/office/drawing/2014/main" val="10000"/>
                  </a:ext>
                </a:extLst>
              </a:tr>
              <a:tr h="431800">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array</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数组</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在内存中占有一块连续的空间，存储一个元素序列，但是，必须指定元素的数量</a:t>
                      </a:r>
                    </a:p>
                  </a:txBody>
                  <a:tcPr marL="180000" marR="162000" marT="82800" marB="8280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&lt;array&gt;</a:t>
                      </a:r>
                      <a:endParaRPr kumimoji="1" lang="zh-CN" altLang="en-US" sz="1600" b="1" i="0" u="none" strike="noStrike" kern="1200"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04030166"/>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在内存中占有一块连续的空间，存储一个元素序列。可以看作一个可自动扩充的动态数组，而且提供越界检查。可用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需要快速查找，不在意插入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删除的速度快慢。能使用数组的地方都能使用向量。</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&lt;vector&gt;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链表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双向链表，每个节点包含一个元素。列表中的每个元素均有指针指向前一个元素和下一个元素。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需要快速的插入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删除，不在意查找的速度慢，就可以使用列表。</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list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8150">
                <a:tc>
                  <a:txBody>
                    <a:bodyPr/>
                    <a:lstStyle/>
                    <a:p>
                      <a:pPr marL="0" marR="0" lvl="0" indent="0" algn="ctr" defTabSz="914400" rtl="0" eaLnBrk="0" fontAlgn="base" latinLnBrk="0" hangingPunct="0">
                        <a:lnSpc>
                          <a:spcPct val="100000"/>
                        </a:lnSpc>
                        <a:spcBef>
                          <a:spcPct val="0"/>
                        </a:spcBef>
                        <a:spcAft>
                          <a:spcPct val="0"/>
                        </a:spcAft>
                        <a:buClrTx/>
                        <a:buSzTx/>
                        <a:buFontTx/>
                        <a:buNone/>
                      </a:pP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p>
                      <a:pPr marL="0" marR="0" lvl="0" indent="0" algn="ctr" defTabSz="914400" rtl="0" eaLnBrk="0" fontAlgn="base" latinLnBrk="0" hangingPunct="0">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单向链表，</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每个节点包含一个元素。</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同上</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&lt;</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rPr>
                        <a:t>forward_list</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rPr>
                        <a:t>&gt;</a:t>
                      </a: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102092663"/>
                  </a:ext>
                </a:extLst>
              </a:tr>
              <a:tr h="438150">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p>
                    <a:p>
                      <a:pPr marL="0" marR="0" lvl="0" indent="0" algn="ctr"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双端队列</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在内存中不占有一块连续的空间，介于向量和列表之间，更接近向量，适用于由两端存取数据。可用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运算符直接存取数据。</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pP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可以提供快速的元素存取。在序列中插入</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删的速度除较慢。一般不需要使用双端队列，可以转而使用</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vector</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或</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list</a:t>
                      </a:r>
                      <a:r>
                        <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1" lang="zh-CN" altLang="en-US"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a:spcBef>
                          <a:spcPct val="20000"/>
                        </a:spcBef>
                        <a:buClr>
                          <a:srgbClr val="FFFF00"/>
                        </a:buClr>
                        <a:buSzPct val="80000"/>
                        <a:buFont typeface="Wingdings" panose="05000000000000000000" pitchFamily="2" charset="2"/>
                        <a:defRPr sz="2800">
                          <a:solidFill>
                            <a:schemeClr val="tx1"/>
                          </a:solidFill>
                          <a:latin typeface="Arial" panose="020B0604020202020204" pitchFamily="34" charset="0"/>
                          <a:ea typeface="宋体" panose="02010600030101010101" pitchFamily="2" charset="-122"/>
                        </a:defRPr>
                      </a:lvl1pPr>
                      <a:lvl2pPr>
                        <a:spcBef>
                          <a:spcPct val="20000"/>
                        </a:spcBef>
                        <a:buClr>
                          <a:srgbClr val="CC0000"/>
                        </a:buClr>
                        <a:buSzPct val="70000"/>
                        <a:buFont typeface="Wingdings" panose="05000000000000000000" pitchFamily="2" charset="2"/>
                        <a:defRPr sz="2400">
                          <a:solidFill>
                            <a:schemeClr val="tx1"/>
                          </a:solidFill>
                          <a:latin typeface="Arial" panose="020B0604020202020204" pitchFamily="34" charset="0"/>
                          <a:ea typeface="宋体" panose="02010600030101010101" pitchFamily="2" charset="-122"/>
                        </a:defRPr>
                      </a:lvl2pPr>
                      <a:lvl3pPr>
                        <a:spcBef>
                          <a:spcPct val="20000"/>
                        </a:spcBef>
                        <a:buClr>
                          <a:srgbClr val="009900"/>
                        </a:buClr>
                        <a:buSzPct val="60000"/>
                        <a:buFont typeface="Wingdings" panose="05000000000000000000" pitchFamily="2" charset="2"/>
                        <a:defRPr sz="2000">
                          <a:solidFill>
                            <a:schemeClr val="tx1"/>
                          </a:solidFill>
                          <a:latin typeface="Arial" panose="020B0604020202020204" pitchFamily="34" charset="0"/>
                          <a:ea typeface="宋体" panose="02010600030101010101" pitchFamily="2" charset="-122"/>
                        </a:defRPr>
                      </a:lvl3pPr>
                      <a:lvl4pPr>
                        <a:spcBef>
                          <a:spcPct val="20000"/>
                        </a:spcBef>
                        <a:buClr>
                          <a:schemeClr val="hlink"/>
                        </a:buClr>
                        <a:buSzPct val="60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4pPr>
                      <a:lvl5pPr>
                        <a:spcBef>
                          <a:spcPct val="20000"/>
                        </a:spcBef>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5pPr>
                      <a:lvl6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6pPr>
                      <a:lvl7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7pPr>
                      <a:lvl8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8pPr>
                      <a:lvl9pPr fontAlgn="base">
                        <a:spcBef>
                          <a:spcPct val="20000"/>
                        </a:spcBef>
                        <a:spcAft>
                          <a:spcPct val="0"/>
                        </a:spcAft>
                        <a:buClr>
                          <a:schemeClr val="accent2"/>
                        </a:buClr>
                        <a:buSzPct val="55000"/>
                        <a:buFont typeface="Wingdings" panose="05000000000000000000" pitchFamily="2" charset="2"/>
                        <a:defRPr>
                          <a:solidFill>
                            <a:schemeClr val="tx1"/>
                          </a:solidFill>
                          <a:latin typeface="Arial" panose="020B060402020202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pP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&lt; </a:t>
                      </a:r>
                      <a:r>
                        <a:rPr kumimoji="1" lang="en-US" altLang="zh-CN" sz="1600" b="1" i="0" u="none" strike="noStrike" cap="none" normalizeH="0" baseline="0" dirty="0" err="1">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deque</a:t>
                      </a:r>
                      <a:r>
                        <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&gt;</a:t>
                      </a:r>
                      <a:endParaRPr kumimoji="1" lang="en-US" altLang="zh-CN" sz="1600" b="1" i="0" u="none" strike="noStrike" cap="none" normalizeH="0" baseline="0" dirty="0">
                        <a:ln>
                          <a:noFill/>
                        </a:ln>
                        <a:solidFill>
                          <a:schemeClr val="tx1"/>
                        </a:solidFill>
                        <a:effectLst/>
                        <a:latin typeface="Times New Roman" panose="02020603050405020304" pitchFamily="18" charset="0"/>
                        <a:ea typeface="宋体" panose="02010600030101010101" pitchFamily="2" charset="-122"/>
                      </a:endParaRPr>
                    </a:p>
                  </a:txBody>
                  <a:tcPr marL="180000" marR="162000" marT="82800" marB="82800"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730FA67-4C62-4C55-9418-DF860848289F}"/>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043AF410-71A0-427A-B4CC-989D0E0327C2}"/>
              </a:ext>
            </a:extLst>
          </p:cNvPr>
          <p:cNvPicPr>
            <a:picLocks noChangeAspect="1"/>
          </p:cNvPicPr>
          <p:nvPr/>
        </p:nvPicPr>
        <p:blipFill>
          <a:blip r:embed="rId2"/>
          <a:stretch>
            <a:fillRect/>
          </a:stretch>
        </p:blipFill>
        <p:spPr>
          <a:xfrm>
            <a:off x="2915816" y="1781346"/>
            <a:ext cx="5567565" cy="4703420"/>
          </a:xfrm>
          <a:prstGeom prst="rect">
            <a:avLst/>
          </a:prstGeom>
        </p:spPr>
      </p:pic>
      <p:sp>
        <p:nvSpPr>
          <p:cNvPr id="6" name="文本框 5">
            <a:extLst>
              <a:ext uri="{FF2B5EF4-FFF2-40B4-BE49-F238E27FC236}">
                <a16:creationId xmlns:a16="http://schemas.microsoft.com/office/drawing/2014/main" id="{9A2A41F3-007F-43BB-A0C8-AA448CB3CD25}"/>
              </a:ext>
            </a:extLst>
          </p:cNvPr>
          <p:cNvSpPr txBox="1"/>
          <p:nvPr/>
        </p:nvSpPr>
        <p:spPr>
          <a:xfrm>
            <a:off x="478832" y="1776923"/>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array</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3AD53596-4698-4651-AC3C-F1032D2EBE07}"/>
              </a:ext>
            </a:extLst>
          </p:cNvPr>
          <p:cNvSpPr txBox="1"/>
          <p:nvPr/>
        </p:nvSpPr>
        <p:spPr>
          <a:xfrm>
            <a:off x="478832" y="2780928"/>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vector</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EC519896-3635-473C-B979-12B21EF56899}"/>
              </a:ext>
            </a:extLst>
          </p:cNvPr>
          <p:cNvSpPr txBox="1"/>
          <p:nvPr/>
        </p:nvSpPr>
        <p:spPr>
          <a:xfrm>
            <a:off x="478832" y="387144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deque</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84CCDB2-F570-4AB2-A816-12792221582C}"/>
              </a:ext>
            </a:extLst>
          </p:cNvPr>
          <p:cNvSpPr txBox="1"/>
          <p:nvPr/>
        </p:nvSpPr>
        <p:spPr>
          <a:xfrm>
            <a:off x="457200" y="4881891"/>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10" name="文本框 9">
            <a:extLst>
              <a:ext uri="{FF2B5EF4-FFF2-40B4-BE49-F238E27FC236}">
                <a16:creationId xmlns:a16="http://schemas.microsoft.com/office/drawing/2014/main" id="{4E5F8DB2-E409-47B3-9005-C0835085CCE0}"/>
              </a:ext>
            </a:extLst>
          </p:cNvPr>
          <p:cNvSpPr txBox="1"/>
          <p:nvPr/>
        </p:nvSpPr>
        <p:spPr>
          <a:xfrm>
            <a:off x="457200" y="5885896"/>
            <a:ext cx="2170584" cy="523220"/>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err="1">
                <a:ln>
                  <a:noFill/>
                </a:ln>
                <a:solidFill>
                  <a:prstClr val="black"/>
                </a:solidFill>
                <a:effectLst/>
                <a:uLnTx/>
                <a:uFillTx/>
                <a:latin typeface="Arial" charset="0"/>
                <a:ea typeface="宋体" charset="-122"/>
                <a:cs typeface="+mn-cs"/>
              </a:rPr>
              <a:t>forward_list</a:t>
            </a:r>
            <a:endPar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415975949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1378D393-9600-4DE3-9D38-5A1A9B988714}"/>
              </a:ext>
            </a:extLst>
          </p:cNvPr>
          <p:cNvSpPr>
            <a:spLocks noGrp="1"/>
          </p:cNvSpPr>
          <p:nvPr>
            <p:ph type="title"/>
          </p:nvPr>
        </p:nvSpPr>
        <p:spPr/>
        <p:txBody>
          <a:bodyPr/>
          <a:lstStyle/>
          <a:p>
            <a:r>
              <a:rPr lang="zh-CN" altLang="en-US" dirty="0"/>
              <a:t>顺序容器提供的操作</a:t>
            </a:r>
          </a:p>
        </p:txBody>
      </p:sp>
      <p:graphicFrame>
        <p:nvGraphicFramePr>
          <p:cNvPr id="5" name="表格 4">
            <a:extLst>
              <a:ext uri="{FF2B5EF4-FFF2-40B4-BE49-F238E27FC236}">
                <a16:creationId xmlns:a16="http://schemas.microsoft.com/office/drawing/2014/main" id="{EE71DF28-9F7F-485C-A5C1-6ACC530AC054}"/>
              </a:ext>
            </a:extLst>
          </p:cNvPr>
          <p:cNvGraphicFramePr>
            <a:graphicFrameLocks noGrp="1"/>
          </p:cNvGraphicFramePr>
          <p:nvPr>
            <p:extLst/>
          </p:nvPr>
        </p:nvGraphicFramePr>
        <p:xfrm>
          <a:off x="179512" y="1784439"/>
          <a:ext cx="8640960" cy="4389120"/>
        </p:xfrm>
        <a:graphic>
          <a:graphicData uri="http://schemas.openxmlformats.org/drawingml/2006/table">
            <a:tbl>
              <a:tblPr firstRow="1" bandRow="1">
                <a:tableStyleId>{5C22544A-7EE6-4342-B048-85BDC9FD1C3A}</a:tableStyleId>
              </a:tblPr>
              <a:tblGrid>
                <a:gridCol w="1611026">
                  <a:extLst>
                    <a:ext uri="{9D8B030D-6E8A-4147-A177-3AD203B41FA5}">
                      <a16:colId xmlns:a16="http://schemas.microsoft.com/office/drawing/2014/main" val="4213377381"/>
                    </a:ext>
                  </a:extLst>
                </a:gridCol>
                <a:gridCol w="2123625">
                  <a:extLst>
                    <a:ext uri="{9D8B030D-6E8A-4147-A177-3AD203B41FA5}">
                      <a16:colId xmlns:a16="http://schemas.microsoft.com/office/drawing/2014/main" val="125198582"/>
                    </a:ext>
                  </a:extLst>
                </a:gridCol>
                <a:gridCol w="4906309">
                  <a:extLst>
                    <a:ext uri="{9D8B030D-6E8A-4147-A177-3AD203B41FA5}">
                      <a16:colId xmlns:a16="http://schemas.microsoft.com/office/drawing/2014/main" val="1199274971"/>
                    </a:ext>
                  </a:extLst>
                </a:gridCol>
              </a:tblGrid>
              <a:tr h="370840">
                <a:tc>
                  <a:txBody>
                    <a:bodyPr/>
                    <a:lstStyle/>
                    <a:p>
                      <a:pPr algn="ctr"/>
                      <a:r>
                        <a:rPr lang="zh-CN" altLang="en-US" sz="2000" dirty="0"/>
                        <a:t>操作</a:t>
                      </a:r>
                    </a:p>
                  </a:txBody>
                  <a:tcPr anchor="ctr"/>
                </a:tc>
                <a:tc>
                  <a:txBody>
                    <a:bodyPr/>
                    <a:lstStyle/>
                    <a:p>
                      <a:pPr algn="ctr"/>
                      <a:r>
                        <a:rPr lang="en-US" altLang="zh-CN" sz="2000" dirty="0"/>
                        <a:t>V   A   L   F   D</a:t>
                      </a:r>
                      <a:endParaRPr lang="zh-CN" altLang="en-US" sz="2000" dirty="0"/>
                    </a:p>
                  </a:txBody>
                  <a:tcPr anchor="ctr"/>
                </a:tc>
                <a:tc>
                  <a:txBody>
                    <a:bodyPr/>
                    <a:lstStyle/>
                    <a:p>
                      <a:pPr algn="ctr"/>
                      <a:r>
                        <a:rPr lang="zh-CN" altLang="en-US" sz="2000" dirty="0"/>
                        <a:t>描述</a:t>
                      </a:r>
                    </a:p>
                  </a:txBody>
                  <a:tcPr anchor="ctr"/>
                </a:tc>
                <a:extLst>
                  <a:ext uri="{0D108BD9-81ED-4DB2-BD59-A6C34878D82A}">
                    <a16:rowId xmlns:a16="http://schemas.microsoft.com/office/drawing/2014/main" val="4142464674"/>
                  </a:ext>
                </a:extLst>
              </a:tr>
              <a:tr h="370840">
                <a:tc>
                  <a:txBody>
                    <a:bodyPr/>
                    <a:lstStyle/>
                    <a:p>
                      <a:r>
                        <a:rPr lang="en-US" altLang="zh-CN" sz="2000" dirty="0" err="1"/>
                        <a:t>push_front</a:t>
                      </a:r>
                      <a:r>
                        <a:rPr lang="en-US" altLang="zh-CN" sz="2000" dirty="0"/>
                        <a:t>()</a:t>
                      </a:r>
                    </a:p>
                    <a:p>
                      <a:r>
                        <a:rPr lang="en-US" altLang="zh-CN" sz="2000" dirty="0" err="1"/>
                        <a:t>pop_front</a:t>
                      </a:r>
                      <a:r>
                        <a:rPr lang="en-US" altLang="zh-CN" sz="2000" dirty="0"/>
                        <a:t>()</a:t>
                      </a:r>
                      <a:endParaRPr lang="zh-CN" altLang="en-US" sz="2000" dirty="0"/>
                    </a:p>
                  </a:txBody>
                  <a:tcPr anchor="ctr"/>
                </a:tc>
                <a:tc>
                  <a:txBody>
                    <a:bodyPr/>
                    <a:lstStyle/>
                    <a:p>
                      <a:pPr algn="ctr"/>
                      <a:r>
                        <a:rPr lang="zh-CN" altLang="en-US" sz="2000" dirty="0"/>
                        <a:t>□  □  ■  ■  ■</a:t>
                      </a:r>
                    </a:p>
                  </a:txBody>
                  <a:tcPr anchor="ctr"/>
                </a:tc>
                <a:tc>
                  <a:txBody>
                    <a:bodyPr/>
                    <a:lstStyle/>
                    <a:p>
                      <a:r>
                        <a:rPr lang="zh-CN" altLang="en-US" sz="2000" dirty="0"/>
                        <a:t>在前端添加或删除元素</a:t>
                      </a:r>
                    </a:p>
                  </a:txBody>
                  <a:tcPr anchor="ctr"/>
                </a:tc>
                <a:extLst>
                  <a:ext uri="{0D108BD9-81ED-4DB2-BD59-A6C34878D82A}">
                    <a16:rowId xmlns:a16="http://schemas.microsoft.com/office/drawing/2014/main" val="904476757"/>
                  </a:ext>
                </a:extLst>
              </a:tr>
              <a:tr h="370840">
                <a:tc>
                  <a:txBody>
                    <a:bodyPr/>
                    <a:lstStyle/>
                    <a:p>
                      <a:r>
                        <a:rPr lang="en-US" altLang="zh-CN" sz="2000" dirty="0" err="1"/>
                        <a:t>push_back</a:t>
                      </a:r>
                      <a:r>
                        <a:rPr lang="en-US" altLang="zh-CN" sz="2000" dirty="0"/>
                        <a:t>()</a:t>
                      </a:r>
                    </a:p>
                    <a:p>
                      <a:r>
                        <a:rPr lang="en-US" altLang="zh-CN" sz="2000" dirty="0" err="1"/>
                        <a:t>pop_back</a:t>
                      </a:r>
                      <a:r>
                        <a:rPr lang="en-US" altLang="zh-CN" sz="2000" dirty="0"/>
                        <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在后端添加或删除元素</a:t>
                      </a:r>
                    </a:p>
                  </a:txBody>
                  <a:tcPr anchor="ctr"/>
                </a:tc>
                <a:extLst>
                  <a:ext uri="{0D108BD9-81ED-4DB2-BD59-A6C34878D82A}">
                    <a16:rowId xmlns:a16="http://schemas.microsoft.com/office/drawing/2014/main" val="3356062853"/>
                  </a:ext>
                </a:extLst>
              </a:tr>
              <a:tr h="370840">
                <a:tc>
                  <a:txBody>
                    <a:bodyPr/>
                    <a:lstStyle/>
                    <a:p>
                      <a:r>
                        <a:rPr lang="en-US" altLang="zh-CN" sz="2000" dirty="0"/>
                        <a:t>insert()</a:t>
                      </a:r>
                    </a:p>
                    <a:p>
                      <a:r>
                        <a:rPr lang="en-US" altLang="zh-CN" sz="2000" dirty="0"/>
                        <a:t>erase()</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在任意位置插入或删除一个或多个元素</a:t>
                      </a:r>
                    </a:p>
                  </a:txBody>
                  <a:tcPr anchor="ctr"/>
                </a:tc>
                <a:extLst>
                  <a:ext uri="{0D108BD9-81ED-4DB2-BD59-A6C34878D82A}">
                    <a16:rowId xmlns:a16="http://schemas.microsoft.com/office/drawing/2014/main" val="2836459086"/>
                  </a:ext>
                </a:extLst>
              </a:tr>
              <a:tr h="370840">
                <a:tc>
                  <a:txBody>
                    <a:bodyPr/>
                    <a:lstStyle/>
                    <a:p>
                      <a:r>
                        <a:rPr lang="en-US" altLang="zh-CN" sz="2000" dirty="0"/>
                        <a:t>front()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返回第一个元素</a:t>
                      </a:r>
                    </a:p>
                  </a:txBody>
                  <a:tcPr anchor="ctr"/>
                </a:tc>
                <a:extLst>
                  <a:ext uri="{0D108BD9-81ED-4DB2-BD59-A6C34878D82A}">
                    <a16:rowId xmlns:a16="http://schemas.microsoft.com/office/drawing/2014/main" val="1641706158"/>
                  </a:ext>
                </a:extLst>
              </a:tr>
              <a:tr h="370840">
                <a:tc>
                  <a:txBody>
                    <a:bodyPr/>
                    <a:lstStyle/>
                    <a:p>
                      <a:r>
                        <a:rPr lang="en-US" altLang="zh-CN" sz="2000" dirty="0"/>
                        <a:t>back()</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返回最后一个元素</a:t>
                      </a:r>
                    </a:p>
                  </a:txBody>
                  <a:tcPr anchor="ctr"/>
                </a:tc>
                <a:extLst>
                  <a:ext uri="{0D108BD9-81ED-4DB2-BD59-A6C34878D82A}">
                    <a16:rowId xmlns:a16="http://schemas.microsoft.com/office/drawing/2014/main" val="3863843983"/>
                  </a:ext>
                </a:extLst>
              </a:tr>
              <a:tr h="370840">
                <a:tc>
                  <a:txBody>
                    <a:bodyPr/>
                    <a:lstStyle/>
                    <a:p>
                      <a:r>
                        <a:rPr lang="en-US" altLang="zh-CN" sz="2000" dirty="0"/>
                        <a:t>operator[]</a:t>
                      </a:r>
                    </a:p>
                    <a:p>
                      <a:r>
                        <a:rPr lang="en-US" altLang="zh-CN" sz="2000" dirty="0"/>
                        <a:t>at()</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a:t>
                      </a:r>
                    </a:p>
                  </a:txBody>
                  <a:tcPr anchor="ctr"/>
                </a:tc>
                <a:tc>
                  <a:txBody>
                    <a:bodyPr/>
                    <a:lstStyle/>
                    <a:p>
                      <a:r>
                        <a:rPr lang="zh-CN" altLang="en-US" sz="2000" dirty="0"/>
                        <a:t>返回指定位置的元素</a:t>
                      </a:r>
                    </a:p>
                  </a:txBody>
                  <a:tcPr anchor="ctr"/>
                </a:tc>
                <a:extLst>
                  <a:ext uri="{0D108BD9-81ED-4DB2-BD59-A6C34878D82A}">
                    <a16:rowId xmlns:a16="http://schemas.microsoft.com/office/drawing/2014/main" val="331752466"/>
                  </a:ext>
                </a:extLst>
              </a:tr>
              <a:tr h="370840">
                <a:tc>
                  <a:txBody>
                    <a:bodyPr/>
                    <a:lstStyle/>
                    <a:p>
                      <a:r>
                        <a:rPr lang="en-US" altLang="zh-CN" sz="2000" dirty="0"/>
                        <a:t>data()</a:t>
                      </a:r>
                      <a:endParaRPr lang="zh-CN" altLang="en-US" sz="2000"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000" dirty="0"/>
                        <a:t>■  ■  □  □  □ </a:t>
                      </a:r>
                    </a:p>
                  </a:txBody>
                  <a:tcPr anchor="ctr"/>
                </a:tc>
                <a:tc>
                  <a:txBody>
                    <a:bodyPr/>
                    <a:lstStyle/>
                    <a:p>
                      <a:r>
                        <a:rPr lang="zh-CN" altLang="en-US" sz="2000" dirty="0"/>
                        <a:t>返回开始位置的指针</a:t>
                      </a:r>
                    </a:p>
                  </a:txBody>
                  <a:tcPr anchor="ctr"/>
                </a:tc>
                <a:extLst>
                  <a:ext uri="{0D108BD9-81ED-4DB2-BD59-A6C34878D82A}">
                    <a16:rowId xmlns:a16="http://schemas.microsoft.com/office/drawing/2014/main" val="54639222"/>
                  </a:ext>
                </a:extLst>
              </a:tr>
            </a:tbl>
          </a:graphicData>
        </a:graphic>
      </p:graphicFrame>
    </p:spTree>
    <p:extLst>
      <p:ext uri="{BB962C8B-B14F-4D97-AF65-F5344CB8AC3E}">
        <p14:creationId xmlns:p14="http://schemas.microsoft.com/office/powerpoint/2010/main" val="192770770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99EBCA6-8AF7-4E22-8A92-30B2A7E22E88}"/>
              </a:ext>
            </a:extLst>
          </p:cNvPr>
          <p:cNvSpPr>
            <a:spLocks noGrp="1"/>
          </p:cNvSpPr>
          <p:nvPr>
            <p:ph idx="1"/>
          </p:nvPr>
        </p:nvSpPr>
        <p:spPr/>
        <p:txBody>
          <a:bodyPr/>
          <a:lstStyle/>
          <a:p>
            <a:r>
              <a:rPr lang="zh-CN" altLang="en-US" dirty="0"/>
              <a:t>向量（</a:t>
            </a:r>
            <a:r>
              <a:rPr lang="en-US" altLang="zh-CN" dirty="0"/>
              <a:t>vector</a:t>
            </a:r>
            <a:r>
              <a:rPr lang="zh-CN" altLang="en-US" dirty="0"/>
              <a:t>）相当于一个动态数组，其可以动态存储元素，并提供对容器元素的随机访问。为了提高效率，</a:t>
            </a:r>
            <a:r>
              <a:rPr lang="en-US" altLang="zh-CN" dirty="0"/>
              <a:t>vector</a:t>
            </a:r>
            <a:r>
              <a:rPr lang="zh-CN" altLang="en-US" dirty="0"/>
              <a:t>并不是随着每一个元素的插入而增加长度，而是当</a:t>
            </a:r>
            <a:r>
              <a:rPr lang="en-US" altLang="zh-CN" dirty="0"/>
              <a:t>vector</a:t>
            </a:r>
            <a:r>
              <a:rPr lang="zh-CN" altLang="en-US" dirty="0"/>
              <a:t>要增加长度的时候，他分配的空间比当前所需的空间要多一些。这多一些的内存空间使需要添加新元素的时候不必再重新分配内存。</a:t>
            </a:r>
          </a:p>
        </p:txBody>
      </p:sp>
      <p:sp>
        <p:nvSpPr>
          <p:cNvPr id="3" name="标题 2">
            <a:extLst>
              <a:ext uri="{FF2B5EF4-FFF2-40B4-BE49-F238E27FC236}">
                <a16:creationId xmlns:a16="http://schemas.microsoft.com/office/drawing/2014/main" id="{86A81790-D580-48E4-BA5F-79A8DE5E7588}"/>
              </a:ext>
            </a:extLst>
          </p:cNvPr>
          <p:cNvSpPr>
            <a:spLocks noGrp="1"/>
          </p:cNvSpPr>
          <p:nvPr>
            <p:ph type="title"/>
          </p:nvPr>
        </p:nvSpPr>
        <p:spPr/>
        <p:txBody>
          <a:bodyPr/>
          <a:lstStyle/>
          <a:p>
            <a:r>
              <a:rPr lang="zh-CN" altLang="en-US" dirty="0"/>
              <a:t>向量</a:t>
            </a:r>
          </a:p>
        </p:txBody>
      </p:sp>
    </p:spTree>
    <p:extLst>
      <p:ext uri="{BB962C8B-B14F-4D97-AF65-F5344CB8AC3E}">
        <p14:creationId xmlns:p14="http://schemas.microsoft.com/office/powerpoint/2010/main" val="33160343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F29F17-BF0F-44B6-BA0C-1B94F4271BCF}"/>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9.9】</a:t>
            </a:r>
            <a:r>
              <a:rPr lang="zh-CN" altLang="en-US" dirty="0">
                <a:solidFill>
                  <a:srgbClr val="C00000"/>
                </a:solidFill>
              </a:rPr>
              <a:t>分析程序的运行结果</a:t>
            </a:r>
          </a:p>
        </p:txBody>
      </p:sp>
      <p:sp>
        <p:nvSpPr>
          <p:cNvPr id="5" name="矩形 4">
            <a:extLst>
              <a:ext uri="{FF2B5EF4-FFF2-40B4-BE49-F238E27FC236}">
                <a16:creationId xmlns:a16="http://schemas.microsoft.com/office/drawing/2014/main" id="{05FFF6B7-3FB8-41EB-86EE-1662FD0E04C4}"/>
              </a:ext>
            </a:extLst>
          </p:cNvPr>
          <p:cNvSpPr/>
          <p:nvPr/>
        </p:nvSpPr>
        <p:spPr>
          <a:xfrm>
            <a:off x="467544" y="1556792"/>
            <a:ext cx="84969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&lt;vector&gt;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使用向量容器须包含的头文件</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12,4,5,9,1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vec1;</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：定义一个空的整型向量容器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赋值</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000" b="1" i="0" u="none" strike="noStrike" kern="1200" cap="none" spc="0" normalizeH="0" baseline="0" noProof="0" dirty="0" err="1">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错误</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因为</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vec1</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还没有分配内存空间</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vec1.push_back(array[</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压入向量尾部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vec2(vec1);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：拷贝构造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vec2</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vec3(array, array + 3);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到</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array+3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的值初始化</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vector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vec4(n, 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构造</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：用</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n</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个</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初始化向量</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365541432"/>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a:extLst>
              <a:ext uri="{FF2B5EF4-FFF2-40B4-BE49-F238E27FC236}">
                <a16:creationId xmlns:a16="http://schemas.microsoft.com/office/drawing/2014/main" id="{DEBC5836-3AE3-4B58-A6D5-72678DF311D1}"/>
              </a:ext>
            </a:extLst>
          </p:cNvPr>
          <p:cNvSpPr/>
          <p:nvPr/>
        </p:nvSpPr>
        <p:spPr>
          <a:xfrm>
            <a:off x="179512" y="1028343"/>
            <a:ext cx="8640960" cy="409342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vec1</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vec2</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i&lt;3;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vec3</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i&lt;n;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cout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setw(5) </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vec4</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fr-FR"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fr-FR"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6" name="矩形 5">
            <a:extLst>
              <a:ext uri="{FF2B5EF4-FFF2-40B4-BE49-F238E27FC236}">
                <a16:creationId xmlns:a16="http://schemas.microsoft.com/office/drawing/2014/main" id="{5477D619-F79F-4A61-85A7-602A65D4B7A5}"/>
              </a:ext>
            </a:extLst>
          </p:cNvPr>
          <p:cNvSpPr/>
          <p:nvPr/>
        </p:nvSpPr>
        <p:spPr>
          <a:xfrm>
            <a:off x="5694047" y="4077072"/>
            <a:ext cx="3131840" cy="2246769"/>
          </a:xfrm>
          <a:prstGeom prst="rect">
            <a:avLst/>
          </a:prstGeom>
          <a:ln w="3175">
            <a:solidFill>
              <a:schemeClr val="tx1"/>
            </a:solidFill>
          </a:ln>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prstClr val="black"/>
                </a:solidFill>
                <a:effectLst/>
                <a:uLnTx/>
                <a:uFillTx/>
                <a:latin typeface="Arial" charset="0"/>
                <a:ea typeface="宋体" charset="-122"/>
                <a:cs typeface="+mn-cs"/>
              </a:rPr>
              <a:t> </a:t>
            </a: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12    4    5    9    1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12    4    5</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800" b="0" i="0" u="none" strike="noStrike" kern="1200" cap="none" spc="0" normalizeH="0" baseline="0" noProof="0" dirty="0">
                <a:ln>
                  <a:noFill/>
                </a:ln>
                <a:solidFill>
                  <a:prstClr val="black"/>
                </a:solidFill>
                <a:effectLst/>
                <a:uLnTx/>
                <a:uFillTx/>
                <a:latin typeface="Arial" charset="0"/>
                <a:ea typeface="宋体" charset="-122"/>
                <a:cs typeface="+mn-cs"/>
              </a:rPr>
              <a:t>   3    3    3    3    3</a:t>
            </a:r>
          </a:p>
        </p:txBody>
      </p:sp>
    </p:spTree>
    <p:extLst>
      <p:ext uri="{BB962C8B-B14F-4D97-AF65-F5344CB8AC3E}">
        <p14:creationId xmlns:p14="http://schemas.microsoft.com/office/powerpoint/2010/main" val="136977131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9.10】</a:t>
            </a:r>
            <a:r>
              <a:rPr kumimoji="1" lang="zh-CN" altLang="en-US" dirty="0">
                <a:solidFill>
                  <a:srgbClr val="C00000"/>
                </a:solidFill>
              </a:rPr>
              <a:t>将学生成绩转换为标准分</a:t>
            </a:r>
            <a:endParaRPr kumimoji="1" lang="en-US" altLang="zh-CN" dirty="0">
              <a:solidFill>
                <a:srgbClr val="C00000"/>
              </a:solidFill>
            </a:endParaRPr>
          </a:p>
          <a:p>
            <a:r>
              <a:rPr kumimoji="1" lang="zh-CN" altLang="en-US" dirty="0"/>
              <a:t>学生的成绩一般是原始成绩，要将学生的成绩转换为标准分，必须首先比较所有学生的成绩，取得最高分，将学生原始成绩除以最高分，然后乘上</a:t>
            </a:r>
            <a:r>
              <a:rPr kumimoji="1" lang="en-US" altLang="zh-CN" dirty="0"/>
              <a:t>100</a:t>
            </a:r>
            <a:r>
              <a:rPr kumimoji="1" lang="zh-CN" altLang="en-US" dirty="0"/>
              <a:t>。</a:t>
            </a:r>
          </a:p>
          <a:p>
            <a:r>
              <a:rPr kumimoji="1" lang="zh-CN" altLang="en-US" dirty="0"/>
              <a:t>由于程序没有给出学生人数，所以采用向量作为数据存储结构，因为向量的元素个数可以自动的动态增长</a:t>
            </a:r>
            <a:endParaRPr lang="zh-CN" alt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marL="0" indent="0">
              <a:spcBef>
                <a:spcPct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a:latin typeface="Courier New" panose="02070309020205020404" pitchFamily="49" charset="0"/>
                <a:cs typeface="Courier New" panose="02070309020205020404" pitchFamily="49" charset="0"/>
              </a:rPr>
              <a:t>std;</a:t>
            </a:r>
          </a:p>
          <a:p>
            <a:pPr marL="0" indent="0">
              <a:buNone/>
            </a:pP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main(){</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创建向量</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max,temp</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&lt;&lt;"Input -1 to stop:"&lt;&lt;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 score 1: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(max);</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a:t>
            </a:r>
            <a:r>
              <a:rPr lang="en-US" altLang="zh-CN" sz="2400" b="1" dirty="0">
                <a:solidFill>
                  <a:srgbClr val="0000FF"/>
                </a:solidFill>
                <a:latin typeface="Courier New" panose="02070309020205020404" pitchFamily="49" charset="0"/>
                <a:cs typeface="Courier New" panose="02070309020205020404" pitchFamily="49" charset="0"/>
              </a:rPr>
              <a:t>true</a:t>
            </a:r>
            <a:r>
              <a:rPr lang="en-US" altLang="zh-CN" sz="2400" b="1" dirty="0">
                <a:latin typeface="Courier New" panose="02070309020205020404" pitchFamily="49" charset="0"/>
                <a:cs typeface="Courier New" panose="02070309020205020404" pitchFamily="49" charset="0"/>
              </a:rPr>
              <a:t>;i++)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&lt;&lt;"Enter the original"</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 score "&lt;&lt;i+1&lt;&lt;":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(temp==-1){</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break</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scorevector.push_back</a:t>
            </a:r>
            <a:r>
              <a:rPr lang="en-US" altLang="zh-CN" sz="2400" b="1" dirty="0">
                <a:latin typeface="Courier New" panose="02070309020205020404" pitchFamily="49" charset="0"/>
                <a:cs typeface="Courier New" panose="02070309020205020404" pitchFamily="49" charset="0"/>
              </a:rPr>
              <a:t>(temp);</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(temp&gt;max)</a:t>
            </a:r>
          </a:p>
          <a:p>
            <a:pPr marL="0" indent="0">
              <a:buNone/>
            </a:pPr>
            <a:r>
              <a:rPr lang="en-US" altLang="zh-CN" sz="2400" b="1" dirty="0">
                <a:latin typeface="Courier New" panose="02070309020205020404" pitchFamily="49" charset="0"/>
                <a:cs typeface="Courier New" panose="02070309020205020404" pitchFamily="49" charset="0"/>
              </a:rPr>
              <a:t>			max=temp;</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max/=100;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&lt;&lt;"Output the standard scores: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scorevector.size</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]/=max;</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scorevector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]&lt;&lt;" ";</a:t>
            </a:r>
          </a:p>
          <a:p>
            <a:pPr marL="0" indent="0">
              <a:buNone/>
            </a:pPr>
            <a:r>
              <a:rPr lang="en-US" altLang="zh-CN" sz="2400" b="1" dirty="0">
                <a:latin typeface="Courier New" panose="02070309020205020404" pitchFamily="49" charset="0"/>
                <a:cs typeface="Courier New" panose="02070309020205020404" pitchFamily="49" charset="0"/>
              </a:rPr>
              <a:t>	}</a:t>
            </a:r>
          </a:p>
          <a:p>
            <a:pPr marL="0" indent="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marL="0" indent="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0;</a:t>
            </a:r>
          </a:p>
          <a:p>
            <a:pPr marL="0" indent="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
        <p:nvSpPr>
          <p:cNvPr id="6" name="Rectangle 46"/>
          <p:cNvSpPr>
            <a:spLocks noChangeArrowheads="1"/>
          </p:cNvSpPr>
          <p:nvPr/>
        </p:nvSpPr>
        <p:spPr bwMode="auto">
          <a:xfrm>
            <a:off x="3779912" y="3789040"/>
            <a:ext cx="5112568" cy="2627077"/>
          </a:xfrm>
          <a:prstGeom prst="rect">
            <a:avLst/>
          </a:prstGeom>
          <a:solidFill>
            <a:schemeClr val="bg1"/>
          </a:solidFill>
          <a:ln w="317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a:solidFill>
                  <a:schemeClr val="tx2"/>
                </a:solidFill>
                <a:latin typeface="Arial" panose="020B0604020202020204" pitchFamily="34" charset="0"/>
                <a:ea typeface="宋体" panose="02010600030101010101" pitchFamily="2" charset="-122"/>
              </a:defRPr>
            </a:lvl1pPr>
            <a:lvl2pPr algn="ctr">
              <a:defRPr sz="4400">
                <a:solidFill>
                  <a:schemeClr val="tx2"/>
                </a:solidFill>
                <a:latin typeface="Arial" panose="020B0604020202020204" pitchFamily="34" charset="0"/>
                <a:ea typeface="宋体" panose="02010600030101010101" pitchFamily="2" charset="-122"/>
              </a:defRPr>
            </a:lvl2pPr>
            <a:lvl3pPr algn="ctr">
              <a:defRPr sz="4400">
                <a:solidFill>
                  <a:schemeClr val="tx2"/>
                </a:solidFill>
                <a:latin typeface="Arial" panose="020B0604020202020204" pitchFamily="34" charset="0"/>
                <a:ea typeface="宋体" panose="02010600030101010101" pitchFamily="2" charset="-122"/>
              </a:defRPr>
            </a:lvl3pPr>
            <a:lvl4pPr algn="ctr">
              <a:defRPr sz="4400">
                <a:solidFill>
                  <a:schemeClr val="tx2"/>
                </a:solidFill>
                <a:latin typeface="Arial" panose="020B0604020202020204" pitchFamily="34" charset="0"/>
                <a:ea typeface="宋体" panose="02010600030101010101" pitchFamily="2" charset="-122"/>
              </a:defRPr>
            </a:lvl4pPr>
            <a:lvl5pPr algn="ctr">
              <a:defRPr sz="4400">
                <a:solidFill>
                  <a:schemeClr val="tx2"/>
                </a:solidFill>
                <a:latin typeface="Arial" panose="020B0604020202020204" pitchFamily="34" charset="0"/>
                <a:ea typeface="宋体" panose="02010600030101010101" pitchFamily="2" charset="-122"/>
              </a:defRPr>
            </a:lvl5pPr>
            <a:lvl6pPr marL="4572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Input -1 to stop:</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1: 76</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2: 92</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3: 84</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Enter the original score 4: -1</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Output the standard scores:</a:t>
            </a:r>
            <a:b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b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82.6087 100 91.3043</a:t>
            </a: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r>
              <a:rPr lang="zh-CN" altLang="en-US" dirty="0"/>
              <a:t>函数体对于参数的操作，无法支持全部数据类型，例如：</a:t>
            </a:r>
            <a:endParaRPr lang="en-US" altLang="zh-CN" dirty="0"/>
          </a:p>
          <a:p>
            <a:pPr lvl="1"/>
            <a:r>
              <a:rPr lang="zh-CN" altLang="en-US" dirty="0"/>
              <a:t>自定义类型数据的输出</a:t>
            </a:r>
            <a:endParaRPr lang="en-US" altLang="zh-CN" dirty="0"/>
          </a:p>
          <a:p>
            <a:pPr lvl="2"/>
            <a:r>
              <a:rPr lang="en-US" altLang="zh-CN" dirty="0" err="1"/>
              <a:t>cout</a:t>
            </a:r>
            <a:endParaRPr lang="en-US" altLang="zh-CN" dirty="0"/>
          </a:p>
          <a:p>
            <a:pPr lvl="1"/>
            <a:r>
              <a:rPr lang="zh-CN" altLang="en-US" dirty="0"/>
              <a:t>自定义数据类型的比较</a:t>
            </a:r>
            <a:endParaRPr lang="en-US" altLang="zh-CN" dirty="0"/>
          </a:p>
          <a:p>
            <a:pPr lvl="2"/>
            <a:r>
              <a:rPr lang="zh-CN" altLang="en-US" dirty="0"/>
              <a:t>关系运算</a:t>
            </a:r>
          </a:p>
        </p:txBody>
      </p:sp>
      <p:sp>
        <p:nvSpPr>
          <p:cNvPr id="3" name="标题 2"/>
          <p:cNvSpPr>
            <a:spLocks noGrp="1"/>
          </p:cNvSpPr>
          <p:nvPr>
            <p:ph type="title"/>
          </p:nvPr>
        </p:nvSpPr>
        <p:spPr/>
        <p:txBody>
          <a:bodyPr/>
          <a:lstStyle/>
          <a:p>
            <a:r>
              <a:rPr lang="zh-CN" altLang="en-US" dirty="0"/>
              <a:t>函数模板的特例</a:t>
            </a:r>
          </a:p>
        </p:txBody>
      </p:sp>
    </p:spTree>
    <p:extLst>
      <p:ext uri="{BB962C8B-B14F-4D97-AF65-F5344CB8AC3E}">
        <p14:creationId xmlns:p14="http://schemas.microsoft.com/office/powerpoint/2010/main" val="1468358636"/>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0090290-885B-4A66-A6F4-15D4BB36147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9.11】</a:t>
            </a:r>
            <a:r>
              <a:rPr lang="zh-CN" altLang="en-US" dirty="0">
                <a:solidFill>
                  <a:srgbClr val="C00000"/>
                </a:solidFill>
              </a:rPr>
              <a:t>向量容器元素的插入和删除</a:t>
            </a:r>
          </a:p>
        </p:txBody>
      </p:sp>
      <p:sp>
        <p:nvSpPr>
          <p:cNvPr id="5" name="矩形 4">
            <a:extLst>
              <a:ext uri="{FF2B5EF4-FFF2-40B4-BE49-F238E27FC236}">
                <a16:creationId xmlns:a16="http://schemas.microsoft.com/office/drawing/2014/main" id="{13CB54A1-B758-4659-91AC-B8595BACCCB4}"/>
              </a:ext>
            </a:extLst>
          </p:cNvPr>
          <p:cNvSpPr/>
          <p:nvPr/>
        </p:nvSpPr>
        <p:spPr>
          <a:xfrm>
            <a:off x="539551" y="1629955"/>
            <a:ext cx="7858323" cy="4462760"/>
          </a:xfrm>
          <a:prstGeom prst="rect">
            <a:avLst/>
          </a:prstGeom>
        </p:spPr>
        <p:txBody>
          <a:bodyPr wrap="square">
            <a:spAutoFit/>
          </a:bodyPr>
          <a:lstStyle/>
          <a:p>
            <a:pPr marR="0" lvl="0" defTabSz="914400" eaLnBrk="0" fontAlgn="base" latinLnBrk="0"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R="0" lvl="0" eaLnBrk="0" fontAlgn="base" hangingPunct="0">
              <a:lnSpc>
                <a:spcPct val="100000"/>
              </a:lnSpc>
              <a:spcBef>
                <a:spcPct val="0"/>
              </a:spcBef>
              <a:spcAft>
                <a:spcPct val="0"/>
              </a:spcAft>
              <a:buClrTx/>
              <a:buSzTx/>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indent="0" eaLnBrk="0" fontAlgn="base" hangingPunct="0">
              <a:spcBef>
                <a:spcPct val="0"/>
              </a:spcBef>
              <a:spcAft>
                <a:spcPct val="0"/>
              </a:spcAft>
              <a:buFontTx/>
              <a:buNone/>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&lt;string&gt;</a:t>
            </a:r>
            <a:endParaRPr lang="zh-CN" altLang="en-US"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using namespace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std;</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void</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&gt;&amp; _str) {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a:t>
            </a:r>
            <a:r>
              <a:rPr kumimoji="0"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charset="-122"/>
                <a:cs typeface="Courier New" panose="02070309020205020404" pitchFamily="49" charset="0"/>
              </a:rPr>
              <a:t>向量元素显示函数</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elements in the vector."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for</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charset="-122"/>
                <a:cs typeface="Courier New" panose="02070309020205020404" pitchFamily="49" charset="0"/>
              </a:rPr>
              <a:t>int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=0;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&lt;_</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str.size</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setw</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(15)&lt;&lt;_str[</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lang="en-US" altLang="zh-CN" sz="2000" b="1" dirty="0">
                <a:solidFill>
                  <a:srgbClr val="00B050"/>
                </a:solidFill>
                <a:latin typeface="Courier New" panose="02070309020205020404" pitchFamily="49" charset="0"/>
                <a:ea typeface="宋体" charset="-122"/>
                <a:cs typeface="Courier New" panose="02070309020205020404" pitchFamily="49" charset="0"/>
              </a:rPr>
              <a:t>//</a:t>
            </a:r>
            <a:r>
              <a:rPr lang="zh-CN" altLang="en-US" sz="2000" b="1" dirty="0">
                <a:solidFill>
                  <a:srgbClr val="00B050"/>
                </a:solidFill>
                <a:latin typeface="Courier New" panose="02070309020205020404" pitchFamily="49" charset="0"/>
                <a:ea typeface="宋体" charset="-122"/>
                <a:cs typeface="Courier New" panose="02070309020205020404" pitchFamily="49" charset="0"/>
              </a:rPr>
              <a:t>逐个显示元素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cout</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&lt;&lt;</a:t>
            </a:r>
            <a:r>
              <a:rPr kumimoji="0" lang="en-US" altLang="zh-CN" sz="20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endl</a:t>
            </a: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16614715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7">
            <a:extLst>
              <a:ext uri="{FF2B5EF4-FFF2-40B4-BE49-F238E27FC236}">
                <a16:creationId xmlns:a16="http://schemas.microsoft.com/office/drawing/2014/main" id="{C8103A2C-EF9C-4C2F-A3E2-965058BDB197}"/>
              </a:ext>
            </a:extLst>
          </p:cNvPr>
          <p:cNvSpPr>
            <a:spLocks noChangeArrowheads="1"/>
          </p:cNvSpPr>
          <p:nvPr/>
        </p:nvSpPr>
        <p:spPr bwMode="auto">
          <a:xfrm>
            <a:off x="179512" y="836712"/>
            <a:ext cx="8759348" cy="59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宋体" panose="02010600030101010101" pitchFamily="2" charset="-122"/>
                <a:cs typeface="Courier New" panose="02070309020205020404" pitchFamily="49" charset="0"/>
              </a:rPr>
              <a:t>void</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main()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str[3</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"Hello"</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"C++"</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"Love"</a:t>
            </a:r>
            <a:r>
              <a:rPr lang="en-US" altLang="zh-CN" sz="2000" b="1" dirty="0">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vec1;</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str+3</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vec1.insert(vec1.begin(),str,str+3);</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&lt;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string</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&gt; 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至</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vec1.end()</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之间的元素插入到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，等效于将</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复制到</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中</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vec2.insert(vec2.end(),vec1.begin(),vec1.end());</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vec2.insert(vec2.begin(),1,</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"welcome to C++"</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在</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vec2.begin()</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前插入字符串</a:t>
            </a: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vec1.clear();</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清除整个</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vec1</a:t>
            </a:r>
            <a:endPar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display(vec1);</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vec2.erase(vec2.begin());</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的首元素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vec2.pop_back();</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删除</a:t>
            </a:r>
            <a:r>
              <a:rPr kumimoji="1" lang="en-US" altLang="zh-CN"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vec2</a:t>
            </a:r>
            <a:r>
              <a:rPr kumimoji="1" lang="zh-CN" altLang="en-US" sz="2000" b="1" i="0" u="none" strike="noStrike" kern="1200" cap="none" spc="0" normalizeH="0" baseline="0" noProof="0" dirty="0">
                <a:ln>
                  <a:noFill/>
                </a:ln>
                <a:solidFill>
                  <a:srgbClr val="00B050"/>
                </a:solidFill>
                <a:effectLst/>
                <a:uLnTx/>
                <a:uFillTx/>
                <a:latin typeface="Courier New" panose="02070309020205020404" pitchFamily="49" charset="0"/>
                <a:ea typeface="宋体" panose="02010600030101010101" pitchFamily="2" charset="-122"/>
                <a:cs typeface="Courier New" panose="02070309020205020404" pitchFamily="49" charset="0"/>
              </a:rPr>
              <a:t>的末尾元素</a:t>
            </a: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    display(vec2);</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rPr>
              <a:t>}</a:t>
            </a:r>
            <a:endParaRPr kumimoji="1"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panose="02010600030101010101" pitchFamily="2" charset="-122"/>
              <a:cs typeface="Courier New" panose="02070309020205020404" pitchFamily="49" charset="0"/>
            </a:endParaRPr>
          </a:p>
        </p:txBody>
      </p:sp>
    </p:spTree>
    <p:extLst>
      <p:ext uri="{BB962C8B-B14F-4D97-AF65-F5344CB8AC3E}">
        <p14:creationId xmlns:p14="http://schemas.microsoft.com/office/powerpoint/2010/main" val="4223825967"/>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a:extLst>
              <a:ext uri="{FF2B5EF4-FFF2-40B4-BE49-F238E27FC236}">
                <a16:creationId xmlns:a16="http://schemas.microsoft.com/office/drawing/2014/main" id="{C63E1D5E-80C6-44C5-8362-313631F123EF}"/>
              </a:ext>
            </a:extLst>
          </p:cNvPr>
          <p:cNvSpPr>
            <a:spLocks noChangeArrowheads="1"/>
          </p:cNvSpPr>
          <p:nvPr/>
        </p:nvSpPr>
        <p:spPr bwMode="auto">
          <a:xfrm>
            <a:off x="179512" y="1259737"/>
            <a:ext cx="8964488"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nchor="ctr">
            <a:spAutoFit/>
          </a:bodyPr>
          <a:lstStyle>
            <a:lvl1pPr eaLnBrk="0" hangingPunct="0">
              <a:defRPr kumimoji="1" sz="2400">
                <a:solidFill>
                  <a:schemeClr val="tx1"/>
                </a:solidFill>
                <a:latin typeface="Times New Roman" panose="02020603050405020304" pitchFamily="18" charset="0"/>
                <a:ea typeface="隶书" panose="02010509060101010101" pitchFamily="49" charset="-122"/>
              </a:defRPr>
            </a:lvl1pPr>
            <a:lvl2pPr marL="742950" indent="-285750" eaLnBrk="0" hangingPunct="0">
              <a:defRPr kumimoji="1" sz="2400">
                <a:solidFill>
                  <a:schemeClr val="tx1"/>
                </a:solidFill>
                <a:latin typeface="Times New Roman" panose="02020603050405020304" pitchFamily="18" charset="0"/>
                <a:ea typeface="隶书" panose="02010509060101010101" pitchFamily="49" charset="-122"/>
              </a:defRPr>
            </a:lvl2pPr>
            <a:lvl3pPr marL="1143000" indent="-228600" eaLnBrk="0" hangingPunct="0">
              <a:defRPr kumimoji="1" sz="2400">
                <a:solidFill>
                  <a:schemeClr val="tx1"/>
                </a:solidFill>
                <a:latin typeface="Times New Roman" panose="02020603050405020304" pitchFamily="18" charset="0"/>
                <a:ea typeface="隶书" panose="02010509060101010101" pitchFamily="49" charset="-122"/>
              </a:defRPr>
            </a:lvl3pPr>
            <a:lvl4pPr marL="1600200" indent="-228600" eaLnBrk="0" hangingPunct="0">
              <a:defRPr kumimoji="1" sz="2400">
                <a:solidFill>
                  <a:schemeClr val="tx1"/>
                </a:solidFill>
                <a:latin typeface="Times New Roman" panose="02020603050405020304" pitchFamily="18" charset="0"/>
                <a:ea typeface="隶书" panose="02010509060101010101" pitchFamily="49" charset="-122"/>
              </a:defRPr>
            </a:lvl4pPr>
            <a:lvl5pPr marL="2057400" indent="-228600" eaLnBrk="0" hangingPunct="0">
              <a:defRPr kumimoji="1" sz="2400">
                <a:solidFill>
                  <a:schemeClr val="tx1"/>
                </a:solidFill>
                <a:latin typeface="Times New Roman" panose="02020603050405020304" pitchFamily="18" charset="0"/>
                <a:ea typeface="隶书" panose="02010509060101010101" pitchFamily="49"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隶书" panose="02010509060101010101" pitchFamily="49"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1"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程序运行结果：</a:t>
            </a: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1"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4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welcome to C++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0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3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        Love</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there are 2 elements in the vector.</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1"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rPr>
              <a:t>          Hello       C++</a:t>
            </a:r>
            <a:endParaRPr kumimoji="1"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隶书" panose="02010509060101010101" pitchFamily="49" charset="-122"/>
              <a:cs typeface="Courier New" panose="02070309020205020404" pitchFamily="49" charset="0"/>
            </a:endParaRPr>
          </a:p>
        </p:txBody>
      </p:sp>
    </p:spTree>
    <p:extLst>
      <p:ext uri="{BB962C8B-B14F-4D97-AF65-F5344CB8AC3E}">
        <p14:creationId xmlns:p14="http://schemas.microsoft.com/office/powerpoint/2010/main" val="315024374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0700256-DAD2-4067-A707-49CD1B3D1452}"/>
              </a:ext>
            </a:extLst>
          </p:cNvPr>
          <p:cNvSpPr>
            <a:spLocks noGrp="1"/>
          </p:cNvSpPr>
          <p:nvPr>
            <p:ph idx="1"/>
          </p:nvPr>
        </p:nvSpPr>
        <p:spPr/>
        <p:txBody>
          <a:bodyPr/>
          <a:lstStyle/>
          <a:p>
            <a:r>
              <a:rPr lang="zh-CN" altLang="en-US" dirty="0"/>
              <a:t>双端队列是一种增加了访问权限的队列。在队列中，我们只允许从队列的一端添加元素，在队列的另一端提取元素；在双端队列中，其支持两端的出队和入队，这个我们可以通过前面所述的顺序容器接口看出。</a:t>
            </a:r>
            <a:r>
              <a:rPr lang="en-US" altLang="zh-CN" dirty="0"/>
              <a:t>vector</a:t>
            </a:r>
            <a:r>
              <a:rPr lang="zh-CN" altLang="en-US" dirty="0"/>
              <a:t>与</a:t>
            </a:r>
            <a:r>
              <a:rPr lang="en-US" altLang="zh-CN" dirty="0"/>
              <a:t>deque</a:t>
            </a:r>
            <a:r>
              <a:rPr lang="zh-CN" altLang="en-US" dirty="0"/>
              <a:t>同属于随机访问容器，</a:t>
            </a:r>
            <a:r>
              <a:rPr lang="en-US" altLang="zh-CN" dirty="0"/>
              <a:t>vector</a:t>
            </a:r>
            <a:r>
              <a:rPr lang="zh-CN" altLang="en-US" dirty="0"/>
              <a:t>拥有的成员函数</a:t>
            </a:r>
            <a:r>
              <a:rPr lang="en-US" altLang="zh-CN" dirty="0"/>
              <a:t>deque</a:t>
            </a:r>
            <a:r>
              <a:rPr lang="zh-CN" altLang="en-US" dirty="0"/>
              <a:t>也都含有。这个我们在顺序容器一般接口表中可以看出。</a:t>
            </a:r>
          </a:p>
          <a:p>
            <a:endParaRPr lang="zh-CN" altLang="en-US" dirty="0"/>
          </a:p>
        </p:txBody>
      </p:sp>
      <p:sp>
        <p:nvSpPr>
          <p:cNvPr id="3" name="标题 2">
            <a:extLst>
              <a:ext uri="{FF2B5EF4-FFF2-40B4-BE49-F238E27FC236}">
                <a16:creationId xmlns:a16="http://schemas.microsoft.com/office/drawing/2014/main" id="{DF262A62-6CD0-41A1-B138-DD9EDE876DBA}"/>
              </a:ext>
            </a:extLst>
          </p:cNvPr>
          <p:cNvSpPr>
            <a:spLocks noGrp="1"/>
          </p:cNvSpPr>
          <p:nvPr>
            <p:ph type="title"/>
          </p:nvPr>
        </p:nvSpPr>
        <p:spPr/>
        <p:txBody>
          <a:bodyPr/>
          <a:lstStyle/>
          <a:p>
            <a:r>
              <a:rPr lang="zh-CN" altLang="en-US" dirty="0"/>
              <a:t>双端队列</a:t>
            </a:r>
          </a:p>
        </p:txBody>
      </p:sp>
      <p:sp>
        <p:nvSpPr>
          <p:cNvPr id="4" name="灯片编号占位符 3">
            <a:extLst>
              <a:ext uri="{FF2B5EF4-FFF2-40B4-BE49-F238E27FC236}">
                <a16:creationId xmlns:a16="http://schemas.microsoft.com/office/drawing/2014/main" id="{6A4BD8D1-D33E-448A-90D4-7CE77EB74D2A}"/>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113</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4002500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2DFFFEB-B7B1-4A1E-B6B4-A8A644942ECD}"/>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【9.12】</a:t>
            </a:r>
            <a:r>
              <a:rPr lang="zh-CN" altLang="en-US" dirty="0">
                <a:solidFill>
                  <a:srgbClr val="C00000"/>
                </a:solidFill>
              </a:rPr>
              <a:t>建立双端队列并插入数据</a:t>
            </a:r>
          </a:p>
        </p:txBody>
      </p:sp>
      <p:sp>
        <p:nvSpPr>
          <p:cNvPr id="4" name="灯片编号占位符 3">
            <a:extLst>
              <a:ext uri="{FF2B5EF4-FFF2-40B4-BE49-F238E27FC236}">
                <a16:creationId xmlns:a16="http://schemas.microsoft.com/office/drawing/2014/main" id="{08D3D107-00E2-4C2E-B6BB-C9C169223838}"/>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114</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5E9F66F8-0471-4CC8-A372-8E4B9CB90CCC}"/>
              </a:ext>
            </a:extLst>
          </p:cNvPr>
          <p:cNvSpPr/>
          <p:nvPr/>
        </p:nvSpPr>
        <p:spPr>
          <a:xfrm>
            <a:off x="611560" y="1574605"/>
            <a:ext cx="8532440" cy="526297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&lt;deque&gt;</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使用</a:t>
            </a:r>
            <a:r>
              <a:rPr kumimoji="0" lang="en-US" altLang="zh-CN"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deque</a:t>
            </a:r>
            <a:r>
              <a:rPr kumimoji="0" lang="zh-CN" altLang="en-US" sz="24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需要包含的头文件</a:t>
            </a:r>
            <a:endParaRPr kumimoji="0" lang="zh-CN" altLang="en-US"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4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10;</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deque</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de;</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10,1,3,4,5,7,2,9,8,6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 i&lt;5;i++)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(array[n - 1 -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p:txBody>
      </p:sp>
    </p:spTree>
    <p:extLst>
      <p:ext uri="{BB962C8B-B14F-4D97-AF65-F5344CB8AC3E}">
        <p14:creationId xmlns:p14="http://schemas.microsoft.com/office/powerpoint/2010/main" val="20205923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D8EA10A2-871C-40AE-8804-A569CEF838DE}"/>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115</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C146722A-E515-4CDD-B57D-2B76FD338F25}"/>
              </a:ext>
            </a:extLst>
          </p:cNvPr>
          <p:cNvSpPr/>
          <p:nvPr/>
        </p:nvSpPr>
        <p:spPr>
          <a:xfrm>
            <a:off x="863080" y="908720"/>
            <a:ext cx="8280920" cy="415498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de.pop_front</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de.push_back</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(array[</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0;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&lt;n; </a:t>
            </a:r>
            <a:r>
              <a:rPr kumimoji="0" lang="en-US" altLang="zh-CN" sz="24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(5) &lt;&lt; de[</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400" b="1" i="0" u="none" strike="noStrike" kern="1200" cap="none" spc="0" normalizeH="0" baseline="0" noProof="0" dirty="0" err="1">
                <a:ln>
                  <a:noFill/>
                </a:ln>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400" b="1" i="0" u="none" strike="noStrike" kern="1200" cap="none" spc="0" normalizeH="0" baseline="0" noProof="0" dirty="0">
                <a:ln>
                  <a:noFill/>
                </a:ln>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6" name="矩形 5">
            <a:extLst>
              <a:ext uri="{FF2B5EF4-FFF2-40B4-BE49-F238E27FC236}">
                <a16:creationId xmlns:a16="http://schemas.microsoft.com/office/drawing/2014/main" id="{BEE43821-4286-407E-97E3-A9C6FFCADE13}"/>
              </a:ext>
            </a:extLst>
          </p:cNvPr>
          <p:cNvSpPr/>
          <p:nvPr/>
        </p:nvSpPr>
        <p:spPr>
          <a:xfrm>
            <a:off x="968246" y="5299827"/>
            <a:ext cx="7416824" cy="101566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rPr>
              <a:t>程序运行结果：</a:t>
            </a:r>
            <a:endParaRPr kumimoji="0" lang="en-US" altLang="zh-CN" sz="2000" b="1" i="0" u="none" strike="noStrike" kern="1200" cap="none" spc="0" normalizeH="0" baseline="0" noProof="0" dirty="0">
              <a:ln>
                <a:noFill/>
              </a:ln>
              <a:solidFill>
                <a:srgbClr val="FA8D3D">
                  <a:lumMod val="75000"/>
                </a:srgbClr>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7     2    9    8    6   10    1    3    4    5</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rPr>
              <a:t>10    1    3    4    5    7    2    9    8    6</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黑体" panose="02010609060101010101" pitchFamily="49" charset="-122"/>
              <a:cs typeface="Courier New" panose="02070309020205020404" pitchFamily="49" charset="0"/>
            </a:endParaRPr>
          </a:p>
        </p:txBody>
      </p:sp>
    </p:spTree>
    <p:custDataLst>
      <p:tags r:id="rId1"/>
    </p:custDataLst>
    <p:extLst>
      <p:ext uri="{BB962C8B-B14F-4D97-AF65-F5344CB8AC3E}">
        <p14:creationId xmlns:p14="http://schemas.microsoft.com/office/powerpoint/2010/main" val="211795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2A0A07-89C7-4C30-A933-6A463A030BFB}"/>
              </a:ext>
            </a:extLst>
          </p:cNvPr>
          <p:cNvSpPr>
            <a:spLocks noGrp="1"/>
          </p:cNvSpPr>
          <p:nvPr>
            <p:ph idx="1"/>
          </p:nvPr>
        </p:nvSpPr>
        <p:spPr/>
        <p:txBody>
          <a:bodyPr/>
          <a:lstStyle/>
          <a:p>
            <a:r>
              <a:rPr lang="zh-CN" altLang="en-US" dirty="0"/>
              <a:t>链表（</a:t>
            </a:r>
            <a:r>
              <a:rPr lang="en-US" altLang="zh-CN" dirty="0"/>
              <a:t>list</a:t>
            </a:r>
            <a:r>
              <a:rPr lang="zh-CN" altLang="en-US" dirty="0"/>
              <a:t>）是由节点组成的双向链表，每一个节点都包括一个元素（即实际存储的数据）、一个前驱指针和一个后继指针，可提供两个方向的遍历功能。</a:t>
            </a:r>
            <a:r>
              <a:rPr lang="en-US" altLang="zh-CN" dirty="0"/>
              <a:t>list</a:t>
            </a:r>
            <a:r>
              <a:rPr lang="zh-CN" altLang="en-US" dirty="0"/>
              <a:t>无需分配指定的内存大小且可以任意伸缩，这是因为它存储在非连续的内存空间中，并且由指针将各元素链接起来。 </a:t>
            </a:r>
          </a:p>
          <a:p>
            <a:endParaRPr lang="zh-CN" altLang="en-US" dirty="0"/>
          </a:p>
        </p:txBody>
      </p:sp>
      <p:sp>
        <p:nvSpPr>
          <p:cNvPr id="3" name="标题 2">
            <a:extLst>
              <a:ext uri="{FF2B5EF4-FFF2-40B4-BE49-F238E27FC236}">
                <a16:creationId xmlns:a16="http://schemas.microsoft.com/office/drawing/2014/main" id="{89953770-3F81-4DF6-889A-1CB789225C91}"/>
              </a:ext>
            </a:extLst>
          </p:cNvPr>
          <p:cNvSpPr>
            <a:spLocks noGrp="1"/>
          </p:cNvSpPr>
          <p:nvPr>
            <p:ph type="title"/>
          </p:nvPr>
        </p:nvSpPr>
        <p:spPr/>
        <p:txBody>
          <a:bodyPr/>
          <a:lstStyle/>
          <a:p>
            <a:r>
              <a:rPr lang="zh-CN" altLang="en-US" dirty="0"/>
              <a:t>链表</a:t>
            </a:r>
          </a:p>
        </p:txBody>
      </p:sp>
      <p:sp>
        <p:nvSpPr>
          <p:cNvPr id="4" name="灯片编号占位符 3">
            <a:extLst>
              <a:ext uri="{FF2B5EF4-FFF2-40B4-BE49-F238E27FC236}">
                <a16:creationId xmlns:a16="http://schemas.microsoft.com/office/drawing/2014/main" id="{767582DE-121A-4291-A197-D29907773DD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116</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95559541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33E2259F-20F9-43BC-8003-1D1C554083DA}"/>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117</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graphicFrame>
        <p:nvGraphicFramePr>
          <p:cNvPr id="6" name="表格 5">
            <a:extLst>
              <a:ext uri="{FF2B5EF4-FFF2-40B4-BE49-F238E27FC236}">
                <a16:creationId xmlns:a16="http://schemas.microsoft.com/office/drawing/2014/main" id="{1D3014F8-8FB8-41FA-B9BA-3D88609D92F4}"/>
              </a:ext>
            </a:extLst>
          </p:cNvPr>
          <p:cNvGraphicFramePr>
            <a:graphicFrameLocks noGrp="1"/>
          </p:cNvGraphicFramePr>
          <p:nvPr>
            <p:extLst/>
          </p:nvPr>
        </p:nvGraphicFramePr>
        <p:xfrm>
          <a:off x="287524" y="1996440"/>
          <a:ext cx="8568952" cy="2865120"/>
        </p:xfrm>
        <a:graphic>
          <a:graphicData uri="http://schemas.openxmlformats.org/drawingml/2006/table">
            <a:tbl>
              <a:tblPr firstRow="1" bandRow="1">
                <a:tableStyleId>{5C22544A-7EE6-4342-B048-85BDC9FD1C3A}</a:tableStyleId>
              </a:tblPr>
              <a:tblGrid>
                <a:gridCol w="1656184">
                  <a:extLst>
                    <a:ext uri="{9D8B030D-6E8A-4147-A177-3AD203B41FA5}">
                      <a16:colId xmlns:a16="http://schemas.microsoft.com/office/drawing/2014/main" val="2134098785"/>
                    </a:ext>
                  </a:extLst>
                </a:gridCol>
                <a:gridCol w="6912768">
                  <a:extLst>
                    <a:ext uri="{9D8B030D-6E8A-4147-A177-3AD203B41FA5}">
                      <a16:colId xmlns:a16="http://schemas.microsoft.com/office/drawing/2014/main" val="1396700241"/>
                    </a:ext>
                  </a:extLst>
                </a:gridCol>
              </a:tblGrid>
              <a:tr h="370840">
                <a:tc>
                  <a:txBody>
                    <a:bodyPr/>
                    <a:lstStyle/>
                    <a:p>
                      <a:pPr algn="ctr"/>
                      <a:r>
                        <a:rPr lang="zh-CN" altLang="en-US" dirty="0"/>
                        <a:t>成员函数</a:t>
                      </a:r>
                    </a:p>
                  </a:txBody>
                  <a:tcPr/>
                </a:tc>
                <a:tc>
                  <a:txBody>
                    <a:bodyPr/>
                    <a:lstStyle/>
                    <a:p>
                      <a:pPr algn="ctr"/>
                      <a:r>
                        <a:rPr lang="zh-CN" altLang="en-US" dirty="0"/>
                        <a:t>功能描述</a:t>
                      </a:r>
                    </a:p>
                  </a:txBody>
                  <a:tcPr/>
                </a:tc>
                <a:extLst>
                  <a:ext uri="{0D108BD9-81ED-4DB2-BD59-A6C34878D82A}">
                    <a16:rowId xmlns:a16="http://schemas.microsoft.com/office/drawing/2014/main" val="3336875700"/>
                  </a:ext>
                </a:extLst>
              </a:tr>
              <a:tr h="370840">
                <a:tc>
                  <a:txBody>
                    <a:bodyPr/>
                    <a:lstStyle/>
                    <a:p>
                      <a:r>
                        <a:rPr lang="en-US" altLang="zh-CN" dirty="0"/>
                        <a:t>sort</a:t>
                      </a:r>
                      <a:endParaRPr lang="zh-CN" altLang="en-US" dirty="0"/>
                    </a:p>
                  </a:txBody>
                  <a:tcPr/>
                </a:tc>
                <a:tc>
                  <a:txBody>
                    <a:bodyPr/>
                    <a:lstStyle/>
                    <a:p>
                      <a:r>
                        <a:rPr lang="zh-CN" altLang="en-US" dirty="0"/>
                        <a:t>排序</a:t>
                      </a:r>
                      <a:r>
                        <a:rPr lang="en-US" altLang="zh-CN" dirty="0"/>
                        <a:t>( list </a:t>
                      </a:r>
                      <a:r>
                        <a:rPr lang="zh-CN" altLang="en-US" dirty="0"/>
                        <a:t>不支持</a:t>
                      </a:r>
                      <a:r>
                        <a:rPr lang="en-US" altLang="zh-CN" dirty="0"/>
                        <a:t>STL </a:t>
                      </a:r>
                      <a:r>
                        <a:rPr lang="zh-CN" altLang="en-US" dirty="0"/>
                        <a:t>的算法</a:t>
                      </a:r>
                      <a:r>
                        <a:rPr lang="en-US" altLang="zh-CN" dirty="0"/>
                        <a:t>sort)</a:t>
                      </a:r>
                      <a:endParaRPr lang="zh-CN" altLang="en-US" dirty="0"/>
                    </a:p>
                  </a:txBody>
                  <a:tcPr/>
                </a:tc>
                <a:extLst>
                  <a:ext uri="{0D108BD9-81ED-4DB2-BD59-A6C34878D82A}">
                    <a16:rowId xmlns:a16="http://schemas.microsoft.com/office/drawing/2014/main" val="2868200027"/>
                  </a:ext>
                </a:extLst>
              </a:tr>
              <a:tr h="370840">
                <a:tc>
                  <a:txBody>
                    <a:bodyPr/>
                    <a:lstStyle/>
                    <a:p>
                      <a:r>
                        <a:rPr lang="en-US" altLang="zh-CN" dirty="0"/>
                        <a:t>remove</a:t>
                      </a:r>
                      <a:endParaRPr lang="zh-CN" altLang="en-US" dirty="0"/>
                    </a:p>
                  </a:txBody>
                  <a:tcPr/>
                </a:tc>
                <a:tc>
                  <a:txBody>
                    <a:bodyPr/>
                    <a:lstStyle/>
                    <a:p>
                      <a:r>
                        <a:rPr lang="zh-CN" altLang="en-US" dirty="0"/>
                        <a:t>删除和指定值相等的所有元素</a:t>
                      </a:r>
                    </a:p>
                  </a:txBody>
                  <a:tcPr/>
                </a:tc>
                <a:extLst>
                  <a:ext uri="{0D108BD9-81ED-4DB2-BD59-A6C34878D82A}">
                    <a16:rowId xmlns:a16="http://schemas.microsoft.com/office/drawing/2014/main" val="3899737021"/>
                  </a:ext>
                </a:extLst>
              </a:tr>
              <a:tr h="370840">
                <a:tc>
                  <a:txBody>
                    <a:bodyPr/>
                    <a:lstStyle/>
                    <a:p>
                      <a:r>
                        <a:rPr lang="en-US" altLang="zh-CN" dirty="0"/>
                        <a:t>unique</a:t>
                      </a:r>
                      <a:endParaRPr lang="zh-CN" altLang="en-US" dirty="0"/>
                    </a:p>
                  </a:txBody>
                  <a:tcPr/>
                </a:tc>
                <a:tc>
                  <a:txBody>
                    <a:bodyPr/>
                    <a:lstStyle/>
                    <a:p>
                      <a:r>
                        <a:rPr lang="zh-CN" altLang="en-US" dirty="0"/>
                        <a:t>删除所有和前一个元素相同的元素</a:t>
                      </a:r>
                    </a:p>
                  </a:txBody>
                  <a:tcPr/>
                </a:tc>
                <a:extLst>
                  <a:ext uri="{0D108BD9-81ED-4DB2-BD59-A6C34878D82A}">
                    <a16:rowId xmlns:a16="http://schemas.microsoft.com/office/drawing/2014/main" val="733299884"/>
                  </a:ext>
                </a:extLst>
              </a:tr>
              <a:tr h="370840">
                <a:tc>
                  <a:txBody>
                    <a:bodyPr/>
                    <a:lstStyle/>
                    <a:p>
                      <a:r>
                        <a:rPr lang="en-US" altLang="zh-CN" dirty="0"/>
                        <a:t>merge</a:t>
                      </a:r>
                      <a:endParaRPr lang="zh-CN" altLang="en-US" dirty="0"/>
                    </a:p>
                  </a:txBody>
                  <a:tcPr/>
                </a:tc>
                <a:tc>
                  <a:txBody>
                    <a:bodyPr/>
                    <a:lstStyle/>
                    <a:p>
                      <a:r>
                        <a:rPr lang="zh-CN" altLang="en-US" dirty="0"/>
                        <a:t>合并两个链表，并清空被合并的那个</a:t>
                      </a:r>
                    </a:p>
                  </a:txBody>
                  <a:tcPr/>
                </a:tc>
                <a:extLst>
                  <a:ext uri="{0D108BD9-81ED-4DB2-BD59-A6C34878D82A}">
                    <a16:rowId xmlns:a16="http://schemas.microsoft.com/office/drawing/2014/main" val="1809947090"/>
                  </a:ext>
                </a:extLst>
              </a:tr>
              <a:tr h="370840">
                <a:tc>
                  <a:txBody>
                    <a:bodyPr/>
                    <a:lstStyle/>
                    <a:p>
                      <a:r>
                        <a:rPr lang="en-US" altLang="zh-CN" dirty="0"/>
                        <a:t>reverse</a:t>
                      </a:r>
                      <a:endParaRPr lang="zh-CN" altLang="en-US" dirty="0"/>
                    </a:p>
                  </a:txBody>
                  <a:tcPr/>
                </a:tc>
                <a:tc>
                  <a:txBody>
                    <a:bodyPr/>
                    <a:lstStyle/>
                    <a:p>
                      <a:r>
                        <a:rPr lang="zh-CN" altLang="en-US" dirty="0"/>
                        <a:t>颠倒链表</a:t>
                      </a:r>
                    </a:p>
                  </a:txBody>
                  <a:tcPr/>
                </a:tc>
                <a:extLst>
                  <a:ext uri="{0D108BD9-81ED-4DB2-BD59-A6C34878D82A}">
                    <a16:rowId xmlns:a16="http://schemas.microsoft.com/office/drawing/2014/main" val="4231694064"/>
                  </a:ext>
                </a:extLst>
              </a:tr>
              <a:tr h="370840">
                <a:tc>
                  <a:txBody>
                    <a:bodyPr/>
                    <a:lstStyle/>
                    <a:p>
                      <a:r>
                        <a:rPr lang="en-US" altLang="zh-CN" dirty="0"/>
                        <a:t>splice</a:t>
                      </a:r>
                      <a:endParaRPr lang="zh-CN" altLang="en-US" dirty="0"/>
                    </a:p>
                  </a:txBody>
                  <a:tcPr/>
                </a:tc>
                <a:tc>
                  <a:txBody>
                    <a:bodyPr/>
                    <a:lstStyle/>
                    <a:p>
                      <a:r>
                        <a:rPr lang="zh-CN" altLang="en-US" dirty="0"/>
                        <a:t>在指定位置前面插入另一链表中的一个或多个元素</a:t>
                      </a:r>
                      <a:r>
                        <a:rPr lang="en-US" altLang="zh-CN" dirty="0"/>
                        <a:t>,</a:t>
                      </a:r>
                      <a:r>
                        <a:rPr lang="zh-CN" altLang="en-US" dirty="0"/>
                        <a:t>并在另一链表中删除被插入的元素</a:t>
                      </a:r>
                    </a:p>
                  </a:txBody>
                  <a:tcPr/>
                </a:tc>
                <a:extLst>
                  <a:ext uri="{0D108BD9-81ED-4DB2-BD59-A6C34878D82A}">
                    <a16:rowId xmlns:a16="http://schemas.microsoft.com/office/drawing/2014/main" val="1674818167"/>
                  </a:ext>
                </a:extLst>
              </a:tr>
            </a:tbl>
          </a:graphicData>
        </a:graphic>
      </p:graphicFrame>
      <p:sp>
        <p:nvSpPr>
          <p:cNvPr id="7" name="标题 2">
            <a:extLst>
              <a:ext uri="{FF2B5EF4-FFF2-40B4-BE49-F238E27FC236}">
                <a16:creationId xmlns:a16="http://schemas.microsoft.com/office/drawing/2014/main" id="{D864CD68-8535-47DE-8B3E-5180F36BF42F}"/>
              </a:ext>
            </a:extLst>
          </p:cNvPr>
          <p:cNvSpPr>
            <a:spLocks noGrp="1"/>
          </p:cNvSpPr>
          <p:nvPr>
            <p:ph type="title"/>
          </p:nvPr>
        </p:nvSpPr>
        <p:spPr>
          <a:xfrm>
            <a:off x="457200" y="1000125"/>
            <a:ext cx="8229600" cy="714375"/>
          </a:xfrm>
        </p:spPr>
        <p:txBody>
          <a:bodyPr/>
          <a:lstStyle/>
          <a:p>
            <a:r>
              <a:rPr lang="zh-CN" altLang="en-US" dirty="0"/>
              <a:t>链表的其它成员函数</a:t>
            </a:r>
          </a:p>
        </p:txBody>
      </p:sp>
    </p:spTree>
    <p:extLst>
      <p:ext uri="{BB962C8B-B14F-4D97-AF65-F5344CB8AC3E}">
        <p14:creationId xmlns:p14="http://schemas.microsoft.com/office/powerpoint/2010/main" val="392979988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5B2C27E-3666-48DA-A5A8-416EFC7FC171}"/>
              </a:ext>
            </a:extLst>
          </p:cNvPr>
          <p:cNvSpPr>
            <a:spLocks noGrp="1"/>
          </p:cNvSpPr>
          <p:nvPr>
            <p:ph idx="1"/>
          </p:nvPr>
        </p:nvSpPr>
        <p:spPr>
          <a:xfrm>
            <a:off x="318356" y="1052736"/>
            <a:ext cx="8507288"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9.13】</a:t>
            </a:r>
            <a:r>
              <a:rPr lang="zh-CN" altLang="en-US" dirty="0">
                <a:solidFill>
                  <a:srgbClr val="C00000"/>
                </a:solidFill>
              </a:rPr>
              <a:t>建立一个链表，并将元素由小到大排序</a:t>
            </a:r>
          </a:p>
        </p:txBody>
      </p:sp>
      <p:sp>
        <p:nvSpPr>
          <p:cNvPr id="4" name="灯片编号占位符 3">
            <a:extLst>
              <a:ext uri="{FF2B5EF4-FFF2-40B4-BE49-F238E27FC236}">
                <a16:creationId xmlns:a16="http://schemas.microsoft.com/office/drawing/2014/main" id="{12A35271-15DA-49FC-8236-AB350AB94940}"/>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118</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7" name="矩形 6">
            <a:extLst>
              <a:ext uri="{FF2B5EF4-FFF2-40B4-BE49-F238E27FC236}">
                <a16:creationId xmlns:a16="http://schemas.microsoft.com/office/drawing/2014/main" id="{6708B37A-B80C-4C82-BA9D-4D1061027BC7}"/>
              </a:ext>
            </a:extLst>
          </p:cNvPr>
          <p:cNvSpPr/>
          <p:nvPr/>
        </p:nvSpPr>
        <p:spPr>
          <a:xfrm>
            <a:off x="49415" y="1552432"/>
            <a:ext cx="8825644" cy="501675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&lt;list&gt;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iomanip</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n = 5;</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if</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.empty</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iterator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.begin</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_</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list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it</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else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setw</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(5)</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"Null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169989479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5B6DF09-622E-4433-8A39-1824AF095347}"/>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119</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74E61D2C-E2EE-4239-8D16-7F7C7991546D}"/>
              </a:ext>
            </a:extLst>
          </p:cNvPr>
          <p:cNvSpPr/>
          <p:nvPr/>
        </p:nvSpPr>
        <p:spPr>
          <a:xfrm>
            <a:off x="251520" y="873288"/>
            <a:ext cx="8712968" cy="5940088"/>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array[n] = { 2,7,5,3,34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list1.insert(list1.begin(), array, array + 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list1.sort();</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默认按升序排列</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list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list2 = 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nn-NO"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nn-NO"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i = 0;i&lt;4; i++)</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list2.remove(</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i</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将列表中小于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的元素移除，</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remove</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的作用是删除指定值的节点</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list1.merge(list2);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display(list2);</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合并后，</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list2</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变为空链表</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list1.reverse();</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zh-CN" altLang="en-US"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逆序</a:t>
            </a: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display(list1);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4923793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a:t>
            </a:r>
            <a:r>
              <a:rPr lang="zh-CN" altLang="en-US" dirty="0">
                <a:solidFill>
                  <a:srgbClr val="C00000"/>
                </a:solidFill>
              </a:rPr>
              <a:t>定义一个函数模板与一个函数，它们都叫做</a:t>
            </a:r>
            <a:r>
              <a:rPr lang="en-US" altLang="zh-CN" dirty="0" err="1">
                <a:solidFill>
                  <a:srgbClr val="C00000"/>
                </a:solidFill>
              </a:rPr>
              <a:t>min，C</a:t>
            </a:r>
            <a:r>
              <a:rPr lang="en-US" altLang="zh-CN" dirty="0">
                <a:solidFill>
                  <a:srgbClr val="C00000"/>
                </a:solidFill>
              </a:rPr>
              <a:t>++</a:t>
            </a:r>
            <a:r>
              <a:rPr lang="zh-CN" altLang="en-US" dirty="0">
                <a:solidFill>
                  <a:srgbClr val="C00000"/>
                </a:solidFill>
              </a:rPr>
              <a:t>允许这种函数模板与函数同名的所谓重载使用方法。但注意，在这种情况下，每当遇见函数调用时，</a:t>
            </a:r>
            <a:r>
              <a:rPr lang="en-US" altLang="zh-CN" dirty="0">
                <a:solidFill>
                  <a:srgbClr val="C00000"/>
                </a:solidFill>
              </a:rPr>
              <a:t>C++</a:t>
            </a:r>
            <a:r>
              <a:rPr lang="zh-CN" altLang="en-US" dirty="0">
                <a:solidFill>
                  <a:srgbClr val="C00000"/>
                </a:solidFill>
              </a:rPr>
              <a:t>编译器都将</a:t>
            </a:r>
            <a:r>
              <a:rPr lang="zh-CN" altLang="en-US" dirty="0">
                <a:solidFill>
                  <a:srgbClr val="0000FF"/>
                </a:solidFill>
              </a:rPr>
              <a:t>首先检查是否存在重载函数</a:t>
            </a:r>
            <a:r>
              <a:rPr lang="zh-CN" altLang="en-US" dirty="0">
                <a:solidFill>
                  <a:srgbClr val="800080"/>
                </a:solidFill>
              </a:rPr>
              <a:t>，</a:t>
            </a:r>
            <a:r>
              <a:rPr lang="zh-CN" altLang="en-US" dirty="0">
                <a:solidFill>
                  <a:srgbClr val="C00000"/>
                </a:solidFill>
              </a:rPr>
              <a:t>若匹配成功则调用该函数，否则</a:t>
            </a:r>
            <a:r>
              <a:rPr lang="zh-CN" altLang="en-US" dirty="0">
                <a:solidFill>
                  <a:srgbClr val="0000FF"/>
                </a:solidFill>
              </a:rPr>
              <a:t>再去匹配函数模板</a:t>
            </a:r>
          </a:p>
        </p:txBody>
      </p:sp>
    </p:spTree>
    <p:extLst>
      <p:ext uri="{BB962C8B-B14F-4D97-AF65-F5344CB8AC3E}">
        <p14:creationId xmlns:p14="http://schemas.microsoft.com/office/powerpoint/2010/main" val="230964295"/>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D0F8BD3-F25E-4FFE-9D56-BA5156DF0B22}"/>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120</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FCFF07F4-9C3E-40D8-A785-56459C375E2B}"/>
              </a:ext>
            </a:extLst>
          </p:cNvPr>
          <p:cNvSpPr/>
          <p:nvPr/>
        </p:nvSpPr>
        <p:spPr>
          <a:xfrm>
            <a:off x="1187623" y="1556792"/>
            <a:ext cx="7210251" cy="3108543"/>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 程序的运行结果：</a:t>
            </a:r>
            <a:endParaRPr kumimoji="0" lang="en-US" altLang="zh-CN"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2    7    5    3   34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2    3    5    7   34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5    7   34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2    3    5    5    7    7   34   34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Null list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   34   34    7    7    5    5    3    2</a:t>
            </a:r>
          </a:p>
        </p:txBody>
      </p:sp>
    </p:spTree>
    <p:extLst>
      <p:ext uri="{BB962C8B-B14F-4D97-AF65-F5344CB8AC3E}">
        <p14:creationId xmlns:p14="http://schemas.microsoft.com/office/powerpoint/2010/main" val="151681857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DF42BF4-8C71-43C6-8436-64E09D55AA64}"/>
              </a:ext>
            </a:extLst>
          </p:cNvPr>
          <p:cNvSpPr>
            <a:spLocks noGrp="1"/>
          </p:cNvSpPr>
          <p:nvPr>
            <p:ph idx="1"/>
          </p:nvPr>
        </p:nvSpPr>
        <p:spPr>
          <a:xfrm>
            <a:off x="457200" y="1928813"/>
            <a:ext cx="8507288" cy="4500562"/>
          </a:xfrm>
        </p:spPr>
        <p:txBody>
          <a:bodyPr/>
          <a:lstStyle/>
          <a:p>
            <a:r>
              <a:rPr lang="zh-CN" altLang="en-US" dirty="0"/>
              <a:t>关联容器也是一组特定类型对象的集合，它通过关键字（</a:t>
            </a:r>
            <a:r>
              <a:rPr lang="en-US" altLang="zh-CN" dirty="0"/>
              <a:t>key</a:t>
            </a:r>
            <a:r>
              <a:rPr lang="zh-CN" altLang="en-US" dirty="0"/>
              <a:t>）高效地查找和读取元素，而顺序容器通过位置查找元素。</a:t>
            </a:r>
            <a:endParaRPr lang="en-US" altLang="zh-CN" dirty="0"/>
          </a:p>
          <a:p>
            <a:pPr lvl="1"/>
            <a:r>
              <a:rPr lang="zh-CN" altLang="en-US" dirty="0"/>
              <a:t>集合：只存储关键字，也就是值，作为集合的元素</a:t>
            </a:r>
            <a:endParaRPr lang="en-US" altLang="zh-CN" dirty="0"/>
          </a:p>
          <a:p>
            <a:pPr lvl="2"/>
            <a:r>
              <a:rPr lang="en-US" altLang="zh-CN" dirty="0"/>
              <a:t>set</a:t>
            </a:r>
            <a:r>
              <a:rPr lang="zh-CN" altLang="en-US" dirty="0"/>
              <a:t>：元素有序，每个元素在集合中最多只能出现一次</a:t>
            </a:r>
            <a:endParaRPr lang="en-US" altLang="zh-CN" dirty="0"/>
          </a:p>
          <a:p>
            <a:pPr lvl="2"/>
            <a:r>
              <a:rPr lang="en-US" altLang="zh-CN" dirty="0"/>
              <a:t>multiset</a:t>
            </a:r>
            <a:r>
              <a:rPr lang="zh-CN" altLang="en-US" dirty="0"/>
              <a:t>：元素有序，每个元素在集合中可以出现多次</a:t>
            </a:r>
            <a:endParaRPr lang="en-US" altLang="zh-CN" dirty="0"/>
          </a:p>
          <a:p>
            <a:pPr lvl="2"/>
            <a:r>
              <a:rPr lang="en-US" altLang="zh-CN" dirty="0" err="1"/>
              <a:t>unordered_set</a:t>
            </a:r>
            <a:r>
              <a:rPr lang="zh-CN" altLang="en-US" dirty="0"/>
              <a:t>：元素不排序</a:t>
            </a:r>
            <a:endParaRPr lang="en-US" altLang="zh-CN" dirty="0"/>
          </a:p>
          <a:p>
            <a:pPr lvl="1"/>
            <a:r>
              <a:rPr lang="zh-CN" altLang="en-US" dirty="0"/>
              <a:t>映射：存储值和相应的关键字，键值对作为映射的元素</a:t>
            </a:r>
            <a:endParaRPr lang="en-US" altLang="zh-CN" dirty="0"/>
          </a:p>
          <a:p>
            <a:pPr lvl="2"/>
            <a:r>
              <a:rPr lang="en-US" altLang="zh-CN" dirty="0"/>
              <a:t>map</a:t>
            </a:r>
            <a:r>
              <a:rPr lang="zh-CN" altLang="en-US" dirty="0"/>
              <a:t>：元素有序，每个关键字在映射中最多只能出现一次</a:t>
            </a:r>
            <a:endParaRPr lang="en-US" altLang="zh-CN" dirty="0"/>
          </a:p>
          <a:p>
            <a:pPr lvl="2"/>
            <a:r>
              <a:rPr lang="en-US" altLang="zh-CN" dirty="0"/>
              <a:t>multimap</a:t>
            </a:r>
            <a:r>
              <a:rPr lang="zh-CN" altLang="en-US" dirty="0"/>
              <a:t>：元素有序，每个关键字在映射中可以出现多次</a:t>
            </a:r>
            <a:endParaRPr lang="en-US" altLang="zh-CN" dirty="0"/>
          </a:p>
          <a:p>
            <a:pPr lvl="2"/>
            <a:r>
              <a:rPr lang="en-US" altLang="zh-CN" dirty="0" err="1"/>
              <a:t>unordered_map</a:t>
            </a:r>
            <a:r>
              <a:rPr lang="zh-CN" altLang="en-US" dirty="0"/>
              <a:t>：元素不排序</a:t>
            </a:r>
          </a:p>
        </p:txBody>
      </p:sp>
      <p:sp>
        <p:nvSpPr>
          <p:cNvPr id="3" name="标题 2">
            <a:extLst>
              <a:ext uri="{FF2B5EF4-FFF2-40B4-BE49-F238E27FC236}">
                <a16:creationId xmlns:a16="http://schemas.microsoft.com/office/drawing/2014/main" id="{FE86C615-43D5-4935-A7D2-DB95A4F881A3}"/>
              </a:ext>
            </a:extLst>
          </p:cNvPr>
          <p:cNvSpPr>
            <a:spLocks noGrp="1"/>
          </p:cNvSpPr>
          <p:nvPr>
            <p:ph type="title"/>
          </p:nvPr>
        </p:nvSpPr>
        <p:spPr/>
        <p:txBody>
          <a:bodyPr/>
          <a:lstStyle/>
          <a:p>
            <a:r>
              <a:rPr lang="zh-CN" altLang="en-US" dirty="0"/>
              <a:t>关联容器</a:t>
            </a:r>
          </a:p>
        </p:txBody>
      </p:sp>
      <p:sp>
        <p:nvSpPr>
          <p:cNvPr id="4" name="灯片编号占位符 3">
            <a:extLst>
              <a:ext uri="{FF2B5EF4-FFF2-40B4-BE49-F238E27FC236}">
                <a16:creationId xmlns:a16="http://schemas.microsoft.com/office/drawing/2014/main" id="{4FB96580-FB46-41D7-866E-D983C8542C3B}"/>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121</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520303965"/>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2066123-3939-4EFA-9FA0-B74DB44D9411}"/>
              </a:ext>
            </a:extLst>
          </p:cNvPr>
          <p:cNvSpPr>
            <a:spLocks noGrp="1"/>
          </p:cNvSpPr>
          <p:nvPr>
            <p:ph type="title"/>
          </p:nvPr>
        </p:nvSpPr>
        <p:spPr/>
        <p:txBody>
          <a:bodyPr/>
          <a:lstStyle/>
          <a:p>
            <a:r>
              <a:rPr lang="zh-CN" altLang="en-US" dirty="0"/>
              <a:t>关联容器</a:t>
            </a:r>
          </a:p>
        </p:txBody>
      </p:sp>
      <p:sp>
        <p:nvSpPr>
          <p:cNvPr id="4" name="灯片编号占位符 3">
            <a:extLst>
              <a:ext uri="{FF2B5EF4-FFF2-40B4-BE49-F238E27FC236}">
                <a16:creationId xmlns:a16="http://schemas.microsoft.com/office/drawing/2014/main" id="{2CC9C0D2-BF46-4794-9FB4-244ADBFC4198}"/>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122</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pic>
        <p:nvPicPr>
          <p:cNvPr id="5" name="图片 4">
            <a:extLst>
              <a:ext uri="{FF2B5EF4-FFF2-40B4-BE49-F238E27FC236}">
                <a16:creationId xmlns:a16="http://schemas.microsoft.com/office/drawing/2014/main" id="{65A748A4-F2B3-4023-B6B7-4E8F3AD4E3C3}"/>
              </a:ext>
            </a:extLst>
          </p:cNvPr>
          <p:cNvPicPr>
            <a:picLocks noChangeAspect="1"/>
          </p:cNvPicPr>
          <p:nvPr/>
        </p:nvPicPr>
        <p:blipFill>
          <a:blip r:embed="rId2"/>
          <a:stretch>
            <a:fillRect/>
          </a:stretch>
        </p:blipFill>
        <p:spPr>
          <a:xfrm>
            <a:off x="1133872" y="2204864"/>
            <a:ext cx="6876256" cy="4140112"/>
          </a:xfrm>
          <a:prstGeom prst="rect">
            <a:avLst/>
          </a:prstGeom>
        </p:spPr>
      </p:pic>
      <p:sp>
        <p:nvSpPr>
          <p:cNvPr id="6" name="文本框 5">
            <a:extLst>
              <a:ext uri="{FF2B5EF4-FFF2-40B4-BE49-F238E27FC236}">
                <a16:creationId xmlns:a16="http://schemas.microsoft.com/office/drawing/2014/main" id="{4DB0C965-D547-4049-B9B0-DC677CE2C9EA}"/>
              </a:ext>
            </a:extLst>
          </p:cNvPr>
          <p:cNvSpPr txBox="1"/>
          <p:nvPr/>
        </p:nvSpPr>
        <p:spPr>
          <a:xfrm>
            <a:off x="1835696" y="1757535"/>
            <a:ext cx="187220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set/multiset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7" name="文本框 6">
            <a:extLst>
              <a:ext uri="{FF2B5EF4-FFF2-40B4-BE49-F238E27FC236}">
                <a16:creationId xmlns:a16="http://schemas.microsoft.com/office/drawing/2014/main" id="{0F035430-18BC-40E8-8FA2-C167543C96DB}"/>
              </a:ext>
            </a:extLst>
          </p:cNvPr>
          <p:cNvSpPr txBox="1"/>
          <p:nvPr/>
        </p:nvSpPr>
        <p:spPr>
          <a:xfrm>
            <a:off x="1835696" y="4051255"/>
            <a:ext cx="2145998"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a:ln>
                  <a:noFill/>
                </a:ln>
                <a:solidFill>
                  <a:prstClr val="black"/>
                </a:solidFill>
                <a:effectLst/>
                <a:uLnTx/>
                <a:uFillTx/>
                <a:latin typeface="Arial" charset="0"/>
                <a:ea typeface="宋体" charset="-122"/>
                <a:cs typeface="+mn-cs"/>
              </a:rPr>
              <a:t>map/multimap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8" name="文本框 7">
            <a:extLst>
              <a:ext uri="{FF2B5EF4-FFF2-40B4-BE49-F238E27FC236}">
                <a16:creationId xmlns:a16="http://schemas.microsoft.com/office/drawing/2014/main" id="{F98F3639-EC00-495F-AE36-FF686BB2A6F5}"/>
              </a:ext>
            </a:extLst>
          </p:cNvPr>
          <p:cNvSpPr txBox="1"/>
          <p:nvPr/>
        </p:nvSpPr>
        <p:spPr>
          <a:xfrm>
            <a:off x="5436098" y="1725722"/>
            <a:ext cx="2232246"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unordered_set</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
        <p:nvSpPr>
          <p:cNvPr id="9" name="文本框 8">
            <a:extLst>
              <a:ext uri="{FF2B5EF4-FFF2-40B4-BE49-F238E27FC236}">
                <a16:creationId xmlns:a16="http://schemas.microsoft.com/office/drawing/2014/main" id="{015D86DA-C377-44D0-925C-1D8ACCBF0B7D}"/>
              </a:ext>
            </a:extLst>
          </p:cNvPr>
          <p:cNvSpPr txBox="1"/>
          <p:nvPr/>
        </p:nvSpPr>
        <p:spPr>
          <a:xfrm>
            <a:off x="5364088" y="4051255"/>
            <a:ext cx="2448270" cy="461665"/>
          </a:xfrm>
          <a:prstGeom prst="rect">
            <a:avLst/>
          </a:prstGeom>
          <a:noFill/>
        </p:spPr>
        <p:txBody>
          <a:bodyPr wrap="square" rtlCol="0">
            <a:spAutoFit/>
          </a:body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2400" b="0" i="0" u="none" strike="noStrike" kern="1200" cap="none" spc="0" normalizeH="0" baseline="0" noProof="0" dirty="0" err="1">
                <a:ln>
                  <a:noFill/>
                </a:ln>
                <a:solidFill>
                  <a:prstClr val="black"/>
                </a:solidFill>
                <a:effectLst/>
                <a:uLnTx/>
                <a:uFillTx/>
                <a:latin typeface="Arial" charset="0"/>
                <a:ea typeface="宋体" charset="-122"/>
                <a:cs typeface="+mn-cs"/>
              </a:rPr>
              <a:t>unordered_map</a:t>
            </a:r>
            <a:endParaRPr kumimoji="0" lang="zh-CN" altLang="en-US" sz="2400" b="0" i="0" u="none" strike="noStrike" kern="1200" cap="none" spc="0" normalizeH="0" baseline="0" noProof="0" dirty="0">
              <a:ln>
                <a:noFill/>
              </a:ln>
              <a:solidFill>
                <a:prstClr val="black"/>
              </a:solidFill>
              <a:effectLst/>
              <a:uLnTx/>
              <a:uFillTx/>
              <a:latin typeface="Arial" charset="0"/>
              <a:ea typeface="宋体" charset="-122"/>
              <a:cs typeface="+mn-cs"/>
            </a:endParaRPr>
          </a:p>
        </p:txBody>
      </p:sp>
    </p:spTree>
    <p:extLst>
      <p:ext uri="{BB962C8B-B14F-4D97-AF65-F5344CB8AC3E}">
        <p14:creationId xmlns:p14="http://schemas.microsoft.com/office/powerpoint/2010/main" val="2017824090"/>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9B278E-BE66-4E8A-997C-738243296A7E}"/>
              </a:ext>
            </a:extLst>
          </p:cNvPr>
          <p:cNvSpPr>
            <a:spLocks noGrp="1"/>
          </p:cNvSpPr>
          <p:nvPr>
            <p:ph idx="1"/>
          </p:nvPr>
        </p:nvSpPr>
        <p:spPr/>
        <p:txBody>
          <a:bodyPr/>
          <a:lstStyle/>
          <a:p>
            <a:r>
              <a:rPr lang="zh-CN" altLang="en-US" dirty="0"/>
              <a:t>集合的存储方式是一棵红黑树，每个节点都包含着一个元素（即是</a:t>
            </a:r>
            <a:r>
              <a:rPr lang="en-US" altLang="zh-CN" dirty="0"/>
              <a:t>key</a:t>
            </a:r>
            <a:r>
              <a:rPr lang="zh-CN" altLang="en-US" dirty="0"/>
              <a:t>，也是</a:t>
            </a:r>
            <a:r>
              <a:rPr lang="en-US" altLang="zh-CN" dirty="0"/>
              <a:t>value</a:t>
            </a:r>
            <a:r>
              <a:rPr lang="zh-CN" altLang="en-US" dirty="0"/>
              <a:t>），节点之间以某种顺序进行排列（如</a:t>
            </a:r>
            <a:r>
              <a:rPr lang="en-US" altLang="zh-CN" dirty="0"/>
              <a:t>key</a:t>
            </a:r>
            <a:r>
              <a:rPr lang="zh-CN" altLang="en-US" dirty="0"/>
              <a:t>的升序或降序）</a:t>
            </a:r>
            <a:endParaRPr lang="en-US" altLang="zh-CN" dirty="0"/>
          </a:p>
          <a:p>
            <a:r>
              <a:rPr lang="zh-CN" altLang="en-US" dirty="0"/>
              <a:t>每个元素在集合中只能出现一次，没有两个不同的元素能够拥有相同的次序。</a:t>
            </a:r>
            <a:endParaRPr lang="en-US" altLang="zh-CN" dirty="0"/>
          </a:p>
        </p:txBody>
      </p:sp>
      <p:sp>
        <p:nvSpPr>
          <p:cNvPr id="3" name="标题 2">
            <a:extLst>
              <a:ext uri="{FF2B5EF4-FFF2-40B4-BE49-F238E27FC236}">
                <a16:creationId xmlns:a16="http://schemas.microsoft.com/office/drawing/2014/main" id="{371AEC73-CD67-4E33-841A-CCFF89CB8A13}"/>
              </a:ext>
            </a:extLst>
          </p:cNvPr>
          <p:cNvSpPr>
            <a:spLocks noGrp="1"/>
          </p:cNvSpPr>
          <p:nvPr>
            <p:ph type="title"/>
          </p:nvPr>
        </p:nvSpPr>
        <p:spPr/>
        <p:txBody>
          <a:bodyPr/>
          <a:lstStyle/>
          <a:p>
            <a:r>
              <a:rPr lang="zh-CN" altLang="en-US" dirty="0"/>
              <a:t>集合</a:t>
            </a:r>
          </a:p>
        </p:txBody>
      </p:sp>
      <p:sp>
        <p:nvSpPr>
          <p:cNvPr id="4" name="灯片编号占位符 3">
            <a:extLst>
              <a:ext uri="{FF2B5EF4-FFF2-40B4-BE49-F238E27FC236}">
                <a16:creationId xmlns:a16="http://schemas.microsoft.com/office/drawing/2014/main" id="{65EE4908-2733-45BB-813D-84F9326EAD7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123</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153868532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D44D019-12D5-48C1-BBBC-6AE2D735E7EA}"/>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9.14】</a:t>
            </a:r>
            <a:r>
              <a:rPr lang="zh-CN" altLang="en-US" dirty="0">
                <a:solidFill>
                  <a:srgbClr val="C00000"/>
                </a:solidFill>
              </a:rPr>
              <a:t>测试集合，分析程序运行结果</a:t>
            </a:r>
          </a:p>
        </p:txBody>
      </p:sp>
      <p:sp>
        <p:nvSpPr>
          <p:cNvPr id="4" name="灯片编号占位符 3">
            <a:extLst>
              <a:ext uri="{FF2B5EF4-FFF2-40B4-BE49-F238E27FC236}">
                <a16:creationId xmlns:a16="http://schemas.microsoft.com/office/drawing/2014/main" id="{E7C9A104-5268-4079-9E31-4C4A8C924D5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124</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04116DF5-D589-4927-BB17-4C7FEBDC1496}"/>
              </a:ext>
            </a:extLst>
          </p:cNvPr>
          <p:cNvSpPr/>
          <p:nvPr/>
        </p:nvSpPr>
        <p:spPr>
          <a:xfrm>
            <a:off x="683568" y="1628800"/>
            <a:ext cx="8003232" cy="470898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&lt;set&gt;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For the std::set&lt;&gt; container template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using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namespace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std;</a:t>
            </a: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zh-CN" altLang="en-US"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void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&gt;&amp;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"There are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.size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elements in </a:t>
            </a:r>
            <a:r>
              <a:rPr kumimoji="0" lang="en-US" altLang="zh-CN" sz="2000" b="1" i="0" u="none" strike="noStrike" kern="1200" cap="none" spc="0" normalizeH="0" baseline="0" noProof="0" dirty="0" err="1">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    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 </a:t>
            </a:r>
            <a:r>
              <a:rPr kumimoji="0" lang="en-US" altLang="zh-CN" sz="2000" b="1" i="0" u="none" strike="noStrike" kern="1200" cap="none" spc="0" normalizeH="0" baseline="0" noProof="0" dirty="0" err="1">
                <a:ln>
                  <a:noFill/>
                </a:ln>
                <a:solidFill>
                  <a:srgbClr val="80808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element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A set, like all containers, is a range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3517211929"/>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8D8D7B69-0CD0-47BF-B403-560EB0963D1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125</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3010DE99-4FDE-45F2-878F-C08AA0765373}"/>
              </a:ext>
            </a:extLst>
          </p:cNvPr>
          <p:cNvSpPr/>
          <p:nvPr/>
        </p:nvSpPr>
        <p:spPr>
          <a:xfrm>
            <a:off x="-36512" y="889843"/>
            <a:ext cx="9180512" cy="5632311"/>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    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 Insert elements 1 through 4 in arbitrary order:</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(3);</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elements 3 and 1 are added twice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my_set.insert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element 1 occurs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my_set.count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time(s)"</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my_set.erase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(1);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the element 1 once</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my_set.clear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00"/>
                </a:solidFill>
                <a:effectLst/>
                <a:uLnTx/>
                <a:uFillTx/>
                <a:latin typeface="Courier New" panose="02070309020205020404" pitchFamily="49" charset="0"/>
                <a:ea typeface="新宋体" panose="02010609030101010101" pitchFamily="49" charset="-122"/>
                <a:cs typeface="Courier New" panose="02070309020205020404" pitchFamily="49" charset="0"/>
              </a:rPr>
              <a:t>// Remove all elements</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printSet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my_set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929269502"/>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4515E386-4A9D-4590-B2DF-1B8F5395585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126</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C57C532E-7B13-4940-974A-BC6163292EB5}"/>
              </a:ext>
            </a:extLst>
          </p:cNvPr>
          <p:cNvSpPr/>
          <p:nvPr/>
        </p:nvSpPr>
        <p:spPr>
          <a:xfrm>
            <a:off x="395536" y="1628800"/>
            <a:ext cx="8208912" cy="2308324"/>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rPr>
              <a:t>程序的运行结果：</a:t>
            </a:r>
            <a:endParaRPr kumimoji="0" lang="en-US" altLang="zh-CN" sz="2400" b="1"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zh-CN"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4 elements in my_set: 1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element 1 occurs 1 time(s)</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3 elements in my_set: 2 3 4</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There are 0 elements in my_set:</a:t>
            </a:r>
          </a:p>
        </p:txBody>
      </p:sp>
    </p:spTree>
    <p:extLst>
      <p:ext uri="{BB962C8B-B14F-4D97-AF65-F5344CB8AC3E}">
        <p14:creationId xmlns:p14="http://schemas.microsoft.com/office/powerpoint/2010/main" val="38301279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B223E22-7949-40D7-A857-A9816426C5C6}"/>
              </a:ext>
            </a:extLst>
          </p:cNvPr>
          <p:cNvSpPr>
            <a:spLocks noGrp="1"/>
          </p:cNvSpPr>
          <p:nvPr>
            <p:ph idx="1"/>
          </p:nvPr>
        </p:nvSpPr>
        <p:spPr/>
        <p:txBody>
          <a:bodyPr/>
          <a:lstStyle/>
          <a:p>
            <a:r>
              <a:rPr lang="zh-CN" altLang="en-US" dirty="0"/>
              <a:t>映射以键</a:t>
            </a:r>
            <a:r>
              <a:rPr lang="en-US" altLang="zh-CN" dirty="0"/>
              <a:t>/</a:t>
            </a:r>
            <a:r>
              <a:rPr lang="zh-CN" altLang="en-US" dirty="0"/>
              <a:t>值对（</a:t>
            </a:r>
            <a:r>
              <a:rPr lang="en-US" altLang="zh-CN" dirty="0"/>
              <a:t>key-value</a:t>
            </a:r>
            <a:r>
              <a:rPr lang="zh-CN" altLang="en-US" dirty="0"/>
              <a:t>）的方式组织数据，键即关键字，起到索引的作用，值即为关键字所对应的数据值。</a:t>
            </a:r>
            <a:endParaRPr lang="en-US" altLang="zh-CN" dirty="0"/>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a:latin typeface="Courier New" panose="02070309020205020404" pitchFamily="49" charset="0"/>
                <a:cs typeface="Courier New" panose="02070309020205020404" pitchFamily="49" charset="0"/>
              </a:rPr>
              <a:t>map&lt;Type1, Type2&gt; </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p>
          <a:p>
            <a:r>
              <a:rPr lang="en-US" altLang="zh-CN" b="1" dirty="0" err="1">
                <a:latin typeface="Courier New" panose="02070309020205020404" pitchFamily="49" charset="0"/>
                <a:cs typeface="Courier New" panose="02070309020205020404" pitchFamily="49" charset="0"/>
              </a:rPr>
              <a:t>my_map</a:t>
            </a:r>
            <a:r>
              <a:rPr lang="zh-CN" altLang="en-US" b="1" dirty="0">
                <a:latin typeface="Courier New" panose="02070309020205020404" pitchFamily="49" charset="0"/>
                <a:cs typeface="Courier New" panose="02070309020205020404" pitchFamily="49" charset="0"/>
              </a:rPr>
              <a:t>就是一个</a:t>
            </a:r>
            <a:r>
              <a:rPr lang="en-US" altLang="zh-CN" b="1" dirty="0">
                <a:latin typeface="Courier New" panose="02070309020205020404" pitchFamily="49" charset="0"/>
                <a:cs typeface="Courier New" panose="02070309020205020404" pitchFamily="49" charset="0"/>
              </a:rPr>
              <a:t>key</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Type1</a:t>
            </a:r>
            <a:r>
              <a:rPr lang="zh-CN" altLang="en-US" b="1" dirty="0">
                <a:latin typeface="Courier New" panose="02070309020205020404" pitchFamily="49" charset="0"/>
                <a:cs typeface="Courier New" panose="02070309020205020404" pitchFamily="49" charset="0"/>
              </a:rPr>
              <a:t>类型，</a:t>
            </a:r>
            <a:r>
              <a:rPr lang="en-US" altLang="zh-CN" b="1" dirty="0">
                <a:latin typeface="Courier New" panose="02070309020205020404" pitchFamily="49" charset="0"/>
                <a:cs typeface="Courier New" panose="02070309020205020404" pitchFamily="49" charset="0"/>
              </a:rPr>
              <a:t>value</a:t>
            </a:r>
            <a:r>
              <a:rPr lang="zh-CN" altLang="en-US" b="1" dirty="0">
                <a:latin typeface="Courier New" panose="02070309020205020404" pitchFamily="49" charset="0"/>
                <a:cs typeface="Courier New" panose="02070309020205020404" pitchFamily="49" charset="0"/>
              </a:rPr>
              <a:t>为</a:t>
            </a:r>
            <a:r>
              <a:rPr lang="en-US" altLang="zh-CN" b="1" dirty="0">
                <a:latin typeface="Courier New" panose="02070309020205020404" pitchFamily="49" charset="0"/>
                <a:cs typeface="Courier New" panose="02070309020205020404" pitchFamily="49" charset="0"/>
              </a:rPr>
              <a:t>Type2</a:t>
            </a:r>
            <a:r>
              <a:rPr lang="zh-CN" altLang="en-US" b="1" dirty="0">
                <a:latin typeface="Courier New" panose="02070309020205020404" pitchFamily="49" charset="0"/>
                <a:cs typeface="Courier New" panose="02070309020205020404" pitchFamily="49" charset="0"/>
              </a:rPr>
              <a:t>类型的容器。 </a:t>
            </a:r>
          </a:p>
        </p:txBody>
      </p:sp>
      <p:sp>
        <p:nvSpPr>
          <p:cNvPr id="3" name="标题 2">
            <a:extLst>
              <a:ext uri="{FF2B5EF4-FFF2-40B4-BE49-F238E27FC236}">
                <a16:creationId xmlns:a16="http://schemas.microsoft.com/office/drawing/2014/main" id="{228C792E-0851-41CA-BFF0-A967D3CBAC35}"/>
              </a:ext>
            </a:extLst>
          </p:cNvPr>
          <p:cNvSpPr>
            <a:spLocks noGrp="1"/>
          </p:cNvSpPr>
          <p:nvPr>
            <p:ph type="title"/>
          </p:nvPr>
        </p:nvSpPr>
        <p:spPr/>
        <p:txBody>
          <a:bodyPr/>
          <a:lstStyle/>
          <a:p>
            <a:r>
              <a:rPr lang="zh-CN" altLang="en-US" dirty="0"/>
              <a:t>映射</a:t>
            </a:r>
          </a:p>
        </p:txBody>
      </p:sp>
      <p:sp>
        <p:nvSpPr>
          <p:cNvPr id="4" name="灯片编号占位符 3">
            <a:extLst>
              <a:ext uri="{FF2B5EF4-FFF2-40B4-BE49-F238E27FC236}">
                <a16:creationId xmlns:a16="http://schemas.microsoft.com/office/drawing/2014/main" id="{D3CBF5A0-40C9-4F95-A40F-C96DC144B83A}"/>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127</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118089287"/>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9BFC764-B71F-4275-B118-8C022F9D3BFD}"/>
              </a:ext>
            </a:extLst>
          </p:cNvPr>
          <p:cNvSpPr>
            <a:spLocks noGrp="1"/>
          </p:cNvSpPr>
          <p:nvPr>
            <p:ph idx="1"/>
          </p:nvPr>
        </p:nvSpPr>
        <p:spPr/>
        <p:txBody>
          <a:bodyPr/>
          <a:lstStyle/>
          <a:p>
            <a:r>
              <a:rPr lang="zh-CN" altLang="en-US" dirty="0"/>
              <a:t>基于键的查询，能够迅速查找到键相对应的所需的值</a:t>
            </a:r>
            <a:endParaRPr lang="en-US" altLang="zh-CN" dirty="0"/>
          </a:p>
          <a:p>
            <a:pPr lvl="1"/>
            <a:r>
              <a:rPr lang="en-US" altLang="zh-CN" dirty="0"/>
              <a:t>map</a:t>
            </a:r>
            <a:r>
              <a:rPr lang="zh-CN" altLang="en-US" dirty="0"/>
              <a:t>支持下标运算</a:t>
            </a:r>
            <a:endParaRPr lang="en-US" altLang="zh-CN" dirty="0"/>
          </a:p>
          <a:p>
            <a:pPr lvl="1"/>
            <a:r>
              <a:rPr lang="zh-CN" altLang="en-US" dirty="0"/>
              <a:t>以“</a:t>
            </a:r>
            <a:r>
              <a:rPr lang="en-US" altLang="zh-CN" dirty="0"/>
              <a:t>key</a:t>
            </a:r>
            <a:r>
              <a:rPr lang="zh-CN" altLang="en-US" dirty="0"/>
              <a:t>”为下标，可以获取该</a:t>
            </a:r>
            <a:r>
              <a:rPr lang="en-US" altLang="zh-CN" dirty="0"/>
              <a:t>key</a:t>
            </a:r>
            <a:r>
              <a:rPr lang="zh-CN" altLang="en-US" dirty="0"/>
              <a:t>所对应的</a:t>
            </a:r>
            <a:r>
              <a:rPr lang="en-US" altLang="zh-CN" dirty="0"/>
              <a:t>value</a:t>
            </a:r>
          </a:p>
          <a:p>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]=5;</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值设置为</a:t>
            </a:r>
            <a:r>
              <a:rPr lang="en-US" altLang="zh-CN" dirty="0">
                <a:latin typeface="Courier New" panose="02070309020205020404" pitchFamily="49" charset="0"/>
                <a:cs typeface="Courier New" panose="02070309020205020404" pitchFamily="49" charset="0"/>
              </a:rPr>
              <a:t>5</a:t>
            </a:r>
          </a:p>
          <a:p>
            <a:r>
              <a:rPr lang="en-US" altLang="zh-CN" b="1" dirty="0" err="1">
                <a:latin typeface="Courier New" panose="02070309020205020404" pitchFamily="49" charset="0"/>
                <a:cs typeface="Courier New" panose="02070309020205020404" pitchFamily="49" charset="0"/>
              </a:rPr>
              <a:t>cout</a:t>
            </a:r>
            <a:r>
              <a:rPr lang="en-US" altLang="zh-CN" b="1" dirty="0">
                <a:latin typeface="Courier New" panose="02070309020205020404" pitchFamily="49" charset="0"/>
                <a:cs typeface="Courier New" panose="02070309020205020404" pitchFamily="49" charset="0"/>
              </a:rPr>
              <a:t>&lt;&lt;</a:t>
            </a:r>
            <a:r>
              <a:rPr lang="en-US" altLang="zh-CN" b="1" dirty="0" err="1">
                <a:latin typeface="Courier New" panose="02070309020205020404" pitchFamily="49" charset="0"/>
                <a:cs typeface="Courier New" panose="02070309020205020404" pitchFamily="49" charset="0"/>
              </a:rPr>
              <a:t>my_map</a:t>
            </a:r>
            <a:r>
              <a:rPr lang="en-US" altLang="zh-CN"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latin typeface="Courier New" panose="02070309020205020404" pitchFamily="49" charset="0"/>
                <a:cs typeface="Courier New" panose="02070309020205020404" pitchFamily="49" charset="0"/>
              </a:rPr>
              <a:t>abc</a:t>
            </a:r>
            <a:r>
              <a:rPr lang="en-US" altLang="zh-CN" b="1" dirty="0">
                <a:latin typeface="Courier New" panose="02070309020205020404" pitchFamily="49" charset="0"/>
                <a:ea typeface="新宋体" panose="02010609030101010101" pitchFamily="49" charset="-122"/>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r>
              <a:rPr lang="zh-CN" altLang="en-US" dirty="0">
                <a:latin typeface="Courier New" panose="02070309020205020404" pitchFamily="49" charset="0"/>
                <a:cs typeface="Courier New" panose="02070309020205020404" pitchFamily="49" charset="0"/>
              </a:rPr>
              <a:t>即将</a:t>
            </a:r>
            <a:r>
              <a:rPr lang="en-US" altLang="zh-CN" dirty="0">
                <a:latin typeface="Courier New" panose="02070309020205020404" pitchFamily="49" charset="0"/>
                <a:cs typeface="Courier New" panose="02070309020205020404" pitchFamily="49" charset="0"/>
              </a:rPr>
              <a:t>key</a:t>
            </a:r>
            <a:r>
              <a:rPr lang="zh-CN" altLang="en-US" dirty="0">
                <a:latin typeface="Courier New" panose="02070309020205020404" pitchFamily="49" charset="0"/>
                <a:cs typeface="Courier New" panose="02070309020205020404" pitchFamily="49" charset="0"/>
              </a:rPr>
              <a:t>“</a:t>
            </a:r>
            <a:r>
              <a:rPr lang="en-US" altLang="zh-CN" dirty="0" err="1">
                <a:latin typeface="Courier New" panose="02070309020205020404" pitchFamily="49" charset="0"/>
                <a:cs typeface="Courier New" panose="02070309020205020404" pitchFamily="49" charset="0"/>
              </a:rPr>
              <a:t>abc</a:t>
            </a:r>
            <a:r>
              <a:rPr lang="zh-CN" altLang="en-US" dirty="0">
                <a:latin typeface="Courier New" panose="02070309020205020404" pitchFamily="49" charset="0"/>
                <a:cs typeface="Courier New" panose="02070309020205020404" pitchFamily="49" charset="0"/>
              </a:rPr>
              <a:t>”对应的</a:t>
            </a:r>
            <a:r>
              <a:rPr lang="en-US" altLang="zh-CN" dirty="0">
                <a:latin typeface="Courier New" panose="02070309020205020404" pitchFamily="49" charset="0"/>
                <a:cs typeface="Courier New" panose="02070309020205020404" pitchFamily="49" charset="0"/>
              </a:rPr>
              <a:t>value</a:t>
            </a:r>
            <a:r>
              <a:rPr lang="zh-CN" altLang="en-US" dirty="0">
                <a:latin typeface="Courier New" panose="02070309020205020404" pitchFamily="49" charset="0"/>
                <a:cs typeface="Courier New" panose="02070309020205020404" pitchFamily="49" charset="0"/>
              </a:rPr>
              <a:t>值输出到屏幕上</a:t>
            </a:r>
            <a:endParaRPr lang="en-US" altLang="zh-CN" dirty="0">
              <a:latin typeface="Courier New" panose="02070309020205020404" pitchFamily="49" charset="0"/>
              <a:cs typeface="Courier New" panose="02070309020205020404" pitchFamily="49" charset="0"/>
            </a:endParaRPr>
          </a:p>
          <a:p>
            <a:endParaRPr lang="en-US" altLang="zh-CN" dirty="0">
              <a:latin typeface="Courier New" panose="02070309020205020404" pitchFamily="49" charset="0"/>
              <a:cs typeface="Courier New" panose="02070309020205020404" pitchFamily="49" charset="0"/>
            </a:endParaRPr>
          </a:p>
          <a:p>
            <a:endParaRPr lang="zh-CN" altLang="en-US" dirty="0"/>
          </a:p>
        </p:txBody>
      </p:sp>
      <p:sp>
        <p:nvSpPr>
          <p:cNvPr id="3" name="标题 2">
            <a:extLst>
              <a:ext uri="{FF2B5EF4-FFF2-40B4-BE49-F238E27FC236}">
                <a16:creationId xmlns:a16="http://schemas.microsoft.com/office/drawing/2014/main" id="{FAC187B8-7B02-4BAA-A4BB-A47F96041EC6}"/>
              </a:ext>
            </a:extLst>
          </p:cNvPr>
          <p:cNvSpPr>
            <a:spLocks noGrp="1"/>
          </p:cNvSpPr>
          <p:nvPr>
            <p:ph type="title"/>
          </p:nvPr>
        </p:nvSpPr>
        <p:spPr/>
        <p:txBody>
          <a:bodyPr/>
          <a:lstStyle/>
          <a:p>
            <a:r>
              <a:rPr lang="zh-CN" altLang="en-US" dirty="0"/>
              <a:t>映射</a:t>
            </a:r>
          </a:p>
        </p:txBody>
      </p:sp>
      <p:sp>
        <p:nvSpPr>
          <p:cNvPr id="4" name="灯片编号占位符 3">
            <a:extLst>
              <a:ext uri="{FF2B5EF4-FFF2-40B4-BE49-F238E27FC236}">
                <a16:creationId xmlns:a16="http://schemas.microsoft.com/office/drawing/2014/main" id="{B32D003F-53C9-480D-821A-E57342A60D18}"/>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128</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997335723"/>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4263508-3AB5-49EF-A3FF-D94F1CF7EAA9}"/>
              </a:ext>
            </a:extLst>
          </p:cNvPr>
          <p:cNvSpPr>
            <a:spLocks noGrp="1"/>
          </p:cNvSpPr>
          <p:nvPr>
            <p:ph idx="1"/>
          </p:nvPr>
        </p:nvSpPr>
        <p:spPr>
          <a:xfrm>
            <a:off x="457200" y="1714500"/>
            <a:ext cx="8229600" cy="4500562"/>
          </a:xfrm>
        </p:spPr>
        <p:txBody>
          <a:bodyPr/>
          <a:lstStyle/>
          <a:p>
            <a:r>
              <a:rPr lang="zh-CN" altLang="en-US" dirty="0"/>
              <a:t>键值对</a:t>
            </a:r>
            <a:r>
              <a:rPr lang="en-US" altLang="zh-CN" dirty="0"/>
              <a:t>&lt;key, value&gt;</a:t>
            </a:r>
            <a:r>
              <a:rPr lang="zh-CN" altLang="en-US" dirty="0"/>
              <a:t>的类型为</a:t>
            </a:r>
            <a:r>
              <a:rPr lang="en-US" altLang="zh-CN" dirty="0"/>
              <a:t>pair</a:t>
            </a:r>
            <a:r>
              <a:rPr lang="zh-CN" altLang="en-US" dirty="0"/>
              <a:t>，是</a:t>
            </a:r>
            <a:r>
              <a:rPr lang="en-US" altLang="zh-CN" dirty="0"/>
              <a:t>C++</a:t>
            </a:r>
            <a:r>
              <a:rPr lang="zh-CN" altLang="en-US" dirty="0"/>
              <a:t>标准模板库提供的数据类型</a:t>
            </a:r>
            <a:endParaRPr lang="en-US" altLang="zh-CN" dirty="0"/>
          </a:p>
          <a:p>
            <a:pPr lvl="1"/>
            <a:r>
              <a:rPr lang="zh-CN" altLang="en-US" dirty="0"/>
              <a:t>类型定义于头文件</a:t>
            </a:r>
            <a:r>
              <a:rPr lang="en-US" altLang="zh-CN" dirty="0"/>
              <a:t>utility</a:t>
            </a:r>
          </a:p>
          <a:p>
            <a:pPr lvl="1"/>
            <a:r>
              <a:rPr lang="zh-CN" altLang="en-US" dirty="0"/>
              <a:t>公有数据成员</a:t>
            </a:r>
            <a:r>
              <a:rPr lang="en-US" altLang="zh-CN" dirty="0"/>
              <a:t>first</a:t>
            </a:r>
            <a:r>
              <a:rPr lang="zh-CN" altLang="en-US" dirty="0"/>
              <a:t>和</a:t>
            </a:r>
            <a:r>
              <a:rPr lang="en-US" altLang="zh-CN" dirty="0"/>
              <a:t>second</a:t>
            </a:r>
            <a:r>
              <a:rPr lang="zh-CN" altLang="en-US" dirty="0"/>
              <a:t>，分别对应</a:t>
            </a:r>
            <a:r>
              <a:rPr lang="en-US" altLang="zh-CN" dirty="0"/>
              <a:t>key</a:t>
            </a:r>
            <a:r>
              <a:rPr lang="zh-CN" altLang="en-US" dirty="0"/>
              <a:t>和</a:t>
            </a:r>
            <a:r>
              <a:rPr lang="en-US" altLang="zh-CN" dirty="0"/>
              <a:t>value</a:t>
            </a:r>
          </a:p>
          <a:p>
            <a:pPr lvl="1"/>
            <a:r>
              <a:rPr lang="zh-CN" altLang="en-US" dirty="0"/>
              <a:t>公有函数成员</a:t>
            </a:r>
            <a:r>
              <a:rPr lang="en-US" altLang="zh-CN" dirty="0" err="1"/>
              <a:t>make_pair</a:t>
            </a:r>
            <a:r>
              <a:rPr lang="zh-CN" altLang="en-US" dirty="0"/>
              <a:t>可以创建</a:t>
            </a:r>
            <a:r>
              <a:rPr lang="en-US" altLang="zh-CN" dirty="0"/>
              <a:t>pair</a:t>
            </a:r>
            <a:r>
              <a:rPr lang="zh-CN" altLang="en-US" dirty="0"/>
              <a:t>对象</a:t>
            </a:r>
          </a:p>
        </p:txBody>
      </p:sp>
      <p:sp>
        <p:nvSpPr>
          <p:cNvPr id="3" name="标题 2">
            <a:extLst>
              <a:ext uri="{FF2B5EF4-FFF2-40B4-BE49-F238E27FC236}">
                <a16:creationId xmlns:a16="http://schemas.microsoft.com/office/drawing/2014/main" id="{C2FBFC82-9AAB-48A0-86BC-1C35DAF82A60}"/>
              </a:ext>
            </a:extLst>
          </p:cNvPr>
          <p:cNvSpPr>
            <a:spLocks noGrp="1"/>
          </p:cNvSpPr>
          <p:nvPr>
            <p:ph type="title"/>
          </p:nvPr>
        </p:nvSpPr>
        <p:spPr/>
        <p:txBody>
          <a:bodyPr/>
          <a:lstStyle/>
          <a:p>
            <a:r>
              <a:rPr lang="en-US" altLang="zh-CN" dirty="0"/>
              <a:t>pair</a:t>
            </a:r>
            <a:r>
              <a:rPr lang="zh-CN" altLang="en-US" dirty="0"/>
              <a:t>类型</a:t>
            </a:r>
          </a:p>
        </p:txBody>
      </p:sp>
      <p:sp>
        <p:nvSpPr>
          <p:cNvPr id="4" name="灯片编号占位符 3">
            <a:extLst>
              <a:ext uri="{FF2B5EF4-FFF2-40B4-BE49-F238E27FC236}">
                <a16:creationId xmlns:a16="http://schemas.microsoft.com/office/drawing/2014/main" id="{E782A959-93FE-44EC-AE23-62A05DC7E5DB}"/>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129</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40409372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229600" cy="5112568"/>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cstring</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min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//type</a:t>
            </a:r>
            <a:r>
              <a:rPr lang="zh-CN" altLang="en-US" sz="2400" b="1" dirty="0">
                <a:solidFill>
                  <a:srgbClr val="00B050"/>
                </a:solidFill>
                <a:latin typeface="Courier New" panose="02070309020205020404" pitchFamily="49" charset="0"/>
                <a:cs typeface="Courier New" panose="02070309020205020404" pitchFamily="49" charset="0"/>
              </a:rPr>
              <a:t>型的</a:t>
            </a:r>
            <a:r>
              <a:rPr lang="en-US" altLang="zh-CN" sz="2400" b="1" dirty="0">
                <a:solidFill>
                  <a:srgbClr val="00B050"/>
                </a:solidFill>
                <a:latin typeface="Courier New" panose="02070309020205020404" pitchFamily="49" charset="0"/>
                <a:cs typeface="Courier New" panose="02070309020205020404" pitchFamily="49" charset="0"/>
              </a:rPr>
              <a:t>a</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b</a:t>
            </a:r>
            <a:r>
              <a:rPr lang="zh-CN" altLang="en-US" sz="2400" b="1" dirty="0">
                <a:solidFill>
                  <a:srgbClr val="00B050"/>
                </a:solidFill>
                <a:latin typeface="Courier New" panose="02070309020205020404" pitchFamily="49" charset="0"/>
                <a:cs typeface="Courier New" panose="02070309020205020404" pitchFamily="49" charset="0"/>
              </a:rPr>
              <a:t>要能够进行“&lt;”比较运算!</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 </a:t>
            </a:r>
            <a:r>
              <a:rPr lang="en-US" altLang="zh-CN" sz="2400" b="1" dirty="0">
                <a:latin typeface="Courier New" panose="02070309020205020404" pitchFamily="49" charset="0"/>
                <a:cs typeface="Courier New" panose="02070309020205020404" pitchFamily="49" charset="0"/>
              </a:rPr>
              <a:t>(a&lt;</a:t>
            </a:r>
            <a:r>
              <a:rPr lang="en-US" altLang="zh-CN" sz="2400" b="1" dirty="0" err="1">
                <a:latin typeface="Courier New" panose="02070309020205020404" pitchFamily="49" charset="0"/>
                <a:cs typeface="Courier New" panose="02070309020205020404" pitchFamily="49" charset="0"/>
              </a:rPr>
              <a:t>b?a:b</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min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a,</a:t>
            </a:r>
            <a:r>
              <a:rPr lang="en-US" altLang="zh-CN" sz="2400" b="1" dirty="0">
                <a:solidFill>
                  <a:srgbClr val="0000FF"/>
                </a:solidFill>
                <a:latin typeface="Courier New" panose="02070309020205020404" pitchFamily="49" charset="0"/>
                <a:cs typeface="Courier New" panose="02070309020205020404" pitchFamily="49" charset="0"/>
              </a:rPr>
              <a:t> char</a:t>
            </a:r>
            <a:r>
              <a:rPr lang="en-US" altLang="zh-CN" sz="2400" b="1" dirty="0">
                <a:latin typeface="Courier New" panose="02070309020205020404" pitchFamily="49" charset="0"/>
                <a:cs typeface="Courier New" panose="02070309020205020404" pitchFamily="49" charset="0"/>
              </a:rPr>
              <a:t>* b){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函数</a:t>
            </a:r>
            <a:r>
              <a:rPr lang="en-US" altLang="zh-CN" sz="2400" b="1" dirty="0">
                <a:solidFill>
                  <a:srgbClr val="00B050"/>
                </a:solidFill>
                <a:latin typeface="Courier New" panose="02070309020205020404" pitchFamily="49" charset="0"/>
                <a:cs typeface="Courier New" panose="02070309020205020404" pitchFamily="49" charset="0"/>
              </a:rPr>
              <a:t>min，</a:t>
            </a:r>
            <a:r>
              <a:rPr lang="zh-CN" altLang="en-US" sz="2400" b="1" dirty="0">
                <a:solidFill>
                  <a:srgbClr val="00B050"/>
                </a:solidFill>
                <a:latin typeface="Courier New" panose="02070309020205020404" pitchFamily="49" charset="0"/>
                <a:cs typeface="Courier New" panose="02070309020205020404" pitchFamily="49" charset="0"/>
              </a:rPr>
              <a:t>字符串型参数，不能直接使用“&lt;”来进行</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比较</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strcmp</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a,b</a:t>
            </a:r>
            <a:r>
              <a:rPr lang="en-US" altLang="zh-CN" sz="2400" b="1" dirty="0">
                <a:latin typeface="Courier New" panose="02070309020205020404" pitchFamily="49" charset="0"/>
                <a:cs typeface="Courier New" panose="02070309020205020404" pitchFamily="49" charset="0"/>
              </a:rPr>
              <a:t>)&lt;0?a:b);  </a:t>
            </a:r>
          </a:p>
          <a:p>
            <a:pPr algn="just">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933429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518A64E-1198-4F75-8F73-6FF9F9A8EBD6}"/>
              </a:ext>
            </a:extLst>
          </p:cNvPr>
          <p:cNvSpPr>
            <a:spLocks noGrp="1"/>
          </p:cNvSpPr>
          <p:nvPr>
            <p:ph type="title"/>
          </p:nvPr>
        </p:nvSpPr>
        <p:spPr/>
        <p:txBody>
          <a:bodyPr/>
          <a:lstStyle/>
          <a:p>
            <a:r>
              <a:rPr lang="en-US" altLang="zh-CN" dirty="0"/>
              <a:t>Pair</a:t>
            </a:r>
            <a:r>
              <a:rPr lang="zh-CN" altLang="en-US" dirty="0"/>
              <a:t>类型的主要操作</a:t>
            </a:r>
          </a:p>
        </p:txBody>
      </p:sp>
      <p:sp>
        <p:nvSpPr>
          <p:cNvPr id="4" name="灯片编号占位符 3">
            <a:extLst>
              <a:ext uri="{FF2B5EF4-FFF2-40B4-BE49-F238E27FC236}">
                <a16:creationId xmlns:a16="http://schemas.microsoft.com/office/drawing/2014/main" id="{AF0A7152-F290-4C9C-A132-B90841C7D22C}"/>
              </a:ext>
            </a:extLst>
          </p:cNvPr>
          <p:cNvSpPr>
            <a:spLocks noGrp="1"/>
          </p:cNvSpPr>
          <p:nvPr>
            <p:ph type="sldNum" sz="quarter" idx="11"/>
          </p:nvPr>
        </p:nvSpPr>
        <p:spPr/>
        <p:txBody>
          <a:bodyPr/>
          <a:lstStyle/>
          <a:p>
            <a:pPr>
              <a:defRPr/>
            </a:pPr>
            <a:fld id="{D5143908-0819-4B70-B92B-71A05F9F97D4}" type="slidenum">
              <a:rPr lang="zh-CN" altLang="en-US" smtClean="0"/>
              <a:pPr>
                <a:defRPr/>
              </a:pPr>
              <a:t>130</a:t>
            </a:fld>
            <a:endParaRPr lang="zh-CN" altLang="en-US" dirty="0"/>
          </a:p>
        </p:txBody>
      </p:sp>
      <p:graphicFrame>
        <p:nvGraphicFramePr>
          <p:cNvPr id="5" name="表格 4">
            <a:extLst>
              <a:ext uri="{FF2B5EF4-FFF2-40B4-BE49-F238E27FC236}">
                <a16:creationId xmlns:a16="http://schemas.microsoft.com/office/drawing/2014/main" id="{602327FD-548D-4D32-BB46-24A6473734B5}"/>
              </a:ext>
            </a:extLst>
          </p:cNvPr>
          <p:cNvGraphicFramePr>
            <a:graphicFrameLocks noGrp="1"/>
          </p:cNvGraphicFramePr>
          <p:nvPr>
            <p:extLst>
              <p:ext uri="{D42A27DB-BD31-4B8C-83A1-F6EECF244321}">
                <p14:modId xmlns:p14="http://schemas.microsoft.com/office/powerpoint/2010/main" val="2459906494"/>
              </p:ext>
            </p:extLst>
          </p:nvPr>
        </p:nvGraphicFramePr>
        <p:xfrm>
          <a:off x="143508" y="1956213"/>
          <a:ext cx="8856984" cy="4318000"/>
        </p:xfrm>
        <a:graphic>
          <a:graphicData uri="http://schemas.openxmlformats.org/drawingml/2006/table">
            <a:tbl>
              <a:tblPr firstRow="1" bandRow="1">
                <a:tableStyleId>{5C22544A-7EE6-4342-B048-85BDC9FD1C3A}</a:tableStyleId>
              </a:tblPr>
              <a:tblGrid>
                <a:gridCol w="3240360">
                  <a:extLst>
                    <a:ext uri="{9D8B030D-6E8A-4147-A177-3AD203B41FA5}">
                      <a16:colId xmlns:a16="http://schemas.microsoft.com/office/drawing/2014/main" val="2708692246"/>
                    </a:ext>
                  </a:extLst>
                </a:gridCol>
                <a:gridCol w="5616624">
                  <a:extLst>
                    <a:ext uri="{9D8B030D-6E8A-4147-A177-3AD203B41FA5}">
                      <a16:colId xmlns:a16="http://schemas.microsoft.com/office/drawing/2014/main" val="3466476604"/>
                    </a:ext>
                  </a:extLst>
                </a:gridCol>
              </a:tblGrid>
              <a:tr h="370840">
                <a:tc>
                  <a:txBody>
                    <a:bodyPr/>
                    <a:lstStyle/>
                    <a:p>
                      <a:pPr algn="ctr"/>
                      <a:r>
                        <a:rPr lang="zh-CN" altLang="en-US" dirty="0">
                          <a:latin typeface="Courier New" panose="02070309020205020404" pitchFamily="49" charset="0"/>
                          <a:cs typeface="Courier New" panose="02070309020205020404" pitchFamily="49" charset="0"/>
                        </a:rPr>
                        <a:t>表达式</a:t>
                      </a:r>
                    </a:p>
                  </a:txBody>
                  <a:tcPr anchor="ctr"/>
                </a:tc>
                <a:tc>
                  <a:txBody>
                    <a:bodyPr/>
                    <a:lstStyle/>
                    <a:p>
                      <a:pPr algn="ctr"/>
                      <a:r>
                        <a:rPr lang="zh-CN" altLang="en-US" dirty="0">
                          <a:latin typeface="Courier New" panose="02070309020205020404" pitchFamily="49" charset="0"/>
                          <a:cs typeface="Courier New" panose="02070309020205020404" pitchFamily="49" charset="0"/>
                        </a:rPr>
                        <a:t>含义</a:t>
                      </a:r>
                    </a:p>
                  </a:txBody>
                  <a:tcPr anchor="ctr"/>
                </a:tc>
                <a:extLst>
                  <a:ext uri="{0D108BD9-81ED-4DB2-BD59-A6C34878D82A}">
                    <a16:rowId xmlns:a16="http://schemas.microsoft.com/office/drawing/2014/main" val="1013531356"/>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创建一个空的pair对象，它的两个元素分别是T1和T2类型，采用值初始化</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035315111"/>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pair&lt;T1,T2&gt; p1(v1,v2);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创建一个pair对象，它的两个元素分别是T1和T2类型，其中first成员初始化为v2，second成员初始化为v2。</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52052188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make_pair(v1,v2)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以v1,v2值创建一个新的pair对象，其元素类型分别是v1，v2类型</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850530043"/>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p1&lt;p2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两个pair对象之间的小于运算，遵循字典顺序</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440137919"/>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p1==p2 </a:t>
                      </a:r>
                      <a:endParaRPr lang="zh-CN" altLang="en-US" dirty="0">
                        <a:latin typeface="Courier New" panose="02070309020205020404" pitchFamily="49" charset="0"/>
                        <a:cs typeface="Courier New" panose="02070309020205020404" pitchFamily="49" charset="0"/>
                      </a:endParaRPr>
                    </a:p>
                  </a:txBody>
                  <a:tcPr anchor="ctr"/>
                </a:tc>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如果两个pair对象的first和second值依次相等，则它们相等</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1789567947"/>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p.first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返回p中名为first的数据成员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2216958245"/>
                  </a:ext>
                </a:extLst>
              </a:tr>
              <a:tr h="370840">
                <a:tc>
                  <a:txBody>
                    <a:bodyPr/>
                    <a:lstStyle/>
                    <a:p>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p.second </a:t>
                      </a:r>
                      <a:endParaRPr lang="zh-CN" altLang="en-US" dirty="0">
                        <a:latin typeface="Courier New" panose="02070309020205020404" pitchFamily="49" charset="0"/>
                        <a:cs typeface="Courier New" panose="02070309020205020404" pitchFamily="49"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sz="1800" b="0"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返回p中名为second的数据成员</a:t>
                      </a:r>
                      <a:endParaRPr lang="zh-CN" altLang="en-US" dirty="0">
                        <a:latin typeface="Courier New" panose="02070309020205020404" pitchFamily="49" charset="0"/>
                        <a:cs typeface="Courier New" panose="02070309020205020404" pitchFamily="49" charset="0"/>
                      </a:endParaRPr>
                    </a:p>
                  </a:txBody>
                  <a:tcPr anchor="ctr"/>
                </a:tc>
                <a:extLst>
                  <a:ext uri="{0D108BD9-81ED-4DB2-BD59-A6C34878D82A}">
                    <a16:rowId xmlns:a16="http://schemas.microsoft.com/office/drawing/2014/main" val="3952247934"/>
                  </a:ext>
                </a:extLst>
              </a:tr>
            </a:tbl>
          </a:graphicData>
        </a:graphic>
      </p:graphicFrame>
    </p:spTree>
    <p:extLst>
      <p:ext uri="{BB962C8B-B14F-4D97-AF65-F5344CB8AC3E}">
        <p14:creationId xmlns:p14="http://schemas.microsoft.com/office/powerpoint/2010/main" val="269543490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26DA6FC-F237-428C-8961-FB9CB771B6C3}"/>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9.15】</a:t>
            </a:r>
            <a:r>
              <a:rPr lang="zh-CN" altLang="en-US" dirty="0">
                <a:solidFill>
                  <a:srgbClr val="C00000"/>
                </a:solidFill>
              </a:rPr>
              <a:t>测试映射，分析程序的运行结果</a:t>
            </a:r>
          </a:p>
        </p:txBody>
      </p:sp>
      <p:sp>
        <p:nvSpPr>
          <p:cNvPr id="4" name="灯片编号占位符 3">
            <a:extLst>
              <a:ext uri="{FF2B5EF4-FFF2-40B4-BE49-F238E27FC236}">
                <a16:creationId xmlns:a16="http://schemas.microsoft.com/office/drawing/2014/main" id="{A977AF48-B931-42AD-BF73-196DB295BD5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131</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485F0A97-5328-4E66-90CB-3C68BE94A425}"/>
              </a:ext>
            </a:extLst>
          </p:cNvPr>
          <p:cNvSpPr/>
          <p:nvPr/>
        </p:nvSpPr>
        <p:spPr>
          <a:xfrm>
            <a:off x="107504" y="1505685"/>
            <a:ext cx="8928992" cy="4985980"/>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&lt;map&gt;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&lt;iostream&gt;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#include</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&lt;string&gt;</a:t>
            </a:r>
            <a:endPar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endParaRP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int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main()</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map</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&lt;</a:t>
            </a:r>
            <a:r>
              <a:rPr kumimoji="0" lang="en-US" altLang="zh-CN" sz="2000" b="1" i="0" u="none" strike="noStrike" kern="1200" cap="none" spc="0" normalizeH="0" baseline="0" noProof="0" dirty="0">
                <a:ln>
                  <a:noFill/>
                </a:ln>
                <a:solidFill>
                  <a:srgbClr val="2B91AF"/>
                </a:solidFill>
                <a:effectLst/>
                <a:uLnTx/>
                <a:uFillTx/>
                <a:latin typeface="Courier New" panose="02070309020205020404" pitchFamily="49" charset="0"/>
                <a:ea typeface="新宋体" panose="02010609030101010101" pitchFamily="49" charset="-122"/>
                <a:cs typeface="Courier New" panose="02070309020205020404" pitchFamily="49" charset="0"/>
              </a:rPr>
              <a:t>string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unsigned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long</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&gt;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"Melania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2024561111;</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"Francis"</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39066982;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"Elizabeth"</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 4402079304832;</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"The president's number is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"Donald Trump"</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8080"/>
                </a:solidFill>
                <a:effectLst/>
                <a:uLnTx/>
                <a:uFillTx/>
                <a:latin typeface="Courier New" panose="02070309020205020404" pitchFamily="49" charset="0"/>
                <a:ea typeface="新宋体" panose="02010609030101010101" pitchFamily="49" charset="-122"/>
                <a:cs typeface="Courier New" panose="02070309020205020404" pitchFamily="49" charset="0"/>
              </a:rPr>
              <a:t>&lt;&lt;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for</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const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a:ln>
                  <a:noFill/>
                </a:ln>
                <a:solidFill>
                  <a:srgbClr val="0000FF"/>
                </a:solidFill>
                <a:effectLst/>
                <a:uLnTx/>
                <a:uFillTx/>
                <a:latin typeface="Courier New" panose="02070309020205020404" pitchFamily="49" charset="0"/>
                <a:ea typeface="新宋体" panose="02010609030101010101" pitchFamily="49" charset="-122"/>
                <a:cs typeface="Courier New" panose="02070309020205020404" pitchFamily="49" charset="0"/>
              </a:rPr>
              <a:t>auto</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&amp; person :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phone_book</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cout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person.first</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a:ln>
                  <a:noFill/>
                </a:ln>
                <a:solidFill>
                  <a:srgbClr val="A31515"/>
                </a:solidFill>
                <a:effectLst/>
                <a:uLnTx/>
                <a:uFillTx/>
                <a:latin typeface="Courier New" panose="02070309020205020404" pitchFamily="49" charset="0"/>
                <a:ea typeface="新宋体" panose="02010609030101010101" pitchFamily="49" charset="-122"/>
                <a:cs typeface="Courier New" panose="02070309020205020404" pitchFamily="49" charset="0"/>
              </a:rPr>
              <a:t>" can be reached at "</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person.second</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 &lt;&lt; </a:t>
            </a:r>
            <a:r>
              <a:rPr kumimoji="0" lang="en-US" altLang="zh-CN" sz="2000" b="1" i="0" u="none" strike="noStrike" kern="1200" cap="none" spc="0" normalizeH="0" baseline="0" noProof="0" dirty="0" err="1">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endl</a:t>
            </a: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000" b="1" i="0" u="none" strike="noStrike" kern="1200" cap="none" spc="0" normalizeH="0" baseline="0" noProof="0" dirty="0">
                <a:ln>
                  <a:noFill/>
                </a:ln>
                <a:solidFill>
                  <a:srgbClr val="000000"/>
                </a:solidFill>
                <a:effectLst/>
                <a:uLnTx/>
                <a:uFillTx/>
                <a:latin typeface="Courier New" panose="02070309020205020404" pitchFamily="49" charset="0"/>
                <a:ea typeface="新宋体" panose="02010609030101010101" pitchFamily="49" charset="-122"/>
                <a:cs typeface="Courier New" panose="02070309020205020404" pitchFamily="49" charset="0"/>
              </a:rPr>
              <a:t>}</a:t>
            </a:r>
            <a:endParaRPr kumimoji="0" lang="zh-CN" altLang="en-US" sz="20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Tree>
    <p:extLst>
      <p:ext uri="{BB962C8B-B14F-4D97-AF65-F5344CB8AC3E}">
        <p14:creationId xmlns:p14="http://schemas.microsoft.com/office/powerpoint/2010/main" val="208523160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6D782EBF-68D2-4C91-A982-0559F7836DCA}"/>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132</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
        <p:nvSpPr>
          <p:cNvPr id="5" name="矩形 4">
            <a:extLst>
              <a:ext uri="{FF2B5EF4-FFF2-40B4-BE49-F238E27FC236}">
                <a16:creationId xmlns:a16="http://schemas.microsoft.com/office/drawing/2014/main" id="{2FE4A531-F255-4645-964A-8A84BE4DFAD3}"/>
              </a:ext>
            </a:extLst>
          </p:cNvPr>
          <p:cNvSpPr/>
          <p:nvPr/>
        </p:nvSpPr>
        <p:spPr>
          <a:xfrm>
            <a:off x="485799" y="1412776"/>
            <a:ext cx="8285138" cy="3462486"/>
          </a:xfrm>
          <a:prstGeom prst="rect">
            <a:avLst/>
          </a:prstGeom>
        </p:spPr>
        <p:txBody>
          <a:bodyPr wrap="square">
            <a:spAutoFit/>
          </a:bodyPr>
          <a:lstStyle/>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8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rPr>
              <a:t>程序运行结果：</a:t>
            </a:r>
            <a:endParaRPr kumimoji="0" lang="en-US" altLang="zh-CN" sz="2400" b="0" i="0" u="none" strike="noStrike" kern="1200" cap="none" spc="0" normalizeH="0" baseline="0" noProof="0" dirty="0">
              <a:ln>
                <a:noFill/>
              </a:ln>
              <a:solidFill>
                <a:srgbClr val="FA8D3D">
                  <a:lumMod val="75000"/>
                </a:srgbClr>
              </a:solidFill>
              <a:effectLst/>
              <a:uLnTx/>
              <a:uFillTx/>
              <a:latin typeface="黑体" panose="02010609060101010101" pitchFamily="49" charset="-122"/>
              <a:ea typeface="黑体" panose="02010609060101010101" pitchFamily="49" charset="-122"/>
              <a:cs typeface="+mn-cs"/>
            </a:endParaRP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The president's number is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Donald Trump can be reached at 2024561111</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Elizabeth can be reached at 4402079304832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Francis can be reached at 39066982</a:t>
            </a:r>
          </a:p>
          <a:p>
            <a:pPr marL="0" marR="0" lvl="0" indent="0" algn="l" defTabSz="914400" rtl="0" eaLnBrk="1" fontAlgn="base" latinLnBrk="0" hangingPunct="1">
              <a:lnSpc>
                <a:spcPct val="15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Melania Trump can be reached at 2024561111</a:t>
            </a:r>
          </a:p>
        </p:txBody>
      </p:sp>
    </p:spTree>
    <p:extLst>
      <p:ext uri="{BB962C8B-B14F-4D97-AF65-F5344CB8AC3E}">
        <p14:creationId xmlns:p14="http://schemas.microsoft.com/office/powerpoint/2010/main" val="40404473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F3B7AE44-2913-4630-8CC6-EFE22B9492B3}"/>
              </a:ext>
            </a:extLst>
          </p:cNvPr>
          <p:cNvSpPr>
            <a:spLocks noGrp="1"/>
          </p:cNvSpPr>
          <p:nvPr>
            <p:ph idx="1"/>
          </p:nvPr>
        </p:nvSpPr>
        <p:spPr>
          <a:xfrm>
            <a:off x="457200" y="1928813"/>
            <a:ext cx="8229600" cy="636091"/>
          </a:xfrm>
        </p:spPr>
        <p:txBody>
          <a:bodyPr/>
          <a:lstStyle/>
          <a:p>
            <a:r>
              <a:rPr lang="zh-CN" altLang="en-US" dirty="0"/>
              <a:t>按字典序统计下面这段文字中单词出现的次数</a:t>
            </a:r>
            <a:endParaRPr lang="en-US" altLang="zh-CN" dirty="0"/>
          </a:p>
        </p:txBody>
      </p:sp>
      <p:sp>
        <p:nvSpPr>
          <p:cNvPr id="3" name="标题 2">
            <a:extLst>
              <a:ext uri="{FF2B5EF4-FFF2-40B4-BE49-F238E27FC236}">
                <a16:creationId xmlns:a16="http://schemas.microsoft.com/office/drawing/2014/main" id="{04002FC0-3982-4CB8-BCCD-2C19DE3B3FB9}"/>
              </a:ext>
            </a:extLst>
          </p:cNvPr>
          <p:cNvSpPr>
            <a:spLocks noGrp="1"/>
          </p:cNvSpPr>
          <p:nvPr>
            <p:ph type="title"/>
          </p:nvPr>
        </p:nvSpPr>
        <p:spPr/>
        <p:txBody>
          <a:bodyPr/>
          <a:lstStyle/>
          <a:p>
            <a:r>
              <a:rPr lang="zh-CN" altLang="en-US" dirty="0"/>
              <a:t>练习</a:t>
            </a:r>
            <a:r>
              <a:rPr lang="en-US" altLang="zh-CN" dirty="0"/>
              <a:t>9.3</a:t>
            </a:r>
            <a:endParaRPr lang="zh-CN" altLang="en-US" dirty="0"/>
          </a:p>
        </p:txBody>
      </p:sp>
      <p:sp>
        <p:nvSpPr>
          <p:cNvPr id="4" name="灯片编号占位符 3">
            <a:extLst>
              <a:ext uri="{FF2B5EF4-FFF2-40B4-BE49-F238E27FC236}">
                <a16:creationId xmlns:a16="http://schemas.microsoft.com/office/drawing/2014/main" id="{56AB10A3-721C-4EAA-85D4-13CD45F247A4}"/>
              </a:ext>
            </a:extLst>
          </p:cNvPr>
          <p:cNvSpPr>
            <a:spLocks noGrp="1"/>
          </p:cNvSpPr>
          <p:nvPr>
            <p:ph type="sldNum" sz="quarter" idx="11"/>
          </p:nvPr>
        </p:nvSpPr>
        <p:spPr/>
        <p:txBody>
          <a:bodyPr/>
          <a:lstStyle/>
          <a:p>
            <a:pPr>
              <a:defRPr/>
            </a:pPr>
            <a:fld id="{D5143908-0819-4B70-B92B-71A05F9F97D4}" type="slidenum">
              <a:rPr lang="zh-CN" altLang="en-US" smtClean="0"/>
              <a:pPr>
                <a:defRPr/>
              </a:pPr>
              <a:t>133</a:t>
            </a:fld>
            <a:endParaRPr lang="zh-CN" altLang="en-US" dirty="0"/>
          </a:p>
        </p:txBody>
      </p:sp>
      <p:sp>
        <p:nvSpPr>
          <p:cNvPr id="5" name="矩形 4">
            <a:extLst>
              <a:ext uri="{FF2B5EF4-FFF2-40B4-BE49-F238E27FC236}">
                <a16:creationId xmlns:a16="http://schemas.microsoft.com/office/drawing/2014/main" id="{A40E0983-E09F-4688-8EC8-A3FD9C3FEBDA}"/>
              </a:ext>
            </a:extLst>
          </p:cNvPr>
          <p:cNvSpPr/>
          <p:nvPr/>
        </p:nvSpPr>
        <p:spPr>
          <a:xfrm>
            <a:off x="807063" y="2708047"/>
            <a:ext cx="7931224" cy="3170099"/>
          </a:xfrm>
          <a:prstGeom prst="rect">
            <a:avLst/>
          </a:prstGeom>
        </p:spPr>
        <p:txBody>
          <a:bodyPr wrap="square">
            <a:spAutoFit/>
          </a:bodyPr>
          <a:lstStyle/>
          <a:p>
            <a:r>
              <a:rPr lang="en-US" altLang="zh-CN" sz="2000" dirty="0"/>
              <a:t>It was the best of times, and it was the worst of times. It was the age of wisdom, and it was the age of foolishness. It was the epoch of belief, and it was the epoch of incredulity. It was the season of light, and it was the season of darkness. It was the spring of hope, and it was the winter of despair. We had everything before us, and we had nothing before us. We were all going direct to Heaven, and we were all going direct the other way. In short, the period was so far like the present period. That some of its noisiest authorities insisted on its being received, for good or for evil, in the superlative degree of comparison only.</a:t>
            </a:r>
          </a:p>
        </p:txBody>
      </p:sp>
    </p:spTree>
    <p:extLst>
      <p:ext uri="{BB962C8B-B14F-4D97-AF65-F5344CB8AC3E}">
        <p14:creationId xmlns:p14="http://schemas.microsoft.com/office/powerpoint/2010/main" val="197649038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solidFill>
                  <a:srgbClr val="FF0000"/>
                </a:solidFill>
              </a:rPr>
              <a:t>迭代器</a:t>
            </a:r>
            <a:r>
              <a:rPr kumimoji="1" lang="zh-CN" altLang="en-US" dirty="0"/>
              <a:t>（</a:t>
            </a:r>
            <a:r>
              <a:rPr kumimoji="1" lang="en-US" altLang="zh-CN" dirty="0"/>
              <a:t>iterator</a:t>
            </a:r>
            <a:r>
              <a:rPr kumimoji="1" lang="zh-CN" altLang="en-US" dirty="0"/>
              <a:t>）是</a:t>
            </a:r>
            <a:r>
              <a:rPr kumimoji="1" lang="en-US" altLang="zh-CN" dirty="0"/>
              <a:t>STL</a:t>
            </a:r>
            <a:r>
              <a:rPr kumimoji="1" lang="zh-CN" altLang="en-US" dirty="0"/>
              <a:t>的一个重要组成部分。在</a:t>
            </a:r>
            <a:r>
              <a:rPr kumimoji="1" lang="en-US" altLang="zh-CN" dirty="0"/>
              <a:t>STL</a:t>
            </a:r>
            <a:r>
              <a:rPr kumimoji="1" lang="zh-CN" altLang="en-US" dirty="0"/>
              <a:t>中，迭代器如同一个特殊的</a:t>
            </a:r>
            <a:r>
              <a:rPr kumimoji="1" lang="zh-CN" altLang="en-US" dirty="0">
                <a:solidFill>
                  <a:srgbClr val="FF0000"/>
                </a:solidFill>
              </a:rPr>
              <a:t>指针</a:t>
            </a:r>
            <a:r>
              <a:rPr kumimoji="1" lang="zh-CN" altLang="en-US" dirty="0"/>
              <a:t>（用以指向容器中某个位置的数据元素，也有人据此将之意译为“</a:t>
            </a:r>
            <a:r>
              <a:rPr kumimoji="1" lang="zh-CN" altLang="en-US" dirty="0">
                <a:solidFill>
                  <a:srgbClr val="FF0000"/>
                </a:solidFill>
              </a:rPr>
              <a:t>泛型指针</a:t>
            </a:r>
            <a:r>
              <a:rPr kumimoji="1" lang="zh-CN" altLang="en-US" dirty="0"/>
              <a:t>”、“指位器”或“游标”），可以用来存取容器内存储的数据。每种容器都定义了自己的迭代器。迭代器和指针很像，功能很像指针，但是实际上，迭代器是通过重载一元的“</a:t>
            </a:r>
            <a:r>
              <a:rPr kumimoji="1" lang="zh-CN" altLang="en-US" b="1" dirty="0">
                <a:latin typeface="Courier New" panose="02070309020205020404" pitchFamily="49" charset="0"/>
                <a:cs typeface="Courier New" panose="02070309020205020404" pitchFamily="49" charset="0"/>
              </a:rPr>
              <a:t>*</a:t>
            </a:r>
            <a:r>
              <a:rPr kumimoji="1" lang="zh-CN" altLang="en-US" dirty="0"/>
              <a:t>”和“</a:t>
            </a:r>
            <a:r>
              <a:rPr kumimoji="1" lang="en-US" altLang="zh-CN" b="1" dirty="0">
                <a:latin typeface="Courier New" panose="02070309020205020404" pitchFamily="49" charset="0"/>
                <a:cs typeface="Courier New" panose="02070309020205020404" pitchFamily="49" charset="0"/>
              </a:rPr>
              <a:t>-&gt;</a:t>
            </a:r>
            <a:r>
              <a:rPr kumimoji="1" lang="zh-CN" altLang="en-US" dirty="0"/>
              <a:t>”来从容器中间接地返回一个值</a:t>
            </a:r>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迭代器</a:t>
            </a:r>
          </a:p>
        </p:txBody>
      </p:sp>
      <p:sp>
        <p:nvSpPr>
          <p:cNvPr id="3" name="内容占位符 2"/>
          <p:cNvSpPr>
            <a:spLocks noGrp="1"/>
          </p:cNvSpPr>
          <p:nvPr>
            <p:ph idx="1"/>
          </p:nvPr>
        </p:nvSpPr>
        <p:spPr/>
        <p:txBody>
          <a:bodyPr/>
          <a:lstStyle/>
          <a:p>
            <a:r>
              <a:rPr kumimoji="1" lang="zh-CN" altLang="en-US" dirty="0"/>
              <a:t>不同的容器，</a:t>
            </a:r>
            <a:r>
              <a:rPr kumimoji="1" lang="en-US" altLang="zh-CN" dirty="0"/>
              <a:t>STL</a:t>
            </a:r>
            <a:r>
              <a:rPr kumimoji="1" lang="zh-CN" altLang="en-US" dirty="0"/>
              <a:t>提供的</a:t>
            </a:r>
            <a:r>
              <a:rPr kumimoji="1" lang="zh-CN" altLang="en-US" dirty="0">
                <a:solidFill>
                  <a:srgbClr val="FF0000"/>
                </a:solidFill>
              </a:rPr>
              <a:t>迭代器功能</a:t>
            </a:r>
            <a:r>
              <a:rPr kumimoji="1" lang="zh-CN" altLang="en-US" dirty="0"/>
              <a:t>各不相同。对于</a:t>
            </a:r>
            <a:r>
              <a:rPr kumimoji="1" lang="en-US" altLang="zh-CN" dirty="0"/>
              <a:t>vector</a:t>
            </a:r>
            <a:r>
              <a:rPr kumimoji="1" lang="zh-CN" altLang="en-US" dirty="0"/>
              <a:t>容器，可以使用“</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a:t>
            </a:r>
            <a:r>
              <a:rPr kumimoji="1" lang="en-US" altLang="zh-CN" dirty="0"/>
              <a:t>-=”</a:t>
            </a:r>
            <a:r>
              <a:rPr kumimoji="1" lang="zh-CN" altLang="en-US" dirty="0"/>
              <a:t>中的任何一种操作符和“</a:t>
            </a:r>
            <a:r>
              <a:rPr kumimoji="1" lang="en-US" altLang="zh-CN" dirty="0"/>
              <a:t>&lt;”</a:t>
            </a:r>
            <a:r>
              <a:rPr kumimoji="1" lang="zh-CN" altLang="en-US" dirty="0"/>
              <a:t>、“</a:t>
            </a:r>
            <a:r>
              <a:rPr kumimoji="1" lang="en-US" altLang="zh-CN" dirty="0"/>
              <a:t>&lt;=”</a:t>
            </a:r>
            <a:r>
              <a:rPr kumimoji="1" lang="zh-CN" altLang="en-US" dirty="0"/>
              <a:t>、“</a:t>
            </a:r>
            <a:r>
              <a:rPr kumimoji="1" lang="en-US" altLang="zh-CN" dirty="0"/>
              <a:t>&gt;”</a:t>
            </a:r>
            <a:r>
              <a:rPr kumimoji="1" lang="zh-CN" altLang="en-US" dirty="0"/>
              <a:t>、“</a:t>
            </a:r>
            <a:r>
              <a:rPr kumimoji="1" lang="en-US" altLang="zh-CN" dirty="0"/>
              <a:t>&gt;=”</a:t>
            </a:r>
            <a:r>
              <a:rPr kumimoji="1" lang="zh-CN" altLang="en-US" dirty="0"/>
              <a:t>、“</a:t>
            </a:r>
            <a:r>
              <a:rPr kumimoji="1" lang="en-US" altLang="zh-CN" dirty="0"/>
              <a:t>==”</a:t>
            </a:r>
            <a:r>
              <a:rPr kumimoji="1" lang="zh-CN" altLang="en-US" dirty="0"/>
              <a:t>、“</a:t>
            </a:r>
            <a:r>
              <a:rPr kumimoji="1" lang="en-US" altLang="zh-CN" dirty="0"/>
              <a:t>!=”</a:t>
            </a:r>
            <a:r>
              <a:rPr kumimoji="1" lang="zh-CN" altLang="en-US" dirty="0"/>
              <a:t>等比较运算符。</a:t>
            </a:r>
            <a:r>
              <a:rPr kumimoji="1" lang="en-US" altLang="zh-CN" dirty="0"/>
              <a:t>list</a:t>
            </a:r>
            <a:r>
              <a:rPr kumimoji="1" lang="zh-CN" altLang="en-US" dirty="0"/>
              <a:t>容器是一个标准双向链表，其迭代器也是双向的，但不能进行加、减运算，不像</a:t>
            </a:r>
            <a:r>
              <a:rPr kumimoji="1" lang="en-US" altLang="zh-CN" dirty="0"/>
              <a:t>vector</a:t>
            </a:r>
            <a:r>
              <a:rPr kumimoji="1" lang="zh-CN" altLang="en-US" dirty="0"/>
              <a:t>迭代器那样能够随机访问容器中的数据元素。</a:t>
            </a:r>
            <a:r>
              <a:rPr kumimoji="1" lang="en-US" altLang="zh-CN" dirty="0" err="1"/>
              <a:t>deque</a:t>
            </a:r>
            <a:r>
              <a:rPr kumimoji="1" lang="zh-CN" altLang="en-US" dirty="0"/>
              <a:t>容器的迭代器与</a:t>
            </a:r>
            <a:r>
              <a:rPr kumimoji="1" lang="en-US" altLang="zh-CN" dirty="0"/>
              <a:t>vector</a:t>
            </a:r>
            <a:r>
              <a:rPr kumimoji="1" lang="zh-CN" altLang="en-US" dirty="0"/>
              <a:t>容器类似，但应用相对较少。</a:t>
            </a:r>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50D0AC-D0B7-42D9-B530-BA3BD8829293}"/>
              </a:ext>
            </a:extLst>
          </p:cNvPr>
          <p:cNvSpPr>
            <a:spLocks noGrp="1"/>
          </p:cNvSpPr>
          <p:nvPr>
            <p:ph idx="1"/>
          </p:nvPr>
        </p:nvSpPr>
        <p:spPr>
          <a:xfrm>
            <a:off x="457200" y="1772816"/>
            <a:ext cx="8229600" cy="4500562"/>
          </a:xfrm>
        </p:spPr>
        <p:txBody>
          <a:bodyPr/>
          <a:lstStyle/>
          <a:p>
            <a:r>
              <a:rPr lang="zh-CN" altLang="en-US" dirty="0"/>
              <a:t>输入迭代器</a:t>
            </a:r>
            <a:endParaRPr lang="en-US" altLang="zh-CN" dirty="0"/>
          </a:p>
          <a:p>
            <a:pPr lvl="1"/>
            <a:r>
              <a:rPr lang="zh-CN" altLang="en-US" dirty="0"/>
              <a:t>提供对数据的只读访问</a:t>
            </a:r>
            <a:endParaRPr lang="en-US" altLang="zh-CN" dirty="0"/>
          </a:p>
          <a:p>
            <a:r>
              <a:rPr lang="zh-CN" altLang="en-US" dirty="0"/>
              <a:t>输出迭代器</a:t>
            </a:r>
            <a:endParaRPr lang="en-US" altLang="zh-CN" dirty="0"/>
          </a:p>
          <a:p>
            <a:pPr lvl="1"/>
            <a:r>
              <a:rPr lang="zh-CN" altLang="en-US" dirty="0"/>
              <a:t>提供对数据的只写访问</a:t>
            </a:r>
            <a:endParaRPr lang="en-US" altLang="zh-CN" dirty="0"/>
          </a:p>
          <a:p>
            <a:r>
              <a:rPr lang="zh-CN" altLang="en-US" dirty="0"/>
              <a:t>前向迭代器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一次一个地向前推进</a:t>
            </a:r>
            <a:r>
              <a:rPr lang="zh-CN" altLang="en-US" dirty="0"/>
              <a:t>迭代器</a:t>
            </a:r>
            <a:endParaRPr lang="en-US" altLang="zh-CN" dirty="0"/>
          </a:p>
          <a:p>
            <a:r>
              <a:rPr lang="zh-CN" altLang="en-US" dirty="0"/>
              <a:t>双向迭代器</a:t>
            </a:r>
            <a:endParaRPr lang="en-US" altLang="zh-CN" dirty="0"/>
          </a:p>
          <a:p>
            <a:pPr lvl="1"/>
            <a:r>
              <a:rPr lang="zh-CN" altLang="en-US" dirty="0"/>
              <a:t>提供</a:t>
            </a:r>
            <a:r>
              <a:rPr lang="zh-CN" altLang="en-US" dirty="0">
                <a:solidFill>
                  <a:srgbClr val="0033CC"/>
                </a:solidFill>
              </a:rPr>
              <a:t>读写</a:t>
            </a:r>
            <a:r>
              <a:rPr lang="zh-CN" altLang="en-US" dirty="0"/>
              <a:t>操作，并能</a:t>
            </a:r>
            <a:r>
              <a:rPr lang="zh-CN" altLang="en-US" dirty="0">
                <a:solidFill>
                  <a:srgbClr val="0033CC"/>
                </a:solidFill>
              </a:rPr>
              <a:t>一次一个地向前和向后</a:t>
            </a:r>
            <a:r>
              <a:rPr lang="zh-CN" altLang="en-US" dirty="0"/>
              <a:t>移动</a:t>
            </a:r>
            <a:endParaRPr lang="en-US" altLang="zh-CN" dirty="0"/>
          </a:p>
          <a:p>
            <a:r>
              <a:rPr lang="zh-CN" altLang="en-US" dirty="0"/>
              <a:t>随机访问迭代器</a:t>
            </a:r>
            <a:endParaRPr lang="en-US" altLang="zh-CN" dirty="0"/>
          </a:p>
          <a:p>
            <a:pPr lvl="1"/>
            <a:r>
              <a:rPr lang="zh-CN" altLang="en-US" dirty="0"/>
              <a:t>提供</a:t>
            </a:r>
            <a:r>
              <a:rPr lang="zh-CN" altLang="en-US" dirty="0">
                <a:solidFill>
                  <a:srgbClr val="0033CC"/>
                </a:solidFill>
              </a:rPr>
              <a:t>读写</a:t>
            </a:r>
            <a:r>
              <a:rPr lang="zh-CN" altLang="en-US" dirty="0"/>
              <a:t>操作，并能在数据中</a:t>
            </a:r>
            <a:r>
              <a:rPr lang="zh-CN" altLang="en-US" dirty="0">
                <a:solidFill>
                  <a:srgbClr val="0033CC"/>
                </a:solidFill>
              </a:rPr>
              <a:t>随机</a:t>
            </a:r>
            <a:r>
              <a:rPr lang="zh-CN" altLang="en-US" dirty="0"/>
              <a:t>移动</a:t>
            </a:r>
          </a:p>
        </p:txBody>
      </p:sp>
      <p:sp>
        <p:nvSpPr>
          <p:cNvPr id="3" name="标题 2">
            <a:extLst>
              <a:ext uri="{FF2B5EF4-FFF2-40B4-BE49-F238E27FC236}">
                <a16:creationId xmlns:a16="http://schemas.microsoft.com/office/drawing/2014/main" id="{FAC1373B-0B0B-43B6-95DB-4645550A0B6A}"/>
              </a:ext>
            </a:extLst>
          </p:cNvPr>
          <p:cNvSpPr>
            <a:spLocks noGrp="1"/>
          </p:cNvSpPr>
          <p:nvPr>
            <p:ph type="title"/>
          </p:nvPr>
        </p:nvSpPr>
        <p:spPr/>
        <p:txBody>
          <a:bodyPr/>
          <a:lstStyle/>
          <a:p>
            <a:r>
              <a:rPr lang="zh-CN" altLang="en-US" dirty="0"/>
              <a:t>迭代器的类别</a:t>
            </a:r>
          </a:p>
        </p:txBody>
      </p:sp>
      <p:sp>
        <p:nvSpPr>
          <p:cNvPr id="4" name="灯片编号占位符 3">
            <a:extLst>
              <a:ext uri="{FF2B5EF4-FFF2-40B4-BE49-F238E27FC236}">
                <a16:creationId xmlns:a16="http://schemas.microsoft.com/office/drawing/2014/main" id="{4F79C29A-918E-42A8-9E85-DA6576035B32}"/>
              </a:ext>
            </a:extLst>
          </p:cNvPr>
          <p:cNvSpPr>
            <a:spLocks noGrp="1"/>
          </p:cNvSpPr>
          <p:nvPr>
            <p:ph type="sldNum" sz="quarter" idx="11"/>
          </p:nvPr>
        </p:nvSpPr>
        <p:spPr/>
        <p:txBody>
          <a:bodyPr/>
          <a:lstStyle/>
          <a:p>
            <a:pPr>
              <a:defRPr/>
            </a:pPr>
            <a:fld id="{D5143908-0819-4B70-B92B-71A05F9F97D4}" type="slidenum">
              <a:rPr lang="zh-CN" altLang="en-US" smtClean="0"/>
              <a:pPr>
                <a:defRPr/>
              </a:pPr>
              <a:t>136</a:t>
            </a:fld>
            <a:endParaRPr lang="zh-CN" altLang="en-US" dirty="0"/>
          </a:p>
        </p:txBody>
      </p:sp>
    </p:spTree>
    <p:extLst>
      <p:ext uri="{BB962C8B-B14F-4D97-AF65-F5344CB8AC3E}">
        <p14:creationId xmlns:p14="http://schemas.microsoft.com/office/powerpoint/2010/main" val="105491792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2EF5E90-E552-4498-9857-A02A40B7281E}"/>
              </a:ext>
            </a:extLst>
          </p:cNvPr>
          <p:cNvSpPr>
            <a:spLocks noGrp="1"/>
          </p:cNvSpPr>
          <p:nvPr>
            <p:ph type="sldNum" sz="quarter" idx="11"/>
          </p:nvPr>
        </p:nvSpPr>
        <p:spPr/>
        <p:txBody>
          <a:bodyPr/>
          <a:lstStyle/>
          <a:p>
            <a:pPr>
              <a:defRPr/>
            </a:pPr>
            <a:fld id="{D5143908-0819-4B70-B92B-71A05F9F97D4}" type="slidenum">
              <a:rPr lang="zh-CN" altLang="en-US" smtClean="0"/>
              <a:pPr>
                <a:defRPr/>
              </a:pPr>
              <a:t>137</a:t>
            </a:fld>
            <a:endParaRPr lang="zh-CN" altLang="en-US" dirty="0"/>
          </a:p>
        </p:txBody>
      </p:sp>
      <p:pic>
        <p:nvPicPr>
          <p:cNvPr id="5" name="图片 4">
            <a:extLst>
              <a:ext uri="{FF2B5EF4-FFF2-40B4-BE49-F238E27FC236}">
                <a16:creationId xmlns:a16="http://schemas.microsoft.com/office/drawing/2014/main" id="{674C72D9-2A98-4432-9375-4A6F1F129E24}"/>
              </a:ext>
            </a:extLst>
          </p:cNvPr>
          <p:cNvPicPr>
            <a:picLocks noChangeAspect="1"/>
          </p:cNvPicPr>
          <p:nvPr/>
        </p:nvPicPr>
        <p:blipFill>
          <a:blip r:embed="rId2"/>
          <a:stretch>
            <a:fillRect/>
          </a:stretch>
        </p:blipFill>
        <p:spPr>
          <a:xfrm>
            <a:off x="1979712" y="1052736"/>
            <a:ext cx="6689674" cy="5373216"/>
          </a:xfrm>
          <a:prstGeom prst="rect">
            <a:avLst/>
          </a:prstGeom>
        </p:spPr>
      </p:pic>
      <p:sp>
        <p:nvSpPr>
          <p:cNvPr id="6" name="标题 2">
            <a:extLst>
              <a:ext uri="{FF2B5EF4-FFF2-40B4-BE49-F238E27FC236}">
                <a16:creationId xmlns:a16="http://schemas.microsoft.com/office/drawing/2014/main" id="{2CAE2094-265A-432C-B092-ED06D510571F}"/>
              </a:ext>
            </a:extLst>
          </p:cNvPr>
          <p:cNvSpPr>
            <a:spLocks noGrp="1"/>
          </p:cNvSpPr>
          <p:nvPr>
            <p:ph type="title"/>
          </p:nvPr>
        </p:nvSpPr>
        <p:spPr>
          <a:xfrm>
            <a:off x="457200" y="1000125"/>
            <a:ext cx="8229600" cy="714375"/>
          </a:xfrm>
        </p:spPr>
        <p:txBody>
          <a:bodyPr/>
          <a:lstStyle/>
          <a:p>
            <a:r>
              <a:rPr lang="zh-CN" altLang="en-US" dirty="0"/>
              <a:t>迭代器的操作</a:t>
            </a:r>
          </a:p>
        </p:txBody>
      </p:sp>
    </p:spTree>
    <p:extLst>
      <p:ext uri="{BB962C8B-B14F-4D97-AF65-F5344CB8AC3E}">
        <p14:creationId xmlns:p14="http://schemas.microsoft.com/office/powerpoint/2010/main" val="79100050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559C290-BF7E-410E-9D99-CEE085816BEC}"/>
              </a:ext>
            </a:extLst>
          </p:cNvPr>
          <p:cNvSpPr>
            <a:spLocks noGrp="1"/>
          </p:cNvSpPr>
          <p:nvPr>
            <p:ph type="title"/>
          </p:nvPr>
        </p:nvSpPr>
        <p:spPr/>
        <p:txBody>
          <a:bodyPr/>
          <a:lstStyle/>
          <a:p>
            <a:r>
              <a:rPr lang="zh-CN" altLang="en-US" dirty="0"/>
              <a:t>迭代器与容器</a:t>
            </a:r>
          </a:p>
        </p:txBody>
      </p:sp>
      <p:sp>
        <p:nvSpPr>
          <p:cNvPr id="4" name="灯片编号占位符 3">
            <a:extLst>
              <a:ext uri="{FF2B5EF4-FFF2-40B4-BE49-F238E27FC236}">
                <a16:creationId xmlns:a16="http://schemas.microsoft.com/office/drawing/2014/main" id="{08351179-31CE-4B02-B289-515EFC53012C}"/>
              </a:ext>
            </a:extLst>
          </p:cNvPr>
          <p:cNvSpPr>
            <a:spLocks noGrp="1"/>
          </p:cNvSpPr>
          <p:nvPr>
            <p:ph type="sldNum" sz="quarter" idx="11"/>
          </p:nvPr>
        </p:nvSpPr>
        <p:spPr/>
        <p:txBody>
          <a:bodyPr/>
          <a:lstStyle/>
          <a:p>
            <a:pPr>
              <a:defRPr/>
            </a:pPr>
            <a:fld id="{D5143908-0819-4B70-B92B-71A05F9F97D4}" type="slidenum">
              <a:rPr lang="zh-CN" altLang="en-US" smtClean="0"/>
              <a:pPr>
                <a:defRPr/>
              </a:pPr>
              <a:t>138</a:t>
            </a:fld>
            <a:endParaRPr lang="zh-CN" altLang="en-US" dirty="0"/>
          </a:p>
        </p:txBody>
      </p:sp>
      <p:graphicFrame>
        <p:nvGraphicFramePr>
          <p:cNvPr id="5" name="表格 4">
            <a:extLst>
              <a:ext uri="{FF2B5EF4-FFF2-40B4-BE49-F238E27FC236}">
                <a16:creationId xmlns:a16="http://schemas.microsoft.com/office/drawing/2014/main" id="{E1431ABF-A799-4166-B4E6-6F7273AF42F7}"/>
              </a:ext>
            </a:extLst>
          </p:cNvPr>
          <p:cNvGraphicFramePr>
            <a:graphicFrameLocks noGrp="1"/>
          </p:cNvGraphicFramePr>
          <p:nvPr>
            <p:extLst>
              <p:ext uri="{D42A27DB-BD31-4B8C-83A1-F6EECF244321}">
                <p14:modId xmlns:p14="http://schemas.microsoft.com/office/powerpoint/2010/main" val="2141482565"/>
              </p:ext>
            </p:extLst>
          </p:nvPr>
        </p:nvGraphicFramePr>
        <p:xfrm>
          <a:off x="611559" y="1916832"/>
          <a:ext cx="7786316" cy="4187264"/>
        </p:xfrm>
        <a:graphic>
          <a:graphicData uri="http://schemas.openxmlformats.org/drawingml/2006/table">
            <a:tbl>
              <a:tblPr firstRow="1" bandRow="1">
                <a:tableStyleId>{5C22544A-7EE6-4342-B048-85BDC9FD1C3A}</a:tableStyleId>
              </a:tblPr>
              <a:tblGrid>
                <a:gridCol w="3893158">
                  <a:extLst>
                    <a:ext uri="{9D8B030D-6E8A-4147-A177-3AD203B41FA5}">
                      <a16:colId xmlns:a16="http://schemas.microsoft.com/office/drawing/2014/main" val="1737648655"/>
                    </a:ext>
                  </a:extLst>
                </a:gridCol>
                <a:gridCol w="3893158">
                  <a:extLst>
                    <a:ext uri="{9D8B030D-6E8A-4147-A177-3AD203B41FA5}">
                      <a16:colId xmlns:a16="http://schemas.microsoft.com/office/drawing/2014/main" val="1434818343"/>
                    </a:ext>
                  </a:extLst>
                </a:gridCol>
              </a:tblGrid>
              <a:tr h="370840">
                <a:tc>
                  <a:txBody>
                    <a:bodyPr/>
                    <a:lstStyle/>
                    <a:p>
                      <a:pPr algn="ctr"/>
                      <a:r>
                        <a:rPr lang="zh-CN" altLang="en-US" dirty="0"/>
                        <a:t>容器</a:t>
                      </a:r>
                    </a:p>
                  </a:txBody>
                  <a:tcPr anchor="ctr"/>
                </a:tc>
                <a:tc>
                  <a:txBody>
                    <a:bodyPr/>
                    <a:lstStyle/>
                    <a:p>
                      <a:pPr algn="ctr"/>
                      <a:r>
                        <a:rPr lang="zh-CN" altLang="en-US" dirty="0"/>
                        <a:t>支持的迭代器</a:t>
                      </a:r>
                    </a:p>
                  </a:txBody>
                  <a:tcPr anchor="ctr"/>
                </a:tc>
                <a:extLst>
                  <a:ext uri="{0D108BD9-81ED-4DB2-BD59-A6C34878D82A}">
                    <a16:rowId xmlns:a16="http://schemas.microsoft.com/office/drawing/2014/main" val="2631185148"/>
                  </a:ext>
                </a:extLst>
              </a:tr>
              <a:tr h="370840">
                <a:tc>
                  <a:txBody>
                    <a:bodyPr/>
                    <a:lstStyle/>
                    <a:p>
                      <a:r>
                        <a:rPr lang="en-US" altLang="zh-CN" dirty="0"/>
                        <a:t>array</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1578106297"/>
                  </a:ext>
                </a:extLst>
              </a:tr>
              <a:tr h="370840">
                <a:tc>
                  <a:txBody>
                    <a:bodyPr/>
                    <a:lstStyle/>
                    <a:p>
                      <a:r>
                        <a:rPr lang="en-US" altLang="zh-CN" dirty="0"/>
                        <a:t>vector</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3450556097"/>
                  </a:ext>
                </a:extLst>
              </a:tr>
              <a:tr h="370840">
                <a:tc>
                  <a:txBody>
                    <a:bodyPr/>
                    <a:lstStyle/>
                    <a:p>
                      <a:r>
                        <a:rPr lang="en-US" altLang="zh-CN" dirty="0"/>
                        <a:t>deque</a:t>
                      </a:r>
                      <a:endParaRPr lang="zh-CN" altLang="en-US" dirty="0"/>
                    </a:p>
                  </a:txBody>
                  <a:tcPr anchor="ctr"/>
                </a:tc>
                <a:tc>
                  <a:txBody>
                    <a:bodyPr/>
                    <a:lstStyle/>
                    <a:p>
                      <a:r>
                        <a:rPr lang="zh-CN" altLang="en-US" dirty="0"/>
                        <a:t>随机</a:t>
                      </a:r>
                    </a:p>
                  </a:txBody>
                  <a:tcPr anchor="ctr"/>
                </a:tc>
                <a:extLst>
                  <a:ext uri="{0D108BD9-81ED-4DB2-BD59-A6C34878D82A}">
                    <a16:rowId xmlns:a16="http://schemas.microsoft.com/office/drawing/2014/main" val="2604547027"/>
                  </a:ext>
                </a:extLst>
              </a:tr>
              <a:tr h="370840">
                <a:tc>
                  <a:txBody>
                    <a:bodyPr/>
                    <a:lstStyle/>
                    <a:p>
                      <a:r>
                        <a:rPr lang="en-US" altLang="zh-CN" dirty="0"/>
                        <a:t>list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854681308"/>
                  </a:ext>
                </a:extLst>
              </a:tr>
              <a:tr h="370840">
                <a:tc>
                  <a:txBody>
                    <a:bodyPr/>
                    <a:lstStyle/>
                    <a:p>
                      <a:r>
                        <a:rPr lang="en-US" altLang="zh-CN" dirty="0" err="1"/>
                        <a:t>forwad_list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836775637"/>
                  </a:ext>
                </a:extLst>
              </a:tr>
              <a:tr h="370840">
                <a:tc>
                  <a:txBody>
                    <a:bodyPr/>
                    <a:lstStyle/>
                    <a:p>
                      <a:r>
                        <a:rPr lang="en-US" altLang="zh-CN" dirty="0"/>
                        <a:t>set/multiset</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3345511208"/>
                  </a:ext>
                </a:extLst>
              </a:tr>
              <a:tr h="370840">
                <a:tc>
                  <a:txBody>
                    <a:bodyPr/>
                    <a:lstStyle/>
                    <a:p>
                      <a:r>
                        <a:rPr lang="en-US" altLang="zh-CN" dirty="0"/>
                        <a:t>map/multimap</a:t>
                      </a:r>
                      <a:endParaRPr lang="zh-CN" altLang="en-US" dirty="0"/>
                    </a:p>
                  </a:txBody>
                  <a:tcPr anchor="ctr"/>
                </a:tc>
                <a:tc>
                  <a:txBody>
                    <a:bodyPr/>
                    <a:lstStyle/>
                    <a:p>
                      <a:r>
                        <a:rPr lang="zh-CN" altLang="en-US" dirty="0"/>
                        <a:t>双向</a:t>
                      </a:r>
                    </a:p>
                  </a:txBody>
                  <a:tcPr anchor="ctr"/>
                </a:tc>
                <a:extLst>
                  <a:ext uri="{0D108BD9-81ED-4DB2-BD59-A6C34878D82A}">
                    <a16:rowId xmlns:a16="http://schemas.microsoft.com/office/drawing/2014/main" val="4148664312"/>
                  </a:ext>
                </a:extLst>
              </a:tr>
              <a:tr h="370840">
                <a:tc>
                  <a:txBody>
                    <a:bodyPr/>
                    <a:lstStyle/>
                    <a:p>
                      <a:r>
                        <a:rPr lang="en-US" altLang="zh-CN" dirty="0" err="1"/>
                        <a:t>unordered_set</a:t>
                      </a:r>
                      <a:r>
                        <a:rPr lang="en-US" altLang="zh-CN" dirty="0"/>
                        <a:t>/multiset</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5464021"/>
                  </a:ext>
                </a:extLst>
              </a:tr>
              <a:tr h="478864">
                <a:tc>
                  <a:txBody>
                    <a:bodyPr/>
                    <a:lstStyle/>
                    <a:p>
                      <a:r>
                        <a:rPr lang="en-US" altLang="zh-CN" dirty="0" err="1"/>
                        <a:t>unordered_map</a:t>
                      </a:r>
                      <a:r>
                        <a:rPr lang="en-US" altLang="zh-CN" dirty="0"/>
                        <a:t>/multimap</a:t>
                      </a:r>
                      <a:endParaRPr lang="zh-CN" altLang="en-US" dirty="0"/>
                    </a:p>
                  </a:txBody>
                  <a:tcPr anchor="ctr"/>
                </a:tc>
                <a:tc>
                  <a:txBody>
                    <a:bodyPr/>
                    <a:lstStyle/>
                    <a:p>
                      <a:r>
                        <a:rPr lang="zh-CN" altLang="en-US" dirty="0"/>
                        <a:t>前向</a:t>
                      </a:r>
                    </a:p>
                  </a:txBody>
                  <a:tcPr anchor="ctr"/>
                </a:tc>
                <a:extLst>
                  <a:ext uri="{0D108BD9-81ED-4DB2-BD59-A6C34878D82A}">
                    <a16:rowId xmlns:a16="http://schemas.microsoft.com/office/drawing/2014/main" val="3983801087"/>
                  </a:ext>
                </a:extLst>
              </a:tr>
              <a:tr h="370840">
                <a:tc>
                  <a:txBody>
                    <a:bodyPr/>
                    <a:lstStyle/>
                    <a:p>
                      <a:endParaRPr lang="zh-CN" altLang="en-US" dirty="0"/>
                    </a:p>
                  </a:txBody>
                  <a:tcPr anchor="ctr"/>
                </a:tc>
                <a:tc>
                  <a:txBody>
                    <a:bodyPr/>
                    <a:lstStyle/>
                    <a:p>
                      <a:endParaRPr lang="zh-CN" altLang="en-US" dirty="0"/>
                    </a:p>
                  </a:txBody>
                  <a:tcPr anchor="ctr"/>
                </a:tc>
                <a:extLst>
                  <a:ext uri="{0D108BD9-81ED-4DB2-BD59-A6C34878D82A}">
                    <a16:rowId xmlns:a16="http://schemas.microsoft.com/office/drawing/2014/main" val="1808820670"/>
                  </a:ext>
                </a:extLst>
              </a:tr>
            </a:tbl>
          </a:graphicData>
        </a:graphic>
      </p:graphicFrame>
    </p:spTree>
    <p:extLst>
      <p:ext uri="{BB962C8B-B14F-4D97-AF65-F5344CB8AC3E}">
        <p14:creationId xmlns:p14="http://schemas.microsoft.com/office/powerpoint/2010/main" val="328323282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CF3A9A8-14DB-4F9D-8A75-D5B206C6C3C8}"/>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9.16】</a:t>
            </a:r>
            <a:r>
              <a:rPr lang="zh-CN" altLang="en-US" dirty="0">
                <a:solidFill>
                  <a:srgbClr val="C00000"/>
                </a:solidFill>
              </a:rPr>
              <a:t>分析程序运行结果</a:t>
            </a:r>
          </a:p>
        </p:txBody>
      </p:sp>
      <p:sp>
        <p:nvSpPr>
          <p:cNvPr id="4" name="灯片编号占位符 3">
            <a:extLst>
              <a:ext uri="{FF2B5EF4-FFF2-40B4-BE49-F238E27FC236}">
                <a16:creationId xmlns:a16="http://schemas.microsoft.com/office/drawing/2014/main" id="{E1C5BED7-E9DF-4106-854A-3FB14876A145}"/>
              </a:ext>
            </a:extLst>
          </p:cNvPr>
          <p:cNvSpPr>
            <a:spLocks noGrp="1"/>
          </p:cNvSpPr>
          <p:nvPr>
            <p:ph type="sldNum" sz="quarter" idx="11"/>
          </p:nvPr>
        </p:nvSpPr>
        <p:spPr/>
        <p:txBody>
          <a:bodyPr/>
          <a:lstStyle/>
          <a:p>
            <a:pPr>
              <a:defRPr/>
            </a:pPr>
            <a:fld id="{D5143908-0819-4B70-B92B-71A05F9F97D4}" type="slidenum">
              <a:rPr lang="zh-CN" altLang="en-US" smtClean="0"/>
              <a:pPr>
                <a:defRPr/>
              </a:pPr>
              <a:t>139</a:t>
            </a:fld>
            <a:endParaRPr lang="zh-CN" altLang="en-US" dirty="0"/>
          </a:p>
        </p:txBody>
      </p:sp>
      <p:sp>
        <p:nvSpPr>
          <p:cNvPr id="5" name="矩形 4">
            <a:extLst>
              <a:ext uri="{FF2B5EF4-FFF2-40B4-BE49-F238E27FC236}">
                <a16:creationId xmlns:a16="http://schemas.microsoft.com/office/drawing/2014/main" id="{209D461D-B27C-4ABA-A94D-7691C7795D97}"/>
              </a:ext>
            </a:extLst>
          </p:cNvPr>
          <p:cNvSpPr/>
          <p:nvPr/>
        </p:nvSpPr>
        <p:spPr>
          <a:xfrm>
            <a:off x="460686" y="1700808"/>
            <a:ext cx="8575809" cy="378565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25193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340768"/>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&lt;&lt;min(3,-10)&lt;&lt;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使用函数模板</a:t>
            </a:r>
          </a:p>
          <a:p>
            <a:pPr algn="just">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&lt;&lt;min(2.5,99.5)&lt;&lt;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a:t>
            </a:r>
            <a:r>
              <a:rPr lang="en-US" altLang="zh-CN" sz="2400" b="1" dirty="0" err="1">
                <a:latin typeface="Courier New" panose="02070309020205020404" pitchFamily="49" charset="0"/>
                <a:cs typeface="Courier New" panose="02070309020205020404" pitchFamily="49" charset="0"/>
              </a:rPr>
              <a:t>m','c</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str1="The C program", * str2="The C++ program";</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&lt;&lt;min(str1, str2)&lt;&lt;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使用重载函数!</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endParaRPr lang="en-US" altLang="zh-CN" sz="2400" b="1" dirty="0">
              <a:solidFill>
                <a:schemeClr val="tx2"/>
              </a:solidFill>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4864235"/>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F2A289B-37C8-495A-B1CE-B9CBB8421DDD}"/>
              </a:ext>
            </a:extLst>
          </p:cNvPr>
          <p:cNvSpPr>
            <a:spLocks noGrp="1"/>
          </p:cNvSpPr>
          <p:nvPr>
            <p:ph type="sldNum" sz="quarter" idx="11"/>
          </p:nvPr>
        </p:nvSpPr>
        <p:spPr/>
        <p:txBody>
          <a:bodyPr/>
          <a:lstStyle/>
          <a:p>
            <a:pPr>
              <a:defRPr/>
            </a:pPr>
            <a:fld id="{D5143908-0819-4B70-B92B-71A05F9F97D4}" type="slidenum">
              <a:rPr lang="zh-CN" altLang="en-US" smtClean="0"/>
              <a:pPr>
                <a:defRPr/>
              </a:pPr>
              <a:t>140</a:t>
            </a:fld>
            <a:endParaRPr lang="zh-CN" altLang="en-US" dirty="0"/>
          </a:p>
        </p:txBody>
      </p:sp>
      <p:sp>
        <p:nvSpPr>
          <p:cNvPr id="5" name="矩形 4">
            <a:extLst>
              <a:ext uri="{FF2B5EF4-FFF2-40B4-BE49-F238E27FC236}">
                <a16:creationId xmlns:a16="http://schemas.microsoft.com/office/drawing/2014/main" id="{B282EB1C-11CF-44E2-81D9-CD5425045D7A}"/>
              </a:ext>
            </a:extLst>
          </p:cNvPr>
          <p:cNvSpPr/>
          <p:nvPr/>
        </p:nvSpPr>
        <p:spPr>
          <a:xfrm>
            <a:off x="467544" y="1124744"/>
            <a:ext cx="856895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2,3,5,2,8,18,4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invec.insert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invec2;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invec2.insert(invec2.begin(),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invec.size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display(invec2);</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测试</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insert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BBAE7CF8-8FCB-44C5-8182-87091EEE4EFF}"/>
              </a:ext>
            </a:extLst>
          </p:cNvPr>
          <p:cNvSpPr/>
          <p:nvPr/>
        </p:nvSpPr>
        <p:spPr>
          <a:xfrm>
            <a:off x="539552" y="4581128"/>
            <a:ext cx="4572000" cy="1323439"/>
          </a:xfrm>
          <a:prstGeom prst="rect">
            <a:avLst/>
          </a:prstGeom>
        </p:spPr>
        <p:txBody>
          <a:bodyPr>
            <a:spAutoFit/>
          </a:bodyPr>
          <a:lstStyle/>
          <a:p>
            <a:r>
              <a:rPr lang="zh-CN" altLang="en-US" sz="2000" b="1" dirty="0">
                <a:solidFill>
                  <a:schemeClr val="accent6">
                    <a:lumMod val="75000"/>
                  </a:schemeClr>
                </a:solidFill>
                <a:latin typeface="+mj-ea"/>
                <a:ea typeface="+mj-ea"/>
                <a:cs typeface="Courier New" panose="02070309020205020404" pitchFamily="49" charset="0"/>
              </a:rPr>
              <a:t>程序运行结果：</a:t>
            </a:r>
            <a:endParaRPr lang="en-US" altLang="zh-CN" sz="2000" b="1" dirty="0">
              <a:solidFill>
                <a:schemeClr val="accent6">
                  <a:lumMod val="75000"/>
                </a:schemeClr>
              </a:solidFill>
              <a:latin typeface="+mj-ea"/>
              <a:ea typeface="+mj-ea"/>
              <a:cs typeface="Courier New" panose="02070309020205020404" pitchFamily="49" charset="0"/>
            </a:endParaRPr>
          </a:p>
          <a:p>
            <a:r>
              <a:rPr lang="en-US" altLang="zh-CN" sz="2000" b="1" dirty="0">
                <a:latin typeface="Courier New" panose="02070309020205020404" pitchFamily="49" charset="0"/>
                <a:cs typeface="Courier New" panose="02070309020205020404" pitchFamily="49" charset="0"/>
              </a:rPr>
              <a:t>2 3 5 2 8 18 4</a:t>
            </a:r>
          </a:p>
          <a:p>
            <a:r>
              <a:rPr lang="en-US" altLang="zh-CN" sz="2000" b="1" dirty="0">
                <a:latin typeface="Courier New" panose="02070309020205020404" pitchFamily="49" charset="0"/>
                <a:cs typeface="Courier New" panose="02070309020205020404" pitchFamily="49" charset="0"/>
              </a:rPr>
              <a:t>2 3 5</a:t>
            </a:r>
          </a:p>
          <a:p>
            <a:r>
              <a:rPr lang="en-US" altLang="zh-CN" sz="2000" b="1" dirty="0">
                <a:latin typeface="Courier New" panose="02070309020205020404" pitchFamily="49" charset="0"/>
                <a:cs typeface="Courier New" panose="02070309020205020404" pitchFamily="49" charset="0"/>
              </a:rPr>
              <a:t>2 3 5 2 8 18 4</a:t>
            </a:r>
          </a:p>
        </p:txBody>
      </p:sp>
    </p:spTree>
    <p:extLst>
      <p:ext uri="{BB962C8B-B14F-4D97-AF65-F5344CB8AC3E}">
        <p14:creationId xmlns:p14="http://schemas.microsoft.com/office/powerpoint/2010/main" val="7438795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EED2130-8185-424B-8863-2349D62389A9}"/>
              </a:ext>
            </a:extLst>
          </p:cNvPr>
          <p:cNvSpPr>
            <a:spLocks noGrp="1"/>
          </p:cNvSpPr>
          <p:nvPr>
            <p:ph idx="1"/>
          </p:nvPr>
        </p:nvSpPr>
        <p:spPr>
          <a:xfrm>
            <a:off x="457200" y="1052736"/>
            <a:ext cx="8229600" cy="5376639"/>
          </a:xfrm>
        </p:spPr>
        <p:txBody>
          <a:bodyPr/>
          <a:lstStyle/>
          <a:p>
            <a:pPr marL="0" indent="0">
              <a:buNone/>
            </a:pPr>
            <a:r>
              <a:rPr lang="zh-CN" altLang="en-US" dirty="0"/>
              <a:t>增加第二个</a:t>
            </a:r>
            <a:r>
              <a:rPr lang="en-US" altLang="zh-CN" dirty="0"/>
              <a:t>display</a:t>
            </a:r>
            <a:r>
              <a:rPr lang="zh-CN" altLang="en-US" dirty="0"/>
              <a:t>函数</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endParaRPr lang="en-US" altLang="zh-CN" dirty="0"/>
          </a:p>
          <a:p>
            <a:pPr marL="0" indent="0">
              <a:buNone/>
            </a:pPr>
            <a:r>
              <a:rPr lang="zh-CN" altLang="en-US" sz="2400" dirty="0"/>
              <a:t>调用</a:t>
            </a:r>
            <a:r>
              <a:rPr lang="en-US" altLang="zh-CN" sz="2400" b="1" dirty="0">
                <a:latin typeface="Courier New" panose="02070309020205020404" pitchFamily="49" charset="0"/>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latin typeface="Courier New" panose="02070309020205020404" pitchFamily="49" charset="0"/>
                <a:cs typeface="Courier New" panose="02070309020205020404" pitchFamily="49" charset="0"/>
              </a:rPr>
              <a:t>)</a:t>
            </a:r>
            <a:r>
              <a:rPr lang="zh-CN" altLang="en-US" sz="2400" dirty="0"/>
              <a:t>的</a:t>
            </a:r>
            <a:r>
              <a:rPr lang="zh-CN" altLang="en-US" sz="2400" dirty="0">
                <a:solidFill>
                  <a:schemeClr val="accent6">
                    <a:lumMod val="75000"/>
                  </a:schemeClr>
                </a:solidFill>
              </a:rPr>
              <a:t>运行结果</a:t>
            </a:r>
            <a:r>
              <a:rPr lang="zh-CN" altLang="en-US" sz="2400" dirty="0"/>
              <a:t>仍为：</a:t>
            </a:r>
            <a:endParaRPr lang="en-US" altLang="zh-CN" sz="2400" dirty="0"/>
          </a:p>
          <a:p>
            <a:pPr marL="0" indent="0">
              <a:buNone/>
            </a:pPr>
            <a:r>
              <a:rPr lang="en-US" altLang="zh-CN" sz="2400" b="1" dirty="0">
                <a:latin typeface="Courier New" panose="02070309020205020404" pitchFamily="49" charset="0"/>
                <a:cs typeface="Courier New" panose="02070309020205020404" pitchFamily="49" charset="0"/>
              </a:rPr>
              <a:t>2 3 5 2 8 18 4</a:t>
            </a:r>
          </a:p>
          <a:p>
            <a:pPr marL="0" indent="0">
              <a:buNone/>
            </a:pPr>
            <a:endParaRPr lang="en-US" altLang="zh-CN" dirty="0"/>
          </a:p>
          <a:p>
            <a:pPr marL="0" indent="0">
              <a:buNone/>
            </a:pPr>
            <a:endParaRPr lang="en-US" altLang="zh-CN" dirty="0"/>
          </a:p>
        </p:txBody>
      </p:sp>
      <p:sp>
        <p:nvSpPr>
          <p:cNvPr id="4" name="灯片编号占位符 3">
            <a:extLst>
              <a:ext uri="{FF2B5EF4-FFF2-40B4-BE49-F238E27FC236}">
                <a16:creationId xmlns:a16="http://schemas.microsoft.com/office/drawing/2014/main" id="{27451717-094C-4571-B517-CF8B79F5120D}"/>
              </a:ext>
            </a:extLst>
          </p:cNvPr>
          <p:cNvSpPr>
            <a:spLocks noGrp="1"/>
          </p:cNvSpPr>
          <p:nvPr>
            <p:ph type="sldNum" sz="quarter" idx="11"/>
          </p:nvPr>
        </p:nvSpPr>
        <p:spPr/>
        <p:txBody>
          <a:bodyPr/>
          <a:lstStyle/>
          <a:p>
            <a:pPr>
              <a:defRPr/>
            </a:pPr>
            <a:fld id="{D5143908-0819-4B70-B92B-71A05F9F97D4}" type="slidenum">
              <a:rPr lang="zh-CN" altLang="en-US" smtClean="0"/>
              <a:pPr>
                <a:defRPr/>
              </a:pPr>
              <a:t>141</a:t>
            </a:fld>
            <a:endParaRPr lang="zh-CN" altLang="en-US" dirty="0"/>
          </a:p>
        </p:txBody>
      </p:sp>
      <p:sp>
        <p:nvSpPr>
          <p:cNvPr id="5" name="矩形 4">
            <a:extLst>
              <a:ext uri="{FF2B5EF4-FFF2-40B4-BE49-F238E27FC236}">
                <a16:creationId xmlns:a16="http://schemas.microsoft.com/office/drawing/2014/main" id="{77F20190-76A6-4510-81E0-4182FF3E0A3A}"/>
              </a:ext>
            </a:extLst>
          </p:cNvPr>
          <p:cNvSpPr/>
          <p:nvPr/>
        </p:nvSpPr>
        <p:spPr>
          <a:xfrm>
            <a:off x="611559" y="1628800"/>
            <a:ext cx="7786315" cy="2554545"/>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display2(</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value_type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value_type</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是模板的实参类型，这里相当于</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int </a:t>
            </a:r>
            <a:r>
              <a:rPr lang="en-US" altLang="zh-CN" sz="2000" b="1" dirty="0" err="1">
                <a:solidFill>
                  <a:srgbClr val="008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_vec</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.size(); i++)</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196340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9DE6F8F-4288-4BB0-A716-DEF30A9CF408}"/>
              </a:ext>
            </a:extLst>
          </p:cNvPr>
          <p:cNvSpPr>
            <a:spLocks noGrp="1"/>
          </p:cNvSpPr>
          <p:nvPr>
            <p:ph idx="1"/>
          </p:nvPr>
        </p:nvSpPr>
        <p:spPr>
          <a:xfrm>
            <a:off x="457200" y="980728"/>
            <a:ext cx="8229600" cy="5448647"/>
          </a:xfrm>
        </p:spPr>
        <p:txBody>
          <a:bodyPr/>
          <a:lstStyle/>
          <a:p>
            <a:pPr marL="0" indent="0">
              <a:buNone/>
            </a:pPr>
            <a:r>
              <a:rPr lang="zh-CN" altLang="en-US" dirty="0"/>
              <a:t>增加第三个</a:t>
            </a:r>
            <a:r>
              <a:rPr lang="en-US" altLang="zh-CN" dirty="0"/>
              <a:t>display</a:t>
            </a:r>
            <a:r>
              <a:rPr lang="zh-CN" altLang="en-US" dirty="0"/>
              <a:t>函数</a:t>
            </a:r>
            <a:endParaRPr lang="en-US" altLang="zh-CN" dirty="0"/>
          </a:p>
          <a:p>
            <a:pPr marL="0" indent="0">
              <a:buNone/>
            </a:pPr>
            <a:endParaRPr lang="zh-CN" altLang="en-US" dirty="0"/>
          </a:p>
        </p:txBody>
      </p:sp>
      <p:sp>
        <p:nvSpPr>
          <p:cNvPr id="4" name="灯片编号占位符 3">
            <a:extLst>
              <a:ext uri="{FF2B5EF4-FFF2-40B4-BE49-F238E27FC236}">
                <a16:creationId xmlns:a16="http://schemas.microsoft.com/office/drawing/2014/main" id="{E926ED93-7D61-436B-8529-F1EDBA8399F9}"/>
              </a:ext>
            </a:extLst>
          </p:cNvPr>
          <p:cNvSpPr>
            <a:spLocks noGrp="1"/>
          </p:cNvSpPr>
          <p:nvPr>
            <p:ph type="sldNum" sz="quarter" idx="11"/>
          </p:nvPr>
        </p:nvSpPr>
        <p:spPr/>
        <p:txBody>
          <a:bodyPr/>
          <a:lstStyle/>
          <a:p>
            <a:pPr>
              <a:defRPr/>
            </a:pPr>
            <a:fld id="{D5143908-0819-4B70-B92B-71A05F9F97D4}" type="slidenum">
              <a:rPr lang="zh-CN" altLang="en-US" smtClean="0"/>
              <a:pPr>
                <a:defRPr/>
              </a:pPr>
              <a:t>142</a:t>
            </a:fld>
            <a:endParaRPr lang="zh-CN" altLang="en-US" dirty="0"/>
          </a:p>
        </p:txBody>
      </p:sp>
      <p:sp>
        <p:nvSpPr>
          <p:cNvPr id="5" name="矩形 4">
            <a:extLst>
              <a:ext uri="{FF2B5EF4-FFF2-40B4-BE49-F238E27FC236}">
                <a16:creationId xmlns:a16="http://schemas.microsoft.com/office/drawing/2014/main" id="{DAF06718-7667-4DA1-BA29-C776D98ED5A9}"/>
              </a:ext>
            </a:extLst>
          </p:cNvPr>
          <p:cNvSpPr/>
          <p:nvPr/>
        </p:nvSpPr>
        <p:spPr>
          <a:xfrm>
            <a:off x="539552" y="1556792"/>
            <a:ext cx="7992888"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display3(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_</a:t>
            </a:r>
            <a:r>
              <a:rPr lang="en-US" altLang="zh-CN" sz="2000" b="1" dirty="0" err="1">
                <a:solidFill>
                  <a:srgbClr val="808080"/>
                </a:solidFill>
                <a:latin typeface="Courier New" panose="02070309020205020404" pitchFamily="49" charset="0"/>
                <a:ea typeface="新宋体" panose="02010609030101010101" pitchFamily="49" charset="-122"/>
                <a:cs typeface="Courier New" panose="02070309020205020404" pitchFamily="49" charset="0"/>
              </a:rPr>
              <a:t>vec</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
        <p:nvSpPr>
          <p:cNvPr id="8" name="矩形 7">
            <a:extLst>
              <a:ext uri="{FF2B5EF4-FFF2-40B4-BE49-F238E27FC236}">
                <a16:creationId xmlns:a16="http://schemas.microsoft.com/office/drawing/2014/main" id="{450B95FD-0582-49B2-8553-BDB7D4D4E428}"/>
              </a:ext>
            </a:extLst>
          </p:cNvPr>
          <p:cNvSpPr/>
          <p:nvPr/>
        </p:nvSpPr>
        <p:spPr>
          <a:xfrm>
            <a:off x="611560" y="4419114"/>
            <a:ext cx="6120680" cy="1348061"/>
          </a:xfrm>
          <a:prstGeom prst="rect">
            <a:avLst/>
          </a:prstGeom>
        </p:spPr>
        <p:txBody>
          <a:bodyPr wrap="square">
            <a:spAutoFit/>
          </a:bodyPr>
          <a:lstStyle/>
          <a:p>
            <a:pPr lvl="0" eaLnBrk="0" hangingPunct="0">
              <a:spcBef>
                <a:spcPct val="20000"/>
              </a:spcBef>
            </a:pPr>
            <a:r>
              <a:rPr lang="zh-CN" altLang="en-US" sz="2400" dirty="0">
                <a:solidFill>
                  <a:prstClr val="black"/>
                </a:solidFill>
                <a:latin typeface="Arial"/>
                <a:ea typeface="黑体" pitchFamily="2" charset="-122"/>
              </a:rPr>
              <a:t>调用</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display2(</a:t>
            </a:r>
            <a:r>
              <a:rPr lang="en-US" altLang="zh-CN" sz="24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invec</a:t>
            </a: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a:t>
            </a:r>
            <a:r>
              <a:rPr lang="zh-CN" altLang="en-US" sz="2400" dirty="0">
                <a:solidFill>
                  <a:prstClr val="black"/>
                </a:solidFill>
                <a:latin typeface="Arial"/>
                <a:ea typeface="黑体" pitchFamily="2" charset="-122"/>
              </a:rPr>
              <a:t>的</a:t>
            </a:r>
            <a:r>
              <a:rPr lang="zh-CN" altLang="en-US" sz="2400" dirty="0">
                <a:solidFill>
                  <a:srgbClr val="FA8D3D">
                    <a:lumMod val="75000"/>
                  </a:srgbClr>
                </a:solidFill>
                <a:latin typeface="Arial"/>
                <a:ea typeface="黑体" pitchFamily="2" charset="-122"/>
              </a:rPr>
              <a:t>运行结果</a:t>
            </a:r>
            <a:r>
              <a:rPr lang="zh-CN" altLang="en-US" sz="2400" dirty="0">
                <a:solidFill>
                  <a:prstClr val="black"/>
                </a:solidFill>
                <a:latin typeface="Arial"/>
                <a:ea typeface="黑体" pitchFamily="2" charset="-122"/>
              </a:rPr>
              <a:t>为：</a:t>
            </a:r>
            <a:endParaRPr lang="en-US" altLang="zh-CN" sz="2400" dirty="0">
              <a:solidFill>
                <a:prstClr val="black"/>
              </a:solidFill>
              <a:latin typeface="Arial"/>
              <a:ea typeface="黑体" pitchFamily="2" charset="-122"/>
            </a:endParaRPr>
          </a:p>
          <a:p>
            <a:pPr lvl="0" eaLnBrk="0" hangingPunct="0">
              <a:spcBef>
                <a:spcPct val="20000"/>
              </a:spcBef>
            </a:pPr>
            <a:r>
              <a:rPr lang="en-US" altLang="zh-CN" sz="2400" b="1" dirty="0">
                <a:solidFill>
                  <a:prstClr val="black"/>
                </a:solidFill>
                <a:latin typeface="Courier New" panose="02070309020205020404" pitchFamily="49" charset="0"/>
                <a:ea typeface="黑体" pitchFamily="2" charset="-122"/>
                <a:cs typeface="Courier New" panose="02070309020205020404" pitchFamily="49" charset="0"/>
              </a:rPr>
              <a:t>2 5 8 4</a:t>
            </a:r>
          </a:p>
          <a:p>
            <a:pPr lvl="0" eaLnBrk="0" hangingPunct="0">
              <a:spcBef>
                <a:spcPct val="20000"/>
              </a:spcBef>
            </a:pPr>
            <a:r>
              <a:rPr lang="zh-CN" altLang="en-US" sz="2400" dirty="0">
                <a:solidFill>
                  <a:prstClr val="black"/>
                </a:solidFill>
                <a:latin typeface="Arial"/>
                <a:ea typeface="黑体" pitchFamily="2" charset="-122"/>
              </a:rPr>
              <a:t>但是会报</a:t>
            </a:r>
            <a:r>
              <a:rPr lang="zh-CN" altLang="en-US" sz="2400" dirty="0">
                <a:solidFill>
                  <a:srgbClr val="FF0000"/>
                </a:solidFill>
                <a:latin typeface="Arial"/>
                <a:ea typeface="黑体" pitchFamily="2" charset="-122"/>
              </a:rPr>
              <a:t>迭代器溢出</a:t>
            </a:r>
            <a:r>
              <a:rPr lang="zh-CN" altLang="en-US" sz="2400" dirty="0">
                <a:solidFill>
                  <a:prstClr val="black"/>
                </a:solidFill>
                <a:latin typeface="Arial"/>
                <a:ea typeface="黑体" pitchFamily="2" charset="-122"/>
              </a:rPr>
              <a:t>错误！</a:t>
            </a:r>
            <a:endParaRPr lang="en-US" altLang="zh-CN" sz="2400" dirty="0">
              <a:solidFill>
                <a:prstClr val="black"/>
              </a:solidFill>
              <a:latin typeface="Arial"/>
              <a:ea typeface="黑体" pitchFamily="2" charset="-122"/>
            </a:endParaRPr>
          </a:p>
        </p:txBody>
      </p:sp>
      <p:pic>
        <p:nvPicPr>
          <p:cNvPr id="10" name="图片 9">
            <a:extLst>
              <a:ext uri="{FF2B5EF4-FFF2-40B4-BE49-F238E27FC236}">
                <a16:creationId xmlns:a16="http://schemas.microsoft.com/office/drawing/2014/main" id="{CB2FBC10-6A11-4C5C-B747-6E40CC631D5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4048" y="3236626"/>
            <a:ext cx="4046571" cy="3314987"/>
          </a:xfrm>
          <a:prstGeom prst="rect">
            <a:avLst/>
          </a:prstGeom>
        </p:spPr>
      </p:pic>
    </p:spTree>
    <p:extLst>
      <p:ext uri="{BB962C8B-B14F-4D97-AF65-F5344CB8AC3E}">
        <p14:creationId xmlns:p14="http://schemas.microsoft.com/office/powerpoint/2010/main" val="4236239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6EBC5BC-A53B-46BB-B9BE-BA0E8D591A1E}"/>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9.17】</a:t>
            </a:r>
            <a:r>
              <a:rPr lang="zh-CN" altLang="en-US" dirty="0">
                <a:solidFill>
                  <a:srgbClr val="C00000"/>
                </a:solidFill>
              </a:rPr>
              <a:t>链表使用迭代器</a:t>
            </a:r>
          </a:p>
        </p:txBody>
      </p:sp>
      <p:sp>
        <p:nvSpPr>
          <p:cNvPr id="4" name="灯片编号占位符 3">
            <a:extLst>
              <a:ext uri="{FF2B5EF4-FFF2-40B4-BE49-F238E27FC236}">
                <a16:creationId xmlns:a16="http://schemas.microsoft.com/office/drawing/2014/main" id="{5945833D-12CB-43CC-AD0F-D8CFE34043D5}"/>
              </a:ext>
            </a:extLst>
          </p:cNvPr>
          <p:cNvSpPr>
            <a:spLocks noGrp="1"/>
          </p:cNvSpPr>
          <p:nvPr>
            <p:ph type="sldNum" sz="quarter" idx="11"/>
          </p:nvPr>
        </p:nvSpPr>
        <p:spPr/>
        <p:txBody>
          <a:bodyPr/>
          <a:lstStyle/>
          <a:p>
            <a:pPr>
              <a:defRPr/>
            </a:pPr>
            <a:fld id="{D5143908-0819-4B70-B92B-71A05F9F97D4}" type="slidenum">
              <a:rPr lang="zh-CN" altLang="en-US" smtClean="0"/>
              <a:pPr>
                <a:defRPr/>
              </a:pPr>
              <a:t>143</a:t>
            </a:fld>
            <a:endParaRPr lang="zh-CN" altLang="en-US" dirty="0"/>
          </a:p>
        </p:txBody>
      </p:sp>
      <p:sp>
        <p:nvSpPr>
          <p:cNvPr id="5" name="矩形 4">
            <a:extLst>
              <a:ext uri="{FF2B5EF4-FFF2-40B4-BE49-F238E27FC236}">
                <a16:creationId xmlns:a16="http://schemas.microsoft.com/office/drawing/2014/main" id="{BEF1A9CD-F5E3-4ED8-B7A1-AF91ABDDFA9C}"/>
              </a:ext>
            </a:extLst>
          </p:cNvPr>
          <p:cNvSpPr/>
          <p:nvPr/>
        </p:nvSpPr>
        <p:spPr>
          <a:xfrm>
            <a:off x="201984" y="1535728"/>
            <a:ext cx="8942015" cy="4770537"/>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cstdlib</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srand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unsigned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)time(</a:t>
            </a:r>
            <a:r>
              <a:rPr lang="en-US" altLang="zh-CN" sz="1600" b="1" dirty="0">
                <a:solidFill>
                  <a:srgbClr val="6F008A"/>
                </a:solidFill>
                <a:latin typeface="Courier New" panose="02070309020205020404" pitchFamily="49" charset="0"/>
                <a:ea typeface="新宋体" panose="02010609030101010101" pitchFamily="49" charset="-122"/>
                <a:cs typeface="Courier New" panose="02070309020205020404" pitchFamily="49" charset="0"/>
              </a:rPr>
              <a:t>NULL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do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rand() % 100;</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numbers.push_back</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while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(number != 1);</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894441901"/>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2D1799E-41B7-4B50-889E-02B62CA488A3}"/>
              </a:ext>
            </a:extLst>
          </p:cNvPr>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9.18】</a:t>
            </a:r>
            <a:r>
              <a:rPr lang="zh-CN" altLang="en-US" dirty="0">
                <a:solidFill>
                  <a:srgbClr val="C00000"/>
                </a:solidFill>
              </a:rPr>
              <a:t>使用迭代器插入和删除容器元素</a:t>
            </a:r>
          </a:p>
        </p:txBody>
      </p:sp>
      <p:sp>
        <p:nvSpPr>
          <p:cNvPr id="4" name="灯片编号占位符 3">
            <a:extLst>
              <a:ext uri="{FF2B5EF4-FFF2-40B4-BE49-F238E27FC236}">
                <a16:creationId xmlns:a16="http://schemas.microsoft.com/office/drawing/2014/main" id="{EE05B56C-1CA7-4E10-A4B5-B6903D99D4CD}"/>
              </a:ext>
            </a:extLst>
          </p:cNvPr>
          <p:cNvSpPr>
            <a:spLocks noGrp="1"/>
          </p:cNvSpPr>
          <p:nvPr>
            <p:ph type="sldNum" sz="quarter" idx="11"/>
          </p:nvPr>
        </p:nvSpPr>
        <p:spPr/>
        <p:txBody>
          <a:bodyPr/>
          <a:lstStyle/>
          <a:p>
            <a:pPr>
              <a:defRPr/>
            </a:pPr>
            <a:fld id="{D5143908-0819-4B70-B92B-71A05F9F97D4}" type="slidenum">
              <a:rPr lang="zh-CN" altLang="en-US" smtClean="0"/>
              <a:pPr>
                <a:defRPr/>
              </a:pPr>
              <a:t>144</a:t>
            </a:fld>
            <a:endParaRPr lang="zh-CN" altLang="en-US" dirty="0"/>
          </a:p>
        </p:txBody>
      </p:sp>
      <p:sp>
        <p:nvSpPr>
          <p:cNvPr id="5" name="矩形 4">
            <a:extLst>
              <a:ext uri="{FF2B5EF4-FFF2-40B4-BE49-F238E27FC236}">
                <a16:creationId xmlns:a16="http://schemas.microsoft.com/office/drawing/2014/main" id="{3B1562F3-3C14-462F-B254-94D3FFF96869}"/>
              </a:ext>
            </a:extLst>
          </p:cNvPr>
          <p:cNvSpPr/>
          <p:nvPr/>
        </p:nvSpPr>
        <p:spPr>
          <a:xfrm>
            <a:off x="683568" y="1916832"/>
            <a:ext cx="7488832" cy="3170099"/>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&gt;&amp;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auto</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v</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4738171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7E3569CC-F193-40D6-92FC-7FC791FE0FEB}"/>
              </a:ext>
            </a:extLst>
          </p:cNvPr>
          <p:cNvSpPr>
            <a:spLocks noGrp="1"/>
          </p:cNvSpPr>
          <p:nvPr>
            <p:ph type="sldNum" sz="quarter" idx="11"/>
          </p:nvPr>
        </p:nvSpPr>
        <p:spPr/>
        <p:txBody>
          <a:bodyPr/>
          <a:lstStyle/>
          <a:p>
            <a:pPr>
              <a:defRPr/>
            </a:pPr>
            <a:fld id="{D5143908-0819-4B70-B92B-71A05F9F97D4}" type="slidenum">
              <a:rPr lang="zh-CN" altLang="en-US" smtClean="0"/>
              <a:pPr>
                <a:defRPr/>
              </a:pPr>
              <a:t>145</a:t>
            </a:fld>
            <a:endParaRPr lang="zh-CN" altLang="en-US" dirty="0"/>
          </a:p>
        </p:txBody>
      </p:sp>
      <p:sp>
        <p:nvSpPr>
          <p:cNvPr id="5" name="矩形 4">
            <a:extLst>
              <a:ext uri="{FF2B5EF4-FFF2-40B4-BE49-F238E27FC236}">
                <a16:creationId xmlns:a16="http://schemas.microsoft.com/office/drawing/2014/main" id="{9767B858-F3A9-4F70-9ECD-8F492C7ADB11}"/>
              </a:ext>
            </a:extLst>
          </p:cNvPr>
          <p:cNvSpPr/>
          <p:nvPr/>
        </p:nvSpPr>
        <p:spPr>
          <a:xfrm>
            <a:off x="21882" y="836712"/>
            <a:ext cx="9001000" cy="5909310"/>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numbers{ 2, 4, 5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single element to the beginning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3);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Add in the middle of the sequence</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6, 7, 8 };</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numbers.insert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more_numbers.end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1 2 3 4 5 6 7 8</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last 3 elements</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numbers.size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middle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numbers.erase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 Erase the first element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printVector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(numbers);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2 4 5</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38705771"/>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kumimoji="1" lang="zh-CN" altLang="en-US" dirty="0"/>
              <a:t>除了标准的迭代器</a:t>
            </a:r>
            <a:r>
              <a:rPr kumimoji="1" lang="en-US" altLang="zh-CN" dirty="0">
                <a:solidFill>
                  <a:srgbClr val="FF0000"/>
                </a:solidFill>
              </a:rPr>
              <a:t>iterator</a:t>
            </a:r>
            <a:r>
              <a:rPr kumimoji="1" lang="zh-CN" altLang="en-US" dirty="0"/>
              <a:t>外，</a:t>
            </a:r>
            <a:r>
              <a:rPr kumimoji="1" lang="en-US" altLang="zh-CN" dirty="0"/>
              <a:t>STL</a:t>
            </a:r>
            <a:r>
              <a:rPr kumimoji="1" lang="zh-CN" altLang="en-US" dirty="0"/>
              <a:t>中还有三种迭代器：</a:t>
            </a:r>
          </a:p>
          <a:p>
            <a:pPr lvl="1"/>
            <a:r>
              <a:rPr kumimoji="1" lang="en-US" altLang="zh-CN" dirty="0" err="1">
                <a:solidFill>
                  <a:srgbClr val="FF0000"/>
                </a:solidFill>
              </a:rPr>
              <a:t>reverse_iterator</a:t>
            </a:r>
            <a:r>
              <a:rPr kumimoji="1" lang="en-US" altLang="zh-CN" dirty="0"/>
              <a:t> </a:t>
            </a:r>
            <a:r>
              <a:rPr kumimoji="1" lang="zh-CN" altLang="en-US" dirty="0"/>
              <a:t>：如果想用向后的方向而不是向前的方向的迭代器来遍历除</a:t>
            </a:r>
            <a:r>
              <a:rPr kumimoji="1" lang="en-US" altLang="zh-CN" dirty="0"/>
              <a:t>vector</a:t>
            </a:r>
            <a:r>
              <a:rPr kumimoji="1" lang="zh-CN" altLang="en-US" dirty="0"/>
              <a:t>之外的容器中的元素，可以使用</a:t>
            </a:r>
            <a:r>
              <a:rPr kumimoji="1" lang="en-US" altLang="zh-CN" dirty="0" err="1"/>
              <a:t>reverse_iterator</a:t>
            </a:r>
            <a:r>
              <a:rPr kumimoji="1" lang="en-US" altLang="zh-CN" dirty="0"/>
              <a:t> </a:t>
            </a:r>
            <a:r>
              <a:rPr kumimoji="1" lang="zh-CN" altLang="en-US" dirty="0"/>
              <a:t>来反转遍历的方向，也可以用</a:t>
            </a:r>
            <a:r>
              <a:rPr kumimoji="1" lang="en-US" altLang="zh-CN" dirty="0" err="1"/>
              <a:t>rbegin</a:t>
            </a:r>
            <a:r>
              <a:rPr kumimoji="1" lang="en-US" altLang="zh-CN" dirty="0"/>
              <a:t>()</a:t>
            </a:r>
            <a:r>
              <a:rPr kumimoji="1" lang="zh-CN" altLang="en-US" dirty="0"/>
              <a:t>来代替</a:t>
            </a:r>
            <a:r>
              <a:rPr kumimoji="1" lang="en-US" altLang="zh-CN" dirty="0"/>
              <a:t>begin()</a:t>
            </a:r>
            <a:r>
              <a:rPr kumimoji="1" lang="zh-CN" altLang="en-US" dirty="0"/>
              <a:t>，用</a:t>
            </a:r>
            <a:r>
              <a:rPr kumimoji="1" lang="en-US" altLang="zh-CN" dirty="0"/>
              <a:t>rend()</a:t>
            </a:r>
            <a:r>
              <a:rPr kumimoji="1" lang="zh-CN" altLang="en-US" dirty="0"/>
              <a:t>代替</a:t>
            </a:r>
            <a:r>
              <a:rPr kumimoji="1" lang="en-US" altLang="zh-CN" dirty="0"/>
              <a:t>end()</a:t>
            </a:r>
            <a:r>
              <a:rPr kumimoji="1" lang="zh-CN" altLang="en-US" dirty="0"/>
              <a:t>，而此时的“</a:t>
            </a:r>
            <a:r>
              <a:rPr kumimoji="1" lang="en-US" altLang="zh-CN" dirty="0"/>
              <a:t>++”</a:t>
            </a:r>
            <a:r>
              <a:rPr kumimoji="1" lang="zh-CN" altLang="en-US" dirty="0"/>
              <a:t>操作符会朝向后的方向遍历。</a:t>
            </a:r>
            <a:endParaRPr kumimoji="1" lang="en-US" altLang="zh-CN" dirty="0"/>
          </a:p>
          <a:p>
            <a:pPr lvl="1"/>
            <a:r>
              <a:rPr kumimoji="1" lang="en-US" altLang="zh-CN" dirty="0" err="1">
                <a:solidFill>
                  <a:srgbClr val="FF0000"/>
                </a:solidFill>
              </a:rPr>
              <a:t>const_iterator</a:t>
            </a:r>
            <a:r>
              <a:rPr kumimoji="1" lang="en-US" altLang="zh-CN" dirty="0">
                <a:solidFill>
                  <a:srgbClr val="FF0000"/>
                </a:solidFill>
              </a:rPr>
              <a:t> </a:t>
            </a:r>
            <a:r>
              <a:rPr kumimoji="1" lang="zh-CN" altLang="en-US" dirty="0"/>
              <a:t>：一个向前方向的迭代器，它返回一个常数值。可以使用这种类型的游标来指向一个只读的值。</a:t>
            </a:r>
          </a:p>
          <a:p>
            <a:pPr lvl="1"/>
            <a:r>
              <a:rPr kumimoji="1" lang="en-US" altLang="zh-CN" dirty="0" err="1">
                <a:solidFill>
                  <a:srgbClr val="FF0000"/>
                </a:solidFill>
              </a:rPr>
              <a:t>const_reverse_iterator</a:t>
            </a:r>
            <a:r>
              <a:rPr kumimoji="1" lang="zh-CN" altLang="en-US" dirty="0"/>
              <a:t>：一个朝反方向遍历的迭代器，它返回一个常数值。       </a:t>
            </a:r>
            <a:endParaRPr lang="zh-CN" alt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62069-EF3A-4DAD-9AF9-42511D58ECF1}"/>
              </a:ext>
            </a:extLst>
          </p:cNvPr>
          <p:cNvSpPr>
            <a:spLocks noGrp="1"/>
          </p:cNvSpPr>
          <p:nvPr>
            <p:ph idx="1"/>
          </p:nvPr>
        </p:nvSpPr>
        <p:spPr>
          <a:xfrm>
            <a:off x="457200" y="1928813"/>
            <a:ext cx="8435280" cy="4500562"/>
          </a:xfrm>
        </p:spPr>
        <p:txBody>
          <a:bodyPr/>
          <a:lstStyle/>
          <a:p>
            <a:r>
              <a:rPr lang="en-US" altLang="zh-CN" dirty="0"/>
              <a:t>STL</a:t>
            </a:r>
            <a:r>
              <a:rPr lang="zh-CN" altLang="en-US" dirty="0"/>
              <a:t>为迭代器提供了三个辅助函数：</a:t>
            </a:r>
            <a:r>
              <a:rPr lang="en-US" altLang="zh-CN" dirty="0"/>
              <a:t>advance( )</a:t>
            </a:r>
            <a:r>
              <a:rPr lang="zh-CN" altLang="en-US" dirty="0"/>
              <a:t>、</a:t>
            </a:r>
            <a:r>
              <a:rPr lang="en-US" altLang="zh-CN" dirty="0"/>
              <a:t>distance( )</a:t>
            </a:r>
            <a:r>
              <a:rPr lang="zh-CN" altLang="en-US" dirty="0"/>
              <a:t>、</a:t>
            </a:r>
            <a:r>
              <a:rPr lang="en-US" altLang="zh-CN" dirty="0" err="1"/>
              <a:t>iter_swap</a:t>
            </a:r>
            <a:r>
              <a:rPr lang="en-US" altLang="zh-CN" dirty="0"/>
              <a:t>( )</a:t>
            </a:r>
            <a:r>
              <a:rPr lang="zh-CN" altLang="en-US" dirty="0"/>
              <a:t>。</a:t>
            </a:r>
            <a:endParaRPr lang="en-US" altLang="zh-CN" dirty="0"/>
          </a:p>
          <a:p>
            <a:r>
              <a:rPr lang="zh-CN" altLang="en-US" dirty="0"/>
              <a:t>三个函数的原型如下：</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advance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&amp; pos, </a:t>
            </a:r>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n);</a:t>
            </a:r>
          </a:p>
          <a:p>
            <a:pPr lvl="1"/>
            <a:r>
              <a:rPr lang="zh-CN" altLang="en-US" sz="2000" dirty="0"/>
              <a:t>将迭代器从</a:t>
            </a:r>
            <a:r>
              <a:rPr lang="en-US" altLang="zh-CN" sz="2000" dirty="0"/>
              <a:t>pos</a:t>
            </a:r>
            <a:r>
              <a:rPr lang="zh-CN" altLang="en-US" sz="2000" dirty="0"/>
              <a:t>开始移动</a:t>
            </a:r>
            <a:r>
              <a:rPr lang="en-US" altLang="zh-CN" sz="2000" dirty="0"/>
              <a:t>n</a:t>
            </a:r>
            <a:r>
              <a:rPr lang="zh-CN" altLang="en-US" sz="2000" dirty="0"/>
              <a:t>个单元</a:t>
            </a:r>
          </a:p>
          <a:p>
            <a:r>
              <a:rPr lang="en-US" altLang="zh-CN" sz="1800" b="1" dirty="0" err="1">
                <a:latin typeface="Courier New" panose="02070309020205020404" pitchFamily="49" charset="0"/>
                <a:cs typeface="Courier New" panose="02070309020205020404" pitchFamily="49" charset="0"/>
              </a:rPr>
              <a:t>dist</a:t>
            </a:r>
            <a:r>
              <a:rPr lang="en-US" altLang="zh-CN" sz="1800" b="1" dirty="0">
                <a:latin typeface="Courier New" panose="02070309020205020404" pitchFamily="49" charset="0"/>
                <a:cs typeface="Courier New" panose="02070309020205020404" pitchFamily="49" charset="0"/>
              </a:rPr>
              <a:t> distance(</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InputIterator</a:t>
            </a:r>
            <a:r>
              <a:rPr lang="en-US" altLang="zh-CN" sz="1800" b="1" dirty="0">
                <a:latin typeface="Courier New" panose="02070309020205020404" pitchFamily="49" charset="0"/>
                <a:cs typeface="Courier New" panose="02070309020205020404" pitchFamily="49" charset="0"/>
              </a:rPr>
              <a:t> pos2);</a:t>
            </a:r>
          </a:p>
          <a:p>
            <a:pPr lvl="1"/>
            <a:r>
              <a:rPr lang="zh-CN" altLang="en-US" sz="2000" dirty="0"/>
              <a:t>计算迭代器</a:t>
            </a:r>
            <a:r>
              <a:rPr lang="en-US" altLang="zh-CN" sz="2000" dirty="0"/>
              <a:t>pos1</a:t>
            </a:r>
            <a:r>
              <a:rPr lang="zh-CN" altLang="en-US" sz="2000" dirty="0"/>
              <a:t>和</a:t>
            </a:r>
            <a:r>
              <a:rPr lang="en-US" altLang="zh-CN" sz="2000" dirty="0"/>
              <a:t>pos2</a:t>
            </a:r>
            <a:r>
              <a:rPr lang="zh-CN" altLang="en-US" sz="2000" dirty="0"/>
              <a:t>的距离</a:t>
            </a:r>
          </a:p>
          <a:p>
            <a:r>
              <a:rPr lang="en-US" altLang="zh-CN" sz="1800" b="1" dirty="0">
                <a:solidFill>
                  <a:srgbClr val="0000FF"/>
                </a:solidFill>
                <a:latin typeface="Courier New" panose="02070309020205020404" pitchFamily="49" charset="0"/>
                <a:cs typeface="Courier New" panose="02070309020205020404" pitchFamily="49" charset="0"/>
              </a:rPr>
              <a:t>void</a:t>
            </a:r>
            <a:r>
              <a:rPr lang="en-US" altLang="zh-CN" sz="1800" b="1" dirty="0">
                <a:latin typeface="Courier New" panose="02070309020205020404" pitchFamily="49" charset="0"/>
                <a:cs typeface="Courier New" panose="02070309020205020404" pitchFamily="49" charset="0"/>
              </a:rPr>
              <a:t> </a:t>
            </a:r>
            <a:r>
              <a:rPr lang="en-US" altLang="zh-CN" sz="1800" b="1" dirty="0" err="1">
                <a:latin typeface="Courier New" panose="02070309020205020404" pitchFamily="49" charset="0"/>
                <a:cs typeface="Courier New" panose="02070309020205020404" pitchFamily="49" charset="0"/>
              </a:rPr>
              <a:t>iter_swap</a:t>
            </a:r>
            <a:r>
              <a:rPr lang="en-US" altLang="zh-CN" sz="1800" b="1" dirty="0">
                <a:latin typeface="Courier New" panose="02070309020205020404" pitchFamily="49" charset="0"/>
                <a:cs typeface="Courier New" panose="02070309020205020404" pitchFamily="49" charset="0"/>
              </a:rPr>
              <a:t>(</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pos1, </a:t>
            </a:r>
            <a:r>
              <a:rPr lang="en-US" altLang="zh-CN" sz="1800" b="1" dirty="0" err="1">
                <a:latin typeface="Courier New" panose="02070309020205020404" pitchFamily="49" charset="0"/>
                <a:cs typeface="Courier New" panose="02070309020205020404" pitchFamily="49" charset="0"/>
              </a:rPr>
              <a:t>ForwardIterator</a:t>
            </a:r>
            <a:r>
              <a:rPr lang="en-US" altLang="zh-CN" sz="1800" b="1" dirty="0">
                <a:latin typeface="Courier New" panose="02070309020205020404" pitchFamily="49" charset="0"/>
                <a:cs typeface="Courier New" panose="02070309020205020404" pitchFamily="49" charset="0"/>
              </a:rPr>
              <a:t> pos2);</a:t>
            </a:r>
            <a:endParaRPr lang="zh-CN" altLang="en-US" sz="1800" b="1" dirty="0">
              <a:latin typeface="Courier New" panose="02070309020205020404" pitchFamily="49" charset="0"/>
              <a:cs typeface="Courier New" panose="02070309020205020404" pitchFamily="49" charset="0"/>
            </a:endParaRPr>
          </a:p>
          <a:p>
            <a:pPr lvl="1"/>
            <a:r>
              <a:rPr lang="zh-CN" altLang="en-US" sz="2000" dirty="0"/>
              <a:t>交换迭代器</a:t>
            </a:r>
            <a:r>
              <a:rPr lang="en-US" altLang="zh-CN" sz="2000" dirty="0"/>
              <a:t>pos1</a:t>
            </a:r>
            <a:r>
              <a:rPr lang="zh-CN" altLang="en-US" sz="2000" dirty="0"/>
              <a:t>和</a:t>
            </a:r>
            <a:r>
              <a:rPr lang="en-US" altLang="zh-CN" sz="2000" dirty="0"/>
              <a:t>pos2</a:t>
            </a:r>
            <a:r>
              <a:rPr lang="zh-CN" altLang="en-US" sz="2000" dirty="0"/>
              <a:t>指向的元素</a:t>
            </a:r>
          </a:p>
        </p:txBody>
      </p:sp>
      <p:sp>
        <p:nvSpPr>
          <p:cNvPr id="3" name="标题 2">
            <a:extLst>
              <a:ext uri="{FF2B5EF4-FFF2-40B4-BE49-F238E27FC236}">
                <a16:creationId xmlns:a16="http://schemas.microsoft.com/office/drawing/2014/main" id="{6B0B31A1-0F11-41B1-8A7C-CDCED8FA5A96}"/>
              </a:ext>
            </a:extLst>
          </p:cNvPr>
          <p:cNvSpPr>
            <a:spLocks noGrp="1"/>
          </p:cNvSpPr>
          <p:nvPr>
            <p:ph type="title"/>
          </p:nvPr>
        </p:nvSpPr>
        <p:spPr/>
        <p:txBody>
          <a:bodyPr/>
          <a:lstStyle/>
          <a:p>
            <a:r>
              <a:rPr lang="zh-CN" altLang="en-US" dirty="0"/>
              <a:t>迭代器辅助函数</a:t>
            </a:r>
          </a:p>
        </p:txBody>
      </p:sp>
      <p:sp>
        <p:nvSpPr>
          <p:cNvPr id="4" name="灯片编号占位符 3">
            <a:extLst>
              <a:ext uri="{FF2B5EF4-FFF2-40B4-BE49-F238E27FC236}">
                <a16:creationId xmlns:a16="http://schemas.microsoft.com/office/drawing/2014/main" id="{9C87CC21-C2A0-403D-BE2B-0D01985DA1A2}"/>
              </a:ext>
            </a:extLst>
          </p:cNvPr>
          <p:cNvSpPr>
            <a:spLocks noGrp="1"/>
          </p:cNvSpPr>
          <p:nvPr>
            <p:ph type="sldNum" sz="quarter" idx="11"/>
          </p:nvPr>
        </p:nvSpPr>
        <p:spPr/>
        <p:txBody>
          <a:bodyPr/>
          <a:lstStyle/>
          <a:p>
            <a:pPr>
              <a:defRPr/>
            </a:pPr>
            <a:fld id="{D5143908-0819-4B70-B92B-71A05F9F97D4}" type="slidenum">
              <a:rPr lang="zh-CN" altLang="en-US" smtClean="0"/>
              <a:pPr>
                <a:defRPr/>
              </a:pPr>
              <a:t>147</a:t>
            </a:fld>
            <a:endParaRPr lang="zh-CN" altLang="en-US" dirty="0"/>
          </a:p>
        </p:txBody>
      </p:sp>
    </p:spTree>
    <p:extLst>
      <p:ext uri="{BB962C8B-B14F-4D97-AF65-F5344CB8AC3E}">
        <p14:creationId xmlns:p14="http://schemas.microsoft.com/office/powerpoint/2010/main" val="250599914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91823CE-DF65-4345-BF66-855E92525608}"/>
              </a:ext>
            </a:extLst>
          </p:cNvPr>
          <p:cNvSpPr>
            <a:spLocks noGrp="1"/>
          </p:cNvSpPr>
          <p:nvPr>
            <p:ph idx="1"/>
          </p:nvPr>
        </p:nvSpPr>
        <p:spPr>
          <a:xfrm>
            <a:off x="457200" y="908720"/>
            <a:ext cx="8229600" cy="5520655"/>
          </a:xfrm>
        </p:spPr>
        <p:txBody>
          <a:bodyPr/>
          <a:lstStyle/>
          <a:p>
            <a:pPr marL="0" indent="0">
              <a:buNone/>
            </a:pPr>
            <a:r>
              <a:rPr lang="en-US" altLang="zh-CN" dirty="0">
                <a:solidFill>
                  <a:srgbClr val="C00000"/>
                </a:solidFill>
              </a:rPr>
              <a:t>【9.19】</a:t>
            </a:r>
            <a:r>
              <a:rPr lang="zh-CN" altLang="en-US" dirty="0">
                <a:solidFill>
                  <a:srgbClr val="C00000"/>
                </a:solidFill>
              </a:rPr>
              <a:t>使用迭代器的辅助函数</a:t>
            </a:r>
          </a:p>
        </p:txBody>
      </p:sp>
      <p:sp>
        <p:nvSpPr>
          <p:cNvPr id="4" name="灯片编号占位符 3">
            <a:extLst>
              <a:ext uri="{FF2B5EF4-FFF2-40B4-BE49-F238E27FC236}">
                <a16:creationId xmlns:a16="http://schemas.microsoft.com/office/drawing/2014/main" id="{27A5A084-FF1B-432A-AD31-4E9CD8DD675F}"/>
              </a:ext>
            </a:extLst>
          </p:cNvPr>
          <p:cNvSpPr>
            <a:spLocks noGrp="1"/>
          </p:cNvSpPr>
          <p:nvPr>
            <p:ph type="sldNum" sz="quarter" idx="11"/>
          </p:nvPr>
        </p:nvSpPr>
        <p:spPr/>
        <p:txBody>
          <a:bodyPr/>
          <a:lstStyle/>
          <a:p>
            <a:pPr>
              <a:defRPr/>
            </a:pPr>
            <a:fld id="{D5143908-0819-4B70-B92B-71A05F9F97D4}" type="slidenum">
              <a:rPr lang="zh-CN" altLang="en-US" smtClean="0"/>
              <a:pPr>
                <a:defRPr/>
              </a:pPr>
              <a:t>148</a:t>
            </a:fld>
            <a:endParaRPr lang="zh-CN" altLang="en-US" dirty="0"/>
          </a:p>
        </p:txBody>
      </p:sp>
      <p:sp>
        <p:nvSpPr>
          <p:cNvPr id="5" name="矩形 4">
            <a:extLst>
              <a:ext uri="{FF2B5EF4-FFF2-40B4-BE49-F238E27FC236}">
                <a16:creationId xmlns:a16="http://schemas.microsoft.com/office/drawing/2014/main" id="{2EBD7FBD-BA84-4E1F-AAD8-AB12CF13733E}"/>
              </a:ext>
            </a:extLst>
          </p:cNvPr>
          <p:cNvSpPr/>
          <p:nvPr/>
        </p:nvSpPr>
        <p:spPr>
          <a:xfrm>
            <a:off x="178953" y="1340768"/>
            <a:ext cx="9001000" cy="5509200"/>
          </a:xfrm>
          <a:prstGeom prst="rect">
            <a:avLst/>
          </a:prstGeom>
        </p:spPr>
        <p:txBody>
          <a:bodyPr wrap="square">
            <a:spAutoFit/>
          </a:bodyPr>
          <a:lstStyle/>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&lt;list&gt;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7;</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7,2,6,3,8,10,9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iList.insert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array + N);</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list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16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 distance(it,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size of the list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size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advance(it, 5);</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"the 6th element is:"</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iter_swap</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iList.end</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iList.begin</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itend;it</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16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16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1600" b="1" dirty="0">
              <a:latin typeface="Courier New" panose="02070309020205020404" pitchFamily="49" charset="0"/>
              <a:cs typeface="Courier New" panose="02070309020205020404" pitchFamily="49" charset="0"/>
            </a:endParaRPr>
          </a:p>
        </p:txBody>
      </p:sp>
      <p:sp>
        <p:nvSpPr>
          <p:cNvPr id="6" name="矩形 5">
            <a:extLst>
              <a:ext uri="{FF2B5EF4-FFF2-40B4-BE49-F238E27FC236}">
                <a16:creationId xmlns:a16="http://schemas.microsoft.com/office/drawing/2014/main" id="{101A1529-6811-40D7-BB4D-7F23FA1C1BB3}"/>
              </a:ext>
            </a:extLst>
          </p:cNvPr>
          <p:cNvSpPr/>
          <p:nvPr/>
        </p:nvSpPr>
        <p:spPr>
          <a:xfrm>
            <a:off x="5035960" y="1484784"/>
            <a:ext cx="3707904" cy="1200329"/>
          </a:xfrm>
          <a:prstGeom prst="rect">
            <a:avLst/>
          </a:prstGeom>
        </p:spPr>
        <p:txBody>
          <a:bodyPr wrap="square">
            <a:spAutoFit/>
          </a:bodyPr>
          <a:lstStyle/>
          <a:p>
            <a:r>
              <a:rPr lang="zh-CN" altLang="en-US" b="1" dirty="0">
                <a:solidFill>
                  <a:schemeClr val="accent6">
                    <a:lumMod val="75000"/>
                  </a:schemeClr>
                </a:solidFill>
                <a:latin typeface="+mj-ea"/>
                <a:ea typeface="+mj-ea"/>
                <a:cs typeface="Courier New" panose="02070309020205020404" pitchFamily="49" charset="0"/>
              </a:rPr>
              <a:t>程序运行结果：</a:t>
            </a:r>
            <a:endParaRPr lang="en-US" altLang="zh-CN" b="1" dirty="0">
              <a:solidFill>
                <a:schemeClr val="accent6">
                  <a:lumMod val="75000"/>
                </a:schemeClr>
              </a:solidFill>
              <a:latin typeface="+mj-ea"/>
              <a:ea typeface="+mj-ea"/>
              <a:cs typeface="Courier New" panose="02070309020205020404" pitchFamily="49" charset="0"/>
            </a:endParaRPr>
          </a:p>
          <a:p>
            <a:r>
              <a:rPr lang="zh-CN" altLang="en-US" b="1" dirty="0">
                <a:latin typeface="Courier New" panose="02070309020205020404" pitchFamily="49" charset="0"/>
                <a:cs typeface="Courier New" panose="02070309020205020404" pitchFamily="49" charset="0"/>
              </a:rPr>
              <a:t>the size of the list is:7</a:t>
            </a:r>
          </a:p>
          <a:p>
            <a:r>
              <a:rPr lang="zh-CN" altLang="en-US" b="1" dirty="0">
                <a:latin typeface="Courier New" panose="02070309020205020404" pitchFamily="49" charset="0"/>
                <a:cs typeface="Courier New" panose="02070309020205020404" pitchFamily="49" charset="0"/>
              </a:rPr>
              <a:t>the 6th element is:10</a:t>
            </a:r>
          </a:p>
          <a:p>
            <a:r>
              <a:rPr lang="zh-CN" altLang="en-US" b="1" dirty="0">
                <a:latin typeface="Courier New" panose="02070309020205020404" pitchFamily="49" charset="0"/>
                <a:cs typeface="Courier New" panose="02070309020205020404" pitchFamily="49" charset="0"/>
              </a:rPr>
              <a:t>7 2 6 3 8 </a:t>
            </a:r>
            <a:r>
              <a:rPr lang="en-US" altLang="zh-CN" b="1" dirty="0">
                <a:latin typeface="Courier New" panose="02070309020205020404" pitchFamily="49" charset="0"/>
                <a:cs typeface="Courier New" panose="02070309020205020404" pitchFamily="49" charset="0"/>
              </a:rPr>
              <a:t>9</a:t>
            </a:r>
            <a:r>
              <a:rPr lang="zh-CN" altLang="en-US" b="1" dirty="0">
                <a:latin typeface="Courier New" panose="02070309020205020404" pitchFamily="49" charset="0"/>
                <a:cs typeface="Courier New" panose="02070309020205020404" pitchFamily="49" charset="0"/>
              </a:rPr>
              <a:t> 10</a:t>
            </a:r>
          </a:p>
        </p:txBody>
      </p:sp>
    </p:spTree>
    <p:extLst>
      <p:ext uri="{BB962C8B-B14F-4D97-AF65-F5344CB8AC3E}">
        <p14:creationId xmlns:p14="http://schemas.microsoft.com/office/powerpoint/2010/main" val="2966063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zh-CN" altLang="en-US" dirty="0">
                <a:solidFill>
                  <a:srgbClr val="FF0000"/>
                </a:solidFill>
              </a:rPr>
              <a:t>算法（</a:t>
            </a:r>
            <a:r>
              <a:rPr kumimoji="1" lang="en-US" altLang="zh-CN" dirty="0">
                <a:solidFill>
                  <a:srgbClr val="FF0000"/>
                </a:solidFill>
              </a:rPr>
              <a:t>algorithm</a:t>
            </a:r>
            <a:r>
              <a:rPr kumimoji="1" lang="zh-CN" altLang="en-US" dirty="0">
                <a:solidFill>
                  <a:srgbClr val="FF0000"/>
                </a:solidFill>
              </a:rPr>
              <a:t>）</a:t>
            </a:r>
            <a:r>
              <a:rPr kumimoji="1" lang="zh-CN" altLang="en-US" dirty="0"/>
              <a:t>就是一些常用的数据处理方法，如向容器中插入、删除容器中的元素、查找容器中的元素、对容器中的元素排序</a:t>
            </a:r>
            <a:r>
              <a:rPr kumimoji="1" lang="zh-CN" altLang="en-US"/>
              <a:t>、复制容器中</a:t>
            </a:r>
            <a:r>
              <a:rPr kumimoji="1" lang="zh-CN" altLang="en-US" dirty="0"/>
              <a:t>的元素等等，这些数据处理方法是以函数模板的形式实现的实现的。</a:t>
            </a:r>
            <a:endParaRPr kumimoji="1" lang="en-US" altLang="zh-CN" dirty="0"/>
          </a:p>
          <a:p>
            <a:r>
              <a:rPr kumimoji="1" lang="zh-CN" altLang="en-US" dirty="0"/>
              <a:t>算法并非容器的一部分，而是工作在迭代器基础之上，通过迭代器存取容器中的元素，算法并没有和特定的容器进行绑定</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9.3】</a:t>
            </a:r>
            <a:r>
              <a:rPr lang="zh-CN" altLang="en-US" dirty="0">
                <a:solidFill>
                  <a:srgbClr val="C00000"/>
                </a:solidFill>
              </a:rPr>
              <a:t>定义两个函数模板，它们都叫做</a:t>
            </a:r>
            <a:r>
              <a:rPr lang="en-US" altLang="zh-CN" dirty="0">
                <a:solidFill>
                  <a:srgbClr val="C00000"/>
                </a:solidFill>
              </a:rPr>
              <a:t>sum，</a:t>
            </a:r>
            <a:r>
              <a:rPr lang="zh-CN" altLang="en-US" dirty="0">
                <a:solidFill>
                  <a:srgbClr val="C00000"/>
                </a:solidFill>
              </a:rPr>
              <a:t>都使用了一个类型参数</a:t>
            </a:r>
            <a:r>
              <a:rPr lang="en-US" altLang="zh-CN" dirty="0">
                <a:solidFill>
                  <a:srgbClr val="C00000"/>
                </a:solidFill>
              </a:rPr>
              <a:t>Type，</a:t>
            </a:r>
            <a:r>
              <a:rPr lang="zh-CN" altLang="en-US" dirty="0">
                <a:solidFill>
                  <a:srgbClr val="C00000"/>
                </a:solidFill>
              </a:rPr>
              <a:t>但两者的形参个数不同，</a:t>
            </a:r>
            <a:r>
              <a:rPr lang="en-US" altLang="zh-CN" dirty="0">
                <a:solidFill>
                  <a:srgbClr val="C00000"/>
                </a:solidFill>
              </a:rPr>
              <a:t>C++</a:t>
            </a:r>
            <a:r>
              <a:rPr lang="zh-CN" altLang="en-US" dirty="0">
                <a:solidFill>
                  <a:srgbClr val="C00000"/>
                </a:solidFill>
              </a:rPr>
              <a:t>允许使用这种函数模板重载的方法。</a:t>
            </a:r>
            <a:endParaRPr lang="en-US" altLang="zh-CN" dirty="0">
              <a:solidFill>
                <a:srgbClr val="C00000"/>
              </a:solidFill>
            </a:endParaRPr>
          </a:p>
          <a:p>
            <a:pPr lvl="1"/>
            <a:r>
              <a:rPr lang="zh-CN" altLang="en-US" dirty="0"/>
              <a:t>注意，参数表中允许出现与类型形参</a:t>
            </a:r>
            <a:r>
              <a:rPr lang="en-US" altLang="zh-CN" dirty="0"/>
              <a:t>Type</a:t>
            </a:r>
            <a:r>
              <a:rPr lang="zh-CN" altLang="en-US" dirty="0"/>
              <a:t>无关的其它类型的参数，如“</a:t>
            </a:r>
            <a:r>
              <a:rPr lang="en-US" altLang="zh-CN" dirty="0" err="1"/>
              <a:t>int</a:t>
            </a:r>
            <a:r>
              <a:rPr lang="en-US" altLang="zh-CN" dirty="0"/>
              <a:t> size”。</a:t>
            </a:r>
            <a:endParaRPr lang="zh-CN" altLang="en-US" dirty="0"/>
          </a:p>
          <a:p>
            <a:endParaRPr lang="zh-CN" altLang="en-US" dirty="0"/>
          </a:p>
        </p:txBody>
      </p:sp>
      <p:sp>
        <p:nvSpPr>
          <p:cNvPr id="3" name="标题 2"/>
          <p:cNvSpPr>
            <a:spLocks noGrp="1"/>
          </p:cNvSpPr>
          <p:nvPr>
            <p:ph type="title"/>
          </p:nvPr>
        </p:nvSpPr>
        <p:spPr/>
        <p:txBody>
          <a:bodyPr/>
          <a:lstStyle/>
          <a:p>
            <a:r>
              <a:rPr lang="zh-CN" altLang="en-US" dirty="0"/>
              <a:t>函数模板的重载</a:t>
            </a:r>
          </a:p>
        </p:txBody>
      </p:sp>
    </p:spTree>
    <p:extLst>
      <p:ext uri="{BB962C8B-B14F-4D97-AF65-F5344CB8AC3E}">
        <p14:creationId xmlns:p14="http://schemas.microsoft.com/office/powerpoint/2010/main" val="284791460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算法</a:t>
            </a:r>
          </a:p>
        </p:txBody>
      </p:sp>
      <p:sp>
        <p:nvSpPr>
          <p:cNvPr id="3" name="内容占位符 2"/>
          <p:cNvSpPr>
            <a:spLocks noGrp="1"/>
          </p:cNvSpPr>
          <p:nvPr>
            <p:ph idx="1"/>
          </p:nvPr>
        </p:nvSpPr>
        <p:spPr/>
        <p:txBody>
          <a:bodyPr/>
          <a:lstStyle/>
          <a:p>
            <a:r>
              <a:rPr kumimoji="1" lang="en-US" altLang="zh-CN" dirty="0"/>
              <a:t>STL</a:t>
            </a:r>
            <a:r>
              <a:rPr kumimoji="1" lang="zh-CN" altLang="en-US" dirty="0"/>
              <a:t>采用</a:t>
            </a:r>
            <a:r>
              <a:rPr kumimoji="1" lang="en-US" altLang="zh-CN" dirty="0"/>
              <a:t>C++</a:t>
            </a:r>
            <a:r>
              <a:rPr kumimoji="1" lang="zh-CN" altLang="en-US" dirty="0"/>
              <a:t>模板机制实现了算法与数据类型的无关性。</a:t>
            </a:r>
            <a:endParaRPr lang="zh-CN" altLang="en-US" dirty="0"/>
          </a:p>
          <a:p>
            <a:r>
              <a:rPr kumimoji="1" lang="en-US" altLang="zh-CN" dirty="0"/>
              <a:t>STL</a:t>
            </a:r>
            <a:r>
              <a:rPr kumimoji="1" lang="zh-CN" altLang="en-US" dirty="0"/>
              <a:t>实现了</a:t>
            </a:r>
            <a:r>
              <a:rPr kumimoji="1" lang="zh-CN" altLang="en-US" dirty="0">
                <a:solidFill>
                  <a:srgbClr val="FF0000"/>
                </a:solidFill>
              </a:rPr>
              <a:t>算法与容器（数据结构）的分离</a:t>
            </a:r>
            <a:r>
              <a:rPr kumimoji="1" lang="zh-CN" altLang="en-US" dirty="0"/>
              <a:t>。这样，同一算法适用于不同的容器和数据类型，成为通用性算法，可以最大限度地节省源代码。因此</a:t>
            </a:r>
            <a:r>
              <a:rPr kumimoji="1" lang="en-US" altLang="zh-CN" dirty="0"/>
              <a:t>STL</a:t>
            </a:r>
            <a:r>
              <a:rPr kumimoji="1" lang="zh-CN" altLang="en-US" dirty="0"/>
              <a:t>比传统的函数库或类库具有更好的代码</a:t>
            </a:r>
            <a:r>
              <a:rPr kumimoji="1" lang="zh-CN" altLang="en-US" dirty="0">
                <a:solidFill>
                  <a:srgbClr val="FF0000"/>
                </a:solidFill>
              </a:rPr>
              <a:t>重用性</a:t>
            </a:r>
            <a:r>
              <a:rPr kumimoji="1" lang="zh-CN" altLang="en-US" dirty="0"/>
              <a:t>。</a:t>
            </a:r>
            <a:endParaRPr lang="zh-CN" alt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166F276-82E0-4CA3-B333-241A00BB47AE}"/>
              </a:ext>
            </a:extLst>
          </p:cNvPr>
          <p:cNvSpPr>
            <a:spLocks noGrp="1"/>
          </p:cNvSpPr>
          <p:nvPr>
            <p:ph idx="1"/>
          </p:nvPr>
        </p:nvSpPr>
        <p:spPr>
          <a:xfrm>
            <a:off x="457200" y="1928813"/>
            <a:ext cx="8363272" cy="4500562"/>
          </a:xfrm>
        </p:spPr>
        <p:txBody>
          <a:bodyPr/>
          <a:lstStyle/>
          <a:p>
            <a:r>
              <a:rPr lang="zh-CN" altLang="en-US" dirty="0"/>
              <a:t>第一类非可变序列算法，通常这类算法在对容器进行操作的时候不会改变容器的内容；</a:t>
            </a:r>
            <a:endParaRPr lang="en-US" altLang="zh-CN" dirty="0"/>
          </a:p>
          <a:p>
            <a:r>
              <a:rPr lang="zh-CN" altLang="en-US" dirty="0"/>
              <a:t>第二类是可变序列算法，这类算法一般会改变所操作的容器的内容；</a:t>
            </a:r>
            <a:endParaRPr lang="en-US" altLang="zh-CN" dirty="0"/>
          </a:p>
          <a:p>
            <a:r>
              <a:rPr lang="zh-CN" altLang="en-US" dirty="0"/>
              <a:t>第三类是排序以及相关的算法，包括排序和合并算法、二分查找算法、有序序列的集合操作算法；</a:t>
            </a:r>
            <a:endParaRPr lang="en-US" altLang="zh-CN" dirty="0"/>
          </a:p>
          <a:p>
            <a:r>
              <a:rPr lang="zh-CN" altLang="en-US" dirty="0"/>
              <a:t>第四类算法是通用数值算法。 </a:t>
            </a:r>
          </a:p>
        </p:txBody>
      </p:sp>
      <p:sp>
        <p:nvSpPr>
          <p:cNvPr id="3" name="标题 2">
            <a:extLst>
              <a:ext uri="{FF2B5EF4-FFF2-40B4-BE49-F238E27FC236}">
                <a16:creationId xmlns:a16="http://schemas.microsoft.com/office/drawing/2014/main" id="{A9449DDC-8587-4267-8D14-D60938D50D93}"/>
              </a:ext>
            </a:extLst>
          </p:cNvPr>
          <p:cNvSpPr>
            <a:spLocks noGrp="1"/>
          </p:cNvSpPr>
          <p:nvPr>
            <p:ph type="title"/>
          </p:nvPr>
        </p:nvSpPr>
        <p:spPr/>
        <p:txBody>
          <a:bodyPr/>
          <a:lstStyle/>
          <a:p>
            <a:r>
              <a:rPr lang="en-US" altLang="zh-CN" dirty="0"/>
              <a:t>STL</a:t>
            </a:r>
            <a:r>
              <a:rPr lang="zh-CN" altLang="en-US" dirty="0"/>
              <a:t>算法的分类</a:t>
            </a:r>
          </a:p>
        </p:txBody>
      </p:sp>
      <p:sp>
        <p:nvSpPr>
          <p:cNvPr id="4" name="灯片编号占位符 3">
            <a:extLst>
              <a:ext uri="{FF2B5EF4-FFF2-40B4-BE49-F238E27FC236}">
                <a16:creationId xmlns:a16="http://schemas.microsoft.com/office/drawing/2014/main" id="{0FE1DD70-3756-4BB3-A5E5-7A677BC4F675}"/>
              </a:ext>
            </a:extLst>
          </p:cNvPr>
          <p:cNvSpPr>
            <a:spLocks noGrp="1"/>
          </p:cNvSpPr>
          <p:nvPr>
            <p:ph type="sldNum" sz="quarter" idx="11"/>
          </p:nvPr>
        </p:nvSpPr>
        <p:spPr/>
        <p:txBody>
          <a:bodyPr/>
          <a:lstStyle/>
          <a:p>
            <a:pPr>
              <a:defRPr/>
            </a:pPr>
            <a:fld id="{D5143908-0819-4B70-B92B-71A05F9F97D4}" type="slidenum">
              <a:rPr lang="zh-CN" altLang="en-US" smtClean="0"/>
              <a:pPr>
                <a:defRPr/>
              </a:pPr>
              <a:t>151</a:t>
            </a:fld>
            <a:endParaRPr lang="zh-CN" altLang="en-US" dirty="0"/>
          </a:p>
        </p:txBody>
      </p:sp>
    </p:spTree>
    <p:extLst>
      <p:ext uri="{BB962C8B-B14F-4D97-AF65-F5344CB8AC3E}">
        <p14:creationId xmlns:p14="http://schemas.microsoft.com/office/powerpoint/2010/main" val="337172525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1D1E95A-578E-47FD-AEBA-1C4D5F4BEC89}"/>
              </a:ext>
            </a:extLst>
          </p:cNvPr>
          <p:cNvSpPr>
            <a:spLocks noGrp="1"/>
          </p:cNvSpPr>
          <p:nvPr>
            <p:ph idx="1"/>
          </p:nvPr>
        </p:nvSpPr>
        <p:spPr>
          <a:xfrm>
            <a:off x="457200" y="1928813"/>
            <a:ext cx="8579296" cy="4500562"/>
          </a:xfrm>
        </p:spPr>
        <p:txBody>
          <a:bodyPr/>
          <a:lstStyle/>
          <a:p>
            <a:r>
              <a:rPr lang="zh-CN" altLang="en-US" dirty="0"/>
              <a:t>非可变序列算法可以修改所操作容器的元素。支持这类算法的迭代器的为输入迭代器和前向迭代器。</a:t>
            </a:r>
          </a:p>
        </p:txBody>
      </p:sp>
      <p:sp>
        <p:nvSpPr>
          <p:cNvPr id="3" name="标题 2">
            <a:extLst>
              <a:ext uri="{FF2B5EF4-FFF2-40B4-BE49-F238E27FC236}">
                <a16:creationId xmlns:a16="http://schemas.microsoft.com/office/drawing/2014/main" id="{A27E8204-0317-4906-9C14-CC25673AC9FD}"/>
              </a:ext>
            </a:extLst>
          </p:cNvPr>
          <p:cNvSpPr>
            <a:spLocks noGrp="1"/>
          </p:cNvSpPr>
          <p:nvPr>
            <p:ph type="title"/>
          </p:nvPr>
        </p:nvSpPr>
        <p:spPr/>
        <p:txBody>
          <a:bodyPr/>
          <a:lstStyle/>
          <a:p>
            <a:r>
              <a:rPr lang="zh-CN" altLang="en-US" dirty="0"/>
              <a:t>非可变序列算法</a:t>
            </a:r>
          </a:p>
        </p:txBody>
      </p:sp>
      <p:sp>
        <p:nvSpPr>
          <p:cNvPr id="4" name="灯片编号占位符 3">
            <a:extLst>
              <a:ext uri="{FF2B5EF4-FFF2-40B4-BE49-F238E27FC236}">
                <a16:creationId xmlns:a16="http://schemas.microsoft.com/office/drawing/2014/main" id="{69DF2BC1-CB58-4CAA-96AC-E321271CAA32}"/>
              </a:ext>
            </a:extLst>
          </p:cNvPr>
          <p:cNvSpPr>
            <a:spLocks noGrp="1"/>
          </p:cNvSpPr>
          <p:nvPr>
            <p:ph type="sldNum" sz="quarter" idx="11"/>
          </p:nvPr>
        </p:nvSpPr>
        <p:spPr/>
        <p:txBody>
          <a:bodyPr/>
          <a:lstStyle/>
          <a:p>
            <a:pPr>
              <a:defRPr/>
            </a:pPr>
            <a:fld id="{D5143908-0819-4B70-B92B-71A05F9F97D4}" type="slidenum">
              <a:rPr lang="zh-CN" altLang="en-US" smtClean="0"/>
              <a:pPr>
                <a:defRPr/>
              </a:pPr>
              <a:t>152</a:t>
            </a:fld>
            <a:endParaRPr lang="zh-CN" altLang="en-US" dirty="0"/>
          </a:p>
        </p:txBody>
      </p:sp>
      <p:graphicFrame>
        <p:nvGraphicFramePr>
          <p:cNvPr id="5" name="表格 4">
            <a:extLst>
              <a:ext uri="{FF2B5EF4-FFF2-40B4-BE49-F238E27FC236}">
                <a16:creationId xmlns:a16="http://schemas.microsoft.com/office/drawing/2014/main" id="{5B54E177-79D9-4C27-9849-CBF0F10D56C1}"/>
              </a:ext>
            </a:extLst>
          </p:cNvPr>
          <p:cNvGraphicFramePr>
            <a:graphicFrameLocks noGrp="1"/>
          </p:cNvGraphicFramePr>
          <p:nvPr>
            <p:extLst>
              <p:ext uri="{D42A27DB-BD31-4B8C-83A1-F6EECF244321}">
                <p14:modId xmlns:p14="http://schemas.microsoft.com/office/powerpoint/2010/main" val="2715289435"/>
              </p:ext>
            </p:extLst>
          </p:nvPr>
        </p:nvGraphicFramePr>
        <p:xfrm>
          <a:off x="841374" y="2996952"/>
          <a:ext cx="7929563" cy="3292476"/>
        </p:xfrm>
        <a:graphic>
          <a:graphicData uri="http://schemas.openxmlformats.org/drawingml/2006/table">
            <a:tbl>
              <a:tblPr/>
              <a:tblGrid>
                <a:gridCol w="1115101">
                  <a:extLst>
                    <a:ext uri="{9D8B030D-6E8A-4147-A177-3AD203B41FA5}">
                      <a16:colId xmlns:a16="http://schemas.microsoft.com/office/drawing/2014/main" val="20000"/>
                    </a:ext>
                  </a:extLst>
                </a:gridCol>
                <a:gridCol w="1550882">
                  <a:extLst>
                    <a:ext uri="{9D8B030D-6E8A-4147-A177-3AD203B41FA5}">
                      <a16:colId xmlns:a16="http://schemas.microsoft.com/office/drawing/2014/main" val="20001"/>
                    </a:ext>
                  </a:extLst>
                </a:gridCol>
                <a:gridCol w="5263580">
                  <a:extLst>
                    <a:ext uri="{9D8B030D-6E8A-4147-A177-3AD203B41FA5}">
                      <a16:colId xmlns:a16="http://schemas.microsoft.com/office/drawing/2014/main" val="20002"/>
                    </a:ext>
                  </a:extLst>
                </a:gridCol>
              </a:tblGrid>
              <a:tr h="274373">
                <a:tc>
                  <a:txBody>
                    <a:bodyPr/>
                    <a:lstStyle/>
                    <a:p>
                      <a:pPr algn="ctr">
                        <a:spcAft>
                          <a:spcPts val="0"/>
                        </a:spcAft>
                      </a:pPr>
                      <a:r>
                        <a:rPr lang="zh-CN" sz="1800" kern="100" dirty="0">
                          <a:latin typeface="Times New Roman"/>
                          <a:ea typeface="宋体"/>
                          <a:cs typeface="Times New Roman"/>
                        </a:rPr>
                        <a:t>循环</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for_each()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对序列中的每个元素执行某操作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373">
                <a:tc rowSpan="5">
                  <a:txBody>
                    <a:bodyPr/>
                    <a:lstStyle/>
                    <a:p>
                      <a:pPr algn="ctr">
                        <a:spcAft>
                          <a:spcPts val="0"/>
                        </a:spcAft>
                      </a:pPr>
                      <a:r>
                        <a:rPr lang="zh-CN" sz="1800" kern="100">
                          <a:latin typeface="Times New Roman"/>
                          <a:ea typeface="宋体"/>
                          <a:cs typeface="Times New Roman"/>
                        </a:rPr>
                        <a:t>查找</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在序列中找出某个值的第一次出现的位置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find_if</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在序列中找出符合条件的第一个元素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73">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find_end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在序列中找出一子序列的最后一次出现的位置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find_first_of()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在序列中找出第一次出现指定值集中之值的位置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adjacent_find()</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在序列中找出相邻的一对值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73">
                <a:tc rowSpan="2">
                  <a:txBody>
                    <a:bodyPr/>
                    <a:lstStyle/>
                    <a:p>
                      <a:pPr algn="ctr">
                        <a:spcAft>
                          <a:spcPts val="0"/>
                        </a:spcAft>
                      </a:pPr>
                      <a:r>
                        <a:rPr lang="zh-CN" sz="1800" kern="100">
                          <a:latin typeface="Times New Roman"/>
                          <a:ea typeface="宋体"/>
                          <a:cs typeface="Times New Roman"/>
                        </a:rPr>
                        <a:t>计数</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count()</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在序列中统计某个值出现的次数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count_if()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在序列中统计符合某个条件的值出现的次数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73">
                <a:tc rowSpan="2">
                  <a:txBody>
                    <a:bodyPr/>
                    <a:lstStyle/>
                    <a:p>
                      <a:pPr algn="ctr">
                        <a:spcAft>
                          <a:spcPts val="0"/>
                        </a:spcAft>
                      </a:pPr>
                      <a:r>
                        <a:rPr lang="zh-CN" sz="1800" kern="100">
                          <a:latin typeface="Times New Roman"/>
                          <a:ea typeface="宋体"/>
                          <a:cs typeface="Times New Roman"/>
                        </a:rPr>
                        <a:t>比较</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mismatch()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找出两个序列相异的第一个元素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两个序列中的对应元素都相同时为真</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373">
                <a:tc rowSpan="2">
                  <a:txBody>
                    <a:bodyPr/>
                    <a:lstStyle/>
                    <a:p>
                      <a:pPr algn="ctr">
                        <a:spcAft>
                          <a:spcPts val="0"/>
                        </a:spcAft>
                      </a:pPr>
                      <a:r>
                        <a:rPr lang="zh-CN" sz="1800" kern="100">
                          <a:latin typeface="Times New Roman"/>
                          <a:ea typeface="宋体"/>
                          <a:cs typeface="Times New Roman"/>
                        </a:rPr>
                        <a:t>搜索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search()</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在序列中找出一子序列的第一次出现的位置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373">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search_n()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在序列中找出一值的连续</a:t>
                      </a:r>
                      <a:r>
                        <a:rPr lang="en-US" sz="1800" kern="100" dirty="0">
                          <a:latin typeface="Times New Roman"/>
                          <a:ea typeface="宋体"/>
                          <a:cs typeface="Times New Roman"/>
                        </a:rPr>
                        <a:t>n</a:t>
                      </a:r>
                      <a:r>
                        <a:rPr lang="zh-CN" sz="1800" kern="100" dirty="0">
                          <a:latin typeface="Times New Roman"/>
                          <a:ea typeface="宋体"/>
                          <a:cs typeface="Times New Roman"/>
                        </a:rPr>
                        <a:t>次出现的位置</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32498913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A05EDE4-AF7A-4D58-98F1-C27E0F375111}"/>
              </a:ext>
            </a:extLst>
          </p:cNvPr>
          <p:cNvSpPr>
            <a:spLocks noGrp="1"/>
          </p:cNvSpPr>
          <p:nvPr>
            <p:ph idx="1"/>
          </p:nvPr>
        </p:nvSpPr>
        <p:spPr/>
        <p:txBody>
          <a:bodyPr/>
          <a:lstStyle/>
          <a:p>
            <a:pPr>
              <a:buFont typeface="Wingdings" panose="05000000000000000000" pitchFamily="2" charset="2"/>
              <a:buNone/>
            </a:pPr>
            <a:r>
              <a:rPr kumimoji="1" lang="en-US" altLang="zh-CN" sz="2000" b="1" dirty="0">
                <a:solidFill>
                  <a:srgbClr val="0000FF"/>
                </a:solidFill>
                <a:latin typeface="Courier New" panose="02070309020205020404" pitchFamily="49" charset="0"/>
                <a:cs typeface="Courier New" panose="02070309020205020404" pitchFamily="49" charset="0"/>
              </a:rPr>
              <a:t>template</a:t>
            </a:r>
            <a:r>
              <a:rPr kumimoji="1" lang="en-US" altLang="zh-CN" sz="2000" b="1" dirty="0">
                <a:latin typeface="Courier New" panose="02070309020205020404" pitchFamily="49" charset="0"/>
                <a:cs typeface="Courier New" panose="02070309020205020404" pitchFamily="49" charset="0"/>
              </a:rPr>
              <a:t>&lt;</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a:t>
            </a:r>
            <a:r>
              <a:rPr kumimoji="1" lang="en-US" altLang="zh-CN" sz="2000" b="1" dirty="0" err="1">
                <a:solidFill>
                  <a:srgbClr val="0000FF"/>
                </a:solidFill>
                <a:latin typeface="Courier New" panose="02070309020205020404" pitchFamily="49" charset="0"/>
                <a:cs typeface="Courier New" panose="02070309020205020404" pitchFamily="49" charset="0"/>
              </a:rPr>
              <a:t>typename</a:t>
            </a:r>
            <a:r>
              <a:rPr kumimoji="1" lang="en-US" altLang="zh-CN" sz="2000" b="1" dirty="0">
                <a:latin typeface="Courier New" panose="02070309020205020404" pitchFamily="49" charset="0"/>
                <a:cs typeface="Courier New" panose="02070309020205020404" pitchFamily="49" charset="0"/>
              </a:rPr>
              <a:t> T&gt;</a:t>
            </a:r>
          </a:p>
          <a:p>
            <a:pPr>
              <a:buFont typeface="Wingdings" panose="05000000000000000000" pitchFamily="2" charset="2"/>
              <a:buNone/>
            </a:pP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find(</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first, </a:t>
            </a:r>
            <a:r>
              <a:rPr kumimoji="1" lang="en-US" altLang="zh-CN" sz="2000" b="1" dirty="0" err="1">
                <a:latin typeface="Courier New" panose="02070309020205020404" pitchFamily="49" charset="0"/>
                <a:cs typeface="Courier New" panose="02070309020205020404" pitchFamily="49" charset="0"/>
              </a:rPr>
              <a:t>InIt</a:t>
            </a:r>
            <a:r>
              <a:rPr kumimoji="1" lang="en-US" altLang="zh-CN" sz="2000" b="1" dirty="0">
                <a:latin typeface="Courier New" panose="02070309020205020404" pitchFamily="49" charset="0"/>
                <a:cs typeface="Courier New" panose="02070309020205020404" pitchFamily="49" charset="0"/>
              </a:rPr>
              <a:t> last, </a:t>
            </a:r>
            <a:r>
              <a:rPr kumimoji="1" lang="en-US" altLang="zh-CN" sz="2000" b="1" dirty="0">
                <a:solidFill>
                  <a:srgbClr val="0000FF"/>
                </a:solidFill>
                <a:latin typeface="Courier New" panose="02070309020205020404" pitchFamily="49" charset="0"/>
                <a:cs typeface="Courier New" panose="02070309020205020404" pitchFamily="49" charset="0"/>
              </a:rPr>
              <a:t>const</a:t>
            </a:r>
            <a:r>
              <a:rPr kumimoji="1" lang="en-US" altLang="zh-CN" sz="2000" b="1" dirty="0">
                <a:latin typeface="Courier New" panose="02070309020205020404" pitchFamily="49" charset="0"/>
                <a:cs typeface="Courier New" panose="02070309020205020404" pitchFamily="49" charset="0"/>
              </a:rPr>
              <a:t> T&amp; </a:t>
            </a:r>
            <a:r>
              <a:rPr kumimoji="1" lang="en-US" altLang="zh-CN" sz="2000" b="1" dirty="0" err="1">
                <a:latin typeface="Courier New" panose="02070309020205020404" pitchFamily="49" charset="0"/>
                <a:cs typeface="Courier New" panose="02070309020205020404" pitchFamily="49" charset="0"/>
              </a:rPr>
              <a:t>val</a:t>
            </a:r>
            <a:r>
              <a:rPr kumimoji="1" lang="en-US" altLang="zh-CN" sz="2000" b="1" dirty="0">
                <a:latin typeface="Courier New" panose="02070309020205020404" pitchFamily="49" charset="0"/>
                <a:cs typeface="Courier New" panose="02070309020205020404" pitchFamily="49" charset="0"/>
              </a:rPr>
              <a:t>);</a:t>
            </a:r>
            <a:r>
              <a:rPr kumimoji="1" lang="en-US" altLang="zh-CN" sz="2000" dirty="0">
                <a:latin typeface="Courier New" panose="02070309020205020404" pitchFamily="49" charset="0"/>
                <a:cs typeface="Courier New" panose="02070309020205020404" pitchFamily="49" charset="0"/>
              </a:rPr>
              <a:t> </a:t>
            </a:r>
          </a:p>
          <a:p>
            <a:r>
              <a:rPr kumimoji="1" lang="en-US" altLang="zh-CN" dirty="0"/>
              <a:t>first </a:t>
            </a:r>
            <a:r>
              <a:rPr kumimoji="1" lang="zh-CN" altLang="en-US" dirty="0"/>
              <a:t>和 </a:t>
            </a:r>
            <a:r>
              <a:rPr kumimoji="1" lang="en-US" altLang="zh-CN" dirty="0"/>
              <a:t>last </a:t>
            </a:r>
            <a:r>
              <a:rPr kumimoji="1" lang="zh-CN" altLang="en-US" dirty="0"/>
              <a:t>这两个参数都是容器的迭代器，它们给出了容器中的查找区间起点和终点。</a:t>
            </a:r>
          </a:p>
          <a:p>
            <a:pPr lvl="1"/>
            <a:r>
              <a:rPr kumimoji="1" lang="zh-CN" altLang="en-US" dirty="0"/>
              <a:t>这个区间是个左闭右开的区间，即区间的起点是位于查找范围之中的，而终点不是</a:t>
            </a:r>
          </a:p>
          <a:p>
            <a:r>
              <a:rPr kumimoji="1" lang="en-US" altLang="zh-CN" dirty="0" err="1"/>
              <a:t>val</a:t>
            </a:r>
            <a:r>
              <a:rPr kumimoji="1" lang="zh-CN" altLang="en-US" dirty="0"/>
              <a:t>参数是要查找的元素的值</a:t>
            </a:r>
          </a:p>
          <a:p>
            <a:r>
              <a:rPr kumimoji="1" lang="zh-CN" altLang="en-US" dirty="0"/>
              <a:t>函数返回值是一个迭代器。如果找到，则该迭代器指向被找到的元素。如果找不到，则该迭代器指向查找区间终点。</a:t>
            </a:r>
          </a:p>
          <a:p>
            <a:endParaRPr lang="zh-CN" altLang="en-US" dirty="0"/>
          </a:p>
        </p:txBody>
      </p:sp>
      <p:sp>
        <p:nvSpPr>
          <p:cNvPr id="3" name="标题 2">
            <a:extLst>
              <a:ext uri="{FF2B5EF4-FFF2-40B4-BE49-F238E27FC236}">
                <a16:creationId xmlns:a16="http://schemas.microsoft.com/office/drawing/2014/main" id="{44045727-E28C-471A-9A65-122CF35EA12C}"/>
              </a:ext>
            </a:extLst>
          </p:cNvPr>
          <p:cNvSpPr>
            <a:spLocks noGrp="1"/>
          </p:cNvSpPr>
          <p:nvPr>
            <p:ph type="title"/>
          </p:nvPr>
        </p:nvSpPr>
        <p:spPr/>
        <p:txBody>
          <a:bodyPr/>
          <a:lstStyle/>
          <a:p>
            <a:r>
              <a:rPr lang="en-US" altLang="zh-CN" dirty="0"/>
              <a:t>find</a:t>
            </a:r>
            <a:r>
              <a:rPr lang="zh-CN" altLang="en-US" dirty="0"/>
              <a:t>算法</a:t>
            </a:r>
          </a:p>
        </p:txBody>
      </p:sp>
      <p:sp>
        <p:nvSpPr>
          <p:cNvPr id="4" name="灯片编号占位符 3">
            <a:extLst>
              <a:ext uri="{FF2B5EF4-FFF2-40B4-BE49-F238E27FC236}">
                <a16:creationId xmlns:a16="http://schemas.microsoft.com/office/drawing/2014/main" id="{903BBA73-0BCE-448D-8315-379FC3F78B30}"/>
              </a:ext>
            </a:extLst>
          </p:cNvPr>
          <p:cNvSpPr>
            <a:spLocks noGrp="1"/>
          </p:cNvSpPr>
          <p:nvPr>
            <p:ph type="sldNum" sz="quarter" idx="11"/>
          </p:nvPr>
        </p:nvSpPr>
        <p:spPr/>
        <p:txBody>
          <a:bodyPr/>
          <a:lstStyle/>
          <a:p>
            <a:pPr>
              <a:defRPr/>
            </a:pPr>
            <a:fld id="{D5143908-0819-4B70-B92B-71A05F9F97D4}" type="slidenum">
              <a:rPr lang="zh-CN" altLang="en-US" smtClean="0"/>
              <a:pPr>
                <a:defRPr/>
              </a:pPr>
              <a:t>153</a:t>
            </a:fld>
            <a:endParaRPr lang="zh-CN" altLang="en-US" dirty="0"/>
          </a:p>
        </p:txBody>
      </p:sp>
    </p:spTree>
    <p:extLst>
      <p:ext uri="{BB962C8B-B14F-4D97-AF65-F5344CB8AC3E}">
        <p14:creationId xmlns:p14="http://schemas.microsoft.com/office/powerpoint/2010/main" val="3088379346"/>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B4CD769-82CF-4013-A0BA-7076303954B2}"/>
              </a:ext>
            </a:extLst>
          </p:cNvPr>
          <p:cNvSpPr>
            <a:spLocks noGrp="1"/>
          </p:cNvSpPr>
          <p:nvPr>
            <p:ph idx="1"/>
          </p:nvPr>
        </p:nvSpPr>
        <p:spPr>
          <a:xfrm>
            <a:off x="457200" y="1052736"/>
            <a:ext cx="8229600"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9.20】find</a:t>
            </a:r>
            <a:r>
              <a:rPr lang="zh-CN" altLang="en-US" dirty="0">
                <a:solidFill>
                  <a:srgbClr val="C00000"/>
                </a:solidFill>
              </a:rPr>
              <a:t>算法示例</a:t>
            </a:r>
          </a:p>
        </p:txBody>
      </p:sp>
      <p:sp>
        <p:nvSpPr>
          <p:cNvPr id="4" name="灯片编号占位符 3">
            <a:extLst>
              <a:ext uri="{FF2B5EF4-FFF2-40B4-BE49-F238E27FC236}">
                <a16:creationId xmlns:a16="http://schemas.microsoft.com/office/drawing/2014/main" id="{2AC5DA4D-6590-4171-A5D8-F3A94AA866EF}"/>
              </a:ext>
            </a:extLst>
          </p:cNvPr>
          <p:cNvSpPr>
            <a:spLocks noGrp="1"/>
          </p:cNvSpPr>
          <p:nvPr>
            <p:ph type="sldNum" sz="quarter" idx="11"/>
          </p:nvPr>
        </p:nvSpPr>
        <p:spPr/>
        <p:txBody>
          <a:bodyPr/>
          <a:lstStyle/>
          <a:p>
            <a:pPr>
              <a:defRPr/>
            </a:pPr>
            <a:fld id="{D5143908-0819-4B70-B92B-71A05F9F97D4}" type="slidenum">
              <a:rPr lang="zh-CN" altLang="en-US" smtClean="0"/>
              <a:pPr>
                <a:defRPr/>
              </a:pPr>
              <a:t>154</a:t>
            </a:fld>
            <a:endParaRPr lang="zh-CN" altLang="en-US" dirty="0"/>
          </a:p>
        </p:txBody>
      </p:sp>
      <p:sp>
        <p:nvSpPr>
          <p:cNvPr id="5" name="矩形 4">
            <a:extLst>
              <a:ext uri="{FF2B5EF4-FFF2-40B4-BE49-F238E27FC236}">
                <a16:creationId xmlns:a16="http://schemas.microsoft.com/office/drawing/2014/main" id="{3A62AF15-2E29-43D1-A9BA-448994CC1EEA}"/>
              </a:ext>
            </a:extLst>
          </p:cNvPr>
          <p:cNvSpPr/>
          <p:nvPr/>
        </p:nvSpPr>
        <p:spPr>
          <a:xfrm>
            <a:off x="611560" y="1700808"/>
            <a:ext cx="7920880" cy="3693319"/>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array[10] = { 10,20,30,40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v;</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(2);</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(3);</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v.push_back</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3);</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766284595"/>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1328FF68-B988-424F-B319-2E8EF934BBC0}"/>
              </a:ext>
            </a:extLst>
          </p:cNvPr>
          <p:cNvSpPr>
            <a:spLocks noGrp="1"/>
          </p:cNvSpPr>
          <p:nvPr>
            <p:ph type="sldNum" sz="quarter" idx="11"/>
          </p:nvPr>
        </p:nvSpPr>
        <p:spPr/>
        <p:txBody>
          <a:bodyPr/>
          <a:lstStyle/>
          <a:p>
            <a:pPr>
              <a:defRPr/>
            </a:pPr>
            <a:fld id="{D5143908-0819-4B70-B92B-71A05F9F97D4}" type="slidenum">
              <a:rPr lang="zh-CN" altLang="en-US" smtClean="0"/>
              <a:pPr>
                <a:defRPr/>
              </a:pPr>
              <a:t>155</a:t>
            </a:fld>
            <a:endParaRPr lang="zh-CN" altLang="en-US" dirty="0"/>
          </a:p>
        </p:txBody>
      </p:sp>
      <p:sp>
        <p:nvSpPr>
          <p:cNvPr id="5" name="矩形 4">
            <a:extLst>
              <a:ext uri="{FF2B5EF4-FFF2-40B4-BE49-F238E27FC236}">
                <a16:creationId xmlns:a16="http://schemas.microsoft.com/office/drawing/2014/main" id="{82347CF4-B4BD-490A-BAD9-0862F8612F65}"/>
              </a:ext>
            </a:extLst>
          </p:cNvPr>
          <p:cNvSpPr/>
          <p:nvPr/>
        </p:nvSpPr>
        <p:spPr>
          <a:xfrm>
            <a:off x="539552" y="1124744"/>
            <a:ext cx="8064896" cy="2862322"/>
          </a:xfrm>
          <a:prstGeom prst="rect">
            <a:avLst/>
          </a:prstGeom>
        </p:spPr>
        <p:txBody>
          <a:bodyPr wrap="square">
            <a:spAutoFit/>
          </a:bodyPr>
          <a:lstStyle/>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9);</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"not found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v.begin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1,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2, 1);</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v.end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pp = find(array, array + 4, 20);</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*pp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7" name="文本框 6">
            <a:extLst>
              <a:ext uri="{FF2B5EF4-FFF2-40B4-BE49-F238E27FC236}">
                <a16:creationId xmlns:a16="http://schemas.microsoft.com/office/drawing/2014/main" id="{256380AE-1B12-42D3-9803-A845DE4C933C}"/>
              </a:ext>
            </a:extLst>
          </p:cNvPr>
          <p:cNvSpPr txBox="1"/>
          <p:nvPr/>
        </p:nvSpPr>
        <p:spPr>
          <a:xfrm>
            <a:off x="611560" y="4255928"/>
            <a:ext cx="2262158" cy="1477328"/>
          </a:xfrm>
          <a:prstGeom prst="rect">
            <a:avLst/>
          </a:prstGeom>
          <a:noFill/>
        </p:spPr>
        <p:txBody>
          <a:bodyPr wrap="none" rtlCol="0">
            <a:spAutoFit/>
          </a:bodyPr>
          <a:lstStyle/>
          <a:p>
            <a:r>
              <a:rPr lang="zh-CN" altLang="en-US" b="1" dirty="0">
                <a:solidFill>
                  <a:schemeClr val="accent6">
                    <a:lumMod val="75000"/>
                  </a:schemeClr>
                </a:solidFill>
                <a:latin typeface="Courier New" panose="02070309020205020404" pitchFamily="49" charset="0"/>
                <a:ea typeface="+mj-ea"/>
                <a:cs typeface="Courier New" panose="02070309020205020404" pitchFamily="49" charset="0"/>
              </a:rPr>
              <a:t>程序的运行结果为：</a:t>
            </a:r>
            <a:endParaRPr lang="en-US" altLang="zh-CN"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not found</a:t>
            </a:r>
          </a:p>
          <a:p>
            <a:r>
              <a:rPr lang="en-US" altLang="zh-CN" b="1" dirty="0">
                <a:latin typeface="Courier New" panose="02070309020205020404" pitchFamily="49" charset="0"/>
                <a:ea typeface="+mj-ea"/>
                <a:cs typeface="Courier New" panose="02070309020205020404" pitchFamily="49" charset="0"/>
              </a:rPr>
              <a:t>3</a:t>
            </a:r>
          </a:p>
          <a:p>
            <a:r>
              <a:rPr lang="en-US" altLang="zh-CN" b="1" dirty="0">
                <a:latin typeface="Courier New" panose="02070309020205020404" pitchFamily="49" charset="0"/>
                <a:ea typeface="+mj-ea"/>
                <a:cs typeface="Courier New" panose="02070309020205020404" pitchFamily="49" charset="0"/>
              </a:rPr>
              <a:t>20</a:t>
            </a:r>
            <a:endParaRPr lang="zh-CN" altLang="en-US" b="1"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048242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8FAE69F-099E-4C87-AADB-352FE92CEE87}"/>
              </a:ext>
            </a:extLst>
          </p:cNvPr>
          <p:cNvSpPr>
            <a:spLocks noGrp="1"/>
          </p:cNvSpPr>
          <p:nvPr>
            <p:ph idx="1"/>
          </p:nvPr>
        </p:nvSpPr>
        <p:spPr>
          <a:xfrm>
            <a:off x="107504" y="908720"/>
            <a:ext cx="8579296" cy="5520655"/>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9.21】</a:t>
            </a:r>
            <a:r>
              <a:rPr lang="zh-CN" altLang="en-US" dirty="0">
                <a:solidFill>
                  <a:srgbClr val="C00000"/>
                </a:solidFill>
              </a:rPr>
              <a:t>非可变序列算法示例</a:t>
            </a:r>
          </a:p>
        </p:txBody>
      </p:sp>
      <p:sp>
        <p:nvSpPr>
          <p:cNvPr id="4" name="灯片编号占位符 3">
            <a:extLst>
              <a:ext uri="{FF2B5EF4-FFF2-40B4-BE49-F238E27FC236}">
                <a16:creationId xmlns:a16="http://schemas.microsoft.com/office/drawing/2014/main" id="{9906DD05-B418-4200-8675-2E44049A99C9}"/>
              </a:ext>
            </a:extLst>
          </p:cNvPr>
          <p:cNvSpPr>
            <a:spLocks noGrp="1"/>
          </p:cNvSpPr>
          <p:nvPr>
            <p:ph type="sldNum" sz="quarter" idx="11"/>
          </p:nvPr>
        </p:nvSpPr>
        <p:spPr/>
        <p:txBody>
          <a:bodyPr/>
          <a:lstStyle/>
          <a:p>
            <a:pPr>
              <a:defRPr/>
            </a:pPr>
            <a:fld id="{D5143908-0819-4B70-B92B-71A05F9F97D4}" type="slidenum">
              <a:rPr lang="zh-CN" altLang="en-US" smtClean="0"/>
              <a:pPr>
                <a:defRPr/>
              </a:pPr>
              <a:t>156</a:t>
            </a:fld>
            <a:endParaRPr lang="zh-CN" altLang="en-US" dirty="0"/>
          </a:p>
        </p:txBody>
      </p:sp>
      <p:sp>
        <p:nvSpPr>
          <p:cNvPr id="5" name="矩形 4">
            <a:extLst>
              <a:ext uri="{FF2B5EF4-FFF2-40B4-BE49-F238E27FC236}">
                <a16:creationId xmlns:a16="http://schemas.microsoft.com/office/drawing/2014/main" id="{EE9C02B6-D127-4981-9ACF-B829A68EB097}"/>
              </a:ext>
            </a:extLst>
          </p:cNvPr>
          <p:cNvSpPr/>
          <p:nvPr/>
        </p:nvSpPr>
        <p:spPr>
          <a:xfrm>
            <a:off x="161764" y="1325081"/>
            <a:ext cx="8820472" cy="5355312"/>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算法需要包含的头文件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使用函数对象需要包含的头文件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 = { 2,4,7,4,9,3,2,7,8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(array) / </a:t>
            </a:r>
            <a:r>
              <a:rPr lang="en-US" altLang="zh-CN" b="1" dirty="0" err="1">
                <a:solidFill>
                  <a:srgbClr val="0000FF"/>
                </a:solidFill>
                <a:latin typeface="Courier New" panose="02070309020205020404" pitchFamily="49" charset="0"/>
                <a:ea typeface="新宋体" panose="02010609030101010101" pitchFamily="49" charset="-122"/>
                <a:cs typeface="Courier New" panose="02070309020205020404" pitchFamily="49" charset="0"/>
              </a:rPr>
              <a:t>sizeof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找到第一个为</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的元素位置，并输出此值和后面的所有值</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find(</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iter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输出容器中等于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的元素个数</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count(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count_if</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ivec.begin</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ivec.end</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bind2nd(</a:t>
            </a:r>
            <a:r>
              <a:rPr lang="en-US" altLang="zh-CN" b="1" dirty="0" err="1">
                <a:solidFill>
                  <a:srgbClr val="2B91AF"/>
                </a:solidFill>
                <a:latin typeface="Courier New" panose="02070309020205020404" pitchFamily="49" charset="0"/>
                <a:ea typeface="新宋体" panose="02010609030101010101" pitchFamily="49" charset="-122"/>
                <a:cs typeface="Courier New" panose="02070309020205020404" pitchFamily="49" charset="0"/>
              </a:rPr>
              <a:t>less_equal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4))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输出小于等于</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4</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元素的个数</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sp>
        <p:nvSpPr>
          <p:cNvPr id="6" name="矩形 5">
            <a:extLst>
              <a:ext uri="{FF2B5EF4-FFF2-40B4-BE49-F238E27FC236}">
                <a16:creationId xmlns:a16="http://schemas.microsoft.com/office/drawing/2014/main" id="{A7C8FCD4-048E-43CB-A2E6-8AB24C93B699}"/>
              </a:ext>
            </a:extLst>
          </p:cNvPr>
          <p:cNvSpPr/>
          <p:nvPr/>
        </p:nvSpPr>
        <p:spPr>
          <a:xfrm>
            <a:off x="6907755" y="908720"/>
            <a:ext cx="2123728" cy="1200329"/>
          </a:xfrm>
          <a:prstGeom prst="rect">
            <a:avLst/>
          </a:prstGeom>
        </p:spPr>
        <p:txBody>
          <a:bodyPr wrap="square">
            <a:spAutoFit/>
          </a:bodyPr>
          <a:lstStyle/>
          <a:p>
            <a:r>
              <a:rPr lang="zh-CN" altLang="en-US" dirty="0">
                <a:solidFill>
                  <a:schemeClr val="accent6">
                    <a:lumMod val="75000"/>
                  </a:schemeClr>
                </a:solidFill>
                <a:latin typeface="+mj-ea"/>
                <a:ea typeface="+mj-ea"/>
              </a:rPr>
              <a:t>程序运行结果：</a:t>
            </a:r>
            <a:endParaRPr lang="en-US" altLang="zh-CN" dirty="0">
              <a:solidFill>
                <a:schemeClr val="accent6">
                  <a:lumMod val="75000"/>
                </a:schemeClr>
              </a:solidFill>
              <a:latin typeface="+mj-ea"/>
              <a:ea typeface="+mj-ea"/>
            </a:endParaRPr>
          </a:p>
          <a:p>
            <a:r>
              <a:rPr lang="zh-CN" altLang="en-US" dirty="0"/>
              <a:t>4 7 4 9 3 2 7 8</a:t>
            </a:r>
          </a:p>
          <a:p>
            <a:r>
              <a:rPr lang="zh-CN" altLang="en-US" dirty="0"/>
              <a:t>2</a:t>
            </a:r>
          </a:p>
          <a:p>
            <a:r>
              <a:rPr lang="zh-CN" altLang="en-US" dirty="0"/>
              <a:t>5</a:t>
            </a:r>
          </a:p>
        </p:txBody>
      </p:sp>
    </p:spTree>
    <p:extLst>
      <p:ext uri="{BB962C8B-B14F-4D97-AF65-F5344CB8AC3E}">
        <p14:creationId xmlns:p14="http://schemas.microsoft.com/office/powerpoint/2010/main" val="1157403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97BDE00-C1E8-4C40-9FD1-E0AA02A6C5C2}"/>
              </a:ext>
            </a:extLst>
          </p:cNvPr>
          <p:cNvSpPr>
            <a:spLocks noGrp="1"/>
          </p:cNvSpPr>
          <p:nvPr>
            <p:ph idx="1"/>
          </p:nvPr>
        </p:nvSpPr>
        <p:spPr/>
        <p:txBody>
          <a:bodyPr/>
          <a:lstStyle/>
          <a:p>
            <a:r>
              <a:rPr lang="zh-CN" altLang="en-US" dirty="0"/>
              <a:t>可变序列算法可以修改他们所操作的容器的元素</a:t>
            </a:r>
          </a:p>
        </p:txBody>
      </p:sp>
      <p:sp>
        <p:nvSpPr>
          <p:cNvPr id="3" name="标题 2">
            <a:extLst>
              <a:ext uri="{FF2B5EF4-FFF2-40B4-BE49-F238E27FC236}">
                <a16:creationId xmlns:a16="http://schemas.microsoft.com/office/drawing/2014/main" id="{73EA4CFD-1876-408D-8950-85A678E60653}"/>
              </a:ext>
            </a:extLst>
          </p:cNvPr>
          <p:cNvSpPr>
            <a:spLocks noGrp="1"/>
          </p:cNvSpPr>
          <p:nvPr>
            <p:ph type="title"/>
          </p:nvPr>
        </p:nvSpPr>
        <p:spPr/>
        <p:txBody>
          <a:bodyPr/>
          <a:lstStyle/>
          <a:p>
            <a:r>
              <a:rPr lang="zh-CN" altLang="en-US" dirty="0"/>
              <a:t>可变序列算法</a:t>
            </a:r>
          </a:p>
        </p:txBody>
      </p:sp>
      <p:sp>
        <p:nvSpPr>
          <p:cNvPr id="4" name="灯片编号占位符 3">
            <a:extLst>
              <a:ext uri="{FF2B5EF4-FFF2-40B4-BE49-F238E27FC236}">
                <a16:creationId xmlns:a16="http://schemas.microsoft.com/office/drawing/2014/main" id="{2DD0BA15-7796-4C5F-9F5C-481DD3EADAEA}"/>
              </a:ext>
            </a:extLst>
          </p:cNvPr>
          <p:cNvSpPr>
            <a:spLocks noGrp="1"/>
          </p:cNvSpPr>
          <p:nvPr>
            <p:ph type="sldNum" sz="quarter" idx="11"/>
          </p:nvPr>
        </p:nvSpPr>
        <p:spPr/>
        <p:txBody>
          <a:bodyPr/>
          <a:lstStyle/>
          <a:p>
            <a:pPr>
              <a:defRPr/>
            </a:pPr>
            <a:fld id="{D5143908-0819-4B70-B92B-71A05F9F97D4}" type="slidenum">
              <a:rPr lang="zh-CN" altLang="en-US" smtClean="0"/>
              <a:pPr>
                <a:defRPr/>
              </a:pPr>
              <a:t>157</a:t>
            </a:fld>
            <a:endParaRPr lang="zh-CN" altLang="en-US" dirty="0"/>
          </a:p>
        </p:txBody>
      </p:sp>
      <p:graphicFrame>
        <p:nvGraphicFramePr>
          <p:cNvPr id="5" name="表格 4">
            <a:extLst>
              <a:ext uri="{FF2B5EF4-FFF2-40B4-BE49-F238E27FC236}">
                <a16:creationId xmlns:a16="http://schemas.microsoft.com/office/drawing/2014/main" id="{C74C1649-CD14-40EA-AA97-B8FFB3E3C575}"/>
              </a:ext>
            </a:extLst>
          </p:cNvPr>
          <p:cNvGraphicFramePr>
            <a:graphicFrameLocks noGrp="1"/>
          </p:cNvGraphicFramePr>
          <p:nvPr>
            <p:extLst>
              <p:ext uri="{D42A27DB-BD31-4B8C-83A1-F6EECF244321}">
                <p14:modId xmlns:p14="http://schemas.microsoft.com/office/powerpoint/2010/main" val="3465658057"/>
              </p:ext>
            </p:extLst>
          </p:nvPr>
        </p:nvGraphicFramePr>
        <p:xfrm>
          <a:off x="976312" y="2778918"/>
          <a:ext cx="7191375" cy="2800352"/>
        </p:xfrm>
        <a:graphic>
          <a:graphicData uri="http://schemas.openxmlformats.org/drawingml/2006/table">
            <a:tbl>
              <a:tblPr/>
              <a:tblGrid>
                <a:gridCol w="1151726">
                  <a:extLst>
                    <a:ext uri="{9D8B030D-6E8A-4147-A177-3AD203B41FA5}">
                      <a16:colId xmlns:a16="http://schemas.microsoft.com/office/drawing/2014/main" val="20000"/>
                    </a:ext>
                  </a:extLst>
                </a:gridCol>
                <a:gridCol w="2110574">
                  <a:extLst>
                    <a:ext uri="{9D8B030D-6E8A-4147-A177-3AD203B41FA5}">
                      <a16:colId xmlns:a16="http://schemas.microsoft.com/office/drawing/2014/main" val="20001"/>
                    </a:ext>
                  </a:extLst>
                </a:gridCol>
                <a:gridCol w="3929075">
                  <a:extLst>
                    <a:ext uri="{9D8B030D-6E8A-4147-A177-3AD203B41FA5}">
                      <a16:colId xmlns:a16="http://schemas.microsoft.com/office/drawing/2014/main" val="20002"/>
                    </a:ext>
                  </a:extLst>
                </a:gridCol>
              </a:tblGrid>
              <a:tr h="274320">
                <a:tc rowSpan="2">
                  <a:txBody>
                    <a:bodyPr/>
                    <a:lstStyle/>
                    <a:p>
                      <a:pPr algn="ctr">
                        <a:spcAft>
                          <a:spcPts val="0"/>
                        </a:spcAft>
                      </a:pPr>
                      <a:r>
                        <a:rPr lang="zh-CN" sz="1800" kern="100" dirty="0">
                          <a:latin typeface="Times New Roman"/>
                          <a:ea typeface="宋体"/>
                          <a:cs typeface="Times New Roman"/>
                        </a:rPr>
                        <a:t>复制</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从序列的第一个元素起进行复制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302896">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copy_backward</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从序列的最后一个元素起进行复制</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320">
                <a:tc rowSpan="3">
                  <a:txBody>
                    <a:bodyPr/>
                    <a:lstStyle/>
                    <a:p>
                      <a:pPr algn="ctr">
                        <a:spcAft>
                          <a:spcPts val="0"/>
                        </a:spcAft>
                      </a:pPr>
                      <a:r>
                        <a:rPr lang="zh-CN" sz="1800" kern="100">
                          <a:latin typeface="Times New Roman"/>
                          <a:ea typeface="宋体"/>
                          <a:cs typeface="Times New Roman"/>
                        </a:rPr>
                        <a:t>交换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swap_ranges()</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交换指定范围的元素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iter_swap()</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交换由迭代器所指的两个元素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02896">
                <a:tc>
                  <a:txBody>
                    <a:bodyPr/>
                    <a:lstStyle/>
                    <a:p>
                      <a:pPr algn="ctr">
                        <a:spcAft>
                          <a:spcPts val="0"/>
                        </a:spcAft>
                      </a:pPr>
                      <a:r>
                        <a:rPr lang="zh-CN" sz="1800" kern="100" dirty="0">
                          <a:latin typeface="Times New Roman"/>
                          <a:ea typeface="宋体"/>
                          <a:cs typeface="Times New Roman"/>
                        </a:rPr>
                        <a:t>变换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dirty="0">
                          <a:latin typeface="Times New Roman"/>
                          <a:ea typeface="宋体"/>
                          <a:cs typeface="Times New Roman"/>
                        </a:rPr>
                        <a:t>transform()</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将某操作应用于指定范围的每个元素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320">
                <a:tc rowSpan="4">
                  <a:txBody>
                    <a:bodyPr/>
                    <a:lstStyle/>
                    <a:p>
                      <a:pPr algn="ctr">
                        <a:spcAft>
                          <a:spcPts val="0"/>
                        </a:spcAft>
                      </a:pPr>
                      <a:r>
                        <a:rPr lang="zh-CN" sz="1800" kern="100">
                          <a:latin typeface="Times New Roman"/>
                          <a:ea typeface="宋体"/>
                          <a:cs typeface="Times New Roman"/>
                        </a:rPr>
                        <a:t>替换</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replace()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用一个给定值替换一些值</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替换满足条件的一些元素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复制序列时用一给定值替换元素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3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replace_copy_if()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复制序列时替换满足条件的元素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025562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BCB53D-526A-4041-A99A-F6C3DAE0C3D1}"/>
              </a:ext>
            </a:extLst>
          </p:cNvPr>
          <p:cNvSpPr>
            <a:spLocks noGrp="1"/>
          </p:cNvSpPr>
          <p:nvPr>
            <p:ph type="title"/>
          </p:nvPr>
        </p:nvSpPr>
        <p:spPr/>
        <p:txBody>
          <a:bodyPr/>
          <a:lstStyle/>
          <a:p>
            <a:r>
              <a:rPr lang="zh-CN" altLang="en-US" dirty="0"/>
              <a:t>可变序列算法</a:t>
            </a:r>
          </a:p>
        </p:txBody>
      </p:sp>
      <p:sp>
        <p:nvSpPr>
          <p:cNvPr id="4" name="灯片编号占位符 3">
            <a:extLst>
              <a:ext uri="{FF2B5EF4-FFF2-40B4-BE49-F238E27FC236}">
                <a16:creationId xmlns:a16="http://schemas.microsoft.com/office/drawing/2014/main" id="{D86C02E4-50CF-4FB0-AE61-042EBDABA0A0}"/>
              </a:ext>
            </a:extLst>
          </p:cNvPr>
          <p:cNvSpPr>
            <a:spLocks noGrp="1"/>
          </p:cNvSpPr>
          <p:nvPr>
            <p:ph type="sldNum" sz="quarter" idx="11"/>
          </p:nvPr>
        </p:nvSpPr>
        <p:spPr/>
        <p:txBody>
          <a:bodyPr/>
          <a:lstStyle/>
          <a:p>
            <a:pPr>
              <a:defRPr/>
            </a:pPr>
            <a:fld id="{D5143908-0819-4B70-B92B-71A05F9F97D4}" type="slidenum">
              <a:rPr lang="zh-CN" altLang="en-US" smtClean="0"/>
              <a:pPr>
                <a:defRPr/>
              </a:pPr>
              <a:t>158</a:t>
            </a:fld>
            <a:endParaRPr lang="zh-CN" altLang="en-US" dirty="0"/>
          </a:p>
        </p:txBody>
      </p:sp>
      <p:graphicFrame>
        <p:nvGraphicFramePr>
          <p:cNvPr id="5" name="表格 4">
            <a:extLst>
              <a:ext uri="{FF2B5EF4-FFF2-40B4-BE49-F238E27FC236}">
                <a16:creationId xmlns:a16="http://schemas.microsoft.com/office/drawing/2014/main" id="{4A2E7EA8-E262-402C-909F-2DA3E82C5C74}"/>
              </a:ext>
            </a:extLst>
          </p:cNvPr>
          <p:cNvGraphicFramePr>
            <a:graphicFrameLocks noGrp="1"/>
          </p:cNvGraphicFramePr>
          <p:nvPr>
            <p:extLst>
              <p:ext uri="{D42A27DB-BD31-4B8C-83A1-F6EECF244321}">
                <p14:modId xmlns:p14="http://schemas.microsoft.com/office/powerpoint/2010/main" val="365422136"/>
              </p:ext>
            </p:extLst>
          </p:nvPr>
        </p:nvGraphicFramePr>
        <p:xfrm>
          <a:off x="539552" y="1628801"/>
          <a:ext cx="8424937" cy="4891712"/>
        </p:xfrm>
        <a:graphic>
          <a:graphicData uri="http://schemas.openxmlformats.org/drawingml/2006/table">
            <a:tbl>
              <a:tblPr/>
              <a:tblGrid>
                <a:gridCol w="1250557">
                  <a:extLst>
                    <a:ext uri="{9D8B030D-6E8A-4147-A177-3AD203B41FA5}">
                      <a16:colId xmlns:a16="http://schemas.microsoft.com/office/drawing/2014/main" val="20000"/>
                    </a:ext>
                  </a:extLst>
                </a:gridCol>
                <a:gridCol w="2205827">
                  <a:extLst>
                    <a:ext uri="{9D8B030D-6E8A-4147-A177-3AD203B41FA5}">
                      <a16:colId xmlns:a16="http://schemas.microsoft.com/office/drawing/2014/main" val="20001"/>
                    </a:ext>
                  </a:extLst>
                </a:gridCol>
                <a:gridCol w="4968553">
                  <a:extLst>
                    <a:ext uri="{9D8B030D-6E8A-4147-A177-3AD203B41FA5}">
                      <a16:colId xmlns:a16="http://schemas.microsoft.com/office/drawing/2014/main" val="20002"/>
                    </a:ext>
                  </a:extLst>
                </a:gridCol>
              </a:tblGrid>
              <a:tr h="261120">
                <a:tc rowSpan="2">
                  <a:txBody>
                    <a:bodyPr/>
                    <a:lstStyle/>
                    <a:p>
                      <a:pPr algn="ctr">
                        <a:spcAft>
                          <a:spcPts val="0"/>
                        </a:spcAft>
                      </a:pPr>
                      <a:r>
                        <a:rPr lang="zh-CN" sz="1800" kern="100" dirty="0">
                          <a:latin typeface="Times New Roman"/>
                          <a:ea typeface="宋体"/>
                          <a:cs typeface="Times New Roman"/>
                        </a:rPr>
                        <a:t>填充</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fill()</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fill_n()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用一给定值取代前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61120">
                <a:tc rowSpan="2">
                  <a:txBody>
                    <a:bodyPr/>
                    <a:lstStyle/>
                    <a:p>
                      <a:pPr algn="ctr">
                        <a:spcAft>
                          <a:spcPts val="0"/>
                        </a:spcAft>
                      </a:pPr>
                      <a:r>
                        <a:rPr lang="zh-CN" sz="1800" kern="100">
                          <a:latin typeface="Times New Roman"/>
                          <a:ea typeface="宋体"/>
                          <a:cs typeface="Times New Roman"/>
                        </a:rPr>
                        <a:t>生成</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generate()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generate_n()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用一操作的结果取代前</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61120">
                <a:tc rowSpan="4">
                  <a:txBody>
                    <a:bodyPr/>
                    <a:lstStyle/>
                    <a:p>
                      <a:pPr algn="ctr">
                        <a:spcAft>
                          <a:spcPts val="0"/>
                        </a:spcAft>
                      </a:pPr>
                      <a:r>
                        <a:rPr lang="zh-CN" sz="1800" kern="100" dirty="0">
                          <a:latin typeface="Times New Roman"/>
                          <a:ea typeface="宋体"/>
                          <a:cs typeface="Times New Roman"/>
                        </a:rPr>
                        <a:t>删除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remove()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复制序列时删除具有给定值的元素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remove_copy_if()</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复制序列时删除满足条件的元素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61120">
                <a:tc rowSpan="2">
                  <a:txBody>
                    <a:bodyPr/>
                    <a:lstStyle/>
                    <a:p>
                      <a:pPr algn="ctr">
                        <a:spcAft>
                          <a:spcPts val="0"/>
                        </a:spcAft>
                      </a:pPr>
                      <a:r>
                        <a:rPr lang="zh-CN" sz="1800" kern="100">
                          <a:latin typeface="Times New Roman"/>
                          <a:ea typeface="宋体"/>
                          <a:cs typeface="Times New Roman"/>
                        </a:rPr>
                        <a:t>剔除</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unique()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unique_copy()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复制序列时删除相邻的重复元素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61120">
                <a:tc rowSpan="2">
                  <a:txBody>
                    <a:bodyPr/>
                    <a:lstStyle/>
                    <a:p>
                      <a:pPr algn="ctr">
                        <a:spcAft>
                          <a:spcPts val="0"/>
                        </a:spcAft>
                      </a:pPr>
                      <a:r>
                        <a:rPr lang="zh-CN" sz="1800" kern="100">
                          <a:latin typeface="Times New Roman"/>
                          <a:ea typeface="宋体"/>
                          <a:cs typeface="Times New Roman"/>
                        </a:rPr>
                        <a:t>反转</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reverse()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reverse_copy()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复制序列时反转元素的次序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61120">
                <a:tc rowSpan="2">
                  <a:txBody>
                    <a:bodyPr/>
                    <a:lstStyle/>
                    <a:p>
                      <a:pPr algn="ctr">
                        <a:spcAft>
                          <a:spcPts val="0"/>
                        </a:spcAft>
                      </a:pPr>
                      <a:r>
                        <a:rPr lang="zh-CN" sz="1800" kern="100">
                          <a:latin typeface="Times New Roman"/>
                          <a:ea typeface="宋体"/>
                          <a:cs typeface="Times New Roman"/>
                        </a:rPr>
                        <a:t>循环</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rotate()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61120">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rotate_copy()</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复制序列时循环移动元素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61120">
                <a:tc>
                  <a:txBody>
                    <a:bodyPr/>
                    <a:lstStyle/>
                    <a:p>
                      <a:pPr algn="ctr">
                        <a:spcAft>
                          <a:spcPts val="0"/>
                        </a:spcAft>
                      </a:pPr>
                      <a:r>
                        <a:rPr lang="zh-CN" sz="1800" kern="100">
                          <a:latin typeface="Times New Roman"/>
                          <a:ea typeface="宋体"/>
                          <a:cs typeface="Times New Roman"/>
                        </a:rPr>
                        <a:t>随机</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random_shuffle()</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采用均匀分布来随机移动元素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61120">
                <a:tc rowSpan="2">
                  <a:txBody>
                    <a:bodyPr/>
                    <a:lstStyle/>
                    <a:p>
                      <a:pPr algn="ctr">
                        <a:spcAft>
                          <a:spcPts val="0"/>
                        </a:spcAft>
                      </a:pPr>
                      <a:r>
                        <a:rPr lang="zh-CN" sz="1800" kern="100" dirty="0">
                          <a:latin typeface="Times New Roman"/>
                          <a:ea typeface="宋体"/>
                          <a:cs typeface="Times New Roman"/>
                        </a:rPr>
                        <a:t>划分</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partition()</a:t>
                      </a:r>
                      <a:endParaRPr lang="zh-CN" sz="18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将满足某条件的元素都放到前面</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r h="502592">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stable_partition</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将满足某条件的元素都放到前面并维持原顺序</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6"/>
                  </a:ext>
                </a:extLst>
              </a:tr>
            </a:tbl>
          </a:graphicData>
        </a:graphic>
      </p:graphicFrame>
    </p:spTree>
    <p:extLst>
      <p:ext uri="{BB962C8B-B14F-4D97-AF65-F5344CB8AC3E}">
        <p14:creationId xmlns:p14="http://schemas.microsoft.com/office/powerpoint/2010/main" val="309497655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BB0CF14-3155-4126-BC47-8C9598400452}"/>
              </a:ext>
            </a:extLst>
          </p:cNvPr>
          <p:cNvSpPr>
            <a:spLocks noGrp="1"/>
          </p:cNvSpPr>
          <p:nvPr>
            <p:ph type="title"/>
          </p:nvPr>
        </p:nvSpPr>
        <p:spPr/>
        <p:txBody>
          <a:bodyPr/>
          <a:lstStyle/>
          <a:p>
            <a:r>
              <a:rPr lang="zh-CN" altLang="en-US" dirty="0"/>
              <a:t>排序以及相关算法</a:t>
            </a:r>
          </a:p>
        </p:txBody>
      </p:sp>
      <p:sp>
        <p:nvSpPr>
          <p:cNvPr id="4" name="灯片编号占位符 3">
            <a:extLst>
              <a:ext uri="{FF2B5EF4-FFF2-40B4-BE49-F238E27FC236}">
                <a16:creationId xmlns:a16="http://schemas.microsoft.com/office/drawing/2014/main" id="{343B71F6-3741-4D56-A6D2-CB184A5DB96E}"/>
              </a:ext>
            </a:extLst>
          </p:cNvPr>
          <p:cNvSpPr>
            <a:spLocks noGrp="1"/>
          </p:cNvSpPr>
          <p:nvPr>
            <p:ph type="sldNum" sz="quarter" idx="11"/>
          </p:nvPr>
        </p:nvSpPr>
        <p:spPr/>
        <p:txBody>
          <a:bodyPr/>
          <a:lstStyle/>
          <a:p>
            <a:pPr>
              <a:defRPr/>
            </a:pPr>
            <a:fld id="{D5143908-0819-4B70-B92B-71A05F9F97D4}" type="slidenum">
              <a:rPr lang="zh-CN" altLang="en-US" smtClean="0"/>
              <a:pPr>
                <a:defRPr/>
              </a:pPr>
              <a:t>159</a:t>
            </a:fld>
            <a:endParaRPr lang="zh-CN" altLang="en-US" dirty="0"/>
          </a:p>
        </p:txBody>
      </p:sp>
      <p:graphicFrame>
        <p:nvGraphicFramePr>
          <p:cNvPr id="5" name="表格 4">
            <a:extLst>
              <a:ext uri="{FF2B5EF4-FFF2-40B4-BE49-F238E27FC236}">
                <a16:creationId xmlns:a16="http://schemas.microsoft.com/office/drawing/2014/main" id="{5AE3E5CF-986A-4D6B-9EEC-2709DF7425F1}"/>
              </a:ext>
            </a:extLst>
          </p:cNvPr>
          <p:cNvGraphicFramePr>
            <a:graphicFrameLocks noGrp="1"/>
          </p:cNvGraphicFramePr>
          <p:nvPr>
            <p:extLst>
              <p:ext uri="{D42A27DB-BD31-4B8C-83A1-F6EECF244321}">
                <p14:modId xmlns:p14="http://schemas.microsoft.com/office/powerpoint/2010/main" val="4292101320"/>
              </p:ext>
            </p:extLst>
          </p:nvPr>
        </p:nvGraphicFramePr>
        <p:xfrm>
          <a:off x="678656" y="1664177"/>
          <a:ext cx="7786687" cy="4937760"/>
        </p:xfrm>
        <a:graphic>
          <a:graphicData uri="http://schemas.openxmlformats.org/drawingml/2006/table">
            <a:tbl>
              <a:tblPr/>
              <a:tblGrid>
                <a:gridCol w="1357312">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4429125">
                  <a:extLst>
                    <a:ext uri="{9D8B030D-6E8A-4147-A177-3AD203B41FA5}">
                      <a16:colId xmlns:a16="http://schemas.microsoft.com/office/drawing/2014/main" val="20002"/>
                    </a:ext>
                  </a:extLst>
                </a:gridCol>
              </a:tblGrid>
              <a:tr h="274285">
                <a:tc rowSpan="4">
                  <a:txBody>
                    <a:bodyPr/>
                    <a:lstStyle/>
                    <a:p>
                      <a:pPr algn="ctr">
                        <a:spcAft>
                          <a:spcPts val="0"/>
                        </a:spcAft>
                      </a:pPr>
                      <a:r>
                        <a:rPr lang="zh-CN" sz="1800" kern="100">
                          <a:latin typeface="Times New Roman"/>
                          <a:ea typeface="宋体"/>
                          <a:cs typeface="Times New Roman"/>
                        </a:rPr>
                        <a:t>排序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以很好的平均效率排序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stable_sort()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排序，并维持相同元素的原有顺序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将区间个数的元素排好序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partial_sort_copy()</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将区间个数的元素排序并复制到别处</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274285">
                <a:tc>
                  <a:txBody>
                    <a:bodyPr/>
                    <a:lstStyle/>
                    <a:p>
                      <a:pPr algn="ctr">
                        <a:spcAft>
                          <a:spcPts val="0"/>
                        </a:spcAft>
                      </a:pPr>
                      <a:r>
                        <a:rPr lang="zh-CN" sz="1800" kern="100">
                          <a:latin typeface="Times New Roman"/>
                          <a:ea typeface="宋体"/>
                          <a:cs typeface="Times New Roman"/>
                        </a:rPr>
                        <a:t>第</a:t>
                      </a:r>
                      <a:r>
                        <a:rPr lang="en-US" sz="1800" kern="100">
                          <a:latin typeface="Times New Roman"/>
                          <a:ea typeface="宋体"/>
                          <a:cs typeface="Times New Roman"/>
                        </a:rPr>
                        <a:t>n</a:t>
                      </a:r>
                      <a:r>
                        <a:rPr lang="zh-CN" sz="1800" kern="100">
                          <a:latin typeface="Times New Roman"/>
                          <a:ea typeface="宋体"/>
                          <a:cs typeface="Times New Roman"/>
                        </a:rPr>
                        <a:t>个元素</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nth_element()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将第</a:t>
                      </a:r>
                      <a:r>
                        <a:rPr lang="en-US" sz="1800" kern="100">
                          <a:latin typeface="Times New Roman"/>
                          <a:ea typeface="宋体"/>
                          <a:cs typeface="Times New Roman"/>
                        </a:rPr>
                        <a:t>n</a:t>
                      </a:r>
                      <a:r>
                        <a:rPr lang="zh-CN" sz="1800" kern="100">
                          <a:latin typeface="Times New Roman"/>
                          <a:ea typeface="宋体"/>
                          <a:cs typeface="Times New Roman"/>
                        </a:rPr>
                        <a:t>各元素放到它的正确位置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dirty="0">
                          <a:latin typeface="Times New Roman"/>
                          <a:ea typeface="宋体"/>
                          <a:cs typeface="Times New Roman"/>
                        </a:rPr>
                        <a:t>二分检索</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lower_bound()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找到大于等于某值的第一次出现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upper_bound()</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找到大于某值的第一次出现</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equal_range()</a:t>
                      </a:r>
                      <a:endParaRPr lang="zh-CN" sz="1800" kern="100">
                        <a:latin typeface="Times New Roman"/>
                        <a:ea typeface="宋体"/>
                        <a:cs typeface="Times New Roman"/>
                      </a:endParaRP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找到（在不破坏顺序的前提下）可插入给定值的最大范围</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binary_search()</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在有序序列中确定给定元素是否存在</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2">
                  <a:txBody>
                    <a:bodyPr/>
                    <a:lstStyle/>
                    <a:p>
                      <a:pPr algn="ctr">
                        <a:spcAft>
                          <a:spcPts val="0"/>
                        </a:spcAft>
                      </a:pPr>
                      <a:r>
                        <a:rPr lang="zh-CN" sz="1800" kern="100">
                          <a:latin typeface="Times New Roman"/>
                          <a:ea typeface="宋体"/>
                          <a:cs typeface="Times New Roman"/>
                        </a:rPr>
                        <a:t>归并</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inplace_merge()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归并两个接续的有序序列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rowSpan="5">
                  <a:txBody>
                    <a:bodyPr/>
                    <a:lstStyle/>
                    <a:p>
                      <a:pPr algn="ctr">
                        <a:spcAft>
                          <a:spcPts val="0"/>
                        </a:spcAft>
                      </a:pPr>
                      <a:r>
                        <a:rPr lang="zh-CN" sz="1800" kern="10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548569">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set_symmetric_difference()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1458900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295400"/>
            <a:ext cx="8543956"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spcBef>
                <a:spcPts val="0"/>
              </a:spcBef>
              <a:buNone/>
            </a:pPr>
            <a:endParaRPr lang="en-US" altLang="zh-CN" sz="2400" b="1" dirty="0">
              <a:solidFill>
                <a:schemeClr val="tx2"/>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array,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	</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array</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t>
            </a:r>
            <a:r>
              <a:rPr lang="en-US" altLang="zh-CN" sz="2400" b="1" dirty="0" err="1">
                <a:latin typeface="Courier New" panose="02070309020205020404" pitchFamily="49" charset="0"/>
                <a:cs typeface="Courier New" panose="02070309020205020404" pitchFamily="49" charset="0"/>
              </a:rPr>
              <a:t>array+i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p>
          <a:p>
            <a:pPr algn="just">
              <a:spcBef>
                <a:spcPts val="0"/>
              </a:spcBef>
              <a:buNone/>
            </a:pPr>
            <a:endParaRPr lang="en-US" altLang="zh-CN" sz="2400" b="1" dirty="0">
              <a:solidFill>
                <a:srgbClr val="0000FF"/>
              </a:solidFill>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3120632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418FB519-C29B-4249-B227-6814148AA5CD}"/>
              </a:ext>
            </a:extLst>
          </p:cNvPr>
          <p:cNvSpPr>
            <a:spLocks noGrp="1"/>
          </p:cNvSpPr>
          <p:nvPr>
            <p:ph type="title"/>
          </p:nvPr>
        </p:nvSpPr>
        <p:spPr/>
        <p:txBody>
          <a:bodyPr/>
          <a:lstStyle/>
          <a:p>
            <a:r>
              <a:rPr lang="zh-CN" altLang="en-US" dirty="0"/>
              <a:t>排序以及相关算法</a:t>
            </a:r>
          </a:p>
        </p:txBody>
      </p:sp>
      <p:sp>
        <p:nvSpPr>
          <p:cNvPr id="4" name="灯片编号占位符 3">
            <a:extLst>
              <a:ext uri="{FF2B5EF4-FFF2-40B4-BE49-F238E27FC236}">
                <a16:creationId xmlns:a16="http://schemas.microsoft.com/office/drawing/2014/main" id="{749E59FA-4D03-498E-9E58-B57019CDB4AC}"/>
              </a:ext>
            </a:extLst>
          </p:cNvPr>
          <p:cNvSpPr>
            <a:spLocks noGrp="1"/>
          </p:cNvSpPr>
          <p:nvPr>
            <p:ph type="sldNum" sz="quarter" idx="11"/>
          </p:nvPr>
        </p:nvSpPr>
        <p:spPr/>
        <p:txBody>
          <a:bodyPr/>
          <a:lstStyle/>
          <a:p>
            <a:pPr>
              <a:defRPr/>
            </a:pPr>
            <a:fld id="{D5143908-0819-4B70-B92B-71A05F9F97D4}" type="slidenum">
              <a:rPr lang="zh-CN" altLang="en-US" smtClean="0"/>
              <a:pPr>
                <a:defRPr/>
              </a:pPr>
              <a:t>160</a:t>
            </a:fld>
            <a:endParaRPr lang="zh-CN" altLang="en-US" dirty="0"/>
          </a:p>
        </p:txBody>
      </p:sp>
      <p:graphicFrame>
        <p:nvGraphicFramePr>
          <p:cNvPr id="5" name="表格 4">
            <a:extLst>
              <a:ext uri="{FF2B5EF4-FFF2-40B4-BE49-F238E27FC236}">
                <a16:creationId xmlns:a16="http://schemas.microsoft.com/office/drawing/2014/main" id="{5B1AFB7C-DF8D-4781-A27A-A3FB21DCD366}"/>
              </a:ext>
            </a:extLst>
          </p:cNvPr>
          <p:cNvGraphicFramePr>
            <a:graphicFrameLocks noGrp="1"/>
          </p:cNvGraphicFramePr>
          <p:nvPr>
            <p:extLst>
              <p:ext uri="{D42A27DB-BD31-4B8C-83A1-F6EECF244321}">
                <p14:modId xmlns:p14="http://schemas.microsoft.com/office/powerpoint/2010/main" val="3382306919"/>
              </p:ext>
            </p:extLst>
          </p:nvPr>
        </p:nvGraphicFramePr>
        <p:xfrm>
          <a:off x="425796" y="1664248"/>
          <a:ext cx="8538692" cy="4937618"/>
        </p:xfrm>
        <a:graphic>
          <a:graphicData uri="http://schemas.openxmlformats.org/drawingml/2006/table">
            <a:tbl>
              <a:tblPr/>
              <a:tblGrid>
                <a:gridCol w="1693473">
                  <a:extLst>
                    <a:ext uri="{9D8B030D-6E8A-4147-A177-3AD203B41FA5}">
                      <a16:colId xmlns:a16="http://schemas.microsoft.com/office/drawing/2014/main" val="20000"/>
                    </a:ext>
                  </a:extLst>
                </a:gridCol>
                <a:gridCol w="2668755">
                  <a:extLst>
                    <a:ext uri="{9D8B030D-6E8A-4147-A177-3AD203B41FA5}">
                      <a16:colId xmlns:a16="http://schemas.microsoft.com/office/drawing/2014/main" val="20001"/>
                    </a:ext>
                  </a:extLst>
                </a:gridCol>
                <a:gridCol w="4176464">
                  <a:extLst>
                    <a:ext uri="{9D8B030D-6E8A-4147-A177-3AD203B41FA5}">
                      <a16:colId xmlns:a16="http://schemas.microsoft.com/office/drawing/2014/main" val="20002"/>
                    </a:ext>
                  </a:extLst>
                </a:gridCol>
              </a:tblGrid>
              <a:tr h="548569">
                <a:tc rowSpan="5">
                  <a:txBody>
                    <a:bodyPr/>
                    <a:lstStyle/>
                    <a:p>
                      <a:pPr algn="ctr">
                        <a:spcAft>
                          <a:spcPts val="0"/>
                        </a:spcAft>
                      </a:pPr>
                      <a:r>
                        <a:rPr lang="zh-CN" sz="1800" kern="100" dirty="0">
                          <a:latin typeface="Times New Roman"/>
                          <a:ea typeface="宋体"/>
                          <a:cs typeface="Times New Roman"/>
                        </a:rPr>
                        <a:t>有序结构上的集合操作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includes()</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一序列为另一序列的子序列时为真</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set_union()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构造两个集合的有序并集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set_intersection()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构造两个集合的有序交集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set_difference()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构造两个集合的有序差集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548569">
                <a:tc vMerge="1">
                  <a:txBody>
                    <a:bodyPr/>
                    <a:lstStyle/>
                    <a:p>
                      <a:endParaRPr lang="zh-CN" altLang="en-US"/>
                    </a:p>
                  </a:txBody>
                  <a:tcPr/>
                </a:tc>
                <a:tc>
                  <a:txBody>
                    <a:bodyPr/>
                    <a:lstStyle/>
                    <a:p>
                      <a:pPr algn="just">
                        <a:spcAft>
                          <a:spcPts val="0"/>
                        </a:spcAft>
                      </a:pPr>
                      <a:r>
                        <a:rPr lang="en-US" sz="1800" kern="100" dirty="0" err="1">
                          <a:latin typeface="Times New Roman"/>
                          <a:ea typeface="宋体"/>
                          <a:cs typeface="Times New Roman"/>
                        </a:rPr>
                        <a:t>set_symmetric_difference</a:t>
                      </a:r>
                      <a:r>
                        <a:rPr lang="en-US" sz="1800" kern="100" dirty="0">
                          <a:latin typeface="Times New Roman"/>
                          <a:ea typeface="宋体"/>
                          <a:cs typeface="Times New Roman"/>
                        </a:rPr>
                        <a:t>()</a:t>
                      </a:r>
                      <a:endParaRPr lang="zh-CN" sz="1800" kern="100" dirty="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构造两个集合的有序对称差集（并</a:t>
                      </a:r>
                      <a:r>
                        <a:rPr lang="en-US" sz="1800" kern="100" dirty="0">
                          <a:latin typeface="Times New Roman"/>
                          <a:ea typeface="宋体"/>
                          <a:cs typeface="Times New Roman"/>
                        </a:rPr>
                        <a:t>-</a:t>
                      </a:r>
                      <a:r>
                        <a:rPr lang="zh-CN" sz="1800" kern="100" dirty="0">
                          <a:latin typeface="Times New Roman"/>
                          <a:ea typeface="宋体"/>
                          <a:cs typeface="Times New Roman"/>
                        </a:rPr>
                        <a:t>交）</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274285">
                <a:tc rowSpan="4">
                  <a:txBody>
                    <a:bodyPr/>
                    <a:lstStyle/>
                    <a:p>
                      <a:pPr algn="ctr">
                        <a:spcAft>
                          <a:spcPts val="0"/>
                        </a:spcAft>
                      </a:pPr>
                      <a:r>
                        <a:rPr lang="zh-CN" sz="1800" kern="100">
                          <a:latin typeface="Times New Roman"/>
                          <a:ea typeface="宋体"/>
                          <a:cs typeface="Times New Roman"/>
                        </a:rPr>
                        <a:t>堆操作</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push_heap()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向堆中加入元素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pop_heap()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从堆中弹出元素</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make_heap()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从序列构造堆</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sort_heap()</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给堆排序</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8"/>
                  </a:ext>
                </a:extLst>
              </a:tr>
              <a:tr h="274285">
                <a:tc rowSpan="4">
                  <a:txBody>
                    <a:bodyPr/>
                    <a:lstStyle/>
                    <a:p>
                      <a:pPr algn="ctr">
                        <a:spcAft>
                          <a:spcPts val="0"/>
                        </a:spcAft>
                      </a:pPr>
                      <a:r>
                        <a:rPr lang="zh-CN" sz="1800" kern="100">
                          <a:latin typeface="Times New Roman"/>
                          <a:ea typeface="宋体"/>
                          <a:cs typeface="Times New Roman"/>
                        </a:rPr>
                        <a:t>最大和最小</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min()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返回两个元素最小值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9"/>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返回两个元素最大值</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0"/>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min_element()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返回序列中的最小元素的位置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1"/>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max_element()</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返回序列中的最大元素的位置</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2"/>
                  </a:ext>
                </a:extLst>
              </a:tr>
              <a:tr h="274285">
                <a:tc>
                  <a:txBody>
                    <a:bodyPr/>
                    <a:lstStyle/>
                    <a:p>
                      <a:pPr algn="ctr">
                        <a:spcAft>
                          <a:spcPts val="0"/>
                        </a:spcAft>
                      </a:pPr>
                      <a:r>
                        <a:rPr lang="zh-CN" sz="1800" kern="100">
                          <a:latin typeface="Times New Roman"/>
                          <a:ea typeface="宋体"/>
                          <a:cs typeface="Times New Roman"/>
                        </a:rPr>
                        <a:t>词典比较</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lexicographical_compare()</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两个序列按字典序的第一个在前</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3"/>
                  </a:ext>
                </a:extLst>
              </a:tr>
              <a:tr h="274285">
                <a:tc rowSpan="2">
                  <a:txBody>
                    <a:bodyPr/>
                    <a:lstStyle/>
                    <a:p>
                      <a:pPr algn="ctr">
                        <a:spcAft>
                          <a:spcPts val="0"/>
                        </a:spcAft>
                      </a:pPr>
                      <a:r>
                        <a:rPr lang="zh-CN" sz="1800" kern="100">
                          <a:latin typeface="Times New Roman"/>
                          <a:ea typeface="宋体"/>
                          <a:cs typeface="Times New Roman"/>
                        </a:rPr>
                        <a:t>排列生成器</a:t>
                      </a:r>
                    </a:p>
                  </a:txBody>
                  <a:tcPr marL="65191" marR="65191"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800" kern="100">
                          <a:latin typeface="Times New Roman"/>
                          <a:ea typeface="宋体"/>
                          <a:cs typeface="Times New Roman"/>
                        </a:rPr>
                        <a:t>next_permutation()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a:latin typeface="Times New Roman"/>
                          <a:ea typeface="宋体"/>
                          <a:cs typeface="Times New Roman"/>
                        </a:rPr>
                        <a:t>按字典序的下一个排列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4"/>
                  </a:ext>
                </a:extLst>
              </a:tr>
              <a:tr h="274285">
                <a:tc vMerge="1">
                  <a:txBody>
                    <a:bodyPr/>
                    <a:lstStyle/>
                    <a:p>
                      <a:endParaRPr lang="zh-CN" altLang="en-US"/>
                    </a:p>
                  </a:txBody>
                  <a:tcPr/>
                </a:tc>
                <a:tc>
                  <a:txBody>
                    <a:bodyPr/>
                    <a:lstStyle/>
                    <a:p>
                      <a:pPr algn="just">
                        <a:spcAft>
                          <a:spcPts val="0"/>
                        </a:spcAft>
                      </a:pPr>
                      <a:r>
                        <a:rPr lang="en-US" sz="1800" kern="100">
                          <a:latin typeface="Times New Roman"/>
                          <a:ea typeface="宋体"/>
                          <a:cs typeface="Times New Roman"/>
                        </a:rPr>
                        <a:t>prev_permutation()</a:t>
                      </a:r>
                      <a:endParaRPr lang="zh-CN" sz="1800" kern="100">
                        <a:latin typeface="Times New Roman"/>
                        <a:ea typeface="宋体"/>
                        <a:cs typeface="Times New Roman"/>
                      </a:endParaRP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800" kern="100" dirty="0">
                          <a:latin typeface="Times New Roman"/>
                          <a:ea typeface="宋体"/>
                          <a:cs typeface="Times New Roman"/>
                        </a:rPr>
                        <a:t>按字典序的前一个排列</a:t>
                      </a:r>
                    </a:p>
                  </a:txBody>
                  <a:tcPr marL="65191" marR="65191"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extLst>
      <p:ext uri="{BB962C8B-B14F-4D97-AF65-F5344CB8AC3E}">
        <p14:creationId xmlns:p14="http://schemas.microsoft.com/office/powerpoint/2010/main" val="367768366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9.22】</a:t>
            </a:r>
            <a:r>
              <a:rPr lang="zh-CN" altLang="en-US" dirty="0">
                <a:solidFill>
                  <a:srgbClr val="C00000"/>
                </a:solidFill>
              </a:rPr>
              <a:t>随机产生的</a:t>
            </a:r>
            <a:r>
              <a:rPr lang="en-US" altLang="zh-CN" dirty="0">
                <a:solidFill>
                  <a:srgbClr val="C00000"/>
                </a:solidFill>
              </a:rPr>
              <a:t>10</a:t>
            </a:r>
            <a:r>
              <a:rPr lang="zh-CN" altLang="en-US" dirty="0">
                <a:solidFill>
                  <a:srgbClr val="C00000"/>
                </a:solidFill>
              </a:rPr>
              <a:t>个整数，分别按照由小到大的顺序和由大到小的顺序进行排序</a:t>
            </a:r>
          </a:p>
          <a:p>
            <a:pPr lvl="1"/>
            <a:r>
              <a:rPr lang="zh-CN" altLang="en-US" dirty="0"/>
              <a:t>利用</a:t>
            </a:r>
            <a:r>
              <a:rPr lang="en-US" altLang="zh-CN" dirty="0"/>
              <a:t>vector</a:t>
            </a:r>
            <a:r>
              <a:rPr lang="zh-CN" altLang="en-US" dirty="0"/>
              <a:t>（容器）保存随机数</a:t>
            </a:r>
            <a:endParaRPr lang="en-US" altLang="zh-CN" dirty="0"/>
          </a:p>
          <a:p>
            <a:pPr lvl="1"/>
            <a:r>
              <a:rPr lang="zh-CN" altLang="en-US" dirty="0"/>
              <a:t>利用</a:t>
            </a:r>
            <a:r>
              <a:rPr lang="en-US" altLang="zh-CN" dirty="0"/>
              <a:t>iterator</a:t>
            </a:r>
            <a:r>
              <a:rPr lang="zh-CN" altLang="en-US" dirty="0"/>
              <a:t>（迭代器）进行数据遍历</a:t>
            </a:r>
            <a:endParaRPr lang="en-US" altLang="zh-CN" dirty="0"/>
          </a:p>
          <a:p>
            <a:pPr lvl="1"/>
            <a:r>
              <a:rPr lang="zh-CN" altLang="en-US" dirty="0"/>
              <a:t>调用</a:t>
            </a:r>
            <a:r>
              <a:rPr lang="en-US" altLang="zh-CN" dirty="0"/>
              <a:t>sort</a:t>
            </a:r>
            <a:r>
              <a:rPr lang="zh-CN" altLang="en-US" dirty="0"/>
              <a:t>函数（算法）实现排序，默认为由小到大排序</a:t>
            </a:r>
            <a:endParaRPr lang="en-US" altLang="zh-CN" dirty="0"/>
          </a:p>
          <a:p>
            <a:pPr lvl="1"/>
            <a:r>
              <a:rPr lang="zh-CN" altLang="en-US" dirty="0"/>
              <a:t>利用</a:t>
            </a:r>
            <a:r>
              <a:rPr lang="en-US" altLang="zh-CN" dirty="0"/>
              <a:t>greater&lt;&gt;</a:t>
            </a:r>
            <a:r>
              <a:rPr lang="zh-CN" altLang="en-US" dirty="0"/>
              <a:t>（仿函数）实现由大到小排序</a:t>
            </a:r>
          </a:p>
          <a:p>
            <a:endParaRPr lang="zh-CN" altLang="en-US" dirty="0"/>
          </a:p>
        </p:txBody>
      </p:sp>
      <p:sp>
        <p:nvSpPr>
          <p:cNvPr id="6" name="矩形 5"/>
          <p:cNvSpPr/>
          <p:nvPr/>
        </p:nvSpPr>
        <p:spPr>
          <a:xfrm>
            <a:off x="642910" y="4005064"/>
            <a:ext cx="7858180" cy="2246769"/>
          </a:xfrm>
          <a:prstGeom prst="rect">
            <a:avLst/>
          </a:prstGeom>
        </p:spPr>
        <p:txBody>
          <a:bodyPr wrap="square">
            <a:spAutoFit/>
          </a:bodyPr>
          <a:lstStyle/>
          <a:p>
            <a:r>
              <a:rPr lang="en-US" altLang="zh-CN" sz="2000" b="1" dirty="0">
                <a:solidFill>
                  <a:srgbClr val="0000FF"/>
                </a:solidFill>
                <a:latin typeface="Courier New" panose="02070309020205020404" pitchFamily="49" charset="0"/>
                <a:cs typeface="Courier New" panose="02070309020205020404" pitchFamily="49" charset="0"/>
              </a:rPr>
              <a:t>#include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vector</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&lt;algorithm&gt;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sort()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&lt;functional&gt;   </a:t>
            </a:r>
            <a:r>
              <a:rPr lang="en-US" altLang="zh-CN" sz="2000" b="1" dirty="0">
                <a:solidFill>
                  <a:srgbClr val="00B050"/>
                </a:solidFill>
                <a:latin typeface="Courier New" panose="02070309020205020404" pitchFamily="49" charset="0"/>
                <a:cs typeface="Courier New" panose="02070309020205020404" pitchFamily="49" charset="0"/>
              </a:rPr>
              <a:t>// For greater&lt;int&gt;()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a:t>
            </a:r>
            <a:r>
              <a:rPr lang="en-US" altLang="zh-CN" sz="2000" b="1" dirty="0" err="1">
                <a:solidFill>
                  <a:srgbClr val="00B050"/>
                </a:solidFill>
                <a:latin typeface="Courier New" panose="02070309020205020404" pitchFamily="49" charset="0"/>
                <a:cs typeface="Courier New" panose="02070309020205020404" pitchFamily="49" charset="0"/>
              </a:rPr>
              <a:t>srand</a:t>
            </a:r>
            <a:r>
              <a:rPr lang="en-US" altLang="zh-CN" sz="2000" b="1" dirty="0">
                <a:solidFill>
                  <a:srgbClr val="00B050"/>
                </a:solidFill>
                <a:latin typeface="Courier New" panose="02070309020205020404" pitchFamily="49" charset="0"/>
                <a:cs typeface="Courier New" panose="02070309020205020404" pitchFamily="49" charset="0"/>
              </a:rPr>
              <a:t>() &amp; rand()</a:t>
            </a:r>
          </a:p>
          <a:p>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ctime</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For time()</a:t>
            </a:r>
          </a:p>
          <a:p>
            <a:r>
              <a:rPr lang="en-US" altLang="zh-CN" sz="2000" b="1" dirty="0">
                <a:solidFill>
                  <a:srgbClr val="0000FF"/>
                </a:solidFill>
                <a:latin typeface="Courier New" panose="02070309020205020404" pitchFamily="49" charset="0"/>
                <a:cs typeface="Courier New" panose="02070309020205020404" pitchFamily="49" charset="0"/>
              </a:rPr>
              <a:t>using namespace</a:t>
            </a:r>
            <a:r>
              <a:rPr lang="en-US" altLang="zh-CN" sz="2000" b="1" dirty="0">
                <a:latin typeface="Courier New" panose="02070309020205020404" pitchFamily="49" charset="0"/>
                <a:cs typeface="Courier New" panose="02070309020205020404" pitchFamily="49" charset="0"/>
              </a:rPr>
              <a:t> std;</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main()</a:t>
            </a:r>
          </a:p>
          <a:p>
            <a:pPr>
              <a:spcBef>
                <a:spcPts val="0"/>
              </a:spcBef>
              <a:buNone/>
            </a:pP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 v1;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设置容器，保存随机数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vector</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iterator</a:t>
            </a:r>
            <a:r>
              <a:rPr lang="en-US" altLang="zh-CN" sz="2200" b="1" dirty="0">
                <a:latin typeface="Courier New" panose="02070309020205020404" pitchFamily="49" charset="0"/>
                <a:cs typeface="Courier New" panose="02070309020205020404" pitchFamily="49" charset="0"/>
              </a:rPr>
              <a:t> Iter1;</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设置迭代器</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srand</a:t>
            </a:r>
            <a:r>
              <a:rPr lang="en-US" altLang="zh-CN" sz="2200" b="1" dirty="0">
                <a:latin typeface="Courier New" panose="02070309020205020404" pitchFamily="49" charset="0"/>
                <a:cs typeface="Courier New" panose="02070309020205020404" pitchFamily="49" charset="0"/>
              </a:rPr>
              <a:t>((</a:t>
            </a:r>
            <a:r>
              <a:rPr lang="en-US" altLang="zh-CN" sz="2200" b="1" dirty="0">
                <a:solidFill>
                  <a:srgbClr val="0000FF"/>
                </a:solidFill>
                <a:latin typeface="Courier New" panose="02070309020205020404" pitchFamily="49" charset="0"/>
                <a:cs typeface="Courier New" panose="02070309020205020404" pitchFamily="49" charset="0"/>
              </a:rPr>
              <a:t>unsigned</a:t>
            </a:r>
            <a:r>
              <a:rPr lang="en-US" altLang="zh-CN" sz="2200" b="1" dirty="0">
                <a:latin typeface="Courier New" panose="02070309020205020404" pitchFamily="49" charset="0"/>
                <a:cs typeface="Courier New" panose="02070309020205020404" pitchFamily="49" charset="0"/>
              </a:rPr>
              <a:t>)time(</a:t>
            </a:r>
            <a:r>
              <a:rPr lang="en-US" altLang="zh-CN" sz="2200" b="1" dirty="0">
                <a:solidFill>
                  <a:srgbClr val="C00000"/>
                </a:solidFill>
                <a:latin typeface="Courier New" panose="02070309020205020404" pitchFamily="49" charset="0"/>
                <a:cs typeface="Courier New" panose="02070309020205020404" pitchFamily="49" charset="0"/>
              </a:rPr>
              <a:t>NULL</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solidFill>
                  <a:srgbClr val="0000FF"/>
                </a:solidFill>
                <a:latin typeface="Courier New" panose="02070309020205020404" pitchFamily="49" charset="0"/>
                <a:cs typeface="Courier New" panose="02070309020205020404" pitchFamily="49" charset="0"/>
              </a:rPr>
              <a:t>int</a:t>
            </a: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i</a:t>
            </a:r>
            <a:r>
              <a:rPr lang="en-US" altLang="zh-CN" sz="2200" b="1" dirty="0">
                <a:latin typeface="Courier New" panose="02070309020205020404" pitchFamily="49" charset="0"/>
                <a:cs typeface="Courier New" panose="02070309020205020404" pitchFamily="49" charset="0"/>
              </a:rPr>
              <a:t>=0;i&lt;=10;i++)</a:t>
            </a:r>
          </a:p>
          <a:p>
            <a:pPr>
              <a:spcBef>
                <a:spcPts val="0"/>
              </a:spcBef>
              <a:buNone/>
            </a:pPr>
            <a:r>
              <a:rPr lang="en-US" altLang="zh-CN" sz="2200" b="1" dirty="0">
                <a:latin typeface="Courier New" panose="02070309020205020404" pitchFamily="49" charset="0"/>
                <a:cs typeface="Courier New" panose="02070309020205020404" pitchFamily="49" charset="0"/>
              </a:rPr>
              <a:t>		v1.push_back(rand()%100);</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产生随机数并保存</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开始输出随机数</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C00000"/>
                </a:solidFill>
                <a:latin typeface="Courier New" panose="02070309020205020404" pitchFamily="49" charset="0"/>
                <a:cs typeface="Courier New" panose="02070309020205020404" pitchFamily="49" charset="0"/>
              </a:rPr>
              <a:t> " Original vector v1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solidFill>
                  <a:schemeClr val="tx2"/>
                </a:solidFill>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for</a:t>
            </a:r>
            <a:r>
              <a:rPr lang="en-US" altLang="zh-CN" sz="2200" b="1" dirty="0">
                <a:latin typeface="Courier New" panose="02070309020205020404" pitchFamily="49" charset="0"/>
                <a:cs typeface="Courier New" panose="02070309020205020404" pitchFamily="49" charset="0"/>
              </a:rPr>
              <a:t>(Iter1=v1.begin();Iter1!=v1.end();Iter1++)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随机数输出完毕</a:t>
            </a:r>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651304" cy="5343872"/>
          </a:xfrm>
        </p:spPr>
        <p:txBody>
          <a:bodyPr/>
          <a:lstStyle/>
          <a:p>
            <a:pPr>
              <a:spcBef>
                <a:spcPts val="0"/>
              </a:spcBef>
              <a:buNone/>
            </a:pPr>
            <a:r>
              <a:rPr lang="en-US" altLang="zh-CN" sz="2200" b="1" dirty="0">
                <a:latin typeface="Courier New" panose="02070309020205020404" pitchFamily="49" charset="0"/>
                <a:cs typeface="Courier New" panose="02070309020205020404" pitchFamily="49" charset="0"/>
              </a:rPr>
              <a:t>	sort( v1.begin(), v1.end()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由小到大排序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solidFill>
                  <a:srgbClr val="00B050"/>
                </a:solidFill>
                <a:latin typeface="Courier New" panose="02070309020205020404" pitchFamily="49" charset="0"/>
                <a:cs typeface="Courier New" panose="02070309020205020404" pitchFamily="49" charset="0"/>
              </a:rPr>
              <a:t>	//</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"Sorted vector v1 = ( "</a:t>
            </a:r>
            <a:r>
              <a:rPr lang="en-US" altLang="zh-CN" sz="2200" b="1" dirty="0">
                <a:latin typeface="Courier New" panose="02070309020205020404" pitchFamily="49" charset="0"/>
                <a:cs typeface="Courier New" panose="02070309020205020404" pitchFamily="49" charset="0"/>
              </a:rPr>
              <a:t> ;</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由大到小排序</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sort(v1.begin(),v1.end(),</a:t>
            </a:r>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greater</a:t>
            </a:r>
            <a:r>
              <a:rPr lang="en-US" altLang="zh-CN" sz="2200" b="1" dirty="0">
                <a:latin typeface="Courier New" panose="02070309020205020404" pitchFamily="49" charset="0"/>
                <a:cs typeface="Courier New" panose="02070309020205020404" pitchFamily="49" charset="0"/>
              </a:rPr>
              <a:t>&lt;</a:t>
            </a:r>
            <a:r>
              <a:rPr lang="en-US" altLang="zh-CN" sz="2200" b="1" dirty="0">
                <a:solidFill>
                  <a:srgbClr val="0000FF"/>
                </a:solidFill>
                <a:latin typeface="Courier New" panose="02070309020205020404" pitchFamily="49" charset="0"/>
                <a:cs typeface="Courier New" panose="02070309020205020404" pitchFamily="49" charset="0"/>
              </a:rPr>
              <a:t>int</a:t>
            </a:r>
            <a:r>
              <a:rPr lang="en-US" altLang="zh-CN" sz="2200" b="1" dirty="0">
                <a:latin typeface="Courier New" panose="02070309020205020404" pitchFamily="49" charset="0"/>
                <a:cs typeface="Courier New" panose="02070309020205020404" pitchFamily="49" charset="0"/>
              </a:rPr>
              <a:t>&gt;());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B050"/>
                </a:solidFill>
                <a:latin typeface="Courier New" panose="02070309020205020404" pitchFamily="49" charset="0"/>
                <a:cs typeface="Courier New" panose="02070309020205020404" pitchFamily="49" charset="0"/>
              </a:rPr>
              <a:t>//</a:t>
            </a:r>
            <a:r>
              <a:rPr lang="zh-CN" altLang="en-US" sz="2200" b="1" dirty="0">
                <a:solidFill>
                  <a:srgbClr val="00B050"/>
                </a:solidFill>
                <a:latin typeface="Courier New" panose="02070309020205020404" pitchFamily="49" charset="0"/>
                <a:cs typeface="Courier New" panose="02070309020205020404" pitchFamily="49" charset="0"/>
              </a:rPr>
              <a:t>输出排序结果</a:t>
            </a:r>
            <a:endParaRPr lang="en-US" altLang="zh-CN" sz="22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"Resorted (greater) vector v1 = ( "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for(Iter1=v1.begin();Iter1!=v1.end(); Iter1++)</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latin typeface="Courier New" panose="02070309020205020404" pitchFamily="49" charset="0"/>
                <a:cs typeface="Courier New" panose="02070309020205020404" pitchFamily="49" charset="0"/>
              </a:rPr>
              <a:t>Iter1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 </a:t>
            </a:r>
            <a:r>
              <a:rPr lang="en-US" altLang="zh-CN" sz="2200" b="1" dirty="0">
                <a:solidFill>
                  <a:srgbClr val="C00000"/>
                </a:solidFill>
                <a:latin typeface="Courier New" panose="02070309020205020404" pitchFamily="49" charset="0"/>
                <a:cs typeface="Courier New" panose="02070309020205020404" pitchFamily="49" charset="0"/>
              </a:rPr>
              <a:t>" "</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cout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C00000"/>
                </a:solidFill>
                <a:latin typeface="Courier New" panose="02070309020205020404" pitchFamily="49" charset="0"/>
                <a:cs typeface="Courier New" panose="02070309020205020404" pitchFamily="49" charset="0"/>
              </a:rPr>
              <a:t>")"</a:t>
            </a: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latin typeface="Courier New" panose="02070309020205020404" pitchFamily="49" charset="0"/>
                <a:cs typeface="Courier New" panose="02070309020205020404" pitchFamily="49" charset="0"/>
              </a:rPr>
              <a:t> </a:t>
            </a:r>
            <a:r>
              <a:rPr lang="en-US" altLang="zh-CN" sz="2200" b="1" dirty="0" err="1">
                <a:latin typeface="Courier New" panose="02070309020205020404" pitchFamily="49" charset="0"/>
                <a:cs typeface="Courier New" panose="02070309020205020404" pitchFamily="49" charset="0"/>
              </a:rPr>
              <a:t>endl</a:t>
            </a:r>
            <a:r>
              <a:rPr lang="en-US" altLang="zh-CN" sz="2200" b="1" dirty="0">
                <a:latin typeface="Courier New" panose="02070309020205020404" pitchFamily="49" charset="0"/>
                <a:cs typeface="Courier New" panose="02070309020205020404" pitchFamily="49" charset="0"/>
              </a:rPr>
              <a:t>;</a:t>
            </a:r>
          </a:p>
          <a:p>
            <a:pPr>
              <a:spcBef>
                <a:spcPts val="0"/>
              </a:spcBef>
              <a:buNone/>
            </a:pPr>
            <a:r>
              <a:rPr lang="en-US" altLang="zh-CN" sz="2200" b="1" dirty="0">
                <a:latin typeface="Courier New" panose="02070309020205020404" pitchFamily="49" charset="0"/>
                <a:cs typeface="Courier New" panose="02070309020205020404" pitchFamily="49" charset="0"/>
              </a:rPr>
              <a:t>  </a:t>
            </a:r>
            <a:r>
              <a:rPr lang="en-US" altLang="zh-CN" sz="2200" b="1" dirty="0">
                <a:solidFill>
                  <a:srgbClr val="0000FF"/>
                </a:solidFill>
                <a:latin typeface="Courier New" panose="02070309020205020404" pitchFamily="49" charset="0"/>
                <a:cs typeface="Courier New" panose="02070309020205020404" pitchFamily="49" charset="0"/>
              </a:rPr>
              <a:t>return</a:t>
            </a:r>
            <a:r>
              <a:rPr lang="en-US" altLang="zh-CN" sz="2200" b="1" dirty="0">
                <a:latin typeface="Courier New" panose="02070309020205020404" pitchFamily="49" charset="0"/>
                <a:cs typeface="Courier New" panose="02070309020205020404" pitchFamily="49" charset="0"/>
              </a:rPr>
              <a:t> 0;</a:t>
            </a:r>
          </a:p>
          <a:p>
            <a:pPr>
              <a:spcBef>
                <a:spcPts val="0"/>
              </a:spcBef>
              <a:buNone/>
            </a:pPr>
            <a:r>
              <a:rPr lang="en-US" altLang="zh-CN" sz="2200" b="1" dirty="0">
                <a:latin typeface="Courier New" panose="02070309020205020404" pitchFamily="49" charset="0"/>
                <a:cs typeface="Courier New" panose="02070309020205020404" pitchFamily="49" charset="0"/>
              </a:rPr>
              <a:t>}</a:t>
            </a:r>
            <a:endParaRPr lang="zh-CN" altLang="en-US" sz="2200" b="1"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4500562"/>
          </a:xfrm>
        </p:spPr>
        <p:txBody>
          <a:bodyPr/>
          <a:lstStyle/>
          <a:p>
            <a:pPr marL="0" indent="0">
              <a:buNone/>
            </a:pPr>
            <a:r>
              <a:rPr lang="zh-CN" altLang="en-US" dirty="0">
                <a:solidFill>
                  <a:schemeClr val="accent6">
                    <a:lumMod val="75000"/>
                  </a:schemeClr>
                </a:solidFill>
              </a:rPr>
              <a:t>程序的运行结果：</a:t>
            </a:r>
          </a:p>
        </p:txBody>
      </p:sp>
      <p:pic>
        <p:nvPicPr>
          <p:cNvPr id="6" name="Picture 1" descr="C:\Users\zhhaiwei\AppData\Roaming\Tencent\Users\27291477\QQ\WinTemp\RichOle\6GI4%_}1J70P_O86G1B3}J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703" y="1960017"/>
            <a:ext cx="8566469" cy="14401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DD02C71-C3C7-4733-A16D-7823B0FA745F}"/>
              </a:ext>
            </a:extLst>
          </p:cNvPr>
          <p:cNvSpPr>
            <a:spLocks noGrp="1"/>
          </p:cNvSpPr>
          <p:nvPr>
            <p:ph idx="1"/>
          </p:nvPr>
        </p:nvSpPr>
        <p:spPr/>
        <p:txBody>
          <a:bodyPr/>
          <a:lstStyle/>
          <a:p>
            <a:r>
              <a:rPr lang="zh-CN" altLang="en-US" dirty="0"/>
              <a:t>数值算法包括</a:t>
            </a:r>
            <a:r>
              <a:rPr lang="en-US" altLang="zh-CN" dirty="0"/>
              <a:t>4</a:t>
            </a:r>
            <a:r>
              <a:rPr lang="zh-CN" altLang="en-US" dirty="0"/>
              <a:t>个算法，分别为</a:t>
            </a:r>
            <a:endParaRPr lang="en-US" altLang="zh-CN" dirty="0"/>
          </a:p>
          <a:p>
            <a:pPr lvl="1"/>
            <a:r>
              <a:rPr lang="en-US" altLang="zh-CN" dirty="0"/>
              <a:t>accumulate</a:t>
            </a:r>
            <a:r>
              <a:rPr lang="zh-CN" altLang="en-US" dirty="0"/>
              <a:t>（累积算法）</a:t>
            </a:r>
            <a:endParaRPr lang="en-US" altLang="zh-CN" dirty="0"/>
          </a:p>
          <a:p>
            <a:pPr lvl="1"/>
            <a:r>
              <a:rPr lang="en-US" altLang="zh-CN" dirty="0" err="1"/>
              <a:t>partial_sum</a:t>
            </a:r>
            <a:r>
              <a:rPr lang="zh-CN" altLang="en-US" dirty="0"/>
              <a:t>（累加部分元素和算法）</a:t>
            </a:r>
            <a:endParaRPr lang="en-US" altLang="zh-CN" dirty="0"/>
          </a:p>
          <a:p>
            <a:pPr lvl="1"/>
            <a:r>
              <a:rPr lang="en-US" altLang="zh-CN" dirty="0" err="1"/>
              <a:t>adjacent_difference</a:t>
            </a:r>
            <a:r>
              <a:rPr lang="zh-CN" altLang="en-US" dirty="0"/>
              <a:t>（相邻元素差）</a:t>
            </a:r>
            <a:endParaRPr lang="en-US" altLang="zh-CN" dirty="0"/>
          </a:p>
          <a:p>
            <a:pPr lvl="1"/>
            <a:r>
              <a:rPr lang="en-US" altLang="zh-CN" dirty="0" err="1"/>
              <a:t>inner_product</a:t>
            </a:r>
            <a:r>
              <a:rPr lang="zh-CN" altLang="en-US" dirty="0"/>
              <a:t>（内积算法）</a:t>
            </a:r>
            <a:endParaRPr lang="en-US" altLang="zh-CN" dirty="0"/>
          </a:p>
          <a:p>
            <a:r>
              <a:rPr lang="zh-CN" altLang="en-US" dirty="0"/>
              <a:t>使用数值算法需要包含头文件</a:t>
            </a:r>
            <a:r>
              <a:rPr lang="en-US" altLang="zh-CN" dirty="0"/>
              <a:t>&lt;numeric&gt;</a:t>
            </a:r>
            <a:endParaRPr lang="zh-CN" altLang="en-US" sz="1800" dirty="0">
              <a:solidFill>
                <a:srgbClr val="66FFCC"/>
              </a:solidFill>
            </a:endParaRPr>
          </a:p>
          <a:p>
            <a:endParaRPr lang="zh-CN" altLang="en-US" dirty="0"/>
          </a:p>
        </p:txBody>
      </p:sp>
      <p:sp>
        <p:nvSpPr>
          <p:cNvPr id="3" name="标题 2">
            <a:extLst>
              <a:ext uri="{FF2B5EF4-FFF2-40B4-BE49-F238E27FC236}">
                <a16:creationId xmlns:a16="http://schemas.microsoft.com/office/drawing/2014/main" id="{A49E2D03-1EFE-415C-B0F4-ACD7DA400A38}"/>
              </a:ext>
            </a:extLst>
          </p:cNvPr>
          <p:cNvSpPr>
            <a:spLocks noGrp="1"/>
          </p:cNvSpPr>
          <p:nvPr>
            <p:ph type="title"/>
          </p:nvPr>
        </p:nvSpPr>
        <p:spPr/>
        <p:txBody>
          <a:bodyPr/>
          <a:lstStyle/>
          <a:p>
            <a:r>
              <a:rPr lang="zh-CN" altLang="en-US" dirty="0"/>
              <a:t>数值算法</a:t>
            </a:r>
          </a:p>
        </p:txBody>
      </p:sp>
      <p:sp>
        <p:nvSpPr>
          <p:cNvPr id="4" name="灯片编号占位符 3">
            <a:extLst>
              <a:ext uri="{FF2B5EF4-FFF2-40B4-BE49-F238E27FC236}">
                <a16:creationId xmlns:a16="http://schemas.microsoft.com/office/drawing/2014/main" id="{C86D7CC9-082B-4DD5-8E31-849FF9726829}"/>
              </a:ext>
            </a:extLst>
          </p:cNvPr>
          <p:cNvSpPr>
            <a:spLocks noGrp="1"/>
          </p:cNvSpPr>
          <p:nvPr>
            <p:ph type="sldNum" sz="quarter" idx="11"/>
          </p:nvPr>
        </p:nvSpPr>
        <p:spPr/>
        <p:txBody>
          <a:bodyPr/>
          <a:lstStyle/>
          <a:p>
            <a:pPr>
              <a:defRPr/>
            </a:pPr>
            <a:fld id="{D5143908-0819-4B70-B92B-71A05F9F97D4}" type="slidenum">
              <a:rPr lang="zh-CN" altLang="en-US" smtClean="0"/>
              <a:pPr>
                <a:defRPr/>
              </a:pPr>
              <a:t>165</a:t>
            </a:fld>
            <a:endParaRPr lang="zh-CN" altLang="en-US" dirty="0"/>
          </a:p>
        </p:txBody>
      </p:sp>
    </p:spTree>
    <p:extLst>
      <p:ext uri="{BB962C8B-B14F-4D97-AF65-F5344CB8AC3E}">
        <p14:creationId xmlns:p14="http://schemas.microsoft.com/office/powerpoint/2010/main" val="354465367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382263-8CBB-4791-A495-EA10D0176CD4}"/>
              </a:ext>
            </a:extLst>
          </p:cNvPr>
          <p:cNvSpPr>
            <a:spLocks noGrp="1"/>
          </p:cNvSpPr>
          <p:nvPr>
            <p:ph idx="1"/>
          </p:nvPr>
        </p:nvSpPr>
        <p:spPr>
          <a:xfrm>
            <a:off x="457200" y="980729"/>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9.23】</a:t>
            </a:r>
            <a:r>
              <a:rPr lang="zh-CN" altLang="en-US" dirty="0">
                <a:solidFill>
                  <a:srgbClr val="C00000"/>
                </a:solidFill>
              </a:rPr>
              <a:t>数值算法示例</a:t>
            </a:r>
          </a:p>
        </p:txBody>
      </p:sp>
      <p:sp>
        <p:nvSpPr>
          <p:cNvPr id="4" name="灯片编号占位符 3">
            <a:extLst>
              <a:ext uri="{FF2B5EF4-FFF2-40B4-BE49-F238E27FC236}">
                <a16:creationId xmlns:a16="http://schemas.microsoft.com/office/drawing/2014/main" id="{4B1D6105-8DC0-4202-B534-2E567348AB3A}"/>
              </a:ext>
            </a:extLst>
          </p:cNvPr>
          <p:cNvSpPr>
            <a:spLocks noGrp="1"/>
          </p:cNvSpPr>
          <p:nvPr>
            <p:ph type="sldNum" sz="quarter" idx="11"/>
          </p:nvPr>
        </p:nvSpPr>
        <p:spPr/>
        <p:txBody>
          <a:bodyPr/>
          <a:lstStyle/>
          <a:p>
            <a:pPr>
              <a:defRPr/>
            </a:pPr>
            <a:fld id="{D5143908-0819-4B70-B92B-71A05F9F97D4}" type="slidenum">
              <a:rPr lang="zh-CN" altLang="en-US" smtClean="0"/>
              <a:pPr>
                <a:defRPr/>
              </a:pPr>
              <a:t>166</a:t>
            </a:fld>
            <a:endParaRPr lang="zh-CN" altLang="en-US" dirty="0"/>
          </a:p>
        </p:txBody>
      </p:sp>
      <p:sp>
        <p:nvSpPr>
          <p:cNvPr id="5" name="矩形 4">
            <a:extLst>
              <a:ext uri="{FF2B5EF4-FFF2-40B4-BE49-F238E27FC236}">
                <a16:creationId xmlns:a16="http://schemas.microsoft.com/office/drawing/2014/main" id="{CDE0A03C-B4F0-461C-8CA0-35C48DA9B580}"/>
              </a:ext>
            </a:extLst>
          </p:cNvPr>
          <p:cNvSpPr/>
          <p:nvPr/>
        </p:nvSpPr>
        <p:spPr>
          <a:xfrm>
            <a:off x="395536" y="1628800"/>
            <a:ext cx="8748464" cy="4247317"/>
          </a:xfrm>
          <a:prstGeom prst="rect">
            <a:avLst/>
          </a:prstGeom>
        </p:spPr>
        <p:txBody>
          <a:bodyPr wrap="square">
            <a:spAutoFit/>
          </a:bodyPr>
          <a:lstStyle/>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&lt;vector&gt;</a:t>
            </a:r>
            <a:endPar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&lt;numeric&gt;</a:t>
            </a:r>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所需要包含的头文件</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const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n = 6;</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array[n] = { 2,2,1,5,3,6 };</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ivec1(array, array + n);</a:t>
            </a:r>
          </a:p>
          <a:p>
            <a:r>
              <a:rPr lang="en-US" altLang="zh-CN"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vector</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ivec2(ivec1);</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对序列进行求和</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accumulate(ivec1.begin(), ivec1.end(),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   //</a:t>
            </a:r>
            <a:r>
              <a:rPr lang="zh-CN" altLang="en-US"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对两个向量做内积</a:t>
            </a:r>
            <a:endParaRPr lang="zh-CN" altLang="en-US"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inner_product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(ivec1.begin(), ivec1.end(),    ivec2.begin(), 0) </a:t>
            </a:r>
            <a:r>
              <a:rPr lang="en-US" altLang="zh-CN"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b="1" dirty="0">
              <a:latin typeface="Courier New" panose="02070309020205020404" pitchFamily="49" charset="0"/>
              <a:cs typeface="Courier New" panose="02070309020205020404" pitchFamily="49" charset="0"/>
            </a:endParaRPr>
          </a:p>
        </p:txBody>
      </p:sp>
      <p:sp>
        <p:nvSpPr>
          <p:cNvPr id="6" name="文本框 5">
            <a:extLst>
              <a:ext uri="{FF2B5EF4-FFF2-40B4-BE49-F238E27FC236}">
                <a16:creationId xmlns:a16="http://schemas.microsoft.com/office/drawing/2014/main" id="{E30D9B9C-1DFF-4847-B218-C5FDE03AA7E4}"/>
              </a:ext>
            </a:extLst>
          </p:cNvPr>
          <p:cNvSpPr txBox="1"/>
          <p:nvPr/>
        </p:nvSpPr>
        <p:spPr>
          <a:xfrm>
            <a:off x="6300192" y="1628800"/>
            <a:ext cx="2386608" cy="1200329"/>
          </a:xfrm>
          <a:prstGeom prst="rect">
            <a:avLst/>
          </a:prstGeom>
          <a:noFill/>
        </p:spPr>
        <p:txBody>
          <a:bodyPr wrap="square" rtlCol="0">
            <a:spAutoFit/>
          </a:bodyPr>
          <a:lstStyle/>
          <a:p>
            <a:r>
              <a:rPr lang="zh-CN" altLang="en-US" sz="2400" b="1" dirty="0">
                <a:solidFill>
                  <a:schemeClr val="accent6">
                    <a:lumMod val="75000"/>
                  </a:schemeClr>
                </a:solidFill>
                <a:latin typeface="Courier New" panose="02070309020205020404" pitchFamily="49" charset="0"/>
                <a:ea typeface="+mj-ea"/>
                <a:cs typeface="Courier New" panose="02070309020205020404" pitchFamily="49" charset="0"/>
              </a:rPr>
              <a:t>程序的运行结果：</a:t>
            </a:r>
            <a:endParaRPr lang="en-US" altLang="zh-CN" sz="2400" b="1" dirty="0">
              <a:solidFill>
                <a:schemeClr val="accent6">
                  <a:lumMod val="75000"/>
                </a:schemeClr>
              </a:solidFill>
              <a:latin typeface="Courier New" panose="02070309020205020404" pitchFamily="49" charset="0"/>
              <a:ea typeface="+mj-ea"/>
              <a:cs typeface="Courier New" panose="02070309020205020404" pitchFamily="49" charset="0"/>
            </a:endParaRPr>
          </a:p>
          <a:p>
            <a:r>
              <a:rPr lang="en-US" altLang="zh-CN" sz="2400" b="1" dirty="0">
                <a:latin typeface="Courier New" panose="02070309020205020404" pitchFamily="49" charset="0"/>
                <a:ea typeface="+mj-ea"/>
                <a:cs typeface="Courier New" panose="02070309020205020404" pitchFamily="49" charset="0"/>
              </a:rPr>
              <a:t>19</a:t>
            </a:r>
          </a:p>
          <a:p>
            <a:r>
              <a:rPr lang="en-US" altLang="zh-CN" sz="2400" b="1" dirty="0">
                <a:latin typeface="Courier New" panose="02070309020205020404" pitchFamily="49" charset="0"/>
                <a:ea typeface="+mj-ea"/>
                <a:cs typeface="Courier New" panose="02070309020205020404" pitchFamily="49" charset="0"/>
              </a:rPr>
              <a:t>79</a:t>
            </a:r>
            <a:endParaRPr lang="zh-CN" altLang="en-US" sz="2400" b="1" dirty="0">
              <a:latin typeface="Courier New" panose="02070309020205020404" pitchFamily="49" charset="0"/>
              <a:ea typeface="+mj-ea"/>
              <a:cs typeface="Courier New" panose="02070309020205020404" pitchFamily="49" charset="0"/>
            </a:endParaRPr>
          </a:p>
        </p:txBody>
      </p:sp>
    </p:spTree>
    <p:extLst>
      <p:ext uri="{BB962C8B-B14F-4D97-AF65-F5344CB8AC3E}">
        <p14:creationId xmlns:p14="http://schemas.microsoft.com/office/powerpoint/2010/main" val="3326659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7C08981-5081-40CC-B9E4-F1C8B89CECD2}"/>
              </a:ext>
            </a:extLst>
          </p:cNvPr>
          <p:cNvSpPr>
            <a:spLocks noGrp="1"/>
          </p:cNvSpPr>
          <p:nvPr>
            <p:ph idx="1"/>
          </p:nvPr>
        </p:nvSpPr>
        <p:spPr/>
        <p:txBody>
          <a:bodyPr/>
          <a:lstStyle/>
          <a:p>
            <a:r>
              <a:rPr lang="zh-CN" altLang="en-US" dirty="0"/>
              <a:t>适配器 在</a:t>
            </a:r>
            <a:r>
              <a:rPr lang="en-US" altLang="zh-CN" dirty="0"/>
              <a:t>STL</a:t>
            </a:r>
            <a:r>
              <a:rPr lang="zh-CN" altLang="en-US" dirty="0"/>
              <a:t>中扮演着转换器的角色，本质上是一种</a:t>
            </a:r>
            <a:r>
              <a:rPr lang="zh-CN" altLang="en-US" dirty="0">
                <a:solidFill>
                  <a:srgbClr val="FF0000"/>
                </a:solidFill>
              </a:rPr>
              <a:t>设计模式</a:t>
            </a:r>
            <a:r>
              <a:rPr lang="zh-CN" altLang="en-US" dirty="0"/>
              <a:t>，用于将一种接口转换成另一种接口，从而是原本不兼容的接口能够很好地一起运作。适配器</a:t>
            </a:r>
            <a:r>
              <a:rPr lang="zh-CN" altLang="en-US" dirty="0">
                <a:solidFill>
                  <a:srgbClr val="FF0000"/>
                </a:solidFill>
              </a:rPr>
              <a:t>不提供</a:t>
            </a:r>
            <a:r>
              <a:rPr lang="zh-CN" altLang="en-US" dirty="0"/>
              <a:t>迭代器。</a:t>
            </a:r>
            <a:endParaRPr lang="en-US" altLang="zh-CN" dirty="0"/>
          </a:p>
          <a:p>
            <a:r>
              <a:rPr lang="zh-CN" altLang="en-US" dirty="0"/>
              <a:t>根据目标接口的类型，适配器可分为以下几类：</a:t>
            </a:r>
          </a:p>
          <a:p>
            <a:pPr lvl="1"/>
            <a:r>
              <a:rPr lang="zh-CN" altLang="en-US" dirty="0"/>
              <a:t>改变容器的接口，称为容器适配器；</a:t>
            </a:r>
            <a:endParaRPr lang="en-US" altLang="zh-CN" dirty="0"/>
          </a:p>
          <a:p>
            <a:pPr lvl="1"/>
            <a:r>
              <a:rPr lang="zh-CN" altLang="en-US" dirty="0"/>
              <a:t>改变迭代器的接口，称为迭代器适配器；</a:t>
            </a:r>
            <a:endParaRPr lang="en-US" altLang="zh-CN" dirty="0"/>
          </a:p>
          <a:p>
            <a:pPr lvl="1"/>
            <a:r>
              <a:rPr lang="zh-CN" altLang="en-US" dirty="0"/>
              <a:t>改变仿函数的接口，称为仿函数适配器。</a:t>
            </a:r>
          </a:p>
          <a:p>
            <a:endParaRPr lang="zh-CN" altLang="en-US" dirty="0"/>
          </a:p>
        </p:txBody>
      </p:sp>
      <p:sp>
        <p:nvSpPr>
          <p:cNvPr id="3" name="标题 2">
            <a:extLst>
              <a:ext uri="{FF2B5EF4-FFF2-40B4-BE49-F238E27FC236}">
                <a16:creationId xmlns:a16="http://schemas.microsoft.com/office/drawing/2014/main" id="{61D0270B-8FC2-40F1-A893-4D4DACF8AACB}"/>
              </a:ext>
            </a:extLst>
          </p:cNvPr>
          <p:cNvSpPr>
            <a:spLocks noGrp="1"/>
          </p:cNvSpPr>
          <p:nvPr>
            <p:ph type="title"/>
          </p:nvPr>
        </p:nvSpPr>
        <p:spPr/>
        <p:txBody>
          <a:bodyPr/>
          <a:lstStyle/>
          <a:p>
            <a:r>
              <a:rPr lang="zh-CN" altLang="en-US" dirty="0"/>
              <a:t>适配器</a:t>
            </a:r>
          </a:p>
        </p:txBody>
      </p:sp>
      <p:sp>
        <p:nvSpPr>
          <p:cNvPr id="4" name="灯片编号占位符 3">
            <a:extLst>
              <a:ext uri="{FF2B5EF4-FFF2-40B4-BE49-F238E27FC236}">
                <a16:creationId xmlns:a16="http://schemas.microsoft.com/office/drawing/2014/main" id="{25505E6B-3714-4285-A9C3-21B54B065B11}"/>
              </a:ext>
            </a:extLst>
          </p:cNvPr>
          <p:cNvSpPr>
            <a:spLocks noGrp="1"/>
          </p:cNvSpPr>
          <p:nvPr>
            <p:ph type="sldNum" sz="quarter" idx="11"/>
          </p:nvPr>
        </p:nvSpPr>
        <p:spPr/>
        <p:txBody>
          <a:bodyPr/>
          <a:lstStyle/>
          <a:p>
            <a:pPr>
              <a:defRPr/>
            </a:pPr>
            <a:fld id="{D5143908-0819-4B70-B92B-71A05F9F97D4}" type="slidenum">
              <a:rPr lang="zh-CN" altLang="en-US" smtClean="0"/>
              <a:pPr>
                <a:defRPr/>
              </a:pPr>
              <a:t>167</a:t>
            </a:fld>
            <a:endParaRPr lang="zh-CN" altLang="en-US" dirty="0"/>
          </a:p>
        </p:txBody>
      </p:sp>
    </p:spTree>
    <p:extLst>
      <p:ext uri="{BB962C8B-B14F-4D97-AF65-F5344CB8AC3E}">
        <p14:creationId xmlns:p14="http://schemas.microsoft.com/office/powerpoint/2010/main" val="60631112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BACE92C3-BF35-434E-AE76-8CEA91521EE8}"/>
              </a:ext>
            </a:extLst>
          </p:cNvPr>
          <p:cNvSpPr>
            <a:spLocks noGrp="1"/>
          </p:cNvSpPr>
          <p:nvPr>
            <p:ph idx="1"/>
          </p:nvPr>
        </p:nvSpPr>
        <p:spPr/>
        <p:txBody>
          <a:bodyPr/>
          <a:lstStyle/>
          <a:p>
            <a:r>
              <a:rPr lang="zh-CN" altLang="en-US" dirty="0"/>
              <a:t>是通过修改调整容器的接口，使得容器适用于另一种不同效果。</a:t>
            </a:r>
            <a:endParaRPr lang="en-US" altLang="zh-CN" dirty="0"/>
          </a:p>
          <a:p>
            <a:pPr lvl="1"/>
            <a:r>
              <a:rPr lang="zh-CN" altLang="en-US" dirty="0"/>
              <a:t>封装</a:t>
            </a:r>
            <a:r>
              <a:rPr lang="en-US" altLang="zh-CN" dirty="0"/>
              <a:t>5</a:t>
            </a:r>
            <a:r>
              <a:rPr lang="zh-CN" altLang="en-US" dirty="0"/>
              <a:t>种顺序容器之一</a:t>
            </a:r>
            <a:endParaRPr lang="en-US" altLang="zh-CN" dirty="0"/>
          </a:p>
          <a:p>
            <a:pPr lvl="1"/>
            <a:r>
              <a:rPr lang="zh-CN" altLang="en-US" dirty="0"/>
              <a:t>使用该容器实现一组特定的、非常有限的成员函数</a:t>
            </a:r>
            <a:endParaRPr lang="en-US" altLang="zh-CN" dirty="0"/>
          </a:p>
          <a:p>
            <a:r>
              <a:rPr lang="zh-CN" altLang="en-US" dirty="0"/>
              <a:t>修改顺序容器接口的容器适配器有</a:t>
            </a:r>
            <a:r>
              <a:rPr lang="en-US" altLang="zh-CN" dirty="0"/>
              <a:t>stack</a:t>
            </a:r>
            <a:r>
              <a:rPr lang="zh-CN" altLang="en-US" dirty="0"/>
              <a:t>和</a:t>
            </a:r>
            <a:r>
              <a:rPr lang="en-US" altLang="zh-CN" dirty="0"/>
              <a:t>queue</a:t>
            </a:r>
            <a:r>
              <a:rPr lang="zh-CN" altLang="en-US" dirty="0"/>
              <a:t>，其中</a:t>
            </a:r>
            <a:r>
              <a:rPr lang="en-US" altLang="zh-CN" dirty="0"/>
              <a:t>stack</a:t>
            </a:r>
            <a:r>
              <a:rPr lang="zh-CN" altLang="en-US" dirty="0"/>
              <a:t>是具有后进先出特性的访问受限的线性结构，而</a:t>
            </a:r>
            <a:r>
              <a:rPr lang="en-US" altLang="zh-CN" dirty="0"/>
              <a:t>queue</a:t>
            </a:r>
            <a:r>
              <a:rPr lang="zh-CN" altLang="en-US" dirty="0"/>
              <a:t>是具有先进先出特性的访问受限的线性结构，此外还有优先队列</a:t>
            </a:r>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5E196491-C6AE-435A-AB48-1746EFE2EA9D}"/>
              </a:ext>
            </a:extLst>
          </p:cNvPr>
          <p:cNvSpPr>
            <a:spLocks noGrp="1"/>
          </p:cNvSpPr>
          <p:nvPr>
            <p:ph type="title"/>
          </p:nvPr>
        </p:nvSpPr>
        <p:spPr/>
        <p:txBody>
          <a:bodyPr/>
          <a:lstStyle/>
          <a:p>
            <a:r>
              <a:rPr lang="zh-CN" altLang="en-US" dirty="0"/>
              <a:t>容器适配器</a:t>
            </a:r>
          </a:p>
        </p:txBody>
      </p:sp>
      <p:sp>
        <p:nvSpPr>
          <p:cNvPr id="4" name="灯片编号占位符 3">
            <a:extLst>
              <a:ext uri="{FF2B5EF4-FFF2-40B4-BE49-F238E27FC236}">
                <a16:creationId xmlns:a16="http://schemas.microsoft.com/office/drawing/2014/main" id="{F7F0C4BD-882B-4B28-9441-2CDC493374FC}"/>
              </a:ext>
            </a:extLst>
          </p:cNvPr>
          <p:cNvSpPr>
            <a:spLocks noGrp="1"/>
          </p:cNvSpPr>
          <p:nvPr>
            <p:ph type="sldNum" sz="quarter" idx="11"/>
          </p:nvPr>
        </p:nvSpPr>
        <p:spPr/>
        <p:txBody>
          <a:bodyPr/>
          <a:lstStyle/>
          <a:p>
            <a:pPr>
              <a:defRPr/>
            </a:pPr>
            <a:fld id="{D5143908-0819-4B70-B92B-71A05F9F97D4}" type="slidenum">
              <a:rPr lang="zh-CN" altLang="en-US" smtClean="0"/>
              <a:pPr>
                <a:defRPr/>
              </a:pPr>
              <a:t>168</a:t>
            </a:fld>
            <a:endParaRPr lang="zh-CN" altLang="en-US" dirty="0"/>
          </a:p>
        </p:txBody>
      </p:sp>
    </p:spTree>
    <p:extLst>
      <p:ext uri="{BB962C8B-B14F-4D97-AF65-F5344CB8AC3E}">
        <p14:creationId xmlns:p14="http://schemas.microsoft.com/office/powerpoint/2010/main" val="2666954217"/>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9A17403-CE30-4F16-A241-8CE5219D7507}"/>
              </a:ext>
            </a:extLst>
          </p:cNvPr>
          <p:cNvSpPr>
            <a:spLocks noGrp="1"/>
          </p:cNvSpPr>
          <p:nvPr>
            <p:ph idx="1"/>
          </p:nvPr>
        </p:nvSpPr>
        <p:spPr/>
        <p:txBody>
          <a:bodyPr/>
          <a:lstStyle/>
          <a:p>
            <a:r>
              <a:rPr lang="en-US" altLang="zh-CN" dirty="0"/>
              <a:t>stack</a:t>
            </a:r>
            <a:r>
              <a:rPr lang="zh-CN" altLang="en-US" dirty="0"/>
              <a:t>（栈）是一种容器适配器，它不是独立的容器，只是某种顺序容器的变化，它提供原容器的一个专用的受限接口。</a:t>
            </a:r>
            <a:endParaRPr lang="en-US" altLang="zh-CN" dirty="0"/>
          </a:p>
          <a:p>
            <a:r>
              <a:rPr lang="zh-CN" altLang="en-US" dirty="0"/>
              <a:t>栈是具有“后进先出”（</a:t>
            </a:r>
            <a:r>
              <a:rPr lang="en-US" altLang="zh-CN" dirty="0"/>
              <a:t>LIFO</a:t>
            </a:r>
            <a:r>
              <a:rPr lang="zh-CN" altLang="en-US" dirty="0"/>
              <a:t>）的语义，缺省的</a:t>
            </a:r>
            <a:r>
              <a:rPr lang="en-US" altLang="zh-CN" dirty="0"/>
              <a:t>stack</a:t>
            </a:r>
            <a:r>
              <a:rPr lang="zh-CN" altLang="en-US" dirty="0"/>
              <a:t>类（定义在</a:t>
            </a:r>
            <a:r>
              <a:rPr lang="en-US" altLang="zh-CN" dirty="0"/>
              <a:t>&lt;stack&gt;</a:t>
            </a:r>
            <a:r>
              <a:rPr lang="zh-CN" altLang="en-US" dirty="0"/>
              <a:t>头文件中），是对</a:t>
            </a:r>
            <a:r>
              <a:rPr lang="en-US" altLang="zh-CN" dirty="0"/>
              <a:t>deque</a:t>
            </a:r>
            <a:r>
              <a:rPr lang="zh-CN" altLang="en-US" dirty="0"/>
              <a:t>（双端队列）的一种限制。</a:t>
            </a:r>
            <a:endParaRPr lang="en-US" altLang="zh-CN" dirty="0"/>
          </a:p>
          <a:p>
            <a:endParaRPr lang="zh-CN" altLang="en-US" dirty="0"/>
          </a:p>
          <a:p>
            <a:endParaRPr lang="zh-CN" altLang="en-US" dirty="0"/>
          </a:p>
        </p:txBody>
      </p:sp>
      <p:sp>
        <p:nvSpPr>
          <p:cNvPr id="3" name="标题 2">
            <a:extLst>
              <a:ext uri="{FF2B5EF4-FFF2-40B4-BE49-F238E27FC236}">
                <a16:creationId xmlns:a16="http://schemas.microsoft.com/office/drawing/2014/main" id="{16A172AE-D78C-4D15-B367-B2DB10F4823D}"/>
              </a:ext>
            </a:extLst>
          </p:cNvPr>
          <p:cNvSpPr>
            <a:spLocks noGrp="1"/>
          </p:cNvSpPr>
          <p:nvPr>
            <p:ph type="title"/>
          </p:nvPr>
        </p:nvSpPr>
        <p:spPr/>
        <p:txBody>
          <a:bodyPr/>
          <a:lstStyle/>
          <a:p>
            <a:r>
              <a:rPr lang="zh-CN" altLang="en-US" dirty="0"/>
              <a:t>栈</a:t>
            </a:r>
          </a:p>
        </p:txBody>
      </p:sp>
      <p:sp>
        <p:nvSpPr>
          <p:cNvPr id="4" name="灯片编号占位符 3">
            <a:extLst>
              <a:ext uri="{FF2B5EF4-FFF2-40B4-BE49-F238E27FC236}">
                <a16:creationId xmlns:a16="http://schemas.microsoft.com/office/drawing/2014/main" id="{460E67A8-93F0-4D61-B939-01CA74DA06CC}"/>
              </a:ext>
            </a:extLst>
          </p:cNvPr>
          <p:cNvSpPr>
            <a:spLocks noGrp="1"/>
          </p:cNvSpPr>
          <p:nvPr>
            <p:ph type="sldNum" sz="quarter" idx="11"/>
          </p:nvPr>
        </p:nvSpPr>
        <p:spPr/>
        <p:txBody>
          <a:bodyPr/>
          <a:lstStyle/>
          <a:p>
            <a:pPr>
              <a:defRPr/>
            </a:pPr>
            <a:fld id="{D5143908-0819-4B70-B92B-71A05F9F97D4}" type="slidenum">
              <a:rPr lang="zh-CN" altLang="en-US" smtClean="0"/>
              <a:pPr>
                <a:defRPr/>
              </a:pPr>
              <a:t>169</a:t>
            </a:fld>
            <a:endParaRPr lang="zh-CN" altLang="en-US" dirty="0"/>
          </a:p>
        </p:txBody>
      </p:sp>
    </p:spTree>
    <p:extLst>
      <p:ext uri="{BB962C8B-B14F-4D97-AF65-F5344CB8AC3E}">
        <p14:creationId xmlns:p14="http://schemas.microsoft.com/office/powerpoint/2010/main" val="32231596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268760"/>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sum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a1,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a2,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size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a:t>
            </a:r>
            <a:r>
              <a:rPr lang="en-US" altLang="zh-CN" sz="2400" b="1" dirty="0">
                <a:solidFill>
                  <a:srgbClr val="00B050"/>
                </a:solidFill>
                <a:latin typeface="Courier New" panose="02070309020205020404" pitchFamily="49" charset="0"/>
                <a:cs typeface="Courier New" panose="02070309020205020404" pitchFamily="49" charset="0"/>
              </a:rPr>
              <a:t>size</a:t>
            </a:r>
            <a:r>
              <a:rPr lang="zh-CN" altLang="en-US" sz="2400" b="1" dirty="0">
                <a:solidFill>
                  <a:srgbClr val="00B050"/>
                </a:solidFill>
                <a:latin typeface="Courier New" panose="02070309020205020404" pitchFamily="49" charset="0"/>
                <a:cs typeface="Courier New" panose="02070309020205020404" pitchFamily="49" charset="0"/>
              </a:rPr>
              <a:t>个元素之和</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Type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total=0;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=0;i&lt;</a:t>
            </a:r>
            <a:r>
              <a:rPr lang="en-US" altLang="zh-CN" sz="2400" b="1" dirty="0" err="1">
                <a:latin typeface="Courier New" panose="02070309020205020404" pitchFamily="49" charset="0"/>
                <a:cs typeface="Courier New" panose="02070309020205020404" pitchFamily="49" charset="0"/>
              </a:rPr>
              <a:t>size;i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total+=a1[</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total;</a:t>
            </a:r>
          </a:p>
          <a:p>
            <a:pPr algn="just">
              <a:spcBef>
                <a:spcPts val="0"/>
              </a:spcBef>
              <a:buNone/>
            </a:pPr>
            <a:r>
              <a:rPr lang="en-US" altLang="zh-CN" sz="2400" b="1" dirty="0">
                <a:latin typeface="Courier New" panose="02070309020205020404" pitchFamily="49" charset="0"/>
                <a:cs typeface="Courier New" panose="02070309020205020404" pitchFamily="49" charset="0"/>
              </a:rPr>
              <a:t>}</a:t>
            </a:r>
          </a:p>
          <a:p>
            <a:pPr>
              <a:buNone/>
            </a:pPr>
            <a:endParaRPr lang="zh-CN" altLang="en-US" sz="2400" b="1" dirty="0"/>
          </a:p>
        </p:txBody>
      </p:sp>
    </p:spTree>
    <p:extLst>
      <p:ext uri="{BB962C8B-B14F-4D97-AF65-F5344CB8AC3E}">
        <p14:creationId xmlns:p14="http://schemas.microsoft.com/office/powerpoint/2010/main" val="144306801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26107AC-5896-4034-B780-B687F9897E26}"/>
              </a:ext>
            </a:extLst>
          </p:cNvPr>
          <p:cNvSpPr>
            <a:spLocks noGrp="1"/>
          </p:cNvSpPr>
          <p:nvPr>
            <p:ph idx="1"/>
          </p:nvPr>
        </p:nvSpPr>
        <p:spPr>
          <a:xfrm>
            <a:off x="457200" y="1052737"/>
            <a:ext cx="8229600" cy="576064"/>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9.24】</a:t>
            </a:r>
            <a:r>
              <a:rPr lang="zh-CN" altLang="en-US" dirty="0">
                <a:solidFill>
                  <a:srgbClr val="C00000"/>
                </a:solidFill>
              </a:rPr>
              <a:t>简单的栈应用</a:t>
            </a:r>
          </a:p>
        </p:txBody>
      </p:sp>
      <p:sp>
        <p:nvSpPr>
          <p:cNvPr id="4" name="灯片编号占位符 3">
            <a:extLst>
              <a:ext uri="{FF2B5EF4-FFF2-40B4-BE49-F238E27FC236}">
                <a16:creationId xmlns:a16="http://schemas.microsoft.com/office/drawing/2014/main" id="{8BF2F02D-5929-4D4A-87FA-D0A1380DFB91}"/>
              </a:ext>
            </a:extLst>
          </p:cNvPr>
          <p:cNvSpPr>
            <a:spLocks noGrp="1"/>
          </p:cNvSpPr>
          <p:nvPr>
            <p:ph type="sldNum" sz="quarter" idx="11"/>
          </p:nvPr>
        </p:nvSpPr>
        <p:spPr/>
        <p:txBody>
          <a:bodyPr/>
          <a:lstStyle/>
          <a:p>
            <a:pPr>
              <a:defRPr/>
            </a:pPr>
            <a:fld id="{D5143908-0819-4B70-B92B-71A05F9F97D4}" type="slidenum">
              <a:rPr lang="zh-CN" altLang="en-US" smtClean="0"/>
              <a:pPr>
                <a:defRPr/>
              </a:pPr>
              <a:t>170</a:t>
            </a:fld>
            <a:endParaRPr lang="zh-CN" altLang="en-US" dirty="0"/>
          </a:p>
        </p:txBody>
      </p:sp>
      <p:sp>
        <p:nvSpPr>
          <p:cNvPr id="6" name="矩形 5">
            <a:extLst>
              <a:ext uri="{FF2B5EF4-FFF2-40B4-BE49-F238E27FC236}">
                <a16:creationId xmlns:a16="http://schemas.microsoft.com/office/drawing/2014/main" id="{F2A20629-A620-410C-8858-3261A18511DD}"/>
              </a:ext>
            </a:extLst>
          </p:cNvPr>
          <p:cNvSpPr/>
          <p:nvPr/>
        </p:nvSpPr>
        <p:spPr>
          <a:xfrm>
            <a:off x="611560" y="1556792"/>
            <a:ext cx="8075240" cy="4832092"/>
          </a:xfrm>
          <a:prstGeom prst="rect">
            <a:avLst/>
          </a:prstGeom>
        </p:spPr>
        <p:txBody>
          <a:bodyPr wrap="square">
            <a:spAutoFit/>
          </a:bodyPr>
          <a:lstStyle/>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&lt;iostream&gt;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&lt;stack&gt;</a:t>
            </a:r>
            <a:endPar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2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sk1;</a:t>
            </a:r>
          </a:p>
          <a:p>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0;i&lt;10; i++)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sk1.push(</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"pop from the stack:"</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while</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(!sk1.empty())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sk1.top()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sk1.pop();</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2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2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7025728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644220-0A3F-4C9D-A2EA-C98C03CAAD7E}"/>
              </a:ext>
            </a:extLst>
          </p:cNvPr>
          <p:cNvSpPr>
            <a:spLocks noGrp="1"/>
          </p:cNvSpPr>
          <p:nvPr>
            <p:ph idx="1"/>
          </p:nvPr>
        </p:nvSpPr>
        <p:spPr/>
        <p:txBody>
          <a:bodyPr/>
          <a:lstStyle/>
          <a:p>
            <a:r>
              <a:rPr lang="en-US" altLang="zh-CN" dirty="0"/>
              <a:t>queue</a:t>
            </a:r>
            <a:r>
              <a:rPr lang="zh-CN" altLang="en-US" dirty="0"/>
              <a:t>也是一种容器适配器，默认通过</a:t>
            </a:r>
            <a:r>
              <a:rPr lang="en-US" altLang="zh-CN" dirty="0"/>
              <a:t>deque</a:t>
            </a:r>
            <a:r>
              <a:rPr lang="zh-CN" altLang="en-US" dirty="0"/>
              <a:t>来实现队列，提供了如</a:t>
            </a:r>
            <a:r>
              <a:rPr lang="en-US" altLang="zh-CN" dirty="0"/>
              <a:t>push</a:t>
            </a:r>
            <a:r>
              <a:rPr lang="zh-CN" altLang="en-US" dirty="0"/>
              <a:t>，</a:t>
            </a:r>
            <a:r>
              <a:rPr lang="en-US" altLang="zh-CN" dirty="0"/>
              <a:t>pop</a:t>
            </a:r>
            <a:r>
              <a:rPr lang="zh-CN" altLang="en-US" dirty="0"/>
              <a:t>等成员函数，还包括测试队列的使用情况，元素个数，是否为空等等功能。</a:t>
            </a:r>
          </a:p>
          <a:p>
            <a:r>
              <a:rPr lang="zh-CN" altLang="en-US" dirty="0"/>
              <a:t>队列具有“先进先出”（</a:t>
            </a:r>
            <a:r>
              <a:rPr lang="en-US" altLang="zh-CN" dirty="0"/>
              <a:t>FIFO</a:t>
            </a:r>
            <a:r>
              <a:rPr lang="zh-CN" altLang="en-US" dirty="0"/>
              <a:t>）的语义</a:t>
            </a:r>
          </a:p>
        </p:txBody>
      </p:sp>
      <p:sp>
        <p:nvSpPr>
          <p:cNvPr id="3" name="标题 2">
            <a:extLst>
              <a:ext uri="{FF2B5EF4-FFF2-40B4-BE49-F238E27FC236}">
                <a16:creationId xmlns:a16="http://schemas.microsoft.com/office/drawing/2014/main" id="{F30949BA-6245-4CEB-9497-02AED50A70C7}"/>
              </a:ext>
            </a:extLst>
          </p:cNvPr>
          <p:cNvSpPr>
            <a:spLocks noGrp="1"/>
          </p:cNvSpPr>
          <p:nvPr>
            <p:ph type="title"/>
          </p:nvPr>
        </p:nvSpPr>
        <p:spPr/>
        <p:txBody>
          <a:bodyPr/>
          <a:lstStyle/>
          <a:p>
            <a:r>
              <a:rPr lang="zh-CN" altLang="en-US" dirty="0"/>
              <a:t>队列</a:t>
            </a:r>
          </a:p>
        </p:txBody>
      </p:sp>
      <p:sp>
        <p:nvSpPr>
          <p:cNvPr id="4" name="灯片编号占位符 3">
            <a:extLst>
              <a:ext uri="{FF2B5EF4-FFF2-40B4-BE49-F238E27FC236}">
                <a16:creationId xmlns:a16="http://schemas.microsoft.com/office/drawing/2014/main" id="{0E03F88C-483B-49D0-99F7-4195D6D6AF83}"/>
              </a:ext>
            </a:extLst>
          </p:cNvPr>
          <p:cNvSpPr>
            <a:spLocks noGrp="1"/>
          </p:cNvSpPr>
          <p:nvPr>
            <p:ph type="sldNum" sz="quarter" idx="11"/>
          </p:nvPr>
        </p:nvSpPr>
        <p:spPr/>
        <p:txBody>
          <a:bodyPr/>
          <a:lstStyle/>
          <a:p>
            <a:pPr>
              <a:defRPr/>
            </a:pPr>
            <a:fld id="{D5143908-0819-4B70-B92B-71A05F9F97D4}" type="slidenum">
              <a:rPr lang="zh-CN" altLang="en-US" smtClean="0"/>
              <a:pPr>
                <a:defRPr/>
              </a:pPr>
              <a:t>171</a:t>
            </a:fld>
            <a:endParaRPr lang="zh-CN" altLang="en-US" dirty="0"/>
          </a:p>
        </p:txBody>
      </p:sp>
    </p:spTree>
    <p:extLst>
      <p:ext uri="{BB962C8B-B14F-4D97-AF65-F5344CB8AC3E}">
        <p14:creationId xmlns:p14="http://schemas.microsoft.com/office/powerpoint/2010/main" val="16661241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DDED469-A8B5-4B4C-B672-54C484393D2D}"/>
              </a:ext>
            </a:extLst>
          </p:cNvPr>
          <p:cNvSpPr>
            <a:spLocks noGrp="1"/>
          </p:cNvSpPr>
          <p:nvPr>
            <p:ph idx="1"/>
          </p:nvPr>
        </p:nvSpPr>
        <p:spPr>
          <a:xfrm>
            <a:off x="457200" y="980729"/>
            <a:ext cx="8229600" cy="648072"/>
          </a:xfrm>
        </p:spPr>
        <p:txBody>
          <a:bodyPr/>
          <a:lstStyle/>
          <a:p>
            <a:pPr marL="0" indent="0">
              <a:buNone/>
            </a:pPr>
            <a:r>
              <a:rPr lang="en-US" altLang="zh-CN" dirty="0">
                <a:solidFill>
                  <a:srgbClr val="C00000"/>
                </a:solidFill>
              </a:rPr>
              <a:t>【9.25】</a:t>
            </a:r>
            <a:r>
              <a:rPr lang="zh-CN" altLang="en-US" dirty="0">
                <a:solidFill>
                  <a:srgbClr val="C00000"/>
                </a:solidFill>
              </a:rPr>
              <a:t>基于队列，实现杨辉三角输出</a:t>
            </a:r>
          </a:p>
        </p:txBody>
      </p:sp>
      <p:sp>
        <p:nvSpPr>
          <p:cNvPr id="4" name="灯片编号占位符 3">
            <a:extLst>
              <a:ext uri="{FF2B5EF4-FFF2-40B4-BE49-F238E27FC236}">
                <a16:creationId xmlns:a16="http://schemas.microsoft.com/office/drawing/2014/main" id="{D0C727DC-02CB-4917-9CE7-160B1DED5D85}"/>
              </a:ext>
            </a:extLst>
          </p:cNvPr>
          <p:cNvSpPr>
            <a:spLocks noGrp="1"/>
          </p:cNvSpPr>
          <p:nvPr>
            <p:ph type="sldNum" sz="quarter" idx="11"/>
          </p:nvPr>
        </p:nvSpPr>
        <p:spPr/>
        <p:txBody>
          <a:bodyPr/>
          <a:lstStyle/>
          <a:p>
            <a:pPr>
              <a:defRPr/>
            </a:pPr>
            <a:fld id="{D5143908-0819-4B70-B92B-71A05F9F97D4}" type="slidenum">
              <a:rPr lang="zh-CN" altLang="en-US" smtClean="0"/>
              <a:pPr>
                <a:defRPr/>
              </a:pPr>
              <a:t>172</a:t>
            </a:fld>
            <a:endParaRPr lang="zh-CN" altLang="en-US" dirty="0"/>
          </a:p>
        </p:txBody>
      </p:sp>
      <p:sp>
        <p:nvSpPr>
          <p:cNvPr id="5" name="矩形 4">
            <a:extLst>
              <a:ext uri="{FF2B5EF4-FFF2-40B4-BE49-F238E27FC236}">
                <a16:creationId xmlns:a16="http://schemas.microsoft.com/office/drawing/2014/main" id="{D2B59FEA-25E8-4881-8408-AD9A027ABB39}"/>
              </a:ext>
            </a:extLst>
          </p:cNvPr>
          <p:cNvSpPr/>
          <p:nvPr/>
        </p:nvSpPr>
        <p:spPr>
          <a:xfrm>
            <a:off x="261864" y="1725776"/>
            <a:ext cx="8882136" cy="2862322"/>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err="1">
                <a:solidFill>
                  <a:srgbClr val="A31515"/>
                </a:solidFill>
                <a:latin typeface="Courier New" panose="02070309020205020404" pitchFamily="49" charset="0"/>
                <a:ea typeface="新宋体" panose="02010609030101010101" pitchFamily="49" charset="-122"/>
                <a:cs typeface="Courier New" panose="02070309020205020404" pitchFamily="49" charset="0"/>
              </a:rPr>
              <a:t>iomanip</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#include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&lt;queue&gt;</a:t>
            </a:r>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using</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namespace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std;</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endPar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main()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(10);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p:txBody>
      </p:sp>
      <p:pic>
        <p:nvPicPr>
          <p:cNvPr id="7" name="图片 6">
            <a:extLst>
              <a:ext uri="{FF2B5EF4-FFF2-40B4-BE49-F238E27FC236}">
                <a16:creationId xmlns:a16="http://schemas.microsoft.com/office/drawing/2014/main" id="{31EDCC64-45C1-459F-8C50-31CC039F9F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1948" y="3266438"/>
            <a:ext cx="5920188" cy="3024336"/>
          </a:xfrm>
          <a:prstGeom prst="rect">
            <a:avLst/>
          </a:prstGeom>
        </p:spPr>
      </p:pic>
    </p:spTree>
    <p:extLst>
      <p:ext uri="{BB962C8B-B14F-4D97-AF65-F5344CB8AC3E}">
        <p14:creationId xmlns:p14="http://schemas.microsoft.com/office/powerpoint/2010/main" val="139187034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C247DF3E-00C2-437C-A87D-D3BF1861DDF3}"/>
              </a:ext>
            </a:extLst>
          </p:cNvPr>
          <p:cNvSpPr>
            <a:spLocks noGrp="1"/>
          </p:cNvSpPr>
          <p:nvPr>
            <p:ph type="sldNum" sz="quarter" idx="11"/>
          </p:nvPr>
        </p:nvSpPr>
        <p:spPr/>
        <p:txBody>
          <a:bodyPr/>
          <a:lstStyle/>
          <a:p>
            <a:pPr>
              <a:defRPr/>
            </a:pPr>
            <a:fld id="{D5143908-0819-4B70-B92B-71A05F9F97D4}" type="slidenum">
              <a:rPr lang="zh-CN" altLang="en-US" smtClean="0"/>
              <a:pPr>
                <a:defRPr/>
              </a:pPr>
              <a:t>173</a:t>
            </a:fld>
            <a:endParaRPr lang="zh-CN" altLang="en-US" dirty="0"/>
          </a:p>
        </p:txBody>
      </p:sp>
      <p:sp>
        <p:nvSpPr>
          <p:cNvPr id="5" name="矩形 4">
            <a:extLst>
              <a:ext uri="{FF2B5EF4-FFF2-40B4-BE49-F238E27FC236}">
                <a16:creationId xmlns:a16="http://schemas.microsoft.com/office/drawing/2014/main" id="{CBD943B6-9EEA-4388-889C-045CD8F6A62D}"/>
              </a:ext>
            </a:extLst>
          </p:cNvPr>
          <p:cNvSpPr/>
          <p:nvPr/>
        </p:nvSpPr>
        <p:spPr>
          <a:xfrm>
            <a:off x="107504" y="836712"/>
            <a:ext cx="9145016" cy="5909310"/>
          </a:xfrm>
          <a:prstGeom prst="rect">
            <a:avLst/>
          </a:prstGeom>
        </p:spPr>
        <p:txBody>
          <a:bodyPr wrap="square">
            <a:spAutoFit/>
          </a:bodyPr>
          <a:lstStyle/>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void</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Yanghui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输出杨辉三角，</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n</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为行数</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2B91AF"/>
                </a:solidFill>
                <a:latin typeface="Courier New" panose="02070309020205020404" pitchFamily="49" charset="0"/>
                <a:ea typeface="新宋体" panose="02010609030101010101" pitchFamily="49" charset="-122"/>
                <a:cs typeface="Courier New" panose="02070309020205020404" pitchFamily="49" charset="0"/>
              </a:rPr>
              <a:t>   queue</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&lt;</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&gt; q;</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(1);</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首先在队列中存第一行元素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1</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0;</a:t>
            </a:r>
          </a:p>
          <a:p>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nn-NO"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 0;i &lt;= </a:t>
            </a:r>
            <a:r>
              <a:rPr lang="nn-NO"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nn-NO"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i++)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对于每一行输出换行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808080"/>
                </a:solidFill>
                <a:latin typeface="Courier New" panose="02070309020205020404" pitchFamily="49" charset="0"/>
                <a:ea typeface="新宋体" panose="02010609030101010101" pitchFamily="49" charset="-122"/>
                <a:cs typeface="Courier New" panose="02070309020205020404" pitchFamily="49" charset="0"/>
              </a:rPr>
              <a:t>n</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A31515"/>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设置输出格式</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(0);</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在每一行数据中间添加</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for</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1;j &lt;=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+ 2;j++)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对于每一行的输出</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t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q.front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获取队首元素</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q.pop</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q.push</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(s + t);</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保存两项之和</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 = t;</a:t>
            </a:r>
          </a:p>
          <a:p>
            <a:r>
              <a:rPr lang="en-US" altLang="zh-CN" sz="2000" b="1" dirty="0">
                <a:solidFill>
                  <a:srgbClr val="0000FF"/>
                </a:solidFill>
                <a:latin typeface="Courier New" panose="02070309020205020404" pitchFamily="49" charset="0"/>
                <a:ea typeface="新宋体" panose="02010609030101010101" pitchFamily="49" charset="-122"/>
                <a:cs typeface="Courier New" panose="02070309020205020404" pitchFamily="49" charset="0"/>
              </a:rPr>
              <a:t>         if</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(j !=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i</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+ 2)</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setw</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(4)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s;</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不打印</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i+2</a:t>
            </a:r>
            <a:r>
              <a:rPr lang="zh-CN" altLang="en-US"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项的</a:t>
            </a:r>
            <a:r>
              <a:rPr lang="en-US" altLang="zh-CN" sz="2000" b="1" dirty="0">
                <a:solidFill>
                  <a:srgbClr val="008000"/>
                </a:solidFill>
                <a:latin typeface="Courier New" panose="02070309020205020404" pitchFamily="49" charset="0"/>
                <a:ea typeface="新宋体" panose="02010609030101010101" pitchFamily="49" charset="-122"/>
                <a:cs typeface="Courier New" panose="02070309020205020404" pitchFamily="49" charset="0"/>
              </a:rPr>
              <a:t>0</a:t>
            </a:r>
            <a:endParaRPr lang="zh-CN" altLang="en-US"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endParaRP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cout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a:solidFill>
                  <a:srgbClr val="008080"/>
                </a:solidFill>
                <a:latin typeface="Courier New" panose="02070309020205020404" pitchFamily="49" charset="0"/>
                <a:ea typeface="新宋体" panose="02010609030101010101" pitchFamily="49" charset="-122"/>
                <a:cs typeface="Courier New" panose="02070309020205020404" pitchFamily="49" charset="0"/>
              </a:rPr>
              <a:t>&lt;&lt;</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 </a:t>
            </a:r>
            <a:r>
              <a:rPr lang="en-US" altLang="zh-CN" sz="2000" b="1" dirty="0" err="1">
                <a:solidFill>
                  <a:srgbClr val="000000"/>
                </a:solidFill>
                <a:latin typeface="Courier New" panose="02070309020205020404" pitchFamily="49" charset="0"/>
                <a:ea typeface="新宋体" panose="02010609030101010101" pitchFamily="49" charset="-122"/>
                <a:cs typeface="Courier New" panose="02070309020205020404" pitchFamily="49" charset="0"/>
              </a:rPr>
              <a:t>endl</a:t>
            </a:r>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p>
          <a:p>
            <a:r>
              <a:rPr lang="en-US" altLang="zh-CN" sz="2000" b="1" dirty="0">
                <a:solidFill>
                  <a:srgbClr val="000000"/>
                </a:solidFill>
                <a:latin typeface="Courier New" panose="02070309020205020404" pitchFamily="49" charset="0"/>
                <a:ea typeface="新宋体" panose="02010609030101010101" pitchFamily="49" charset="-122"/>
                <a:cs typeface="Courier New" panose="02070309020205020404" pitchFamily="49" charset="0"/>
              </a:rPr>
              <a:t>}</a:t>
            </a:r>
            <a:endParaRPr lang="zh-CN" altLang="en-US" sz="2000" b="1" dirty="0"/>
          </a:p>
        </p:txBody>
      </p:sp>
    </p:spTree>
    <p:extLst>
      <p:ext uri="{BB962C8B-B14F-4D97-AF65-F5344CB8AC3E}">
        <p14:creationId xmlns:p14="http://schemas.microsoft.com/office/powerpoint/2010/main" val="25000238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图片 11"/>
          <p:cNvPicPr>
            <a:picLocks noChangeAspect="1"/>
          </p:cNvPicPr>
          <p:nvPr/>
        </p:nvPicPr>
        <p:blipFill>
          <a:blip r:embed="rId3" cstate="print"/>
          <a:srcRect/>
          <a:stretch>
            <a:fillRect/>
          </a:stretch>
        </p:blipFill>
        <p:spPr bwMode="auto">
          <a:xfrm>
            <a:off x="0" y="857250"/>
            <a:ext cx="9144000" cy="5715000"/>
          </a:xfrm>
          <a:prstGeom prst="rect">
            <a:avLst/>
          </a:prstGeom>
          <a:noFill/>
          <a:ln w="9525">
            <a:noFill/>
            <a:miter lim="800000"/>
            <a:headEnd/>
            <a:tailEnd/>
          </a:ln>
        </p:spPr>
      </p:pic>
      <p:sp>
        <p:nvSpPr>
          <p:cNvPr id="3075" name="标题 7"/>
          <p:cNvSpPr>
            <a:spLocks noGrp="1"/>
          </p:cNvSpPr>
          <p:nvPr>
            <p:ph type="ctrTitle"/>
          </p:nvPr>
        </p:nvSpPr>
        <p:spPr>
          <a:xfrm>
            <a:off x="714375" y="2000250"/>
            <a:ext cx="7715250" cy="1928813"/>
          </a:xfrm>
        </p:spPr>
        <p:txBody>
          <a:bodyPr/>
          <a:lstStyle/>
          <a:p>
            <a:r>
              <a:rPr lang="zh-CN" altLang="en-US" dirty="0"/>
              <a:t>第九章 结束</a:t>
            </a:r>
          </a:p>
        </p:txBody>
      </p:sp>
      <p:sp>
        <p:nvSpPr>
          <p:cNvPr id="8" name="TextBox 7"/>
          <p:cNvSpPr txBox="1"/>
          <p:nvPr/>
        </p:nvSpPr>
        <p:spPr>
          <a:xfrm>
            <a:off x="5940152" y="6023538"/>
            <a:ext cx="3050277" cy="387798"/>
          </a:xfrm>
          <a:prstGeom prst="rect">
            <a:avLst/>
          </a:prstGeom>
          <a:noFill/>
        </p:spPr>
        <p:txBody>
          <a:bodyPr wrap="square">
            <a:spAutoFit/>
          </a:bodyPr>
          <a:lstStyle/>
          <a:p>
            <a:pPr algn="r">
              <a:lnSpc>
                <a:spcPct val="120000"/>
              </a:lnSpc>
              <a:defRPr/>
            </a:pPr>
            <a:r>
              <a:rPr lang="zh-CN" altLang="en-US" sz="1600" dirty="0">
                <a:solidFill>
                  <a:schemeClr val="bg1"/>
                </a:solidFill>
                <a:latin typeface="+mn-lt"/>
                <a:ea typeface="方正姚体" panose="02010601030101010101" pitchFamily="2" charset="-122"/>
              </a:rPr>
              <a:t>计算机学院</a:t>
            </a:r>
            <a:r>
              <a:rPr lang="en-US" altLang="zh-CN" sz="1600" dirty="0">
                <a:solidFill>
                  <a:schemeClr val="bg1"/>
                </a:solidFill>
                <a:latin typeface="+mn-lt"/>
                <a:ea typeface="方正姚体" panose="02010601030101010101" pitchFamily="2" charset="-122"/>
              </a:rPr>
              <a:t>&amp;</a:t>
            </a:r>
            <a:r>
              <a:rPr lang="zh-CN" altLang="en-US" sz="1600" dirty="0">
                <a:solidFill>
                  <a:schemeClr val="bg1"/>
                </a:solidFill>
                <a:latin typeface="+mn-lt"/>
                <a:ea typeface="方正姚体" panose="02010601030101010101" pitchFamily="2" charset="-122"/>
              </a:rPr>
              <a:t>网络空间安全学院</a:t>
            </a:r>
          </a:p>
        </p:txBody>
      </p:sp>
      <p:pic>
        <p:nvPicPr>
          <p:cNvPr id="9" name="图片 12"/>
          <p:cNvPicPr>
            <a:picLocks noChangeAspect="1"/>
          </p:cNvPicPr>
          <p:nvPr/>
        </p:nvPicPr>
        <p:blipFill>
          <a:blip r:embed="rId4" cstate="print"/>
          <a:srcRect/>
          <a:stretch>
            <a:fillRect/>
          </a:stretch>
        </p:blipFill>
        <p:spPr bwMode="auto">
          <a:xfrm>
            <a:off x="7598192" y="5666350"/>
            <a:ext cx="1463675" cy="365125"/>
          </a:xfrm>
          <a:prstGeom prst="rect">
            <a:avLst/>
          </a:prstGeom>
          <a:noFill/>
          <a:ln w="9525">
            <a:noFill/>
            <a:miter lim="800000"/>
            <a:headEnd/>
            <a:tailEnd/>
          </a:ln>
        </p:spPr>
      </p:pic>
      <p:pic>
        <p:nvPicPr>
          <p:cNvPr id="10" name="图片 9" descr="Logo2.png"/>
          <p:cNvPicPr>
            <a:picLocks noChangeAspect="1"/>
          </p:cNvPicPr>
          <p:nvPr/>
        </p:nvPicPr>
        <p:blipFill>
          <a:blip r:embed="rId5" cstate="print"/>
          <a:stretch>
            <a:fillRect/>
          </a:stretch>
        </p:blipFill>
        <p:spPr>
          <a:xfrm>
            <a:off x="265740" y="5229200"/>
            <a:ext cx="1785980" cy="1121571"/>
          </a:xfrm>
          <a:prstGeom prst="rect">
            <a:avLst/>
          </a:prstGeom>
        </p:spPr>
      </p:pic>
      <p:sp>
        <p:nvSpPr>
          <p:cNvPr id="11" name="TextBox 8"/>
          <p:cNvSpPr txBox="1">
            <a:spLocks noChangeArrowheads="1"/>
          </p:cNvSpPr>
          <p:nvPr/>
        </p:nvSpPr>
        <p:spPr bwMode="auto">
          <a:xfrm>
            <a:off x="5796136" y="895350"/>
            <a:ext cx="3199915" cy="461665"/>
          </a:xfrm>
          <a:prstGeom prst="rect">
            <a:avLst/>
          </a:prstGeom>
          <a:noFill/>
          <a:ln w="9525">
            <a:noFill/>
            <a:miter lim="800000"/>
          </a:ln>
        </p:spPr>
        <p:txBody>
          <a:bodyPr wrap="none">
            <a:spAutoFit/>
          </a:bodyPr>
          <a:lstStyle/>
          <a:p>
            <a:r>
              <a:rPr lang="zh-CN" altLang="en-US" sz="2400" dirty="0">
                <a:solidFill>
                  <a:schemeClr val="bg1"/>
                </a:solidFill>
                <a:latin typeface="华文琥珀" panose="02010800040101010101" pitchFamily="2" charset="-122"/>
                <a:ea typeface="华文琥珀" panose="02010800040101010101" pitchFamily="2" charset="-122"/>
              </a:rPr>
              <a:t>高级语言</a:t>
            </a:r>
            <a:r>
              <a:rPr lang="en-US" altLang="zh-CN" sz="2400" b="1" dirty="0">
                <a:solidFill>
                  <a:schemeClr val="bg1"/>
                </a:solidFill>
                <a:latin typeface="Courier New" panose="02070309020205020404" pitchFamily="49" charset="0"/>
                <a:ea typeface="华文琥珀" panose="02010800040101010101" pitchFamily="2" charset="-122"/>
                <a:cs typeface="Courier New" panose="02070309020205020404" pitchFamily="49" charset="0"/>
              </a:rPr>
              <a:t>C++</a:t>
            </a:r>
            <a:r>
              <a:rPr lang="zh-CN" altLang="en-US" sz="2400" dirty="0">
                <a:solidFill>
                  <a:schemeClr val="bg1"/>
                </a:solidFill>
                <a:latin typeface="华文琥珀" panose="02010800040101010101" pitchFamily="2" charset="-122"/>
                <a:ea typeface="华文琥珀" panose="02010800040101010101" pitchFamily="2" charset="-122"/>
              </a:rPr>
              <a:t>程序设计</a:t>
            </a:r>
          </a:p>
        </p:txBody>
      </p:sp>
    </p:spTree>
    <p:extLst>
      <p:ext uri="{BB962C8B-B14F-4D97-AF65-F5344CB8AC3E}">
        <p14:creationId xmlns:p14="http://schemas.microsoft.com/office/powerpoint/2010/main" val="3262818686"/>
      </p:ext>
    </p:extLst>
  </p:cSld>
  <p:clrMapOvr>
    <a:masterClrMapping/>
  </p:clrMapOvr>
  <mc:AlternateContent xmlns:mc="http://schemas.openxmlformats.org/markup-compatibility/2006">
    <mc:Choice xmlns:p14="http://schemas.microsoft.com/office/powerpoint/2010/main" Requires="p14">
      <p:transition spd="slow" p14:dur="999"/>
    </mc:Choice>
    <mc:Fallback>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67544" y="1196752"/>
            <a:ext cx="8229600" cy="4500562"/>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a1[10],a2[8];</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float </a:t>
            </a:r>
            <a:r>
              <a:rPr lang="en-US" altLang="zh-CN" sz="2400" b="1" dirty="0" err="1">
                <a:latin typeface="Courier New" panose="02070309020205020404" pitchFamily="49" charset="0"/>
                <a:cs typeface="Courier New" panose="02070309020205020404" pitchFamily="49" charset="0"/>
              </a:rPr>
              <a:t>af</a:t>
            </a:r>
            <a:r>
              <a:rPr lang="en-US" altLang="zh-CN" sz="2400" b="1" dirty="0">
                <a:latin typeface="Courier New" panose="02070309020205020404" pitchFamily="49" charset="0"/>
                <a:cs typeface="Courier New" panose="02070309020205020404" pitchFamily="49" charset="0"/>
              </a:rPr>
              <a:t>[10];</a:t>
            </a:r>
          </a:p>
          <a:p>
            <a:pPr algn="just">
              <a:spcBef>
                <a:spcPts val="0"/>
              </a:spcBef>
              <a:buNone/>
            </a:pPr>
            <a:r>
              <a:rPr lang="en-US" altLang="zh-CN" sz="2400" b="1" dirty="0">
                <a:latin typeface="Courier New" panose="02070309020205020404" pitchFamily="49" charset="0"/>
                <a:cs typeface="Courier New" panose="02070309020205020404" pitchFamily="49" charset="0"/>
              </a:rPr>
              <a:t>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为数组分量定值</a:t>
            </a:r>
          </a:p>
          <a:p>
            <a:pPr algn="just">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求出</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数组前10个元素之和并输出</a:t>
            </a:r>
          </a:p>
          <a:p>
            <a:pPr algn="just">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&lt;&lt;sum(af,10)&lt;&lt;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&lt;&lt;sum(a1,a2,8)&lt;&lt;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求</a:t>
            </a:r>
            <a:r>
              <a:rPr lang="en-US" altLang="zh-CN" sz="2400" b="1" dirty="0">
                <a:solidFill>
                  <a:srgbClr val="00B050"/>
                </a:solidFill>
                <a:latin typeface="Courier New" panose="02070309020205020404" pitchFamily="49" charset="0"/>
                <a:cs typeface="Courier New" panose="02070309020205020404" pitchFamily="49" charset="0"/>
              </a:rPr>
              <a:t>a1</a:t>
            </a:r>
            <a:r>
              <a:rPr lang="zh-CN" altLang="en-US" sz="2400" b="1" dirty="0">
                <a:solidFill>
                  <a:srgbClr val="00B050"/>
                </a:solidFill>
                <a:latin typeface="Courier New" panose="02070309020205020404" pitchFamily="49" charset="0"/>
                <a:cs typeface="Courier New" panose="02070309020205020404" pitchFamily="49" charset="0"/>
              </a:rPr>
              <a:t>与</a:t>
            </a:r>
            <a:r>
              <a:rPr lang="en-US" altLang="zh-CN" sz="2400" b="1" dirty="0">
                <a:solidFill>
                  <a:srgbClr val="00B050"/>
                </a:solidFill>
                <a:latin typeface="Courier New" panose="02070309020205020404" pitchFamily="49" charset="0"/>
                <a:cs typeface="Courier New" panose="02070309020205020404" pitchFamily="49" charset="0"/>
              </a:rPr>
              <a:t>a2</a:t>
            </a:r>
            <a:r>
              <a:rPr lang="zh-CN" altLang="en-US" sz="2400" b="1" dirty="0">
                <a:solidFill>
                  <a:srgbClr val="00B050"/>
                </a:solidFill>
                <a:latin typeface="Courier New" panose="02070309020205020404" pitchFamily="49" charset="0"/>
                <a:cs typeface="Courier New" panose="02070309020205020404" pitchFamily="49" charset="0"/>
              </a:rPr>
              <a:t>数组前8个元素之和并输出</a:t>
            </a:r>
          </a:p>
          <a:p>
            <a:pPr algn="just">
              <a:spcBef>
                <a:spcPts val="0"/>
              </a:spcBef>
              <a:buNone/>
            </a:pPr>
            <a:r>
              <a:rPr lang="zh-CN" altLang="en-US" sz="2400" b="1" dirty="0">
                <a:latin typeface="Courier New" panose="02070309020205020404" pitchFamily="49" charset="0"/>
                <a:cs typeface="Courier New" panose="02070309020205020404" pitchFamily="49" charset="0"/>
              </a:rPr>
              <a:t>} </a:t>
            </a:r>
            <a:endParaRPr lang="en-US" altLang="zh-CN" sz="2400" b="1" dirty="0">
              <a:latin typeface="Courier New" panose="02070309020205020404" pitchFamily="49" charset="0"/>
              <a:cs typeface="Courier New" panose="02070309020205020404" pitchFamily="49" charset="0"/>
            </a:endParaRP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166369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9.1</a:t>
            </a:r>
            <a:endParaRPr lang="zh-CN" altLang="en-US" dirty="0"/>
          </a:p>
        </p:txBody>
      </p:sp>
      <p:sp>
        <p:nvSpPr>
          <p:cNvPr id="3" name="内容占位符 2"/>
          <p:cNvSpPr>
            <a:spLocks noGrp="1"/>
          </p:cNvSpPr>
          <p:nvPr>
            <p:ph idx="1"/>
          </p:nvPr>
        </p:nvSpPr>
        <p:spPr/>
        <p:txBody>
          <a:bodyPr/>
          <a:lstStyle/>
          <a:p>
            <a:r>
              <a:rPr lang="zh-CN" altLang="en-US" dirty="0"/>
              <a:t>编写函数模板，实现将</a:t>
            </a:r>
            <a:r>
              <a:rPr lang="en-US" altLang="zh-CN" dirty="0"/>
              <a:t>n</a:t>
            </a:r>
            <a:r>
              <a:rPr lang="zh-CN" altLang="en-US" dirty="0"/>
              <a:t>个数据进行由小到大排序的功能</a:t>
            </a:r>
            <a:endParaRPr lang="en-US" altLang="zh-CN" dirty="0"/>
          </a:p>
          <a:p>
            <a:pPr lvl="1"/>
            <a:r>
              <a:rPr lang="zh-CN" altLang="en-US" dirty="0"/>
              <a:t>排序算法自行选择</a:t>
            </a:r>
            <a:endParaRPr lang="en-US" altLang="zh-CN" dirty="0"/>
          </a:p>
          <a:p>
            <a:pPr lvl="1"/>
            <a:r>
              <a:rPr lang="zh-CN" altLang="en-US" dirty="0"/>
              <a:t>能够处理的数据类型包括：</a:t>
            </a:r>
            <a:endParaRPr lang="en-US" altLang="zh-CN" dirty="0"/>
          </a:p>
          <a:p>
            <a:pPr lvl="2"/>
            <a:r>
              <a:rPr lang="zh-CN" altLang="en-US" dirty="0"/>
              <a:t>整型</a:t>
            </a:r>
            <a:endParaRPr lang="en-US" altLang="zh-CN" dirty="0"/>
          </a:p>
          <a:p>
            <a:pPr lvl="2"/>
            <a:r>
              <a:rPr lang="zh-CN" altLang="en-US" dirty="0"/>
              <a:t>浮点型</a:t>
            </a:r>
            <a:endParaRPr lang="en-US" altLang="zh-CN" dirty="0"/>
          </a:p>
          <a:p>
            <a:pPr lvl="2"/>
            <a:r>
              <a:rPr lang="zh-CN" altLang="en-US" dirty="0"/>
              <a:t>字符型</a:t>
            </a:r>
            <a:endParaRPr lang="en-US" altLang="zh-CN" dirty="0"/>
          </a:p>
          <a:p>
            <a:pPr lvl="2"/>
            <a:r>
              <a:rPr lang="zh-CN" altLang="en-US" dirty="0"/>
              <a:t>自定义类型，如复数类型</a:t>
            </a:r>
          </a:p>
        </p:txBody>
      </p:sp>
    </p:spTree>
    <p:extLst>
      <p:ext uri="{BB962C8B-B14F-4D97-AF65-F5344CB8AC3E}">
        <p14:creationId xmlns:p14="http://schemas.microsoft.com/office/powerpoint/2010/main" val="1721049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5193"/>
            <a:ext cx="5356225" cy="2648532"/>
            <a:chOff x="1643042" y="3212518"/>
            <a:chExt cx="5356246" cy="2648544"/>
          </a:xfrm>
        </p:grpSpPr>
        <p:sp>
          <p:nvSpPr>
            <p:cNvPr id="23" name="五边形 22"/>
            <p:cNvSpPr/>
            <p:nvPr/>
          </p:nvSpPr>
          <p:spPr bwMode="auto">
            <a:xfrm flipH="1">
              <a:off x="2041506" y="3212518"/>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29" name="组合 19"/>
            <p:cNvGrpSpPr>
              <a:grpSpLocks/>
            </p:cNvGrpSpPr>
            <p:nvPr/>
          </p:nvGrpSpPr>
          <p:grpSpPr bwMode="auto">
            <a:xfrm>
              <a:off x="1643042" y="3218860"/>
              <a:ext cx="792165" cy="788993"/>
              <a:chOff x="854055" y="2575918"/>
              <a:chExt cx="792165" cy="788993"/>
            </a:xfrm>
          </p:grpSpPr>
          <p:sp>
            <p:nvSpPr>
              <p:cNvPr id="41" name="椭圆 40"/>
              <p:cNvSpPr>
                <a:spLocks noChangeAspect="1"/>
              </p:cNvSpPr>
              <p:nvPr/>
            </p:nvSpPr>
            <p:spPr bwMode="auto">
              <a:xfrm>
                <a:off x="857230" y="2575919"/>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2" name="图片 22" descr="NANKAI.png"/>
              <p:cNvPicPr>
                <a:picLocks noChangeAspect="1"/>
              </p:cNvPicPr>
              <p:nvPr/>
            </p:nvPicPr>
            <p:blipFill>
              <a:blip r:embed="rId3" cstate="print"/>
              <a:srcRect/>
              <a:stretch>
                <a:fillRect/>
              </a:stretch>
            </p:blipFill>
            <p:spPr bwMode="auto">
              <a:xfrm>
                <a:off x="854055" y="2575918"/>
                <a:ext cx="788987" cy="788988"/>
              </a:xfrm>
              <a:prstGeom prst="rect">
                <a:avLst/>
              </a:prstGeom>
              <a:noFill/>
              <a:ln w="9525">
                <a:noFill/>
                <a:miter lim="800000"/>
                <a:headEnd/>
                <a:tailEnd/>
              </a:ln>
            </p:spPr>
          </p:pic>
        </p:gr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20</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3121"/>
            <a:ext cx="5356225" cy="2650615"/>
            <a:chOff x="1643042" y="3210439"/>
            <a:chExt cx="5356246" cy="2650623"/>
          </a:xfrm>
        </p:grpSpPr>
        <p:sp>
          <p:nvSpPr>
            <p:cNvPr id="25" name="五边形 24"/>
            <p:cNvSpPr/>
            <p:nvPr/>
          </p:nvSpPr>
          <p:spPr bwMode="auto">
            <a:xfrm flipH="1">
              <a:off x="2041506" y="321043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p>
        </p:txBody>
      </p:sp>
      <p:sp>
        <p:nvSpPr>
          <p:cNvPr id="31" name="五边形 30"/>
          <p:cNvSpPr/>
          <p:nvPr/>
        </p:nvSpPr>
        <p:spPr bwMode="auto">
          <a:xfrm flipH="1">
            <a:off x="2036613" y="2420888"/>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2377782"/>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3">
            <a:extLst>
              <a:ext uri="{FF2B5EF4-FFF2-40B4-BE49-F238E27FC236}">
                <a16:creationId xmlns:a16="http://schemas.microsoft.com/office/drawing/2014/main" id="{961746E0-A741-4D31-8C68-0F2F9F9D4EFF}"/>
              </a:ext>
            </a:extLst>
          </p:cNvPr>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3" name="椭圆 42">
            <a:extLst>
              <a:ext uri="{FF2B5EF4-FFF2-40B4-BE49-F238E27FC236}">
                <a16:creationId xmlns:a16="http://schemas.microsoft.com/office/drawing/2014/main" id="{15986D62-05B3-4D28-972E-5F17633D63E7}"/>
              </a:ext>
            </a:extLst>
          </p:cNvPr>
          <p:cNvSpPr>
            <a:spLocks noChangeAspect="1"/>
          </p:cNvSpPr>
          <p:nvPr/>
        </p:nvSpPr>
        <p:spPr bwMode="auto">
          <a:xfrm>
            <a:off x="1644775" y="1484784"/>
            <a:ext cx="788987" cy="788989"/>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55" name="图片 22" descr="NANKAI.png">
            <a:extLst>
              <a:ext uri="{FF2B5EF4-FFF2-40B4-BE49-F238E27FC236}">
                <a16:creationId xmlns:a16="http://schemas.microsoft.com/office/drawing/2014/main" id="{AF8EA407-820B-4268-B670-ABED8BD87EB8}"/>
              </a:ext>
            </a:extLst>
          </p:cNvPr>
          <p:cNvPicPr>
            <a:picLocks noChangeAspect="1"/>
          </p:cNvPicPr>
          <p:nvPr/>
        </p:nvPicPr>
        <p:blipFill>
          <a:blip r:embed="rId3" cstate="print"/>
          <a:srcRect/>
          <a:stretch>
            <a:fillRect/>
          </a:stretch>
        </p:blipFill>
        <p:spPr bwMode="auto">
          <a:xfrm>
            <a:off x="1644281" y="1484784"/>
            <a:ext cx="788984" cy="788986"/>
          </a:xfrm>
          <a:prstGeom prst="rect">
            <a:avLst/>
          </a:prstGeom>
          <a:noFill/>
          <a:ln w="9525">
            <a:noFill/>
            <a:miter lim="800000"/>
            <a:headEnd/>
            <a:tailEnd/>
          </a:ln>
        </p:spPr>
      </p:pic>
      <p:sp>
        <p:nvSpPr>
          <p:cNvPr id="72" name="矩形 71">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类模板的定义</a:t>
            </a:r>
          </a:p>
        </p:txBody>
      </p:sp>
      <p:sp>
        <p:nvSpPr>
          <p:cNvPr id="73" name="矩形 72">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类模板的实例化</a:t>
            </a:r>
          </a:p>
        </p:txBody>
      </p:sp>
      <p:sp>
        <p:nvSpPr>
          <p:cNvPr id="74" name="矩形 73">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类模板的静态成员与友元</a:t>
            </a:r>
          </a:p>
        </p:txBody>
      </p:sp>
      <p:sp>
        <p:nvSpPr>
          <p:cNvPr id="75" name="矩形 74">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类模板的特例版本</a:t>
            </a:r>
          </a:p>
        </p:txBody>
      </p:sp>
      <p:sp>
        <p:nvSpPr>
          <p:cNvPr id="76" name="矩形 75">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77" name="矩形 76">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78" name="矩形 77">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79" name="矩形 78">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1437554090"/>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a:lnSpc>
                <a:spcPct val="90000"/>
              </a:lnSpc>
            </a:pPr>
            <a:r>
              <a:rPr lang="zh-CN" altLang="en-US" dirty="0"/>
              <a:t>类模板（带</a:t>
            </a:r>
            <a:r>
              <a:rPr lang="zh-CN" altLang="en-US" dirty="0">
                <a:solidFill>
                  <a:srgbClr val="FF0000"/>
                </a:solidFill>
              </a:rPr>
              <a:t>类型参数</a:t>
            </a:r>
            <a:r>
              <a:rPr lang="zh-CN" altLang="en-US" dirty="0"/>
              <a:t>或</a:t>
            </a:r>
            <a:r>
              <a:rPr lang="zh-CN" altLang="en-US" dirty="0">
                <a:solidFill>
                  <a:srgbClr val="FF0000"/>
                </a:solidFill>
              </a:rPr>
              <a:t>普通参数</a:t>
            </a:r>
            <a:r>
              <a:rPr lang="zh-CN" altLang="en-US" dirty="0"/>
              <a:t>的类）用来定义具有共性的一组类</a:t>
            </a:r>
            <a:endParaRPr lang="en-US" altLang="zh-CN" dirty="0"/>
          </a:p>
          <a:p>
            <a:pPr lvl="1">
              <a:lnSpc>
                <a:spcPct val="90000"/>
              </a:lnSpc>
            </a:pPr>
            <a:r>
              <a:rPr lang="zh-CN" altLang="en-US" dirty="0"/>
              <a:t>“共性”通过类模板参数体现</a:t>
            </a:r>
          </a:p>
          <a:p>
            <a:pPr lvl="1">
              <a:lnSpc>
                <a:spcPct val="90000"/>
              </a:lnSpc>
            </a:pPr>
            <a:r>
              <a:rPr lang="zh-CN" altLang="en-US" dirty="0"/>
              <a:t>通过类模板的定义，类中的某些数据成员、某些成员函数的参数、某些成员函数的返回值都可以是任意类型的</a:t>
            </a:r>
            <a:endParaRPr lang="en-US" altLang="zh-CN" dirty="0"/>
          </a:p>
          <a:p>
            <a:pPr lvl="1">
              <a:lnSpc>
                <a:spcPct val="90000"/>
              </a:lnSpc>
            </a:pPr>
            <a:r>
              <a:rPr lang="zh-CN" altLang="en-US" dirty="0"/>
              <a:t>可将程序所处理的对象（数据）的类型参数化，从而使同一段程序可用于处理多种不同类型的对象（数据）</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类模板的定义方式</a:t>
            </a:r>
            <a:endParaRPr lang="en-US" altLang="zh-CN" dirty="0"/>
          </a:p>
        </p:txBody>
      </p:sp>
      <p:sp>
        <p:nvSpPr>
          <p:cNvPr id="3" name="内容占位符 2"/>
          <p:cNvSpPr>
            <a:spLocks noGrp="1"/>
          </p:cNvSpPr>
          <p:nvPr>
            <p:ph idx="1"/>
          </p:nvPr>
        </p:nvSpPr>
        <p:spPr/>
        <p:txBody>
          <a:bodyPr/>
          <a:lstStyle/>
          <a:p>
            <a:pPr lvl="1">
              <a:buNone/>
            </a:pPr>
            <a:r>
              <a:rPr lang="en-US" altLang="zh-CN" b="1" dirty="0">
                <a:solidFill>
                  <a:srgbClr val="0000FF"/>
                </a:solidFill>
                <a:latin typeface="Courier New" panose="02070309020205020404" pitchFamily="49" charset="0"/>
                <a:cs typeface="Courier New" panose="02070309020205020404" pitchFamily="49" charset="0"/>
              </a:rPr>
              <a:t>template </a:t>
            </a:r>
            <a:r>
              <a:rPr lang="en-US" altLang="zh-CN" dirty="0">
                <a:latin typeface="Courier New" panose="02070309020205020404" pitchFamily="49" charset="0"/>
                <a:cs typeface="Courier New" panose="02070309020205020404" pitchFamily="49" charset="0"/>
              </a:rPr>
              <a:t>&lt;</a:t>
            </a:r>
            <a:r>
              <a:rPr lang="zh-CN" altLang="en-US" dirty="0">
                <a:latin typeface="Courier New" panose="02070309020205020404" pitchFamily="49" charset="0"/>
                <a:cs typeface="Courier New" panose="02070309020205020404" pitchFamily="49" charset="0"/>
              </a:rPr>
              <a:t>类型形参或普通形参的说明列表&gt;  </a:t>
            </a:r>
            <a:endParaRPr lang="en-US" altLang="zh-CN" dirty="0">
              <a:latin typeface="Courier New" panose="02070309020205020404" pitchFamily="49" charset="0"/>
              <a:cs typeface="Courier New" panose="02070309020205020404" pitchFamily="49" charset="0"/>
            </a:endParaRPr>
          </a:p>
          <a:p>
            <a:pPr lvl="1">
              <a:buNone/>
            </a:pP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solidFill>
                  <a:schemeClr val="tx2"/>
                </a:solidFill>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类模板名 </a:t>
            </a:r>
            <a:endParaRPr lang="en-US" altLang="zh-CN" dirty="0">
              <a:latin typeface="Courier New" panose="02070309020205020404" pitchFamily="49" charset="0"/>
              <a:cs typeface="Courier New" panose="02070309020205020404" pitchFamily="49" charset="0"/>
            </a:endParaRPr>
          </a:p>
          <a:p>
            <a:pPr lvl="1">
              <a:buNone/>
            </a:pPr>
            <a:r>
              <a:rPr lang="zh-CN" altLang="en-US" b="1" dirty="0">
                <a:latin typeface="Courier New" panose="02070309020205020404" pitchFamily="49" charset="0"/>
                <a:cs typeface="Courier New" panose="02070309020205020404" pitchFamily="49" charset="0"/>
              </a:rPr>
              <a:t>{</a:t>
            </a:r>
            <a:r>
              <a:rPr lang="zh-CN" altLang="en-US" dirty="0">
                <a:latin typeface="Courier New" panose="02070309020205020404" pitchFamily="49" charset="0"/>
                <a:cs typeface="Courier New" panose="02070309020205020404" pitchFamily="49" charset="0"/>
              </a:rPr>
              <a:t> 带上述</a:t>
            </a:r>
            <a:r>
              <a:rPr lang="zh-CN" altLang="en-US" dirty="0">
                <a:solidFill>
                  <a:srgbClr val="FF0000"/>
                </a:solidFill>
                <a:latin typeface="Courier New" panose="02070309020205020404" pitchFamily="49" charset="0"/>
                <a:cs typeface="Courier New" panose="02070309020205020404" pitchFamily="49" charset="0"/>
              </a:rPr>
              <a:t>类型形参</a:t>
            </a:r>
            <a:r>
              <a:rPr lang="zh-CN" altLang="en-US" dirty="0">
                <a:latin typeface="Courier New" panose="02070309020205020404" pitchFamily="49" charset="0"/>
                <a:cs typeface="Courier New" panose="02070309020205020404" pitchFamily="49" charset="0"/>
              </a:rPr>
              <a:t>或</a:t>
            </a:r>
            <a:r>
              <a:rPr lang="zh-CN" altLang="en-US" dirty="0">
                <a:solidFill>
                  <a:srgbClr val="FF0000"/>
                </a:solidFill>
                <a:latin typeface="Courier New" panose="02070309020205020404" pitchFamily="49" charset="0"/>
                <a:cs typeface="Courier New" panose="02070309020205020404" pitchFamily="49" charset="0"/>
              </a:rPr>
              <a:t>普通形参名</a:t>
            </a:r>
            <a:r>
              <a:rPr lang="zh-CN" altLang="en-US" dirty="0">
                <a:latin typeface="Courier New" panose="02070309020205020404" pitchFamily="49" charset="0"/>
                <a:cs typeface="Courier New" panose="02070309020205020404" pitchFamily="49" charset="0"/>
              </a:rPr>
              <a:t>的类定义体 </a:t>
            </a:r>
            <a:r>
              <a:rPr lang="zh-CN" altLang="en-US" b="1" dirty="0">
                <a:latin typeface="Courier New" panose="02070309020205020404" pitchFamily="49" charset="0"/>
                <a:cs typeface="Courier New" panose="02070309020205020404" pitchFamily="49" charset="0"/>
              </a:rPr>
              <a:t>}</a:t>
            </a:r>
            <a:r>
              <a:rPr lang="en-US" altLang="zh-CN" b="1" dirty="0">
                <a:latin typeface="Courier New" panose="02070309020205020404" pitchFamily="49" charset="0"/>
                <a:cs typeface="Courier New" panose="02070309020205020404" pitchFamily="49" charset="0"/>
              </a:rPr>
              <a:t>;</a:t>
            </a:r>
          </a:p>
          <a:p>
            <a:pPr lvl="1"/>
            <a:r>
              <a:rPr lang="zh-CN" altLang="en-US" dirty="0"/>
              <a:t>类型形参</a:t>
            </a:r>
            <a:endParaRPr lang="en-US" altLang="zh-CN" dirty="0"/>
          </a:p>
          <a:p>
            <a:pPr lvl="2"/>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类型形参名（或：</a:t>
            </a:r>
            <a:r>
              <a:rPr lang="en-US" altLang="zh-CN" b="1" dirty="0">
                <a:solidFill>
                  <a:srgbClr val="0000FF"/>
                </a:solidFill>
                <a:latin typeface="Courier New" panose="02070309020205020404" pitchFamily="49" charset="0"/>
                <a:cs typeface="Courier New" panose="02070309020205020404" pitchFamily="49" charset="0"/>
              </a:rPr>
              <a:t>class</a:t>
            </a:r>
            <a:r>
              <a:rPr lang="en-US" altLang="zh-CN" dirty="0">
                <a:latin typeface="Courier New" panose="02070309020205020404" pitchFamily="49" charset="0"/>
                <a:cs typeface="Courier New" panose="02070309020205020404" pitchFamily="49" charset="0"/>
              </a:rPr>
              <a:t> </a:t>
            </a:r>
            <a:r>
              <a:rPr lang="zh-CN" altLang="en-US" dirty="0">
                <a:latin typeface="Courier New" panose="02070309020205020404" pitchFamily="49" charset="0"/>
                <a:cs typeface="Courier New" panose="02070309020205020404" pitchFamily="49" charset="0"/>
              </a:rPr>
              <a:t>类型形参名）</a:t>
            </a:r>
            <a:endParaRPr lang="en-US" altLang="zh-CN" dirty="0">
              <a:latin typeface="Courier New" panose="02070309020205020404" pitchFamily="49" charset="0"/>
              <a:cs typeface="Courier New" panose="02070309020205020404" pitchFamily="49" charset="0"/>
            </a:endParaRPr>
          </a:p>
          <a:p>
            <a:pPr lvl="1"/>
            <a:r>
              <a:rPr lang="zh-CN" altLang="en-US" dirty="0"/>
              <a:t>普通形参</a:t>
            </a:r>
            <a:endParaRPr lang="en-US" altLang="zh-CN" dirty="0"/>
          </a:p>
          <a:p>
            <a:pPr lvl="2"/>
            <a:r>
              <a:rPr lang="zh-CN" altLang="en-US" dirty="0">
                <a:latin typeface="Courier New" panose="02070309020205020404" pitchFamily="49" charset="0"/>
                <a:cs typeface="Courier New" panose="02070309020205020404" pitchFamily="49" charset="0"/>
              </a:rPr>
              <a:t>数据类型 普通形参名</a:t>
            </a:r>
            <a:endParaRPr lang="en-US" altLang="zh-CN" dirty="0">
              <a:latin typeface="Courier New" panose="02070309020205020404" pitchFamily="49" charset="0"/>
              <a:cs typeface="Courier New" panose="02070309020205020404" pitchFamily="49" charset="0"/>
            </a:endParaRPr>
          </a:p>
          <a:p>
            <a:pPr lvl="1"/>
            <a:r>
              <a:rPr lang="zh-CN" altLang="en-US" dirty="0">
                <a:latin typeface="Courier New" panose="02070309020205020404" pitchFamily="49" charset="0"/>
                <a:cs typeface="Courier New" panose="02070309020205020404" pitchFamily="49" charset="0"/>
              </a:rPr>
              <a:t>类模板名</a:t>
            </a:r>
            <a:endParaRPr lang="en-US" altLang="zh-CN" dirty="0">
              <a:latin typeface="Courier New" panose="02070309020205020404" pitchFamily="49" charset="0"/>
              <a:cs typeface="Courier New" panose="02070309020205020404" pitchFamily="49" charset="0"/>
            </a:endParaRPr>
          </a:p>
          <a:p>
            <a:pPr lvl="2"/>
            <a:r>
              <a:rPr lang="zh-CN" altLang="en-US" dirty="0">
                <a:latin typeface="Courier New" panose="02070309020205020404" pitchFamily="49" charset="0"/>
                <a:cs typeface="Courier New" panose="02070309020205020404" pitchFamily="49" charset="0"/>
              </a:rPr>
              <a:t>标识符</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类模板的说明</a:t>
            </a:r>
            <a:endParaRPr lang="en-US" altLang="zh-CN" dirty="0"/>
          </a:p>
        </p:txBody>
      </p:sp>
      <p:sp>
        <p:nvSpPr>
          <p:cNvPr id="3" name="内容占位符 2"/>
          <p:cNvSpPr>
            <a:spLocks noGrp="1"/>
          </p:cNvSpPr>
          <p:nvPr>
            <p:ph idx="1"/>
          </p:nvPr>
        </p:nvSpPr>
        <p:spPr>
          <a:xfrm>
            <a:off x="457200" y="1928813"/>
            <a:ext cx="8507288" cy="4500562"/>
          </a:xfrm>
        </p:spPr>
        <p:txBody>
          <a:bodyPr/>
          <a:lstStyle/>
          <a:p>
            <a:pPr>
              <a:lnSpc>
                <a:spcPct val="90000"/>
              </a:lnSpc>
            </a:pPr>
            <a:r>
              <a:rPr lang="zh-CN" altLang="en-US" dirty="0"/>
              <a:t>类定义体中应使用上述的“类型形参名”及“普通形参名”。</a:t>
            </a:r>
          </a:p>
          <a:p>
            <a:pPr>
              <a:lnSpc>
                <a:spcPct val="90000"/>
              </a:lnSpc>
            </a:pPr>
            <a:r>
              <a:rPr lang="zh-CN" altLang="en-US" dirty="0"/>
              <a:t>利用类模板说明类对象时，要随类模板名同时给出对应于类型形参或普通形参的具体实参（从而</a:t>
            </a:r>
            <a:r>
              <a:rPr lang="zh-CN" altLang="en-US" dirty="0">
                <a:solidFill>
                  <a:srgbClr val="FF0000"/>
                </a:solidFill>
              </a:rPr>
              <a:t>实例化</a:t>
            </a:r>
            <a:r>
              <a:rPr lang="zh-CN" altLang="en-US" dirty="0"/>
              <a:t>为一个具体的类）。说明格式为：</a:t>
            </a:r>
          </a:p>
          <a:p>
            <a:pPr lvl="1">
              <a:lnSpc>
                <a:spcPct val="90000"/>
              </a:lnSpc>
            </a:pPr>
            <a:r>
              <a:rPr lang="zh-CN" altLang="en-US" dirty="0"/>
              <a:t>类模板名 &lt; 形参1的相应实参，... ，形参</a:t>
            </a:r>
            <a:r>
              <a:rPr lang="en-US" altLang="zh-CN" dirty="0"/>
              <a:t>n</a:t>
            </a:r>
            <a:r>
              <a:rPr lang="zh-CN" altLang="en-US" dirty="0"/>
              <a:t>的相应实参  &gt;</a:t>
            </a:r>
          </a:p>
          <a:p>
            <a:pPr>
              <a:lnSpc>
                <a:spcPct val="90000"/>
              </a:lnSpc>
            </a:pPr>
            <a:r>
              <a:rPr lang="zh-CN" altLang="en-US" dirty="0"/>
              <a:t>注意：类型形参的相应实参为</a:t>
            </a:r>
            <a:r>
              <a:rPr lang="zh-CN" altLang="en-US" dirty="0">
                <a:solidFill>
                  <a:srgbClr val="FF0000"/>
                </a:solidFill>
              </a:rPr>
              <a:t>类型名</a:t>
            </a:r>
            <a:r>
              <a:rPr lang="zh-CN" altLang="en-US" dirty="0"/>
              <a:t>，而普通形参的相应实参必须为一个</a:t>
            </a:r>
            <a:r>
              <a:rPr lang="zh-CN" altLang="en-US" dirty="0">
                <a:solidFill>
                  <a:srgbClr val="FF0000"/>
                </a:solidFill>
              </a:rPr>
              <a:t>常量</a:t>
            </a:r>
            <a:r>
              <a:rPr lang="zh-CN" altLang="en-US" dirty="0"/>
              <a:t>。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类模板的成员函数既可以在类体内进行说明（自动按内联函数处理），也可以在类体外进行说明</a:t>
            </a:r>
            <a:endParaRPr lang="en-US" altLang="zh-CN" dirty="0"/>
          </a:p>
          <a:p>
            <a:pPr lvl="1">
              <a:lnSpc>
                <a:spcPct val="115000"/>
              </a:lnSpc>
            </a:pPr>
            <a:r>
              <a:rPr lang="zh-CN" altLang="en-US" dirty="0"/>
              <a:t>在类体外说明（定义）时使用如下格式：</a:t>
            </a:r>
          </a:p>
          <a:p>
            <a:pPr eaLnBrk="0" hangingPunct="0">
              <a:lnSpc>
                <a:spcPct val="125000"/>
              </a:lnSpc>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dirty="0">
                <a:latin typeface="Courier New" panose="02070309020205020404" pitchFamily="49" charset="0"/>
                <a:cs typeface="Courier New" panose="02070309020205020404" pitchFamily="49" charset="0"/>
              </a:rPr>
              <a:t>&lt; </a:t>
            </a:r>
            <a:r>
              <a:rPr lang="zh-CN" altLang="en-US" sz="2400" dirty="0">
                <a:latin typeface="Courier New" panose="02070309020205020404" pitchFamily="49" charset="0"/>
                <a:cs typeface="Courier New" panose="02070309020205020404" pitchFamily="49" charset="0"/>
              </a:rPr>
              <a:t>形参1的说明，... ，形参</a:t>
            </a:r>
            <a:r>
              <a:rPr lang="en-US" altLang="zh-CN" sz="2400" dirty="0">
                <a:latin typeface="Courier New" panose="02070309020205020404" pitchFamily="49" charset="0"/>
                <a:cs typeface="Courier New" panose="02070309020205020404" pitchFamily="49" charset="0"/>
              </a:rPr>
              <a:t>n</a:t>
            </a:r>
            <a:r>
              <a:rPr lang="zh-CN" altLang="en-US" sz="2400" dirty="0">
                <a:latin typeface="Courier New" panose="02070309020205020404" pitchFamily="49" charset="0"/>
                <a:cs typeface="Courier New" panose="02070309020205020404" pitchFamily="49" charset="0"/>
              </a:rPr>
              <a:t>的说明 &gt;</a:t>
            </a:r>
            <a:endParaRPr lang="en-US" altLang="zh-CN" sz="2400" dirty="0">
              <a:latin typeface="Courier New" panose="02070309020205020404" pitchFamily="49" charset="0"/>
              <a:cs typeface="Courier New" panose="02070309020205020404" pitchFamily="49" charset="0"/>
            </a:endParaRP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返回类型  </a:t>
            </a:r>
            <a:r>
              <a:rPr lang="zh-CN" altLang="en-US" sz="2400" dirty="0">
                <a:solidFill>
                  <a:srgbClr val="C00000"/>
                </a:solidFill>
                <a:latin typeface="Courier New" panose="02070309020205020404" pitchFamily="49" charset="0"/>
                <a:cs typeface="Courier New" panose="02070309020205020404" pitchFamily="49" charset="0"/>
              </a:rPr>
              <a:t>类模板名 &lt; 形参1的名字，... ，形参</a:t>
            </a:r>
            <a:r>
              <a:rPr lang="en-US" altLang="zh-CN" sz="2400" dirty="0">
                <a:solidFill>
                  <a:srgbClr val="C00000"/>
                </a:solidFill>
                <a:latin typeface="Courier New" panose="02070309020205020404" pitchFamily="49" charset="0"/>
                <a:cs typeface="Courier New" panose="02070309020205020404" pitchFamily="49" charset="0"/>
              </a:rPr>
              <a:t>n</a:t>
            </a:r>
            <a:r>
              <a:rPr lang="zh-CN" altLang="en-US" sz="2400" dirty="0">
                <a:solidFill>
                  <a:srgbClr val="C00000"/>
                </a:solidFill>
                <a:latin typeface="Courier New" panose="02070309020205020404" pitchFamily="49" charset="0"/>
                <a:cs typeface="Courier New" panose="02070309020205020404" pitchFamily="49" charset="0"/>
              </a:rPr>
              <a:t>的名字 &gt;</a:t>
            </a:r>
            <a:r>
              <a:rPr lang="zh-CN" altLang="en-US" sz="2400" dirty="0">
                <a:latin typeface="Courier New" panose="02070309020205020404" pitchFamily="49" charset="0"/>
                <a:cs typeface="Courier New" panose="02070309020205020404" pitchFamily="49" charset="0"/>
              </a:rPr>
              <a:t>::函数名( 形参表 ) {</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    ...   </a:t>
            </a:r>
            <a:r>
              <a:rPr lang="zh-CN" altLang="en-US" sz="2400" dirty="0">
                <a:solidFill>
                  <a:srgbClr val="006600"/>
                </a:solidFill>
                <a:latin typeface="Courier New" panose="02070309020205020404" pitchFamily="49" charset="0"/>
                <a:cs typeface="Courier New" panose="02070309020205020404" pitchFamily="49" charset="0"/>
              </a:rPr>
              <a:t>//函数体</a:t>
            </a:r>
          </a:p>
          <a:p>
            <a:pPr eaLnBrk="0" hangingPunct="0">
              <a:lnSpc>
                <a:spcPct val="125000"/>
              </a:lnSpc>
              <a:spcBef>
                <a:spcPct val="0"/>
              </a:spcBef>
              <a:buClrTx/>
              <a:buSzTx/>
              <a:buFontTx/>
              <a:buNone/>
            </a:pPr>
            <a:r>
              <a:rPr lang="zh-CN" altLang="en-US" sz="2400" dirty="0">
                <a:latin typeface="Courier New" panose="02070309020205020404" pitchFamily="49" charset="0"/>
                <a:cs typeface="Courier New" panose="02070309020205020404" pitchFamily="49" charset="0"/>
              </a:rPr>
              <a:t>}</a:t>
            </a:r>
            <a:r>
              <a:rPr lang="en-US" altLang="zh-CN" sz="2400" dirty="0">
                <a:latin typeface="Courier New" panose="02070309020205020404" pitchFamily="49" charset="0"/>
                <a:cs typeface="Courier New" panose="02070309020205020404" pitchFamily="49" charset="0"/>
              </a:rPr>
              <a:t>;</a:t>
            </a:r>
            <a:endParaRPr lang="zh-CN" altLang="en-US" sz="2400" dirty="0">
              <a:latin typeface="Courier New" panose="02070309020205020404" pitchFamily="49" charset="0"/>
              <a:cs typeface="Courier New" panose="020703090202050204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类模板的成员函数</a:t>
            </a:r>
            <a:endParaRPr lang="en-US" altLang="zh-CN" dirty="0"/>
          </a:p>
        </p:txBody>
      </p:sp>
      <p:sp>
        <p:nvSpPr>
          <p:cNvPr id="3" name="内容占位符 2"/>
          <p:cNvSpPr>
            <a:spLocks noGrp="1"/>
          </p:cNvSpPr>
          <p:nvPr>
            <p:ph idx="1"/>
          </p:nvPr>
        </p:nvSpPr>
        <p:spPr/>
        <p:txBody>
          <a:bodyPr/>
          <a:lstStyle/>
          <a:p>
            <a:pPr>
              <a:lnSpc>
                <a:spcPct val="115000"/>
              </a:lnSpc>
            </a:pPr>
            <a:r>
              <a:rPr lang="zh-CN" altLang="en-US" dirty="0"/>
              <a:t>上述的“形参1的名字”来自于“形参1的说明”，由“甩掉”说明部分的“类型”而得，是对类型形参或普通形参的使用。而 “类模板名 &lt; 形参1的名字，... ，形参</a:t>
            </a:r>
            <a:r>
              <a:rPr lang="en-US" altLang="zh-CN" dirty="0"/>
              <a:t>n</a:t>
            </a:r>
            <a:r>
              <a:rPr lang="zh-CN" altLang="en-US" dirty="0"/>
              <a:t>的名字 &gt;::”所起的作用正是在类体外定义成员函数时在函数名前所加的类限定符!</a:t>
            </a:r>
          </a:p>
          <a:p>
            <a:endParaRPr lang="zh-CN" alt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类模板的实例化</a:t>
            </a:r>
            <a:endParaRPr lang="en-US" altLang="zh-CN" dirty="0"/>
          </a:p>
        </p:txBody>
      </p:sp>
      <p:sp>
        <p:nvSpPr>
          <p:cNvPr id="3" name="内容占位符 2"/>
          <p:cNvSpPr>
            <a:spLocks noGrp="1"/>
          </p:cNvSpPr>
          <p:nvPr>
            <p:ph idx="1"/>
          </p:nvPr>
        </p:nvSpPr>
        <p:spPr/>
        <p:txBody>
          <a:bodyPr/>
          <a:lstStyle/>
          <a:p>
            <a:r>
              <a:rPr lang="zh-CN" altLang="en-US" dirty="0"/>
              <a:t>不能使用类模板来直接生成对象</a:t>
            </a:r>
            <a:endParaRPr lang="en-US" altLang="zh-CN" dirty="0"/>
          </a:p>
          <a:p>
            <a:pPr lvl="1"/>
            <a:r>
              <a:rPr lang="zh-CN" altLang="en-US" dirty="0"/>
              <a:t>类型参数是不确定的</a:t>
            </a:r>
            <a:endParaRPr lang="en-US" altLang="zh-CN" dirty="0"/>
          </a:p>
          <a:p>
            <a:r>
              <a:rPr lang="zh-CN" altLang="en-US" dirty="0"/>
              <a:t>必须先为模板参数指定“实参”</a:t>
            </a:r>
            <a:endParaRPr lang="en-US" altLang="zh-CN" dirty="0"/>
          </a:p>
          <a:p>
            <a:pPr lvl="1"/>
            <a:r>
              <a:rPr lang="zh-CN" altLang="en-US" dirty="0"/>
              <a:t>即为模板“实例化”</a:t>
            </a:r>
            <a:endParaRPr lang="en-US" altLang="zh-CN" dirty="0"/>
          </a:p>
          <a:p>
            <a:r>
              <a:rPr lang="zh-CN" altLang="en-US" dirty="0"/>
              <a:t>实例化格式</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a:t>
            </a:r>
          </a:p>
          <a:p>
            <a:r>
              <a:rPr lang="zh-CN" altLang="en-US" dirty="0"/>
              <a:t>利用类模板生成对象</a:t>
            </a:r>
            <a:endParaRPr lang="en-US" altLang="zh-CN" dirty="0"/>
          </a:p>
          <a:p>
            <a:pPr lvl="1">
              <a:buNone/>
            </a:pPr>
            <a:r>
              <a:rPr lang="zh-CN" altLang="en-US" dirty="0">
                <a:solidFill>
                  <a:schemeClr val="tx2"/>
                </a:solidFill>
              </a:rPr>
              <a:t>类模板名 </a:t>
            </a:r>
            <a:r>
              <a:rPr lang="en-US" altLang="zh-CN" dirty="0">
                <a:solidFill>
                  <a:srgbClr val="FF0000"/>
                </a:solidFill>
              </a:rPr>
              <a:t>&lt;</a:t>
            </a:r>
            <a:r>
              <a:rPr lang="zh-CN" altLang="en-US" dirty="0">
                <a:solidFill>
                  <a:schemeClr val="tx2"/>
                </a:solidFill>
              </a:rPr>
              <a:t>具体的实参表</a:t>
            </a:r>
            <a:r>
              <a:rPr lang="en-US" altLang="zh-CN" dirty="0">
                <a:solidFill>
                  <a:srgbClr val="FF0000"/>
                </a:solidFill>
              </a:rPr>
              <a:t>&gt; </a:t>
            </a:r>
            <a:r>
              <a:rPr lang="zh-CN" altLang="en-US" dirty="0">
                <a:solidFill>
                  <a:schemeClr val="tx2"/>
                </a:solidFill>
              </a:rPr>
              <a:t>对象名称</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r>
              <a:rPr lang="zh-CN" altLang="en-US" dirty="0"/>
              <a:t>对具有一个类型参数</a:t>
            </a:r>
            <a:r>
              <a:rPr lang="en-US" altLang="zh-CN" dirty="0"/>
              <a:t>T</a:t>
            </a:r>
            <a:r>
              <a:rPr lang="zh-CN" altLang="en-US" dirty="0"/>
              <a:t>的类模板</a:t>
            </a:r>
            <a:r>
              <a:rPr lang="en-US" altLang="zh-CN" dirty="0" err="1"/>
              <a:t>TestClass</a:t>
            </a:r>
            <a:r>
              <a:rPr lang="en-US" altLang="zh-CN" dirty="0"/>
              <a:t>，</a:t>
            </a:r>
            <a:r>
              <a:rPr lang="zh-CN" altLang="en-US" dirty="0"/>
              <a:t>在类体外定义其成员函数</a:t>
            </a:r>
            <a:r>
              <a:rPr lang="en-US" altLang="zh-CN" dirty="0" err="1"/>
              <a:t>getData</a:t>
            </a:r>
            <a:r>
              <a:rPr lang="zh-CN" altLang="en-US" dirty="0"/>
              <a:t>时的大致样式如下：</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p>
          <a:p>
            <a:pPr algn="just" eaLnBrk="0" hangingPunct="0">
              <a:lnSpc>
                <a:spcPct val="95000"/>
              </a:lnSpc>
              <a:spcBef>
                <a:spcPct val="0"/>
              </a:spcBef>
              <a:buClrTx/>
              <a:buSzTx/>
              <a:buFontTx/>
              <a:buNone/>
            </a:pPr>
            <a:r>
              <a:rPr lang="en-US" altLang="zh-CN" sz="2400"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template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形参表 ) {</a:t>
            </a:r>
          </a:p>
          <a:p>
            <a:pPr algn="just" eaLnBrk="0" hangingPunct="0">
              <a:lnSpc>
                <a:spcPct val="95000"/>
              </a:lnSpc>
              <a:spcBef>
                <a:spcPct val="0"/>
              </a:spcBef>
              <a:buClrTx/>
              <a:buSzTx/>
              <a:buFontTx/>
              <a:buNone/>
            </a:pPr>
            <a:r>
              <a:rPr lang="zh-CN" altLang="en-US" sz="2400" b="1" dirty="0">
                <a:latin typeface="Courier New" panose="02070309020205020404" pitchFamily="49" charset="0"/>
                <a:cs typeface="Courier New" panose="02070309020205020404" pitchFamily="49" charset="0"/>
              </a:rPr>
              <a:t>          ...      </a:t>
            </a:r>
            <a:r>
              <a:rPr lang="zh-CN" altLang="en-US" sz="2400" b="1" dirty="0">
                <a:solidFill>
                  <a:srgbClr val="00B050"/>
                </a:solidFill>
                <a:latin typeface="Courier New" panose="02070309020205020404" pitchFamily="49" charset="0"/>
                <a:cs typeface="Courier New" panose="02070309020205020404" pitchFamily="49" charset="0"/>
              </a:rPr>
              <a:t>//函数体</a:t>
            </a:r>
          </a:p>
          <a:p>
            <a:pPr algn="just" eaLnBrk="0" hangingPunct="0">
              <a:lnSpc>
                <a:spcPct val="95000"/>
              </a:lnSpc>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r>
              <a:rPr lang="zh-CN" altLang="en-US" sz="2400" b="1" dirty="0">
                <a:latin typeface="Courier New" panose="02070309020205020404" pitchFamily="49" charset="0"/>
                <a:cs typeface="Courier New" panose="02070309020205020404" pitchFamily="49" charset="0"/>
              </a:rPr>
              <a:t>};</a:t>
            </a:r>
          </a:p>
          <a:p>
            <a:pPr lvl="1">
              <a:lnSpc>
                <a:spcPct val="95000"/>
              </a:lnSpc>
            </a:pPr>
            <a:r>
              <a:rPr lang="zh-CN" altLang="en-US" dirty="0"/>
              <a:t>其中的“</a:t>
            </a:r>
            <a:r>
              <a:rPr lang="en-US" altLang="zh-CN" dirty="0" err="1"/>
              <a:t>TestClass</a:t>
            </a:r>
            <a:r>
              <a:rPr lang="en-US" altLang="zh-CN" dirty="0"/>
              <a:t>&lt;T&gt;::”</a:t>
            </a:r>
            <a:r>
              <a:rPr lang="zh-CN" altLang="en-US" dirty="0"/>
              <a:t>所起的作用正是在类体外定义成员函数时在函数名前所加的类限定符! </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401080" cy="5662982"/>
          </a:xfrm>
        </p:spPr>
        <p:txBody>
          <a:bodyPr/>
          <a:lstStyle/>
          <a:p>
            <a:pPr marL="0" indent="0">
              <a:lnSpc>
                <a:spcPct val="105000"/>
              </a:lnSpc>
              <a:buSzTx/>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9.4】</a:t>
            </a:r>
            <a:r>
              <a:rPr lang="zh-CN" altLang="en-US" dirty="0">
                <a:solidFill>
                  <a:srgbClr val="C00000"/>
                </a:solidFill>
              </a:rPr>
              <a:t>仅使用类型参数的类模板示例</a:t>
            </a:r>
            <a:endParaRPr lang="en-US" altLang="zh-CN" dirty="0">
              <a:solidFill>
                <a:srgbClr val="C00000"/>
              </a:solidFill>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solidFill>
                  <a:schemeClr val="tx2"/>
                </a:solidFill>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buffer[10];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类型的数据成员</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数组大小固定为</a:t>
            </a:r>
            <a:r>
              <a:rPr lang="en-US" altLang="zh-CN" sz="2000" b="1" dirty="0">
                <a:solidFill>
                  <a:srgbClr val="00B050"/>
                </a:solidFill>
                <a:latin typeface="Courier New" panose="02070309020205020404" pitchFamily="49" charset="0"/>
                <a:cs typeface="Courier New" panose="02070309020205020404" pitchFamily="49" charset="0"/>
              </a:rPr>
              <a:t>10</a:t>
            </a:r>
            <a:endParaRPr lang="zh-CN" altLang="en-US" sz="2000" b="1" dirty="0">
              <a:solidFill>
                <a:srgbClr val="00B050"/>
              </a:solidFill>
              <a:latin typeface="Courier New" panose="02070309020205020404" pitchFamily="49" charset="0"/>
              <a:cs typeface="Courier New" panose="02070309020205020404" pitchFamily="49" charset="0"/>
            </a:endParaRPr>
          </a:p>
          <a:p>
            <a:pPr algn="just" eaLnBrk="0" hangingPunct="0">
              <a:spcBef>
                <a:spcPct val="0"/>
              </a:spcBef>
              <a:buClrTx/>
              <a:buSzTx/>
              <a:buFontTx/>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获取</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数组)的第</a:t>
            </a:r>
            <a:r>
              <a:rPr lang="en-US" altLang="zh-CN" sz="2000" b="1" dirty="0">
                <a:solidFill>
                  <a:srgbClr val="00B050"/>
                </a:solidFill>
                <a:latin typeface="Courier New" panose="02070309020205020404" pitchFamily="49" charset="0"/>
                <a:cs typeface="Courier New" panose="02070309020205020404" pitchFamily="49" charset="0"/>
              </a:rPr>
              <a:t>j</a:t>
            </a:r>
            <a:r>
              <a:rPr lang="zh-CN" altLang="en-US" sz="2000" b="1" dirty="0">
                <a:solidFill>
                  <a:srgbClr val="00B050"/>
                </a:solidFill>
                <a:latin typeface="Courier New" panose="02070309020205020404" pitchFamily="49" charset="0"/>
                <a:cs typeface="Courier New" panose="02070309020205020404" pitchFamily="49" charset="0"/>
              </a:rPr>
              <a:t>个分量 </a:t>
            </a:r>
          </a:p>
          <a:p>
            <a:pPr algn="just" eaLnBrk="0" hangingPunct="0">
              <a:spcBef>
                <a:spcPct val="0"/>
              </a:spcBef>
              <a:buClrTx/>
              <a:buSzTx/>
              <a:buFontTx/>
              <a:buNone/>
            </a:pPr>
            <a:r>
              <a:rPr lang="zh-CN" altLang="en-US" sz="2000" b="1" dirty="0">
                <a:latin typeface="Courier New" panose="02070309020205020404" pitchFamily="49" charset="0"/>
                <a:cs typeface="Courier New" panose="02070309020205020404" pitchFamily="49" charset="0"/>
              </a:rPr>
              <a:t>}; </a:t>
            </a:r>
          </a:p>
          <a:p>
            <a:pPr algn="just">
              <a:spcBef>
                <a:spcPct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lgn="just" eaLnBrk="0" hangingPunct="0">
              <a:spcBef>
                <a:spcPct val="0"/>
              </a:spcBef>
              <a:buClrTx/>
              <a:buSzTx/>
              <a:buFontTx/>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000" b="1" dirty="0">
                <a:latin typeface="Courier New" panose="02070309020205020404" pitchFamily="49" charset="0"/>
                <a:cs typeface="Courier New" panose="02070309020205020404" pitchFamily="49" charset="0"/>
              </a:rPr>
              <a:t>};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//char</a:t>
            </a:r>
            <a:r>
              <a:rPr lang="zh-CN" altLang="en-US" sz="2400" b="1" dirty="0">
                <a:solidFill>
                  <a:srgbClr val="00B050"/>
                </a:solidFill>
                <a:latin typeface="Courier New" panose="02070309020205020404" pitchFamily="49" charset="0"/>
                <a:cs typeface="Courier New" panose="02070309020205020404" pitchFamily="49" charset="0"/>
              </a:rPr>
              <a:t>取代</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从而实例化为一个具体的类 </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buNone/>
            </a:pP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34"/>
          <p:cNvGrpSpPr>
            <a:grpSpLocks/>
          </p:cNvGrpSpPr>
          <p:nvPr/>
        </p:nvGrpSpPr>
        <p:grpSpPr bwMode="auto">
          <a:xfrm>
            <a:off x="1643063" y="4293096"/>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3" name="TextBox 42"/>
          <p:cNvSpPr txBox="1"/>
          <p:nvPr/>
        </p:nvSpPr>
        <p:spPr>
          <a:xfrm>
            <a:off x="2627784" y="1626478"/>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5415"/>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51519"/>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a:extLst>
              <a:ext uri="{FF2B5EF4-FFF2-40B4-BE49-F238E27FC236}">
                <a16:creationId xmlns:a16="http://schemas.microsoft.com/office/drawing/2014/main" id="{111753A9-75BC-4611-BCEE-F825B201CDCB}"/>
              </a:ext>
            </a:extLst>
          </p:cNvPr>
          <p:cNvSpPr/>
          <p:nvPr/>
        </p:nvSpPr>
        <p:spPr bwMode="auto">
          <a:xfrm flipH="1">
            <a:off x="2036613" y="1484784"/>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a:extLst>
              <a:ext uri="{FF2B5EF4-FFF2-40B4-BE49-F238E27FC236}">
                <a16:creationId xmlns:a16="http://schemas.microsoft.com/office/drawing/2014/main" id="{B569C98F-01A5-4AD9-8FD0-7C95A63A2CE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1438739"/>
            <a:ext cx="885840" cy="885840"/>
          </a:xfrm>
          <a:prstGeom prst="rect">
            <a:avLst/>
          </a:prstGeom>
        </p:spPr>
      </p:pic>
      <p:sp>
        <p:nvSpPr>
          <p:cNvPr id="40" name="TextBox 42">
            <a:extLst>
              <a:ext uri="{FF2B5EF4-FFF2-40B4-BE49-F238E27FC236}">
                <a16:creationId xmlns:a16="http://schemas.microsoft.com/office/drawing/2014/main" id="{A395974B-FFA4-40B0-A92E-642C250CC980}"/>
              </a:ext>
            </a:extLst>
          </p:cNvPr>
          <p:cNvSpPr txBox="1"/>
          <p:nvPr/>
        </p:nvSpPr>
        <p:spPr>
          <a:xfrm>
            <a:off x="2627784" y="1604734"/>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29" name="矩形 28">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39" name="矩形 38">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1" name="矩形 40">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42" name="矩形 41">
            <a:hlinkClick r:id="" action="ppaction://noaction"/>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函数模板的基本概念</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函数模板的特例</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函数模板的重载</a:t>
            </a:r>
          </a:p>
        </p:txBody>
      </p:sp>
      <p:sp>
        <p:nvSpPr>
          <p:cNvPr id="51" name="矩形 50">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Tree>
    <p:extLst>
      <p:ext uri="{BB962C8B-B14F-4D97-AF65-F5344CB8AC3E}">
        <p14:creationId xmlns:p14="http://schemas.microsoft.com/office/powerpoint/2010/main" val="3545368985"/>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86570" y="876559"/>
            <a:ext cx="8153400" cy="5572164"/>
          </a:xfrm>
        </p:spPr>
        <p:txBody>
          <a:bodyPr/>
          <a:lstStyle/>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实例化为另外一个具体的类</a:t>
            </a:r>
          </a:p>
          <a:p>
            <a:pPr algn="just" eaLnBrk="0" hangingPunct="0">
              <a:spcBef>
                <a:spcPct val="0"/>
              </a:spcBef>
              <a:buClrTx/>
              <a:buSzTx/>
              <a:buFontTx/>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r>
              <a:rPr lang="en-US" altLang="zh-CN" sz="2400" b="1" dirty="0">
                <a:solidFill>
                  <a:schemeClr val="tx2"/>
                </a:solidFill>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t>
            </a:r>
          </a:p>
          <a:p>
            <a:pPr algn="just" eaLnBrk="0" hangingPunct="0">
              <a:spcBef>
                <a:spcPct val="0"/>
              </a:spcBef>
              <a:buClrTx/>
              <a:buSzTx/>
              <a:buFontTx/>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a  b  c  d  e</a:t>
            </a:r>
          </a:p>
          <a:p>
            <a:pPr algn="just" eaLnBrk="0" hangingPunct="0">
              <a:spcBef>
                <a:spcPct val="0"/>
              </a:spcBef>
              <a:buClrTx/>
              <a:buSzTx/>
              <a:buFontTx/>
              <a:buNone/>
            </a:pPr>
            <a:r>
              <a:rPr lang="en-US" altLang="zh-CN" sz="2400" b="1" dirty="0">
                <a:latin typeface="Courier New" panose="02070309020205020404" pitchFamily="49" charset="0"/>
                <a:cs typeface="Courier New" panose="02070309020205020404" pitchFamily="49" charset="0"/>
              </a:rPr>
              <a:t>2.1  13.2  24.3  35.4  46.5  57.6 </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579296" cy="5376639"/>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9.5】</a:t>
            </a:r>
            <a:r>
              <a:rPr lang="zh-CN" altLang="en-US" dirty="0">
                <a:solidFill>
                  <a:srgbClr val="C00000"/>
                </a:solidFill>
              </a:rPr>
              <a:t>仅使用普通参数(非类型参数)的类模板示例</a:t>
            </a:r>
            <a:endParaRPr lang="en-US" altLang="zh-CN" dirty="0">
              <a:solidFill>
                <a:srgbClr val="C00000"/>
              </a:solidFill>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marL="0" indent="0">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int </a:t>
            </a:r>
            <a:r>
              <a:rPr lang="en-US" altLang="zh-CN" sz="2400" b="1" dirty="0">
                <a:latin typeface="Courier New" panose="02070309020205020404" pitchFamily="49" charset="0"/>
                <a:cs typeface="Courier New" panose="02070309020205020404" pitchFamily="49" charset="0"/>
              </a:rPr>
              <a:t>buffer[</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使</a:t>
            </a:r>
            <a:r>
              <a:rPr lang="en-US" altLang="zh-CN" sz="2400" b="1" dirty="0">
                <a:solidFill>
                  <a:srgbClr val="00B050"/>
                </a:solidFill>
                <a:latin typeface="Courier New" panose="02070309020205020404" pitchFamily="49" charset="0"/>
                <a:cs typeface="Courier New" panose="02070309020205020404" pitchFamily="49" charset="0"/>
              </a:rPr>
              <a:t>buffer</a:t>
            </a:r>
            <a:r>
              <a:rPr lang="zh-CN" altLang="en-US" sz="2400" b="1" dirty="0">
                <a:solidFill>
                  <a:srgbClr val="00B050"/>
                </a:solidFill>
                <a:latin typeface="Courier New" panose="02070309020205020404" pitchFamily="49" charset="0"/>
                <a:cs typeface="Courier New" panose="02070309020205020404" pitchFamily="49" charset="0"/>
              </a:rPr>
              <a:t>的大小可变化，但其类型则固定为</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zh-CN" altLang="en-US"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int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getData</a:t>
            </a:r>
            <a:r>
              <a:rPr lang="en-US" altLang="zh-CN" sz="2400" b="1" dirty="0">
                <a:latin typeface="Courier New" panose="02070309020205020404" pitchFamily="49" charset="0"/>
                <a:cs typeface="Courier New" panose="02070309020205020404" pitchFamily="49" charset="0"/>
              </a:rPr>
              <a:t>(int j)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return </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buffer+j</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zh-CN" altLang="en-US" sz="2400" b="1" dirty="0">
                <a:latin typeface="Courier New" panose="02070309020205020404" pitchFamily="49" charset="0"/>
                <a:cs typeface="Courier New" panose="02070309020205020404" pitchFamily="49" charset="0"/>
              </a:rPr>
              <a:t>2  13  24  35  46  57</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734420"/>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9.6】</a:t>
            </a:r>
            <a:r>
              <a:rPr lang="zh-CN" altLang="en-US" dirty="0">
                <a:solidFill>
                  <a:srgbClr val="C00000"/>
                </a:solidFill>
                <a:latin typeface="宋体" panose="02010600030101010101" pitchFamily="2" charset="-122"/>
              </a:rPr>
              <a:t>既使用类型参数又使用普通参数的类模板示例</a:t>
            </a:r>
            <a:endParaRPr lang="en-US" altLang="zh-CN" dirty="0">
              <a:solidFill>
                <a:srgbClr val="C00000"/>
              </a:solidFill>
              <a:latin typeface="宋体" panose="02010600030101010101" pitchFamily="2" charset="-122"/>
            </a:endParaRP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string.h</a:t>
            </a:r>
            <a:r>
              <a:rPr lang="en-US" altLang="zh-CN" sz="2000" b="1" dirty="0">
                <a:latin typeface="Courier New" panose="02070309020205020404" pitchFamily="49" charset="0"/>
                <a:cs typeface="Courier New" panose="02070309020205020404" pitchFamily="49" charset="0"/>
              </a:rPr>
              <a:t>&gt;</a:t>
            </a:r>
          </a:p>
          <a:p>
            <a:pPr marL="0" indent="0">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buffer[</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r>
              <a:rPr lang="en-US" altLang="zh-CN" sz="2000" b="1" dirty="0">
                <a:solidFill>
                  <a:srgbClr val="00B050"/>
                </a:solidFill>
                <a:latin typeface="Courier New" panose="02070309020205020404" pitchFamily="49" charset="0"/>
                <a:cs typeface="Courier New" panose="02070309020205020404" pitchFamily="49" charset="0"/>
              </a:rPr>
              <a:t>buffer，</a:t>
            </a:r>
            <a:r>
              <a:rPr lang="zh-CN" altLang="en-US" sz="2000" b="1" dirty="0">
                <a:solidFill>
                  <a:srgbClr val="00B050"/>
                </a:solidFill>
                <a:latin typeface="Courier New" panose="02070309020205020404" pitchFamily="49" charset="0"/>
                <a:cs typeface="Courier New" panose="02070309020205020404" pitchFamily="49" charset="0"/>
              </a:rPr>
              <a:t>其大小随普通形参</a:t>
            </a:r>
            <a:r>
              <a:rPr lang="en-US" altLang="zh-CN" sz="2000" b="1" dirty="0" err="1">
                <a:solidFill>
                  <a:srgbClr val="00B050"/>
                </a:solidFill>
                <a:latin typeface="Courier New" panose="02070309020205020404" pitchFamily="49" charset="0"/>
                <a:cs typeface="Courier New" panose="02070309020205020404" pitchFamily="49" charset="0"/>
              </a:rPr>
              <a:t>i</a:t>
            </a:r>
            <a:r>
              <a:rPr lang="zh-CN" altLang="en-US" sz="2000" b="1" dirty="0">
                <a:solidFill>
                  <a:srgbClr val="00B050"/>
                </a:solidFill>
                <a:latin typeface="Courier New" panose="02070309020205020404" pitchFamily="49" charset="0"/>
                <a:cs typeface="Courier New" panose="02070309020205020404" pitchFamily="49" charset="0"/>
              </a:rPr>
              <a:t>的值变化</a:t>
            </a:r>
          </a:p>
          <a:p>
            <a:pPr>
              <a:spcBef>
                <a:spcPts val="0"/>
              </a:spcBef>
              <a:buNone/>
            </a:pPr>
            <a:r>
              <a:rPr lang="zh-CN" altLang="en-US"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  </a:t>
            </a:r>
          </a:p>
          <a:p>
            <a:pPr>
              <a:spcBef>
                <a:spcPts val="0"/>
              </a:spcBef>
              <a:buNone/>
            </a:pP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TestClass</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FF0000"/>
                </a:solidFill>
                <a:latin typeface="Courier New" panose="02070309020205020404" pitchFamily="49" charset="0"/>
                <a:cs typeface="Courier New" panose="02070309020205020404" pitchFamily="49" charset="0"/>
              </a:rPr>
              <a:t>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&gt;::</a:t>
            </a:r>
            <a:r>
              <a:rPr lang="en-US" altLang="zh-CN" sz="2000" b="1" dirty="0" err="1">
                <a:latin typeface="Courier New" panose="02070309020205020404" pitchFamily="49" charset="0"/>
                <a:cs typeface="Courier New" panose="02070309020205020404" pitchFamily="49" charset="0"/>
              </a:rPr>
              <a:t>getData</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j) {</a:t>
            </a:r>
          </a:p>
          <a:p>
            <a:pPr>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buffer+j</a:t>
            </a:r>
            <a:r>
              <a:rPr lang="en-US" altLang="zh-CN" sz="2000" b="1" dirty="0">
                <a:latin typeface="Courier New" panose="02070309020205020404" pitchFamily="49" charset="0"/>
                <a:cs typeface="Courier New" panose="02070309020205020404" pitchFamily="49" charset="0"/>
              </a:rPr>
              <a:t>);    </a:t>
            </a:r>
          </a:p>
          <a:p>
            <a:pPr>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 5&gt; </a:t>
            </a:r>
            <a:r>
              <a:rPr lang="en-US" altLang="zh-CN" sz="2400" b="1" dirty="0" err="1">
                <a:latin typeface="Courier New" panose="02070309020205020404" pitchFamily="49" charset="0"/>
                <a:cs typeface="Courier New" panose="02070309020205020404" pitchFamily="49" charset="0"/>
              </a:rPr>
              <a:t>ClassInstA</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char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[6]="</a:t>
            </a:r>
            <a:r>
              <a:rPr lang="en-US" altLang="zh-CN" sz="2400" b="1" dirty="0" err="1">
                <a:latin typeface="Courier New" panose="02070309020205020404" pitchFamily="49" charset="0"/>
                <a:cs typeface="Courier New" panose="02070309020205020404" pitchFamily="49" charset="0"/>
              </a:rPr>
              <a:t>abcde</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strcpy</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ClassInstA.buffer</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cArr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&lt;5;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ClassInstA.getData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TestClass</a:t>
            </a:r>
            <a:r>
              <a:rPr lang="en-US" altLang="zh-CN" sz="2400" b="1" dirty="0">
                <a:latin typeface="Courier New" panose="02070309020205020404" pitchFamily="49" charset="0"/>
                <a:cs typeface="Courier New" panose="02070309020205020404" pitchFamily="49" charset="0"/>
              </a:rPr>
              <a:t>&lt;</a:t>
            </a:r>
            <a:r>
              <a:rPr lang="en-US" altLang="zh-CN" sz="2400" b="1" dirty="0">
                <a:solidFill>
                  <a:srgbClr val="0000FF"/>
                </a:solidFill>
                <a:latin typeface="Courier New" panose="02070309020205020404" pitchFamily="49" charset="0"/>
                <a:cs typeface="Courier New" panose="02070309020205020404" pitchFamily="49" charset="0"/>
              </a:rPr>
              <a:t>double</a:t>
            </a:r>
            <a:r>
              <a:rPr lang="en-US" altLang="zh-CN" sz="2400" b="1" dirty="0">
                <a:latin typeface="Courier New" panose="02070309020205020404" pitchFamily="49" charset="0"/>
                <a:cs typeface="Courier New" panose="02070309020205020404" pitchFamily="49" charset="0"/>
              </a:rPr>
              <a:t>, 6&gt; </a:t>
            </a:r>
            <a:r>
              <a:rPr lang="en-US" altLang="zh-CN" sz="2400" b="1" dirty="0" err="1">
                <a:latin typeface="Courier New" panose="02070309020205020404" pitchFamily="49" charset="0"/>
                <a:cs typeface="Courier New" panose="02070309020205020404" pitchFamily="49" charset="0"/>
              </a:rPr>
              <a:t>ClassInstF</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[6]={12.1, 23.2, 34.3, 45.4, 56.5, 67.6};</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ClassInstF.buffer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fArr</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=0;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res=</a:t>
            </a:r>
            <a:r>
              <a:rPr lang="en-US" altLang="zh-CN" sz="2400" b="1" dirty="0" err="1">
                <a:latin typeface="Courier New" panose="02070309020205020404" pitchFamily="49" charset="0"/>
                <a:cs typeface="Courier New" panose="02070309020205020404" pitchFamily="49" charset="0"/>
              </a:rPr>
              <a:t>ClassInstF.getData</a:t>
            </a:r>
            <a:r>
              <a:rPr lang="en-US" altLang="zh-CN" sz="2400" b="1" dirty="0">
                <a:latin typeface="Courier New" panose="02070309020205020404" pitchFamily="49" charset="0"/>
                <a:cs typeface="Courier New" panose="02070309020205020404" pitchFamily="49" charset="0"/>
              </a:rPr>
              <a:t>(</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&lt;&lt;res&lt;&lt;"  ";</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chemeClr val="accent6"/>
                </a:solidFill>
                <a:latin typeface="Courier New" panose="02070309020205020404" pitchFamily="49" charset="0"/>
                <a:cs typeface="Courier New" panose="02070309020205020404" pitchFamily="49" charset="0"/>
              </a:rPr>
              <a:t>程序执行后的显示结果如下：</a:t>
            </a:r>
          </a:p>
          <a:p>
            <a:pPr>
              <a:spcBef>
                <a:spcPts val="0"/>
              </a:spcBef>
              <a:buNone/>
            </a:pPr>
            <a:r>
              <a:rPr lang="en-US" altLang="zh-CN" sz="2400" b="1" dirty="0">
                <a:latin typeface="Courier New" panose="02070309020205020404" pitchFamily="49" charset="0"/>
                <a:cs typeface="Courier New" panose="02070309020205020404" pitchFamily="49" charset="0"/>
              </a:rPr>
              <a:t>a  b  c  d  e</a:t>
            </a:r>
          </a:p>
          <a:p>
            <a:pPr>
              <a:spcBef>
                <a:spcPts val="0"/>
              </a:spcBef>
              <a:buNone/>
            </a:pPr>
            <a:r>
              <a:rPr lang="en-US" altLang="zh-CN" sz="2400" b="1" dirty="0">
                <a:latin typeface="Courier New" panose="02070309020205020404" pitchFamily="49" charset="0"/>
                <a:cs typeface="Courier New" panose="02070309020205020404" pitchFamily="49" charset="0"/>
              </a:rPr>
              <a:t>2.1  13.2  24.3  35.4  46.5  57.6</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类模板也允许有静态成员。实际上，它们是类模板之实例化类的静态成员。也就是说，对于一个类模板的每一个实例化类，其所有的对象共享其静态成员。</a:t>
            </a:r>
          </a:p>
          <a:p>
            <a:pPr lvl="1"/>
            <a:r>
              <a:rPr lang="en-US" altLang="zh-CN" dirty="0">
                <a:solidFill>
                  <a:srgbClr val="C00000"/>
                </a:solidFill>
              </a:rPr>
              <a:t>【</a:t>
            </a:r>
            <a:r>
              <a:rPr lang="zh-CN" altLang="zh-CN" dirty="0">
                <a:solidFill>
                  <a:srgbClr val="C00000"/>
                </a:solidFill>
              </a:rPr>
              <a:t>例如</a:t>
            </a:r>
            <a:r>
              <a:rPr lang="en-US" altLang="zh-CN" dirty="0">
                <a:solidFill>
                  <a:srgbClr val="C00000"/>
                </a:solidFill>
              </a:rPr>
              <a:t>】</a:t>
            </a:r>
            <a:endParaRPr lang="zh-CN" altLang="en-US" dirty="0">
              <a:solidFill>
                <a:srgbClr val="C00000"/>
              </a:solidFill>
            </a:endParaRPr>
          </a:p>
          <a:p>
            <a:pPr>
              <a:buNone/>
            </a:pPr>
            <a:r>
              <a:rPr lang="en-US" altLang="zh-CN" dirty="0">
                <a:solidFill>
                  <a:srgbClr val="0000FF"/>
                </a:solidFill>
              </a:rPr>
              <a:t>	</a:t>
            </a:r>
            <a:r>
              <a:rPr lang="en-US" altLang="zh-CN" sz="2800" b="1" dirty="0">
                <a:solidFill>
                  <a:srgbClr val="0000FF"/>
                </a:solidFill>
                <a:latin typeface="Courier New" panose="02070309020205020404" pitchFamily="49" charset="0"/>
                <a:cs typeface="Courier New" panose="02070309020205020404" pitchFamily="49" charset="0"/>
              </a:rPr>
              <a:t>template </a:t>
            </a:r>
            <a:r>
              <a:rPr lang="en-US" altLang="zh-CN" sz="2800" b="1" dirty="0">
                <a:latin typeface="Courier New" panose="02070309020205020404" pitchFamily="49" charset="0"/>
                <a:cs typeface="Courier New" panose="02070309020205020404" pitchFamily="49" charset="0"/>
              </a:rPr>
              <a:t>&lt;</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class</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C{</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static</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b="1" dirty="0" err="1">
                <a:latin typeface="Courier New" panose="02070309020205020404" pitchFamily="49" charset="0"/>
                <a:cs typeface="Courier New" panose="02070309020205020404" pitchFamily="49" charset="0"/>
              </a:rPr>
              <a:t>t</a:t>
            </a:r>
            <a:r>
              <a:rPr lang="en-US" altLang="zh-CN" b="1" dirty="0">
                <a:latin typeface="Courier New" panose="02070309020205020404" pitchFamily="49" charset="0"/>
                <a:cs typeface="Courier New" panose="02070309020205020404" pitchFamily="49" charset="0"/>
              </a:rPr>
              <a:t>;</a:t>
            </a:r>
            <a:r>
              <a:rPr lang="zh-CN" altLang="en-US"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B050"/>
                </a:solidFill>
                <a:latin typeface="Courier New" panose="02070309020205020404" pitchFamily="49" charset="0"/>
                <a:cs typeface="Courier New" panose="02070309020205020404" pitchFamily="49" charset="0"/>
              </a:rPr>
              <a:t>//</a:t>
            </a:r>
            <a:r>
              <a:rPr lang="zh-CN" altLang="en-US" sz="2800" b="1" dirty="0">
                <a:solidFill>
                  <a:srgbClr val="00B050"/>
                </a:solidFill>
                <a:latin typeface="Courier New" panose="02070309020205020404" pitchFamily="49" charset="0"/>
                <a:cs typeface="Courier New" panose="02070309020205020404" pitchFamily="49" charset="0"/>
              </a:rPr>
              <a:t>类模板的静态成员</a:t>
            </a:r>
            <a:r>
              <a:rPr lang="en-US" altLang="zh-CN" sz="2800" b="1" dirty="0">
                <a:solidFill>
                  <a:srgbClr val="00B050"/>
                </a:solidFill>
                <a:latin typeface="Courier New" panose="02070309020205020404" pitchFamily="49" charset="0"/>
                <a:cs typeface="Courier New" panose="02070309020205020404" pitchFamily="49" charset="0"/>
              </a:rPr>
              <a:t>t  </a:t>
            </a:r>
          </a:p>
          <a:p>
            <a:pPr>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t>
            </a:r>
          </a:p>
          <a:p>
            <a:endParaRPr lang="zh-CN" alt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类模板的静态成员</a:t>
            </a:r>
          </a:p>
        </p:txBody>
      </p:sp>
      <p:sp>
        <p:nvSpPr>
          <p:cNvPr id="3" name="内容占位符 2"/>
          <p:cNvSpPr>
            <a:spLocks noGrp="1"/>
          </p:cNvSpPr>
          <p:nvPr>
            <p:ph idx="1"/>
          </p:nvPr>
        </p:nvSpPr>
        <p:spPr/>
        <p:txBody>
          <a:bodyPr/>
          <a:lstStyle/>
          <a:p>
            <a:r>
              <a:rPr lang="zh-CN" altLang="en-US" dirty="0"/>
              <a:t>类模板的静态成员在模板定义时是不会被创建的，其创建是在</a:t>
            </a:r>
            <a:r>
              <a:rPr lang="zh-CN" altLang="en-US" dirty="0">
                <a:solidFill>
                  <a:srgbClr val="FF0000"/>
                </a:solidFill>
              </a:rPr>
              <a:t>类的实例化之后</a:t>
            </a:r>
            <a:endParaRPr lang="en-US" altLang="zh-CN" dirty="0">
              <a:solidFill>
                <a:srgbClr val="FF0000"/>
              </a:solidFill>
            </a:endParaRPr>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lvl="1">
              <a:buNone/>
            </a:pPr>
            <a:r>
              <a:rPr lang="en-US" altLang="zh-CN" b="1" dirty="0">
                <a:latin typeface="Courier New" panose="02070309020205020404" pitchFamily="49" charset="0"/>
                <a:cs typeface="Courier New" panose="02070309020205020404" pitchFamily="49" charset="0"/>
              </a:rPr>
              <a:t>CA&lt;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latin typeface="Courier New" panose="02070309020205020404" pitchFamily="49" charset="0"/>
                <a:cs typeface="Courier New" panose="02070309020205020404" pitchFamily="49" charset="0"/>
              </a:rPr>
              <a:t>&gt;aiobj1, aiobj2</a:t>
            </a:r>
            <a:r>
              <a:rPr lang="zh-CN" altLang="en-US" b="1" dirty="0">
                <a:latin typeface="Courier New" panose="02070309020205020404" pitchFamily="49" charset="0"/>
                <a:cs typeface="Courier New" panose="02070309020205020404" pitchFamily="49" charset="0"/>
              </a:rPr>
              <a:t>； </a:t>
            </a:r>
            <a:endParaRPr lang="en-US" altLang="zh-CN" b="1" dirty="0">
              <a:latin typeface="Courier New" panose="02070309020205020404" pitchFamily="49" charset="0"/>
              <a:cs typeface="Courier New" panose="02070309020205020404" pitchFamily="49" charset="0"/>
            </a:endParaRPr>
          </a:p>
          <a:p>
            <a:pPr lvl="1">
              <a:buNone/>
            </a:pPr>
            <a:r>
              <a:rPr lang="en-US" altLang="zh-CN" b="1" dirty="0">
                <a:latin typeface="Courier New" panose="02070309020205020404" pitchFamily="49" charset="0"/>
                <a:cs typeface="Courier New" panose="02070309020205020404" pitchFamily="49" charset="0"/>
              </a:rPr>
              <a:t>CA&lt;</a:t>
            </a:r>
            <a:r>
              <a:rPr lang="en-US" altLang="zh-CN" b="1" dirty="0">
                <a:solidFill>
                  <a:srgbClr val="0000FF"/>
                </a:solidFill>
                <a:latin typeface="Courier New" panose="02070309020205020404" pitchFamily="49" charset="0"/>
                <a:cs typeface="Courier New" panose="02070309020205020404" pitchFamily="49" charset="0"/>
              </a:rPr>
              <a:t>char</a:t>
            </a:r>
            <a:r>
              <a:rPr lang="en-US" altLang="zh-CN" b="1" dirty="0">
                <a:latin typeface="Courier New" panose="02070309020205020404" pitchFamily="49" charset="0"/>
                <a:cs typeface="Courier New" panose="02070309020205020404" pitchFamily="49" charset="0"/>
              </a:rPr>
              <a:t>&gt;acobj1, acobj2</a:t>
            </a:r>
            <a:r>
              <a:rPr lang="zh-CN" altLang="en-US" b="1" dirty="0">
                <a:latin typeface="Courier New" panose="02070309020205020404" pitchFamily="49" charset="0"/>
                <a:cs typeface="Courier New" panose="02070309020205020404" pitchFamily="49" charset="0"/>
              </a:rPr>
              <a:t>；</a:t>
            </a:r>
            <a:endParaRPr lang="en-US" altLang="zh-CN" b="1" dirty="0">
              <a:latin typeface="Courier New" panose="02070309020205020404" pitchFamily="49" charset="0"/>
              <a:cs typeface="Courier New" panose="02070309020205020404" pitchFamily="49" charset="0"/>
            </a:endParaRPr>
          </a:p>
          <a:p>
            <a:pPr lvl="2"/>
            <a:r>
              <a:rPr lang="zh-CN" altLang="en-US" dirty="0"/>
              <a:t>对象 </a:t>
            </a:r>
            <a:r>
              <a:rPr lang="en-US" altLang="zh-CN" dirty="0"/>
              <a:t>aiobj1 </a:t>
            </a:r>
            <a:r>
              <a:rPr lang="zh-CN" altLang="en-US" dirty="0"/>
              <a:t>和 </a:t>
            </a:r>
            <a:r>
              <a:rPr lang="en-US" altLang="zh-CN" dirty="0"/>
              <a:t>aiobj2 </a:t>
            </a:r>
            <a:r>
              <a:rPr lang="zh-CN" altLang="en-US" dirty="0"/>
              <a:t>将共享实例化类 </a:t>
            </a:r>
            <a:r>
              <a:rPr lang="en-US" altLang="zh-CN" dirty="0"/>
              <a:t>CA&lt;</a:t>
            </a:r>
            <a:r>
              <a:rPr lang="en-US" altLang="zh-CN" dirty="0" err="1"/>
              <a:t>int</a:t>
            </a:r>
            <a:r>
              <a:rPr lang="en-US" altLang="zh-CN" dirty="0"/>
              <a:t>&gt;</a:t>
            </a:r>
            <a:r>
              <a:rPr lang="zh-CN" altLang="en-US" dirty="0"/>
              <a:t>的静态成员 </a:t>
            </a:r>
            <a:r>
              <a:rPr lang="en-US" altLang="zh-CN" dirty="0" err="1"/>
              <a:t>int</a:t>
            </a:r>
            <a:r>
              <a:rPr lang="en-US" altLang="zh-CN" dirty="0"/>
              <a:t> t </a:t>
            </a:r>
            <a:r>
              <a:rPr lang="zh-CN" altLang="en-US" dirty="0"/>
              <a:t>，而对象</a:t>
            </a:r>
            <a:r>
              <a:rPr lang="en-US" altLang="zh-CN" dirty="0"/>
              <a:t>acobj1</a:t>
            </a:r>
            <a:r>
              <a:rPr lang="zh-CN" altLang="en-US" dirty="0"/>
              <a:t>，</a:t>
            </a:r>
            <a:r>
              <a:rPr lang="en-US" altLang="zh-CN" dirty="0"/>
              <a:t>acobj2 </a:t>
            </a:r>
            <a:r>
              <a:rPr lang="zh-CN" altLang="en-US" dirty="0"/>
              <a:t>将共享实例化类</a:t>
            </a:r>
            <a:r>
              <a:rPr lang="en-US" altLang="zh-CN" dirty="0"/>
              <a:t>CA&lt;char&gt;</a:t>
            </a:r>
            <a:r>
              <a:rPr lang="zh-CN" altLang="en-US" dirty="0"/>
              <a:t>的静态成员 </a:t>
            </a:r>
            <a:r>
              <a:rPr lang="en-US" altLang="zh-CN" dirty="0"/>
              <a:t>char t</a:t>
            </a:r>
            <a:r>
              <a:rPr lang="zh-CN" altLang="en-US" dirty="0"/>
              <a:t>。</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r>
              <a:rPr lang="zh-CN" altLang="en-US" dirty="0"/>
              <a:t>类模板定义中允许包含友元。讨论类模板中的友元函数，因为说明一个友元类，实际上相当于说明该类的成员函数都是友元函数。</a:t>
            </a:r>
          </a:p>
          <a:p>
            <a:pPr lvl="1"/>
            <a:r>
              <a:rPr lang="zh-CN" altLang="en-US" dirty="0"/>
              <a:t>该友元函数为一般函数，则它将是该类模板的所有实例化类的友元函数。</a:t>
            </a:r>
          </a:p>
          <a:p>
            <a:pPr lvl="1"/>
            <a:r>
              <a:rPr lang="zh-CN" altLang="en-US" dirty="0"/>
              <a:t>该友元函数为一函数模板，但其类型参数与类模板的类型参数无关。则该函数模板的所有实例化（函数）都是类模板的所有实例化类的友元。</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类模板的友元</a:t>
            </a:r>
          </a:p>
        </p:txBody>
      </p:sp>
      <p:sp>
        <p:nvSpPr>
          <p:cNvPr id="3" name="内容占位符 2"/>
          <p:cNvSpPr>
            <a:spLocks noGrp="1"/>
          </p:cNvSpPr>
          <p:nvPr>
            <p:ph idx="1"/>
          </p:nvPr>
        </p:nvSpPr>
        <p:spPr/>
        <p:txBody>
          <a:bodyPr/>
          <a:lstStyle/>
          <a:p>
            <a:pPr lvl="1"/>
            <a:r>
              <a:rPr lang="zh-CN" altLang="en-US" dirty="0"/>
              <a:t>更复杂的情形是，该友元函数为一函数模板，且它与类模板的类型参数有关。例如，函数模板可以用该类模板作为其函数参数的类型。在友元函数模板定义与相应类模板的类型参数有关时，该友元函数模板的实例有可能只是该类模板的</a:t>
            </a:r>
            <a:r>
              <a:rPr lang="zh-CN" altLang="en-US" dirty="0">
                <a:solidFill>
                  <a:srgbClr val="FF0000"/>
                </a:solidFill>
              </a:rPr>
              <a:t>某些特定实例化</a:t>
            </a:r>
            <a:r>
              <a:rPr lang="zh-CN" altLang="en-US" dirty="0"/>
              <a:t>（而不是所有实例化）类的友元</a:t>
            </a: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628800"/>
            <a:ext cx="8153400" cy="2062162"/>
          </a:xfrm>
        </p:spPr>
        <p:txBody>
          <a:bodyPr/>
          <a:lstStyle/>
          <a:p>
            <a:r>
              <a:rPr lang="zh-CN" altLang="en-US" dirty="0"/>
              <a:t>通常设计的算法（处理语句）是可以处理多种数据类型的，但目前处理相同的问题，仍要分别定义多个类似的函数</a:t>
            </a:r>
            <a:endParaRPr lang="en-US" altLang="zh-CN" dirty="0"/>
          </a:p>
          <a:p>
            <a:pPr lvl="1"/>
            <a:r>
              <a:rPr lang="en-US" altLang="zh-CN" dirty="0">
                <a:solidFill>
                  <a:srgbClr val="C00000"/>
                </a:solidFill>
              </a:rPr>
              <a:t>【</a:t>
            </a:r>
            <a:r>
              <a:rPr lang="zh-CN" altLang="en-US" dirty="0">
                <a:solidFill>
                  <a:srgbClr val="C00000"/>
                </a:solidFill>
              </a:rPr>
              <a:t>例如</a:t>
            </a:r>
            <a:r>
              <a:rPr lang="en-US" altLang="zh-CN" dirty="0">
                <a:solidFill>
                  <a:srgbClr val="C00000"/>
                </a:solidFill>
              </a:rPr>
              <a:t>】</a:t>
            </a:r>
            <a:endParaRPr lang="zh-CN" altLang="en-US" dirty="0">
              <a:solidFill>
                <a:srgbClr val="C00000"/>
              </a:solidFill>
            </a:endParaRPr>
          </a:p>
        </p:txBody>
      </p:sp>
      <p:sp>
        <p:nvSpPr>
          <p:cNvPr id="6" name="矩形 5"/>
          <p:cNvSpPr/>
          <p:nvPr/>
        </p:nvSpPr>
        <p:spPr>
          <a:xfrm>
            <a:off x="928662" y="3341891"/>
            <a:ext cx="3429024" cy="2031325"/>
          </a:xfrm>
          <a:prstGeom prst="rect">
            <a:avLst/>
          </a:prstGeom>
        </p:spPr>
        <p:txBody>
          <a:bodyPr wrap="square">
            <a:spAutoFit/>
          </a:bodyPr>
          <a:lstStyle/>
          <a:p>
            <a:pPr algn="just">
              <a:buFont typeface="Wingdings" panose="05000000000000000000" pitchFamily="2" charset="2"/>
              <a:buNone/>
            </a:pP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int</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b)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p>
        </p:txBody>
      </p:sp>
      <p:sp>
        <p:nvSpPr>
          <p:cNvPr id="7" name="矩形 6"/>
          <p:cNvSpPr/>
          <p:nvPr/>
        </p:nvSpPr>
        <p:spPr>
          <a:xfrm>
            <a:off x="4572000" y="3341891"/>
            <a:ext cx="4429156" cy="2031325"/>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double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double b</a:t>
            </a:r>
            <a:r>
              <a:rPr lang="en-US" altLang="zh-CN" b="1" dirty="0">
                <a:latin typeface="Courier New" panose="02070309020205020404" pitchFamily="49" charset="0"/>
                <a:cs typeface="Courier New" panose="02070309020205020404" pitchFamily="49" charset="0"/>
              </a:rPr>
              <a:t>) { </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if</a:t>
            </a:r>
            <a:r>
              <a:rPr lang="en-US" altLang="zh-CN" b="1" dirty="0">
                <a:latin typeface="Courier New" panose="02070309020205020404" pitchFamily="49" charset="0"/>
                <a:cs typeface="Courier New" panose="02070309020205020404" pitchFamily="49" charset="0"/>
              </a:rPr>
              <a:t>(a&gt;b)</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a;</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else</a:t>
            </a:r>
          </a:p>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	        return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a:t>
            </a:r>
            <a:endParaRPr lang="zh-CN" altLang="en-US" dirty="0">
              <a:latin typeface="Courier New" panose="02070309020205020404" pitchFamily="49" charset="0"/>
              <a:cs typeface="Courier New" panose="02070309020205020404" pitchFamily="49" charset="0"/>
            </a:endParaRPr>
          </a:p>
        </p:txBody>
      </p:sp>
      <p:sp>
        <p:nvSpPr>
          <p:cNvPr id="8" name="矩形 7"/>
          <p:cNvSpPr/>
          <p:nvPr/>
        </p:nvSpPr>
        <p:spPr>
          <a:xfrm>
            <a:off x="928662" y="5408056"/>
            <a:ext cx="3786214" cy="1200329"/>
          </a:xfrm>
          <a:prstGeom prst="rect">
            <a:avLst/>
          </a:prstGeom>
        </p:spPr>
        <p:txBody>
          <a:bodyPr wrap="square">
            <a:spAutoFit/>
          </a:bodyPr>
          <a:lstStyle/>
          <a:p>
            <a:pPr algn="just">
              <a:buFont typeface="Wingdings" panose="05000000000000000000" pitchFamily="2" charset="2"/>
              <a:buNone/>
            </a:pP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solidFill>
                  <a:srgbClr val="FF00FF"/>
                </a:solidFill>
                <a:latin typeface="Courier New" panose="02070309020205020404" pitchFamily="49" charset="0"/>
                <a:cs typeface="Courier New" panose="02070309020205020404" pitchFamily="49" charset="0"/>
              </a:rPr>
              <a:t>max</a:t>
            </a:r>
            <a:r>
              <a:rPr lang="en-US" altLang="zh-CN" b="1" dirty="0">
                <a:solidFill>
                  <a:srgbClr val="0000FF"/>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a, </a:t>
            </a:r>
            <a:r>
              <a:rPr lang="en-US" altLang="zh-CN" b="1" dirty="0">
                <a:solidFill>
                  <a:srgbClr val="0000FF"/>
                </a:solidFill>
                <a:latin typeface="Courier New" panose="02070309020205020404" pitchFamily="49" charset="0"/>
                <a:cs typeface="Courier New" panose="02070309020205020404" pitchFamily="49" charset="0"/>
              </a:rPr>
              <a:t>char </a:t>
            </a:r>
            <a:r>
              <a:rPr lang="en-US" altLang="zh-CN" b="1" dirty="0">
                <a:latin typeface="Courier New" panose="02070309020205020404" pitchFamily="49" charset="0"/>
                <a:cs typeface="Courier New" panose="02070309020205020404" pitchFamily="49" charset="0"/>
              </a:rPr>
              <a:t>b)</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p>
          <a:p>
            <a:pPr algn="just">
              <a:buFont typeface="Wingdings" panose="05000000000000000000" pitchFamily="2" charset="2"/>
              <a:buNone/>
            </a:pPr>
            <a:r>
              <a:rPr lang="en-US" altLang="zh-CN" b="1" dirty="0">
                <a:latin typeface="Courier New" panose="02070309020205020404" pitchFamily="49" charset="0"/>
                <a:cs typeface="Courier New" panose="02070309020205020404" pitchFamily="49" charset="0"/>
              </a:rPr>
              <a:t>} </a:t>
            </a:r>
            <a:endParaRPr lang="zh-CN" altLang="en-US" dirty="0">
              <a:solidFill>
                <a:schemeClr val="tx2"/>
              </a:solidFill>
              <a:latin typeface="Courier New" panose="02070309020205020404" pitchFamily="49" charset="0"/>
              <a:cs typeface="Courier New" panose="02070309020205020404" pitchFamily="49" charset="0"/>
            </a:endParaRPr>
          </a:p>
        </p:txBody>
      </p:sp>
      <p:cxnSp>
        <p:nvCxnSpPr>
          <p:cNvPr id="10" name="直接连接符 9"/>
          <p:cNvCxnSpPr/>
          <p:nvPr/>
        </p:nvCxnSpPr>
        <p:spPr>
          <a:xfrm rot="16200000" flipH="1">
            <a:off x="3438930" y="4260648"/>
            <a:ext cx="2143141" cy="198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rot="10800000">
            <a:off x="785786" y="5392385"/>
            <a:ext cx="3714776"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00562" y="5390797"/>
            <a:ext cx="4357718" cy="158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024809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大多数类模板不能任意进行实例化。也就是说类模板的类型参数往往在实例化时不允许用任意的类（类型）作为</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。模板的</a:t>
            </a:r>
            <a:r>
              <a:rPr lang="zh-CN" altLang="en-US" dirty="0">
                <a:latin typeface="Times New Roman" panose="02020603050405020304"/>
              </a:rPr>
              <a:t>“</a:t>
            </a:r>
            <a:r>
              <a:rPr lang="zh-CN" altLang="en-US" dirty="0"/>
              <a:t>实参</a:t>
            </a:r>
            <a:r>
              <a:rPr lang="zh-CN" altLang="en-US" dirty="0">
                <a:latin typeface="Times New Roman" panose="02020603050405020304"/>
              </a:rPr>
              <a:t>”</a:t>
            </a:r>
            <a:r>
              <a:rPr lang="zh-CN" altLang="en-US" dirty="0"/>
              <a:t>不当，主要会在实例化后的函数成员调用中体现出来</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153400" cy="5448668"/>
          </a:xfrm>
        </p:spPr>
        <p:txBody>
          <a:bodyPr/>
          <a:lstStyle/>
          <a:p>
            <a:pPr marL="0" indent="0">
              <a:buNone/>
            </a:pPr>
            <a:r>
              <a:rPr lang="en-US" altLang="zh-CN" dirty="0">
                <a:solidFill>
                  <a:srgbClr val="C00000"/>
                </a:solidFill>
              </a:rPr>
              <a:t>【</a:t>
            </a:r>
            <a:r>
              <a:rPr lang="zh-CN" altLang="en-US" dirty="0">
                <a:solidFill>
                  <a:srgbClr val="C00000"/>
                </a:solidFill>
              </a:rPr>
              <a:t>例如</a:t>
            </a:r>
            <a:r>
              <a:rPr lang="en-US" altLang="zh-CN" dirty="0">
                <a:solidFill>
                  <a:srgbClr val="C00000"/>
                </a:solidFill>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stack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栈中元素类型为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的</a:t>
            </a:r>
            <a:r>
              <a:rPr lang="en-US" altLang="zh-CN" sz="2000" b="1" dirty="0">
                <a:solidFill>
                  <a:srgbClr val="00B050"/>
                </a:solidFill>
                <a:latin typeface="Courier New" panose="02070309020205020404" pitchFamily="49" charset="0"/>
                <a:cs typeface="Courier New" panose="02070309020205020404" pitchFamily="49" charset="0"/>
              </a:rPr>
              <a:t>stack </a:t>
            </a:r>
            <a:r>
              <a:rPr lang="zh-CN" altLang="en-US" sz="2000" b="1" dirty="0">
                <a:solidFill>
                  <a:srgbClr val="00B050"/>
                </a:solidFill>
                <a:latin typeface="Courier New" panose="02070309020205020404" pitchFamily="49" charset="0"/>
                <a:cs typeface="Courier New" panose="02070309020205020404" pitchFamily="49" charset="0"/>
              </a:rPr>
              <a:t>类模板</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 [MAX]; </a:t>
            </a:r>
            <a:r>
              <a:rPr lang="en-US" altLang="zh-CN" sz="2000" b="1" dirty="0">
                <a:solidFill>
                  <a:srgbClr val="00B050"/>
                </a:solidFill>
                <a:latin typeface="Courier New" panose="02070309020205020404" pitchFamily="49" charset="0"/>
                <a:cs typeface="Courier New" panose="02070309020205020404" pitchFamily="49" charset="0"/>
              </a:rPr>
              <a:t>//num </a:t>
            </a:r>
            <a:r>
              <a:rPr lang="zh-CN" altLang="en-US" sz="2000" b="1" dirty="0">
                <a:solidFill>
                  <a:srgbClr val="00B050"/>
                </a:solidFill>
                <a:latin typeface="Courier New" panose="02070309020205020404" pitchFamily="49" charset="0"/>
                <a:cs typeface="Courier New" panose="02070309020205020404" pitchFamily="49" charset="0"/>
              </a:rPr>
              <a:t>中存放栈的实际数据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top;</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//top </a:t>
            </a:r>
            <a:r>
              <a:rPr lang="zh-CN" altLang="en-US" sz="2000" b="1" dirty="0">
                <a:solidFill>
                  <a:srgbClr val="00B050"/>
                </a:solidFill>
                <a:latin typeface="Courier New" panose="02070309020205020404" pitchFamily="49" charset="0"/>
                <a:cs typeface="Courier New" panose="02070309020205020404" pitchFamily="49" charset="0"/>
              </a:rPr>
              <a:t>为栈顶位置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stack () { top=0;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构造函数</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 </a:t>
            </a:r>
            <a:r>
              <a:rPr lang="en-US" altLang="zh-CN" sz="2000" b="1" dirty="0">
                <a:latin typeface="Courier New" panose="02070309020205020404" pitchFamily="49" charset="0"/>
                <a:cs typeface="Courier New" panose="02070309020205020404" pitchFamily="49" charset="0"/>
              </a:rPr>
              <a:t>push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 { num[top++]=a; }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将数据</a:t>
            </a:r>
            <a:r>
              <a:rPr lang="en-US" altLang="zh-CN" sz="2000" b="1" dirty="0">
                <a:solidFill>
                  <a:srgbClr val="00B050"/>
                </a:solidFill>
                <a:latin typeface="Courier New" panose="02070309020205020404" pitchFamily="49" charset="0"/>
                <a:cs typeface="Courier New" panose="02070309020205020404" pitchFamily="49" charset="0"/>
              </a:rPr>
              <a:t>a“</a:t>
            </a:r>
            <a:r>
              <a:rPr lang="zh-CN" altLang="en-US" sz="2000" b="1" dirty="0">
                <a:solidFill>
                  <a:srgbClr val="00B050"/>
                </a:solidFill>
                <a:latin typeface="Courier New" panose="02070309020205020404" pitchFamily="49" charset="0"/>
                <a:cs typeface="Courier New" panose="02070309020205020404" pitchFamily="49" charset="0"/>
              </a:rPr>
              <a:t>压入”栈顶</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showtop</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显示栈顶数据</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模板中通用的</a:t>
            </a:r>
            <a:r>
              <a:rPr lang="en-US" altLang="zh-CN" sz="2000" b="1" dirty="0" err="1">
                <a:solidFill>
                  <a:srgbClr val="00B050"/>
                </a:solidFill>
                <a:latin typeface="Courier New" panose="02070309020205020404" pitchFamily="49" charset="0"/>
                <a:cs typeface="Courier New" panose="02070309020205020404" pitchFamily="49" charset="0"/>
              </a:rPr>
              <a:t>showtop</a:t>
            </a:r>
            <a:r>
              <a:rPr lang="zh-CN" altLang="en-US" sz="2000" b="1" dirty="0">
                <a:solidFill>
                  <a:srgbClr val="00B050"/>
                </a:solidFill>
                <a:latin typeface="Courier New" panose="02070309020205020404" pitchFamily="49" charset="0"/>
                <a:cs typeface="Courier New" panose="02070309020205020404" pitchFamily="49" charset="0"/>
              </a:rPr>
              <a:t>，显示栈顶的那一个</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类型的数据</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（必须为可直接通过运算符“</a:t>
            </a:r>
            <a:r>
              <a:rPr lang="en-US" altLang="zh-CN" sz="2000" b="1" dirty="0">
                <a:solidFill>
                  <a:srgbClr val="00B050"/>
                </a:solidFill>
                <a:latin typeface="Courier New" panose="02070309020205020404" pitchFamily="49" charset="0"/>
                <a:cs typeface="Courier New" panose="02070309020205020404" pitchFamily="49" charset="0"/>
              </a:rPr>
              <a:t>&lt;&lt;”</a:t>
            </a:r>
            <a:r>
              <a:rPr lang="zh-CN" altLang="en-US" sz="2000" b="1" dirty="0">
                <a:solidFill>
                  <a:srgbClr val="00B050"/>
                </a:solidFill>
                <a:latin typeface="Courier New" panose="02070309020205020404" pitchFamily="49" charset="0"/>
                <a:cs typeface="Courier New" panose="02070309020205020404" pitchFamily="49" charset="0"/>
              </a:rPr>
              <a:t>来显示的数据）</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if </a:t>
            </a:r>
            <a:r>
              <a:rPr lang="en-US" altLang="zh-CN" sz="2000" b="1" dirty="0">
                <a:latin typeface="Courier New" panose="02070309020205020404" pitchFamily="49" charset="0"/>
                <a:cs typeface="Courier New" panose="02070309020205020404" pitchFamily="49" charset="0"/>
              </a:rPr>
              <a:t>(top==0)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"stack is empty!"&lt;&lt; </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else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Top_Member</a:t>
            </a:r>
            <a:r>
              <a:rPr lang="en-US" altLang="zh-CN" sz="2000" b="1" dirty="0">
                <a:latin typeface="Courier New" panose="02070309020205020404" pitchFamily="49" charset="0"/>
                <a:cs typeface="Courier New" panose="02070309020205020404" pitchFamily="49" charset="0"/>
              </a:rPr>
              <a:t>:"&lt;&lt;num[top-1]&lt;&lt;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285860"/>
            <a:ext cx="8153400" cy="5029200"/>
          </a:xfrm>
        </p:spPr>
        <p:txBody>
          <a:bodyPr/>
          <a:lstStyle/>
          <a:p>
            <a:r>
              <a:rPr lang="zh-CN" altLang="en-US" dirty="0"/>
              <a:t>在类模板</a:t>
            </a:r>
            <a:r>
              <a:rPr lang="en-US" altLang="zh-CN" dirty="0"/>
              <a:t>stack </a:t>
            </a:r>
            <a:r>
              <a:rPr lang="zh-CN" altLang="en-US" dirty="0"/>
              <a:t>中，以下实例化都是可行的：</a:t>
            </a:r>
          </a:p>
          <a:p>
            <a:pPr marL="609600" indent="-609600">
              <a:spcBef>
                <a:spcPts val="0"/>
              </a:spcBef>
              <a:buNone/>
            </a:pPr>
            <a:r>
              <a:rPr lang="en-US" altLang="zh-CN" b="1" dirty="0"/>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&gt;i1,i2;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char</a:t>
            </a:r>
            <a:r>
              <a:rPr lang="en-US" altLang="zh-CN" sz="2400" b="1" dirty="0">
                <a:latin typeface="Courier New" panose="02070309020205020404" pitchFamily="49" charset="0"/>
                <a:cs typeface="Courier New" panose="02070309020205020404" pitchFamily="49" charset="0"/>
              </a:rPr>
              <a:t>&gt;c1,c2; </a:t>
            </a:r>
          </a:p>
          <a:p>
            <a:pPr marL="609600" indent="-609600">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a:solidFill>
                  <a:srgbClr val="0000FF"/>
                </a:solidFill>
                <a:latin typeface="Courier New" panose="02070309020205020404" pitchFamily="49" charset="0"/>
                <a:cs typeface="Courier New" panose="02070309020205020404" pitchFamily="49" charset="0"/>
              </a:rPr>
              <a:t>float</a:t>
            </a:r>
            <a:r>
              <a:rPr lang="en-US" altLang="zh-CN" sz="2400" b="1" dirty="0">
                <a:latin typeface="Courier New" panose="02070309020205020404" pitchFamily="49" charset="0"/>
                <a:cs typeface="Courier New" panose="02070309020205020404" pitchFamily="49" charset="0"/>
              </a:rPr>
              <a:t>&gt;f1,f2</a:t>
            </a:r>
            <a:r>
              <a:rPr lang="zh-CN" altLang="en-US" sz="2400" b="1" dirty="0">
                <a:latin typeface="Courier New" panose="02070309020205020404" pitchFamily="49" charset="0"/>
                <a:cs typeface="Courier New" panose="02070309020205020404" pitchFamily="49" charset="0"/>
              </a:rPr>
              <a:t>；</a:t>
            </a:r>
          </a:p>
          <a:p>
            <a:pPr lvl="1"/>
            <a:r>
              <a:rPr lang="zh-CN" altLang="en-US" dirty="0"/>
              <a:t>但如果采用用户定义类型而又未在该类中对运算符“</a:t>
            </a:r>
            <a:r>
              <a:rPr lang="en-US" altLang="zh-CN" dirty="0"/>
              <a:t>&lt;&lt;”</a:t>
            </a:r>
            <a:r>
              <a:rPr lang="zh-CN" altLang="en-US" dirty="0"/>
              <a:t>进行重载时，就会产生问题，例如：</a:t>
            </a:r>
            <a:r>
              <a:rPr lang="en-US" altLang="zh-CN" b="1" dirty="0">
                <a:solidFill>
                  <a:schemeClr val="tx2"/>
                </a:solidFill>
                <a:latin typeface="Courier New" panose="02070309020205020404" pitchFamily="49" charset="0"/>
                <a:cs typeface="Courier New" panose="02070309020205020404" pitchFamily="49" charset="0"/>
              </a:rPr>
              <a:t>stack&lt;complex&gt;com1,com2; </a:t>
            </a:r>
          </a:p>
          <a:p>
            <a:pPr lvl="2"/>
            <a:r>
              <a:rPr lang="zh-CN" altLang="en-US" dirty="0"/>
              <a:t>由于在执行</a:t>
            </a:r>
            <a:r>
              <a:rPr lang="en-US" altLang="zh-CN" dirty="0"/>
              <a:t>com1.showtop() </a:t>
            </a:r>
            <a:r>
              <a:rPr lang="zh-CN" altLang="en-US" dirty="0"/>
              <a:t>函数时，将需要对</a:t>
            </a:r>
            <a:r>
              <a:rPr lang="en-US" altLang="zh-CN" dirty="0"/>
              <a:t>complex </a:t>
            </a:r>
            <a:r>
              <a:rPr lang="zh-CN" altLang="en-US" dirty="0"/>
              <a:t>类型的数据</a:t>
            </a:r>
            <a:r>
              <a:rPr lang="en-US" altLang="zh-CN" dirty="0"/>
              <a:t>num[top-1] </a:t>
            </a:r>
            <a:r>
              <a:rPr lang="zh-CN" altLang="en-US" dirty="0"/>
              <a:t>通过使用运算符“</a:t>
            </a:r>
            <a:r>
              <a:rPr lang="en-US" altLang="zh-CN" dirty="0"/>
              <a:t>&lt;&lt;”</a:t>
            </a:r>
            <a:r>
              <a:rPr lang="zh-CN" altLang="en-US" dirty="0"/>
              <a:t>来进行输出，而系统和用户都没有定义过这种操作，因此，类模板</a:t>
            </a:r>
            <a:r>
              <a:rPr lang="en-US" altLang="zh-CN" dirty="0"/>
              <a:t>stack </a:t>
            </a:r>
            <a:r>
              <a:rPr lang="zh-CN" altLang="en-US" dirty="0"/>
              <a:t>的实例化</a:t>
            </a:r>
            <a:r>
              <a:rPr lang="en-US" altLang="zh-CN" dirty="0"/>
              <a:t>stack&lt;complex&gt;</a:t>
            </a:r>
            <a:r>
              <a:rPr lang="zh-CN" altLang="en-US" dirty="0"/>
              <a:t>就是不可行的了</a:t>
            </a:r>
          </a:p>
        </p:txBody>
      </p:sp>
      <p:sp>
        <p:nvSpPr>
          <p:cNvPr id="4" name="页脚占位符 3"/>
          <p:cNvSpPr>
            <a:spLocks noGrp="1"/>
          </p:cNvSpPr>
          <p:nvPr>
            <p:ph type="ftr" sz="quarter" idx="3"/>
          </p:nvPr>
        </p:nvSpPr>
        <p:spPr bwMode="auto">
          <a:xfrm>
            <a:off x="357158" y="6488136"/>
            <a:ext cx="3286148" cy="29845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l" rtl="0" fontAlgn="base">
              <a:spcBef>
                <a:spcPct val="0"/>
              </a:spcBef>
              <a:spcAft>
                <a:spcPct val="0"/>
              </a:spcAft>
              <a:defRPr sz="1200" b="0" kern="1200">
                <a:solidFill>
                  <a:schemeClr val="bg2"/>
                </a:solidFill>
                <a:latin typeface="Tahoma" panose="020B0604030504040204" pitchFamily="34" charset="0"/>
                <a:ea typeface="宋体" panose="02010600030101010101" pitchFamily="2" charset="-122"/>
                <a:cs typeface="Tahoma" panose="020B060403050404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a:ea typeface="Tahoma" panose="020B0604030504040204" pitchFamily="34" charset="0"/>
              </a:rPr>
              <a:t>Database &amp; Information System Lab</a:t>
            </a:r>
            <a:endParaRPr lang="en-US" altLang="zh-CN" dirty="0">
              <a:ea typeface="Tahoma" panose="020B0604030504040204" pitchFamily="34" charset="0"/>
            </a:endParaRPr>
          </a:p>
        </p:txBody>
      </p:sp>
      <p:sp>
        <p:nvSpPr>
          <p:cNvPr id="5" name="灯片编号占位符 4"/>
          <p:cNvSpPr>
            <a:spLocks noGrp="1"/>
          </p:cNvSpPr>
          <p:nvPr>
            <p:ph type="sldNum" sz="quarter" idx="4"/>
          </p:nvPr>
        </p:nvSpPr>
        <p:spPr bwMode="auto">
          <a:xfrm>
            <a:off x="3705228" y="6481786"/>
            <a:ext cx="1652590" cy="292100"/>
          </a:xfrm>
          <a:prstGeom prst="rect">
            <a:avLst/>
          </a:prstGeom>
          <a:noFill/>
          <a:ln w="9525">
            <a:noFill/>
            <a:miter lim="800000"/>
          </a:ln>
          <a:effectLst/>
        </p:spPr>
        <p:txBody>
          <a:bodyPr vert="horz" wrap="square" lIns="91440" tIns="45720" rIns="91440" bIns="45720" numCol="1" anchor="t" anchorCtr="0" compatLnSpc="1"/>
          <a:lstStyle>
            <a:defPPr>
              <a:defRPr lang="en-US"/>
            </a:defPPr>
            <a:lvl1pPr algn="ctr" rtl="0" fontAlgn="base">
              <a:spcBef>
                <a:spcPct val="0"/>
              </a:spcBef>
              <a:spcAft>
                <a:spcPct val="0"/>
              </a:spcAft>
              <a:defRPr sz="1400" b="1" kern="1200">
                <a:solidFill>
                  <a:schemeClr val="tx1"/>
                </a:solidFill>
                <a:latin typeface="+mn-lt"/>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fld id="{E24BA5DA-9399-4747-BBF5-65A2C2316885}" type="slidenum">
              <a:rPr lang="en-US" altLang="zh-CN" smtClean="0"/>
              <a:pPr/>
              <a:t>42</a:t>
            </a:fld>
            <a:endParaRPr lang="en-US" altLang="zh-CN"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如果用户在上述情况下，需要使</a:t>
            </a:r>
            <a:r>
              <a:rPr lang="en-US" altLang="zh-CN" b="1" dirty="0">
                <a:latin typeface="Courier New" panose="02070309020205020404" pitchFamily="49" charset="0"/>
                <a:cs typeface="Courier New" panose="02070309020205020404" pitchFamily="49" charset="0"/>
              </a:rPr>
              <a:t>stack&lt;complex&gt;</a:t>
            </a:r>
            <a:r>
              <a:rPr lang="zh-CN" altLang="en-US" dirty="0"/>
              <a:t>可行，可有几个办法</a:t>
            </a:r>
            <a:r>
              <a:rPr lang="en-US" altLang="zh-CN" dirty="0"/>
              <a:t>:</a:t>
            </a:r>
            <a:endParaRPr lang="zh-CN" altLang="en-US" dirty="0"/>
          </a:p>
          <a:p>
            <a:pPr lvl="1"/>
            <a:r>
              <a:rPr lang="zh-CN" altLang="en-US" dirty="0"/>
              <a:t>对于类</a:t>
            </a:r>
            <a:r>
              <a:rPr lang="en-US" altLang="zh-CN" dirty="0"/>
              <a:t>complex </a:t>
            </a:r>
            <a:r>
              <a:rPr lang="zh-CN" altLang="en-US" dirty="0"/>
              <a:t>追加插入运算符“</a:t>
            </a:r>
            <a:r>
              <a:rPr lang="en-US" altLang="zh-CN" dirty="0"/>
              <a:t>&lt;&lt;”</a:t>
            </a:r>
            <a:r>
              <a:rPr lang="zh-CN" altLang="en-US" dirty="0"/>
              <a:t>的重载定义；</a:t>
            </a:r>
          </a:p>
          <a:p>
            <a:pPr lvl="1"/>
            <a:r>
              <a:rPr lang="zh-CN" altLang="en-US" dirty="0"/>
              <a:t>也可在类模板</a:t>
            </a:r>
            <a:r>
              <a:rPr lang="en-US" altLang="zh-CN" dirty="0"/>
              <a:t>stack </a:t>
            </a:r>
            <a:r>
              <a:rPr lang="zh-CN" altLang="en-US" dirty="0"/>
              <a:t>的定义中增加一个“特例版本”（也称“特殊版本”）的定义。例如在上例中，可以在类模板定义之后给出如下形式的特例版本：</a:t>
            </a:r>
          </a:p>
          <a:p>
            <a:endParaRPr lang="zh-CN" alt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zh-CN" altLang="en-US" sz="2400" b="1" dirty="0">
                <a:solidFill>
                  <a:srgbClr val="00B050"/>
                </a:solidFill>
                <a:latin typeface="Courier New" panose="02070309020205020404" pitchFamily="49" charset="0"/>
                <a:cs typeface="Courier New" panose="02070309020205020404" pitchFamily="49" charset="0"/>
              </a:rPr>
              <a:t>（专门补充的“特例版本”），显示栈顶的</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那一个</a:t>
            </a:r>
            <a:r>
              <a:rPr lang="en-US" altLang="zh-CN" sz="2400" b="1" dirty="0">
                <a:solidFill>
                  <a:srgbClr val="00B050"/>
                </a:solidFill>
                <a:latin typeface="Courier New" panose="02070309020205020404" pitchFamily="49" charset="0"/>
                <a:cs typeface="Courier New" panose="02070309020205020404" pitchFamily="49" charset="0"/>
              </a:rPr>
              <a:t>complex </a:t>
            </a:r>
            <a:r>
              <a:rPr lang="zh-CN" altLang="en-US" sz="2400" b="1" dirty="0">
                <a:solidFill>
                  <a:srgbClr val="00B050"/>
                </a:solidFill>
                <a:latin typeface="Courier New" panose="02070309020205020404" pitchFamily="49" charset="0"/>
                <a:cs typeface="Courier New" panose="02070309020205020404" pitchFamily="49" charset="0"/>
              </a:rPr>
              <a:t>型数据。其中的</a:t>
            </a:r>
            <a:r>
              <a:rPr lang="en-US" altLang="zh-CN" sz="2400" b="1" dirty="0">
                <a:solidFill>
                  <a:srgbClr val="00B050"/>
                </a:solidFill>
                <a:latin typeface="Courier New" panose="02070309020205020404" pitchFamily="49" charset="0"/>
                <a:cs typeface="Courier New" panose="02070309020205020404" pitchFamily="49" charset="0"/>
              </a:rPr>
              <a:t>stack&lt;complex&gt;</a:t>
            </a:r>
            <a:r>
              <a:rPr lang="zh-CN" altLang="en-US" sz="2400" b="1" dirty="0">
                <a:solidFill>
                  <a:srgbClr val="00B050"/>
                </a:solidFill>
                <a:latin typeface="Courier New" panose="02070309020205020404" pitchFamily="49" charset="0"/>
                <a:cs typeface="Courier New" panose="02070309020205020404" pitchFamily="49" charset="0"/>
              </a:rPr>
              <a:t>为一个实例化后的模板类</a:t>
            </a:r>
            <a:r>
              <a:rPr lang="en-US" altLang="zh-CN" sz="2400" b="1" dirty="0">
                <a:solidFill>
                  <a:srgbClr val="00B050"/>
                </a:solidFill>
                <a:latin typeface="Courier New" panose="02070309020205020404" pitchFamily="49" charset="0"/>
                <a:cs typeface="Courier New" panose="02070309020205020404" pitchFamily="49" charset="0"/>
              </a:rPr>
              <a:t>*/</a:t>
            </a:r>
            <a:endParaRPr lang="zh-CN" altLang="en-US" sz="2400" b="1" dirty="0">
              <a:solidFill>
                <a:srgbClr val="00B050"/>
              </a:solidFill>
              <a:latin typeface="Courier New" panose="02070309020205020404" pitchFamily="49" charset="0"/>
              <a:cs typeface="Courier New" panose="02070309020205020404" pitchFamily="49" charset="0"/>
            </a:endParaRP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if </a:t>
            </a:r>
            <a:r>
              <a:rPr lang="en-US" altLang="zh-CN" sz="2400" b="1" dirty="0">
                <a:latin typeface="Courier New" panose="02070309020205020404" pitchFamily="49" charset="0"/>
                <a:cs typeface="Courier New" panose="02070309020205020404" pitchFamily="49" charset="0"/>
              </a:rPr>
              <a:t>(top==0) </a:t>
            </a:r>
          </a:p>
          <a:p>
            <a:pPr marL="609600" indent="-609600">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 </a:t>
            </a:r>
          </a:p>
          <a:p>
            <a:pPr marL="609600" indent="-609600">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:"&lt;&lt;num[top-1].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marL="609600" indent="-609600">
              <a:buNone/>
            </a:pPr>
            <a:r>
              <a:rPr lang="en-US" altLang="zh-CN" sz="2400" b="1" dirty="0">
                <a:latin typeface="Courier New" panose="02070309020205020404" pitchFamily="49" charset="0"/>
                <a:cs typeface="Courier New" panose="02070309020205020404" pitchFamily="49" charset="0"/>
              </a:rPr>
              <a:t>		&lt;&lt;", "&lt;&lt;num[top-1].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marL="609600" indent="-609600">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a:p>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假设自定义的复数类型</a:t>
            </a:r>
            <a:r>
              <a:rPr lang="en-US" altLang="zh-CN" dirty="0"/>
              <a:t>complex </a:t>
            </a:r>
            <a:r>
              <a:rPr lang="zh-CN" altLang="en-US" dirty="0"/>
              <a:t>中具有公有的成员函数</a:t>
            </a:r>
            <a:r>
              <a:rPr lang="en-US" altLang="zh-CN" dirty="0" err="1"/>
              <a:t>get_r</a:t>
            </a:r>
            <a:r>
              <a:rPr lang="en-US" altLang="zh-CN" dirty="0"/>
              <a:t>()</a:t>
            </a:r>
            <a:r>
              <a:rPr lang="zh-CN" altLang="en-US" dirty="0"/>
              <a:t>以及</a:t>
            </a:r>
            <a:r>
              <a:rPr lang="en-US" altLang="zh-CN" dirty="0" err="1"/>
              <a:t>get_i</a:t>
            </a:r>
            <a:r>
              <a:rPr lang="en-US" altLang="zh-CN" dirty="0"/>
              <a:t>()</a:t>
            </a:r>
            <a:r>
              <a:rPr lang="zh-CN" altLang="en-US" dirty="0"/>
              <a:t>，用于获取复数的实部和虚部。如此，当实例化</a:t>
            </a:r>
            <a:r>
              <a:rPr lang="en-US" altLang="zh-CN" dirty="0"/>
              <a:t>stack&lt;complex&gt;</a:t>
            </a:r>
            <a:r>
              <a:rPr lang="zh-CN" altLang="en-US" dirty="0"/>
              <a:t>时将按该特例版本的定义进行。</a:t>
            </a:r>
          </a:p>
          <a:p>
            <a:r>
              <a:rPr lang="zh-CN" altLang="en-US" dirty="0"/>
              <a:t>概括地说，当处理某一类模板中的可变类型</a:t>
            </a:r>
            <a:r>
              <a:rPr lang="en-US" altLang="zh-CN" dirty="0">
                <a:solidFill>
                  <a:srgbClr val="FF0000"/>
                </a:solidFill>
              </a:rPr>
              <a:t>T</a:t>
            </a:r>
            <a:r>
              <a:rPr lang="zh-CN" altLang="en-US" dirty="0"/>
              <a:t>型数据时，如果处理算法并不能对所有的</a:t>
            </a:r>
            <a:r>
              <a:rPr lang="en-US" altLang="zh-CN" dirty="0">
                <a:solidFill>
                  <a:srgbClr val="FF0000"/>
                </a:solidFill>
              </a:rPr>
              <a:t>T</a:t>
            </a:r>
            <a:r>
              <a:rPr lang="zh-CN" altLang="en-US" dirty="0"/>
              <a:t>类型取值做统一的处理，此时可通过使用专门补充的所谓特例版本来对具有特殊性的那些</a:t>
            </a:r>
            <a:r>
              <a:rPr lang="en-US" altLang="zh-CN" dirty="0"/>
              <a:t>T</a:t>
            </a:r>
            <a:r>
              <a:rPr lang="zh-CN" altLang="en-US" dirty="0"/>
              <a:t>类型取值做特殊处理。</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类型参数检测与特例版本</a:t>
            </a:r>
          </a:p>
        </p:txBody>
      </p:sp>
      <p:sp>
        <p:nvSpPr>
          <p:cNvPr id="3" name="内容占位符 2"/>
          <p:cNvSpPr>
            <a:spLocks noGrp="1"/>
          </p:cNvSpPr>
          <p:nvPr>
            <p:ph idx="1"/>
          </p:nvPr>
        </p:nvSpPr>
        <p:spPr/>
        <p:txBody>
          <a:bodyPr/>
          <a:lstStyle/>
          <a:p>
            <a:r>
              <a:rPr lang="zh-CN" altLang="en-US" dirty="0"/>
              <a:t>也可以对函数模板，或类模板的个别函数成员补充其“特例版本”定义。</a:t>
            </a:r>
          </a:p>
          <a:p>
            <a:r>
              <a:rPr lang="zh-CN" altLang="en-US" dirty="0"/>
              <a:t>例如，可将该例的</a:t>
            </a:r>
            <a:r>
              <a:rPr lang="en-US" altLang="zh-CN" dirty="0" err="1"/>
              <a:t>showtop</a:t>
            </a:r>
            <a:r>
              <a:rPr lang="zh-CN" altLang="en-US" dirty="0"/>
              <a:t>功能进一步划分，让</a:t>
            </a:r>
            <a:r>
              <a:rPr lang="en-US" altLang="zh-CN" dirty="0" err="1"/>
              <a:t>showtop</a:t>
            </a:r>
            <a:r>
              <a:rPr lang="zh-CN" altLang="en-US" dirty="0"/>
              <a:t>调用另一个新增加的</a:t>
            </a:r>
            <a:r>
              <a:rPr lang="en-US" altLang="zh-CN" dirty="0"/>
              <a:t>show</a:t>
            </a:r>
            <a:r>
              <a:rPr lang="zh-CN" altLang="en-US" dirty="0"/>
              <a:t>函数，而由</a:t>
            </a:r>
            <a:r>
              <a:rPr lang="en-US" altLang="zh-CN" dirty="0"/>
              <a:t>show</a:t>
            </a:r>
            <a:r>
              <a:rPr lang="zh-CN" altLang="en-US" dirty="0"/>
              <a:t>函数具体考虑对两种情况的处理：一种处理可直接通过运算符“</a:t>
            </a:r>
            <a:r>
              <a:rPr lang="en-US" altLang="zh-CN" dirty="0"/>
              <a:t>&lt;&lt;”</a:t>
            </a:r>
            <a:r>
              <a:rPr lang="zh-CN" altLang="en-US" dirty="0"/>
              <a:t>来显示的数据，另一种“特例版本”专用于处理</a:t>
            </a:r>
            <a:r>
              <a:rPr lang="en-US" altLang="zh-CN" dirty="0"/>
              <a:t>complex</a:t>
            </a:r>
            <a:r>
              <a:rPr lang="zh-CN" altLang="en-US" dirty="0"/>
              <a:t>类型的数据。</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complex {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复数类型</a:t>
            </a:r>
            <a:r>
              <a:rPr lang="en-US" altLang="zh-CN" sz="2400" b="1" dirty="0">
                <a:solidFill>
                  <a:srgbClr val="00B050"/>
                </a:solidFill>
                <a:latin typeface="Courier New" panose="02070309020205020404" pitchFamily="49" charset="0"/>
                <a:cs typeface="Courier New" panose="02070309020205020404" pitchFamily="49" charset="0"/>
              </a:rPr>
              <a:t>complex</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real, image;</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class </a:t>
            </a:r>
            <a:r>
              <a:rPr lang="en-US" altLang="zh-CN" sz="2400" b="1" dirty="0">
                <a:latin typeface="Courier New" panose="02070309020205020404" pitchFamily="49" charset="0"/>
                <a:cs typeface="Courier New" panose="02070309020205020404" pitchFamily="49" charset="0"/>
              </a:rPr>
              <a:t>stack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data [20];</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top;</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public</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rgbClr val="6699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void </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显示栈顶数据</a:t>
            </a:r>
          </a:p>
          <a:p>
            <a:pPr>
              <a:spcBef>
                <a:spcPts val="0"/>
              </a:spcBef>
              <a:buNone/>
            </a:pPr>
            <a:r>
              <a:rPr lang="zh-CN" altLang="en-US" sz="2400" b="1" dirty="0">
                <a:latin typeface="Courier New" panose="02070309020205020404" pitchFamily="49" charset="0"/>
                <a:cs typeface="Courier New" panose="02070309020205020404" pitchFamily="49" charset="0"/>
              </a:rPr>
              <a:t>    ...</a:t>
            </a:r>
          </a:p>
          <a:p>
            <a:pPr>
              <a:spcBef>
                <a:spcPts val="0"/>
              </a:spcBef>
              <a:buNone/>
            </a:pPr>
            <a:r>
              <a:rPr lang="zh-CN" altLang="en-US" sz="2400" b="1" dirty="0">
                <a:latin typeface="Courier New" panose="02070309020205020404" pitchFamily="49" charset="0"/>
                <a:cs typeface="Courier New" panose="02070309020205020404" pitchFamily="49" charset="0"/>
              </a:rPr>
              <a:t>};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507288" cy="5304631"/>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a:solidFill>
                  <a:srgbClr val="0000FF"/>
                </a:solidFill>
                <a:latin typeface="Courier New" panose="02070309020205020404" pitchFamily="49" charset="0"/>
                <a:cs typeface="Courier New" panose="02070309020205020404" pitchFamily="49" charset="0"/>
              </a:rPr>
              <a:t> </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通用的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	//T</a:t>
            </a:r>
            <a:r>
              <a:rPr lang="zh-CN" altLang="en-US" sz="2400" b="1" dirty="0">
                <a:solidFill>
                  <a:srgbClr val="00B050"/>
                </a:solidFill>
                <a:latin typeface="Courier New" panose="02070309020205020404" pitchFamily="49" charset="0"/>
                <a:cs typeface="Courier New" panose="02070309020205020404" pitchFamily="49" charset="0"/>
              </a:rPr>
              <a:t>类型数据，可直接通过“&lt;&lt;”来一次性输出的数据</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686800" cy="5127848"/>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a:t>
            </a:r>
            <a:r>
              <a:rPr lang="en-US" altLang="zh-CN" sz="2400" b="1" dirty="0" err="1">
                <a:latin typeface="Courier New" panose="02070309020205020404" pitchFamily="49" charset="0"/>
                <a:cs typeface="Courier New" panose="02070309020205020404" pitchFamily="49" charset="0"/>
              </a:rPr>
              <a:t>showtop</a:t>
            </a:r>
            <a:r>
              <a:rPr lang="en-US" altLang="zh-CN" sz="2400" b="1" dirty="0">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void</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专用于</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类型的</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显示栈顶的那一个</a:t>
            </a:r>
            <a:r>
              <a:rPr lang="en-US" altLang="zh-CN" sz="2400" b="1" dirty="0">
                <a:solidFill>
                  <a:srgbClr val="00B050"/>
                </a:solidFill>
                <a:latin typeface="Courier New" panose="02070309020205020404" pitchFamily="49" charset="0"/>
                <a:cs typeface="Courier New" panose="02070309020205020404" pitchFamily="49" charset="0"/>
              </a:rPr>
              <a:t>complex</a:t>
            </a:r>
            <a:r>
              <a:rPr lang="zh-CN" altLang="en-US" sz="2400" b="1" dirty="0">
                <a:solidFill>
                  <a:srgbClr val="00B050"/>
                </a:solidFill>
                <a:latin typeface="Courier New" panose="02070309020205020404" pitchFamily="49" charset="0"/>
                <a:cs typeface="Courier New" panose="02070309020205020404" pitchFamily="49" charset="0"/>
              </a:rPr>
              <a:t>型数据，它不可直接通过</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“&lt;&lt;”一次性输出!</a:t>
            </a:r>
          </a:p>
          <a:p>
            <a:pPr>
              <a:spcBef>
                <a:spcPts val="0"/>
              </a:spcBef>
              <a:buNone/>
            </a:pPr>
            <a:r>
              <a:rPr lang="zh-CN" altLang="en-US" sz="2400" b="1" dirty="0">
                <a:latin typeface="Courier New" panose="02070309020205020404" pitchFamily="49" charset="0"/>
                <a:cs typeface="Courier New" panose="02070309020205020404" pitchFamily="49" charset="0"/>
              </a:rPr>
              <a:t>{</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 </a:t>
            </a:r>
            <a:r>
              <a:rPr lang="en-US" altLang="zh-CN" sz="2400" b="1" dirty="0">
                <a:latin typeface="Courier New" panose="02070309020205020404" pitchFamily="49" charset="0"/>
                <a:cs typeface="Courier New" panose="02070309020205020404" pitchFamily="49" charset="0"/>
              </a:rPr>
              <a:t>(top==0) </a:t>
            </a:r>
          </a:p>
          <a:p>
            <a:pPr>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 &lt;&lt; "stack is empty!"&lt;&lt; </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else</a:t>
            </a:r>
            <a:endParaRPr lang="en-US" altLang="zh-CN" sz="2400" b="1" dirty="0">
              <a:solidFill>
                <a:srgbClr val="FF0000"/>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Top_Member</a:t>
            </a:r>
            <a:r>
              <a:rPr lang="en-US" altLang="zh-CN" sz="2400" b="1" dirty="0">
                <a:latin typeface="Courier New" panose="02070309020205020404" pitchFamily="49" charset="0"/>
                <a:cs typeface="Courier New" panose="02070309020205020404" pitchFamily="49" charset="0"/>
              </a:rPr>
              <a:t>:"&lt;&lt;data[top-1].</a:t>
            </a:r>
            <a:r>
              <a:rPr lang="en-US" altLang="zh-CN" sz="2400" b="1" dirty="0" err="1">
                <a:latin typeface="Courier New" panose="02070309020205020404" pitchFamily="49" charset="0"/>
                <a:cs typeface="Courier New" panose="02070309020205020404" pitchFamily="49" charset="0"/>
              </a:rPr>
              <a:t>get_r</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&lt;&lt;","&lt;&lt;data[top-1].</a:t>
            </a:r>
            <a:r>
              <a:rPr lang="en-US" altLang="zh-CN" sz="2400" b="1" dirty="0" err="1">
                <a:latin typeface="Courier New" panose="02070309020205020404" pitchFamily="49" charset="0"/>
                <a:cs typeface="Courier New" panose="02070309020205020404" pitchFamily="49" charset="0"/>
              </a:rPr>
              <a:t>get_i</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实际上，若“提取”出一个可变化的类型参数</a:t>
            </a:r>
            <a:r>
              <a:rPr lang="en-US" altLang="zh-CN" dirty="0"/>
              <a:t>T，</a:t>
            </a:r>
            <a:r>
              <a:rPr lang="zh-CN" altLang="en-US" dirty="0"/>
              <a:t>则可“综合”成为如下的同一个</a:t>
            </a:r>
            <a:r>
              <a:rPr lang="zh-CN" altLang="en-US" dirty="0">
                <a:solidFill>
                  <a:srgbClr val="FF0000"/>
                </a:solidFill>
              </a:rPr>
              <a:t>函数（即函数模板）</a:t>
            </a:r>
            <a:r>
              <a:rPr lang="zh-CN" altLang="en-US" dirty="0"/>
              <a:t>，它实际上代表着一组函数</a:t>
            </a:r>
            <a:endParaRPr lang="en-US" altLang="zh-CN" dirty="0">
              <a:solidFill>
                <a:srgbClr val="0000FF"/>
              </a:solidFill>
            </a:endParaRPr>
          </a:p>
          <a:p>
            <a:pPr>
              <a:lnSpc>
                <a:spcPct val="70000"/>
              </a:lnSpc>
              <a:buNone/>
            </a:pPr>
            <a:r>
              <a:rPr lang="en-US" altLang="zh-CN" dirty="0">
                <a:solidFill>
                  <a:srgbClr val="0000FF"/>
                </a:solidFill>
                <a:latin typeface="宋体" panose="02010600030101010101" pitchFamily="2" charset="-122"/>
              </a:rPr>
              <a:t>	</a:t>
            </a:r>
          </a:p>
          <a:p>
            <a:pPr>
              <a:lnSpc>
                <a:spcPct val="70000"/>
              </a:lnSpc>
              <a:buNone/>
            </a:pPr>
            <a:r>
              <a:rPr lang="en-US" altLang="zh-CN" sz="2800" dirty="0">
                <a:solidFill>
                  <a:srgbClr val="0000FF"/>
                </a:solidFill>
                <a:latin typeface="宋体" panose="02010600030101010101" pitchFamily="2" charset="-122"/>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rgbClr val="0000FF"/>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if</a:t>
            </a:r>
            <a:r>
              <a:rPr lang="en-US" altLang="zh-CN" sz="2800" b="1" dirty="0">
                <a:latin typeface="Courier New" panose="02070309020205020404" pitchFamily="49" charset="0"/>
                <a:cs typeface="Courier New" panose="02070309020205020404" pitchFamily="49" charset="0"/>
              </a:rPr>
              <a:t>(a&gt;b)</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a;</a:t>
            </a: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else</a:t>
            </a:r>
            <a:endParaRPr lang="en-US" altLang="zh-CN" sz="2800" b="1" dirty="0">
              <a:solidFill>
                <a:srgbClr val="FF0000"/>
              </a:solidFill>
              <a:latin typeface="Courier New" panose="02070309020205020404" pitchFamily="49" charset="0"/>
              <a:cs typeface="Courier New" panose="02070309020205020404" pitchFamily="49" charset="0"/>
            </a:endParaRPr>
          </a:p>
          <a:p>
            <a:pPr>
              <a:lnSpc>
                <a:spcPct val="7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70000"/>
              </a:lnSpc>
              <a:buNone/>
            </a:pPr>
            <a:r>
              <a:rPr lang="en-US" altLang="zh-CN" sz="2800" b="1" dirty="0">
                <a:latin typeface="Courier New" panose="02070309020205020404" pitchFamily="49" charset="0"/>
                <a:cs typeface="Courier New" panose="02070309020205020404" pitchFamily="49" charset="0"/>
              </a:rPr>
              <a:t>  }</a:t>
            </a:r>
          </a:p>
          <a:p>
            <a:pPr>
              <a:buNone/>
            </a:pPr>
            <a:endParaRPr lang="zh-CN" altLang="en-US" dirty="0"/>
          </a:p>
        </p:txBody>
      </p:sp>
    </p:spTree>
    <p:extLst>
      <p:ext uri="{BB962C8B-B14F-4D97-AF65-F5344CB8AC3E}">
        <p14:creationId xmlns:p14="http://schemas.microsoft.com/office/powerpoint/2010/main" val="239411841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153400" cy="5376090"/>
          </a:xfrm>
        </p:spPr>
        <p:txBody>
          <a:bodyPr/>
          <a:lstStyle/>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spcBef>
                <a:spcPts val="0"/>
              </a:spcBef>
              <a:buNone/>
            </a:pPr>
            <a:r>
              <a:rPr lang="en-US" altLang="zh-CN" sz="2400" b="1" dirty="0">
                <a:latin typeface="Courier New" panose="02070309020205020404" pitchFamily="49" charset="0"/>
                <a:cs typeface="Courier New" panose="02070309020205020404" pitchFamily="49" charset="0"/>
              </a:rPr>
              <a:t>	stack&lt;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latin typeface="Courier New" panose="02070309020205020404" pitchFamily="49" charset="0"/>
                <a:cs typeface="Courier New" panose="02070309020205020404" pitchFamily="49" charset="0"/>
              </a:rPr>
              <a:t>&gt; s1;</a:t>
            </a: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for </a:t>
            </a:r>
            <a:r>
              <a:rPr lang="en-US" altLang="zh-CN" sz="2400" b="1" dirty="0">
                <a:latin typeface="Courier New" panose="02070309020205020404" pitchFamily="49" charset="0"/>
                <a:cs typeface="Courier New" panose="02070309020205020404" pitchFamily="49" charset="0"/>
              </a:rPr>
              <a:t>(</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=1;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&lt;=6; </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latin typeface="Courier New" panose="02070309020205020404" pitchFamily="49" charset="0"/>
                <a:cs typeface="Courier New" panose="02070309020205020404" pitchFamily="49" charset="0"/>
              </a:rPr>
              <a:t>	    s1.push(2*</a:t>
            </a:r>
            <a:r>
              <a:rPr lang="en-US" altLang="zh-CN" sz="2400" b="1" dirty="0" err="1">
                <a:latin typeface="Courier New" panose="02070309020205020404" pitchFamily="49" charset="0"/>
                <a:cs typeface="Courier New" panose="02070309020205020404" pitchFamily="49" charset="0"/>
              </a:rPr>
              <a:t>i</a:t>
            </a:r>
            <a:r>
              <a:rPr lang="en-US" altLang="zh-CN" sz="2400" b="1" dirty="0">
                <a:latin typeface="Courier New" panose="02070309020205020404" pitchFamily="49" charset="0"/>
                <a:cs typeface="Courier New" panose="02070309020205020404" pitchFamily="49" charset="0"/>
              </a:rPr>
              <a:t>);</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压入”：2,4,6,8,10,12 (栈顶为12)</a:t>
            </a:r>
          </a:p>
          <a:p>
            <a:pPr>
              <a:spcBef>
                <a:spcPts val="0"/>
              </a:spcBef>
              <a:buNone/>
            </a:pPr>
            <a:r>
              <a:rPr lang="zh-CN" altLang="en-US"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s1.showtop();  </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调用模板中通用的</a:t>
            </a:r>
            <a:r>
              <a:rPr lang="en-US" altLang="zh-CN" sz="2400" b="1" dirty="0" err="1">
                <a:solidFill>
                  <a:srgbClr val="00B050"/>
                </a:solidFill>
                <a:latin typeface="Courier New" panose="02070309020205020404" pitchFamily="49" charset="0"/>
                <a:cs typeface="Courier New" panose="02070309020205020404" pitchFamily="49" charset="0"/>
              </a:rPr>
              <a:t>showtop</a:t>
            </a:r>
            <a:r>
              <a:rPr lang="en-US" altLang="zh-CN" sz="2400" b="1" dirty="0">
                <a:solidFill>
                  <a:srgbClr val="0000FF"/>
                </a:solidFill>
                <a:latin typeface="Courier New" panose="02070309020205020404" pitchFamily="49" charset="0"/>
                <a:cs typeface="Courier New" panose="02070309020205020404" pitchFamily="49" charset="0"/>
              </a:rPr>
              <a:t> </a:t>
            </a:r>
            <a:endParaRPr lang="en-US" altLang="zh-CN" sz="2400" b="1" dirty="0">
              <a:solidFill>
                <a:schemeClr val="hlink"/>
              </a:solidFill>
              <a:latin typeface="Courier New" panose="02070309020205020404" pitchFamily="49" charset="0"/>
              <a:cs typeface="Courier New" panose="02070309020205020404" pitchFamily="49" charset="0"/>
            </a:endParaRPr>
          </a:p>
          <a:p>
            <a:pPr>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stack&lt;</a:t>
            </a:r>
            <a:r>
              <a:rPr lang="en-US" altLang="zh-CN" sz="2400" b="1" dirty="0">
                <a:solidFill>
                  <a:srgbClr val="FF0000"/>
                </a:solidFill>
                <a:latin typeface="Courier New" panose="02070309020205020404" pitchFamily="49" charset="0"/>
                <a:cs typeface="Courier New" panose="02070309020205020404" pitchFamily="49" charset="0"/>
              </a:rPr>
              <a:t>complex</a:t>
            </a:r>
            <a:r>
              <a:rPr lang="en-US" altLang="zh-CN" sz="2400" b="1" dirty="0">
                <a:latin typeface="Courier New" panose="02070309020205020404" pitchFamily="49" charset="0"/>
                <a:cs typeface="Courier New" panose="02070309020205020404" pitchFamily="49" charset="0"/>
              </a:rPr>
              <a:t>&gt; s1c;</a:t>
            </a:r>
          </a:p>
          <a:p>
            <a:pPr>
              <a:spcBef>
                <a:spcPts val="0"/>
              </a:spcBef>
              <a:buNone/>
            </a:pPr>
            <a:r>
              <a:rPr lang="en-US" altLang="zh-CN" sz="2400" b="1" dirty="0">
                <a:latin typeface="Courier New" panose="02070309020205020404" pitchFamily="49" charset="0"/>
                <a:cs typeface="Courier New" panose="02070309020205020404" pitchFamily="49" charset="0"/>
              </a:rPr>
              <a:t>	complex c1(1.1, 1.111), c2(2.2, 2.222);</a:t>
            </a:r>
          </a:p>
          <a:p>
            <a:pPr>
              <a:spcBef>
                <a:spcPts val="0"/>
              </a:spcBef>
              <a:buNone/>
            </a:pPr>
            <a:r>
              <a:rPr lang="en-US" altLang="zh-CN" sz="2400" b="1" dirty="0">
                <a:latin typeface="Courier New" panose="02070309020205020404" pitchFamily="49" charset="0"/>
                <a:cs typeface="Courier New" panose="02070309020205020404" pitchFamily="49" charset="0"/>
              </a:rPr>
              <a:t>	s1c.push(c1);</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s1c.push(c2);</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压入”复数</a:t>
            </a:r>
            <a:r>
              <a:rPr lang="en-US" altLang="zh-CN" sz="2400" b="1" dirty="0">
                <a:solidFill>
                  <a:srgbClr val="00B050"/>
                </a:solidFill>
                <a:latin typeface="Courier New" panose="02070309020205020404" pitchFamily="49" charset="0"/>
                <a:cs typeface="Courier New" panose="02070309020205020404" pitchFamily="49" charset="0"/>
              </a:rPr>
              <a:t>c2 (</a:t>
            </a:r>
            <a:r>
              <a:rPr lang="zh-CN" altLang="en-US" sz="2400" b="1" dirty="0">
                <a:solidFill>
                  <a:srgbClr val="00B050"/>
                </a:solidFill>
                <a:latin typeface="Courier New" panose="02070309020205020404" pitchFamily="49" charset="0"/>
                <a:cs typeface="Courier New" panose="02070309020205020404" pitchFamily="49" charset="0"/>
              </a:rPr>
              <a:t>处于栈顶)</a:t>
            </a:r>
          </a:p>
          <a:p>
            <a:pPr>
              <a:spcBef>
                <a:spcPts val="0"/>
              </a:spcBef>
              <a:buNone/>
            </a:pPr>
            <a:r>
              <a:rPr lang="zh-CN" altLang="en-US"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s1c.showtop(); </a:t>
            </a:r>
          </a:p>
          <a:p>
            <a:pPr>
              <a:spcBef>
                <a:spcPts val="0"/>
              </a:spcBef>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调用专门补充的“特例函数”</a:t>
            </a:r>
            <a:r>
              <a:rPr lang="en-US" altLang="zh-CN" sz="2400" b="1" dirty="0" err="1">
                <a:solidFill>
                  <a:srgbClr val="00B050"/>
                </a:solidFill>
                <a:latin typeface="Courier New" panose="02070309020205020404" pitchFamily="49" charset="0"/>
                <a:cs typeface="Courier New" panose="02070309020205020404" pitchFamily="49" charset="0"/>
              </a:rPr>
              <a:t>showtop</a:t>
            </a:r>
            <a:endParaRPr lang="en-US" altLang="zh-CN" sz="2400" b="1" dirty="0">
              <a:solidFill>
                <a:srgbClr val="00B050"/>
              </a:solidFill>
              <a:latin typeface="Courier New" panose="02070309020205020404" pitchFamily="49" charset="0"/>
              <a:cs typeface="Courier New" panose="02070309020205020404" pitchFamily="49" charset="0"/>
            </a:endParaRPr>
          </a:p>
          <a:p>
            <a:pPr>
              <a:spcBef>
                <a:spcPts val="0"/>
              </a:spcBef>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51</a:t>
            </a:fld>
            <a:endParaRPr lang="zh-CN" altLang="en-US"/>
          </a:p>
        </p:txBody>
      </p:sp>
      <p:grpSp>
        <p:nvGrpSpPr>
          <p:cNvPr id="2" name="组合 34"/>
          <p:cNvGrpSpPr>
            <a:grpSpLocks/>
          </p:cNvGrpSpPr>
          <p:nvPr/>
        </p:nvGrpSpPr>
        <p:grpSpPr bwMode="auto">
          <a:xfrm>
            <a:off x="1643063" y="4290727"/>
            <a:ext cx="5356225" cy="1730561"/>
            <a:chOff x="1643042" y="3209740"/>
            <a:chExt cx="5356246" cy="1730569"/>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6" name="TextBox 45"/>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3355330"/>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3309285"/>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51" name="矩形 50">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一般类派生类模板</a:t>
            </a:r>
          </a:p>
        </p:txBody>
      </p:sp>
      <p:sp>
        <p:nvSpPr>
          <p:cNvPr id="52" name="矩形 51">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类模板派生类模板</a:t>
            </a:r>
          </a:p>
        </p:txBody>
      </p:sp>
      <p:sp>
        <p:nvSpPr>
          <p:cNvPr id="53" name="矩形 52">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4" name="矩形 53">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2" name="矩形 41">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43" name="矩形 42">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45" name="矩形 44">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55" name="矩形 54">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a:t>
            </a:r>
          </a:p>
        </p:txBody>
      </p:sp>
    </p:spTree>
    <p:extLst>
      <p:ext uri="{BB962C8B-B14F-4D97-AF65-F5344CB8AC3E}">
        <p14:creationId xmlns:p14="http://schemas.microsoft.com/office/powerpoint/2010/main" val="1840692076"/>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57200" y="908720"/>
            <a:ext cx="8229600" cy="5520655"/>
          </a:xfrm>
        </p:spPr>
        <p:txBody>
          <a:bodyPr/>
          <a:lstStyle/>
          <a:p>
            <a:pPr marL="0" indent="0">
              <a:buNone/>
            </a:pPr>
            <a:r>
              <a:rPr lang="zh-CN" altLang="en-US" dirty="0"/>
              <a:t>一般类（其中不使用类型参数的类）作基类，派生出类模板（其中要使用类型参数）</a:t>
            </a:r>
            <a:endParaRPr lang="zh-CN" altLang="en-US" dirty="0">
              <a:solidFill>
                <a:srgbClr val="0000FF"/>
              </a:solidFill>
            </a:endParaRPr>
          </a:p>
          <a:p>
            <a:endParaRPr lang="zh-CN" altLang="en-US" dirty="0"/>
          </a:p>
        </p:txBody>
      </p:sp>
      <p:sp>
        <p:nvSpPr>
          <p:cNvPr id="4" name="灯片编号占位符 3"/>
          <p:cNvSpPr>
            <a:spLocks noGrp="1"/>
          </p:cNvSpPr>
          <p:nvPr>
            <p:ph type="sldNum" sz="quarter" idx="11"/>
          </p:nvPr>
        </p:nvSpPr>
        <p:spPr/>
        <p:txBody>
          <a:bodyPr/>
          <a:lstStyle/>
          <a:p>
            <a:pPr>
              <a:defRPr/>
            </a:pPr>
            <a:fld id="{D5143908-0819-4B70-B92B-71A05F9F97D4}" type="slidenum">
              <a:rPr lang="zh-CN" altLang="en-US" smtClean="0"/>
              <a:pPr>
                <a:defRPr/>
              </a:pPr>
              <a:t>52</a:t>
            </a:fld>
            <a:endParaRPr lang="zh-CN" altLang="en-US" dirty="0"/>
          </a:p>
        </p:txBody>
      </p:sp>
      <p:sp>
        <p:nvSpPr>
          <p:cNvPr id="5" name="矩形 4"/>
          <p:cNvSpPr/>
          <p:nvPr/>
        </p:nvSpPr>
        <p:spPr>
          <a:xfrm>
            <a:off x="539552" y="2420888"/>
            <a:ext cx="8001056" cy="3170099"/>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为一般类（其中不使用类型参数），它将作为类模板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chemeClr val="tx2"/>
                </a:solidFill>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err="1">
                <a:latin typeface="Courier New" panose="02070309020205020404" pitchFamily="49" charset="0"/>
                <a:cs typeface="Courier New" panose="02070309020205020404" pitchFamily="49" charset="0"/>
              </a:rPr>
              <a:t>CA:</a:t>
            </a:r>
            <a:r>
              <a:rPr lang="en-US" altLang="zh-CN" sz="2000" b="1" dirty="0" err="1">
                <a:solidFill>
                  <a:srgbClr val="0000FF"/>
                </a:solidFill>
                <a:latin typeface="Courier New" panose="02070309020205020404" pitchFamily="49" charset="0"/>
                <a:cs typeface="Courier New" panose="02070309020205020404" pitchFamily="49" charset="0"/>
              </a:rPr>
              <a:t>public</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被派生出的</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，其基类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为一般类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39782034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58204" cy="5343872"/>
          </a:xfrm>
        </p:spPr>
        <p:txBody>
          <a:bodyPr/>
          <a:lstStyle/>
          <a:p>
            <a:pPr marL="0" indent="0">
              <a:buNone/>
            </a:pPr>
            <a:r>
              <a:rPr lang="zh-CN" altLang="en-US" dirty="0"/>
              <a:t>类模板作基类，派生出新的类模板。但仅基类中用到类型参数</a:t>
            </a:r>
            <a:r>
              <a:rPr lang="en-US" altLang="zh-CN" dirty="0"/>
              <a:t>T</a:t>
            </a:r>
            <a:r>
              <a:rPr lang="zh-CN" altLang="en-US" dirty="0"/>
              <a:t>，而派生的类模板中不使用</a:t>
            </a:r>
            <a:r>
              <a:rPr lang="en-US" altLang="zh-CN" dirty="0"/>
              <a:t>T</a:t>
            </a:r>
            <a:endParaRPr lang="zh-CN" altLang="en-US" dirty="0"/>
          </a:p>
          <a:p>
            <a:endParaRPr lang="zh-CN" altLang="en-US" dirty="0"/>
          </a:p>
        </p:txBody>
      </p:sp>
      <p:sp>
        <p:nvSpPr>
          <p:cNvPr id="6" name="矩形 5"/>
          <p:cNvSpPr/>
          <p:nvPr/>
        </p:nvSpPr>
        <p:spPr>
          <a:xfrm>
            <a:off x="459557" y="1923395"/>
            <a:ext cx="8143932" cy="4401205"/>
          </a:xfrm>
          <a:prstGeom prst="rect">
            <a:avLst/>
          </a:prstGeom>
        </p:spPr>
        <p:txBody>
          <a:bodyPr wrap="square">
            <a:spAutoFit/>
          </a:bodyPr>
          <a:lstStyle/>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私有数据为</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 }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rgbClr val="0000FF"/>
                </a:solidFill>
                <a:latin typeface="Courier New" panose="02070309020205020404" pitchFamily="49" charset="0"/>
                <a:cs typeface="Courier New" panose="02070309020205020404" pitchFamily="49" charset="0"/>
              </a:rPr>
              <a:t> 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将被“传递”给基类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，本派生类中并不使用该类型参数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double </a:t>
            </a:r>
            <a:r>
              <a:rPr lang="en-US" altLang="zh-CN" sz="2000" b="1" dirty="0">
                <a:latin typeface="Courier New" panose="02070309020205020404" pitchFamily="49" charset="0"/>
                <a:cs typeface="Courier New" panose="02070309020205020404" pitchFamily="49" charset="0"/>
              </a:rPr>
              <a:t>t1;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私有数据成员</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pP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基类的名字应为实例化后的“</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而并非仅使用“</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。例如，在本例的派生类说明中，要对基类进行指定时必须使用“</a:t>
            </a:r>
            <a:r>
              <a:rPr lang="en-US" altLang="zh-CN" sz="2000" b="1" dirty="0">
                <a:solidFill>
                  <a:srgbClr val="00B050"/>
                </a:solidFill>
                <a:latin typeface="Courier New" panose="02070309020205020404" pitchFamily="49" charset="0"/>
                <a:cs typeface="Courier New" panose="02070309020205020404" pitchFamily="49" charset="0"/>
              </a:rPr>
              <a:t>CB&lt;T&gt;”</a:t>
            </a:r>
            <a:r>
              <a:rPr lang="zh-CN" altLang="en-US" sz="2000" b="1" dirty="0">
                <a:solidFill>
                  <a:srgbClr val="00B050"/>
                </a:solidFill>
                <a:latin typeface="Courier New" panose="02070309020205020404" pitchFamily="49" charset="0"/>
                <a:cs typeface="Courier New" panose="02070309020205020404" pitchFamily="49" charset="0"/>
              </a:rPr>
              <a:t>而不可只使用“</a:t>
            </a:r>
            <a:r>
              <a:rPr lang="en-US" altLang="zh-CN" sz="2000" b="1" dirty="0">
                <a:solidFill>
                  <a:srgbClr val="00B050"/>
                </a:solidFill>
                <a:latin typeface="Courier New" panose="02070309020205020404" pitchFamily="49" charset="0"/>
                <a:cs typeface="Courier New" panose="02070309020205020404" pitchFamily="49" charset="0"/>
              </a:rPr>
              <a:t>CB”*/</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08720"/>
            <a:ext cx="8153400" cy="5592114"/>
          </a:xfrm>
        </p:spPr>
        <p:txBody>
          <a:bodyPr/>
          <a:lstStyle/>
          <a:p>
            <a:pPr marL="0" indent="0">
              <a:buNone/>
            </a:pPr>
            <a:r>
              <a:rPr lang="zh-CN" altLang="en-US" dirty="0"/>
              <a:t>类模板作基类，派生出新的类模板，且基类与派生类中均使用同一个类型参数</a:t>
            </a:r>
            <a:r>
              <a:rPr lang="en-US" altLang="zh-CN" dirty="0"/>
              <a:t>T</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r>
              <a:rPr lang="en-US" altLang="zh-CN" sz="2000" b="1" dirty="0">
                <a:solidFill>
                  <a:srgbClr val="FF0000"/>
                </a:solidFill>
                <a:latin typeface="Courier New" panose="02070309020205020404" pitchFamily="49" charset="0"/>
                <a:cs typeface="Courier New" panose="02070309020205020404" pitchFamily="49" charset="0"/>
              </a:rPr>
              <a:t>T </a:t>
            </a:r>
            <a:r>
              <a:rPr lang="en-US" altLang="zh-CN" sz="2000" b="1" dirty="0" err="1">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 //</a:t>
            </a:r>
            <a:r>
              <a:rPr lang="zh-CN" altLang="en-US" sz="2000" b="1" dirty="0">
                <a:solidFill>
                  <a:srgbClr val="00B050"/>
                </a:solidFill>
                <a:latin typeface="Courier New" panose="02070309020205020404" pitchFamily="49" charset="0"/>
                <a:cs typeface="Courier New" panose="02070309020205020404" pitchFamily="49" charset="0"/>
              </a:rPr>
              <a:t>数据成员为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gett</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用到类型参数</a:t>
            </a:r>
            <a:r>
              <a:rPr lang="en-US" altLang="zh-CN" sz="2000" b="1" dirty="0">
                <a:solidFill>
                  <a:srgbClr val="00B050"/>
                </a:solidFill>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return </a:t>
            </a:r>
            <a:r>
              <a:rPr lang="en-US" altLang="zh-CN" sz="2000" b="1" dirty="0">
                <a:latin typeface="Courier New" panose="02070309020205020404" pitchFamily="49" charset="0"/>
                <a:cs typeface="Courier New" panose="02070309020205020404" pitchFamily="49" charset="0"/>
              </a:rPr>
              <a:t>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FF0000"/>
                </a:solidFill>
                <a:latin typeface="Courier New" panose="02070309020205020404" pitchFamily="49" charset="0"/>
                <a:cs typeface="Courier New" panose="02070309020205020404" pitchFamily="49" charset="0"/>
              </a:rPr>
              <a:t> T</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 class </a:t>
            </a:r>
            <a:r>
              <a:rPr lang="en-US" altLang="zh-CN" sz="2000" b="1" dirty="0">
                <a:latin typeface="Courier New" panose="02070309020205020404" pitchFamily="49" charset="0"/>
                <a:cs typeface="Courier New" panose="02070309020205020404" pitchFamily="49" charset="0"/>
              </a:rPr>
              <a:t>CA :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latin typeface="Courier New" panose="02070309020205020404" pitchFamily="49" charset="0"/>
                <a:cs typeface="Courier New" panose="02070309020205020404" pitchFamily="49" charset="0"/>
              </a:rPr>
              <a:t>&gt;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；本派生类中也将使用这同一个类型参数</a:t>
            </a:r>
            <a:r>
              <a:rPr lang="en-US" altLang="zh-CN" sz="2000" b="1" dirty="0">
                <a:solidFill>
                  <a:srgbClr val="00B050"/>
                </a:solidFill>
                <a:latin typeface="Courier New" panose="02070309020205020404" pitchFamily="49" charset="0"/>
                <a:cs typeface="Courier New" panose="02070309020205020404" pitchFamily="49" charset="0"/>
              </a:rPr>
              <a:t>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 </a:t>
            </a:r>
            <a:r>
              <a:rPr lang="zh-CN" altLang="en-US" sz="2000" b="1" dirty="0">
                <a:solidFill>
                  <a:srgbClr val="00B050"/>
                </a:solidFill>
                <a:latin typeface="Courier New" panose="02070309020205020404" pitchFamily="49" charset="0"/>
                <a:cs typeface="Courier New" panose="02070309020205020404" pitchFamily="49" charset="0"/>
              </a:rPr>
              <a:t>类型的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0" y="980728"/>
            <a:ext cx="9144000" cy="5591544"/>
          </a:xfrm>
        </p:spPr>
        <p:txBody>
          <a:bodyPr/>
          <a:lstStyle/>
          <a:p>
            <a:pPr marL="0" indent="0">
              <a:buNone/>
            </a:pPr>
            <a:r>
              <a:rPr lang="zh-CN" altLang="en-US" dirty="0"/>
              <a:t>类模板作基类，派生出新的类模板，但基类中使用类型参数</a:t>
            </a:r>
            <a:r>
              <a:rPr lang="en-US" altLang="zh-CN" dirty="0"/>
              <a:t>T2</a:t>
            </a:r>
            <a:r>
              <a:rPr lang="zh-CN" altLang="en-US" dirty="0"/>
              <a:t>，而派生类中使用另一个类型参数</a:t>
            </a:r>
            <a:r>
              <a:rPr lang="en-US" altLang="zh-CN" dirty="0"/>
              <a:t>T1(</a:t>
            </a:r>
            <a:r>
              <a:rPr lang="zh-CN" altLang="en-US" dirty="0"/>
              <a:t>而不使用</a:t>
            </a:r>
            <a:r>
              <a:rPr lang="en-US" altLang="zh-CN" dirty="0"/>
              <a:t>T2)</a:t>
            </a:r>
            <a:r>
              <a:rPr lang="zh-CN" altLang="en-US" dirty="0"/>
              <a:t>。</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CB { </a:t>
            </a: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为类模板（其中使用了类型参数</a:t>
            </a:r>
            <a:r>
              <a:rPr lang="en-US" altLang="zh-CN" sz="2000" b="1" dirty="0">
                <a:solidFill>
                  <a:srgbClr val="00B050"/>
                </a:solidFill>
                <a:latin typeface="Courier New" panose="02070309020205020404" pitchFamily="49" charset="0"/>
                <a:cs typeface="Courier New" panose="02070309020205020404" pitchFamily="49" charset="0"/>
              </a:rPr>
              <a:t>T2</a:t>
            </a:r>
            <a:r>
              <a:rPr lang="zh-CN" altLang="en-US" sz="2000" b="1" dirty="0">
                <a:solidFill>
                  <a:srgbClr val="00B050"/>
                </a:solidFill>
                <a:latin typeface="Courier New" panose="02070309020205020404" pitchFamily="49" charset="0"/>
                <a:cs typeface="Courier New" panose="02070309020205020404" pitchFamily="49" charset="0"/>
              </a:rPr>
              <a:t>），它将作为类模板</a:t>
            </a:r>
            <a:r>
              <a:rPr lang="en-US" altLang="zh-CN" sz="2000" b="1" dirty="0">
                <a:solidFill>
                  <a:srgbClr val="00B050"/>
                </a:solidFill>
                <a:latin typeface="Courier New" panose="02070309020205020404" pitchFamily="49" charset="0"/>
                <a:cs typeface="Courier New" panose="02070309020205020404" pitchFamily="49" charset="0"/>
              </a:rPr>
              <a:t>CA</a:t>
            </a:r>
            <a:r>
              <a:rPr lang="zh-CN" altLang="en-US" sz="2000" b="1" dirty="0">
                <a:solidFill>
                  <a:srgbClr val="00B050"/>
                </a:solidFill>
                <a:latin typeface="Courier New" panose="02070309020205020404" pitchFamily="49" charset="0"/>
                <a:cs typeface="Courier New" panose="02070309020205020404" pitchFamily="49" charset="0"/>
              </a:rPr>
              <a:t>的基类</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类型的</a:t>
            </a:r>
            <a:r>
              <a:rPr lang="zh-CN" altLang="en-US" sz="2000" b="1" dirty="0">
                <a:solidFill>
                  <a:srgbClr val="0000FF"/>
                </a:solidFill>
                <a:latin typeface="Courier New" panose="02070309020205020404" pitchFamily="49" charset="0"/>
                <a:cs typeface="Courier New" panose="02070309020205020404" pitchFamily="49" charset="0"/>
              </a:rPr>
              <a:t> </a:t>
            </a:r>
            <a:endParaRPr lang="en-US" altLang="zh-CN" sz="2000" b="1" dirty="0">
              <a:solidFill>
                <a:srgbClr val="0000FF"/>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 </a:t>
            </a:r>
            <a:r>
              <a:rPr lang="en-US" altLang="zh-CN" sz="2000" b="1" dirty="0">
                <a:latin typeface="Courier New" panose="02070309020205020404" pitchFamily="49" charset="0"/>
                <a:cs typeface="Courier New" panose="02070309020205020404" pitchFamily="49" charset="0"/>
              </a:rPr>
              <a:t>&lt;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typename </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r>
              <a:rPr lang="en-US" altLang="zh-CN" sz="2000" b="1" dirty="0">
                <a:solidFill>
                  <a:srgbClr val="0000FF"/>
                </a:solidFill>
                <a:latin typeface="Courier New" panose="02070309020205020404" pitchFamily="49" charset="0"/>
                <a:cs typeface="Courier New" panose="02070309020205020404" pitchFamily="49" charset="0"/>
              </a:rPr>
              <a:t>class </a:t>
            </a:r>
            <a:r>
              <a:rPr lang="en-US" altLang="zh-CN" sz="2000" b="1" dirty="0">
                <a:latin typeface="Courier New" panose="02070309020205020404" pitchFamily="49" charset="0"/>
                <a:cs typeface="Courier New" panose="02070309020205020404" pitchFamily="49" charset="0"/>
              </a:rPr>
              <a:t>CA :</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public </a:t>
            </a:r>
            <a:r>
              <a:rPr lang="en-US" altLang="zh-CN" sz="2000" b="1" dirty="0">
                <a:latin typeface="Courier New" panose="02070309020205020404" pitchFamily="49" charset="0"/>
                <a:cs typeface="Courier New" panose="02070309020205020404" pitchFamily="49" charset="0"/>
              </a:rPr>
              <a:t>CB&lt;</a:t>
            </a:r>
            <a:r>
              <a:rPr lang="en-US" altLang="zh-CN" sz="2000" b="1" dirty="0">
                <a:solidFill>
                  <a:srgbClr val="FF0000"/>
                </a:solidFill>
                <a:latin typeface="Courier New" panose="02070309020205020404" pitchFamily="49" charset="0"/>
                <a:cs typeface="Courier New" panose="02070309020205020404" pitchFamily="49" charset="0"/>
              </a:rPr>
              <a:t>T2</a:t>
            </a:r>
            <a:r>
              <a:rPr lang="en-US" altLang="zh-CN" sz="2000" b="1" dirty="0">
                <a:latin typeface="Courier New" panose="02070309020205020404" pitchFamily="49" charset="0"/>
                <a:cs typeface="Courier New" panose="02070309020205020404" pitchFamily="49" charset="0"/>
              </a:rPr>
              <a:t>&gt;</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/*CA </a:t>
            </a:r>
            <a:r>
              <a:rPr lang="zh-CN" altLang="en-US" sz="2000" b="1" dirty="0">
                <a:solidFill>
                  <a:srgbClr val="00B050"/>
                </a:solidFill>
                <a:latin typeface="Courier New" panose="02070309020205020404" pitchFamily="49" charset="0"/>
                <a:cs typeface="Courier New" panose="02070309020205020404" pitchFamily="49" charset="0"/>
              </a:rPr>
              <a:t>为类模板，其基类</a:t>
            </a:r>
            <a:r>
              <a:rPr lang="en-US" altLang="zh-CN" sz="2000" b="1" dirty="0">
                <a:solidFill>
                  <a:srgbClr val="00B050"/>
                </a:solidFill>
                <a:latin typeface="Courier New" panose="02070309020205020404" pitchFamily="49" charset="0"/>
                <a:cs typeface="Courier New" panose="02070309020205020404" pitchFamily="49" charset="0"/>
              </a:rPr>
              <a:t>CB </a:t>
            </a:r>
            <a:r>
              <a:rPr lang="zh-CN" altLang="en-US" sz="2000" b="1" dirty="0">
                <a:solidFill>
                  <a:srgbClr val="00B050"/>
                </a:solidFill>
                <a:latin typeface="Courier New" panose="02070309020205020404" pitchFamily="49" charset="0"/>
                <a:cs typeface="Courier New" panose="02070309020205020404" pitchFamily="49" charset="0"/>
              </a:rPr>
              <a:t>也为类模板。注意，类型参数</a:t>
            </a:r>
            <a:r>
              <a:rPr lang="en-US" altLang="zh-CN" sz="2000" b="1" dirty="0">
                <a:solidFill>
                  <a:srgbClr val="00B050"/>
                </a:solidFill>
                <a:latin typeface="Courier New" panose="02070309020205020404" pitchFamily="49" charset="0"/>
                <a:cs typeface="Courier New" panose="02070309020205020404" pitchFamily="49" charset="0"/>
              </a:rPr>
              <a:t>T2 </a:t>
            </a:r>
            <a:r>
              <a:rPr lang="zh-CN" altLang="en-US" sz="2000" b="1" dirty="0">
                <a:solidFill>
                  <a:srgbClr val="00B050"/>
                </a:solidFill>
                <a:latin typeface="Courier New" panose="02070309020205020404" pitchFamily="49" charset="0"/>
                <a:cs typeface="Courier New" panose="02070309020205020404" pitchFamily="49" charset="0"/>
              </a:rPr>
              <a:t>将被</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传递”给基类</a:t>
            </a:r>
            <a:r>
              <a:rPr lang="en-US" altLang="zh-CN" sz="2000" b="1" dirty="0">
                <a:solidFill>
                  <a:srgbClr val="00B050"/>
                </a:solidFill>
                <a:latin typeface="Courier New" panose="02070309020205020404" pitchFamily="49" charset="0"/>
                <a:cs typeface="Courier New" panose="02070309020205020404" pitchFamily="49" charset="0"/>
              </a:rPr>
              <a:t>CB</a:t>
            </a:r>
            <a:r>
              <a:rPr lang="zh-CN" altLang="en-US" sz="2000" b="1" dirty="0">
                <a:solidFill>
                  <a:srgbClr val="00B050"/>
                </a:solidFill>
                <a:latin typeface="Courier New" panose="02070309020205020404" pitchFamily="49" charset="0"/>
                <a:cs typeface="Courier New" panose="02070309020205020404" pitchFamily="49" charset="0"/>
              </a:rPr>
              <a:t>；本派生类中还将使用另一个类型参数</a:t>
            </a:r>
            <a:r>
              <a:rPr lang="en-US" altLang="zh-CN" sz="2000" b="1" dirty="0">
                <a:solidFill>
                  <a:srgbClr val="00B050"/>
                </a:solidFill>
                <a:latin typeface="Courier New" panose="02070309020205020404" pitchFamily="49" charset="0"/>
                <a:cs typeface="Courier New" panose="02070309020205020404" pitchFamily="49" charset="0"/>
              </a:rPr>
              <a:t>T1*/</a:t>
            </a: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a:solidFill>
                  <a:srgbClr val="FF0000"/>
                </a:solidFill>
                <a:latin typeface="Courier New" panose="02070309020205020404" pitchFamily="49" charset="0"/>
                <a:cs typeface="Courier New" panose="02070309020205020404" pitchFamily="49" charset="0"/>
              </a:rPr>
              <a:t>T1</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t1</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数据为</a:t>
            </a:r>
            <a:r>
              <a:rPr lang="en-US" altLang="zh-CN" sz="2000" b="1" dirty="0">
                <a:solidFill>
                  <a:srgbClr val="00B050"/>
                </a:solidFill>
                <a:latin typeface="Courier New" panose="02070309020205020404" pitchFamily="49" charset="0"/>
                <a:cs typeface="Courier New" panose="02070309020205020404" pitchFamily="49" charset="0"/>
              </a:rPr>
              <a:t>T1 </a:t>
            </a:r>
            <a:r>
              <a:rPr lang="zh-CN" altLang="en-US" sz="2000" b="1" dirty="0">
                <a:solidFill>
                  <a:srgbClr val="00B050"/>
                </a:solidFill>
                <a:latin typeface="Courier New" panose="02070309020205020404" pitchFamily="49" charset="0"/>
                <a:cs typeface="Courier New" panose="02070309020205020404" pitchFamily="49" charset="0"/>
              </a:rPr>
              <a:t>类型的 </a:t>
            </a:r>
            <a:endParaRPr lang="en-US" altLang="zh-CN" sz="2000" b="1" dirty="0">
              <a:solidFill>
                <a:srgbClr val="00B050"/>
              </a:solidFill>
              <a:latin typeface="Courier New" panose="02070309020205020404" pitchFamily="49" charset="0"/>
              <a:cs typeface="Courier New" panose="02070309020205020404" pitchFamily="49" charset="0"/>
            </a:endParaRPr>
          </a:p>
          <a:p>
            <a:pPr marL="609600" indent="-60960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 </a:t>
            </a:r>
          </a:p>
          <a:p>
            <a:pPr marL="609600" indent="-609600">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56</a:t>
            </a:fld>
            <a:endParaRPr lang="zh-CN" altLang="en-US"/>
          </a:p>
        </p:txBody>
      </p:sp>
      <p:grpSp>
        <p:nvGrpSpPr>
          <p:cNvPr id="2" name="组合 34"/>
          <p:cNvGrpSpPr>
            <a:grpSpLocks/>
          </p:cNvGrpSpPr>
          <p:nvPr/>
        </p:nvGrpSpPr>
        <p:grpSpPr bwMode="auto">
          <a:xfrm>
            <a:off x="1643063" y="3356992"/>
            <a:ext cx="5356225" cy="2664305"/>
            <a:chOff x="1643042" y="2275996"/>
            <a:chExt cx="5356246" cy="2664313"/>
          </a:xfrm>
        </p:grpSpPr>
        <p:sp>
          <p:nvSpPr>
            <p:cNvPr id="14" name="五边形 13"/>
            <p:cNvSpPr/>
            <p:nvPr/>
          </p:nvSpPr>
          <p:spPr bwMode="auto">
            <a:xfrm flipH="1">
              <a:off x="2041506" y="2275996"/>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2275996"/>
              <a:ext cx="792165" cy="788992"/>
              <a:chOff x="854055" y="1633054"/>
              <a:chExt cx="792165" cy="788992"/>
            </a:xfrm>
          </p:grpSpPr>
          <p:sp>
            <p:nvSpPr>
              <p:cNvPr id="27" name="椭圆 26"/>
              <p:cNvSpPr>
                <a:spLocks noChangeAspect="1"/>
              </p:cNvSpPr>
              <p:nvPr/>
            </p:nvSpPr>
            <p:spPr bwMode="auto">
              <a:xfrm>
                <a:off x="857230" y="1633054"/>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1633054"/>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143380"/>
              <a:ext cx="792156" cy="788988"/>
              <a:chOff x="854055" y="1643050"/>
              <a:chExt cx="792156" cy="788988"/>
            </a:xfrm>
          </p:grpSpPr>
          <p:sp>
            <p:nvSpPr>
              <p:cNvPr id="30" name="椭圆 29"/>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1484781"/>
            <a:ext cx="5356225" cy="1728199"/>
            <a:chOff x="1643042" y="3212102"/>
            <a:chExt cx="5356246" cy="1728207"/>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321210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3212102"/>
              <a:ext cx="792165" cy="788993"/>
              <a:chOff x="854055" y="-216922"/>
              <a:chExt cx="792165" cy="788993"/>
            </a:xfrm>
          </p:grpSpPr>
          <p:sp>
            <p:nvSpPr>
              <p:cNvPr id="35" name="椭圆 34"/>
              <p:cNvSpPr>
                <a:spLocks noChangeAspect="1"/>
              </p:cNvSpPr>
              <p:nvPr/>
            </p:nvSpPr>
            <p:spPr bwMode="auto">
              <a:xfrm>
                <a:off x="857230" y="-216919"/>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216922"/>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endParaRPr lang="zh-CN" altLang="en-US" b="1" dirty="0">
              <a:solidFill>
                <a:schemeClr val="bg1"/>
              </a:solidFill>
              <a:latin typeface="Courier New" pitchFamily="49" charset="0"/>
              <a:cs typeface="Courier New" pitchFamily="49" charset="0"/>
            </a:endParaRPr>
          </a:p>
        </p:txBody>
      </p:sp>
      <p:sp>
        <p:nvSpPr>
          <p:cNvPr id="47" name="TextBox 46"/>
          <p:cNvSpPr txBox="1"/>
          <p:nvPr/>
        </p:nvSpPr>
        <p:spPr>
          <a:xfrm>
            <a:off x="2627784" y="534915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4293096"/>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93172" y="4247051"/>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4">
            <a:extLst>
              <a:ext uri="{FF2B5EF4-FFF2-40B4-BE49-F238E27FC236}">
                <a16:creationId xmlns:a16="http://schemas.microsoft.com/office/drawing/2014/main" id="{49844359-78D0-4EBF-8F54-CC71C0B81704}"/>
              </a:ext>
            </a:extLst>
          </p:cNvPr>
          <p:cNvSpPr txBox="1"/>
          <p:nvPr/>
        </p:nvSpPr>
        <p:spPr>
          <a:xfrm>
            <a:off x="2627784" y="3488190"/>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0" name="TextBox 39"/>
          <p:cNvSpPr txBox="1"/>
          <p:nvPr/>
        </p:nvSpPr>
        <p:spPr>
          <a:xfrm>
            <a:off x="2627784" y="4413046"/>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48" name="矩形 47">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队列类模板</a:t>
            </a:r>
          </a:p>
        </p:txBody>
      </p:sp>
      <p:sp>
        <p:nvSpPr>
          <p:cNvPr id="49" name="矩形 48">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链表类模板</a:t>
            </a:r>
          </a:p>
        </p:txBody>
      </p:sp>
      <p:sp>
        <p:nvSpPr>
          <p:cNvPr id="50" name="矩形 49">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6" name="矩形 55">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endParaRPr lang="zh-CN" altLang="en-US" sz="1200" b="1" dirty="0">
              <a:solidFill>
                <a:srgbClr val="820064"/>
              </a:solidFill>
              <a:latin typeface="Courier New" pitchFamily="49" charset="0"/>
              <a:cs typeface="Courier New" pitchFamily="49" charset="0"/>
            </a:endParaRPr>
          </a:p>
        </p:txBody>
      </p:sp>
      <p:sp>
        <p:nvSpPr>
          <p:cNvPr id="57" name="矩形 56">
            <a:hlinkClick r:id="rId5" action="ppaction://hlinksldjump"/>
            <a:extLst>
              <a:ext uri="{FF2B5EF4-FFF2-40B4-BE49-F238E27FC236}">
                <a16:creationId xmlns:a16="http://schemas.microsoft.com/office/drawing/2014/main" id="{B4839A97-E0D4-41A2-8858-68D0C62FA011}"/>
              </a:ext>
            </a:extLst>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函数模板 □</a:t>
            </a:r>
          </a:p>
        </p:txBody>
      </p:sp>
      <p:sp>
        <p:nvSpPr>
          <p:cNvPr id="58" name="矩形 57">
            <a:hlinkClick r:id="" action="ppaction://noaction"/>
            <a:extLst>
              <a:ext uri="{FF2B5EF4-FFF2-40B4-BE49-F238E27FC236}">
                <a16:creationId xmlns:a16="http://schemas.microsoft.com/office/drawing/2014/main" id="{74600DE9-BA1B-49DE-9AC4-CEE7ACFC5138}"/>
              </a:ext>
            </a:extLst>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类模板的基本概念 □</a:t>
            </a:r>
          </a:p>
        </p:txBody>
      </p:sp>
      <p:sp>
        <p:nvSpPr>
          <p:cNvPr id="59" name="矩形 58">
            <a:hlinkClick r:id="" action="ppaction://noaction"/>
            <a:extLst>
              <a:ext uri="{FF2B5EF4-FFF2-40B4-BE49-F238E27FC236}">
                <a16:creationId xmlns:a16="http://schemas.microsoft.com/office/drawing/2014/main" id="{5B83D4D5-D61F-4456-B82A-5FD9D36427B1}"/>
              </a:ext>
            </a:extLst>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类模板的继承和派生 □</a:t>
            </a:r>
          </a:p>
        </p:txBody>
      </p:sp>
      <p:sp>
        <p:nvSpPr>
          <p:cNvPr id="60" name="矩形 59">
            <a:hlinkClick r:id="" action="ppaction://noaction"/>
            <a:extLst>
              <a:ext uri="{FF2B5EF4-FFF2-40B4-BE49-F238E27FC236}">
                <a16:creationId xmlns:a16="http://schemas.microsoft.com/office/drawing/2014/main" id="{C19F40A4-4789-43B1-BE1D-3056F0F79672}"/>
              </a:ext>
            </a:extLst>
          </p:cNvPr>
          <p:cNvSpPr/>
          <p:nvPr/>
        </p:nvSpPr>
        <p:spPr>
          <a:xfrm>
            <a:off x="0" y="593725"/>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类模板综合示例 ■</a:t>
            </a:r>
          </a:p>
        </p:txBody>
      </p:sp>
    </p:spTree>
    <p:extLst>
      <p:ext uri="{BB962C8B-B14F-4D97-AF65-F5344CB8AC3E}">
        <p14:creationId xmlns:p14="http://schemas.microsoft.com/office/powerpoint/2010/main" val="389578792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9.7】</a:t>
            </a:r>
            <a:r>
              <a:rPr lang="zh-CN" altLang="en-US" dirty="0">
                <a:solidFill>
                  <a:srgbClr val="C00000"/>
                </a:solidFill>
              </a:rPr>
              <a:t>队列类模板</a:t>
            </a:r>
            <a:endParaRPr lang="en-US" altLang="zh-CN" dirty="0">
              <a:solidFill>
                <a:srgbClr val="C00000"/>
              </a:solidFill>
            </a:endParaRPr>
          </a:p>
          <a:p>
            <a:r>
              <a:rPr lang="zh-CN" altLang="en-US" dirty="0"/>
              <a:t>队列与栈不同，对数据采用“先进先出” 的管理方式（而栈则使用“先进后出” 方式）。队列数据放于作为类成员的动态数组</a:t>
            </a:r>
            <a:r>
              <a:rPr lang="en-US" altLang="zh-CN" dirty="0"/>
              <a:t>queue</a:t>
            </a:r>
            <a:r>
              <a:rPr lang="zh-CN" altLang="en-US" dirty="0"/>
              <a:t>之中，在构造函数中，将通过</a:t>
            </a:r>
            <a:r>
              <a:rPr lang="en-US" altLang="zh-CN" dirty="0"/>
              <a:t>new</a:t>
            </a:r>
            <a:r>
              <a:rPr lang="zh-CN" altLang="en-US" dirty="0"/>
              <a:t>来生成该动态数组，动态数组</a:t>
            </a:r>
            <a:r>
              <a:rPr lang="en-US" altLang="zh-CN" dirty="0"/>
              <a:t>queue</a:t>
            </a:r>
            <a:r>
              <a:rPr lang="zh-CN" altLang="en-US" dirty="0"/>
              <a:t>的大小由类的私有数据成员</a:t>
            </a:r>
            <a:r>
              <a:rPr lang="en-US" altLang="zh-CN" dirty="0" err="1"/>
              <a:t>Maxsize</a:t>
            </a:r>
            <a:r>
              <a:rPr lang="zh-CN" altLang="en-US" dirty="0"/>
              <a:t>之值来确定。</a:t>
            </a:r>
            <a:endParaRPr lang="en-US" altLang="zh-CN" dirty="0"/>
          </a:p>
          <a:p>
            <a:r>
              <a:rPr lang="zh-CN" altLang="en-US" dirty="0"/>
              <a:t>主要成员函数为：</a:t>
            </a:r>
            <a:endParaRPr lang="en-US" altLang="zh-CN" dirty="0"/>
          </a:p>
          <a:p>
            <a:pPr lvl="1"/>
            <a:r>
              <a:rPr lang="zh-CN" altLang="en-US" dirty="0"/>
              <a:t>队尾增加数据</a:t>
            </a:r>
            <a:r>
              <a:rPr lang="en-US" altLang="zh-CN" dirty="0"/>
              <a:t>Add</a:t>
            </a:r>
          </a:p>
          <a:p>
            <a:pPr lvl="1"/>
            <a:r>
              <a:rPr lang="zh-CN" altLang="en-US" dirty="0"/>
              <a:t>队首删除数据</a:t>
            </a:r>
            <a:r>
              <a:rPr lang="en-US" altLang="zh-CN" dirty="0"/>
              <a:t>Delete</a:t>
            </a:r>
            <a:endParaRPr lang="zh-CN" alt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052736"/>
            <a:ext cx="8579296" cy="5029200"/>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iostream</a:t>
            </a:r>
            <a:r>
              <a:rPr lang="en-US" altLang="zh-CN" sz="2000" b="1" dirty="0">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using namespace </a:t>
            </a:r>
            <a:r>
              <a:rPr lang="en-US" altLang="zh-CN" sz="2000" b="1" dirty="0" err="1">
                <a:latin typeface="Courier New" panose="02070309020205020404" pitchFamily="49" charset="0"/>
                <a:cs typeface="Courier New" panose="02070309020205020404" pitchFamily="49" charset="0"/>
              </a:rPr>
              <a:t>std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#include </a:t>
            </a:r>
            <a:r>
              <a:rPr lang="en-US" altLang="zh-CN" sz="2000" b="1" dirty="0">
                <a:latin typeface="Courier New" panose="02070309020205020404" pitchFamily="49" charset="0"/>
                <a:cs typeface="Courier New" panose="02070309020205020404" pitchFamily="49" charset="0"/>
              </a:rPr>
              <a:t>&lt;</a:t>
            </a:r>
            <a:r>
              <a:rPr lang="en-US" altLang="zh-CN" sz="2000" b="1" dirty="0" err="1">
                <a:latin typeface="Courier New" panose="02070309020205020404" pitchFamily="49" charset="0"/>
                <a:cs typeface="Courier New" panose="02070309020205020404" pitchFamily="49" charset="0"/>
              </a:rPr>
              <a:t>process.h</a:t>
            </a:r>
            <a:r>
              <a:rPr lang="en-US" altLang="zh-CN" sz="2000" b="1" dirty="0">
                <a:latin typeface="Courier New" panose="02070309020205020404" pitchFamily="49" charset="0"/>
                <a:cs typeface="Courier New" panose="02070309020205020404" pitchFamily="49" charset="0"/>
              </a:rPr>
              <a:t>&gt; </a:t>
            </a:r>
            <a:r>
              <a:rPr lang="en-US" altLang="zh-CN" sz="2000" b="1" dirty="0">
                <a:solidFill>
                  <a:srgbClr val="008000"/>
                </a:solidFill>
                <a:latin typeface="Courier New" panose="02070309020205020404" pitchFamily="49" charset="0"/>
                <a:cs typeface="Courier New" panose="02070309020205020404" pitchFamily="49" charset="0"/>
              </a:rPr>
              <a:t>//exit(0)</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t>
            </a:r>
            <a:r>
              <a:rPr lang="en-US" altLang="zh-CN" sz="2000" b="1" dirty="0">
                <a:solidFill>
                  <a:schemeClr val="tx2"/>
                </a:solidFill>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队列的大小</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front,rear</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元素从</a:t>
            </a:r>
            <a:r>
              <a:rPr lang="en-US" altLang="zh-CN" sz="2000" b="1" dirty="0">
                <a:solidFill>
                  <a:srgbClr val="008000"/>
                </a:solidFill>
                <a:latin typeface="Courier New" panose="02070309020205020404" pitchFamily="49" charset="0"/>
                <a:cs typeface="Courier New" panose="02070309020205020404" pitchFamily="49" charset="0"/>
              </a:rPr>
              <a:t>queue[front+1]</a:t>
            </a:r>
            <a:r>
              <a:rPr lang="zh-CN" altLang="en-US" sz="2000" b="1" dirty="0">
                <a:solidFill>
                  <a:srgbClr val="008000"/>
                </a:solidFill>
                <a:latin typeface="Courier New" panose="02070309020205020404" pitchFamily="49" charset="0"/>
                <a:cs typeface="Courier New" panose="02070309020205020404" pitchFamily="49" charset="0"/>
              </a:rPr>
              <a:t>到</a:t>
            </a:r>
            <a:r>
              <a:rPr lang="en-US" altLang="zh-CN" sz="2000" b="1" dirty="0">
                <a:solidFill>
                  <a:srgbClr val="008000"/>
                </a:solidFill>
                <a:latin typeface="Courier New" panose="02070309020205020404" pitchFamily="49" charset="0"/>
                <a:cs typeface="Courier New" panose="02070309020205020404" pitchFamily="49" charset="0"/>
              </a:rPr>
              <a:t>queue[rear]</a:t>
            </a:r>
            <a:endParaRPr lang="zh-CN" altLang="en-US" sz="2000" b="1" dirty="0">
              <a:solidFill>
                <a:srgbClr val="008000"/>
              </a:solidFill>
              <a:latin typeface="Courier New" panose="02070309020205020404" pitchFamily="49" charset="0"/>
              <a:cs typeface="Courier New" panose="02070309020205020404" pitchFamily="49" charset="0"/>
            </a:endParaRP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动态数组</a:t>
            </a:r>
            <a:r>
              <a:rPr lang="en-US" altLang="zh-CN" sz="2000" b="1" dirty="0">
                <a:solidFill>
                  <a:srgbClr val="008000"/>
                </a:solidFill>
                <a:latin typeface="Courier New" panose="02070309020205020404" pitchFamily="49" charset="0"/>
                <a:cs typeface="Courier New" panose="02070309020205020404" pitchFamily="49" charset="0"/>
              </a:rPr>
              <a:t>queue</a:t>
            </a:r>
            <a:r>
              <a:rPr lang="zh-CN" altLang="en-US" sz="2000" b="1" dirty="0">
                <a:solidFill>
                  <a:srgbClr val="008000"/>
                </a:solidFill>
                <a:latin typeface="Courier New" panose="02070309020205020404" pitchFamily="49" charset="0"/>
                <a:cs typeface="Courier New" panose="02070309020205020404" pitchFamily="49" charset="0"/>
              </a:rPr>
              <a:t>，用来存放队列数据</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size){</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构造函数，生成动态数组来存放队列数据</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=size;</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Maxsize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front=rear=-1;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意味着队列为空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a:solidFill>
                  <a:schemeClr val="tx2"/>
                </a:solidFill>
                <a:latin typeface="Courier New" panose="02070309020205020404" pitchFamily="49" charset="0"/>
                <a:cs typeface="Courier New" panose="02070309020205020404" pitchFamily="49" charset="0"/>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124744"/>
            <a:ext cx="8579296" cy="5092148"/>
          </a:xfrm>
        </p:spPr>
        <p:txBody>
          <a:bodyPr/>
          <a:lstStyle/>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rgbClr val="0000FF"/>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(rear==Maxsize-1)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 () {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(front==rear)</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1;</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&amp;);</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C00000"/>
                </a:solidFill>
                <a:latin typeface="Courier New" panose="02070309020205020404" pitchFamily="49" charset="0"/>
                <a:cs typeface="Courier New" panose="02070309020205020404" pitchFamily="49" charset="0"/>
              </a:rPr>
              <a:t>keytype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r>
              <a:rPr lang="zh-CN" altLang="en-US" dirty="0"/>
              <a:t>在</a:t>
            </a:r>
            <a:r>
              <a:rPr lang="en-US" altLang="zh-CN" dirty="0"/>
              <a:t>C++</a:t>
            </a:r>
            <a:r>
              <a:rPr lang="zh-CN" altLang="en-US" dirty="0"/>
              <a:t>中定义完整的函数模板</a:t>
            </a:r>
            <a:r>
              <a:rPr lang="en-US" altLang="zh-CN" dirty="0"/>
              <a:t>max</a:t>
            </a:r>
            <a:r>
              <a:rPr lang="zh-CN" altLang="en-US" dirty="0"/>
              <a:t>时，格式如下</a:t>
            </a:r>
            <a:endParaRPr lang="en-US" altLang="zh-CN" dirty="0"/>
          </a:p>
          <a:p>
            <a:pPr>
              <a:lnSpc>
                <a:spcPct val="80000"/>
              </a:lnSpc>
              <a:buNone/>
            </a:pPr>
            <a:r>
              <a:rPr lang="en-US" altLang="zh-CN" dirty="0">
                <a:solidFill>
                  <a:schemeClr val="tx2"/>
                </a:solidFill>
                <a:latin typeface="宋体" panose="02010600030101010101" pitchFamily="2" charset="-122"/>
              </a:rPr>
              <a:t>	</a:t>
            </a:r>
          </a:p>
          <a:p>
            <a:pPr>
              <a:lnSpc>
                <a:spcPct val="80000"/>
              </a:lnSpc>
              <a:buNone/>
            </a:pPr>
            <a:r>
              <a:rPr lang="en-US" altLang="zh-CN" sz="2800" dirty="0">
                <a:solidFill>
                  <a:schemeClr val="tx2"/>
                </a:solidFill>
                <a:latin typeface="宋体" panose="02010600030101010101" pitchFamily="2" charset="-122"/>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template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&lt;</a:t>
            </a:r>
            <a:r>
              <a:rPr lang="en-US" altLang="zh-CN" sz="2800" b="1" dirty="0" err="1">
                <a:solidFill>
                  <a:srgbClr val="0000FF"/>
                </a:solidFill>
                <a:latin typeface="Courier New" panose="02070309020205020404" pitchFamily="49" charset="0"/>
                <a:cs typeface="Courier New" panose="02070309020205020404" pitchFamily="49" charset="0"/>
              </a:rPr>
              <a:t>typename</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latin typeface="Courier New" panose="02070309020205020404" pitchFamily="49" charset="0"/>
                <a:cs typeface="Courier New" panose="02070309020205020404" pitchFamily="49" charset="0"/>
              </a:rPr>
              <a:t>&gt;</a:t>
            </a:r>
            <a:r>
              <a:rPr lang="en-US" altLang="zh-CN" sz="2800" b="1" dirty="0">
                <a:solidFill>
                  <a:schemeClr val="tx2"/>
                </a:solidFill>
                <a:latin typeface="Courier New" panose="02070309020205020404" pitchFamily="49" charset="0"/>
                <a:cs typeface="Courier New" panose="02070309020205020404" pitchFamily="49" charset="0"/>
              </a:rPr>
              <a:t>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max (</a:t>
            </a:r>
            <a:r>
              <a:rPr lang="en-US" altLang="zh-CN" sz="2800" b="1" dirty="0">
                <a:solidFill>
                  <a:srgbClr val="FF0000"/>
                </a:solidFill>
                <a:latin typeface="Courier New" panose="02070309020205020404" pitchFamily="49" charset="0"/>
                <a:cs typeface="Courier New" panose="02070309020205020404" pitchFamily="49" charset="0"/>
              </a:rPr>
              <a:t>T </a:t>
            </a:r>
            <a:r>
              <a:rPr lang="en-US" altLang="zh-CN" sz="2800" b="1" dirty="0">
                <a:latin typeface="Courier New" panose="02070309020205020404" pitchFamily="49" charset="0"/>
                <a:cs typeface="Courier New" panose="02070309020205020404" pitchFamily="49" charset="0"/>
              </a:rPr>
              <a:t>a,</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FF0000"/>
                </a:solidFill>
                <a:latin typeface="Courier New" panose="02070309020205020404" pitchFamily="49" charset="0"/>
                <a:cs typeface="Courier New" panose="02070309020205020404" pitchFamily="49" charset="0"/>
              </a:rPr>
              <a:t>T</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b) {</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if</a:t>
            </a:r>
            <a:r>
              <a:rPr lang="en-US" altLang="zh-CN" sz="2800" b="1" dirty="0">
                <a:latin typeface="Courier New" panose="02070309020205020404" pitchFamily="49" charset="0"/>
                <a:cs typeface="Courier New" panose="02070309020205020404" pitchFamily="49" charset="0"/>
              </a:rPr>
              <a:t>(a&gt;b)</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return</a:t>
            </a: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latin typeface="Courier New" panose="02070309020205020404" pitchFamily="49" charset="0"/>
                <a:cs typeface="Courier New" panose="02070309020205020404" pitchFamily="49" charset="0"/>
              </a:rPr>
              <a:t>a;</a:t>
            </a:r>
          </a:p>
          <a:p>
            <a:pPr>
              <a:lnSpc>
                <a:spcPct val="80000"/>
              </a:lnSpc>
              <a:buNone/>
            </a:pPr>
            <a:r>
              <a:rPr lang="en-US" altLang="zh-CN" sz="2800" b="1" dirty="0">
                <a:solidFill>
                  <a:schemeClr val="tx2"/>
                </a:solidFill>
                <a:latin typeface="Courier New" panose="02070309020205020404" pitchFamily="49" charset="0"/>
                <a:cs typeface="Courier New" panose="02070309020205020404" pitchFamily="49" charset="0"/>
              </a:rPr>
              <a:t>	    </a:t>
            </a:r>
            <a:r>
              <a:rPr lang="en-US" altLang="zh-CN" sz="2800" b="1" dirty="0">
                <a:solidFill>
                  <a:srgbClr val="0000FF"/>
                </a:solidFill>
                <a:latin typeface="Courier New" panose="02070309020205020404" pitchFamily="49" charset="0"/>
                <a:cs typeface="Courier New" panose="02070309020205020404" pitchFamily="49" charset="0"/>
              </a:rPr>
              <a:t>else</a:t>
            </a:r>
          </a:p>
          <a:p>
            <a:pPr>
              <a:lnSpc>
                <a:spcPct val="80000"/>
              </a:lnSpc>
              <a:buNone/>
            </a:pPr>
            <a:r>
              <a:rPr lang="en-US" altLang="zh-CN" sz="2800" b="1" dirty="0">
                <a:solidFill>
                  <a:srgbClr val="0000FF"/>
                </a:solidFill>
                <a:latin typeface="Courier New" panose="02070309020205020404" pitchFamily="49" charset="0"/>
                <a:cs typeface="Courier New" panose="02070309020205020404" pitchFamily="49" charset="0"/>
              </a:rPr>
              <a:t>		    return </a:t>
            </a:r>
            <a:r>
              <a:rPr lang="en-US" altLang="zh-CN" sz="2800" b="1" dirty="0">
                <a:latin typeface="Courier New" panose="02070309020205020404" pitchFamily="49" charset="0"/>
                <a:cs typeface="Courier New" panose="02070309020205020404" pitchFamily="49" charset="0"/>
              </a:rPr>
              <a:t>b;</a:t>
            </a:r>
          </a:p>
          <a:p>
            <a:pPr>
              <a:lnSpc>
                <a:spcPct val="80000"/>
              </a:lnSpc>
              <a:buNone/>
            </a:pPr>
            <a:r>
              <a:rPr lang="en-US" altLang="zh-CN" sz="2800" b="1" dirty="0">
                <a:latin typeface="Courier New" panose="02070309020205020404" pitchFamily="49" charset="0"/>
                <a:cs typeface="Courier New" panose="02070309020205020404" pitchFamily="49" charset="0"/>
              </a:rPr>
              <a:t>	} </a:t>
            </a:r>
          </a:p>
          <a:p>
            <a:pPr>
              <a:buNone/>
            </a:pPr>
            <a:endParaRPr lang="zh-CN" altLang="en-US" dirty="0"/>
          </a:p>
        </p:txBody>
      </p:sp>
    </p:spTree>
    <p:extLst>
      <p:ext uri="{BB962C8B-B14F-4D97-AF65-F5344CB8AC3E}">
        <p14:creationId xmlns:p14="http://schemas.microsoft.com/office/powerpoint/2010/main" val="407114712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282352" y="1052736"/>
            <a:ext cx="8861648" cy="5161721"/>
          </a:xfrm>
        </p:spPr>
        <p:txBody>
          <a:bodyPr/>
          <a:lstStyle/>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//Delete</a:t>
            </a:r>
            <a:r>
              <a:rPr lang="zh-CN" altLang="en-US" sz="2000" b="1" dirty="0">
                <a:solidFill>
                  <a:srgbClr val="008000"/>
                </a:solidFill>
                <a:latin typeface="Courier New" panose="02070309020205020404" pitchFamily="49" charset="0"/>
                <a:cs typeface="Courier New" panose="02070309020205020404" pitchFamily="49" charset="0"/>
              </a:rPr>
              <a:t>在类体外定义，函数名前要加类限定符“</a:t>
            </a:r>
            <a:r>
              <a:rPr lang="en-US" altLang="zh-CN" sz="2000" b="1" dirty="0">
                <a:solidFill>
                  <a:srgbClr val="008000"/>
                </a:solidFill>
                <a:latin typeface="Courier New" panose="02070309020205020404" pitchFamily="49" charset="0"/>
                <a:cs typeface="Courier New" panose="02070309020205020404" pitchFamily="49" charset="0"/>
              </a:rPr>
              <a:t>Queue&lt;</a:t>
            </a:r>
            <a:r>
              <a:rPr lang="en-US" altLang="zh-CN" sz="2000" b="1" dirty="0" err="1">
                <a:solidFill>
                  <a:srgbClr val="008000"/>
                </a:solidFill>
                <a:latin typeface="Courier New" panose="02070309020205020404" pitchFamily="49" charset="0"/>
                <a:cs typeface="Courier New" panose="02070309020205020404" pitchFamily="49" charset="0"/>
              </a:rPr>
              <a:t>keytype</a:t>
            </a:r>
            <a:r>
              <a:rPr lang="en-US" altLang="zh-CN" sz="2000" b="1" dirty="0">
                <a:solidFill>
                  <a:srgbClr val="008000"/>
                </a:solidFill>
                <a:latin typeface="Courier New" panose="02070309020205020404" pitchFamily="49" charset="0"/>
                <a:cs typeface="Courier New" panose="02070309020205020404" pitchFamily="49" charset="0"/>
              </a:rPr>
              <a:t>&gt;::”</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&gt;::Delete(</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IsEmpty</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empty"&lt;&lt;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exit (0);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queue[++front];  </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rgbClr val="008000"/>
                </a:solidFill>
                <a:latin typeface="Courier New" panose="02070309020205020404" pitchFamily="49" charset="0"/>
                <a:cs typeface="Courier New" panose="02070309020205020404" pitchFamily="49" charset="0"/>
              </a:rPr>
              <a:t>//Add</a:t>
            </a:r>
            <a:r>
              <a:rPr lang="zh-CN" altLang="en-US" sz="2000" b="1" dirty="0">
                <a:solidFill>
                  <a:srgbClr val="008000"/>
                </a:solidFill>
                <a:latin typeface="Courier New" panose="02070309020205020404" pitchFamily="49" charset="0"/>
                <a:cs typeface="Courier New" panose="02070309020205020404" pitchFamily="49" charset="0"/>
              </a:rPr>
              <a:t>在类体外定义</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 </a:t>
            </a:r>
          </a:p>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&gt;::Add(</a:t>
            </a:r>
            <a:r>
              <a:rPr lang="en-US" altLang="zh-CN" sz="2000" b="1" dirty="0" err="1">
                <a:solidFill>
                  <a:srgbClr val="0000FF"/>
                </a:solidFill>
                <a:latin typeface="Courier New" panose="02070309020205020404" pitchFamily="49" charset="0"/>
                <a:cs typeface="Courier New" panose="02070309020205020404" pitchFamily="49" charset="0"/>
              </a:rPr>
              <a:t>const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keytype</a:t>
            </a:r>
            <a:r>
              <a:rPr lang="en-US" altLang="zh-CN" sz="2000" b="1" dirty="0">
                <a:latin typeface="Courier New" panose="02070309020205020404" pitchFamily="49" charset="0"/>
                <a:cs typeface="Courier New" panose="02070309020205020404" pitchFamily="49" charset="0"/>
              </a:rPr>
              <a:t> &amp; item){</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IsFull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 &lt;&lt; "the queue is full"&lt;&lt;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else</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queue[++rear]=item;</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23528" y="914400"/>
            <a:ext cx="8579296" cy="5610944"/>
          </a:xfrm>
        </p:spPr>
        <p:txBody>
          <a:bodyPr/>
          <a:lstStyle/>
          <a:p>
            <a:pPr marL="0" indent="0">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main()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p>
          <a:p>
            <a:pPr marL="0" indent="0">
              <a:spcBef>
                <a:spcPts val="0"/>
              </a:spcBef>
              <a:buNone/>
            </a:pPr>
            <a:r>
              <a:rPr lang="en-US" altLang="zh-CN" sz="2000" b="1" dirty="0">
                <a:latin typeface="Courier New" panose="02070309020205020404" pitchFamily="49" charset="0"/>
                <a:cs typeface="Courier New" panose="02070309020205020404" pitchFamily="49" charset="0"/>
              </a:rPr>
              <a:t>	Queue&lt;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Qi(10);</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Queue&lt;</a:t>
            </a:r>
            <a:r>
              <a:rPr lang="en-US" altLang="zh-CN" sz="2000" b="1" dirty="0">
                <a:solidFill>
                  <a:srgbClr val="0000FF"/>
                </a:solidFill>
                <a:latin typeface="Courier New" panose="02070309020205020404" pitchFamily="49" charset="0"/>
                <a:cs typeface="Courier New" panose="02070309020205020404" pitchFamily="49" charset="0"/>
              </a:rPr>
              <a:t>double</a:t>
            </a:r>
            <a:r>
              <a:rPr lang="en-US" altLang="zh-CN" sz="2000" b="1" dirty="0">
                <a:latin typeface="Courier New" panose="02070309020205020404" pitchFamily="49" charset="0"/>
                <a:cs typeface="Courier New" panose="02070309020205020404" pitchFamily="49" charset="0"/>
              </a:rPr>
              <a:t>&gt; Qf1(10),Qf2(10)</a:t>
            </a:r>
            <a:r>
              <a:rPr lang="en-US" altLang="zh-CN" sz="2000" b="1" dirty="0">
                <a:solidFill>
                  <a:schemeClr val="tx2"/>
                </a:solidFill>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Qi.IsFull</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中只能存</a:t>
            </a:r>
            <a:r>
              <a:rPr lang="en-US" altLang="zh-CN" sz="2000" b="1" dirty="0">
                <a:solidFill>
                  <a:srgbClr val="008000"/>
                </a:solidFill>
                <a:latin typeface="Courier New" panose="02070309020205020404" pitchFamily="49" charset="0"/>
                <a:cs typeface="Courier New" panose="02070309020205020404" pitchFamily="49" charset="0"/>
              </a:rPr>
              <a:t>10</a:t>
            </a:r>
            <a:r>
              <a:rPr lang="zh-CN" altLang="en-US" sz="2000" b="1" dirty="0">
                <a:solidFill>
                  <a:srgbClr val="008000"/>
                </a:solidFill>
                <a:latin typeface="Courier New" panose="02070309020205020404" pitchFamily="49" charset="0"/>
                <a:cs typeface="Courier New" panose="02070309020205020404" pitchFamily="49" charset="0"/>
              </a:rPr>
              <a:t>个数</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Qi.Add</a:t>
            </a:r>
            <a:r>
              <a:rPr lang="en-US" altLang="zh-CN" sz="2000" b="1" dirty="0">
                <a:latin typeface="Courier New" panose="02070309020205020404" pitchFamily="49" charset="0"/>
                <a:cs typeface="Courier New" panose="02070309020205020404" pitchFamily="49" charset="0"/>
              </a:rPr>
              <a:t>(2*</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Qf1.Add(3.0*</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=0;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&lt;4;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四次循环，每次总先往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的队列尾部加入两个数</a:t>
            </a:r>
          </a:p>
          <a:p>
            <a:pPr marL="0" indent="0">
              <a:spcBef>
                <a:spcPts val="0"/>
              </a:spcBef>
              <a:buNone/>
            </a:pPr>
            <a:r>
              <a:rPr lang="zh-CN" altLang="en-US" sz="2000" b="1" dirty="0">
                <a:solidFill>
                  <a:srgbClr val="008000"/>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而后又从首部删取一个数并输出</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Qf2.Add(4.5*</a:t>
            </a:r>
            <a:r>
              <a:rPr lang="en-US" altLang="zh-CN" sz="2000" b="1" dirty="0" err="1">
                <a:latin typeface="Courier New" panose="02070309020205020404" pitchFamily="49" charset="0"/>
                <a:cs typeface="Courier New" panose="02070309020205020404" pitchFamily="49" charset="0"/>
              </a:rPr>
              <a:t>Qi.Delete</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从</a:t>
            </a:r>
            <a:r>
              <a:rPr lang="en-US" altLang="zh-CN" sz="2000" b="1" dirty="0">
                <a:solidFill>
                  <a:srgbClr val="008000"/>
                </a:solidFill>
                <a:latin typeface="Courier New" panose="02070309020205020404" pitchFamily="49" charset="0"/>
                <a:cs typeface="Courier New" panose="02070309020205020404" pitchFamily="49" charset="0"/>
              </a:rPr>
              <a:t>Qi</a:t>
            </a:r>
            <a:r>
              <a:rPr lang="zh-CN" altLang="en-US" sz="2000" b="1" dirty="0">
                <a:solidFill>
                  <a:srgbClr val="008000"/>
                </a:solidFill>
                <a:latin typeface="Courier New" panose="02070309020205020404" pitchFamily="49" charset="0"/>
                <a:cs typeface="Courier New" panose="02070309020205020404" pitchFamily="49" charset="0"/>
              </a:rPr>
              <a:t>首删取一元素，乘以</a:t>
            </a:r>
            <a:r>
              <a:rPr lang="en-US" altLang="zh-CN" sz="2000" b="1" dirty="0">
                <a:solidFill>
                  <a:srgbClr val="008000"/>
                </a:solidFill>
                <a:latin typeface="Courier New" panose="02070309020205020404" pitchFamily="49" charset="0"/>
                <a:cs typeface="Courier New" panose="02070309020205020404" pitchFamily="49" charset="0"/>
              </a:rPr>
              <a:t>4.5</a:t>
            </a:r>
            <a:r>
              <a:rPr lang="zh-CN" altLang="en-US" sz="2000" b="1" dirty="0">
                <a:solidFill>
                  <a:srgbClr val="008000"/>
                </a:solidFill>
                <a:latin typeface="Courier New" panose="02070309020205020404" pitchFamily="49" charset="0"/>
                <a:cs typeface="Courier New" panose="02070309020205020404" pitchFamily="49" charset="0"/>
              </a:rPr>
              <a:t>，而后将其加入到</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尾部</a:t>
            </a:r>
          </a:p>
          <a:p>
            <a:pPr marL="0" indent="0">
              <a:spcBef>
                <a:spcPts val="0"/>
              </a:spcBef>
              <a:buNone/>
            </a:pPr>
            <a:r>
              <a:rPr lang="zh-CN" altLang="en-US"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Qf2.Add(Qf1.Delete()/2.0);</a:t>
            </a:r>
          </a:p>
          <a:p>
            <a:pPr marL="0" indent="0">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&lt;&lt;Qf2.Delete()&lt;&lt;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8000"/>
                </a:solidFill>
                <a:latin typeface="Courier New" panose="02070309020205020404" pitchFamily="49" charset="0"/>
                <a:cs typeface="Courier New" panose="02070309020205020404" pitchFamily="49" charset="0"/>
              </a:rPr>
              <a:t>//</a:t>
            </a:r>
            <a:r>
              <a:rPr lang="zh-CN" altLang="en-US" sz="2000" b="1" dirty="0">
                <a:solidFill>
                  <a:srgbClr val="008000"/>
                </a:solidFill>
                <a:latin typeface="Courier New" panose="02070309020205020404" pitchFamily="49" charset="0"/>
                <a:cs typeface="Courier New" panose="02070309020205020404" pitchFamily="49" charset="0"/>
              </a:rPr>
              <a:t>四次循环往</a:t>
            </a:r>
            <a:r>
              <a:rPr lang="en-US" altLang="zh-CN" sz="2000" b="1" dirty="0">
                <a:solidFill>
                  <a:srgbClr val="008000"/>
                </a:solidFill>
                <a:latin typeface="Courier New" panose="02070309020205020404" pitchFamily="49" charset="0"/>
                <a:cs typeface="Courier New" panose="02070309020205020404" pitchFamily="49" charset="0"/>
              </a:rPr>
              <a:t>Qf2</a:t>
            </a:r>
            <a:r>
              <a:rPr lang="zh-CN" altLang="en-US" sz="2000" b="1" dirty="0">
                <a:solidFill>
                  <a:srgbClr val="008000"/>
                </a:solidFill>
                <a:latin typeface="Courier New" panose="02070309020205020404" pitchFamily="49" charset="0"/>
                <a:cs typeface="Courier New" panose="02070309020205020404" pitchFamily="49" charset="0"/>
              </a:rPr>
              <a:t>队列尾加入：</a:t>
            </a:r>
            <a:r>
              <a:rPr lang="en-US" altLang="zh-CN" sz="2000" b="1" dirty="0">
                <a:solidFill>
                  <a:srgbClr val="008000"/>
                </a:solidFill>
                <a:latin typeface="Courier New" panose="02070309020205020404" pitchFamily="49" charset="0"/>
                <a:cs typeface="Courier New" panose="02070309020205020404" pitchFamily="49" charset="0"/>
              </a:rPr>
              <a:t>0*4.5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2*4.5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4*4.5</a:t>
            </a:r>
            <a:r>
              <a:rPr lang="zh-CN" altLang="en-US" sz="2000" b="1" dirty="0">
                <a:solidFill>
                  <a:srgbClr val="008000"/>
                </a:solidFill>
                <a:latin typeface="Courier New" panose="02070309020205020404" pitchFamily="49" charset="0"/>
                <a:cs typeface="Courier New" panose="02070309020205020404" pitchFamily="49" charset="0"/>
              </a:rPr>
              <a:t>，</a:t>
            </a:r>
            <a:r>
              <a:rPr lang="en-US" altLang="zh-CN" sz="2000" b="1" dirty="0">
                <a:solidFill>
                  <a:srgbClr val="008000"/>
                </a:solidFill>
                <a:latin typeface="Courier New" panose="02070309020205020404" pitchFamily="49" charset="0"/>
                <a:cs typeface="Courier New" panose="02070309020205020404" pitchFamily="49" charset="0"/>
              </a:rPr>
              <a:t>6*4.5  </a:t>
            </a:r>
          </a:p>
          <a:p>
            <a:pPr marL="0" indent="0">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a:t>
            </a:r>
          </a:p>
          <a:p>
            <a:pPr marL="0" indent="0">
              <a:spcBef>
                <a:spcPts val="0"/>
              </a:spcBef>
              <a:buNone/>
            </a:pPr>
            <a:r>
              <a:rPr lang="en-US" altLang="zh-CN" sz="2000" b="1" dirty="0">
                <a:latin typeface="Courier New" panose="02070309020205020404" pitchFamily="49" charset="0"/>
                <a:cs typeface="Courier New" panose="02070309020205020404" pitchFamily="49" charset="0"/>
              </a:rPr>
              <a:t>}</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solidFill>
                  <a:srgbClr val="C00000"/>
                </a:solidFill>
              </a:rPr>
              <a:t>用类模板实现有序单向链表，能够处理整型、浮点型和字符型数据并按照由小到大顺序排列链表节点</a:t>
            </a:r>
            <a:endParaRPr lang="en-US" altLang="zh-CN" dirty="0">
              <a:solidFill>
                <a:srgbClr val="C00000"/>
              </a:solidFill>
            </a:endParaRPr>
          </a:p>
          <a:p>
            <a:pPr lvl="1"/>
            <a:r>
              <a:rPr lang="zh-CN" altLang="en-US" dirty="0"/>
              <a:t>链表的结构</a:t>
            </a:r>
            <a:endParaRPr lang="en-US" altLang="zh-CN" dirty="0"/>
          </a:p>
          <a:p>
            <a:pPr lvl="1"/>
            <a:r>
              <a:rPr lang="zh-CN" altLang="en-US" dirty="0"/>
              <a:t>链表类模板的设计</a:t>
            </a:r>
            <a:endParaRPr lang="en-US" altLang="zh-CN" dirty="0"/>
          </a:p>
          <a:p>
            <a:pPr lvl="1"/>
            <a:r>
              <a:rPr lang="zh-CN" altLang="en-US" dirty="0"/>
              <a:t>链表的操作与相应成员函数</a:t>
            </a:r>
            <a:endParaRPr lang="en-US" altLang="zh-CN" dirty="0"/>
          </a:p>
          <a:p>
            <a:pPr lvl="2"/>
            <a:r>
              <a:rPr lang="zh-CN" altLang="en-US" dirty="0"/>
              <a:t>插入节点</a:t>
            </a:r>
            <a:endParaRPr lang="en-US" altLang="zh-CN" dirty="0"/>
          </a:p>
          <a:p>
            <a:pPr lvl="2"/>
            <a:r>
              <a:rPr lang="zh-CN" altLang="en-US" dirty="0"/>
              <a:t>删除节点</a:t>
            </a:r>
            <a:endParaRPr lang="en-US" altLang="zh-CN" dirty="0"/>
          </a:p>
          <a:p>
            <a:pPr lvl="2"/>
            <a:r>
              <a:rPr lang="zh-CN" altLang="en-US" dirty="0"/>
              <a:t>查找节点</a:t>
            </a:r>
            <a:endParaRPr lang="en-US" altLang="zh-CN" dirty="0"/>
          </a:p>
          <a:p>
            <a:pPr lvl="1"/>
            <a:r>
              <a:rPr lang="zh-CN" altLang="en-US" dirty="0"/>
              <a:t>链表的创建与使用</a:t>
            </a:r>
            <a:endParaRPr lang="en-US" altLang="zh-C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zh-CN" altLang="en-US" dirty="0"/>
              <a:t>链表的结构</a:t>
            </a:r>
            <a:endParaRPr lang="en-US" altLang="zh-CN" dirty="0"/>
          </a:p>
          <a:p>
            <a:pPr lvl="1"/>
            <a:r>
              <a:rPr lang="zh-CN" altLang="en-US" dirty="0"/>
              <a:t>数据域</a:t>
            </a:r>
            <a:endParaRPr lang="en-US" altLang="zh-CN" dirty="0"/>
          </a:p>
          <a:p>
            <a:pPr lvl="1"/>
            <a:r>
              <a:rPr lang="zh-CN" altLang="en-US" dirty="0"/>
              <a:t>指针域</a:t>
            </a:r>
          </a:p>
        </p:txBody>
      </p:sp>
      <p:pic>
        <p:nvPicPr>
          <p:cNvPr id="1030" name="Picture 6"/>
          <p:cNvPicPr>
            <a:picLocks noChangeAspect="1" noChangeArrowheads="1"/>
          </p:cNvPicPr>
          <p:nvPr/>
        </p:nvPicPr>
        <p:blipFill>
          <a:blip r:embed="rId2" cstate="print"/>
          <a:srcRect/>
          <a:stretch>
            <a:fillRect/>
          </a:stretch>
        </p:blipFill>
        <p:spPr bwMode="auto">
          <a:xfrm>
            <a:off x="928662" y="3643314"/>
            <a:ext cx="1590675" cy="1076325"/>
          </a:xfrm>
          <a:prstGeom prst="rect">
            <a:avLst/>
          </a:prstGeom>
          <a:noFill/>
          <a:ln w="9525">
            <a:noFill/>
            <a:miter lim="800000"/>
            <a:headEnd/>
            <a:tailEnd/>
          </a:ln>
          <a:effectLst/>
        </p:spPr>
      </p:pic>
      <p:pic>
        <p:nvPicPr>
          <p:cNvPr id="1031" name="Picture 7"/>
          <p:cNvPicPr>
            <a:picLocks noChangeAspect="1" noChangeArrowheads="1"/>
          </p:cNvPicPr>
          <p:nvPr/>
        </p:nvPicPr>
        <p:blipFill>
          <a:blip r:embed="rId3" cstate="print"/>
          <a:srcRect/>
          <a:stretch>
            <a:fillRect/>
          </a:stretch>
        </p:blipFill>
        <p:spPr bwMode="auto">
          <a:xfrm>
            <a:off x="2571736" y="3629032"/>
            <a:ext cx="1028700" cy="800100"/>
          </a:xfrm>
          <a:prstGeom prst="rect">
            <a:avLst/>
          </a:prstGeom>
          <a:noFill/>
          <a:ln w="9525">
            <a:noFill/>
            <a:miter lim="800000"/>
            <a:headEnd/>
            <a:tailEnd/>
          </a:ln>
          <a:effectLst/>
        </p:spPr>
      </p:pic>
      <p:pic>
        <p:nvPicPr>
          <p:cNvPr id="1032" name="Picture 8"/>
          <p:cNvPicPr>
            <a:picLocks noChangeAspect="1" noChangeArrowheads="1"/>
          </p:cNvPicPr>
          <p:nvPr/>
        </p:nvPicPr>
        <p:blipFill>
          <a:blip r:embed="rId4" cstate="print"/>
          <a:srcRect/>
          <a:stretch>
            <a:fillRect/>
          </a:stretch>
        </p:blipFill>
        <p:spPr bwMode="auto">
          <a:xfrm>
            <a:off x="3619501" y="3638559"/>
            <a:ext cx="1095375" cy="1076325"/>
          </a:xfrm>
          <a:prstGeom prst="rect">
            <a:avLst/>
          </a:prstGeom>
          <a:noFill/>
          <a:ln w="9525">
            <a:noFill/>
            <a:miter lim="800000"/>
            <a:headEnd/>
            <a:tailEnd/>
          </a:ln>
          <a:effectLst/>
        </p:spPr>
      </p:pic>
      <p:pic>
        <p:nvPicPr>
          <p:cNvPr id="14" name="Picture 7"/>
          <p:cNvPicPr>
            <a:picLocks noChangeAspect="1" noChangeArrowheads="1"/>
          </p:cNvPicPr>
          <p:nvPr/>
        </p:nvPicPr>
        <p:blipFill>
          <a:blip r:embed="rId3" cstate="print"/>
          <a:srcRect/>
          <a:stretch>
            <a:fillRect/>
          </a:stretch>
        </p:blipFill>
        <p:spPr bwMode="auto">
          <a:xfrm>
            <a:off x="4714876" y="3643314"/>
            <a:ext cx="1028700" cy="800100"/>
          </a:xfrm>
          <a:prstGeom prst="rect">
            <a:avLst/>
          </a:prstGeom>
          <a:noFill/>
          <a:ln w="9525">
            <a:noFill/>
            <a:miter lim="800000"/>
            <a:headEnd/>
            <a:tailEnd/>
          </a:ln>
          <a:effectLst/>
        </p:spPr>
      </p:pic>
      <p:pic>
        <p:nvPicPr>
          <p:cNvPr id="15" name="Picture 8"/>
          <p:cNvPicPr>
            <a:picLocks noChangeAspect="1" noChangeArrowheads="1"/>
          </p:cNvPicPr>
          <p:nvPr/>
        </p:nvPicPr>
        <p:blipFill>
          <a:blip r:embed="rId4" cstate="print"/>
          <a:srcRect/>
          <a:stretch>
            <a:fillRect/>
          </a:stretch>
        </p:blipFill>
        <p:spPr bwMode="auto">
          <a:xfrm>
            <a:off x="5762641" y="3652841"/>
            <a:ext cx="1095375" cy="1076325"/>
          </a:xfrm>
          <a:prstGeom prst="rect">
            <a:avLst/>
          </a:prstGeom>
          <a:noFill/>
          <a:ln w="9525">
            <a:noFill/>
            <a:miter lim="800000"/>
            <a:headEnd/>
            <a:tailEnd/>
          </a:ln>
          <a:effec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r>
              <a:rPr lang="zh-CN" altLang="en-US" dirty="0"/>
              <a:t>链表相关类模板的设计</a:t>
            </a:r>
            <a:endParaRPr lang="en-US" altLang="zh-CN" dirty="0"/>
          </a:p>
          <a:p>
            <a:pPr lvl="1"/>
            <a:r>
              <a:rPr lang="zh-CN" altLang="en-US" dirty="0"/>
              <a:t>链表节点类模板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Node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 num;</a:t>
            </a:r>
          </a:p>
          <a:p>
            <a:pPr lvl="1">
              <a:spcBef>
                <a:spcPts val="0"/>
              </a:spcBef>
              <a:buNone/>
            </a:pPr>
            <a:r>
              <a:rPr lang="en-US" altLang="zh-CN" sz="2000" b="1" dirty="0">
                <a:latin typeface="Courier New" panose="02070309020205020404" pitchFamily="49" charset="0"/>
                <a:cs typeface="Courier New" panose="02070309020205020404" pitchFamily="49" charset="0"/>
              </a:rPr>
              <a:t>	Node* 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static</a:t>
            </a: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TotalCount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统计链表节点的数量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Node(T n);</a:t>
            </a:r>
          </a:p>
          <a:p>
            <a:pPr lvl="1">
              <a:spcBef>
                <a:spcPts val="0"/>
              </a:spcBef>
              <a:buNone/>
            </a:pPr>
            <a:r>
              <a:rPr lang="en-US" altLang="zh-CN" sz="2000" b="1" dirty="0">
                <a:latin typeface="Courier New" panose="02070309020205020404" pitchFamily="49" charset="0"/>
                <a:cs typeface="Courier New" panose="02070309020205020404" pitchFamily="49" charset="0"/>
              </a:rPr>
              <a:t>	~Node();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b="1"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590974"/>
          </a:xfrm>
        </p:spPr>
        <p:txBody>
          <a:bodyPr/>
          <a:lstStyle/>
          <a:p>
            <a:r>
              <a:rPr lang="zh-CN" altLang="en-US" dirty="0"/>
              <a:t>链表类的设计</a:t>
            </a:r>
            <a:endParaRPr lang="en-US" altLang="zh-CN" dirty="0"/>
          </a:p>
          <a:p>
            <a:pPr lvl="1"/>
            <a:r>
              <a:rPr lang="zh-CN" altLang="en-US" dirty="0"/>
              <a:t>链表类模板</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err="1">
                <a:solidFill>
                  <a:srgbClr val="0000FF"/>
                </a:solidFill>
                <a:latin typeface="Courier New" panose="02070309020205020404" pitchFamily="49" charset="0"/>
                <a:cs typeface="Courier New" panose="02070309020205020404" pitchFamily="49" charset="0"/>
              </a:rPr>
              <a:t>typename</a:t>
            </a:r>
            <a:r>
              <a:rPr lang="en-US" altLang="zh-CN" sz="2000" b="1" dirty="0">
                <a:latin typeface="Courier New" panose="02070309020205020404" pitchFamily="49" charset="0"/>
                <a:cs typeface="Courier New" panose="02070309020205020404" pitchFamily="49" charset="0"/>
              </a:rPr>
              <a:t> T&gt; </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List</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private</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head;</a:t>
            </a:r>
          </a:p>
          <a:p>
            <a:pPr lvl="1">
              <a:spcBef>
                <a:spcPts val="0"/>
              </a:spcBef>
              <a:buNone/>
            </a:pPr>
            <a:r>
              <a:rPr lang="en-US" altLang="zh-CN" sz="2000" b="1" dirty="0">
                <a:latin typeface="Courier New" panose="02070309020205020404" pitchFamily="49" charset="0"/>
                <a:cs typeface="Courier New" panose="02070309020205020404" pitchFamily="49" charset="0"/>
              </a:rPr>
              <a:t>	Node&lt;T&gt;* tail;</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链表节点的数量</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public</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Insert(T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插入节点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Remove(T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删除节点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Find(T n);</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查找节点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chemeClr val="tx2"/>
                </a:solidFill>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Print();</a:t>
            </a:r>
            <a:r>
              <a:rPr lang="en-US" altLang="zh-CN" sz="2000" b="1" dirty="0">
                <a:solidFill>
                  <a:srgbClr val="00B050"/>
                </a:solidFill>
                <a:latin typeface="Courier New" panose="02070309020205020404" pitchFamily="49" charset="0"/>
                <a:cs typeface="Courier New" panose="02070309020205020404" pitchFamily="49" charset="0"/>
              </a:rPr>
              <a:t>//</a:t>
            </a:r>
            <a:r>
              <a:rPr lang="zh-CN" altLang="en-US" sz="2000" b="1" dirty="0">
                <a:solidFill>
                  <a:srgbClr val="00B050"/>
                </a:solidFill>
                <a:latin typeface="Courier New" panose="02070309020205020404" pitchFamily="49" charset="0"/>
                <a:cs typeface="Courier New" panose="02070309020205020404" pitchFamily="49" charset="0"/>
              </a:rPr>
              <a:t>打印链表的数据项</a:t>
            </a:r>
            <a:endParaRPr lang="en-US" altLang="zh-CN" sz="2000" b="1" dirty="0">
              <a:solidFill>
                <a:srgbClr val="00B050"/>
              </a:solidFill>
              <a:latin typeface="Courier New" panose="02070309020205020404" pitchFamily="49" charset="0"/>
              <a:cs typeface="Courier New" panose="02070309020205020404" pitchFamily="49" charset="0"/>
            </a:endParaRP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链表的访问</a:t>
            </a:r>
            <a:endParaRPr lang="en-US" altLang="zh-CN" dirty="0"/>
          </a:p>
          <a:p>
            <a:pPr lvl="1"/>
            <a:r>
              <a:rPr lang="zh-CN" altLang="en-US" dirty="0"/>
              <a:t>根据链表的头指针（</a:t>
            </a:r>
            <a:r>
              <a:rPr lang="en-US" altLang="zh-CN" dirty="0"/>
              <a:t>*head</a:t>
            </a:r>
            <a:r>
              <a:rPr lang="zh-CN" altLang="en-US" dirty="0"/>
              <a:t>）确定链表的入口地址</a:t>
            </a:r>
            <a:endParaRPr lang="en-US" altLang="zh-CN" dirty="0"/>
          </a:p>
          <a:p>
            <a:pPr lvl="1"/>
            <a:r>
              <a:rPr lang="zh-CN" altLang="en-US" dirty="0"/>
              <a:t>建立临时指针，通过该指针的移动，访问链表的每一个节点，直到链表的尾节点</a:t>
            </a:r>
            <a:endParaRPr lang="en-US" altLang="zh-CN" dirty="0"/>
          </a:p>
          <a:p>
            <a:pPr lvl="2"/>
            <a:r>
              <a:rPr lang="zh-CN" altLang="en-US" dirty="0"/>
              <a:t>临时指针根据当前节点的指针域所指地址进行移动</a:t>
            </a:r>
          </a:p>
        </p:txBody>
      </p:sp>
      <p:pic>
        <p:nvPicPr>
          <p:cNvPr id="2050" name="Picture 2"/>
          <p:cNvPicPr>
            <a:picLocks noChangeAspect="1" noChangeArrowheads="1"/>
          </p:cNvPicPr>
          <p:nvPr/>
        </p:nvPicPr>
        <p:blipFill>
          <a:blip r:embed="rId2" cstate="print"/>
          <a:srcRect/>
          <a:stretch>
            <a:fillRect/>
          </a:stretch>
        </p:blipFill>
        <p:spPr bwMode="auto">
          <a:xfrm>
            <a:off x="1500166" y="3501008"/>
            <a:ext cx="6972300" cy="1133475"/>
          </a:xfrm>
          <a:prstGeom prst="rect">
            <a:avLst/>
          </a:prstGeom>
          <a:noFill/>
          <a:ln w="9525">
            <a:noFill/>
            <a:miter lim="800000"/>
            <a:headEnd/>
            <a:tailEnd/>
          </a:ln>
          <a:effectLst/>
        </p:spPr>
      </p:pic>
      <p:pic>
        <p:nvPicPr>
          <p:cNvPr id="2051" name="Picture 3"/>
          <p:cNvPicPr>
            <a:picLocks noChangeAspect="1" noChangeArrowheads="1"/>
          </p:cNvPicPr>
          <p:nvPr/>
        </p:nvPicPr>
        <p:blipFill>
          <a:blip r:embed="rId3" cstate="print"/>
          <a:srcRect/>
          <a:stretch>
            <a:fillRect/>
          </a:stretch>
        </p:blipFill>
        <p:spPr bwMode="auto">
          <a:xfrm>
            <a:off x="300016" y="3562913"/>
            <a:ext cx="1200150" cy="371475"/>
          </a:xfrm>
          <a:prstGeom prst="rect">
            <a:avLst/>
          </a:prstGeom>
          <a:noFill/>
          <a:ln w="9525">
            <a:noFill/>
            <a:miter lim="800000"/>
            <a:headEnd/>
            <a:tailEnd/>
          </a:ln>
          <a:effectLst/>
        </p:spPr>
      </p:pic>
      <p:pic>
        <p:nvPicPr>
          <p:cNvPr id="2052" name="Picture 4"/>
          <p:cNvPicPr>
            <a:picLocks noChangeAspect="1" noChangeArrowheads="1"/>
          </p:cNvPicPr>
          <p:nvPr/>
        </p:nvPicPr>
        <p:blipFill>
          <a:blip r:embed="rId4" cstate="print"/>
          <a:srcRect/>
          <a:stretch>
            <a:fillRect/>
          </a:stretch>
        </p:blipFill>
        <p:spPr bwMode="auto">
          <a:xfrm>
            <a:off x="1500166" y="4634483"/>
            <a:ext cx="1095375" cy="800100"/>
          </a:xfrm>
          <a:prstGeom prst="rect">
            <a:avLst/>
          </a:prstGeom>
          <a:noFill/>
          <a:ln w="9525">
            <a:noFill/>
            <a:miter lim="800000"/>
            <a:headEnd/>
            <a:tailEnd/>
          </a:ln>
          <a:effectLst/>
        </p:spPr>
      </p:pic>
      <p:pic>
        <p:nvPicPr>
          <p:cNvPr id="9" name="Picture 4"/>
          <p:cNvPicPr>
            <a:picLocks noChangeAspect="1" noChangeArrowheads="1"/>
          </p:cNvPicPr>
          <p:nvPr/>
        </p:nvPicPr>
        <p:blipFill>
          <a:blip r:embed="rId4" cstate="print"/>
          <a:srcRect/>
          <a:stretch>
            <a:fillRect/>
          </a:stretch>
        </p:blipFill>
        <p:spPr bwMode="auto">
          <a:xfrm>
            <a:off x="3571868" y="4634483"/>
            <a:ext cx="1095375" cy="800100"/>
          </a:xfrm>
          <a:prstGeom prst="rect">
            <a:avLst/>
          </a:prstGeom>
          <a:noFill/>
          <a:ln w="9525">
            <a:noFill/>
            <a:miter lim="800000"/>
            <a:headEnd/>
            <a:tailEnd/>
          </a:ln>
          <a:effectLst/>
        </p:spPr>
      </p:pic>
      <p:pic>
        <p:nvPicPr>
          <p:cNvPr id="10" name="Picture 4"/>
          <p:cNvPicPr>
            <a:picLocks noChangeAspect="1" noChangeArrowheads="1"/>
          </p:cNvPicPr>
          <p:nvPr/>
        </p:nvPicPr>
        <p:blipFill>
          <a:blip r:embed="rId4" cstate="print"/>
          <a:srcRect/>
          <a:stretch>
            <a:fillRect/>
          </a:stretch>
        </p:blipFill>
        <p:spPr bwMode="auto">
          <a:xfrm>
            <a:off x="5643570" y="4634483"/>
            <a:ext cx="1095375" cy="800100"/>
          </a:xfrm>
          <a:prstGeom prst="rect">
            <a:avLst/>
          </a:prstGeom>
          <a:noFill/>
          <a:ln w="9525">
            <a:noFill/>
            <a:miter lim="800000"/>
            <a:headEnd/>
            <a:tailEnd/>
          </a:ln>
          <a:effec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a:t>
            </a:r>
          </a:p>
        </p:txBody>
      </p:sp>
      <p:pic>
        <p:nvPicPr>
          <p:cNvPr id="3074" name="Picture 2"/>
          <p:cNvPicPr>
            <a:picLocks noChangeAspect="1" noChangeArrowheads="1"/>
          </p:cNvPicPr>
          <p:nvPr/>
        </p:nvPicPr>
        <p:blipFill>
          <a:blip r:embed="rId2" cstate="print"/>
          <a:srcRect/>
          <a:stretch>
            <a:fillRect/>
          </a:stretch>
        </p:blipFill>
        <p:spPr bwMode="auto">
          <a:xfrm>
            <a:off x="1071538" y="2132856"/>
            <a:ext cx="6972300" cy="1133475"/>
          </a:xfrm>
          <a:prstGeom prst="rect">
            <a:avLst/>
          </a:prstGeom>
          <a:noFill/>
          <a:ln w="9525">
            <a:noFill/>
            <a:miter lim="800000"/>
            <a:headEnd/>
            <a:tailEnd/>
          </a:ln>
          <a:effectLst/>
        </p:spPr>
      </p:pic>
      <p:pic>
        <p:nvPicPr>
          <p:cNvPr id="3075" name="Picture 3"/>
          <p:cNvPicPr>
            <a:picLocks noChangeAspect="1" noChangeArrowheads="1"/>
          </p:cNvPicPr>
          <p:nvPr/>
        </p:nvPicPr>
        <p:blipFill>
          <a:blip r:embed="rId3" cstate="print"/>
          <a:srcRect/>
          <a:stretch>
            <a:fillRect/>
          </a:stretch>
        </p:blipFill>
        <p:spPr bwMode="auto">
          <a:xfrm>
            <a:off x="3162310" y="3418740"/>
            <a:ext cx="2838450" cy="1133475"/>
          </a:xfrm>
          <a:prstGeom prst="rect">
            <a:avLst/>
          </a:prstGeom>
          <a:noFill/>
          <a:ln w="9525">
            <a:noFill/>
            <a:miter lim="800000"/>
            <a:headEnd/>
            <a:tailEnd/>
          </a:ln>
          <a:effectLst/>
        </p:spPr>
      </p:pic>
      <p:pic>
        <p:nvPicPr>
          <p:cNvPr id="3076" name="Picture 4"/>
          <p:cNvPicPr>
            <a:picLocks noChangeAspect="1" noChangeArrowheads="1"/>
          </p:cNvPicPr>
          <p:nvPr/>
        </p:nvPicPr>
        <p:blipFill>
          <a:blip r:embed="rId4" cstate="print"/>
          <a:srcRect/>
          <a:stretch>
            <a:fillRect/>
          </a:stretch>
        </p:blipFill>
        <p:spPr bwMode="auto">
          <a:xfrm>
            <a:off x="5286380" y="3633054"/>
            <a:ext cx="876300" cy="28575"/>
          </a:xfrm>
          <a:prstGeom prst="rect">
            <a:avLst/>
          </a:prstGeom>
          <a:noFill/>
          <a:ln w="9525">
            <a:noFill/>
            <a:miter lim="800000"/>
            <a:headEnd/>
            <a:tailEnd/>
          </a:ln>
          <a:effectLst/>
        </p:spPr>
      </p:pic>
      <p:pic>
        <p:nvPicPr>
          <p:cNvPr id="3079" name="Picture 7"/>
          <p:cNvPicPr>
            <a:picLocks noChangeAspect="1" noChangeArrowheads="1"/>
          </p:cNvPicPr>
          <p:nvPr/>
        </p:nvPicPr>
        <p:blipFill>
          <a:blip r:embed="rId5" cstate="print"/>
          <a:srcRect/>
          <a:stretch>
            <a:fillRect/>
          </a:stretch>
        </p:blipFill>
        <p:spPr bwMode="auto">
          <a:xfrm>
            <a:off x="4538665" y="2347170"/>
            <a:ext cx="390525" cy="752475"/>
          </a:xfrm>
          <a:prstGeom prst="rect">
            <a:avLst/>
          </a:prstGeom>
          <a:noFill/>
          <a:ln w="9525">
            <a:noFill/>
            <a:miter lim="800000"/>
            <a:headEnd/>
            <a:tailEnd/>
          </a:ln>
          <a:effectLst/>
        </p:spPr>
      </p:pic>
      <p:pic>
        <p:nvPicPr>
          <p:cNvPr id="3080" name="Picture 8"/>
          <p:cNvPicPr>
            <a:picLocks noChangeAspect="1" noChangeArrowheads="1"/>
          </p:cNvPicPr>
          <p:nvPr/>
        </p:nvPicPr>
        <p:blipFill>
          <a:blip r:embed="rId6" cstate="print"/>
          <a:srcRect/>
          <a:stretch>
            <a:fillRect/>
          </a:stretch>
        </p:blipFill>
        <p:spPr bwMode="auto">
          <a:xfrm>
            <a:off x="138113" y="5133260"/>
            <a:ext cx="8867775" cy="1143000"/>
          </a:xfrm>
          <a:prstGeom prst="rect">
            <a:avLst/>
          </a:prstGeom>
          <a:noFill/>
          <a:ln w="9525">
            <a:noFill/>
            <a:miter lim="800000"/>
            <a:headEnd/>
            <a:tailEnd/>
          </a:ln>
          <a:effectLst/>
        </p:spPr>
      </p:pic>
      <p:pic>
        <p:nvPicPr>
          <p:cNvPr id="3081" name="Picture 9"/>
          <p:cNvPicPr>
            <a:picLocks noChangeAspect="1" noChangeArrowheads="1"/>
          </p:cNvPicPr>
          <p:nvPr/>
        </p:nvPicPr>
        <p:blipFill>
          <a:blip r:embed="rId7" cstate="print"/>
          <a:srcRect/>
          <a:stretch>
            <a:fillRect/>
          </a:stretch>
        </p:blipFill>
        <p:spPr bwMode="auto">
          <a:xfrm>
            <a:off x="2571736" y="4633186"/>
            <a:ext cx="2524125" cy="361950"/>
          </a:xfrm>
          <a:prstGeom prst="rect">
            <a:avLst/>
          </a:prstGeom>
          <a:noFill/>
          <a:ln w="9525">
            <a:noFill/>
            <a:miter lim="800000"/>
            <a:headEnd/>
            <a:tailEnd/>
          </a:ln>
          <a:effec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229600" cy="5376639"/>
          </a:xfrm>
        </p:spPr>
        <p:txBody>
          <a:bodyPr/>
          <a:lstStyle/>
          <a:p>
            <a:r>
              <a:rPr lang="zh-CN" altLang="en-US" dirty="0"/>
              <a:t>链表的操作</a:t>
            </a:r>
            <a:endParaRPr lang="en-US" altLang="zh-CN" dirty="0"/>
          </a:p>
          <a:p>
            <a:pPr lvl="1"/>
            <a:r>
              <a:rPr lang="zh-CN" altLang="en-US" dirty="0"/>
              <a:t>链表节点的插入的成员函数</a:t>
            </a:r>
            <a:endParaRPr lang="en-US" altLang="zh-CN" dirty="0"/>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template</a:t>
            </a:r>
            <a:r>
              <a:rPr lang="en-US" altLang="zh-CN" sz="2000" b="1" dirty="0">
                <a:latin typeface="Courier New" panose="02070309020205020404" pitchFamily="49" charset="0"/>
                <a:cs typeface="Courier New" panose="02070309020205020404" pitchFamily="49" charset="0"/>
              </a:rPr>
              <a:t> &lt;</a:t>
            </a:r>
            <a:r>
              <a:rPr lang="en-US" altLang="zh-CN" sz="2000" b="1" dirty="0">
                <a:solidFill>
                  <a:srgbClr val="0000FF"/>
                </a:solidFill>
                <a:latin typeface="Courier New" panose="02070309020205020404" pitchFamily="49" charset="0"/>
                <a:cs typeface="Courier New" panose="02070309020205020404" pitchFamily="49" charset="0"/>
              </a:rPr>
              <a:t>class</a:t>
            </a:r>
            <a:r>
              <a:rPr lang="en-US" altLang="zh-CN" sz="2000" b="1" dirty="0">
                <a:latin typeface="Courier New" panose="02070309020205020404" pitchFamily="49" charset="0"/>
                <a:cs typeface="Courier New" panose="02070309020205020404" pitchFamily="49" charset="0"/>
              </a:rPr>
              <a:t> T&gt; </a:t>
            </a: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List&lt;T&gt;::Insert(T n)</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r>
              <a:rPr lang="en-US" altLang="zh-CN" sz="2000" b="1" dirty="0">
                <a:solidFill>
                  <a:srgbClr val="0000FF"/>
                </a:solidFill>
                <a:latin typeface="Courier New" panose="02070309020205020404" pitchFamily="49" charset="0"/>
                <a:cs typeface="Courier New" panose="02070309020205020404" pitchFamily="49" charset="0"/>
              </a:rPr>
              <a:t>new</a:t>
            </a:r>
            <a:r>
              <a:rPr lang="en-US" altLang="zh-CN" sz="2000" b="1" dirty="0">
                <a:latin typeface="Courier New" panose="02070309020205020404" pitchFamily="49" charset="0"/>
                <a:cs typeface="Courier New" panose="02070309020205020404" pitchFamily="49" charset="0"/>
              </a:rPr>
              <a:t> Node&lt;T&gt;(n);</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(head==NULL)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head=tail=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endParaRPr lang="zh-CN" altLang="en-US" sz="2000" b="1" dirty="0">
              <a:latin typeface="Courier New" panose="02070309020205020404" pitchFamily="49" charset="0"/>
              <a:cs typeface="Courier New" panose="02070309020205020404" pitchFamily="49" charset="0"/>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980728"/>
            <a:ext cx="8229600" cy="5448647"/>
          </a:xfrm>
        </p:spPr>
        <p:txBody>
          <a:bodyPr/>
          <a:lstStyle/>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else</a:t>
            </a:r>
          </a:p>
          <a:p>
            <a:pPr lvl="1">
              <a:spcBef>
                <a:spcPts val="0"/>
              </a:spcBef>
              <a:buNone/>
            </a:pP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(n&lt;head-&gt;num)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-&gt;next=head;</a:t>
            </a:r>
          </a:p>
          <a:p>
            <a:pPr lvl="1">
              <a:spcBef>
                <a:spcPts val="0"/>
              </a:spcBef>
              <a:buNone/>
            </a:pPr>
            <a:r>
              <a:rPr lang="en-US" altLang="zh-CN" sz="2000" b="1" dirty="0">
                <a:latin typeface="Courier New" panose="02070309020205020404" pitchFamily="49" charset="0"/>
                <a:cs typeface="Courier New" panose="02070309020205020404" pitchFamily="49" charset="0"/>
              </a:rPr>
              <a:t>			head=</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(n&gt;tail-&gt;num)</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tail-&gt;next=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tail=</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a:buNone/>
            </a:pPr>
            <a:endParaRPr lang="zh-CN" alt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a:xfrm>
            <a:off x="457200" y="1808758"/>
            <a:ext cx="8229600" cy="4500562"/>
          </a:xfrm>
        </p:spPr>
        <p:txBody>
          <a:bodyPr/>
          <a:lstStyle/>
          <a:p>
            <a:pPr>
              <a:lnSpc>
                <a:spcPct val="90000"/>
              </a:lnSpc>
            </a:pPr>
            <a:r>
              <a:rPr lang="zh-CN" altLang="en-US" dirty="0"/>
              <a:t>函数模板定义的一般格式为：</a:t>
            </a:r>
          </a:p>
          <a:p>
            <a:pPr lvl="1">
              <a:lnSpc>
                <a:spcPct val="90000"/>
              </a:lnSpc>
              <a:buNone/>
            </a:pPr>
            <a:r>
              <a:rPr lang="en-US" altLang="zh-CN" b="1" dirty="0">
                <a:solidFill>
                  <a:srgbClr val="0000FF"/>
                </a:solidFill>
                <a:latin typeface="Courier New" panose="02070309020205020404" pitchFamily="49" charset="0"/>
                <a:cs typeface="Courier New" panose="02070309020205020404" pitchFamily="49" charset="0"/>
              </a:rPr>
              <a:t>template</a:t>
            </a:r>
            <a:r>
              <a:rPr lang="en-US" altLang="zh-CN" b="1" dirty="0">
                <a:latin typeface="Courier New" panose="02070309020205020404" pitchFamily="49" charset="0"/>
                <a:cs typeface="Courier New" panose="02070309020205020404" pitchFamily="49" charset="0"/>
              </a:rPr>
              <a:t> &lt;[</a:t>
            </a:r>
            <a:r>
              <a:rPr lang="zh-CN" altLang="en-US" b="1" dirty="0">
                <a:latin typeface="Courier New" panose="02070309020205020404" pitchFamily="49" charset="0"/>
                <a:cs typeface="Courier New" panose="02070309020205020404" pitchFamily="49" charset="0"/>
              </a:rPr>
              <a:t>类型参数和非类型参数表</a:t>
            </a:r>
            <a:r>
              <a:rPr lang="en-US" altLang="zh-CN" b="1" dirty="0">
                <a:latin typeface="Courier New" panose="02070309020205020404" pitchFamily="49" charset="0"/>
                <a:cs typeface="Courier New" panose="02070309020205020404" pitchFamily="49" charset="0"/>
              </a:rPr>
              <a:t>]</a:t>
            </a:r>
            <a:r>
              <a:rPr lang="en-US" altLang="zh-CN" b="1" dirty="0">
                <a:solidFill>
                  <a:schemeClr val="tx2"/>
                </a:solidFill>
                <a:latin typeface="Courier New" panose="02070309020205020404" pitchFamily="49" charset="0"/>
                <a:cs typeface="Courier New" panose="02070309020205020404" pitchFamily="49" charset="0"/>
              </a:rPr>
              <a:t> </a:t>
            </a:r>
            <a:r>
              <a:rPr lang="en-US" altLang="zh-CN" b="1" dirty="0">
                <a:latin typeface="Courier New" panose="02070309020205020404" pitchFamily="49" charset="0"/>
                <a:cs typeface="Courier New" panose="02070309020205020404" pitchFamily="49" charset="0"/>
              </a:rPr>
              <a:t>&gt; </a:t>
            </a:r>
          </a:p>
          <a:p>
            <a:pPr lvl="1">
              <a:lnSpc>
                <a:spcPct val="90000"/>
              </a:lnSpc>
              <a:buNone/>
            </a:pPr>
            <a:r>
              <a:rPr lang="zh-CN" altLang="en-US" b="1" dirty="0">
                <a:solidFill>
                  <a:schemeClr val="tx2"/>
                </a:solidFill>
                <a:latin typeface="Courier New" panose="02070309020205020404" pitchFamily="49" charset="0"/>
                <a:cs typeface="Courier New" panose="02070309020205020404" pitchFamily="49" charset="0"/>
              </a:rPr>
              <a:t>返回类型  函数模板名(函数模板形参表) {函数体}</a:t>
            </a:r>
            <a:endParaRPr lang="en-US" altLang="zh-CN" b="1" dirty="0">
              <a:solidFill>
                <a:schemeClr val="tx2"/>
              </a:solidFill>
              <a:latin typeface="Courier New" panose="02070309020205020404" pitchFamily="49" charset="0"/>
              <a:cs typeface="Courier New" panose="02070309020205020404" pitchFamily="49" charset="0"/>
            </a:endParaRPr>
          </a:p>
          <a:p>
            <a:pPr lvl="1">
              <a:lnSpc>
                <a:spcPct val="90000"/>
              </a:lnSpc>
            </a:pPr>
            <a:r>
              <a:rPr lang="zh-CN" altLang="en-US" dirty="0"/>
              <a:t>类型参数表</a:t>
            </a:r>
            <a:endParaRPr lang="en-US" altLang="zh-CN" dirty="0"/>
          </a:p>
          <a:p>
            <a:pPr marL="914400" lvl="2" indent="0">
              <a:lnSpc>
                <a:spcPct val="90000"/>
              </a:lnSpc>
              <a:buNone/>
            </a:pP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类型形参名1 ，... ，</a:t>
            </a:r>
            <a:r>
              <a:rPr lang="en-US" altLang="zh-CN" b="1" dirty="0">
                <a:latin typeface="Courier New" panose="02070309020205020404" pitchFamily="49" charset="0"/>
                <a:cs typeface="Courier New" panose="02070309020205020404" pitchFamily="49" charset="0"/>
              </a:rPr>
              <a:t> </a:t>
            </a:r>
            <a:r>
              <a:rPr lang="en-US" altLang="zh-CN" b="1" dirty="0" err="1">
                <a:solidFill>
                  <a:srgbClr val="0000FF"/>
                </a:solidFill>
                <a:latin typeface="Courier New" panose="02070309020205020404" pitchFamily="49" charset="0"/>
                <a:cs typeface="Courier New" panose="02070309020205020404" pitchFamily="49" charset="0"/>
              </a:rPr>
              <a:t>typename</a:t>
            </a:r>
            <a:r>
              <a:rPr lang="en-US" altLang="zh-CN" b="1" dirty="0">
                <a:solidFill>
                  <a:schemeClr val="tx2"/>
                </a:solidFill>
                <a:latin typeface="Courier New" panose="02070309020205020404" pitchFamily="49" charset="0"/>
                <a:cs typeface="Courier New" panose="02070309020205020404" pitchFamily="49" charset="0"/>
              </a:rPr>
              <a:t> </a:t>
            </a:r>
            <a:r>
              <a:rPr lang="zh-CN" altLang="en-US" b="1" dirty="0">
                <a:latin typeface="Courier New" panose="02070309020205020404" pitchFamily="49" charset="0"/>
                <a:cs typeface="Courier New" panose="02070309020205020404" pitchFamily="49" charset="0"/>
              </a:rPr>
              <a:t>类型形参名</a:t>
            </a:r>
            <a:r>
              <a:rPr lang="en-US" altLang="zh-CN" b="1" dirty="0">
                <a:latin typeface="Courier New" panose="02070309020205020404" pitchFamily="49" charset="0"/>
                <a:cs typeface="Courier New" panose="02070309020205020404" pitchFamily="49" charset="0"/>
              </a:rPr>
              <a:t>n</a:t>
            </a:r>
          </a:p>
          <a:p>
            <a:pPr lvl="1">
              <a:lnSpc>
                <a:spcPct val="90000"/>
              </a:lnSpc>
            </a:pPr>
            <a:r>
              <a:rPr lang="zh-CN" altLang="en-US" dirty="0"/>
              <a:t>非类型参数表：普通形参表</a:t>
            </a:r>
            <a:endParaRPr lang="en-US" altLang="zh-CN" dirty="0"/>
          </a:p>
          <a:p>
            <a:pPr lvl="1">
              <a:lnSpc>
                <a:spcPct val="90000"/>
              </a:lnSpc>
            </a:pPr>
            <a:r>
              <a:rPr lang="zh-CN" altLang="en-US" dirty="0"/>
              <a:t>注意:</a:t>
            </a:r>
          </a:p>
          <a:p>
            <a:pPr lvl="2">
              <a:lnSpc>
                <a:spcPct val="90000"/>
              </a:lnSpc>
            </a:pPr>
            <a:r>
              <a:rPr lang="zh-CN" altLang="en-US" dirty="0"/>
              <a:t>应在函数模板的“返回类型”或“形参表”或“函数体”中使用上述的“类型形参名” 。</a:t>
            </a:r>
          </a:p>
          <a:p>
            <a:pPr lvl="2">
              <a:lnSpc>
                <a:spcPct val="90000"/>
              </a:lnSpc>
            </a:pPr>
            <a:r>
              <a:rPr lang="zh-CN" altLang="en-US" dirty="0"/>
              <a:t>调用处则类似于一般函数，用户只需给出具体的实参。</a:t>
            </a:r>
          </a:p>
          <a:p>
            <a:pPr lvl="2">
              <a:lnSpc>
                <a:spcPct val="90000"/>
              </a:lnSpc>
            </a:pPr>
            <a:r>
              <a:rPr lang="zh-CN" altLang="en-US" dirty="0"/>
              <a:t>模板函数调用时，不进行实参到形参类型的自动转换。</a:t>
            </a:r>
          </a:p>
          <a:p>
            <a:pPr lvl="2">
              <a:lnSpc>
                <a:spcPct val="90000"/>
              </a:lnSpc>
            </a:pPr>
            <a:r>
              <a:rPr lang="zh-CN" altLang="en-US" dirty="0"/>
              <a:t>从物理意义上，函数模板类似于重载</a:t>
            </a:r>
          </a:p>
        </p:txBody>
      </p:sp>
    </p:spTree>
    <p:extLst>
      <p:ext uri="{BB962C8B-B14F-4D97-AF65-F5344CB8AC3E}">
        <p14:creationId xmlns:p14="http://schemas.microsoft.com/office/powerpoint/2010/main" val="187993270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pPr lvl="1">
              <a:spcBef>
                <a:spcPts val="0"/>
              </a:spcBef>
              <a:buNone/>
            </a:pPr>
            <a:r>
              <a:rPr lang="en-US" altLang="zh-CN" sz="2000" b="1" dirty="0">
                <a:latin typeface="Courier New" panose="02070309020205020404" pitchFamily="49" charset="0"/>
                <a:cs typeface="Courier New" panose="02070309020205020404" pitchFamily="49" charset="0"/>
              </a:rPr>
              <a:t>		Node&lt;T&gt;*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=head;</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while</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-&gt;next!=NULL)</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if</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-&gt;num&lt;=n)&amp;&amp;(</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-&gt;next-&gt;num&gt;n))</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nodeCount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return</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curr</a:t>
            </a:r>
            <a:r>
              <a:rPr lang="en-US" altLang="zh-CN" sz="2000" b="1" dirty="0">
                <a:latin typeface="Courier New" panose="02070309020205020404" pitchFamily="49" charset="0"/>
                <a:cs typeface="Courier New" panose="02070309020205020404" pitchFamily="49" charset="0"/>
              </a:rPr>
              <a:t>-&gt;next;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b="1"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24744"/>
            <a:ext cx="8229600" cy="5304631"/>
          </a:xfrm>
        </p:spPr>
        <p:txBody>
          <a:bodyPr/>
          <a:lstStyle/>
          <a:p>
            <a:r>
              <a:rPr lang="zh-CN" altLang="en-US" dirty="0"/>
              <a:t>链表的操作</a:t>
            </a:r>
            <a:endParaRPr lang="en-US" altLang="zh-CN" dirty="0"/>
          </a:p>
          <a:p>
            <a:pPr lvl="1"/>
            <a:r>
              <a:rPr lang="zh-CN" altLang="en-US" dirty="0"/>
              <a:t>链表节点的删除</a:t>
            </a:r>
          </a:p>
          <a:p>
            <a:endParaRPr lang="zh-CN" altLang="en-US" dirty="0"/>
          </a:p>
        </p:txBody>
      </p:sp>
      <p:pic>
        <p:nvPicPr>
          <p:cNvPr id="4098" name="Picture 2"/>
          <p:cNvPicPr>
            <a:picLocks noChangeAspect="1" noChangeArrowheads="1"/>
          </p:cNvPicPr>
          <p:nvPr/>
        </p:nvPicPr>
        <p:blipFill>
          <a:blip r:embed="rId2" cstate="print"/>
          <a:srcRect/>
          <a:stretch>
            <a:fillRect/>
          </a:stretch>
        </p:blipFill>
        <p:spPr bwMode="auto">
          <a:xfrm>
            <a:off x="138113" y="2348880"/>
            <a:ext cx="8867775" cy="1581150"/>
          </a:xfrm>
          <a:prstGeom prst="rect">
            <a:avLst/>
          </a:prstGeom>
          <a:noFill/>
          <a:ln w="9525">
            <a:noFill/>
            <a:miter lim="800000"/>
            <a:headEnd/>
            <a:tailEnd/>
          </a:ln>
          <a:effectLst/>
        </p:spPr>
      </p:pic>
      <p:pic>
        <p:nvPicPr>
          <p:cNvPr id="4099" name="Picture 3"/>
          <p:cNvPicPr>
            <a:picLocks noChangeAspect="1" noChangeArrowheads="1"/>
          </p:cNvPicPr>
          <p:nvPr/>
        </p:nvPicPr>
        <p:blipFill>
          <a:blip r:embed="rId3" cstate="print"/>
          <a:srcRect/>
          <a:stretch>
            <a:fillRect/>
          </a:stretch>
        </p:blipFill>
        <p:spPr bwMode="auto">
          <a:xfrm>
            <a:off x="2928926" y="4063392"/>
            <a:ext cx="2524125" cy="723900"/>
          </a:xfrm>
          <a:prstGeom prst="rect">
            <a:avLst/>
          </a:prstGeom>
          <a:noFill/>
          <a:ln w="9525">
            <a:noFill/>
            <a:miter lim="800000"/>
            <a:headEnd/>
            <a:tailEnd/>
          </a:ln>
          <a:effectLst/>
        </p:spPr>
      </p:pic>
      <p:pic>
        <p:nvPicPr>
          <p:cNvPr id="4100" name="Picture 4"/>
          <p:cNvPicPr>
            <a:picLocks noChangeAspect="1" noChangeArrowheads="1"/>
          </p:cNvPicPr>
          <p:nvPr/>
        </p:nvPicPr>
        <p:blipFill>
          <a:blip r:embed="rId4" cstate="print"/>
          <a:srcRect/>
          <a:stretch>
            <a:fillRect/>
          </a:stretch>
        </p:blipFill>
        <p:spPr bwMode="auto">
          <a:xfrm>
            <a:off x="1071538" y="4849210"/>
            <a:ext cx="6972300" cy="1133475"/>
          </a:xfrm>
          <a:prstGeom prst="rect">
            <a:avLst/>
          </a:prstGeom>
          <a:noFill/>
          <a:ln w="9525">
            <a:noFill/>
            <a:miter lim="800000"/>
            <a:headEnd/>
            <a:tailEnd/>
          </a:ln>
          <a:effectLst/>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196752"/>
            <a:ext cx="8229600" cy="5232623"/>
          </a:xfrm>
        </p:spPr>
        <p:txBody>
          <a:bodyPr/>
          <a:lstStyle/>
          <a:p>
            <a:r>
              <a:rPr lang="zh-CN" altLang="en-US" dirty="0"/>
              <a:t>链表的操作</a:t>
            </a:r>
            <a:endParaRPr lang="en-US" altLang="zh-CN" dirty="0"/>
          </a:p>
          <a:p>
            <a:pPr lvl="1"/>
            <a:r>
              <a:rPr lang="zh-CN" altLang="en-US" dirty="0"/>
              <a:t>链表节点的查找</a:t>
            </a:r>
            <a:endParaRPr lang="en-US" altLang="zh-CN" dirty="0"/>
          </a:p>
          <a:p>
            <a:pPr lvl="2"/>
            <a:r>
              <a:rPr lang="zh-CN" altLang="en-US" dirty="0"/>
              <a:t>输入数据值</a:t>
            </a:r>
            <a:endParaRPr lang="en-US" altLang="zh-CN" dirty="0"/>
          </a:p>
          <a:p>
            <a:pPr lvl="2"/>
            <a:r>
              <a:rPr lang="zh-CN" altLang="en-US" dirty="0"/>
              <a:t>返回该数据值所属链表节点的位置</a:t>
            </a:r>
            <a:endParaRPr lang="en-US" altLang="zh-CN" dirty="0"/>
          </a:p>
          <a:p>
            <a:pPr lvl="1"/>
            <a:r>
              <a:rPr lang="zh-CN" altLang="en-US" dirty="0"/>
              <a:t>链表全部节点数据项的输出</a:t>
            </a:r>
            <a:endParaRPr lang="en-US" altLang="zh-CN" dirty="0"/>
          </a:p>
          <a:p>
            <a:pPr lvl="2"/>
            <a:r>
              <a:rPr lang="zh-CN" altLang="en-US" dirty="0"/>
              <a:t>从第一个节点开始，逐项输出节点存储的数据</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662412"/>
          </a:xfrm>
        </p:spPr>
        <p:txBody>
          <a:bodyPr/>
          <a:lstStyle/>
          <a:p>
            <a:r>
              <a:rPr lang="zh-CN" altLang="en-US" dirty="0"/>
              <a:t>链表的创建与使用</a:t>
            </a:r>
            <a:endParaRPr lang="en-US" altLang="zh-CN" dirty="0"/>
          </a:p>
          <a:p>
            <a:pPr lvl="1"/>
            <a:r>
              <a:rPr lang="zh-CN" altLang="en-US" dirty="0"/>
              <a:t>主函数中进行链表的创建以及对链表进行各类操作</a:t>
            </a:r>
            <a:endParaRPr lang="en-US" altLang="zh-CN" dirty="0"/>
          </a:p>
          <a:p>
            <a:pPr lvl="1">
              <a:spcBef>
                <a:spcPts val="0"/>
              </a:spcBef>
              <a:buNone/>
            </a:pPr>
            <a:r>
              <a:rPr lang="en-US" altLang="zh-CN" sz="2000" b="1" dirty="0">
                <a:solidFill>
                  <a:srgbClr val="0000FF"/>
                </a:solidFill>
                <a:latin typeface="Courier New" panose="02070309020205020404" pitchFamily="49" charset="0"/>
                <a:cs typeface="Courier New" panose="02070309020205020404" pitchFamily="49" charset="0"/>
              </a:rPr>
              <a:t>void</a:t>
            </a:r>
            <a:r>
              <a:rPr lang="en-US" altLang="zh-CN" sz="2000" b="1" dirty="0">
                <a:latin typeface="Courier New" panose="02070309020205020404" pitchFamily="49" charset="0"/>
                <a:cs typeface="Courier New" panose="02070309020205020404" pitchFamily="49" charset="0"/>
              </a:rPr>
              <a:t> main(){</a:t>
            </a:r>
          </a:p>
          <a:p>
            <a:pPr lvl="1">
              <a:spcBef>
                <a:spcPts val="0"/>
              </a:spcBef>
              <a:buNone/>
            </a:pPr>
            <a:r>
              <a:rPr lang="en-US" altLang="zh-CN" sz="2000" b="1" dirty="0">
                <a:latin typeface="Courier New" panose="02070309020205020404" pitchFamily="49" charset="0"/>
                <a:cs typeface="Courier New" panose="02070309020205020404" pitchFamily="49" charset="0"/>
              </a:rPr>
              <a:t>	List&lt;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&gt; list;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count of the node of the list: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&gt;&gt;count;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srand</a:t>
            </a:r>
            <a:r>
              <a:rPr lang="en-US" altLang="zh-CN" sz="2000" b="1" dirty="0">
                <a:latin typeface="Courier New" panose="02070309020205020404" pitchFamily="49" charset="0"/>
                <a:cs typeface="Courier New" panose="02070309020205020404" pitchFamily="49" charset="0"/>
              </a:rPr>
              <a:t>(time(0));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00FF"/>
                </a:solidFill>
                <a:latin typeface="Courier New" panose="02070309020205020404" pitchFamily="49" charset="0"/>
                <a:cs typeface="Courier New" panose="02070309020205020404" pitchFamily="49" charset="0"/>
              </a:rPr>
              <a:t>for</a:t>
            </a:r>
            <a:r>
              <a:rPr lang="en-US" altLang="zh-CN" sz="2000" b="1" dirty="0">
                <a:latin typeface="Courier New" panose="02070309020205020404" pitchFamily="49" charset="0"/>
                <a:cs typeface="Courier New" panose="02070309020205020404" pitchFamily="49" charset="0"/>
              </a:rPr>
              <a:t>(</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i</a:t>
            </a:r>
            <a:r>
              <a:rPr lang="en-US" altLang="zh-CN" sz="2000" b="1" dirty="0">
                <a:latin typeface="Courier New" panose="02070309020205020404" pitchFamily="49" charset="0"/>
                <a:cs typeface="Courier New" panose="02070309020205020404" pitchFamily="49" charset="0"/>
              </a:rPr>
              <a:t>=1;i&lt;=</a:t>
            </a:r>
            <a:r>
              <a:rPr lang="en-US" altLang="zh-CN" sz="2000" b="1" dirty="0" err="1">
                <a:latin typeface="Courier New" panose="02070309020205020404" pitchFamily="49" charset="0"/>
                <a:cs typeface="Courier New" panose="02070309020205020404" pitchFamily="49" charset="0"/>
              </a:rPr>
              <a:t>count;i</a:t>
            </a: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 = rand()%100;</a:t>
            </a:r>
          </a:p>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	</a:t>
            </a:r>
            <a:r>
              <a:rPr lang="en-US" altLang="zh-CN" sz="2000" b="1" dirty="0">
                <a:solidFill>
                  <a:srgbClr val="00B050"/>
                </a:solidFill>
                <a:latin typeface="Courier New" panose="02070309020205020404" pitchFamily="49" charset="0"/>
                <a:cs typeface="Courier New" panose="02070309020205020404" pitchFamily="49" charset="0"/>
              </a:rPr>
              <a:t>//double </a:t>
            </a:r>
            <a:r>
              <a:rPr lang="en-US" altLang="zh-CN" sz="2000" b="1" dirty="0" err="1">
                <a:solidFill>
                  <a:srgbClr val="00B050"/>
                </a:solidFill>
                <a:latin typeface="Courier New" panose="02070309020205020404" pitchFamily="49" charset="0"/>
                <a:cs typeface="Courier New" panose="02070309020205020404" pitchFamily="49" charset="0"/>
              </a:rPr>
              <a:t>tmp_double</a:t>
            </a:r>
            <a:r>
              <a:rPr lang="en-US" altLang="zh-CN" sz="2000" b="1" dirty="0">
                <a:solidFill>
                  <a:srgbClr val="00B050"/>
                </a:solidFill>
                <a:latin typeface="Courier New" panose="02070309020205020404" pitchFamily="49" charset="0"/>
                <a:cs typeface="Courier New" panose="02070309020205020404" pitchFamily="49" charset="0"/>
              </a:rPr>
              <a:t> = </a:t>
            </a:r>
            <a:r>
              <a:rPr lang="en-US" altLang="zh-CN" sz="2000" b="1" dirty="0" err="1">
                <a:solidFill>
                  <a:srgbClr val="00B050"/>
                </a:solidFill>
                <a:latin typeface="Courier New" panose="02070309020205020404" pitchFamily="49" charset="0"/>
                <a:cs typeface="Courier New" panose="02070309020205020404" pitchFamily="49" charset="0"/>
              </a:rPr>
              <a:t>tmp</a:t>
            </a:r>
            <a:r>
              <a:rPr lang="en-US" altLang="zh-CN" sz="2000" b="1" dirty="0">
                <a:solidFill>
                  <a:srgbClr val="00B050"/>
                </a:solidFill>
                <a:latin typeface="Courier New" panose="02070309020205020404" pitchFamily="49" charset="0"/>
                <a:cs typeface="Courier New" panose="02070309020205020404" pitchFamily="49" charset="0"/>
              </a:rPr>
              <a:t>/7.0;</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a:t>
            </a:r>
            <a:r>
              <a:rPr lang="en-US" altLang="zh-CN" sz="2000" b="1" dirty="0" err="1">
                <a:latin typeface="Courier New" panose="02070309020205020404" pitchFamily="49" charset="0"/>
                <a:cs typeface="Courier New" panose="02070309020205020404" pitchFamily="49" charset="0"/>
              </a:rPr>
              <a:t>tmp</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endParaRPr lang="en-US" altLang="zh-CN" sz="2000" dirty="0">
              <a:latin typeface="Courier New" panose="02070309020205020404" pitchFamily="49" charset="0"/>
              <a:cs typeface="Courier New" panose="02070309020205020404" pitchFamily="49" charset="0"/>
            </a:endParaRPr>
          </a:p>
          <a:p>
            <a:pPr lvl="1">
              <a:spcBef>
                <a:spcPts val="0"/>
              </a:spcBef>
              <a:buNone/>
            </a:pPr>
            <a:r>
              <a:rPr lang="en-US" altLang="zh-CN" sz="2000" dirty="0">
                <a:latin typeface="Courier New" panose="02070309020205020404" pitchFamily="49" charset="0"/>
                <a:cs typeface="Courier New" panose="02070309020205020404" pitchFamily="49" charset="0"/>
              </a:rPr>
              <a:t>	</a:t>
            </a:r>
            <a:endParaRPr lang="zh-CN" altLang="en-US" sz="2000" dirty="0">
              <a:latin typeface="Courier New" panose="02070309020205020404" pitchFamily="49" charset="0"/>
              <a:cs typeface="Courier New" panose="02070309020205020404" pitchFamily="49" charset="0"/>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57200" y="1052736"/>
            <a:ext cx="8153400" cy="5448098"/>
          </a:xfrm>
        </p:spPr>
        <p:txBody>
          <a:bodyPr/>
          <a:lstStyle/>
          <a:p>
            <a:pPr lvl="1">
              <a:spcBef>
                <a:spcPts val="0"/>
              </a:spcBef>
              <a:buNone/>
            </a:pPr>
            <a:r>
              <a:rPr lang="en-US" altLang="zh-CN" sz="2000" dirty="0">
                <a:latin typeface="Courier New" panose="02070309020205020404" pitchFamily="49" charset="0"/>
                <a:cs typeface="Courier New" panose="02070309020205020404" pitchFamily="49" charset="0"/>
              </a:rPr>
              <a:t>	</a:t>
            </a:r>
            <a:r>
              <a:rPr lang="en-US" altLang="zh-CN" sz="2000" b="1" dirty="0" err="1">
                <a:solidFill>
                  <a:srgbClr val="0000FF"/>
                </a:solidFill>
                <a:latin typeface="Courier New" panose="02070309020205020404" pitchFamily="49" charset="0"/>
                <a:cs typeface="Courier New" panose="02070309020205020404" pitchFamily="49" charset="0"/>
              </a:rPr>
              <a:t>int</a:t>
            </a:r>
            <a:r>
              <a:rPr lang="en-US" altLang="zh-CN" sz="2000" dirty="0">
                <a:latin typeface="Courier New" panose="02070309020205020404" pitchFamily="49" charset="0"/>
                <a:cs typeface="Courier New" panose="02070309020205020404" pitchFamily="49" charset="0"/>
              </a:rPr>
              <a:t> </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insert: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list.Insert</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delete: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list.Remove</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cout</a:t>
            </a:r>
            <a:r>
              <a:rPr lang="en-US" altLang="zh-CN" sz="2000" b="1" dirty="0">
                <a:latin typeface="Courier New" panose="02070309020205020404" pitchFamily="49" charset="0"/>
                <a:cs typeface="Courier New" panose="02070309020205020404" pitchFamily="49" charset="0"/>
              </a:rPr>
              <a:t>&lt;&lt;</a:t>
            </a:r>
            <a:r>
              <a:rPr lang="en-US" altLang="zh-CN" sz="2000" b="1" dirty="0" err="1">
                <a:latin typeface="Courier New" panose="02070309020205020404" pitchFamily="49" charset="0"/>
                <a:cs typeface="Courier New" panose="02070309020205020404" pitchFamily="49" charset="0"/>
              </a:rPr>
              <a:t>endl</a:t>
            </a:r>
            <a:r>
              <a:rPr lang="en-US" altLang="zh-CN" sz="2000" b="1" dirty="0">
                <a:latin typeface="Courier New" panose="02070309020205020404" pitchFamily="49" charset="0"/>
                <a:cs typeface="Courier New" panose="02070309020205020404" pitchFamily="49" charset="0"/>
              </a:rPr>
              <a:t>&lt;&lt;"Please input the number of the node you want to search: ";</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cin</a:t>
            </a:r>
            <a:r>
              <a:rPr lang="en-US" altLang="zh-CN" sz="2000" b="1" dirty="0">
                <a:latin typeface="Courier New" panose="02070309020205020404" pitchFamily="49" charset="0"/>
                <a:cs typeface="Courier New" panose="02070309020205020404" pitchFamily="49" charset="0"/>
              </a:rPr>
              <a:t>&gt;&gt;number;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list.Find</a:t>
            </a:r>
            <a:r>
              <a:rPr lang="en-US" altLang="zh-CN" sz="2000" b="1" dirty="0">
                <a:latin typeface="Courier New" panose="02070309020205020404" pitchFamily="49" charset="0"/>
                <a:cs typeface="Courier New" panose="02070309020205020404" pitchFamily="49" charset="0"/>
              </a:rPr>
              <a:t>(number);</a:t>
            </a:r>
          </a:p>
          <a:p>
            <a:pPr lvl="1">
              <a:spcBef>
                <a:spcPts val="0"/>
              </a:spcBef>
              <a:buNone/>
            </a:pPr>
            <a:r>
              <a:rPr lang="en-US" altLang="zh-CN" sz="2000" b="1" dirty="0">
                <a:latin typeface="Courier New" panose="02070309020205020404" pitchFamily="49" charset="0"/>
                <a:cs typeface="Courier New" panose="02070309020205020404" pitchFamily="49" charset="0"/>
              </a:rPr>
              <a:t>	</a:t>
            </a:r>
            <a:r>
              <a:rPr lang="en-US" altLang="zh-CN" sz="2000" b="1" dirty="0" err="1">
                <a:latin typeface="Courier New" panose="02070309020205020404" pitchFamily="49" charset="0"/>
                <a:cs typeface="Courier New" panose="02070309020205020404" pitchFamily="49" charset="0"/>
              </a:rPr>
              <a:t>list.Print</a:t>
            </a:r>
            <a:r>
              <a:rPr lang="en-US" altLang="zh-CN" sz="2000" b="1" dirty="0">
                <a:latin typeface="Courier New" panose="02070309020205020404" pitchFamily="49" charset="0"/>
                <a:cs typeface="Courier New" panose="02070309020205020404" pitchFamily="49" charset="0"/>
              </a:rPr>
              <a:t>();</a:t>
            </a:r>
          </a:p>
          <a:p>
            <a:pPr lvl="1">
              <a:spcBef>
                <a:spcPts val="0"/>
              </a:spcBef>
              <a:buNone/>
            </a:pPr>
            <a:r>
              <a:rPr lang="en-US" altLang="zh-CN" sz="2000" b="1" dirty="0">
                <a:latin typeface="Courier New" panose="02070309020205020404" pitchFamily="49" charset="0"/>
                <a:cs typeface="Courier New" panose="02070309020205020404" pitchFamily="49" charset="0"/>
              </a:rPr>
              <a:t>}</a:t>
            </a:r>
            <a:endParaRPr lang="zh-CN" altLang="en-US" sz="2000" b="1" dirty="0">
              <a:latin typeface="Courier New" panose="02070309020205020404" pitchFamily="49" charset="0"/>
              <a:cs typeface="Courier New" panose="02070309020205020404" pitchFamily="49" charset="0"/>
            </a:endParaRPr>
          </a:p>
          <a:p>
            <a:pPr>
              <a:buNone/>
            </a:pPr>
            <a:endParaRPr lang="zh-CN" alt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练习</a:t>
            </a:r>
            <a:r>
              <a:rPr lang="en-US" altLang="zh-CN" dirty="0"/>
              <a:t>9.2</a:t>
            </a:r>
            <a:endParaRPr lang="zh-CN" altLang="en-US" dirty="0"/>
          </a:p>
        </p:txBody>
      </p:sp>
      <p:sp>
        <p:nvSpPr>
          <p:cNvPr id="3" name="内容占位符 2"/>
          <p:cNvSpPr>
            <a:spLocks noGrp="1"/>
          </p:cNvSpPr>
          <p:nvPr>
            <p:ph idx="1"/>
          </p:nvPr>
        </p:nvSpPr>
        <p:spPr/>
        <p:txBody>
          <a:bodyPr/>
          <a:lstStyle/>
          <a:p>
            <a:r>
              <a:rPr lang="zh-CN" altLang="en-US" dirty="0"/>
              <a:t>上机实现</a:t>
            </a:r>
            <a:r>
              <a:rPr lang="en-US" altLang="zh-CN" dirty="0">
                <a:solidFill>
                  <a:srgbClr val="C00000"/>
                </a:solidFill>
              </a:rPr>
              <a:t>【</a:t>
            </a:r>
            <a:r>
              <a:rPr lang="zh-CN" altLang="en-US" dirty="0">
                <a:solidFill>
                  <a:srgbClr val="C00000"/>
                </a:solidFill>
              </a:rPr>
              <a:t>例</a:t>
            </a:r>
            <a:r>
              <a:rPr lang="en-US" altLang="zh-CN" dirty="0">
                <a:solidFill>
                  <a:srgbClr val="C00000"/>
                </a:solidFill>
              </a:rPr>
              <a:t>9.8】</a:t>
            </a:r>
            <a:r>
              <a:rPr lang="zh-CN" altLang="en-US" dirty="0"/>
              <a:t>链表类模板程序，观察链表类模板的程序与普通链表类程序之间的区别，并完善：</a:t>
            </a:r>
            <a:endParaRPr lang="en-US" altLang="zh-CN" dirty="0"/>
          </a:p>
          <a:p>
            <a:pPr lvl="1"/>
            <a:r>
              <a:rPr lang="zh-CN" altLang="en-US" dirty="0"/>
              <a:t>成员函数：</a:t>
            </a:r>
            <a:r>
              <a:rPr lang="en-US" altLang="zh-CN" dirty="0"/>
              <a:t>Remove( ),</a:t>
            </a:r>
            <a:r>
              <a:rPr lang="zh-CN" altLang="en-US" dirty="0"/>
              <a:t>链表节点删除</a:t>
            </a:r>
            <a:endParaRPr lang="en-US" altLang="zh-CN" dirty="0"/>
          </a:p>
          <a:p>
            <a:pPr lvl="1"/>
            <a:r>
              <a:rPr lang="zh-CN" altLang="en-US" dirty="0"/>
              <a:t>成员函数：</a:t>
            </a:r>
            <a:r>
              <a:rPr lang="en-US" altLang="zh-CN" dirty="0"/>
              <a:t>Find( ),</a:t>
            </a:r>
            <a:r>
              <a:rPr lang="zh-CN" altLang="en-US" dirty="0"/>
              <a:t>链表节点查找</a:t>
            </a:r>
            <a:endParaRPr lang="en-US" altLang="zh-CN" dirty="0"/>
          </a:p>
          <a:p>
            <a:pPr lvl="1"/>
            <a:r>
              <a:rPr lang="zh-CN" altLang="en-US" dirty="0"/>
              <a:t>成员函数：</a:t>
            </a:r>
            <a:r>
              <a:rPr lang="en-US" altLang="zh-CN" dirty="0"/>
              <a:t>Print( ),</a:t>
            </a:r>
            <a:r>
              <a:rPr lang="zh-CN" altLang="en-US" dirty="0"/>
              <a:t>按顺序输出链表全部节点的数据项</a:t>
            </a:r>
            <a:endParaRPr lang="en-US" altLang="zh-CN" dirty="0"/>
          </a:p>
          <a:p>
            <a:pPr lvl="1"/>
            <a:r>
              <a:rPr lang="zh-CN" altLang="en-US" dirty="0"/>
              <a:t>两个类模板中的其它未定义成员函数</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灯片编号占位符 4"/>
          <p:cNvSpPr>
            <a:spLocks noGrp="1"/>
          </p:cNvSpPr>
          <p:nvPr>
            <p:ph type="sldNum" sz="quarter" idx="12"/>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723A2CA-2248-4073-BDCA-BC0E6319461F}" type="slidenum">
              <a:rPr lang="zh-CN" altLang="en-US" smtClean="0"/>
              <a:pPr fontAlgn="base">
                <a:spcBef>
                  <a:spcPct val="0"/>
                </a:spcBef>
                <a:spcAft>
                  <a:spcPct val="0"/>
                </a:spcAft>
              </a:pPr>
              <a:t>76</a:t>
            </a:fld>
            <a:endParaRPr lang="zh-CN" altLang="en-US"/>
          </a:p>
        </p:txBody>
      </p:sp>
      <p:grpSp>
        <p:nvGrpSpPr>
          <p:cNvPr id="2" name="组合 34"/>
          <p:cNvGrpSpPr>
            <a:grpSpLocks/>
          </p:cNvGrpSpPr>
          <p:nvPr/>
        </p:nvGrpSpPr>
        <p:grpSpPr bwMode="auto">
          <a:xfrm>
            <a:off x="1643063" y="1484784"/>
            <a:ext cx="5356225" cy="3529270"/>
            <a:chOff x="1643042" y="475796"/>
            <a:chExt cx="5356246" cy="3529278"/>
          </a:xfrm>
        </p:grpSpPr>
        <p:sp>
          <p:nvSpPr>
            <p:cNvPr id="14" name="五边形 13"/>
            <p:cNvSpPr/>
            <p:nvPr/>
          </p:nvSpPr>
          <p:spPr bwMode="auto">
            <a:xfrm flipH="1">
              <a:off x="2041506" y="3209740"/>
              <a:ext cx="4957782" cy="792166"/>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16" name="五边形 15"/>
            <p:cNvSpPr/>
            <p:nvPr/>
          </p:nvSpPr>
          <p:spPr bwMode="auto">
            <a:xfrm flipH="1">
              <a:off x="2041506" y="478959"/>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 name="组合 19"/>
            <p:cNvGrpSpPr>
              <a:grpSpLocks/>
            </p:cNvGrpSpPr>
            <p:nvPr/>
          </p:nvGrpSpPr>
          <p:grpSpPr bwMode="auto">
            <a:xfrm>
              <a:off x="1643042" y="3216082"/>
              <a:ext cx="792165" cy="788992"/>
              <a:chOff x="854055" y="2573140"/>
              <a:chExt cx="792165" cy="788992"/>
            </a:xfrm>
          </p:grpSpPr>
          <p:sp>
            <p:nvSpPr>
              <p:cNvPr id="27" name="椭圆 26"/>
              <p:cNvSpPr>
                <a:spLocks noChangeAspect="1"/>
              </p:cNvSpPr>
              <p:nvPr/>
            </p:nvSpPr>
            <p:spPr bwMode="auto">
              <a:xfrm>
                <a:off x="857230" y="2573140"/>
                <a:ext cx="788990" cy="788992"/>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6" name="图片 22" descr="NANKAI.png"/>
              <p:cNvPicPr>
                <a:picLocks noChangeAspect="1"/>
              </p:cNvPicPr>
              <p:nvPr/>
            </p:nvPicPr>
            <p:blipFill>
              <a:blip r:embed="rId3" cstate="print"/>
              <a:srcRect/>
              <a:stretch>
                <a:fillRect/>
              </a:stretch>
            </p:blipFill>
            <p:spPr bwMode="auto">
              <a:xfrm>
                <a:off x="854055" y="2573140"/>
                <a:ext cx="788987" cy="788988"/>
              </a:xfrm>
              <a:prstGeom prst="rect">
                <a:avLst/>
              </a:prstGeom>
              <a:noFill/>
              <a:ln w="9525">
                <a:noFill/>
                <a:miter lim="800000"/>
                <a:headEnd/>
                <a:tailEnd/>
              </a:ln>
            </p:spPr>
          </p:pic>
        </p:grpSp>
        <p:grpSp>
          <p:nvGrpSpPr>
            <p:cNvPr id="5" name="组合 28"/>
            <p:cNvGrpSpPr>
              <a:grpSpLocks/>
            </p:cNvGrpSpPr>
            <p:nvPr/>
          </p:nvGrpSpPr>
          <p:grpSpPr bwMode="auto">
            <a:xfrm>
              <a:off x="1643042" y="475796"/>
              <a:ext cx="792165" cy="788991"/>
              <a:chOff x="854055" y="-2024534"/>
              <a:chExt cx="792165" cy="788991"/>
            </a:xfrm>
          </p:grpSpPr>
          <p:sp>
            <p:nvSpPr>
              <p:cNvPr id="30" name="椭圆 29"/>
              <p:cNvSpPr>
                <a:spLocks noChangeAspect="1"/>
              </p:cNvSpPr>
              <p:nvPr/>
            </p:nvSpPr>
            <p:spPr bwMode="auto">
              <a:xfrm>
                <a:off x="857230" y="-2024534"/>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4112" name="图片 22" descr="NANKAI.png"/>
              <p:cNvPicPr>
                <a:picLocks noChangeAspect="1"/>
              </p:cNvPicPr>
              <p:nvPr/>
            </p:nvPicPr>
            <p:blipFill>
              <a:blip r:embed="rId3" cstate="print"/>
              <a:srcRect/>
              <a:stretch>
                <a:fillRect/>
              </a:stretch>
            </p:blipFill>
            <p:spPr bwMode="auto">
              <a:xfrm>
                <a:off x="854055" y="-2024534"/>
                <a:ext cx="788987" cy="788988"/>
              </a:xfrm>
              <a:prstGeom prst="rect">
                <a:avLst/>
              </a:prstGeom>
              <a:noFill/>
              <a:ln w="9525">
                <a:noFill/>
                <a:miter lim="800000"/>
                <a:headEnd/>
                <a:tailEnd/>
              </a:ln>
            </p:spPr>
          </p:pic>
        </p:grpSp>
      </p:grpSp>
      <p:grpSp>
        <p:nvGrpSpPr>
          <p:cNvPr id="22" name="组合 34"/>
          <p:cNvGrpSpPr>
            <a:grpSpLocks/>
          </p:cNvGrpSpPr>
          <p:nvPr/>
        </p:nvGrpSpPr>
        <p:grpSpPr bwMode="auto">
          <a:xfrm>
            <a:off x="1641600" y="2416050"/>
            <a:ext cx="5356225" cy="1717674"/>
            <a:chOff x="1643042" y="4143380"/>
            <a:chExt cx="5356246" cy="1717682"/>
          </a:xfrm>
        </p:grpSpPr>
        <p:sp>
          <p:nvSpPr>
            <p:cNvPr id="25" name="五边形 24"/>
            <p:cNvSpPr/>
            <p:nvPr/>
          </p:nvSpPr>
          <p:spPr bwMode="auto">
            <a:xfrm flipH="1">
              <a:off x="2041506" y="4146556"/>
              <a:ext cx="4957782" cy="793753"/>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sp>
          <p:nvSpPr>
            <p:cNvPr id="28" name="五边形 27"/>
            <p:cNvSpPr/>
            <p:nvPr/>
          </p:nvSpPr>
          <p:spPr bwMode="auto">
            <a:xfrm flipH="1">
              <a:off x="2041506" y="5065722"/>
              <a:ext cx="4957782" cy="792165"/>
            </a:xfrm>
            <a:prstGeom prst="homePlate">
              <a:avLst/>
            </a:prstGeom>
            <a:gradFill flip="none" rotWithShape="1">
              <a:gsLst>
                <a:gs pos="0">
                  <a:schemeClr val="tx2">
                    <a:shade val="30000"/>
                    <a:satMod val="115000"/>
                  </a:schemeClr>
                </a:gs>
                <a:gs pos="50000">
                  <a:schemeClr val="tx2">
                    <a:shade val="67500"/>
                    <a:satMod val="115000"/>
                  </a:schemeClr>
                </a:gs>
                <a:gs pos="100000">
                  <a:schemeClr val="tx2">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grpSp>
          <p:nvGrpSpPr>
            <p:cNvPr id="32" name="组合 28"/>
            <p:cNvGrpSpPr>
              <a:grpSpLocks/>
            </p:cNvGrpSpPr>
            <p:nvPr/>
          </p:nvGrpSpPr>
          <p:grpSpPr bwMode="auto">
            <a:xfrm>
              <a:off x="1643042" y="4143380"/>
              <a:ext cx="792156" cy="788988"/>
              <a:chOff x="854055" y="1643050"/>
              <a:chExt cx="792156" cy="788988"/>
            </a:xfrm>
          </p:grpSpPr>
          <p:sp>
            <p:nvSpPr>
              <p:cNvPr id="37" name="椭圆 36"/>
              <p:cNvSpPr>
                <a:spLocks noChangeAspect="1"/>
              </p:cNvSpPr>
              <p:nvPr/>
            </p:nvSpPr>
            <p:spPr bwMode="auto">
              <a:xfrm>
                <a:off x="857230" y="1643051"/>
                <a:ext cx="788990" cy="788991"/>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8"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nvGrpSpPr>
            <p:cNvPr id="34" name="组合 31"/>
            <p:cNvGrpSpPr>
              <a:grpSpLocks/>
            </p:cNvGrpSpPr>
            <p:nvPr/>
          </p:nvGrpSpPr>
          <p:grpSpPr bwMode="auto">
            <a:xfrm>
              <a:off x="1643042" y="5072074"/>
              <a:ext cx="792156" cy="788988"/>
              <a:chOff x="854055" y="1643050"/>
              <a:chExt cx="792156" cy="788988"/>
            </a:xfrm>
          </p:grpSpPr>
          <p:sp>
            <p:nvSpPr>
              <p:cNvPr id="35" name="椭圆 34"/>
              <p:cNvSpPr>
                <a:spLocks noChangeAspect="1"/>
              </p:cNvSpPr>
              <p:nvPr/>
            </p:nvSpPr>
            <p:spPr bwMode="auto">
              <a:xfrm>
                <a:off x="857230" y="1643048"/>
                <a:ext cx="788990" cy="78899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pic>
            <p:nvPicPr>
              <p:cNvPr id="36" name="图片 22" descr="NANKAI.png"/>
              <p:cNvPicPr>
                <a:picLocks noChangeAspect="1"/>
              </p:cNvPicPr>
              <p:nvPr/>
            </p:nvPicPr>
            <p:blipFill>
              <a:blip r:embed="rId3" cstate="print"/>
              <a:srcRect/>
              <a:stretch>
                <a:fillRect/>
              </a:stretch>
            </p:blipFill>
            <p:spPr bwMode="auto">
              <a:xfrm>
                <a:off x="854055" y="1643050"/>
                <a:ext cx="788987" cy="788988"/>
              </a:xfrm>
              <a:prstGeom prst="rect">
                <a:avLst/>
              </a:prstGeom>
              <a:noFill/>
              <a:ln w="9525">
                <a:noFill/>
                <a:miter lim="800000"/>
                <a:headEnd/>
                <a:tailEnd/>
              </a:ln>
            </p:spPr>
          </p:pic>
        </p:grpSp>
      </p:grpSp>
      <p:sp>
        <p:nvSpPr>
          <p:cNvPr id="44" name="TextBox 43"/>
          <p:cNvSpPr txBox="1"/>
          <p:nvPr/>
        </p:nvSpPr>
        <p:spPr>
          <a:xfrm>
            <a:off x="2627784" y="25408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类模板的基本概念</a:t>
            </a:r>
          </a:p>
        </p:txBody>
      </p:sp>
      <p:sp>
        <p:nvSpPr>
          <p:cNvPr id="45" name="TextBox 44"/>
          <p:cNvSpPr txBox="1"/>
          <p:nvPr/>
        </p:nvSpPr>
        <p:spPr>
          <a:xfrm>
            <a:off x="2627784" y="34769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类模板的继承和派生</a:t>
            </a:r>
          </a:p>
        </p:txBody>
      </p:sp>
      <p:sp>
        <p:nvSpPr>
          <p:cNvPr id="46" name="TextBox 45"/>
          <p:cNvSpPr txBox="1"/>
          <p:nvPr/>
        </p:nvSpPr>
        <p:spPr>
          <a:xfrm>
            <a:off x="2627784" y="4341038"/>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类模板综合示例</a:t>
            </a:r>
            <a:endParaRPr lang="zh-CN" altLang="en-US" b="1" dirty="0">
              <a:solidFill>
                <a:schemeClr val="bg1"/>
              </a:solidFill>
              <a:latin typeface="Courier New" pitchFamily="49" charset="0"/>
              <a:cs typeface="Courier New" pitchFamily="49" charset="0"/>
            </a:endParaRPr>
          </a:p>
        </p:txBody>
      </p:sp>
      <p:sp>
        <p:nvSpPr>
          <p:cNvPr id="31" name="五边形 30"/>
          <p:cNvSpPr/>
          <p:nvPr/>
        </p:nvSpPr>
        <p:spPr bwMode="auto">
          <a:xfrm flipH="1">
            <a:off x="2036613" y="5181493"/>
            <a:ext cx="4957763" cy="793750"/>
          </a:xfrm>
          <a:prstGeom prst="homePlate">
            <a:avLst/>
          </a:prstGeom>
          <a:gradFill flip="none" rotWithShape="1">
            <a:gsLst>
              <a:gs pos="0">
                <a:schemeClr val="accent3">
                  <a:lumMod val="75000"/>
                  <a:shade val="30000"/>
                  <a:satMod val="115000"/>
                </a:schemeClr>
              </a:gs>
              <a:gs pos="50000">
                <a:schemeClr val="accent3">
                  <a:lumMod val="75000"/>
                  <a:shade val="67500"/>
                  <a:satMod val="115000"/>
                </a:schemeClr>
              </a:gs>
              <a:gs pos="100000">
                <a:schemeClr val="accent3">
                  <a:lumMod val="75000"/>
                  <a:shade val="100000"/>
                  <a:satMod val="115000"/>
                </a:schemeClr>
              </a:gs>
            </a:gsLst>
            <a:lin ang="18900000" scaled="1"/>
            <a:tileRect/>
          </a:gradFill>
          <a:ln w="25400" cap="flat" cmpd="sng" algn="ctr">
            <a:noFill/>
            <a:prstDash val="solid"/>
          </a:ln>
          <a:effectLst/>
        </p:spPr>
        <p:txBody>
          <a:bodyPr anchor="ctr"/>
          <a:lstStyle/>
          <a:p>
            <a:pPr algn="ctr" fontAlgn="auto">
              <a:spcBef>
                <a:spcPts val="0"/>
              </a:spcBef>
              <a:spcAft>
                <a:spcPts val="0"/>
              </a:spcAft>
              <a:defRPr/>
            </a:pPr>
            <a:endParaRPr lang="zh-CN" altLang="en-US" sz="3200" kern="0" dirty="0">
              <a:solidFill>
                <a:sysClr val="window" lastClr="FFFFFF"/>
              </a:solidFill>
              <a:latin typeface="Arial"/>
              <a:ea typeface="黑体"/>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588260" y="5135448"/>
            <a:ext cx="885840" cy="885840"/>
          </a:xfrm>
          <a:prstGeom prst="rect">
            <a:avLst/>
          </a:prstGeom>
        </p:spPr>
      </p:pic>
      <p:sp>
        <p:nvSpPr>
          <p:cNvPr id="39" name="TextBox 42"/>
          <p:cNvSpPr txBox="1"/>
          <p:nvPr/>
        </p:nvSpPr>
        <p:spPr>
          <a:xfrm>
            <a:off x="2642275" y="1582137"/>
            <a:ext cx="4032448"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函数模板</a:t>
            </a:r>
            <a:endParaRPr lang="zh-CN" altLang="en-US" b="1" dirty="0">
              <a:solidFill>
                <a:schemeClr val="bg1"/>
              </a:solidFill>
              <a:latin typeface="Courier New" pitchFamily="49" charset="0"/>
              <a:cs typeface="Courier New" pitchFamily="49" charset="0"/>
            </a:endParaRPr>
          </a:p>
        </p:txBody>
      </p:sp>
      <p:sp>
        <p:nvSpPr>
          <p:cNvPr id="41" name="TextBox 46">
            <a:extLst>
              <a:ext uri="{FF2B5EF4-FFF2-40B4-BE49-F238E27FC236}">
                <a16:creationId xmlns:a16="http://schemas.microsoft.com/office/drawing/2014/main" id="{EB752974-96C9-4FCA-846E-E6D07FE86AAE}"/>
              </a:ext>
            </a:extLst>
          </p:cNvPr>
          <p:cNvSpPr txBox="1"/>
          <p:nvPr/>
        </p:nvSpPr>
        <p:spPr>
          <a:xfrm>
            <a:off x="2627784" y="5277142"/>
            <a:ext cx="4320480" cy="584775"/>
          </a:xfrm>
          <a:prstGeom prst="rect">
            <a:avLst/>
          </a:prstGeom>
          <a:noFill/>
        </p:spPr>
        <p:txBody>
          <a:bodyPr wrap="square" rtlCol="0">
            <a:spAutoFit/>
          </a:bodyPr>
          <a:lstStyle/>
          <a:p>
            <a:r>
              <a:rPr lang="zh-CN" altLang="en-US" sz="3200" b="1" dirty="0">
                <a:solidFill>
                  <a:schemeClr val="bg1"/>
                </a:solidFill>
                <a:latin typeface="Courier New" pitchFamily="49" charset="0"/>
                <a:cs typeface="Courier New" pitchFamily="49" charset="0"/>
              </a:rPr>
              <a:t>标准模板库程序设计</a:t>
            </a:r>
            <a:endParaRPr lang="zh-CN" altLang="en-US" b="1" dirty="0">
              <a:solidFill>
                <a:schemeClr val="bg1"/>
              </a:solidFill>
              <a:latin typeface="Courier New" pitchFamily="49" charset="0"/>
              <a:cs typeface="Courier New" pitchFamily="49" charset="0"/>
            </a:endParaRPr>
          </a:p>
        </p:txBody>
      </p:sp>
      <p:sp>
        <p:nvSpPr>
          <p:cNvPr id="60" name="矩形 59">
            <a:hlinkClick r:id="" action="ppaction://noaction"/>
          </p:cNvPr>
          <p:cNvSpPr/>
          <p:nvPr/>
        </p:nvSpPr>
        <p:spPr>
          <a:xfrm>
            <a:off x="2786063" y="53975"/>
            <a:ext cx="5500687"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标准模板库的基本概念</a:t>
            </a:r>
          </a:p>
        </p:txBody>
      </p:sp>
      <p:sp>
        <p:nvSpPr>
          <p:cNvPr id="61" name="矩形 60">
            <a:hlinkClick r:id="" action="ppaction://noaction"/>
          </p:cNvPr>
          <p:cNvSpPr/>
          <p:nvPr/>
        </p:nvSpPr>
        <p:spPr>
          <a:xfrm>
            <a:off x="2786063" y="233363"/>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容器</a:t>
            </a:r>
          </a:p>
        </p:txBody>
      </p:sp>
      <p:sp>
        <p:nvSpPr>
          <p:cNvPr id="62" name="矩形 61">
            <a:hlinkClick r:id="" action="ppaction://noaction"/>
          </p:cNvPr>
          <p:cNvSpPr/>
          <p:nvPr/>
        </p:nvSpPr>
        <p:spPr>
          <a:xfrm>
            <a:off x="2786063" y="414338"/>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迭代器</a:t>
            </a:r>
          </a:p>
        </p:txBody>
      </p:sp>
      <p:sp>
        <p:nvSpPr>
          <p:cNvPr id="63" name="矩形 62">
            <a:hlinkClick r:id="" action="ppaction://noaction"/>
          </p:cNvPr>
          <p:cNvSpPr/>
          <p:nvPr/>
        </p:nvSpPr>
        <p:spPr>
          <a:xfrm>
            <a:off x="2786400" y="594000"/>
            <a:ext cx="5500687"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zh-CN" altLang="en-US" sz="1200" b="1" dirty="0">
                <a:solidFill>
                  <a:srgbClr val="820064"/>
                </a:solidFill>
                <a:latin typeface="Courier New" pitchFamily="49" charset="0"/>
                <a:cs typeface="Courier New" pitchFamily="49" charset="0"/>
              </a:rPr>
              <a:t>□ 算法</a:t>
            </a:r>
          </a:p>
        </p:txBody>
      </p:sp>
      <p:sp>
        <p:nvSpPr>
          <p:cNvPr id="64" name="矩形 63">
            <a:hlinkClick r:id="rId5" action="ppaction://hlinksldjump"/>
          </p:cNvPr>
          <p:cNvSpPr/>
          <p:nvPr/>
        </p:nvSpPr>
        <p:spPr>
          <a:xfrm>
            <a:off x="0" y="53975"/>
            <a:ext cx="2786063" cy="1793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zh-CN" altLang="en-US" sz="1200" b="1" dirty="0">
                <a:solidFill>
                  <a:schemeClr val="bg1"/>
                </a:solidFill>
                <a:latin typeface="Courier New" pitchFamily="49" charset="0"/>
                <a:cs typeface="Courier New" pitchFamily="49" charset="0"/>
              </a:rPr>
              <a:t>标准模板库程序设计 ■</a:t>
            </a:r>
          </a:p>
        </p:txBody>
      </p:sp>
      <p:sp>
        <p:nvSpPr>
          <p:cNvPr id="65" name="矩形 64">
            <a:hlinkClick r:id="" action="ppaction://noaction"/>
          </p:cNvPr>
          <p:cNvSpPr/>
          <p:nvPr/>
        </p:nvSpPr>
        <p:spPr>
          <a:xfrm>
            <a:off x="0" y="233363"/>
            <a:ext cx="2786063" cy="1809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6" name="矩形 65">
            <a:hlinkClick r:id="" action="ppaction://noaction"/>
          </p:cNvPr>
          <p:cNvSpPr/>
          <p:nvPr/>
        </p:nvSpPr>
        <p:spPr>
          <a:xfrm>
            <a:off x="0" y="414338"/>
            <a:ext cx="2786063" cy="17938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
        <p:nvSpPr>
          <p:cNvPr id="67" name="矩形 66">
            <a:hlinkClick r:id="" action="ppaction://noaction"/>
          </p:cNvPr>
          <p:cNvSpPr/>
          <p:nvPr/>
        </p:nvSpPr>
        <p:spPr>
          <a:xfrm>
            <a:off x="0" y="594000"/>
            <a:ext cx="2786063" cy="1807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zh-CN" altLang="en-US" sz="1200" b="1" dirty="0">
              <a:solidFill>
                <a:schemeClr val="bg1"/>
              </a:solidFill>
              <a:latin typeface="Courier New" pitchFamily="49" charset="0"/>
              <a:cs typeface="Courier New" pitchFamily="49" charset="0"/>
            </a:endParaRPr>
          </a:p>
        </p:txBody>
      </p:sp>
    </p:spTree>
    <p:extLst>
      <p:ext uri="{BB962C8B-B14F-4D97-AF65-F5344CB8AC3E}">
        <p14:creationId xmlns:p14="http://schemas.microsoft.com/office/powerpoint/2010/main" val="422015135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B5050E9-EA14-4210-8455-EA62F85B6EE5}"/>
              </a:ext>
            </a:extLst>
          </p:cNvPr>
          <p:cNvSpPr>
            <a:spLocks noGrp="1"/>
          </p:cNvSpPr>
          <p:nvPr>
            <p:ph idx="1"/>
          </p:nvPr>
        </p:nvSpPr>
        <p:spPr/>
        <p:txBody>
          <a:bodyPr/>
          <a:lstStyle/>
          <a:p>
            <a:r>
              <a:rPr lang="zh-CN" altLang="en-US" dirty="0"/>
              <a:t>提供海量的类型（类模板）和函数（函数模板）</a:t>
            </a:r>
            <a:endParaRPr lang="en-US" altLang="zh-CN" dirty="0"/>
          </a:p>
          <a:p>
            <a:pPr lvl="1"/>
            <a:r>
              <a:rPr lang="en-US" altLang="zh-CN" dirty="0"/>
              <a:t>iostream</a:t>
            </a:r>
          </a:p>
          <a:p>
            <a:pPr lvl="1"/>
            <a:r>
              <a:rPr lang="en-US" altLang="zh-CN" dirty="0" err="1"/>
              <a:t>fstream</a:t>
            </a:r>
            <a:endParaRPr lang="en-US" altLang="zh-CN" dirty="0"/>
          </a:p>
          <a:p>
            <a:pPr lvl="1"/>
            <a:r>
              <a:rPr lang="en-US" altLang="zh-CN" dirty="0"/>
              <a:t>string</a:t>
            </a:r>
          </a:p>
          <a:p>
            <a:pPr lvl="1"/>
            <a:r>
              <a:rPr lang="en-US" altLang="zh-CN" dirty="0"/>
              <a:t>clock()</a:t>
            </a:r>
          </a:p>
          <a:p>
            <a:pPr lvl="1"/>
            <a:r>
              <a:rPr lang="en-US" altLang="zh-CN" dirty="0"/>
              <a:t>pow()</a:t>
            </a:r>
          </a:p>
          <a:p>
            <a:pPr lvl="1"/>
            <a:r>
              <a:rPr lang="en-US" altLang="zh-CN" dirty="0"/>
              <a:t>sqrt()</a:t>
            </a:r>
          </a:p>
          <a:p>
            <a:pPr lvl="1"/>
            <a:r>
              <a:rPr lang="en-US" altLang="zh-CN" dirty="0"/>
              <a:t>pause()</a:t>
            </a:r>
          </a:p>
          <a:p>
            <a:pPr lvl="1"/>
            <a:r>
              <a:rPr lang="en-US" altLang="zh-CN" dirty="0"/>
              <a:t>……</a:t>
            </a:r>
          </a:p>
          <a:p>
            <a:pPr lvl="1"/>
            <a:endParaRPr lang="zh-CN" altLang="en-US" dirty="0"/>
          </a:p>
        </p:txBody>
      </p:sp>
      <p:sp>
        <p:nvSpPr>
          <p:cNvPr id="3" name="标题 2">
            <a:extLst>
              <a:ext uri="{FF2B5EF4-FFF2-40B4-BE49-F238E27FC236}">
                <a16:creationId xmlns:a16="http://schemas.microsoft.com/office/drawing/2014/main" id="{7B014C13-5376-4795-9940-4FA08E06EDD8}"/>
              </a:ext>
            </a:extLst>
          </p:cNvPr>
          <p:cNvSpPr>
            <a:spLocks noGrp="1"/>
          </p:cNvSpPr>
          <p:nvPr>
            <p:ph type="title"/>
          </p:nvPr>
        </p:nvSpPr>
        <p:spPr/>
        <p:txBody>
          <a:bodyPr/>
          <a:lstStyle/>
          <a:p>
            <a:r>
              <a:rPr lang="en-US" altLang="zh-CN" dirty="0"/>
              <a:t>C++</a:t>
            </a:r>
            <a:r>
              <a:rPr lang="zh-CN" altLang="en-US" dirty="0"/>
              <a:t>标准库</a:t>
            </a:r>
          </a:p>
        </p:txBody>
      </p:sp>
      <p:sp>
        <p:nvSpPr>
          <p:cNvPr id="4" name="灯片编号占位符 3">
            <a:extLst>
              <a:ext uri="{FF2B5EF4-FFF2-40B4-BE49-F238E27FC236}">
                <a16:creationId xmlns:a16="http://schemas.microsoft.com/office/drawing/2014/main" id="{34A22C23-4D55-427A-B57A-E70AC024BBC0}"/>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32727818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FF46155-3373-438F-B619-EEDDA8D81385}"/>
              </a:ext>
            </a:extLst>
          </p:cNvPr>
          <p:cNvSpPr>
            <a:spLocks noGrp="1"/>
          </p:cNvSpPr>
          <p:nvPr>
            <p:ph idx="1"/>
          </p:nvPr>
        </p:nvSpPr>
        <p:spPr/>
        <p:txBody>
          <a:bodyPr/>
          <a:lstStyle/>
          <a:p>
            <a:r>
              <a:rPr lang="zh-CN" altLang="en-US" dirty="0"/>
              <a:t>标准库以“头文件”的形式呈现</a:t>
            </a:r>
            <a:endParaRPr lang="en-US" altLang="zh-CN" dirty="0"/>
          </a:p>
          <a:p>
            <a:r>
              <a:rPr lang="en-US" altLang="zh-CN" dirty="0"/>
              <a:t>#include&lt;iostream&gt;</a:t>
            </a:r>
          </a:p>
          <a:p>
            <a:r>
              <a:rPr lang="en-US" altLang="zh-CN" dirty="0"/>
              <a:t>#include&lt;</a:t>
            </a:r>
            <a:r>
              <a:rPr lang="en-US" altLang="zh-CN" dirty="0" err="1"/>
              <a:t>cmath</a:t>
            </a:r>
            <a:r>
              <a:rPr lang="en-US" altLang="zh-CN" dirty="0"/>
              <a:t>&gt;</a:t>
            </a:r>
          </a:p>
          <a:p>
            <a:r>
              <a:rPr lang="en-US" altLang="zh-CN" dirty="0"/>
              <a:t>#include&lt;string&gt;</a:t>
            </a:r>
          </a:p>
          <a:p>
            <a:r>
              <a:rPr lang="zh-CN" altLang="en-US" dirty="0"/>
              <a:t>头文件的组件封装于命名空间</a:t>
            </a:r>
            <a:r>
              <a:rPr lang="en-US" altLang="zh-CN" dirty="0"/>
              <a:t>std</a:t>
            </a:r>
            <a:r>
              <a:rPr lang="zh-CN" altLang="en-US" dirty="0"/>
              <a:t>中</a:t>
            </a:r>
            <a:endParaRPr lang="en-US" altLang="zh-CN" dirty="0"/>
          </a:p>
          <a:p>
            <a:pPr lvl="1"/>
            <a:r>
              <a:rPr lang="en-US" altLang="zh-CN" dirty="0"/>
              <a:t>using namespace std;</a:t>
            </a:r>
            <a:endParaRPr lang="zh-CN" altLang="en-US" dirty="0"/>
          </a:p>
        </p:txBody>
      </p:sp>
      <p:sp>
        <p:nvSpPr>
          <p:cNvPr id="3" name="标题 2">
            <a:extLst>
              <a:ext uri="{FF2B5EF4-FFF2-40B4-BE49-F238E27FC236}">
                <a16:creationId xmlns:a16="http://schemas.microsoft.com/office/drawing/2014/main" id="{FCF799AE-C270-4B4E-8790-6BFFED03C708}"/>
              </a:ext>
            </a:extLst>
          </p:cNvPr>
          <p:cNvSpPr>
            <a:spLocks noGrp="1"/>
          </p:cNvSpPr>
          <p:nvPr>
            <p:ph type="title"/>
          </p:nvPr>
        </p:nvSpPr>
        <p:spPr/>
        <p:txBody>
          <a:bodyPr/>
          <a:lstStyle/>
          <a:p>
            <a:r>
              <a:rPr lang="en-US" altLang="zh-CN" dirty="0"/>
              <a:t>C++</a:t>
            </a:r>
            <a:r>
              <a:rPr lang="zh-CN" altLang="en-US" dirty="0"/>
              <a:t>标准库</a:t>
            </a:r>
          </a:p>
        </p:txBody>
      </p:sp>
      <p:sp>
        <p:nvSpPr>
          <p:cNvPr id="4" name="灯片编号占位符 3">
            <a:extLst>
              <a:ext uri="{FF2B5EF4-FFF2-40B4-BE49-F238E27FC236}">
                <a16:creationId xmlns:a16="http://schemas.microsoft.com/office/drawing/2014/main" id="{E58A3A11-6FDC-4744-B0C4-FC7B1B0A6CA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48622551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t>
            </a:r>
            <a:r>
              <a:rPr lang="zh-CN" altLang="en-US" dirty="0"/>
              <a:t>标准模板库</a:t>
            </a:r>
          </a:p>
        </p:txBody>
      </p:sp>
      <p:sp>
        <p:nvSpPr>
          <p:cNvPr id="3" name="内容占位符 2"/>
          <p:cNvSpPr>
            <a:spLocks noGrp="1"/>
          </p:cNvSpPr>
          <p:nvPr>
            <p:ph idx="1"/>
          </p:nvPr>
        </p:nvSpPr>
        <p:spPr/>
        <p:txBody>
          <a:bodyPr/>
          <a:lstStyle/>
          <a:p>
            <a:r>
              <a:rPr lang="zh-CN" altLang="en-US" dirty="0"/>
              <a:t>模板机制的主要目标是程序的通用性和可重用性</a:t>
            </a:r>
            <a:endParaRPr lang="en-US" altLang="zh-CN" dirty="0"/>
          </a:p>
          <a:p>
            <a:r>
              <a:rPr lang="en-US" altLang="zh-CN" dirty="0"/>
              <a:t>C++</a:t>
            </a:r>
            <a:r>
              <a:rPr lang="zh-CN" altLang="en-US" dirty="0"/>
              <a:t>编译系统为用户提供一个标准模板库（</a:t>
            </a:r>
            <a:r>
              <a:rPr lang="en-US" altLang="zh-CN" dirty="0"/>
              <a:t>Standard Template Library, STL</a:t>
            </a:r>
            <a:r>
              <a:rPr lang="zh-CN" altLang="en-US" dirty="0"/>
              <a:t>）</a:t>
            </a:r>
            <a:endParaRPr lang="en-US" altLang="zh-CN" dirty="0"/>
          </a:p>
          <a:p>
            <a:pPr lvl="1"/>
            <a:r>
              <a:rPr lang="zh-CN" altLang="en-US" dirty="0"/>
              <a:t>系统已经编好的类模板和函数模板</a:t>
            </a:r>
            <a:endParaRPr lang="en-US" altLang="zh-CN" dirty="0"/>
          </a:p>
          <a:p>
            <a:pPr lvl="1"/>
            <a:r>
              <a:rPr lang="zh-CN" altLang="en-US" dirty="0"/>
              <a:t>编写程序时可直接调用</a:t>
            </a:r>
            <a:endParaRPr lang="en-US" altLang="zh-CN" dirty="0"/>
          </a:p>
          <a:p>
            <a:pPr lvl="1"/>
            <a:r>
              <a:rPr lang="zh-CN" altLang="en-US" dirty="0"/>
              <a:t>主要类模板：</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a:t>deque</a:t>
            </a:r>
            <a:r>
              <a:rPr lang="zh-CN" altLang="en-US" dirty="0"/>
              <a:t>、</a:t>
            </a:r>
            <a:r>
              <a:rPr lang="en-US" altLang="zh-CN" dirty="0"/>
              <a:t>queue</a:t>
            </a:r>
            <a:r>
              <a:rPr lang="zh-CN" altLang="en-US" dirty="0"/>
              <a:t>、</a:t>
            </a:r>
            <a:r>
              <a:rPr lang="en-US" altLang="zh-CN" dirty="0"/>
              <a:t>stack</a:t>
            </a:r>
            <a:r>
              <a:rPr lang="zh-CN" altLang="en-US" dirty="0"/>
              <a:t>、</a:t>
            </a:r>
            <a:r>
              <a:rPr lang="en-US" altLang="zh-CN" dirty="0"/>
              <a:t>map</a:t>
            </a:r>
            <a:r>
              <a:rPr lang="zh-CN" altLang="en-US" dirty="0"/>
              <a:t>、</a:t>
            </a:r>
            <a:r>
              <a:rPr lang="en-US" altLang="zh-CN" dirty="0" err="1"/>
              <a:t>multimap</a:t>
            </a:r>
            <a:r>
              <a:rPr lang="zh-CN" altLang="en-US" dirty="0"/>
              <a:t>、</a:t>
            </a:r>
            <a:r>
              <a:rPr lang="en-US" altLang="zh-CN" dirty="0"/>
              <a:t>set</a:t>
            </a:r>
            <a:r>
              <a:rPr lang="zh-CN" altLang="en-US" dirty="0"/>
              <a:t>、</a:t>
            </a:r>
            <a:r>
              <a:rPr lang="en-US" altLang="zh-CN" dirty="0"/>
              <a:t>multiset</a:t>
            </a:r>
          </a:p>
          <a:p>
            <a:pPr lvl="1"/>
            <a:r>
              <a:rPr lang="zh-CN" altLang="en-US" dirty="0"/>
              <a:t>主要函数模板：</a:t>
            </a:r>
            <a:r>
              <a:rPr lang="en-US" altLang="zh-CN" dirty="0"/>
              <a:t>sort</a:t>
            </a:r>
            <a:r>
              <a:rPr lang="zh-CN" altLang="en-US" dirty="0"/>
              <a:t>、</a:t>
            </a:r>
            <a:r>
              <a:rPr lang="en-US" altLang="zh-CN" dirty="0"/>
              <a:t>copy</a:t>
            </a:r>
            <a:r>
              <a:rPr lang="zh-CN" altLang="en-US" dirty="0"/>
              <a:t>、</a:t>
            </a:r>
            <a:r>
              <a:rPr lang="en-US" altLang="zh-CN" dirty="0"/>
              <a:t>search</a:t>
            </a:r>
            <a:r>
              <a:rPr lang="zh-CN" altLang="en-US" dirty="0"/>
              <a:t>、</a:t>
            </a:r>
            <a:r>
              <a:rPr lang="en-US" altLang="zh-CN" dirty="0"/>
              <a:t>reverse</a:t>
            </a:r>
            <a:endParaRPr lang="zh-CN" alt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函数模板</a:t>
            </a:r>
          </a:p>
        </p:txBody>
      </p:sp>
      <p:sp>
        <p:nvSpPr>
          <p:cNvPr id="3" name="内容占位符 2"/>
          <p:cNvSpPr>
            <a:spLocks noGrp="1"/>
          </p:cNvSpPr>
          <p:nvPr>
            <p:ph idx="1"/>
          </p:nvPr>
        </p:nvSpPr>
        <p:spPr/>
        <p:txBody>
          <a:bodyPr/>
          <a:lstStyle/>
          <a:p>
            <a:pPr marL="0" indent="0">
              <a:buNone/>
            </a:pPr>
            <a:r>
              <a:rPr lang="en-US" altLang="zh-CN" dirty="0">
                <a:solidFill>
                  <a:srgbClr val="C00000"/>
                </a:solidFill>
              </a:rPr>
              <a:t>【</a:t>
            </a:r>
            <a:r>
              <a:rPr lang="zh-CN" altLang="en-US" dirty="0">
                <a:solidFill>
                  <a:srgbClr val="C00000"/>
                </a:solidFill>
              </a:rPr>
              <a:t>例</a:t>
            </a:r>
            <a:r>
              <a:rPr lang="en-US" altLang="zh-CN" dirty="0">
                <a:solidFill>
                  <a:srgbClr val="C00000"/>
                </a:solidFill>
              </a:rPr>
              <a:t>9.1】</a:t>
            </a:r>
            <a:r>
              <a:rPr lang="zh-CN" altLang="en-US" dirty="0">
                <a:solidFill>
                  <a:srgbClr val="C00000"/>
                </a:solidFill>
              </a:rPr>
              <a:t>定义一个函数模板</a:t>
            </a:r>
            <a:r>
              <a:rPr lang="en-US" altLang="zh-CN" dirty="0">
                <a:solidFill>
                  <a:srgbClr val="C00000"/>
                </a:solidFill>
              </a:rPr>
              <a:t>max，</a:t>
            </a:r>
            <a:r>
              <a:rPr lang="zh-CN" altLang="en-US" dirty="0">
                <a:solidFill>
                  <a:srgbClr val="C00000"/>
                </a:solidFill>
              </a:rPr>
              <a:t>而后对它进行不同的调用</a:t>
            </a:r>
            <a:endParaRPr lang="en-US" altLang="zh-CN" dirty="0">
              <a:solidFill>
                <a:srgbClr val="C00000"/>
              </a:solidFill>
            </a:endParaRPr>
          </a:p>
          <a:p>
            <a:pPr algn="just">
              <a:lnSpc>
                <a:spcPct val="80000"/>
              </a:lnSpc>
              <a:buNone/>
            </a:pPr>
            <a:r>
              <a:rPr lang="zh-CN" altLang="en-US" sz="2400" b="1" dirty="0">
                <a:solidFill>
                  <a:srgbClr val="0000FF"/>
                </a:solidFill>
                <a:latin typeface="Courier New" panose="02070309020205020404" pitchFamily="49" charset="0"/>
                <a:cs typeface="Courier New" panose="02070309020205020404" pitchFamily="49" charset="0"/>
              </a:rPr>
              <a:t>#</a:t>
            </a:r>
            <a:r>
              <a:rPr lang="en-US" altLang="zh-CN" sz="2400" b="1" dirty="0">
                <a:solidFill>
                  <a:srgbClr val="0000FF"/>
                </a:solidFill>
                <a:latin typeface="Courier New" panose="02070309020205020404" pitchFamily="49" charset="0"/>
                <a:cs typeface="Courier New" panose="02070309020205020404" pitchFamily="49" charset="0"/>
              </a:rPr>
              <a:t>include </a:t>
            </a:r>
            <a:r>
              <a:rPr lang="en-US" altLang="zh-CN" sz="2400" b="1" dirty="0">
                <a:latin typeface="Courier New" panose="02070309020205020404" pitchFamily="49" charset="0"/>
                <a:cs typeface="Courier New" panose="02070309020205020404" pitchFamily="49" charset="0"/>
              </a:rPr>
              <a:t>&lt;</a:t>
            </a:r>
            <a:r>
              <a:rPr lang="en-US" altLang="zh-CN" sz="2400" b="1" dirty="0" err="1">
                <a:latin typeface="Courier New" panose="02070309020205020404" pitchFamily="49" charset="0"/>
                <a:cs typeface="Courier New" panose="02070309020205020404" pitchFamily="49" charset="0"/>
              </a:rPr>
              <a:t>iostream</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using namespace </a:t>
            </a:r>
            <a:r>
              <a:rPr lang="en-US" altLang="zh-CN" sz="2400" b="1" dirty="0" err="1">
                <a:latin typeface="Courier New" panose="02070309020205020404" pitchFamily="49" charset="0"/>
                <a:cs typeface="Courier New" panose="02070309020205020404" pitchFamily="49" charset="0"/>
              </a:rPr>
              <a:t>std</a:t>
            </a:r>
            <a:r>
              <a:rPr lang="en-US" altLang="zh-CN" sz="2400" b="1" dirty="0">
                <a:latin typeface="Courier New" panose="02070309020205020404" pitchFamily="49" charset="0"/>
                <a:cs typeface="Courier New" panose="02070309020205020404" pitchFamily="49" charset="0"/>
              </a:rPr>
              <a:t>;</a:t>
            </a:r>
          </a:p>
          <a:p>
            <a:pPr algn="just">
              <a:lnSpc>
                <a:spcPct val="80000"/>
              </a:lnSpc>
              <a:buNone/>
            </a:pPr>
            <a:r>
              <a:rPr lang="en-US" altLang="zh-CN" sz="2400" b="1" dirty="0">
                <a:solidFill>
                  <a:srgbClr val="0000FF"/>
                </a:solidFill>
                <a:latin typeface="Courier New" panose="02070309020205020404" pitchFamily="49" charset="0"/>
                <a:cs typeface="Courier New" panose="02070309020205020404" pitchFamily="49" charset="0"/>
              </a:rPr>
              <a:t>template </a:t>
            </a:r>
            <a:r>
              <a:rPr lang="en-US" altLang="zh-CN" sz="2400" b="1" dirty="0">
                <a:latin typeface="Courier New" panose="02070309020205020404" pitchFamily="49" charset="0"/>
                <a:cs typeface="Courier New" panose="02070309020205020404" pitchFamily="49" charset="0"/>
              </a:rPr>
              <a:t>&lt;</a:t>
            </a:r>
            <a:r>
              <a:rPr lang="en-US" altLang="zh-CN" sz="2400" b="1" dirty="0" err="1">
                <a:solidFill>
                  <a:srgbClr val="0000FF"/>
                </a:solidFill>
                <a:latin typeface="Courier New" panose="02070309020205020404" pitchFamily="49" charset="0"/>
                <a:cs typeface="Courier New" panose="02070309020205020404" pitchFamily="49" charset="0"/>
              </a:rPr>
              <a:t>typename</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latin typeface="Courier New" panose="02070309020205020404" pitchFamily="49" charset="0"/>
                <a:cs typeface="Courier New" panose="02070309020205020404" pitchFamily="49" charset="0"/>
              </a:rPr>
              <a:t>&gt;</a:t>
            </a:r>
          </a:p>
          <a:p>
            <a:pPr algn="just">
              <a:lnSpc>
                <a:spcPct val="80000"/>
              </a:lnSpc>
              <a:buNone/>
            </a:pP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max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FF0000"/>
                </a:solidFill>
                <a:latin typeface="Courier New" panose="02070309020205020404" pitchFamily="49" charset="0"/>
                <a:cs typeface="Courier New" panose="02070309020205020404" pitchFamily="49" charset="0"/>
              </a:rPr>
              <a:t>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  </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if</a:t>
            </a:r>
            <a:r>
              <a:rPr lang="en-US" altLang="zh-CN" sz="2400" b="1" dirty="0">
                <a:latin typeface="Courier New" panose="02070309020205020404" pitchFamily="49" charset="0"/>
                <a:cs typeface="Courier New" panose="02070309020205020404" pitchFamily="49" charset="0"/>
              </a:rPr>
              <a:t>(a&gt;b)</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a;</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else</a:t>
            </a:r>
          </a:p>
          <a:p>
            <a:pPr algn="just">
              <a:lnSpc>
                <a:spcPct val="80000"/>
              </a:lnSpc>
              <a:buNone/>
            </a:pP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solidFill>
                  <a:srgbClr val="0000FF"/>
                </a:solidFill>
                <a:latin typeface="Courier New" panose="02070309020205020404" pitchFamily="49" charset="0"/>
                <a:cs typeface="Courier New" panose="02070309020205020404" pitchFamily="49" charset="0"/>
              </a:rPr>
              <a:t>return</a:t>
            </a:r>
            <a:r>
              <a:rPr lang="en-US" altLang="zh-CN" sz="2400" b="1" dirty="0">
                <a:solidFill>
                  <a:schemeClr val="tx2"/>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b;</a:t>
            </a:r>
          </a:p>
          <a:p>
            <a:pPr algn="just">
              <a:lnSpc>
                <a:spcPct val="80000"/>
              </a:lnSpc>
              <a:buNone/>
            </a:pPr>
            <a:r>
              <a:rPr lang="en-US" altLang="zh-CN" sz="2400" b="1" dirty="0">
                <a:latin typeface="Courier New" panose="02070309020205020404" pitchFamily="49" charset="0"/>
                <a:cs typeface="Courier New" panose="02070309020205020404" pitchFamily="49" charset="0"/>
              </a:rPr>
              <a:t>}</a:t>
            </a: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98017330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en-US" altLang="zh-CN" dirty="0">
                <a:solidFill>
                  <a:srgbClr val="FF0000"/>
                </a:solidFill>
              </a:rPr>
              <a:t>STL</a:t>
            </a:r>
            <a:r>
              <a:rPr kumimoji="1" lang="zh-CN" altLang="en-US" dirty="0">
                <a:solidFill>
                  <a:srgbClr val="FF0000"/>
                </a:solidFill>
              </a:rPr>
              <a:t>（</a:t>
            </a:r>
            <a:r>
              <a:rPr kumimoji="1" lang="en-US" altLang="zh-CN" dirty="0">
                <a:solidFill>
                  <a:srgbClr val="FF0000"/>
                </a:solidFill>
              </a:rPr>
              <a:t>Standard Template Library</a:t>
            </a:r>
            <a:r>
              <a:rPr kumimoji="1" lang="zh-CN" altLang="en-US" dirty="0">
                <a:solidFill>
                  <a:srgbClr val="FF0000"/>
                </a:solidFill>
              </a:rPr>
              <a:t>）</a:t>
            </a:r>
            <a:r>
              <a:rPr kumimoji="1" lang="zh-CN" altLang="en-US" dirty="0"/>
              <a:t>，即标准模板库，是一个高效的</a:t>
            </a:r>
            <a:r>
              <a:rPr kumimoji="1" lang="en-US" altLang="zh-CN" dirty="0"/>
              <a:t>C++</a:t>
            </a:r>
            <a:r>
              <a:rPr kumimoji="1" lang="zh-CN" altLang="en-US" dirty="0"/>
              <a:t>程序库。</a:t>
            </a:r>
            <a:r>
              <a:rPr kumimoji="1" lang="en-US" altLang="zh-CN" dirty="0"/>
              <a:t>STL</a:t>
            </a:r>
            <a:r>
              <a:rPr kumimoji="1" lang="zh-CN" altLang="en-US" dirty="0"/>
              <a:t>是</a:t>
            </a:r>
            <a:r>
              <a:rPr kumimoji="1" lang="en-US" altLang="zh-CN" dirty="0"/>
              <a:t>ANSI/ISO C++</a:t>
            </a:r>
            <a:r>
              <a:rPr kumimoji="1" lang="zh-CN" altLang="en-US" dirty="0"/>
              <a:t>标准库的一个子集，它提供了大量可扩展的类模板，包含了诸多在计算机科学领域里所常用的基本数据结构和基本算法，类似于</a:t>
            </a:r>
            <a:r>
              <a:rPr kumimoji="1" lang="en-US" altLang="zh-CN" dirty="0"/>
              <a:t>Microsoft Visual C++</a:t>
            </a:r>
            <a:r>
              <a:rPr kumimoji="1" lang="zh-CN" altLang="en-US" dirty="0"/>
              <a:t>中的</a:t>
            </a:r>
            <a:r>
              <a:rPr kumimoji="1" lang="en-US" altLang="zh-CN" dirty="0">
                <a:solidFill>
                  <a:srgbClr val="FF0000"/>
                </a:solidFill>
              </a:rPr>
              <a:t>MFC</a:t>
            </a:r>
            <a:r>
              <a:rPr kumimoji="1" lang="zh-CN" altLang="en-US" dirty="0"/>
              <a:t>（</a:t>
            </a:r>
            <a:r>
              <a:rPr kumimoji="1" lang="en-US" altLang="zh-CN" dirty="0"/>
              <a:t>Microsoft Foundation Class Library</a:t>
            </a:r>
            <a:r>
              <a:rPr kumimoji="1" lang="zh-CN" altLang="en-US" dirty="0"/>
              <a:t>）。     </a:t>
            </a:r>
            <a:endParaRPr lang="zh-CN" alt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STL</a:t>
            </a:r>
            <a:r>
              <a:rPr lang="zh-CN" altLang="en-US" dirty="0"/>
              <a:t>程序设计基本思想</a:t>
            </a:r>
          </a:p>
        </p:txBody>
      </p:sp>
      <p:sp>
        <p:nvSpPr>
          <p:cNvPr id="3" name="内容占位符 2"/>
          <p:cNvSpPr>
            <a:spLocks noGrp="1"/>
          </p:cNvSpPr>
          <p:nvPr>
            <p:ph idx="1"/>
          </p:nvPr>
        </p:nvSpPr>
        <p:spPr/>
        <p:txBody>
          <a:bodyPr/>
          <a:lstStyle/>
          <a:p>
            <a:r>
              <a:rPr kumimoji="1" lang="zh-CN" altLang="en-US" sz="2800" dirty="0"/>
              <a:t>从逻辑结构和存储结构来看，基本数据结构的数量是有限的。对于其中的数据结构，用户可能需要反复的编写一些类似的的代码，只是为了适应不同数据的类型变化而在细节上有所出入。如果能够将这些经典的数据结构，采用</a:t>
            </a:r>
            <a:r>
              <a:rPr kumimoji="1" lang="zh-CN" altLang="en-US" sz="2800" dirty="0">
                <a:solidFill>
                  <a:srgbClr val="FF0000"/>
                </a:solidFill>
              </a:rPr>
              <a:t>类型参数</a:t>
            </a:r>
            <a:r>
              <a:rPr kumimoji="1" lang="zh-CN" altLang="en-US" sz="2800" dirty="0"/>
              <a:t>的形式，设计为</a:t>
            </a:r>
            <a:r>
              <a:rPr kumimoji="1" lang="zh-CN" altLang="en-US" sz="2800" dirty="0">
                <a:solidFill>
                  <a:srgbClr val="FF0000"/>
                </a:solidFill>
              </a:rPr>
              <a:t>通用的类模板和函数模板</a:t>
            </a:r>
            <a:r>
              <a:rPr kumimoji="1" lang="zh-CN" altLang="en-US" sz="2800" dirty="0"/>
              <a:t>的形式，允许用户</a:t>
            </a:r>
            <a:r>
              <a:rPr kumimoji="1" lang="zh-CN" altLang="en-US" sz="2800" dirty="0">
                <a:solidFill>
                  <a:srgbClr val="FF0000"/>
                </a:solidFill>
              </a:rPr>
              <a:t>重复利用已有的数据结构</a:t>
            </a:r>
            <a:r>
              <a:rPr kumimoji="1" lang="zh-CN" altLang="en-US" sz="2800" dirty="0"/>
              <a:t>构造自己特定类型下的、符合实际需要的数据结构，无疑将简化程序开发，提高软件的开发效率，这就是</a:t>
            </a:r>
            <a:r>
              <a:rPr kumimoji="1" lang="en-US" altLang="zh-CN" sz="2800" dirty="0"/>
              <a:t>STL</a:t>
            </a:r>
            <a:r>
              <a:rPr kumimoji="1" lang="zh-CN" altLang="en-US" sz="2800" dirty="0"/>
              <a:t>编程的基本设计思想。</a:t>
            </a:r>
            <a:endParaRPr lang="zh-CN" altLang="en-US" sz="2400"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逻辑层面</a:t>
            </a:r>
            <a:r>
              <a:rPr kumimoji="1" lang="zh-CN" altLang="en-US" dirty="0"/>
              <a:t>来看，</a:t>
            </a:r>
            <a:r>
              <a:rPr kumimoji="1" lang="en-US" altLang="zh-CN" dirty="0"/>
              <a:t>STL</a:t>
            </a:r>
            <a:r>
              <a:rPr kumimoji="1" lang="zh-CN" altLang="en-US" dirty="0"/>
              <a:t>提倡使用现有的模板程序代码开发应用程序，是一种代码的重用技术（</a:t>
            </a:r>
            <a:r>
              <a:rPr kumimoji="1" lang="en-US" altLang="zh-CN" dirty="0"/>
              <a:t>reusability</a:t>
            </a:r>
            <a:r>
              <a:rPr kumimoji="1" lang="zh-CN" altLang="en-US" dirty="0"/>
              <a:t>）。许多程序设计语言通过提供标准库来实现代码重用的机制。</a:t>
            </a:r>
            <a:r>
              <a:rPr kumimoji="1" lang="en-US" altLang="zh-CN" dirty="0"/>
              <a:t>STL</a:t>
            </a:r>
            <a:r>
              <a:rPr kumimoji="1" lang="zh-CN" altLang="en-US" dirty="0"/>
              <a:t>是一个通用组件库</a:t>
            </a:r>
            <a:r>
              <a:rPr kumimoji="1" lang="en-US" altLang="zh-CN" dirty="0"/>
              <a:t>, </a:t>
            </a:r>
            <a:r>
              <a:rPr kumimoji="1" lang="zh-CN" altLang="en-US" dirty="0"/>
              <a:t>它的目标是将常用的数据结构和算法标准化、通用化，这样用户可以直接套用而不用重复开发它们，从而提高程序设计的效率。</a:t>
            </a:r>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标准模板库程序设计</a:t>
            </a:r>
          </a:p>
        </p:txBody>
      </p:sp>
      <p:sp>
        <p:nvSpPr>
          <p:cNvPr id="3" name="内容占位符 2"/>
          <p:cNvSpPr>
            <a:spLocks noGrp="1"/>
          </p:cNvSpPr>
          <p:nvPr>
            <p:ph idx="1"/>
          </p:nvPr>
        </p:nvSpPr>
        <p:spPr/>
        <p:txBody>
          <a:bodyPr/>
          <a:lstStyle/>
          <a:p>
            <a:r>
              <a:rPr kumimoji="1" lang="zh-CN" altLang="en-US" dirty="0"/>
              <a:t>从</a:t>
            </a:r>
            <a:r>
              <a:rPr kumimoji="1" lang="zh-CN" altLang="en-US" dirty="0">
                <a:solidFill>
                  <a:srgbClr val="FF0000"/>
                </a:solidFill>
              </a:rPr>
              <a:t>实现层面</a:t>
            </a:r>
            <a:r>
              <a:rPr kumimoji="1" lang="zh-CN" altLang="en-US" dirty="0"/>
              <a:t>看，</a:t>
            </a:r>
            <a:r>
              <a:rPr kumimoji="1" lang="en-US" altLang="zh-CN" dirty="0"/>
              <a:t>STL</a:t>
            </a:r>
            <a:r>
              <a:rPr kumimoji="1" lang="zh-CN" altLang="en-US" dirty="0"/>
              <a:t>是一种</a:t>
            </a:r>
            <a:r>
              <a:rPr kumimoji="1" lang="zh-CN" altLang="en-US" dirty="0">
                <a:solidFill>
                  <a:srgbClr val="FF0000"/>
                </a:solidFill>
              </a:rPr>
              <a:t>类型参数化</a:t>
            </a:r>
            <a:r>
              <a:rPr kumimoji="1" lang="zh-CN" altLang="en-US" dirty="0"/>
              <a:t>（</a:t>
            </a:r>
            <a:r>
              <a:rPr kumimoji="1" lang="en-US" altLang="zh-CN" dirty="0"/>
              <a:t>type parameterized</a:t>
            </a:r>
            <a:r>
              <a:rPr kumimoji="1" lang="zh-CN" altLang="en-US" dirty="0"/>
              <a:t>）的程序设计方法，是一个基于模板的标准类库，称之为</a:t>
            </a:r>
            <a:r>
              <a:rPr kumimoji="1" lang="zh-CN" altLang="en-US" dirty="0">
                <a:solidFill>
                  <a:srgbClr val="FF0000"/>
                </a:solidFill>
              </a:rPr>
              <a:t>容器类</a:t>
            </a:r>
            <a:r>
              <a:rPr kumimoji="1" lang="zh-CN" altLang="en-US" dirty="0"/>
              <a:t>。每种容器都是一种已经建立完成的标准数据结构。在容器中，放入任何类型的数据，很容易建立一个存储该类型（或类）的数据结构。</a:t>
            </a:r>
            <a:endParaRPr lang="zh-CN" alt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61664DA-2598-449C-A9C6-DAD74879B2FA}"/>
              </a:ext>
            </a:extLst>
          </p:cNvPr>
          <p:cNvSpPr>
            <a:spLocks noGrp="1"/>
          </p:cNvSpPr>
          <p:nvPr>
            <p:ph idx="1"/>
          </p:nvPr>
        </p:nvSpPr>
        <p:spPr/>
        <p:txBody>
          <a:bodyPr/>
          <a:lstStyle/>
          <a:p>
            <a:r>
              <a:rPr lang="zh-CN" altLang="en-US" dirty="0">
                <a:solidFill>
                  <a:srgbClr val="FF0000"/>
                </a:solidFill>
              </a:rPr>
              <a:t>泛型</a:t>
            </a:r>
            <a:r>
              <a:rPr lang="zh-CN" altLang="en-US" dirty="0"/>
              <a:t>即是指具有在多种数据类型上皆可操作的含义，与模板有些相似。</a:t>
            </a:r>
            <a:endParaRPr lang="en-US" altLang="zh-CN" dirty="0"/>
          </a:p>
          <a:p>
            <a:r>
              <a:rPr lang="zh-CN" altLang="en-US" dirty="0"/>
              <a:t>泛型编程是实现一个通用的标准容器库。所谓通用的标准容器库，就是要能够做到，比如用一个</a:t>
            </a:r>
            <a:r>
              <a:rPr lang="en-US" altLang="zh-CN" dirty="0"/>
              <a:t>List</a:t>
            </a:r>
            <a:r>
              <a:rPr lang="zh-CN" altLang="en-US" dirty="0"/>
              <a:t>类存放所有可能类型的对象这样的事；泛型编程让你编写完全一般化并可重复使用的算法，其效率与针对某特定数据类型而设计的算法相同。</a:t>
            </a:r>
            <a:endParaRPr lang="en-US" altLang="zh-CN" dirty="0"/>
          </a:p>
          <a:p>
            <a:r>
              <a:rPr lang="zh-CN" altLang="en-US" dirty="0"/>
              <a:t>实现算法与数据</a:t>
            </a:r>
            <a:r>
              <a:rPr lang="zh-CN" altLang="en-US" dirty="0">
                <a:solidFill>
                  <a:srgbClr val="FF0000"/>
                </a:solidFill>
              </a:rPr>
              <a:t>分离</a:t>
            </a:r>
          </a:p>
        </p:txBody>
      </p:sp>
      <p:sp>
        <p:nvSpPr>
          <p:cNvPr id="3" name="标题 2">
            <a:extLst>
              <a:ext uri="{FF2B5EF4-FFF2-40B4-BE49-F238E27FC236}">
                <a16:creationId xmlns:a16="http://schemas.microsoft.com/office/drawing/2014/main" id="{EEA8C43F-2F84-47DF-8887-5D6F4DCB31CD}"/>
              </a:ext>
            </a:extLst>
          </p:cNvPr>
          <p:cNvSpPr>
            <a:spLocks noGrp="1"/>
          </p:cNvSpPr>
          <p:nvPr>
            <p:ph type="title"/>
          </p:nvPr>
        </p:nvSpPr>
        <p:spPr>
          <a:xfrm>
            <a:off x="457200" y="1000125"/>
            <a:ext cx="8507288" cy="714375"/>
          </a:xfrm>
        </p:spPr>
        <p:txBody>
          <a:bodyPr/>
          <a:lstStyle/>
          <a:p>
            <a:r>
              <a:rPr lang="zh-CN" altLang="en-US" dirty="0"/>
              <a:t>泛型程序设计（</a:t>
            </a:r>
            <a:r>
              <a:rPr lang="en-US" altLang="zh-CN" dirty="0"/>
              <a:t>Generic Programming</a:t>
            </a:r>
            <a:r>
              <a:rPr lang="zh-CN" altLang="en-US" dirty="0"/>
              <a:t>）</a:t>
            </a:r>
          </a:p>
        </p:txBody>
      </p:sp>
      <p:sp>
        <p:nvSpPr>
          <p:cNvPr id="4" name="灯片编号占位符 3">
            <a:extLst>
              <a:ext uri="{FF2B5EF4-FFF2-40B4-BE49-F238E27FC236}">
                <a16:creationId xmlns:a16="http://schemas.microsoft.com/office/drawing/2014/main" id="{0081837E-2EBF-44A4-9CEF-04B30631B8C8}"/>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17316145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标准模板库的六大部件</a:t>
            </a:r>
          </a:p>
        </p:txBody>
      </p:sp>
      <p:sp>
        <p:nvSpPr>
          <p:cNvPr id="3" name="内容占位符 2"/>
          <p:cNvSpPr>
            <a:spLocks noGrp="1"/>
          </p:cNvSpPr>
          <p:nvPr>
            <p:ph idx="1"/>
          </p:nvPr>
        </p:nvSpPr>
        <p:spPr/>
        <p:txBody>
          <a:bodyPr/>
          <a:lstStyle/>
          <a:p>
            <a:r>
              <a:rPr kumimoji="1" lang="zh-CN" altLang="en-US" dirty="0"/>
              <a:t>容器（</a:t>
            </a:r>
            <a:r>
              <a:rPr kumimoji="1" lang="en-US" altLang="zh-CN" dirty="0"/>
              <a:t>container</a:t>
            </a:r>
            <a:r>
              <a:rPr kumimoji="1" lang="zh-CN" altLang="en-US" dirty="0"/>
              <a:t>）</a:t>
            </a:r>
            <a:endParaRPr kumimoji="1" lang="en-US" altLang="zh-CN" dirty="0"/>
          </a:p>
          <a:p>
            <a:r>
              <a:rPr kumimoji="1" lang="zh-CN" altLang="en-US" dirty="0"/>
              <a:t>迭代器（</a:t>
            </a:r>
            <a:r>
              <a:rPr kumimoji="1" lang="en-US" altLang="zh-CN" dirty="0"/>
              <a:t>iterator</a:t>
            </a:r>
            <a:r>
              <a:rPr kumimoji="1" lang="zh-CN" altLang="en-US" dirty="0"/>
              <a:t>）</a:t>
            </a:r>
            <a:endParaRPr kumimoji="1" lang="en-US" altLang="zh-CN" dirty="0"/>
          </a:p>
          <a:p>
            <a:r>
              <a:rPr kumimoji="1" lang="zh-CN" altLang="en-US" dirty="0"/>
              <a:t>算法（</a:t>
            </a:r>
            <a:r>
              <a:rPr kumimoji="1" lang="en-US" altLang="zh-CN" dirty="0"/>
              <a:t>algorithm</a:t>
            </a:r>
            <a:r>
              <a:rPr kumimoji="1" lang="zh-CN" altLang="en-US" dirty="0"/>
              <a:t>）</a:t>
            </a:r>
            <a:endParaRPr kumimoji="1" lang="en-US" altLang="zh-CN" dirty="0"/>
          </a:p>
          <a:p>
            <a:r>
              <a:rPr kumimoji="1" lang="zh-CN" altLang="en-US" dirty="0"/>
              <a:t>适配器（</a:t>
            </a:r>
            <a:r>
              <a:rPr kumimoji="1" lang="en-US" altLang="zh-CN" dirty="0"/>
              <a:t>Adaptor</a:t>
            </a:r>
            <a:r>
              <a:rPr kumimoji="1" lang="zh-CN" altLang="en-US" dirty="0"/>
              <a:t>）</a:t>
            </a:r>
            <a:endParaRPr kumimoji="1" lang="en-US" altLang="zh-CN" dirty="0"/>
          </a:p>
          <a:p>
            <a:r>
              <a:rPr kumimoji="1" lang="zh-CN" altLang="en-US" dirty="0"/>
              <a:t>分配器（</a:t>
            </a:r>
            <a:r>
              <a:rPr kumimoji="1" lang="en-US" altLang="zh-CN" dirty="0"/>
              <a:t>Allocator</a:t>
            </a:r>
            <a:r>
              <a:rPr kumimoji="1" lang="zh-CN" altLang="en-US" dirty="0"/>
              <a:t>）</a:t>
            </a:r>
            <a:endParaRPr kumimoji="1" lang="en-US" altLang="zh-CN" dirty="0"/>
          </a:p>
          <a:p>
            <a:r>
              <a:rPr kumimoji="1" lang="zh-CN" altLang="en-US" dirty="0"/>
              <a:t>仿函数（</a:t>
            </a:r>
            <a:r>
              <a:rPr kumimoji="1" lang="en-US" altLang="zh-CN" dirty="0" err="1"/>
              <a:t>Functor</a:t>
            </a:r>
            <a:r>
              <a:rPr kumimoji="1" lang="zh-CN" altLang="en-US" dirty="0"/>
              <a:t>）</a:t>
            </a:r>
            <a:endParaRPr kumimoji="1" lang="en-US" altLang="zh-CN"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05897595-F840-4FD0-8789-8C9DAF112980}"/>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pic>
        <p:nvPicPr>
          <p:cNvPr id="2" name="图片 1">
            <a:extLst>
              <a:ext uri="{FF2B5EF4-FFF2-40B4-BE49-F238E27FC236}">
                <a16:creationId xmlns:a16="http://schemas.microsoft.com/office/drawing/2014/main" id="{005B4F80-4FEF-4973-AEE1-9C0A2FA6FDD5}"/>
              </a:ext>
            </a:extLst>
          </p:cNvPr>
          <p:cNvPicPr>
            <a:picLocks noChangeAspect="1"/>
          </p:cNvPicPr>
          <p:nvPr/>
        </p:nvPicPr>
        <p:blipFill>
          <a:blip r:embed="rId3"/>
          <a:stretch>
            <a:fillRect/>
          </a:stretch>
        </p:blipFill>
        <p:spPr>
          <a:xfrm>
            <a:off x="170264" y="2045588"/>
            <a:ext cx="8803471" cy="3543652"/>
          </a:xfrm>
          <a:prstGeom prst="rect">
            <a:avLst/>
          </a:prstGeom>
        </p:spPr>
      </p:pic>
      <p:sp>
        <p:nvSpPr>
          <p:cNvPr id="5" name="标题 1">
            <a:extLst>
              <a:ext uri="{FF2B5EF4-FFF2-40B4-BE49-F238E27FC236}">
                <a16:creationId xmlns:a16="http://schemas.microsoft.com/office/drawing/2014/main" id="{045F8FE2-CF7B-4D27-810D-71E1EA1C04D7}"/>
              </a:ext>
            </a:extLst>
          </p:cNvPr>
          <p:cNvSpPr>
            <a:spLocks noGrp="1"/>
          </p:cNvSpPr>
          <p:nvPr>
            <p:ph type="title"/>
          </p:nvPr>
        </p:nvSpPr>
        <p:spPr>
          <a:xfrm>
            <a:off x="457200" y="1000125"/>
            <a:ext cx="8229600" cy="714375"/>
          </a:xfrm>
        </p:spPr>
        <p:txBody>
          <a:bodyPr/>
          <a:lstStyle/>
          <a:p>
            <a:r>
              <a:rPr lang="zh-CN" altLang="en-US" dirty="0"/>
              <a:t>标准模板库的六大部件</a:t>
            </a:r>
          </a:p>
        </p:txBody>
      </p:sp>
    </p:spTree>
    <p:extLst>
      <p:ext uri="{BB962C8B-B14F-4D97-AF65-F5344CB8AC3E}">
        <p14:creationId xmlns:p14="http://schemas.microsoft.com/office/powerpoint/2010/main" val="244349107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EE2D16BC-C3D0-453E-8EE7-06F827F68A93}"/>
              </a:ext>
            </a:extLst>
          </p:cNvPr>
          <p:cNvSpPr>
            <a:spLocks noGrp="1"/>
          </p:cNvSpPr>
          <p:nvPr>
            <p:ph idx="1"/>
          </p:nvPr>
        </p:nvSpPr>
        <p:spPr>
          <a:xfrm>
            <a:off x="313184" y="1928813"/>
            <a:ext cx="8363272" cy="4500562"/>
          </a:xfrm>
        </p:spPr>
        <p:txBody>
          <a:bodyPr/>
          <a:lstStyle/>
          <a:p>
            <a:r>
              <a:rPr lang="zh-CN" altLang="en-US" dirty="0"/>
              <a:t>容器是存放其他对象的对象。比如我们常见的</a:t>
            </a:r>
            <a:r>
              <a:rPr lang="en-US" altLang="zh-CN" dirty="0"/>
              <a:t>C++</a:t>
            </a:r>
            <a:r>
              <a:rPr lang="zh-CN" altLang="en-US" dirty="0"/>
              <a:t>内置数组，从广义上讲也属于一种容器。容器可以存放同一种类型的一组元素或对象，称为同类容器类（</a:t>
            </a:r>
            <a:r>
              <a:rPr lang="en-US" altLang="zh-CN" dirty="0"/>
              <a:t>homogenous </a:t>
            </a:r>
            <a:r>
              <a:rPr lang="en-US" altLang="zh-CN" dirty="0" err="1"/>
              <a:t>constainer</a:t>
            </a:r>
            <a:r>
              <a:rPr lang="zh-CN" altLang="en-US" dirty="0"/>
              <a:t>）；或者存放不同类型的的元素或对象时，称为异类容器类（</a:t>
            </a:r>
            <a:r>
              <a:rPr lang="en-US" altLang="zh-CN" dirty="0"/>
              <a:t>heterogenous </a:t>
            </a:r>
            <a:r>
              <a:rPr lang="en-US" altLang="zh-CN" dirty="0" err="1"/>
              <a:t>constainer</a:t>
            </a:r>
            <a:r>
              <a:rPr lang="zh-CN" altLang="en-US" dirty="0"/>
              <a:t>）。对于</a:t>
            </a:r>
            <a:r>
              <a:rPr lang="en-US" altLang="zh-CN" dirty="0"/>
              <a:t>STL</a:t>
            </a:r>
            <a:r>
              <a:rPr lang="zh-CN" altLang="en-US" dirty="0"/>
              <a:t>容器库，其包含了两类容器，一种为顺序容器（</a:t>
            </a:r>
            <a:r>
              <a:rPr lang="en-US" altLang="zh-CN" dirty="0"/>
              <a:t>sequence </a:t>
            </a:r>
            <a:r>
              <a:rPr lang="en-US" altLang="zh-CN" dirty="0" err="1"/>
              <a:t>contsainer</a:t>
            </a:r>
            <a:r>
              <a:rPr lang="zh-CN" altLang="en-US" dirty="0"/>
              <a:t>），另一种为关联容器（</a:t>
            </a:r>
            <a:r>
              <a:rPr lang="en-US" altLang="zh-CN" dirty="0"/>
              <a:t>associative container</a:t>
            </a:r>
            <a:r>
              <a:rPr lang="zh-CN" altLang="en-US" dirty="0"/>
              <a:t>）。</a:t>
            </a:r>
          </a:p>
          <a:p>
            <a:endParaRPr lang="zh-CN" altLang="en-US" dirty="0"/>
          </a:p>
        </p:txBody>
      </p:sp>
      <p:sp>
        <p:nvSpPr>
          <p:cNvPr id="3" name="标题 2">
            <a:extLst>
              <a:ext uri="{FF2B5EF4-FFF2-40B4-BE49-F238E27FC236}">
                <a16:creationId xmlns:a16="http://schemas.microsoft.com/office/drawing/2014/main" id="{111C00F5-3D48-4847-96F0-87346B80088F}"/>
              </a:ext>
            </a:extLst>
          </p:cNvPr>
          <p:cNvSpPr>
            <a:spLocks noGrp="1"/>
          </p:cNvSpPr>
          <p:nvPr>
            <p:ph type="title"/>
          </p:nvPr>
        </p:nvSpPr>
        <p:spPr/>
        <p:txBody>
          <a:bodyPr/>
          <a:lstStyle/>
          <a:p>
            <a:r>
              <a:rPr lang="zh-CN" altLang="en-US" dirty="0"/>
              <a:t>容器（</a:t>
            </a:r>
            <a:r>
              <a:rPr lang="en-US" altLang="zh-CN" dirty="0"/>
              <a:t>Container</a:t>
            </a:r>
            <a:r>
              <a:rPr lang="zh-CN" altLang="en-US" dirty="0"/>
              <a:t>）</a:t>
            </a:r>
          </a:p>
        </p:txBody>
      </p:sp>
      <p:sp>
        <p:nvSpPr>
          <p:cNvPr id="4" name="灯片编号占位符 3">
            <a:extLst>
              <a:ext uri="{FF2B5EF4-FFF2-40B4-BE49-F238E27FC236}">
                <a16:creationId xmlns:a16="http://schemas.microsoft.com/office/drawing/2014/main" id="{D734C44E-F4BB-49D9-894F-0A36891736BF}"/>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106226063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B9B5524-9338-4CA0-8DAE-4881CBB9BB4E}"/>
              </a:ext>
            </a:extLst>
          </p:cNvPr>
          <p:cNvSpPr>
            <a:spLocks noGrp="1"/>
          </p:cNvSpPr>
          <p:nvPr>
            <p:ph idx="1"/>
          </p:nvPr>
        </p:nvSpPr>
        <p:spPr>
          <a:xfrm>
            <a:off x="457200" y="1928813"/>
            <a:ext cx="8435280" cy="4500562"/>
          </a:xfrm>
        </p:spPr>
        <p:txBody>
          <a:bodyPr/>
          <a:lstStyle/>
          <a:p>
            <a:r>
              <a:rPr lang="zh-CN" altLang="en-US" dirty="0"/>
              <a:t>在</a:t>
            </a:r>
            <a:r>
              <a:rPr lang="en-US" altLang="zh-CN" dirty="0"/>
              <a:t>C++</a:t>
            </a:r>
            <a:r>
              <a:rPr lang="zh-CN" altLang="en-US" dirty="0"/>
              <a:t>中，我们经常使用指针。而迭代器就是相当于指针，它提供了一种一般化的方法使得</a:t>
            </a:r>
            <a:r>
              <a:rPr lang="en-US" altLang="zh-CN" dirty="0"/>
              <a:t>C++</a:t>
            </a:r>
            <a:r>
              <a:rPr lang="zh-CN" altLang="en-US" dirty="0"/>
              <a:t>程序能够访问不同数据类型的顺序或者关联容器中的每一个元素，我们可以称它为“泛型指针”。</a:t>
            </a:r>
          </a:p>
          <a:p>
            <a:r>
              <a:rPr lang="en-US" altLang="zh-CN" dirty="0"/>
              <a:t>STL</a:t>
            </a:r>
            <a:r>
              <a:rPr lang="zh-CN" altLang="en-US" dirty="0"/>
              <a:t>定义了五种迭代器类型，前向迭代器（</a:t>
            </a:r>
            <a:r>
              <a:rPr lang="en-US" altLang="zh-CN" dirty="0"/>
              <a:t>forward iterator</a:t>
            </a:r>
            <a:r>
              <a:rPr lang="zh-CN" altLang="en-US" dirty="0"/>
              <a:t>），双向迭代器</a:t>
            </a:r>
            <a:r>
              <a:rPr lang="en-US" altLang="zh-CN" dirty="0"/>
              <a:t>(bidirectional iterator)</a:t>
            </a:r>
            <a:r>
              <a:rPr lang="zh-CN" altLang="en-US" dirty="0"/>
              <a:t>，输入迭代器</a:t>
            </a:r>
            <a:r>
              <a:rPr lang="en-US" altLang="zh-CN" dirty="0"/>
              <a:t>(input iterator)</a:t>
            </a:r>
            <a:r>
              <a:rPr lang="zh-CN" altLang="en-US" dirty="0"/>
              <a:t>，输出迭代器</a:t>
            </a:r>
            <a:r>
              <a:rPr lang="en-US" altLang="zh-CN" dirty="0"/>
              <a:t>(output iterator)</a:t>
            </a:r>
            <a:r>
              <a:rPr lang="zh-CN" altLang="en-US" dirty="0"/>
              <a:t>，随机访问迭代器</a:t>
            </a:r>
            <a:r>
              <a:rPr lang="en-US" altLang="zh-CN" dirty="0"/>
              <a:t>(random access iterator)</a:t>
            </a:r>
            <a:r>
              <a:rPr lang="zh-CN" altLang="en-US" dirty="0"/>
              <a:t>。</a:t>
            </a:r>
          </a:p>
          <a:p>
            <a:endParaRPr lang="zh-CN" altLang="en-US" dirty="0"/>
          </a:p>
        </p:txBody>
      </p:sp>
      <p:sp>
        <p:nvSpPr>
          <p:cNvPr id="3" name="标题 2">
            <a:extLst>
              <a:ext uri="{FF2B5EF4-FFF2-40B4-BE49-F238E27FC236}">
                <a16:creationId xmlns:a16="http://schemas.microsoft.com/office/drawing/2014/main" id="{61E7C56A-1DE2-4E9C-826F-B6D56744BF02}"/>
              </a:ext>
            </a:extLst>
          </p:cNvPr>
          <p:cNvSpPr>
            <a:spLocks noGrp="1"/>
          </p:cNvSpPr>
          <p:nvPr>
            <p:ph type="title"/>
          </p:nvPr>
        </p:nvSpPr>
        <p:spPr/>
        <p:txBody>
          <a:bodyPr/>
          <a:lstStyle/>
          <a:p>
            <a:r>
              <a:rPr lang="zh-CN" altLang="en-US" dirty="0"/>
              <a:t>迭代器（</a:t>
            </a:r>
            <a:r>
              <a:rPr lang="en-US" altLang="zh-CN" dirty="0"/>
              <a:t>iterator</a:t>
            </a:r>
            <a:r>
              <a:rPr lang="zh-CN" altLang="en-US" dirty="0"/>
              <a:t>）</a:t>
            </a:r>
          </a:p>
        </p:txBody>
      </p:sp>
      <p:sp>
        <p:nvSpPr>
          <p:cNvPr id="4" name="灯片编号占位符 3">
            <a:extLst>
              <a:ext uri="{FF2B5EF4-FFF2-40B4-BE49-F238E27FC236}">
                <a16:creationId xmlns:a16="http://schemas.microsoft.com/office/drawing/2014/main" id="{A8F2A8B7-4D47-424D-ACF6-DA29E0D47FE6}"/>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88</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329761595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4B1A17D-C4A8-4827-8BC3-F829FD126B73}"/>
              </a:ext>
            </a:extLst>
          </p:cNvPr>
          <p:cNvSpPr>
            <a:spLocks noGrp="1"/>
          </p:cNvSpPr>
          <p:nvPr>
            <p:ph idx="1"/>
          </p:nvPr>
        </p:nvSpPr>
        <p:spPr/>
        <p:txBody>
          <a:bodyPr/>
          <a:lstStyle/>
          <a:p>
            <a:r>
              <a:rPr lang="zh-CN" altLang="en-US" dirty="0"/>
              <a:t>算法是</a:t>
            </a:r>
            <a:r>
              <a:rPr lang="en-US" altLang="zh-CN" dirty="0"/>
              <a:t>STL</a:t>
            </a:r>
            <a:r>
              <a:rPr lang="zh-CN" altLang="en-US" dirty="0"/>
              <a:t>中的核心，它它包含了</a:t>
            </a:r>
            <a:r>
              <a:rPr lang="en-US" altLang="zh-CN" dirty="0"/>
              <a:t>70</a:t>
            </a:r>
            <a:r>
              <a:rPr lang="zh-CN" altLang="en-US" dirty="0"/>
              <a:t>多个通用算法。可以分为四类：不可变序列算法（</a:t>
            </a:r>
            <a:r>
              <a:rPr lang="en-US" altLang="zh-CN" dirty="0"/>
              <a:t>non-modifying sequence algorithms</a:t>
            </a:r>
            <a:r>
              <a:rPr lang="zh-CN" altLang="en-US" dirty="0"/>
              <a:t>）、可变序列算法</a:t>
            </a:r>
            <a:r>
              <a:rPr lang="en-US" altLang="zh-CN" dirty="0"/>
              <a:t>(mutating sequence algorithms)</a:t>
            </a:r>
            <a:r>
              <a:rPr lang="zh-CN" altLang="en-US" dirty="0"/>
              <a:t>、排序及相关算法</a:t>
            </a:r>
            <a:r>
              <a:rPr lang="en-US" altLang="zh-CN" dirty="0"/>
              <a:t>(sorting and related algorithms)</a:t>
            </a:r>
            <a:r>
              <a:rPr lang="zh-CN" altLang="en-US" dirty="0"/>
              <a:t>和算术算法（</a:t>
            </a:r>
            <a:r>
              <a:rPr lang="en-US" altLang="zh-CN" dirty="0"/>
              <a:t>numeric algorithms</a:t>
            </a:r>
            <a:r>
              <a:rPr lang="zh-CN" altLang="en-US" dirty="0"/>
              <a:t>）。</a:t>
            </a:r>
          </a:p>
          <a:p>
            <a:endParaRPr lang="zh-CN" altLang="en-US" dirty="0"/>
          </a:p>
        </p:txBody>
      </p:sp>
      <p:sp>
        <p:nvSpPr>
          <p:cNvPr id="3" name="标题 2">
            <a:extLst>
              <a:ext uri="{FF2B5EF4-FFF2-40B4-BE49-F238E27FC236}">
                <a16:creationId xmlns:a16="http://schemas.microsoft.com/office/drawing/2014/main" id="{EBAC0BBA-F7F7-469D-B309-E271D37B6C93}"/>
              </a:ext>
            </a:extLst>
          </p:cNvPr>
          <p:cNvSpPr>
            <a:spLocks noGrp="1"/>
          </p:cNvSpPr>
          <p:nvPr>
            <p:ph type="title"/>
          </p:nvPr>
        </p:nvSpPr>
        <p:spPr/>
        <p:txBody>
          <a:bodyPr/>
          <a:lstStyle/>
          <a:p>
            <a:r>
              <a:rPr lang="zh-CN" altLang="en-US" dirty="0"/>
              <a:t>算法（</a:t>
            </a:r>
            <a:r>
              <a:rPr lang="en-US" altLang="zh-CN" dirty="0"/>
              <a:t>Algorithm</a:t>
            </a:r>
            <a:r>
              <a:rPr lang="zh-CN" altLang="en-US" dirty="0"/>
              <a:t>）</a:t>
            </a:r>
          </a:p>
        </p:txBody>
      </p:sp>
      <p:sp>
        <p:nvSpPr>
          <p:cNvPr id="4" name="灯片编号占位符 3">
            <a:extLst>
              <a:ext uri="{FF2B5EF4-FFF2-40B4-BE49-F238E27FC236}">
                <a16:creationId xmlns:a16="http://schemas.microsoft.com/office/drawing/2014/main" id="{404CA3EF-AA3E-4BF9-8703-BC33945EE1C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89</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414161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95536" y="1124744"/>
            <a:ext cx="8472518" cy="5029200"/>
          </a:xfrm>
        </p:spPr>
        <p:txBody>
          <a:bodyPr/>
          <a:lstStyle/>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void </a:t>
            </a:r>
            <a:r>
              <a:rPr lang="en-US" altLang="zh-CN" sz="2400" b="1" dirty="0">
                <a:latin typeface="Courier New" panose="02070309020205020404" pitchFamily="49" charset="0"/>
                <a:cs typeface="Courier New" panose="02070309020205020404" pitchFamily="49" charset="0"/>
              </a:rPr>
              <a:t>main()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solidFill>
                  <a:srgbClr val="0000FF"/>
                </a:solidFill>
                <a:latin typeface="Courier New" panose="02070309020205020404" pitchFamily="49" charset="0"/>
                <a:cs typeface="Courier New" panose="02070309020205020404" pitchFamily="49" charset="0"/>
              </a:rPr>
              <a:t>int</a:t>
            </a: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i1=-11, i2=0;</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double </a:t>
            </a:r>
            <a:r>
              <a:rPr lang="en-US" altLang="zh-CN" sz="2400" b="1" dirty="0">
                <a:latin typeface="Courier New" panose="02070309020205020404" pitchFamily="49" charset="0"/>
                <a:cs typeface="Courier New" panose="02070309020205020404" pitchFamily="49" charset="0"/>
              </a:rPr>
              <a:t>d1, d2;</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max(i1,i2)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	</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a:solidFill>
                  <a:srgbClr val="00B050"/>
                </a:solidFill>
                <a:latin typeface="Courier New" panose="02070309020205020404" pitchFamily="49" charset="0"/>
                <a:cs typeface="Courier New" panose="02070309020205020404" pitchFamily="49" charset="0"/>
              </a:rPr>
              <a:t>//</a:t>
            </a:r>
            <a:r>
              <a:rPr lang="zh-CN" altLang="en-US" sz="2400" b="1" dirty="0">
                <a:solidFill>
                  <a:srgbClr val="00B050"/>
                </a:solidFill>
                <a:latin typeface="Courier New" panose="02070309020205020404" pitchFamily="49" charset="0"/>
                <a:cs typeface="Courier New" panose="02070309020205020404" pitchFamily="49" charset="0"/>
              </a:rPr>
              <a:t>由实参</a:t>
            </a:r>
            <a:r>
              <a:rPr lang="en-US" altLang="zh-CN" sz="2400" b="1" dirty="0">
                <a:solidFill>
                  <a:srgbClr val="00B050"/>
                </a:solidFill>
                <a:latin typeface="Courier New" panose="02070309020205020404" pitchFamily="49" charset="0"/>
                <a:cs typeface="Courier New" panose="02070309020205020404" pitchFamily="49" charset="0"/>
              </a:rPr>
              <a:t>i1，i2，</a:t>
            </a:r>
            <a:r>
              <a:rPr lang="zh-CN" altLang="en-US" sz="2400" b="1" dirty="0">
                <a:solidFill>
                  <a:srgbClr val="00B050"/>
                </a:solidFill>
                <a:latin typeface="Courier New" panose="02070309020205020404" pitchFamily="49" charset="0"/>
                <a:cs typeface="Courier New" panose="02070309020205020404" pitchFamily="49" charset="0"/>
              </a:rPr>
              <a:t>系统可确定“类型形参</a:t>
            </a:r>
            <a:r>
              <a:rPr lang="en-US" altLang="zh-CN" sz="2400" b="1" dirty="0">
                <a:solidFill>
                  <a:srgbClr val="00B050"/>
                </a:solidFill>
                <a:latin typeface="Courier New" panose="02070309020205020404" pitchFamily="49" charset="0"/>
                <a:cs typeface="Courier New" panose="02070309020205020404" pitchFamily="49" charset="0"/>
              </a:rPr>
              <a:t>T”</a:t>
            </a:r>
            <a:r>
              <a:rPr lang="zh-CN" altLang="en-US" sz="2400" b="1" dirty="0">
                <a:solidFill>
                  <a:srgbClr val="00B050"/>
                </a:solidFill>
                <a:latin typeface="Courier New" panose="02070309020205020404" pitchFamily="49" charset="0"/>
                <a:cs typeface="Courier New" panose="02070309020205020404" pitchFamily="49" charset="0"/>
              </a:rPr>
              <a:t>对应于</a:t>
            </a:r>
            <a:r>
              <a:rPr lang="en-US" altLang="zh-CN" sz="2400" b="1" dirty="0" err="1">
                <a:solidFill>
                  <a:srgbClr val="00B050"/>
                </a:solidFill>
                <a:latin typeface="Courier New" panose="02070309020205020404" pitchFamily="49" charset="0"/>
                <a:cs typeface="Courier New" panose="02070309020205020404" pitchFamily="49" charset="0"/>
              </a:rPr>
              <a:t>int</a:t>
            </a:r>
            <a:endParaRPr lang="en-US" altLang="zh-CN" sz="2400" b="1" dirty="0">
              <a:solidFill>
                <a:srgbClr val="00B050"/>
              </a:solidFill>
              <a:latin typeface="Courier New" panose="02070309020205020404" pitchFamily="49" charset="0"/>
              <a:cs typeface="Courier New" panose="02070309020205020404" pitchFamily="49" charset="0"/>
            </a:endParaRP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max('f', 'k')</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00FF"/>
                </a:solidFill>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cin</a:t>
            </a:r>
            <a:r>
              <a:rPr lang="en-US" altLang="zh-CN" sz="2400" b="1" dirty="0">
                <a:latin typeface="Courier New" panose="02070309020205020404" pitchFamily="49" charset="0"/>
                <a:cs typeface="Courier New" panose="02070309020205020404" pitchFamily="49" charset="0"/>
              </a:rPr>
              <a:t>&gt;&gt;d1&gt;&gt;d2;</a:t>
            </a:r>
          </a:p>
          <a:p>
            <a:pPr algn="just">
              <a:spcBef>
                <a:spcPts val="0"/>
              </a:spcBef>
              <a:buNone/>
            </a:pPr>
            <a:r>
              <a:rPr lang="en-US" altLang="zh-CN" sz="2400" b="1" dirty="0">
                <a:latin typeface="Courier New" panose="02070309020205020404" pitchFamily="49" charset="0"/>
                <a:cs typeface="Courier New" panose="02070309020205020404" pitchFamily="49" charset="0"/>
              </a:rPr>
              <a:t>  </a:t>
            </a:r>
            <a:r>
              <a:rPr lang="en-US" altLang="zh-CN" sz="2400" b="1" dirty="0" err="1">
                <a:latin typeface="Courier New" panose="02070309020205020404" pitchFamily="49" charset="0"/>
                <a:cs typeface="Courier New" panose="02070309020205020404" pitchFamily="49" charset="0"/>
              </a:rPr>
              <a:t>cout</a:t>
            </a:r>
            <a:r>
              <a:rPr lang="en-US" altLang="zh-CN" sz="2400" b="1" dirty="0">
                <a:latin typeface="Courier New" panose="02070309020205020404" pitchFamily="49" charset="0"/>
                <a:cs typeface="Courier New" panose="02070309020205020404" pitchFamily="49" charset="0"/>
              </a:rPr>
              <a:t>&lt;&lt;</a:t>
            </a:r>
            <a:r>
              <a:rPr lang="en-US" altLang="zh-CN" sz="2400" b="1" dirty="0">
                <a:solidFill>
                  <a:srgbClr val="FF0000"/>
                </a:solidFill>
                <a:latin typeface="Courier New" panose="02070309020205020404" pitchFamily="49" charset="0"/>
                <a:cs typeface="Courier New" panose="02070309020205020404" pitchFamily="49" charset="0"/>
              </a:rPr>
              <a:t>max(d1,d2)</a:t>
            </a:r>
            <a:r>
              <a:rPr lang="en-US" altLang="zh-CN" sz="2400" b="1" dirty="0">
                <a:latin typeface="Courier New" panose="02070309020205020404" pitchFamily="49" charset="0"/>
                <a:cs typeface="Courier New" panose="02070309020205020404" pitchFamily="49" charset="0"/>
              </a:rPr>
              <a:t>&lt;&lt;</a:t>
            </a:r>
            <a:r>
              <a:rPr lang="en-US" altLang="zh-CN" sz="2400" b="1" dirty="0" err="1">
                <a:latin typeface="Courier New" panose="02070309020205020404" pitchFamily="49" charset="0"/>
                <a:cs typeface="Courier New" panose="02070309020205020404" pitchFamily="49" charset="0"/>
              </a:rPr>
              <a:t>endl</a:t>
            </a:r>
            <a:r>
              <a:rPr lang="en-US" altLang="zh-CN" sz="2400" b="1" dirty="0">
                <a:latin typeface="Courier New" panose="02070309020205020404" pitchFamily="49" charset="0"/>
                <a:cs typeface="Courier New" panose="02070309020205020404" pitchFamily="49" charset="0"/>
              </a:rPr>
              <a:t>;</a:t>
            </a:r>
          </a:p>
          <a:p>
            <a:pPr algn="just">
              <a:spcBef>
                <a:spcPts val="0"/>
              </a:spcBef>
              <a:buNone/>
            </a:pPr>
            <a:r>
              <a:rPr lang="en-US" altLang="zh-CN" sz="2400" b="1" dirty="0">
                <a:solidFill>
                  <a:srgbClr val="00B050"/>
                </a:solidFill>
                <a:latin typeface="Courier New" panose="02070309020205020404" pitchFamily="49" charset="0"/>
                <a:cs typeface="Courier New" panose="02070309020205020404" pitchFamily="49" charset="0"/>
              </a:rPr>
              <a:t>//</a:t>
            </a:r>
            <a:r>
              <a:rPr lang="en-US" altLang="zh-CN" sz="2400" b="1" dirty="0" err="1">
                <a:solidFill>
                  <a:srgbClr val="00B050"/>
                </a:solidFill>
                <a:latin typeface="Courier New" panose="02070309020205020404" pitchFamily="49" charset="0"/>
                <a:cs typeface="Courier New" panose="02070309020205020404" pitchFamily="49" charset="0"/>
              </a:rPr>
              <a:t>cout</a:t>
            </a:r>
            <a:r>
              <a:rPr lang="en-US" altLang="zh-CN" sz="2400" b="1" dirty="0">
                <a:solidFill>
                  <a:srgbClr val="00B050"/>
                </a:solidFill>
                <a:latin typeface="Courier New" panose="02070309020205020404" pitchFamily="49" charset="0"/>
                <a:cs typeface="Courier New" panose="02070309020205020404" pitchFamily="49" charset="0"/>
              </a:rPr>
              <a:t>&lt;&lt;"max(23,-5.6) ="&lt;&lt;</a:t>
            </a:r>
            <a:r>
              <a:rPr lang="en-US" altLang="zh-CN" sz="2400" b="1" dirty="0">
                <a:solidFill>
                  <a:srgbClr val="FF0000"/>
                </a:solidFill>
                <a:latin typeface="Courier New" panose="02070309020205020404" pitchFamily="49" charset="0"/>
                <a:cs typeface="Courier New" panose="02070309020205020404" pitchFamily="49" charset="0"/>
              </a:rPr>
              <a:t>max(23,-5.6</a:t>
            </a:r>
            <a:r>
              <a:rPr lang="en-US" altLang="zh-CN" sz="2400" b="1" dirty="0">
                <a:solidFill>
                  <a:srgbClr val="00B050"/>
                </a:solidFill>
                <a:latin typeface="Courier New" panose="02070309020205020404" pitchFamily="49" charset="0"/>
                <a:cs typeface="Courier New" panose="02070309020205020404" pitchFamily="49" charset="0"/>
              </a:rPr>
              <a:t>)&lt;&lt;</a:t>
            </a:r>
            <a:r>
              <a:rPr lang="en-US" altLang="zh-CN" sz="2400" b="1" dirty="0" err="1">
                <a:solidFill>
                  <a:srgbClr val="00B050"/>
                </a:solidFill>
                <a:latin typeface="Courier New" panose="02070309020205020404" pitchFamily="49" charset="0"/>
                <a:cs typeface="Courier New" panose="02070309020205020404" pitchFamily="49" charset="0"/>
              </a:rPr>
              <a:t>endl</a:t>
            </a:r>
            <a:r>
              <a:rPr lang="en-US" altLang="zh-CN" sz="2400" b="1" dirty="0">
                <a:solidFill>
                  <a:srgbClr val="00B050"/>
                </a:solidFill>
                <a:latin typeface="Courier New" panose="02070309020205020404" pitchFamily="49" charset="0"/>
                <a:cs typeface="Courier New" panose="02070309020205020404" pitchFamily="49" charset="0"/>
              </a:rPr>
              <a:t>; //</a:t>
            </a:r>
            <a:r>
              <a:rPr lang="zh-CN" altLang="en-US" sz="2400" b="1" dirty="0">
                <a:solidFill>
                  <a:srgbClr val="00B050"/>
                </a:solidFill>
                <a:latin typeface="Courier New" panose="02070309020205020404" pitchFamily="49" charset="0"/>
                <a:cs typeface="Courier New" panose="02070309020205020404" pitchFamily="49" charset="0"/>
              </a:rPr>
              <a:t>出错! 不进行实参到形参类型的自动转换</a:t>
            </a:r>
          </a:p>
          <a:p>
            <a:pPr algn="just">
              <a:spcBef>
                <a:spcPts val="0"/>
              </a:spcBef>
              <a:buNone/>
            </a:pPr>
            <a:r>
              <a:rPr lang="zh-CN" altLang="en-US" sz="2400" b="1" dirty="0">
                <a:latin typeface="Courier New" panose="02070309020205020404" pitchFamily="49" charset="0"/>
                <a:cs typeface="Courier New" panose="02070309020205020404" pitchFamily="49" charset="0"/>
              </a:rPr>
              <a:t>}</a:t>
            </a:r>
            <a:r>
              <a:rPr lang="zh-CN" altLang="en-US" sz="2400" b="1" dirty="0">
                <a:solidFill>
                  <a:schemeClr val="tx2"/>
                </a:solidFill>
                <a:latin typeface="Courier New" panose="02070309020205020404" pitchFamily="49" charset="0"/>
                <a:cs typeface="Courier New" panose="02070309020205020404" pitchFamily="49" charset="0"/>
              </a:rPr>
              <a:t> </a:t>
            </a:r>
          </a:p>
          <a:p>
            <a:pPr>
              <a:spcBef>
                <a:spcPts val="0"/>
              </a:spcBef>
              <a:buNone/>
            </a:pPr>
            <a:endParaRPr lang="zh-CN" altLang="en-US"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66207326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5075E444-986D-4CF4-8EA1-032CC69B9216}"/>
              </a:ext>
            </a:extLst>
          </p:cNvPr>
          <p:cNvSpPr>
            <a:spLocks noGrp="1"/>
          </p:cNvSpPr>
          <p:nvPr>
            <p:ph idx="1"/>
          </p:nvPr>
        </p:nvSpPr>
        <p:spPr/>
        <p:txBody>
          <a:bodyPr/>
          <a:lstStyle/>
          <a:p>
            <a:r>
              <a:rPr lang="zh-CN" altLang="en-US" dirty="0"/>
              <a:t>也称为函数对象，它是定义了操作符</a:t>
            </a:r>
            <a:r>
              <a:rPr lang="en-US" altLang="zh-CN" dirty="0"/>
              <a:t>operator( )</a:t>
            </a:r>
            <a:r>
              <a:rPr lang="zh-CN" altLang="en-US" dirty="0"/>
              <a:t>的对象。</a:t>
            </a:r>
            <a:endParaRPr lang="en-US" altLang="zh-CN" dirty="0"/>
          </a:p>
          <a:p>
            <a:r>
              <a:rPr lang="zh-CN" altLang="en-US" dirty="0"/>
              <a:t>在</a:t>
            </a:r>
            <a:r>
              <a:rPr lang="en-US" altLang="zh-CN" dirty="0"/>
              <a:t>C++</a:t>
            </a:r>
            <a:r>
              <a:rPr lang="zh-CN" altLang="en-US" dirty="0"/>
              <a:t>中，除了定义了操作符</a:t>
            </a:r>
            <a:r>
              <a:rPr lang="en-US" altLang="zh-CN" dirty="0"/>
              <a:t>operator( )</a:t>
            </a:r>
            <a:r>
              <a:rPr lang="zh-CN" altLang="en-US" dirty="0"/>
              <a:t>的对象之外，普通函数或者函数指针也满足函数对象的特征。结合函数模板的使用，函数对象使得</a:t>
            </a:r>
            <a:r>
              <a:rPr lang="en-US" altLang="zh-CN" dirty="0"/>
              <a:t>STL</a:t>
            </a:r>
            <a:r>
              <a:rPr lang="zh-CN" altLang="en-US" dirty="0"/>
              <a:t>更加灵活和方便，同时也使得代码更为高效。</a:t>
            </a:r>
          </a:p>
        </p:txBody>
      </p:sp>
      <p:sp>
        <p:nvSpPr>
          <p:cNvPr id="3" name="标题 2">
            <a:extLst>
              <a:ext uri="{FF2B5EF4-FFF2-40B4-BE49-F238E27FC236}">
                <a16:creationId xmlns:a16="http://schemas.microsoft.com/office/drawing/2014/main" id="{BE33EC71-00FD-4226-9E68-7CD4E37F0C9E}"/>
              </a:ext>
            </a:extLst>
          </p:cNvPr>
          <p:cNvSpPr>
            <a:spLocks noGrp="1"/>
          </p:cNvSpPr>
          <p:nvPr>
            <p:ph type="title"/>
          </p:nvPr>
        </p:nvSpPr>
        <p:spPr/>
        <p:txBody>
          <a:bodyPr/>
          <a:lstStyle/>
          <a:p>
            <a:r>
              <a:rPr lang="zh-CN" altLang="en-US" dirty="0"/>
              <a:t>仿函数（</a:t>
            </a:r>
            <a:r>
              <a:rPr lang="en-US" altLang="zh-CN" dirty="0" err="1"/>
              <a:t>Functor</a:t>
            </a:r>
            <a:r>
              <a:rPr lang="zh-CN" altLang="en-US" dirty="0"/>
              <a:t>）</a:t>
            </a:r>
          </a:p>
        </p:txBody>
      </p:sp>
      <p:sp>
        <p:nvSpPr>
          <p:cNvPr id="4" name="灯片编号占位符 3">
            <a:extLst>
              <a:ext uri="{FF2B5EF4-FFF2-40B4-BE49-F238E27FC236}">
                <a16:creationId xmlns:a16="http://schemas.microsoft.com/office/drawing/2014/main" id="{70BF4F01-4CEE-4D65-B289-3125C2659A79}"/>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90</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9920412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F267F57-3C4D-4CFA-80E9-0DAFF9E62303}"/>
              </a:ext>
            </a:extLst>
          </p:cNvPr>
          <p:cNvSpPr>
            <a:spLocks noGrp="1"/>
          </p:cNvSpPr>
          <p:nvPr>
            <p:ph idx="1"/>
          </p:nvPr>
        </p:nvSpPr>
        <p:spPr/>
        <p:txBody>
          <a:bodyPr/>
          <a:lstStyle/>
          <a:p>
            <a:r>
              <a:rPr lang="zh-CN" altLang="en-US" dirty="0"/>
              <a:t>适配器是一种接口类，可以认为是标准组件的改装。通过修改其它类的接口，使适配器满足一定需求，可分为容器适配器、迭代器适配器和函数对象适配器三种。</a:t>
            </a:r>
            <a:endParaRPr lang="en-US" altLang="zh-CN" dirty="0"/>
          </a:p>
          <a:p>
            <a:r>
              <a:rPr lang="zh-CN" altLang="en-US" dirty="0"/>
              <a:t>主要的容器适配器：</a:t>
            </a:r>
            <a:endParaRPr lang="en-US" altLang="zh-CN" dirty="0"/>
          </a:p>
          <a:p>
            <a:pPr lvl="1"/>
            <a:r>
              <a:rPr lang="en-US" altLang="zh-CN" dirty="0"/>
              <a:t>stack</a:t>
            </a:r>
          </a:p>
          <a:p>
            <a:pPr lvl="1"/>
            <a:r>
              <a:rPr lang="en-US" altLang="zh-CN" dirty="0"/>
              <a:t>queue</a:t>
            </a:r>
          </a:p>
          <a:p>
            <a:pPr lvl="1"/>
            <a:r>
              <a:rPr lang="en-US" altLang="zh-CN" dirty="0" err="1"/>
              <a:t>priority_queue</a:t>
            </a:r>
            <a:endParaRPr lang="zh-CN" altLang="en-US" dirty="0"/>
          </a:p>
          <a:p>
            <a:endParaRPr lang="zh-CN" altLang="en-US" dirty="0"/>
          </a:p>
        </p:txBody>
      </p:sp>
      <p:sp>
        <p:nvSpPr>
          <p:cNvPr id="3" name="标题 2">
            <a:extLst>
              <a:ext uri="{FF2B5EF4-FFF2-40B4-BE49-F238E27FC236}">
                <a16:creationId xmlns:a16="http://schemas.microsoft.com/office/drawing/2014/main" id="{F668FAEF-D99C-4D09-BE5E-A4007F8712A3}"/>
              </a:ext>
            </a:extLst>
          </p:cNvPr>
          <p:cNvSpPr>
            <a:spLocks noGrp="1"/>
          </p:cNvSpPr>
          <p:nvPr>
            <p:ph type="title"/>
          </p:nvPr>
        </p:nvSpPr>
        <p:spPr/>
        <p:txBody>
          <a:bodyPr/>
          <a:lstStyle/>
          <a:p>
            <a:r>
              <a:rPr lang="zh-CN" altLang="en-US" dirty="0"/>
              <a:t>适配器（</a:t>
            </a:r>
            <a:r>
              <a:rPr lang="en-US" altLang="zh-CN" dirty="0"/>
              <a:t>Adapter</a:t>
            </a:r>
            <a:r>
              <a:rPr lang="zh-CN" altLang="en-US" dirty="0"/>
              <a:t>）</a:t>
            </a:r>
          </a:p>
        </p:txBody>
      </p:sp>
      <p:sp>
        <p:nvSpPr>
          <p:cNvPr id="4" name="灯片编号占位符 3">
            <a:extLst>
              <a:ext uri="{FF2B5EF4-FFF2-40B4-BE49-F238E27FC236}">
                <a16:creationId xmlns:a16="http://schemas.microsoft.com/office/drawing/2014/main" id="{86719145-D1F9-4DC2-ADF4-057956273D93}"/>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91</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2282176311"/>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C17A4DE-EF2B-47F5-85D0-D7E6C7F4C7D7}"/>
              </a:ext>
            </a:extLst>
          </p:cNvPr>
          <p:cNvSpPr>
            <a:spLocks noGrp="1"/>
          </p:cNvSpPr>
          <p:nvPr>
            <p:ph idx="1"/>
          </p:nvPr>
        </p:nvSpPr>
        <p:spPr/>
        <p:txBody>
          <a:bodyPr/>
          <a:lstStyle/>
          <a:p>
            <a:r>
              <a:rPr lang="zh-CN" altLang="en-US" dirty="0"/>
              <a:t>分配器是</a:t>
            </a:r>
            <a:r>
              <a:rPr lang="en-US" altLang="zh-CN" dirty="0"/>
              <a:t>STL</a:t>
            </a:r>
            <a:r>
              <a:rPr lang="zh-CN" altLang="en-US" dirty="0"/>
              <a:t>提供的一种内存管理类模块。每种</a:t>
            </a:r>
            <a:r>
              <a:rPr lang="en-US" altLang="zh-CN" dirty="0"/>
              <a:t>STL</a:t>
            </a:r>
            <a:r>
              <a:rPr lang="zh-CN" altLang="en-US" dirty="0"/>
              <a:t>容器都是用了一种分配器类，用来封装程序所用的内存分配模式的信息。不同的内存分配模式采用不同的方法从 操作系统中检索内存。</a:t>
            </a:r>
            <a:endParaRPr lang="en-US" altLang="zh-CN" dirty="0"/>
          </a:p>
          <a:p>
            <a:r>
              <a:rPr lang="zh-CN" altLang="en-US" dirty="0"/>
              <a:t>分配器类可以封装许多方面的信息，包括指针、常量指针、引用、常量引用、对象大小、不同类型指针之间的差别、分配函数与释放函数、以及一些函数的信息。分配器上的所有操作都具有分摊常量的运行时间。</a:t>
            </a:r>
          </a:p>
        </p:txBody>
      </p:sp>
      <p:sp>
        <p:nvSpPr>
          <p:cNvPr id="3" name="标题 2">
            <a:extLst>
              <a:ext uri="{FF2B5EF4-FFF2-40B4-BE49-F238E27FC236}">
                <a16:creationId xmlns:a16="http://schemas.microsoft.com/office/drawing/2014/main" id="{3A6DC383-37A3-4674-8B16-E4838BA38FEE}"/>
              </a:ext>
            </a:extLst>
          </p:cNvPr>
          <p:cNvSpPr>
            <a:spLocks noGrp="1"/>
          </p:cNvSpPr>
          <p:nvPr>
            <p:ph type="title"/>
          </p:nvPr>
        </p:nvSpPr>
        <p:spPr/>
        <p:txBody>
          <a:bodyPr/>
          <a:lstStyle/>
          <a:p>
            <a:r>
              <a:rPr lang="zh-CN" altLang="en-US" dirty="0"/>
              <a:t>分配器（</a:t>
            </a:r>
            <a:r>
              <a:rPr lang="en-US" altLang="zh-CN" dirty="0"/>
              <a:t>Allocator</a:t>
            </a:r>
            <a:r>
              <a:rPr lang="zh-CN" altLang="en-US" dirty="0"/>
              <a:t>）</a:t>
            </a:r>
          </a:p>
        </p:txBody>
      </p:sp>
      <p:sp>
        <p:nvSpPr>
          <p:cNvPr id="4" name="灯片编号占位符 3">
            <a:extLst>
              <a:ext uri="{FF2B5EF4-FFF2-40B4-BE49-F238E27FC236}">
                <a16:creationId xmlns:a16="http://schemas.microsoft.com/office/drawing/2014/main" id="{5CE8BFEC-9ABB-4FEB-AF3A-58D07920C65C}"/>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92</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spTree>
    <p:extLst>
      <p:ext uri="{BB962C8B-B14F-4D97-AF65-F5344CB8AC3E}">
        <p14:creationId xmlns:p14="http://schemas.microsoft.com/office/powerpoint/2010/main" val="3658573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a:extLst>
              <a:ext uri="{FF2B5EF4-FFF2-40B4-BE49-F238E27FC236}">
                <a16:creationId xmlns:a16="http://schemas.microsoft.com/office/drawing/2014/main" id="{FC76E595-DD1E-4F26-941C-96123E5FC275}"/>
              </a:ext>
            </a:extLst>
          </p:cNvPr>
          <p:cNvSpPr>
            <a:spLocks noGrp="1"/>
          </p:cNvSpPr>
          <p:nvPr>
            <p:ph type="sldNum" sz="quarter" idx="11"/>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143908-0819-4B70-B92B-71A05F9F97D4}" type="slidenum">
              <a:rPr kumimoji="0" lang="zh-CN" altLang="en-US" sz="1200" b="1" i="0" u="none" strike="noStrike" kern="1200" cap="none" spc="0" normalizeH="0" baseline="0" noProof="0" smtClean="0">
                <a:ln>
                  <a:noFill/>
                </a:ln>
                <a:solidFill>
                  <a:prstClr val="white"/>
                </a:solidFill>
                <a:effectLst/>
                <a:uLnTx/>
                <a:uFillTx/>
                <a:latin typeface="黑体" pitchFamily="2" charset="-122"/>
                <a:ea typeface="黑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93</a:t>
            </a:fld>
            <a:endParaRPr kumimoji="0" lang="zh-CN" altLang="en-US" sz="1200" b="1" i="0" u="none" strike="noStrike" kern="1200" cap="none" spc="0" normalizeH="0" baseline="0" noProof="0" dirty="0">
              <a:ln>
                <a:noFill/>
              </a:ln>
              <a:solidFill>
                <a:prstClr val="white"/>
              </a:solidFill>
              <a:effectLst/>
              <a:uLnTx/>
              <a:uFillTx/>
              <a:latin typeface="黑体" pitchFamily="2" charset="-122"/>
              <a:ea typeface="黑体" pitchFamily="2" charset="-122"/>
              <a:cs typeface="+mn-cs"/>
            </a:endParaRPr>
          </a:p>
        </p:txBody>
      </p:sp>
      <p:pic>
        <p:nvPicPr>
          <p:cNvPr id="5" name="图片 4">
            <a:extLst>
              <a:ext uri="{FF2B5EF4-FFF2-40B4-BE49-F238E27FC236}">
                <a16:creationId xmlns:a16="http://schemas.microsoft.com/office/drawing/2014/main" id="{12A7589F-6DBB-4EAC-8FB1-182762E09F2F}"/>
              </a:ext>
            </a:extLst>
          </p:cNvPr>
          <p:cNvPicPr>
            <a:picLocks noChangeAspect="1"/>
          </p:cNvPicPr>
          <p:nvPr/>
        </p:nvPicPr>
        <p:blipFill>
          <a:blip r:embed="rId3"/>
          <a:stretch>
            <a:fillRect/>
          </a:stretch>
        </p:blipFill>
        <p:spPr>
          <a:xfrm>
            <a:off x="880110" y="1143000"/>
            <a:ext cx="7383780" cy="4572000"/>
          </a:xfrm>
          <a:prstGeom prst="rect">
            <a:avLst/>
          </a:prstGeom>
        </p:spPr>
      </p:pic>
      <p:pic>
        <p:nvPicPr>
          <p:cNvPr id="6" name="图片 5">
            <a:extLst>
              <a:ext uri="{FF2B5EF4-FFF2-40B4-BE49-F238E27FC236}">
                <a16:creationId xmlns:a16="http://schemas.microsoft.com/office/drawing/2014/main" id="{2EAF01A3-CEE9-4520-8EE2-368BD8F5E0DA}"/>
              </a:ext>
            </a:extLst>
          </p:cNvPr>
          <p:cNvPicPr>
            <a:picLocks noChangeAspect="1"/>
          </p:cNvPicPr>
          <p:nvPr/>
        </p:nvPicPr>
        <p:blipFill>
          <a:blip r:embed="rId4"/>
          <a:stretch>
            <a:fillRect/>
          </a:stretch>
        </p:blipFill>
        <p:spPr>
          <a:xfrm>
            <a:off x="1547664" y="2924944"/>
            <a:ext cx="6309360" cy="3467100"/>
          </a:xfrm>
          <a:prstGeom prst="rect">
            <a:avLst/>
          </a:prstGeom>
        </p:spPr>
      </p:pic>
    </p:spTree>
    <p:custDataLst>
      <p:tags r:id="rId1"/>
    </p:custDataLst>
    <p:extLst>
      <p:ext uri="{BB962C8B-B14F-4D97-AF65-F5344CB8AC3E}">
        <p14:creationId xmlns:p14="http://schemas.microsoft.com/office/powerpoint/2010/main" val="309024234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a:xfrm>
            <a:off x="179512" y="1928813"/>
            <a:ext cx="8229600" cy="4500562"/>
          </a:xfrm>
        </p:spPr>
        <p:txBody>
          <a:bodyPr/>
          <a:lstStyle/>
          <a:p>
            <a:r>
              <a:rPr kumimoji="1" lang="zh-CN" altLang="en-US" dirty="0">
                <a:solidFill>
                  <a:srgbClr val="FF0000"/>
                </a:solidFill>
              </a:rPr>
              <a:t>容器</a:t>
            </a:r>
            <a:r>
              <a:rPr kumimoji="1" lang="zh-CN" altLang="en-US" dirty="0"/>
              <a:t>（</a:t>
            </a:r>
            <a:r>
              <a:rPr kumimoji="1" lang="en-US" altLang="zh-CN" dirty="0"/>
              <a:t>container</a:t>
            </a:r>
            <a:r>
              <a:rPr kumimoji="1" lang="zh-CN" altLang="en-US" dirty="0"/>
              <a:t>）就是</a:t>
            </a:r>
            <a:r>
              <a:rPr kumimoji="1" lang="zh-CN" altLang="en-US" dirty="0">
                <a:solidFill>
                  <a:srgbClr val="FF0000"/>
                </a:solidFill>
              </a:rPr>
              <a:t>通用的数据结构</a:t>
            </a:r>
            <a:endParaRPr kumimoji="1" lang="en-US" altLang="zh-CN" dirty="0">
              <a:solidFill>
                <a:srgbClr val="FF0000"/>
              </a:solidFill>
            </a:endParaRPr>
          </a:p>
          <a:p>
            <a:pPr lvl="1"/>
            <a:r>
              <a:rPr kumimoji="1" lang="zh-CN" altLang="en-US" dirty="0"/>
              <a:t>数组（</a:t>
            </a:r>
            <a:r>
              <a:rPr kumimoji="1" lang="en-US" altLang="zh-CN" dirty="0"/>
              <a:t>array</a:t>
            </a:r>
            <a:r>
              <a:rPr kumimoji="1" lang="zh-CN" altLang="en-US" dirty="0"/>
              <a:t>）</a:t>
            </a:r>
            <a:endParaRPr kumimoji="1" lang="en-US" altLang="zh-CN" dirty="0"/>
          </a:p>
          <a:p>
            <a:pPr lvl="1"/>
            <a:r>
              <a:rPr kumimoji="1" lang="zh-CN" altLang="en-US" dirty="0"/>
              <a:t>向量（</a:t>
            </a:r>
            <a:r>
              <a:rPr kumimoji="1" lang="en-US" altLang="zh-CN" dirty="0"/>
              <a:t>vector</a:t>
            </a:r>
            <a:r>
              <a:rPr kumimoji="1" lang="zh-CN" altLang="en-US" dirty="0"/>
              <a:t>）</a:t>
            </a:r>
            <a:endParaRPr kumimoji="1" lang="en-US" altLang="zh-CN" dirty="0"/>
          </a:p>
          <a:p>
            <a:pPr lvl="1"/>
            <a:r>
              <a:rPr kumimoji="1" lang="zh-CN" altLang="en-US" dirty="0"/>
              <a:t>链表（</a:t>
            </a:r>
            <a:r>
              <a:rPr kumimoji="1" lang="en-US" altLang="zh-CN" dirty="0"/>
              <a:t>list</a:t>
            </a:r>
            <a:r>
              <a:rPr kumimoji="1" lang="zh-CN" altLang="en-US" dirty="0"/>
              <a:t>，双向链表）</a:t>
            </a:r>
            <a:endParaRPr kumimoji="1" lang="en-US" altLang="zh-CN" dirty="0"/>
          </a:p>
          <a:p>
            <a:pPr lvl="1"/>
            <a:r>
              <a:rPr kumimoji="1" lang="zh-CN" altLang="en-US" dirty="0"/>
              <a:t>单向链表（</a:t>
            </a:r>
            <a:r>
              <a:rPr kumimoji="1" lang="en-US" altLang="zh-CN" dirty="0" err="1"/>
              <a:t>forward_list</a:t>
            </a:r>
            <a:r>
              <a:rPr kumimoji="1" lang="zh-CN" altLang="en-US" dirty="0"/>
              <a:t>）</a:t>
            </a:r>
            <a:endParaRPr kumimoji="1" lang="en-US" altLang="zh-CN" dirty="0"/>
          </a:p>
          <a:p>
            <a:pPr lvl="1"/>
            <a:r>
              <a:rPr kumimoji="1" lang="zh-CN" altLang="en-US" dirty="0"/>
              <a:t>双端队列（</a:t>
            </a:r>
            <a:r>
              <a:rPr kumimoji="1" lang="en-US" altLang="zh-CN" dirty="0" err="1"/>
              <a:t>deque</a:t>
            </a:r>
            <a:r>
              <a:rPr kumimoji="1" lang="zh-CN" altLang="en-US" dirty="0"/>
              <a:t>）</a:t>
            </a:r>
            <a:endParaRPr kumimoji="1" lang="en-US" altLang="zh-CN" dirty="0"/>
          </a:p>
          <a:p>
            <a:endParaRPr kumimoji="1" lang="en-US" altLang="zh-CN" dirty="0"/>
          </a:p>
          <a:p>
            <a:r>
              <a:rPr kumimoji="1" lang="zh-CN" altLang="en-US" dirty="0"/>
              <a:t>容器用来装载数据对象</a:t>
            </a:r>
            <a:endParaRPr kumimoji="1" lang="en-US" altLang="zh-CN" dirty="0"/>
          </a:p>
        </p:txBody>
      </p:sp>
      <p:sp>
        <p:nvSpPr>
          <p:cNvPr id="4" name="矩形 3">
            <a:extLst>
              <a:ext uri="{FF2B5EF4-FFF2-40B4-BE49-F238E27FC236}">
                <a16:creationId xmlns:a16="http://schemas.microsoft.com/office/drawing/2014/main" id="{70EC85B0-1B1C-4D45-844B-FC2EA483205D}"/>
              </a:ext>
            </a:extLst>
          </p:cNvPr>
          <p:cNvSpPr/>
          <p:nvPr/>
        </p:nvSpPr>
        <p:spPr>
          <a:xfrm>
            <a:off x="4211960" y="2420888"/>
            <a:ext cx="4932040" cy="1791260"/>
          </a:xfrm>
          <a:prstGeom prst="rect">
            <a:avLst/>
          </a:prstGeom>
        </p:spPr>
        <p:txBody>
          <a:bodyPr wrap="square">
            <a:spAutoFit/>
          </a:bodyPr>
          <a:lstStyle/>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集合（</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set/ multiset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映射（</a:t>
            </a:r>
            <a:r>
              <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rPr>
              <a:t>map/multimap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无序集合（</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unordered_set</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a:p>
            <a:pPr marL="742950" marR="0" lvl="1" indent="-285750" algn="l" defTabSz="914400" rtl="0" eaLnBrk="0" fontAlgn="base" latinLnBrk="0" hangingPunct="0">
              <a:lnSpc>
                <a:spcPct val="100000"/>
              </a:lnSpc>
              <a:spcBef>
                <a:spcPct val="20000"/>
              </a:spcBef>
              <a:spcAft>
                <a:spcPct val="0"/>
              </a:spcAft>
              <a:buClrTx/>
              <a:buSzTx/>
              <a:buFont typeface="Arial" charset="0"/>
              <a:buChar char="•"/>
              <a:tabLst/>
              <a:defRPr/>
            </a:pP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无序映射（</a:t>
            </a:r>
            <a:r>
              <a:rPr kumimoji="1" lang="en-US" altLang="zh-CN" sz="2400" b="0" i="0" u="none" strike="noStrike" kern="1200" cap="none" spc="0" normalizeH="0" baseline="0" noProof="0" dirty="0" err="1">
                <a:ln>
                  <a:noFill/>
                </a:ln>
                <a:solidFill>
                  <a:prstClr val="black"/>
                </a:solidFill>
                <a:effectLst/>
                <a:uLnTx/>
                <a:uFillTx/>
                <a:latin typeface="Arial"/>
                <a:ea typeface="黑体" pitchFamily="2" charset="-122"/>
                <a:cs typeface="+mn-cs"/>
              </a:rPr>
              <a:t>unordered_map</a:t>
            </a:r>
            <a:r>
              <a:rPr kumimoji="1" lang="zh-CN" altLang="en-US" sz="2400" b="0" i="0" u="none" strike="noStrike" kern="1200" cap="none" spc="0" normalizeH="0" baseline="0" noProof="0" dirty="0">
                <a:ln>
                  <a:noFill/>
                </a:ln>
                <a:solidFill>
                  <a:prstClr val="black"/>
                </a:solidFill>
                <a:effectLst/>
                <a:uLnTx/>
                <a:uFillTx/>
                <a:latin typeface="Arial"/>
                <a:ea typeface="黑体" pitchFamily="2" charset="-122"/>
                <a:cs typeface="+mn-cs"/>
              </a:rPr>
              <a:t>）</a:t>
            </a:r>
            <a:endParaRPr kumimoji="1" lang="en-US" altLang="zh-CN" sz="2400" b="0" i="0" u="none" strike="noStrike" kern="1200" cap="none" spc="0" normalizeH="0" baseline="0" noProof="0" dirty="0">
              <a:ln>
                <a:noFill/>
              </a:ln>
              <a:solidFill>
                <a:prstClr val="black"/>
              </a:solidFill>
              <a:effectLst/>
              <a:uLnTx/>
              <a:uFillTx/>
              <a:latin typeface="Arial"/>
              <a:ea typeface="黑体" pitchFamily="2" charset="-122"/>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容器</a:t>
            </a:r>
          </a:p>
        </p:txBody>
      </p:sp>
      <p:sp>
        <p:nvSpPr>
          <p:cNvPr id="3" name="内容占位符 2"/>
          <p:cNvSpPr>
            <a:spLocks noGrp="1"/>
          </p:cNvSpPr>
          <p:nvPr>
            <p:ph idx="1"/>
          </p:nvPr>
        </p:nvSpPr>
        <p:spPr/>
        <p:txBody>
          <a:bodyPr/>
          <a:lstStyle/>
          <a:p>
            <a:r>
              <a:rPr kumimoji="1" lang="en-US" altLang="zh-CN" dirty="0"/>
              <a:t>STL</a:t>
            </a:r>
            <a:r>
              <a:rPr kumimoji="1" lang="zh-CN" altLang="en-US" dirty="0"/>
              <a:t>的所有容器都是类模板</a:t>
            </a:r>
            <a:endParaRPr lang="zh-CN" altLang="en-US" dirty="0"/>
          </a:p>
          <a:p>
            <a:pPr lvl="1"/>
            <a:r>
              <a:rPr kumimoji="1" lang="zh-CN" altLang="en-US" dirty="0"/>
              <a:t>每个容器只允许存储</a:t>
            </a:r>
            <a:r>
              <a:rPr kumimoji="1" lang="zh-CN" altLang="en-US" dirty="0">
                <a:solidFill>
                  <a:srgbClr val="FF0000"/>
                </a:solidFill>
              </a:rPr>
              <a:t>相同类型的数据</a:t>
            </a:r>
            <a:endParaRPr kumimoji="1" lang="en-US" altLang="zh-CN" dirty="0">
              <a:solidFill>
                <a:srgbClr val="FF0000"/>
              </a:solidFill>
            </a:endParaRPr>
          </a:p>
          <a:p>
            <a:pPr lvl="1"/>
            <a:r>
              <a:rPr kumimoji="1" lang="zh-CN" altLang="en-US" dirty="0"/>
              <a:t>可创建不同的容器存储不同类型的数据</a:t>
            </a:r>
            <a:endParaRPr kumimoji="1" lang="en-US" altLang="zh-CN" dirty="0"/>
          </a:p>
          <a:p>
            <a:pPr lvl="2"/>
            <a:r>
              <a:rPr kumimoji="1" lang="zh-CN" altLang="en-US" dirty="0"/>
              <a:t>容器的实例化类</a:t>
            </a:r>
            <a:endParaRPr lang="en-US" altLang="zh-CN" dirty="0"/>
          </a:p>
          <a:p>
            <a:r>
              <a:rPr kumimoji="1" lang="zh-CN" altLang="en-US" dirty="0"/>
              <a:t>不同的容器有不同的插入、删除和存取行为和性能特征，用户需要分析数据之间逻辑关系，为给定的任务选择最合适的容器</a:t>
            </a:r>
            <a:endParaRPr kumimoji="1" lang="en-US" altLang="zh-CN" dirty="0"/>
          </a:p>
          <a:p>
            <a:r>
              <a:rPr kumimoji="1" lang="zh-CN" altLang="en-US" dirty="0"/>
              <a:t>容器的分类</a:t>
            </a:r>
            <a:endParaRPr kumimoji="1" lang="en-US" altLang="zh-CN" dirty="0"/>
          </a:p>
          <a:p>
            <a:pPr lvl="1"/>
            <a:r>
              <a:rPr kumimoji="1" lang="zh-CN" altLang="en-US" dirty="0"/>
              <a:t>顺序容器</a:t>
            </a:r>
            <a:endParaRPr kumimoji="1" lang="en-US" altLang="zh-CN" dirty="0"/>
          </a:p>
          <a:p>
            <a:pPr lvl="1"/>
            <a:r>
              <a:rPr kumimoji="1" lang="zh-CN" altLang="en-US" dirty="0"/>
              <a:t>关联容器</a:t>
            </a:r>
            <a:endParaRPr kumimoji="1" lang="en-US" altLang="zh-CN"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6B58D559-C9CF-4230-8C24-FE2602010943}"/>
              </a:ext>
            </a:extLst>
          </p:cNvPr>
          <p:cNvSpPr>
            <a:spLocks noGrp="1"/>
          </p:cNvSpPr>
          <p:nvPr>
            <p:ph type="title"/>
          </p:nvPr>
        </p:nvSpPr>
        <p:spPr/>
        <p:txBody>
          <a:bodyPr/>
          <a:lstStyle/>
          <a:p>
            <a:r>
              <a:rPr lang="zh-CN" altLang="en-US" dirty="0"/>
              <a:t>容器的通用计算接口</a:t>
            </a:r>
          </a:p>
        </p:txBody>
      </p:sp>
      <p:graphicFrame>
        <p:nvGraphicFramePr>
          <p:cNvPr id="5" name="表格 4">
            <a:extLst>
              <a:ext uri="{FF2B5EF4-FFF2-40B4-BE49-F238E27FC236}">
                <a16:creationId xmlns:a16="http://schemas.microsoft.com/office/drawing/2014/main" id="{AEDD9761-6E28-41C2-946C-83893BAE44D5}"/>
              </a:ext>
            </a:extLst>
          </p:cNvPr>
          <p:cNvGraphicFramePr>
            <a:graphicFrameLocks noGrp="1"/>
          </p:cNvGraphicFramePr>
          <p:nvPr>
            <p:extLst/>
          </p:nvPr>
        </p:nvGraphicFramePr>
        <p:xfrm>
          <a:off x="750093" y="2204864"/>
          <a:ext cx="7643813" cy="3524257"/>
        </p:xfrm>
        <a:graphic>
          <a:graphicData uri="http://schemas.openxmlformats.org/drawingml/2006/table">
            <a:tbl>
              <a:tblPr/>
              <a:tblGrid>
                <a:gridCol w="1513626">
                  <a:extLst>
                    <a:ext uri="{9D8B030D-6E8A-4147-A177-3AD203B41FA5}">
                      <a16:colId xmlns:a16="http://schemas.microsoft.com/office/drawing/2014/main" val="20000"/>
                    </a:ext>
                  </a:extLst>
                </a:gridCol>
                <a:gridCol w="6130187">
                  <a:extLst>
                    <a:ext uri="{9D8B030D-6E8A-4147-A177-3AD203B41FA5}">
                      <a16:colId xmlns:a16="http://schemas.microsoft.com/office/drawing/2014/main" val="20001"/>
                    </a:ext>
                  </a:extLst>
                </a:gridCol>
              </a:tblGrid>
              <a:tr h="304799">
                <a:tc>
                  <a:txBody>
                    <a:bodyPr/>
                    <a:lstStyle/>
                    <a:p>
                      <a:pPr indent="266700" algn="just">
                        <a:spcAft>
                          <a:spcPts val="0"/>
                        </a:spcAft>
                      </a:pPr>
                      <a:r>
                        <a:rPr lang="zh-CN" sz="2000" kern="100" dirty="0">
                          <a:latin typeface="Times New Roman"/>
                          <a:ea typeface="宋体"/>
                          <a:cs typeface="Times New Roman"/>
                        </a:rPr>
                        <a:t>通用运算</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同类容器的相等比较操作，判断是否相等，相等则为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609598">
                <a:tc>
                  <a:txBody>
                    <a:bodyPr/>
                    <a:lstStyle/>
                    <a:p>
                      <a:pPr indent="266700" algn="just">
                        <a:spcAft>
                          <a:spcPts val="0"/>
                        </a:spcAft>
                      </a:pPr>
                      <a:r>
                        <a:rPr lang="en-US" sz="2000" kern="100">
                          <a:latin typeface="Times New Roman"/>
                          <a:ea typeface="宋体"/>
                          <a:cs typeface="Times New Roman"/>
                        </a:rPr>
                        <a:t>a!=b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同类容器的不等比较操作，判断是否不等，不等则为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66753">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两个容器大小判断，首先判断</a:t>
                      </a:r>
                      <a:r>
                        <a:rPr lang="en-US" sz="2000" kern="100" dirty="0">
                          <a:latin typeface="Times New Roman"/>
                          <a:ea typeface="宋体"/>
                          <a:cs typeface="Times New Roman"/>
                        </a:rPr>
                        <a:t>size</a:t>
                      </a:r>
                      <a:r>
                        <a:rPr lang="zh-CN" sz="2000" kern="100" dirty="0">
                          <a:latin typeface="Times New Roman"/>
                          <a:ea typeface="宋体"/>
                          <a:cs typeface="Times New Roman"/>
                        </a:rPr>
                        <a:t>，接着判断元素值，</a:t>
                      </a:r>
                      <a:r>
                        <a:rPr lang="en-US" sz="2000" kern="100" dirty="0">
                          <a:latin typeface="Times New Roman"/>
                          <a:ea typeface="宋体"/>
                          <a:cs typeface="Times New Roman"/>
                        </a:rPr>
                        <a:t>a&lt;b</a:t>
                      </a:r>
                      <a:r>
                        <a:rPr lang="zh-CN" sz="2000" kern="100" dirty="0">
                          <a:latin typeface="Times New Roman"/>
                          <a:ea typeface="宋体"/>
                          <a:cs typeface="Times New Roman"/>
                        </a:rPr>
                        <a:t>则</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与上同，不过</a:t>
                      </a:r>
                      <a:r>
                        <a:rPr lang="en-US" sz="2000" kern="100" dirty="0">
                          <a:latin typeface="Times New Roman"/>
                          <a:ea typeface="宋体"/>
                          <a:cs typeface="Times New Roman"/>
                        </a:rPr>
                        <a:t>a&gt;b</a:t>
                      </a:r>
                      <a:r>
                        <a:rPr lang="zh-CN" sz="2000" kern="100" dirty="0">
                          <a:latin typeface="Times New Roman"/>
                          <a:ea typeface="宋体"/>
                          <a:cs typeface="Times New Roman"/>
                        </a:rPr>
                        <a:t>时为</a:t>
                      </a:r>
                      <a:r>
                        <a:rPr lang="en-US" sz="2000" kern="100" dirty="0">
                          <a:latin typeface="Times New Roman"/>
                          <a:ea typeface="宋体"/>
                          <a:cs typeface="Times New Roman"/>
                        </a:rPr>
                        <a:t>true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333376">
                <a:tc>
                  <a:txBody>
                    <a:bodyPr/>
                    <a:lstStyle/>
                    <a:p>
                      <a:pPr indent="266700" algn="just">
                        <a:spcAft>
                          <a:spcPts val="0"/>
                        </a:spcAft>
                      </a:pPr>
                      <a:r>
                        <a:rPr lang="en-US" sz="2000" kern="100">
                          <a:latin typeface="Times New Roman"/>
                          <a:ea typeface="宋体"/>
                          <a:cs typeface="Times New Roman"/>
                        </a:rPr>
                        <a:t>a&lt;=b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等同于！（</a:t>
                      </a:r>
                      <a:r>
                        <a:rPr lang="en-US" sz="2000" kern="100">
                          <a:latin typeface="Times New Roman"/>
                          <a:ea typeface="宋体"/>
                          <a:cs typeface="Times New Roman"/>
                        </a:rPr>
                        <a:t>a&gt;b</a:t>
                      </a:r>
                      <a:r>
                        <a:rPr lang="zh-CN" sz="2000" kern="10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333376">
                <a:tc>
                  <a:txBody>
                    <a:bodyPr/>
                    <a:lstStyle/>
                    <a:p>
                      <a:pPr indent="266700" algn="just">
                        <a:spcAft>
                          <a:spcPts val="0"/>
                        </a:spcAft>
                      </a:pPr>
                      <a:r>
                        <a:rPr lang="en-US" sz="2000" kern="100">
                          <a:latin typeface="Times New Roman"/>
                          <a:ea typeface="宋体"/>
                          <a:cs typeface="Times New Roman"/>
                        </a:rPr>
                        <a:t>a&gt;=b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等同与！（</a:t>
                      </a:r>
                      <a:r>
                        <a:rPr lang="en-US" sz="2000" kern="100">
                          <a:latin typeface="Times New Roman"/>
                          <a:ea typeface="宋体"/>
                          <a:cs typeface="Times New Roman"/>
                        </a:rPr>
                        <a:t>a&lt;b</a:t>
                      </a:r>
                      <a:r>
                        <a:rPr lang="zh-CN" sz="2000" kern="100">
                          <a:latin typeface="Times New Roman"/>
                          <a:ea typeface="宋体"/>
                          <a:cs typeface="Times New Roman"/>
                        </a:rPr>
                        <a: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333376">
                <a:tc>
                  <a:txBody>
                    <a:bodyPr/>
                    <a:lstStyle/>
                    <a:p>
                      <a:pPr indent="266700" algn="just">
                        <a:spcAft>
                          <a:spcPts val="0"/>
                        </a:spcAft>
                      </a:pPr>
                      <a:r>
                        <a:rPr lang="en-US" sz="2000" kern="100">
                          <a:latin typeface="Times New Roman"/>
                          <a:ea typeface="宋体"/>
                          <a:cs typeface="Times New Roman"/>
                        </a:rPr>
                        <a:t>r=b</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赋值操作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85929057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02A17E2F-70A8-4A0C-8E41-373367F250C3}"/>
              </a:ext>
            </a:extLst>
          </p:cNvPr>
          <p:cNvSpPr>
            <a:spLocks noGrp="1"/>
          </p:cNvSpPr>
          <p:nvPr>
            <p:ph type="title"/>
          </p:nvPr>
        </p:nvSpPr>
        <p:spPr/>
        <p:txBody>
          <a:bodyPr/>
          <a:lstStyle/>
          <a:p>
            <a:r>
              <a:rPr lang="zh-CN" altLang="en-US" dirty="0"/>
              <a:t>容器的通用迭代器接口</a:t>
            </a:r>
          </a:p>
        </p:txBody>
      </p:sp>
      <p:graphicFrame>
        <p:nvGraphicFramePr>
          <p:cNvPr id="5" name="表格 4">
            <a:extLst>
              <a:ext uri="{FF2B5EF4-FFF2-40B4-BE49-F238E27FC236}">
                <a16:creationId xmlns:a16="http://schemas.microsoft.com/office/drawing/2014/main" id="{32B09606-B232-4488-A5D2-903C5237BD6D}"/>
              </a:ext>
            </a:extLst>
          </p:cNvPr>
          <p:cNvGraphicFramePr>
            <a:graphicFrameLocks noGrp="1"/>
          </p:cNvGraphicFramePr>
          <p:nvPr>
            <p:extLst/>
          </p:nvPr>
        </p:nvGraphicFramePr>
        <p:xfrm>
          <a:off x="571500" y="2420888"/>
          <a:ext cx="8001000" cy="2257425"/>
        </p:xfrm>
        <a:graphic>
          <a:graphicData uri="http://schemas.openxmlformats.org/drawingml/2006/table">
            <a:tbl>
              <a:tblPr/>
              <a:tblGrid>
                <a:gridCol w="2297637">
                  <a:extLst>
                    <a:ext uri="{9D8B030D-6E8A-4147-A177-3AD203B41FA5}">
                      <a16:colId xmlns:a16="http://schemas.microsoft.com/office/drawing/2014/main" val="20000"/>
                    </a:ext>
                  </a:extLst>
                </a:gridCol>
                <a:gridCol w="5703363">
                  <a:extLst>
                    <a:ext uri="{9D8B030D-6E8A-4147-A177-3AD203B41FA5}">
                      <a16:colId xmlns:a16="http://schemas.microsoft.com/office/drawing/2014/main" val="20001"/>
                    </a:ext>
                  </a:extLst>
                </a:gridCol>
              </a:tblGrid>
              <a:tr h="451485">
                <a:tc>
                  <a:txBody>
                    <a:bodyPr/>
                    <a:lstStyle/>
                    <a:p>
                      <a:pPr indent="266700" algn="just">
                        <a:spcAft>
                          <a:spcPts val="0"/>
                        </a:spcAft>
                      </a:pPr>
                      <a:r>
                        <a:rPr lang="zh-CN" sz="2000" kern="100" dirty="0">
                          <a:latin typeface="Times New Roman"/>
                          <a:ea typeface="宋体"/>
                          <a:cs typeface="Times New Roman"/>
                        </a:rPr>
                        <a:t>迭代方法</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51485">
                <a:tc>
                  <a:txBody>
                    <a:bodyPr/>
                    <a:lstStyle/>
                    <a:p>
                      <a:pPr indent="266700" algn="just">
                        <a:spcAft>
                          <a:spcPts val="0"/>
                        </a:spcAft>
                      </a:pPr>
                      <a:r>
                        <a:rPr lang="en-US" sz="2000" kern="100">
                          <a:latin typeface="Times New Roman"/>
                          <a:ea typeface="宋体"/>
                          <a:cs typeface="Times New Roman"/>
                        </a:rPr>
                        <a:t>begin</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返回一个指向容器第一个元素的迭代器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1485">
                <a:tc>
                  <a:txBody>
                    <a:bodyPr/>
                    <a:lstStyle/>
                    <a:p>
                      <a:pPr indent="266700" algn="just">
                        <a:spcAft>
                          <a:spcPts val="0"/>
                        </a:spcAft>
                      </a:pPr>
                      <a:r>
                        <a:rPr lang="en-US" sz="2000" kern="100" dirty="0">
                          <a:latin typeface="Times New Roman"/>
                          <a:ea typeface="宋体"/>
                          <a:cs typeface="Times New Roman"/>
                        </a:rPr>
                        <a:t>end</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indent="266700" algn="just">
                        <a:spcAft>
                          <a:spcPts val="0"/>
                        </a:spcAft>
                      </a:pPr>
                      <a:r>
                        <a:rPr lang="zh-CN" sz="2000" kern="100" dirty="0">
                          <a:latin typeface="Times New Roman"/>
                          <a:ea typeface="宋体"/>
                          <a:cs typeface="Times New Roman"/>
                        </a:rPr>
                        <a:t>返回一个指向容器末尾元素的迭代器</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451485">
                <a:tc>
                  <a:txBody>
                    <a:bodyPr/>
                    <a:lstStyle/>
                    <a:p>
                      <a:pPr indent="266700" algn="just">
                        <a:spcAft>
                          <a:spcPts val="0"/>
                        </a:spcAft>
                      </a:pPr>
                      <a:r>
                        <a:rPr lang="en-US" sz="2000" kern="100" dirty="0" err="1">
                          <a:latin typeface="Times New Roman"/>
                          <a:ea typeface="宋体"/>
                          <a:cs typeface="Times New Roman"/>
                        </a:rPr>
                        <a:t>rbegin</a:t>
                      </a:r>
                      <a:r>
                        <a:rPr lang="zh-CN" sz="2000" kern="100" dirty="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返回一个逆向迭代器，指向反序后的首元素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51485">
                <a:tc>
                  <a:txBody>
                    <a:bodyPr/>
                    <a:lstStyle/>
                    <a:p>
                      <a:pPr indent="266700" algn="just">
                        <a:spcAft>
                          <a:spcPts val="0"/>
                        </a:spcAft>
                      </a:pPr>
                      <a:r>
                        <a:rPr lang="en-US" sz="2000" kern="100">
                          <a:latin typeface="Times New Roman"/>
                          <a:ea typeface="宋体"/>
                          <a:cs typeface="Times New Roman"/>
                        </a:rPr>
                        <a:t>rend</a:t>
                      </a:r>
                      <a:r>
                        <a:rPr lang="zh-CN" sz="2000" kern="100">
                          <a:latin typeface="Times New Roman"/>
                          <a:ea typeface="宋体"/>
                          <a:cs typeface="Times New Roman"/>
                        </a:rPr>
                        <a:t>（）</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返回一个逆向迭代器，指向反序后的末尾元素</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18848320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79057004-2E8D-44C1-BEDD-B2779C3A3CB9}"/>
              </a:ext>
            </a:extLst>
          </p:cNvPr>
          <p:cNvSpPr>
            <a:spLocks noGrp="1"/>
          </p:cNvSpPr>
          <p:nvPr>
            <p:ph type="title"/>
          </p:nvPr>
        </p:nvSpPr>
        <p:spPr/>
        <p:txBody>
          <a:bodyPr/>
          <a:lstStyle/>
          <a:p>
            <a:r>
              <a:rPr lang="zh-CN" altLang="en-US" dirty="0"/>
              <a:t>容器的其它接口</a:t>
            </a:r>
          </a:p>
        </p:txBody>
      </p:sp>
      <p:graphicFrame>
        <p:nvGraphicFramePr>
          <p:cNvPr id="5" name="表格 4">
            <a:extLst>
              <a:ext uri="{FF2B5EF4-FFF2-40B4-BE49-F238E27FC236}">
                <a16:creationId xmlns:a16="http://schemas.microsoft.com/office/drawing/2014/main" id="{EAEE4E6C-4A12-44F3-B441-AAC6040656E6}"/>
              </a:ext>
            </a:extLst>
          </p:cNvPr>
          <p:cNvGraphicFramePr>
            <a:graphicFrameLocks noGrp="1"/>
          </p:cNvGraphicFramePr>
          <p:nvPr>
            <p:extLst/>
          </p:nvPr>
        </p:nvGraphicFramePr>
        <p:xfrm>
          <a:off x="886367" y="2357437"/>
          <a:ext cx="7500938" cy="2571750"/>
        </p:xfrm>
        <a:graphic>
          <a:graphicData uri="http://schemas.openxmlformats.org/drawingml/2006/table">
            <a:tbl>
              <a:tblPr/>
              <a:tblGrid>
                <a:gridCol w="2154035">
                  <a:extLst>
                    <a:ext uri="{9D8B030D-6E8A-4147-A177-3AD203B41FA5}">
                      <a16:colId xmlns:a16="http://schemas.microsoft.com/office/drawing/2014/main" val="20000"/>
                    </a:ext>
                  </a:extLst>
                </a:gridCol>
                <a:gridCol w="5346903">
                  <a:extLst>
                    <a:ext uri="{9D8B030D-6E8A-4147-A177-3AD203B41FA5}">
                      <a16:colId xmlns:a16="http://schemas.microsoft.com/office/drawing/2014/main" val="20001"/>
                    </a:ext>
                  </a:extLst>
                </a:gridCol>
              </a:tblGrid>
              <a:tr h="428625">
                <a:tc>
                  <a:txBody>
                    <a:bodyPr/>
                    <a:lstStyle/>
                    <a:p>
                      <a:pPr indent="266700" algn="just">
                        <a:spcAft>
                          <a:spcPts val="0"/>
                        </a:spcAft>
                      </a:pPr>
                      <a:r>
                        <a:rPr lang="zh-CN" sz="2000" kern="100">
                          <a:latin typeface="Times New Roman"/>
                          <a:ea typeface="宋体"/>
                          <a:cs typeface="Times New Roman"/>
                        </a:rPr>
                        <a:t>操作</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说明</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428625">
                <a:tc>
                  <a:txBody>
                    <a:bodyPr/>
                    <a:lstStyle/>
                    <a:p>
                      <a:pPr indent="266700" algn="just">
                        <a:spcAft>
                          <a:spcPts val="0"/>
                        </a:spcAft>
                      </a:pPr>
                      <a:r>
                        <a:rPr lang="en-US" sz="2000" kern="100" dirty="0">
                          <a:latin typeface="Times New Roman"/>
                          <a:ea typeface="宋体"/>
                          <a:cs typeface="Times New Roman"/>
                        </a:rPr>
                        <a:t>size()</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返回容器元素个数</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428625">
                <a:tc>
                  <a:txBody>
                    <a:bodyPr/>
                    <a:lstStyle/>
                    <a:p>
                      <a:pPr indent="266700" algn="just">
                        <a:spcAft>
                          <a:spcPts val="0"/>
                        </a:spcAft>
                      </a:pPr>
                      <a:r>
                        <a:rPr lang="en-US" sz="2000" kern="100" dirty="0" err="1">
                          <a:latin typeface="Times New Roman"/>
                          <a:ea typeface="宋体"/>
                          <a:cs typeface="Times New Roman"/>
                        </a:rPr>
                        <a:t>max_size</a:t>
                      </a:r>
                      <a:r>
                        <a:rPr lang="en-US"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返回容器最大的规模</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428625">
                <a:tc>
                  <a:txBody>
                    <a:bodyPr/>
                    <a:lstStyle/>
                    <a:p>
                      <a:pPr indent="266700" algn="just">
                        <a:spcAft>
                          <a:spcPts val="0"/>
                        </a:spcAft>
                      </a:pPr>
                      <a:r>
                        <a:rPr lang="en-US" sz="2000" kern="100" dirty="0">
                          <a:latin typeface="Times New Roman"/>
                          <a:ea typeface="宋体"/>
                          <a:cs typeface="Times New Roman"/>
                        </a:rPr>
                        <a:t>empty()</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a:latin typeface="Times New Roman"/>
                          <a:ea typeface="宋体"/>
                          <a:cs typeface="Times New Roman"/>
                        </a:rPr>
                        <a:t>判断容器是否为空，是，则返回</a:t>
                      </a:r>
                      <a:r>
                        <a:rPr lang="en-US" sz="2000" kern="100">
                          <a:latin typeface="Times New Roman"/>
                          <a:ea typeface="宋体"/>
                          <a:cs typeface="Times New Roman"/>
                        </a:rPr>
                        <a:t>true</a:t>
                      </a:r>
                      <a:endParaRPr lang="zh-CN" sz="2000" kern="10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428625">
                <a:tc>
                  <a:txBody>
                    <a:bodyPr/>
                    <a:lstStyle/>
                    <a:p>
                      <a:pPr indent="266700" algn="just">
                        <a:spcAft>
                          <a:spcPts val="0"/>
                        </a:spcAft>
                      </a:pPr>
                      <a:r>
                        <a:rPr lang="en-US" sz="2000" kern="100" dirty="0">
                          <a:latin typeface="Times New Roman"/>
                          <a:ea typeface="宋体"/>
                          <a:cs typeface="Times New Roman"/>
                        </a:rPr>
                        <a:t>swap</a:t>
                      </a:r>
                      <a:r>
                        <a:rPr lang="en-US" altLang="zh-CN" sz="2000" kern="100" dirty="0">
                          <a:latin typeface="Times New Roman"/>
                          <a:ea typeface="宋体"/>
                          <a:cs typeface="Times New Roman"/>
                        </a:rPr>
                        <a:t>()</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sz="2000" kern="100" dirty="0">
                          <a:latin typeface="Times New Roman"/>
                          <a:ea typeface="宋体"/>
                          <a:cs typeface="Times New Roman"/>
                        </a:rPr>
                        <a:t>交换两个容器的所有元素</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428625">
                <a:tc>
                  <a:txBody>
                    <a:bodyPr/>
                    <a:lstStyle/>
                    <a:p>
                      <a:pPr indent="266700" algn="just">
                        <a:spcAft>
                          <a:spcPts val="0"/>
                        </a:spcAft>
                      </a:pPr>
                      <a:r>
                        <a:rPr lang="en-US" altLang="zh-CN" sz="2000" kern="100" dirty="0">
                          <a:latin typeface="Times New Roman"/>
                          <a:ea typeface="宋体"/>
                          <a:cs typeface="Times New Roman"/>
                        </a:rPr>
                        <a:t>clear()</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266700" algn="just">
                        <a:spcAft>
                          <a:spcPts val="0"/>
                        </a:spcAft>
                      </a:pPr>
                      <a:r>
                        <a:rPr lang="zh-CN" altLang="en-US" sz="2000" kern="100" dirty="0">
                          <a:latin typeface="Times New Roman"/>
                          <a:ea typeface="宋体"/>
                          <a:cs typeface="Times New Roman"/>
                        </a:rPr>
                        <a:t>清空容器的所有元素</a:t>
                      </a:r>
                      <a:endParaRPr lang="zh-CN" sz="2000" kern="100" dirty="0">
                        <a:latin typeface="Times New Roman"/>
                        <a:ea typeface="宋体"/>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25371506"/>
                  </a:ext>
                </a:extLst>
              </a:tr>
            </a:tbl>
          </a:graphicData>
        </a:graphic>
      </p:graphicFrame>
    </p:spTree>
    <p:extLst>
      <p:ext uri="{BB962C8B-B14F-4D97-AF65-F5344CB8AC3E}">
        <p14:creationId xmlns:p14="http://schemas.microsoft.com/office/powerpoint/2010/main" val="406198033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49F434B3-C1DE-4688-B175-8DB63B5C95FB}"/>
              </a:ext>
            </a:extLst>
          </p:cNvPr>
          <p:cNvSpPr>
            <a:spLocks noGrp="1"/>
          </p:cNvSpPr>
          <p:nvPr>
            <p:ph idx="1"/>
          </p:nvPr>
        </p:nvSpPr>
        <p:spPr>
          <a:xfrm>
            <a:off x="457200" y="1628800"/>
            <a:ext cx="8229600" cy="4500562"/>
          </a:xfrm>
        </p:spPr>
        <p:txBody>
          <a:bodyPr/>
          <a:lstStyle/>
          <a:p>
            <a:r>
              <a:rPr lang="zh-CN" altLang="en-US" dirty="0"/>
              <a:t>顺序容器包含</a:t>
            </a:r>
            <a:r>
              <a:rPr lang="en-US" altLang="zh-CN" dirty="0"/>
              <a:t>array</a:t>
            </a:r>
            <a:r>
              <a:rPr lang="zh-CN" altLang="en-US" dirty="0"/>
              <a:t>，</a:t>
            </a:r>
            <a:r>
              <a:rPr lang="en-US" altLang="zh-CN" dirty="0"/>
              <a:t>vector</a:t>
            </a:r>
            <a:r>
              <a:rPr lang="zh-CN" altLang="en-US" dirty="0"/>
              <a:t>，</a:t>
            </a:r>
            <a:r>
              <a:rPr lang="en-US" altLang="zh-CN" dirty="0"/>
              <a:t>list</a:t>
            </a:r>
            <a:r>
              <a:rPr lang="zh-CN" altLang="en-US" dirty="0"/>
              <a:t>，</a:t>
            </a:r>
            <a:r>
              <a:rPr lang="en-US" altLang="zh-CN" dirty="0" err="1"/>
              <a:t>forward_list</a:t>
            </a:r>
            <a:r>
              <a:rPr lang="zh-CN" altLang="en-US" dirty="0"/>
              <a:t>和</a:t>
            </a:r>
            <a:r>
              <a:rPr lang="en-US" altLang="zh-CN" dirty="0"/>
              <a:t>deque</a:t>
            </a:r>
            <a:r>
              <a:rPr lang="zh-CN" altLang="en-US" dirty="0"/>
              <a:t>，其中</a:t>
            </a:r>
            <a:r>
              <a:rPr lang="en-US" altLang="zh-CN" dirty="0"/>
              <a:t>array</a:t>
            </a:r>
            <a:r>
              <a:rPr lang="zh-CN" altLang="en-US" dirty="0"/>
              <a:t>、</a:t>
            </a:r>
            <a:r>
              <a:rPr lang="en-US" altLang="zh-CN" dirty="0"/>
              <a:t>vector</a:t>
            </a:r>
            <a:r>
              <a:rPr lang="zh-CN" altLang="en-US" dirty="0"/>
              <a:t>和</a:t>
            </a:r>
            <a:r>
              <a:rPr lang="en-US" altLang="zh-CN" dirty="0"/>
              <a:t>deque</a:t>
            </a:r>
            <a:r>
              <a:rPr lang="zh-CN" altLang="en-US" dirty="0"/>
              <a:t>属于直接访问容器，</a:t>
            </a:r>
            <a:r>
              <a:rPr lang="en-US" altLang="zh-CN" dirty="0"/>
              <a:t>list</a:t>
            </a:r>
            <a:r>
              <a:rPr lang="zh-CN" altLang="en-US" dirty="0"/>
              <a:t>和</a:t>
            </a:r>
            <a:r>
              <a:rPr lang="en-US" altLang="zh-CN" dirty="0" err="1"/>
              <a:t>forward_list</a:t>
            </a:r>
            <a:r>
              <a:rPr lang="zh-CN" altLang="en-US" dirty="0"/>
              <a:t>属于顺序访问容器。</a:t>
            </a:r>
          </a:p>
          <a:p>
            <a:endParaRPr lang="zh-CN" altLang="en-US" dirty="0"/>
          </a:p>
        </p:txBody>
      </p:sp>
      <p:sp>
        <p:nvSpPr>
          <p:cNvPr id="3" name="标题 2">
            <a:extLst>
              <a:ext uri="{FF2B5EF4-FFF2-40B4-BE49-F238E27FC236}">
                <a16:creationId xmlns:a16="http://schemas.microsoft.com/office/drawing/2014/main" id="{0F6DED53-F150-4CCA-BAE7-3A91DD1F20C9}"/>
              </a:ext>
            </a:extLst>
          </p:cNvPr>
          <p:cNvSpPr>
            <a:spLocks noGrp="1"/>
          </p:cNvSpPr>
          <p:nvPr>
            <p:ph type="title"/>
          </p:nvPr>
        </p:nvSpPr>
        <p:spPr/>
        <p:txBody>
          <a:bodyPr/>
          <a:lstStyle/>
          <a:p>
            <a:r>
              <a:rPr lang="zh-CN" altLang="en-US" dirty="0"/>
              <a:t>顺序容器</a:t>
            </a:r>
          </a:p>
        </p:txBody>
      </p:sp>
      <p:pic>
        <p:nvPicPr>
          <p:cNvPr id="5" name="图片 4">
            <a:extLst>
              <a:ext uri="{FF2B5EF4-FFF2-40B4-BE49-F238E27FC236}">
                <a16:creationId xmlns:a16="http://schemas.microsoft.com/office/drawing/2014/main" id="{EDDB77DA-D14A-49D2-B583-477D3070FF8B}"/>
              </a:ext>
            </a:extLst>
          </p:cNvPr>
          <p:cNvPicPr>
            <a:picLocks noChangeAspect="1"/>
          </p:cNvPicPr>
          <p:nvPr/>
        </p:nvPicPr>
        <p:blipFill>
          <a:blip r:embed="rId2"/>
          <a:stretch>
            <a:fillRect/>
          </a:stretch>
        </p:blipFill>
        <p:spPr>
          <a:xfrm>
            <a:off x="673224" y="3118533"/>
            <a:ext cx="7859216" cy="2233297"/>
          </a:xfrm>
          <a:prstGeom prst="rect">
            <a:avLst/>
          </a:prstGeom>
        </p:spPr>
      </p:pic>
      <p:sp>
        <p:nvSpPr>
          <p:cNvPr id="6" name="文本框 5">
            <a:extLst>
              <a:ext uri="{FF2B5EF4-FFF2-40B4-BE49-F238E27FC236}">
                <a16:creationId xmlns:a16="http://schemas.microsoft.com/office/drawing/2014/main" id="{2BF88340-13A8-4829-91CC-8F56D3D1BBAA}"/>
              </a:ext>
            </a:extLst>
          </p:cNvPr>
          <p:cNvSpPr txBox="1"/>
          <p:nvPr/>
        </p:nvSpPr>
        <p:spPr>
          <a:xfrm>
            <a:off x="899592" y="5325015"/>
            <a:ext cx="6840760" cy="1200329"/>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 c;</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srgbClr val="3399FF"/>
                </a:solidFill>
                <a:effectLst/>
                <a:uLnTx/>
                <a:uFillTx/>
                <a:latin typeface="Courier New" panose="02070309020205020404" pitchFamily="49" charset="0"/>
                <a:ea typeface="宋体" charset="-122"/>
                <a:cs typeface="Courier New" panose="02070309020205020404" pitchFamily="49" charset="0"/>
              </a:rPr>
              <a:t>Container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&lt;</a:t>
            </a:r>
            <a:r>
              <a:rPr kumimoji="0" lang="en-US" altLang="zh-CN" sz="1800" b="1" i="0" u="none" strike="noStrike" kern="1200" cap="none" spc="0" normalizeH="0" baseline="0" noProof="0" dirty="0">
                <a:ln>
                  <a:noFill/>
                </a:ln>
                <a:solidFill>
                  <a:srgbClr val="FF0000"/>
                </a:solidFill>
                <a:effectLst/>
                <a:uLnTx/>
                <a:uFillTx/>
                <a:latin typeface="Courier New" panose="02070309020205020404" pitchFamily="49" charset="0"/>
                <a:ea typeface="宋体" charset="-122"/>
                <a:cs typeface="Courier New" panose="02070309020205020404" pitchFamily="49" charset="0"/>
              </a:rPr>
              <a:t>T</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&gt;::</a:t>
            </a:r>
            <a:r>
              <a:rPr kumimoji="0" lang="en-US" altLang="zh-CN" sz="1800" b="1" i="0" u="none" strike="noStrike" kern="1200" cap="none" spc="0" normalizeH="0" baseline="0" noProof="0" dirty="0">
                <a:ln>
                  <a:noFill/>
                </a:ln>
                <a:solidFill>
                  <a:srgbClr val="820064"/>
                </a:solidFill>
                <a:effectLst/>
                <a:uLnTx/>
                <a:uFillTx/>
                <a:latin typeface="Courier New" panose="02070309020205020404" pitchFamily="49" charset="0"/>
                <a:ea typeface="宋体" charset="-122"/>
                <a:cs typeface="Courier New" panose="02070309020205020404" pitchFamily="49" charset="0"/>
              </a:rPr>
              <a:t>iterator</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c.begin</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for (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c.end</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r>
              <a:rPr kumimoji="0" lang="en-US" altLang="zh-CN" sz="1800" b="1" i="0" u="none" strike="noStrike" kern="1200" cap="none" spc="0" normalizeH="0" baseline="0" noProof="0" dirty="0" err="1">
                <a:ln>
                  <a:noFill/>
                </a:ln>
                <a:solidFill>
                  <a:prstClr val="black"/>
                </a:solidFill>
                <a:effectLst/>
                <a:uLnTx/>
                <a:uFillTx/>
                <a:latin typeface="Courier New" panose="02070309020205020404" pitchFamily="49" charset="0"/>
                <a:ea typeface="宋体" charset="-122"/>
                <a:cs typeface="Courier New" panose="02070309020205020404" pitchFamily="49" charset="0"/>
              </a:rPr>
              <a:t>itc</a:t>
            </a:r>
            <a:r>
              <a:rPr kumimoji="0" lang="en-US" altLang="zh-CN"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rPr>
              <a:t>++)	...</a:t>
            </a:r>
            <a:endParaRPr kumimoji="0" lang="zh-CN" altLang="en-US" sz="1800" b="1" i="0" u="none" strike="noStrike" kern="1200" cap="none" spc="0" normalizeH="0" baseline="0" noProof="0" dirty="0">
              <a:ln>
                <a:noFill/>
              </a:ln>
              <a:solidFill>
                <a:prstClr val="black"/>
              </a:solidFill>
              <a:effectLst/>
              <a:uLnTx/>
              <a:uFillTx/>
              <a:latin typeface="Courier New" panose="02070309020205020404" pitchFamily="49" charset="0"/>
              <a:ea typeface="宋体" charset="-122"/>
              <a:cs typeface="Courier New" panose="02070309020205020404" pitchFamily="49" charset="0"/>
            </a:endParaRPr>
          </a:p>
        </p:txBody>
      </p:sp>
      <p:sp>
        <p:nvSpPr>
          <p:cNvPr id="7" name="矩形 6">
            <a:extLst>
              <a:ext uri="{FF2B5EF4-FFF2-40B4-BE49-F238E27FC236}">
                <a16:creationId xmlns:a16="http://schemas.microsoft.com/office/drawing/2014/main" id="{9A3B3271-013B-4448-A54D-2BE7200D9540}"/>
              </a:ext>
            </a:extLst>
          </p:cNvPr>
          <p:cNvSpPr/>
          <p:nvPr/>
        </p:nvSpPr>
        <p:spPr>
          <a:xfrm>
            <a:off x="3347864" y="5075892"/>
            <a:ext cx="2095445" cy="369332"/>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srgbClr val="FF0000"/>
                </a:solidFill>
                <a:effectLst/>
                <a:uLnTx/>
                <a:uFillTx/>
                <a:latin typeface="Arial" charset="0"/>
                <a:ea typeface="宋体" charset="-122"/>
                <a:cs typeface="+mn-cs"/>
              </a:rPr>
              <a:t>“前闭后开” 区间</a:t>
            </a:r>
          </a:p>
        </p:txBody>
      </p:sp>
    </p:spTree>
    <p:extLst>
      <p:ext uri="{BB962C8B-B14F-4D97-AF65-F5344CB8AC3E}">
        <p14:creationId xmlns:p14="http://schemas.microsoft.com/office/powerpoint/2010/main" val="383730843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573"/>
</p:tagLst>
</file>

<file path=ppt/tags/tag2.xml><?xml version="1.0" encoding="utf-8"?>
<p:tagLst xmlns:a="http://schemas.openxmlformats.org/drawingml/2006/main" xmlns:r="http://schemas.openxmlformats.org/officeDocument/2006/relationships" xmlns:p="http://schemas.openxmlformats.org/presentationml/2006/main">
  <p:tag name="TIMING" val="|116"/>
</p:tagLst>
</file>

<file path=ppt/tags/tag3.xml><?xml version="1.0" encoding="utf-8"?>
<p:tagLst xmlns:a="http://schemas.openxmlformats.org/drawingml/2006/main" xmlns:r="http://schemas.openxmlformats.org/officeDocument/2006/relationships" xmlns:p="http://schemas.openxmlformats.org/presentationml/2006/main">
  <p:tag name="TIMING" val="|108.3"/>
</p:tagLst>
</file>

<file path=ppt/theme/theme1.xml><?xml version="1.0" encoding="utf-8"?>
<a:theme xmlns:a="http://schemas.openxmlformats.org/drawingml/2006/main" name="Office 主题">
  <a:themeElements>
    <a:clrScheme name="自定义 2">
      <a:dk1>
        <a:sysClr val="windowText" lastClr="000000"/>
      </a:dk1>
      <a:lt1>
        <a:sysClr val="window" lastClr="FFFFFF"/>
      </a:lt1>
      <a:dk2>
        <a:srgbClr val="880068"/>
      </a:dk2>
      <a:lt2>
        <a:srgbClr val="F4E7ED"/>
      </a:lt2>
      <a:accent1>
        <a:srgbClr val="880068"/>
      </a:accent1>
      <a:accent2>
        <a:srgbClr val="AC66BB"/>
      </a:accent2>
      <a:accent3>
        <a:srgbClr val="DE6C36"/>
      </a:accent3>
      <a:accent4>
        <a:srgbClr val="F9B639"/>
      </a:accent4>
      <a:accent5>
        <a:srgbClr val="CF6DA4"/>
      </a:accent5>
      <a:accent6>
        <a:srgbClr val="FA8D3D"/>
      </a:accent6>
      <a:hlink>
        <a:srgbClr val="880068"/>
      </a:hlink>
      <a:folHlink>
        <a:srgbClr val="B83D68"/>
      </a:folHlink>
    </a:clrScheme>
    <a:fontScheme name="Office 经典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16464</Words>
  <Application>Microsoft Office PowerPoint</Application>
  <PresentationFormat>全屏显示(4:3)</PresentationFormat>
  <Paragraphs>1898</Paragraphs>
  <Slides>174</Slides>
  <Notes>13</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174</vt:i4>
      </vt:variant>
    </vt:vector>
  </HeadingPairs>
  <TitlesOfParts>
    <vt:vector size="187" baseType="lpstr">
      <vt:lpstr>方正姚体</vt:lpstr>
      <vt:lpstr>黑体</vt:lpstr>
      <vt:lpstr>华文琥珀</vt:lpstr>
      <vt:lpstr>隶书</vt:lpstr>
      <vt:lpstr>宋体</vt:lpstr>
      <vt:lpstr>新宋体</vt:lpstr>
      <vt:lpstr>Arial</vt:lpstr>
      <vt:lpstr>Calibri</vt:lpstr>
      <vt:lpstr>Courier New</vt:lpstr>
      <vt:lpstr>Tahoma</vt:lpstr>
      <vt:lpstr>Times New Roman</vt:lpstr>
      <vt:lpstr>Wingdings</vt:lpstr>
      <vt:lpstr>Office 主题</vt:lpstr>
      <vt:lpstr>第九章 模板与STL程序设计</vt:lpstr>
      <vt:lpstr>PowerPoint 演示文稿</vt:lpstr>
      <vt:lpstr>PowerPoint 演示文稿</vt:lpstr>
      <vt:lpstr>函数模板</vt:lpstr>
      <vt:lpstr>函数模板</vt:lpstr>
      <vt:lpstr>函数模板</vt:lpstr>
      <vt:lpstr>函数模板</vt:lpstr>
      <vt:lpstr>函数模板</vt:lpstr>
      <vt:lpstr>PowerPoint 演示文稿</vt:lpstr>
      <vt:lpstr>PowerPoint 演示文稿</vt:lpstr>
      <vt:lpstr>函数模板的特例</vt:lpstr>
      <vt:lpstr>PowerPoint 演示文稿</vt:lpstr>
      <vt:lpstr>PowerPoint 演示文稿</vt:lpstr>
      <vt:lpstr>PowerPoint 演示文稿</vt:lpstr>
      <vt:lpstr>函数模板的重载</vt:lpstr>
      <vt:lpstr>PowerPoint 演示文稿</vt:lpstr>
      <vt:lpstr>PowerPoint 演示文稿</vt:lpstr>
      <vt:lpstr>PowerPoint 演示文稿</vt:lpstr>
      <vt:lpstr>练习9.1</vt:lpstr>
      <vt:lpstr>PowerPoint 演示文稿</vt:lpstr>
      <vt:lpstr>类模板</vt:lpstr>
      <vt:lpstr>类模板的定义方式</vt:lpstr>
      <vt:lpstr>类模板的说明</vt:lpstr>
      <vt:lpstr>类模板的成员函数</vt:lpstr>
      <vt:lpstr>类模板的成员函数</vt:lpstr>
      <vt:lpstr>类模板的实例化</vt:lpstr>
      <vt:lpstr>类模板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类模板的静态成员</vt:lpstr>
      <vt:lpstr>类模板的静态成员</vt:lpstr>
      <vt:lpstr>类模板的友元</vt:lpstr>
      <vt:lpstr>类模板的友元</vt:lpstr>
      <vt:lpstr>类型参数检测与特例版本</vt:lpstr>
      <vt:lpstr>PowerPoint 演示文稿</vt:lpstr>
      <vt:lpstr>PowerPoint 演示文稿</vt:lpstr>
      <vt:lpstr>类型参数检测与特例版本</vt:lpstr>
      <vt:lpstr>PowerPoint 演示文稿</vt:lpstr>
      <vt:lpstr>类型参数检测与特例版本</vt:lpstr>
      <vt:lpstr>类型参数检测与特例版本</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练习9.2</vt:lpstr>
      <vt:lpstr>PowerPoint 演示文稿</vt:lpstr>
      <vt:lpstr>C++标准库</vt:lpstr>
      <vt:lpstr>C++标准库</vt:lpstr>
      <vt:lpstr>C++标准模板库</vt:lpstr>
      <vt:lpstr>标准模板库程序设计</vt:lpstr>
      <vt:lpstr>STL程序设计基本思想</vt:lpstr>
      <vt:lpstr>标准模板库程序设计</vt:lpstr>
      <vt:lpstr>标准模板库程序设计</vt:lpstr>
      <vt:lpstr>泛型程序设计（Generic Programming）</vt:lpstr>
      <vt:lpstr>标准模板库的六大部件</vt:lpstr>
      <vt:lpstr>标准模板库的六大部件</vt:lpstr>
      <vt:lpstr>容器（Container）</vt:lpstr>
      <vt:lpstr>迭代器（iterator）</vt:lpstr>
      <vt:lpstr>算法（Algorithm）</vt:lpstr>
      <vt:lpstr>仿函数（Functor）</vt:lpstr>
      <vt:lpstr>适配器（Adapter）</vt:lpstr>
      <vt:lpstr>分配器（Allocator）</vt:lpstr>
      <vt:lpstr>PowerPoint 演示文稿</vt:lpstr>
      <vt:lpstr>容器</vt:lpstr>
      <vt:lpstr>容器</vt:lpstr>
      <vt:lpstr>容器的通用计算接口</vt:lpstr>
      <vt:lpstr>容器的通用迭代器接口</vt:lpstr>
      <vt:lpstr>容器的其它接口</vt:lpstr>
      <vt:lpstr>顺序容器</vt:lpstr>
      <vt:lpstr>PowerPoint 演示文稿</vt:lpstr>
      <vt:lpstr>顺序容器</vt:lpstr>
      <vt:lpstr>顺序容器提供的操作</vt:lpstr>
      <vt:lpstr>向量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双端队列</vt:lpstr>
      <vt:lpstr>PowerPoint 演示文稿</vt:lpstr>
      <vt:lpstr>PowerPoint 演示文稿</vt:lpstr>
      <vt:lpstr>链表</vt:lpstr>
      <vt:lpstr>链表的其它成员函数</vt:lpstr>
      <vt:lpstr>PowerPoint 演示文稿</vt:lpstr>
      <vt:lpstr>PowerPoint 演示文稿</vt:lpstr>
      <vt:lpstr>PowerPoint 演示文稿</vt:lpstr>
      <vt:lpstr>关联容器</vt:lpstr>
      <vt:lpstr>关联容器</vt:lpstr>
      <vt:lpstr>集合</vt:lpstr>
      <vt:lpstr>PowerPoint 演示文稿</vt:lpstr>
      <vt:lpstr>PowerPoint 演示文稿</vt:lpstr>
      <vt:lpstr>PowerPoint 演示文稿</vt:lpstr>
      <vt:lpstr>映射</vt:lpstr>
      <vt:lpstr>映射</vt:lpstr>
      <vt:lpstr>pair类型</vt:lpstr>
      <vt:lpstr>Pair类型的主要操作</vt:lpstr>
      <vt:lpstr>PowerPoint 演示文稿</vt:lpstr>
      <vt:lpstr>PowerPoint 演示文稿</vt:lpstr>
      <vt:lpstr>练习9.3</vt:lpstr>
      <vt:lpstr>迭代器</vt:lpstr>
      <vt:lpstr>迭代器</vt:lpstr>
      <vt:lpstr>迭代器的类别</vt:lpstr>
      <vt:lpstr>迭代器的操作</vt:lpstr>
      <vt:lpstr>迭代器与容器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迭代器辅助函数</vt:lpstr>
      <vt:lpstr>PowerPoint 演示文稿</vt:lpstr>
      <vt:lpstr>算法</vt:lpstr>
      <vt:lpstr>算法</vt:lpstr>
      <vt:lpstr>STL算法的分类</vt:lpstr>
      <vt:lpstr>非可变序列算法</vt:lpstr>
      <vt:lpstr>find算法</vt:lpstr>
      <vt:lpstr>PowerPoint 演示文稿</vt:lpstr>
      <vt:lpstr>PowerPoint 演示文稿</vt:lpstr>
      <vt:lpstr>PowerPoint 演示文稿</vt:lpstr>
      <vt:lpstr>可变序列算法</vt:lpstr>
      <vt:lpstr>可变序列算法</vt:lpstr>
      <vt:lpstr>排序以及相关算法</vt:lpstr>
      <vt:lpstr>排序以及相关算法</vt:lpstr>
      <vt:lpstr>PowerPoint 演示文稿</vt:lpstr>
      <vt:lpstr>PowerPoint 演示文稿</vt:lpstr>
      <vt:lpstr>PowerPoint 演示文稿</vt:lpstr>
      <vt:lpstr>PowerPoint 演示文稿</vt:lpstr>
      <vt:lpstr>数值算法</vt:lpstr>
      <vt:lpstr>PowerPoint 演示文稿</vt:lpstr>
      <vt:lpstr>适配器</vt:lpstr>
      <vt:lpstr>容器适配器</vt:lpstr>
      <vt:lpstr>栈</vt:lpstr>
      <vt:lpstr>PowerPoint 演示文稿</vt:lpstr>
      <vt:lpstr>队列</vt:lpstr>
      <vt:lpstr>PowerPoint 演示文稿</vt:lpstr>
      <vt:lpstr>PowerPoint 演示文稿</vt:lpstr>
      <vt:lpstr>第九章 结束</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cp:lastModifiedBy/>
  <cp:revision>1</cp:revision>
  <dcterms:created xsi:type="dcterms:W3CDTF">2009-05-27T07:01:46Z</dcterms:created>
  <dcterms:modified xsi:type="dcterms:W3CDTF">2020-04-30T04:09:05Z</dcterms:modified>
</cp:coreProperties>
</file>