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D2F085-2AC0-40E5-8D00-722D5511AE8B}">
  <a:tblStyle styleId="{E5D2F085-2AC0-40E5-8D00-722D5511AE8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e4b058b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e4b058b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187275" y="79775"/>
            <a:ext cx="4818227" cy="26197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rgbClr val="24B484"/>
                    </a:gs>
                    <a:gs pos="100000">
                      <a:srgbClr val="223D7E"/>
                    </a:gs>
                  </a:gsLst>
                  <a:lin ang="0" scaled="0"/>
                </a:gradFill>
                <a:latin typeface="Montserrat"/>
              </a:rPr>
              <a:t>Architecture Comparison Analysis</a:t>
            </a:r>
          </a:p>
        </p:txBody>
      </p:sp>
      <p:graphicFrame>
        <p:nvGraphicFramePr>
          <p:cNvPr id="56" name="Google Shape;56;p14"/>
          <p:cNvGraphicFramePr/>
          <p:nvPr/>
        </p:nvGraphicFramePr>
        <p:xfrm>
          <a:off x="187250" y="56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{E5D2F085-2AC0-40E5-8D00-722D5511AE8B}</a:tableStyleId>
              </a:tblPr>
              <a:tblGrid>
                <a:gridCol w="3308500"/>
                <a:gridCol w="1797550"/>
                <a:gridCol w="1927800"/>
                <a:gridCol w="1732425"/>
              </a:tblGrid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Parameters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Deployment on Cloud Run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Deployment on Google Kubernetes Engine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Deployment on App Engine</a:t>
                      </a:r>
                      <a:endParaRPr b="1"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[Standard Environment]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1064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Load handling capability t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 distribute incoming traffic across multiple virtual machine (VM) instances.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Autoscaling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to automatically add or remove VM instances from an instance group based on increases or decreases in load.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Auto scalable</a:t>
                      </a:r>
                      <a:endParaRPr b="1"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Dynamically adds or removes instances to meet traffic demands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Custom configuration requiring manual oversight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Load balancer needs to be configured, with instance upper limits to be set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Auto scalable</a:t>
                      </a:r>
                      <a:endParaRPr b="1"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Dynamically adds or removes instances to meet traffic demands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61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Ease of setup </a:t>
                      </a:r>
                      <a:r>
                        <a:rPr lang="en" sz="1000"/>
                        <a:t>in relation to services that need to be created and configured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Self-Managed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Self-managed requiring minimal setup for UI frontend and back-end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Custom configuration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Create and deploy Kubernetes cluster, setting up nodes, and deploying services to nodes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Self-Managed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Self-managed requiring minimal setup for UI frontend and back-end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Security Features</a:t>
                      </a:r>
                      <a:r>
                        <a:rPr lang="en" sz="1000"/>
                        <a:t> to ensure minimum access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Does not have VPC connector, hence firewall rules cannot be established to restrict  IPs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Private clusters in GKE can be restricted to a private endpoint or a public endpoint that only certain address ranges can access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Can establish firewall rules using a VPC connector to restrict IPs  to a private endpoint or a public endpoint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00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Cost </a:t>
                      </a:r>
                      <a:r>
                        <a:rPr lang="en" sz="1000"/>
                        <a:t>in terms of expected loads in production, for 24*7 usage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Cheapest</a:t>
                      </a:r>
                      <a:endParaRPr b="1"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Approx. USD 19 per </a:t>
                      </a:r>
                      <a:endParaRPr b="1"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month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Costliest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Approx USD 109 per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month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Cheaper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Approx USD 33 per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 month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57" name="Google Shape;57;p14"/>
          <p:cNvSpPr/>
          <p:nvPr/>
        </p:nvSpPr>
        <p:spPr>
          <a:xfrm>
            <a:off x="7173150" y="468375"/>
            <a:ext cx="1821600" cy="4380300"/>
          </a:xfrm>
          <a:prstGeom prst="rect">
            <a:avLst/>
          </a:prstGeom>
          <a:noFill/>
          <a:ln cap="flat" cmpd="sng" w="19050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0825" y="155775"/>
            <a:ext cx="250052" cy="26057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7207850" y="4909300"/>
            <a:ext cx="1769400" cy="182100"/>
          </a:xfrm>
          <a:prstGeom prst="rect">
            <a:avLst/>
          </a:prstGeom>
          <a:solidFill>
            <a:srgbClr val="0F9D58">
              <a:alpha val="15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4A853"/>
                </a:solidFill>
                <a:latin typeface="Montserrat"/>
                <a:ea typeface="Montserrat"/>
                <a:cs typeface="Montserrat"/>
                <a:sym typeface="Montserrat"/>
              </a:rPr>
              <a:t>Proposed Route Forward</a:t>
            </a:r>
            <a:endParaRPr b="1" sz="900">
              <a:solidFill>
                <a:srgbClr val="34A8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