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366950" y="7381413"/>
            <a:ext cx="9551815" cy="935950"/>
            <a:chOff x="4366950" y="7381413"/>
            <a:chExt cx="9551815" cy="9359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950" y="7381413"/>
              <a:ext cx="9551815" cy="9359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6619" y="4701070"/>
            <a:ext cx="17380488" cy="161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900" kern="0" spc="-6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Batch와 Scheduler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897344" y="1975295"/>
            <a:ext cx="12469706" cy="2262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100" kern="0" spc="-900" dirty="0">
                <a:solidFill>
                  <a:srgbClr val="5EB656"/>
                </a:solidFill>
                <a:latin typeface="D2Coding" panose="020B0609020101020101" pitchFamily="49" charset="-127"/>
                <a:cs typeface="Jalnan OTF" pitchFamily="34" charset="0"/>
              </a:rPr>
              <a:t>Spring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3985825" y="7593921"/>
            <a:ext cx="10314071" cy="721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스프링</a:t>
            </a:r>
            <a:r>
              <a:rPr lang="en-US" sz="28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800" kern="0" spc="-100" dirty="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배치</a:t>
            </a:r>
            <a:r>
              <a:rPr lang="en-US" sz="28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(Quartz)와 </a:t>
            </a:r>
            <a:r>
              <a:rPr lang="en-US" sz="2800" kern="0" spc="-100" dirty="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스프링</a:t>
            </a:r>
            <a:r>
              <a:rPr lang="en-US" sz="28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800" kern="0" spc="-100" dirty="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스케쥴러의</a:t>
            </a:r>
            <a:r>
              <a:rPr lang="en-US" sz="28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차이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4603007" y="9277276"/>
            <a:ext cx="2670422" cy="549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400" dirty="0">
                <a:solidFill>
                  <a:srgbClr val="2D7533"/>
                </a:solidFill>
                <a:latin typeface="S-Core Dream 7 ExtraBold" pitchFamily="34" charset="0"/>
                <a:cs typeface="S-Core Dream 7 ExtraBold" pitchFamily="34" charset="0"/>
              </a:rPr>
              <a:t>사원 김예찬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1400183" y="9277276"/>
            <a:ext cx="4093002" cy="549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OJT 3차 과제 발표자료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2269649" y="1920074"/>
            <a:ext cx="428652" cy="396482"/>
            <a:chOff x="12269649" y="1920074"/>
            <a:chExt cx="428652" cy="39648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9649" y="1920074"/>
              <a:ext cx="428652" cy="3964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71898" y="1920074"/>
            <a:ext cx="1215522" cy="475116"/>
            <a:chOff x="4071898" y="1920074"/>
            <a:chExt cx="1215522" cy="4751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1898" y="192007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3618" y="2417566"/>
            <a:ext cx="1531728" cy="546503"/>
            <a:chOff x="3153618" y="2417566"/>
            <a:chExt cx="1531728" cy="54650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3618" y="2417566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395610" y="3079116"/>
            <a:ext cx="1688706" cy="601894"/>
            <a:chOff x="13395610" y="3079116"/>
            <a:chExt cx="1688706" cy="60189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395610" y="3079116"/>
              <a:ext cx="1688706" cy="6018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9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2. Spring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73810" y="1344305"/>
            <a:ext cx="16871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Spring Scheduler 설정 옵션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1721086" y="2680476"/>
            <a:ext cx="1130233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cron = 0 * * * * ?</a:t>
            </a: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1978230" y="3196990"/>
            <a:ext cx="1556701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cron 표현식 : 앞에서부터 초, 분, 시, 일, 월, 요일 (연도) 순으로 진행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760803" y="3984546"/>
            <a:ext cx="12764109" cy="5538611"/>
            <a:chOff x="2760803" y="3984546"/>
            <a:chExt cx="12764109" cy="55386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0803" y="3984546"/>
              <a:ext cx="12764109" cy="55386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52E4B560-E3BC-C914-49FA-55DF270C910A}"/>
              </a:ext>
            </a:extLst>
          </p:cNvPr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093EEB7-3F98-8E16-3A77-3B2678753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39240" y="6495231"/>
            <a:ext cx="1569719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cron</a:t>
            </a:r>
            <a:r>
              <a:rPr lang="en-US" sz="4400" kern="0" spc="-2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 = 0/3 * * * * ?      &gt; 0초에 </a:t>
            </a:r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시작해</a:t>
            </a:r>
            <a:r>
              <a:rPr lang="en-US" sz="4400" kern="0" spc="-2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 3초마다 </a:t>
            </a:r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실행</a:t>
            </a:r>
            <a:endParaRPr lang="en-US" dirty="0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2A75E9F-75A4-CFEB-C8DF-96655CE23B9C}"/>
              </a:ext>
            </a:extLst>
          </p:cNvPr>
          <p:cNvSpPr txBox="1"/>
          <p:nvPr/>
        </p:nvSpPr>
        <p:spPr>
          <a:xfrm>
            <a:off x="1524001" y="5333529"/>
            <a:ext cx="1569719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cron</a:t>
            </a:r>
            <a:r>
              <a:rPr lang="en-US" sz="4400" kern="0" spc="-2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 = 0, 3, 6 * * * * ?  &gt; 매 분 0초, 3초, 6초에 </a:t>
            </a:r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실행</a:t>
            </a:r>
            <a:endParaRPr lang="en-US" sz="4400" kern="0" spc="-200" dirty="0">
              <a:solidFill>
                <a:srgbClr val="737373"/>
              </a:solidFill>
              <a:latin typeface="D2Coding" panose="020B0609020101020101" pitchFamily="49" charset="-127"/>
              <a:cs typeface="Jalnan OTF" pitchFamily="34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8B55031-98C7-BC78-F037-5F4E0D21CCE9}"/>
              </a:ext>
            </a:extLst>
          </p:cNvPr>
          <p:cNvSpPr txBox="1"/>
          <p:nvPr/>
        </p:nvSpPr>
        <p:spPr>
          <a:xfrm>
            <a:off x="1539240" y="4171602"/>
            <a:ext cx="1569719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cron</a:t>
            </a:r>
            <a:r>
              <a:rPr lang="en-US" sz="4400" kern="0" spc="-2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 = 0-3 * * * * ?      &gt; 매 분 0초, 1초, 2초, 3초에 </a:t>
            </a:r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실행</a:t>
            </a:r>
            <a:endParaRPr lang="en-US" sz="4400" kern="0" spc="-200" dirty="0">
              <a:solidFill>
                <a:srgbClr val="737373"/>
              </a:solidFill>
              <a:latin typeface="D2Coding" panose="020B0609020101020101" pitchFamily="49" charset="-127"/>
              <a:cs typeface="Jalnan OTF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585" y="643970"/>
            <a:ext cx="4721408" cy="49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2. Spring Scheduler</a:t>
            </a:r>
            <a:endParaRPr lang="en-US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D50A9FD-DD1A-4CF9-C3F6-513FD3DA2833}"/>
              </a:ext>
            </a:extLst>
          </p:cNvPr>
          <p:cNvSpPr txBox="1"/>
          <p:nvPr/>
        </p:nvSpPr>
        <p:spPr>
          <a:xfrm>
            <a:off x="1524000" y="3009900"/>
            <a:ext cx="1569719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4400" kern="0" spc="-2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cron = 0 * * * * ?        &gt; 매 분 0초마다 </a:t>
            </a:r>
            <a:r>
              <a:rPr lang="en-US" sz="4400" kern="0" spc="-200" dirty="0" err="1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실행</a:t>
            </a:r>
            <a:endParaRPr lang="en-US" sz="4400" kern="0" spc="-200" dirty="0">
              <a:solidFill>
                <a:srgbClr val="737373"/>
              </a:solidFill>
              <a:latin typeface="D2Coding" panose="020B0609020101020101" pitchFamily="49" charset="-127"/>
              <a:cs typeface="Jalnan OT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9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2. Spring Scheduler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37659" y="3672721"/>
            <a:ext cx="5326110" cy="1597833"/>
            <a:chOff x="9637659" y="3672721"/>
            <a:chExt cx="5326110" cy="15978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7659" y="3672721"/>
              <a:ext cx="5326110" cy="159783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795238" y="1344305"/>
            <a:ext cx="126000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Spring Scheduler 특징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3321945" y="3672721"/>
            <a:ext cx="5345836" cy="1612628"/>
            <a:chOff x="3321945" y="3672721"/>
            <a:chExt cx="5345836" cy="161262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1945" y="3672721"/>
              <a:ext cx="5345836" cy="16126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3721" y="4316128"/>
            <a:ext cx="361649" cy="311019"/>
            <a:chOff x="9003721" y="4316128"/>
            <a:chExt cx="361649" cy="3110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003721" y="4316128"/>
              <a:ext cx="361649" cy="3110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37659" y="5743986"/>
            <a:ext cx="5326110" cy="1597833"/>
            <a:chOff x="9637659" y="5743986"/>
            <a:chExt cx="5326110" cy="15978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7659" y="5743986"/>
              <a:ext cx="5326110" cy="15978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21945" y="5743986"/>
            <a:ext cx="5345836" cy="1612628"/>
            <a:chOff x="3321945" y="5743986"/>
            <a:chExt cx="5345836" cy="161262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1945" y="5743986"/>
              <a:ext cx="5345836" cy="16126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03721" y="6387393"/>
            <a:ext cx="361649" cy="311019"/>
            <a:chOff x="9003721" y="6387393"/>
            <a:chExt cx="361649" cy="3110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003721" y="6387393"/>
              <a:ext cx="361649" cy="3110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482435" y="2926119"/>
            <a:ext cx="5115695" cy="229259"/>
            <a:chOff x="3482435" y="2926119"/>
            <a:chExt cx="5115695" cy="22925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2435" y="2926119"/>
              <a:ext cx="5115695" cy="22925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721063" y="2700626"/>
            <a:ext cx="2541186" cy="632062"/>
            <a:chOff x="4721063" y="2700626"/>
            <a:chExt cx="2541186" cy="6320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1063" y="2700626"/>
              <a:ext cx="2541186" cy="63206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072770" y="2561762"/>
            <a:ext cx="381177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특  징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9696869" y="2926119"/>
            <a:ext cx="5115695" cy="229259"/>
            <a:chOff x="9696869" y="2926119"/>
            <a:chExt cx="5115695" cy="22925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6869" y="2926119"/>
              <a:ext cx="5115695" cy="22925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935496" y="2700626"/>
            <a:ext cx="2541186" cy="632062"/>
            <a:chOff x="10935496" y="2700626"/>
            <a:chExt cx="2541186" cy="63206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5496" y="2700626"/>
              <a:ext cx="2541186" cy="63206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287168" y="2561762"/>
            <a:ext cx="381177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이  유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3319561" y="4252652"/>
            <a:ext cx="5350604" cy="6659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2D7533"/>
                </a:solidFill>
                <a:latin typeface="S-Core Dream 6 Bold" pitchFamily="34" charset="0"/>
                <a:cs typeface="S-Core Dream 6 Bold" pitchFamily="34" charset="0"/>
              </a:rPr>
              <a:t>추가적인 의존성 불필요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2817507" y="6321858"/>
            <a:ext cx="6354702" cy="6659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2D7533"/>
                </a:solidFill>
                <a:latin typeface="S-Core Dream 6 Bold" pitchFamily="34" charset="0"/>
                <a:cs typeface="S-Core Dream 6 Bold" pitchFamily="34" charset="0"/>
              </a:rPr>
              <a:t>사용이 쉬움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8697571" y="4273905"/>
            <a:ext cx="7206343" cy="66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Spring Framework의 기본 기능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9112530" y="6320337"/>
            <a:ext cx="6376368" cy="66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@Component와 @Scheduled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1954846" y="4084589"/>
            <a:ext cx="207119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2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1954846" y="6075280"/>
            <a:ext cx="207119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2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9637659" y="7798962"/>
            <a:ext cx="5326110" cy="1597833"/>
            <a:chOff x="9637659" y="7798962"/>
            <a:chExt cx="5326110" cy="159783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7659" y="7798962"/>
              <a:ext cx="5326110" cy="15978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21945" y="7798962"/>
            <a:ext cx="5345836" cy="1612628"/>
            <a:chOff x="3321945" y="7798962"/>
            <a:chExt cx="5345836" cy="161262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1945" y="7798962"/>
              <a:ext cx="5345836" cy="161262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003721" y="8442369"/>
            <a:ext cx="361649" cy="311019"/>
            <a:chOff x="9003721" y="8442369"/>
            <a:chExt cx="361649" cy="31101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003721" y="8442369"/>
              <a:ext cx="361649" cy="31101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2817512" y="8376838"/>
            <a:ext cx="6354702" cy="66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2D7533"/>
                </a:solidFill>
                <a:latin typeface="S-Core Dream 6 Bold" pitchFamily="34" charset="0"/>
                <a:cs typeface="S-Core Dream 6 Bold" pitchFamily="34" charset="0"/>
              </a:rPr>
              <a:t>1개의 Thread pool 사용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9112510" y="8200175"/>
            <a:ext cx="6376368" cy="1439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Schedule이 끝나야</a:t>
            </a:r>
          </a:p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다음 Schedule 실행 가능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1954848" y="8130257"/>
            <a:ext cx="207119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2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00000" y="1799981"/>
            <a:ext cx="7085714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0" kern="0" spc="-16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03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165528" y="7446086"/>
            <a:ext cx="7954658" cy="1618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Quartz Scheduler란?</a:t>
            </a:r>
          </a:p>
          <a:p>
            <a:pPr algn="ctr"/>
            <a:r>
              <a:rPr lang="en-US" sz="28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Quartz Scheduler 특징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163686" y="6296695"/>
            <a:ext cx="7958344" cy="987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Quartz Scheduler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7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3. Quartz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73810" y="1344305"/>
            <a:ext cx="16871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Quartz Scheduler란?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060000" y="2149856"/>
            <a:ext cx="14165714" cy="7167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오픈소스 Scheduler 라이브러리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352381" y="4028571"/>
            <a:ext cx="7080830" cy="896781"/>
            <a:chOff x="9352381" y="4028571"/>
            <a:chExt cx="7080830" cy="8967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2381" y="4028571"/>
              <a:ext cx="7080830" cy="89678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352381" y="3373148"/>
            <a:ext cx="8192858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QuartzServiceImpl.java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890476" y="4028571"/>
            <a:ext cx="6891013" cy="5591887"/>
            <a:chOff x="1890476" y="4028571"/>
            <a:chExt cx="6891013" cy="55918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476" y="4028571"/>
              <a:ext cx="6891013" cy="55918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77495" y="3373152"/>
            <a:ext cx="921313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pom.xml</a:t>
            </a:r>
            <a:endParaRPr 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72E991-58D9-A917-6687-7E86562889CF}"/>
              </a:ext>
            </a:extLst>
          </p:cNvPr>
          <p:cNvSpPr/>
          <p:nvPr/>
        </p:nvSpPr>
        <p:spPr>
          <a:xfrm>
            <a:off x="1877494" y="3981146"/>
            <a:ext cx="6733105" cy="566188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28617-CA5F-8737-D24B-BB821D9C38CA}"/>
              </a:ext>
            </a:extLst>
          </p:cNvPr>
          <p:cNvSpPr txBox="1"/>
          <p:nvPr/>
        </p:nvSpPr>
        <p:spPr>
          <a:xfrm>
            <a:off x="5348167" y="3291799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라이브러리 추가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27A6D7-B96C-24A1-8FC0-7C90BADA0708}"/>
              </a:ext>
            </a:extLst>
          </p:cNvPr>
          <p:cNvSpPr/>
          <p:nvPr/>
        </p:nvSpPr>
        <p:spPr>
          <a:xfrm>
            <a:off x="9321901" y="4010254"/>
            <a:ext cx="2355962" cy="36531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B2E1F-FC6A-BBC8-02EB-F3ED85861F74}"/>
              </a:ext>
            </a:extLst>
          </p:cNvPr>
          <p:cNvSpPr txBox="1"/>
          <p:nvPr/>
        </p:nvSpPr>
        <p:spPr>
          <a:xfrm>
            <a:off x="11844430" y="3877917"/>
            <a:ext cx="591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어노테이션</a:t>
            </a:r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추가</a:t>
            </a:r>
            <a:r>
              <a:rPr lang="en-US" altLang="ko-KR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 필수</a:t>
            </a:r>
            <a:r>
              <a:rPr lang="en-US" altLang="ko-KR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sz="3200" b="1" dirty="0">
              <a:solidFill>
                <a:schemeClr val="accent6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4" grpId="0" animBg="1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001">
            <a:extLst>
              <a:ext uri="{FF2B5EF4-FFF2-40B4-BE49-F238E27FC236}">
                <a16:creationId xmlns:a16="http://schemas.microsoft.com/office/drawing/2014/main" id="{3FE87FA6-4245-4146-C625-5D13868DE321}"/>
              </a:ext>
            </a:extLst>
          </p:cNvPr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21" name="Object 2">
              <a:extLst>
                <a:ext uri="{FF2B5EF4-FFF2-40B4-BE49-F238E27FC236}">
                  <a16:creationId xmlns:a16="http://schemas.microsoft.com/office/drawing/2014/main" id="{F0A6C047-D1D5-9A6C-55ED-8FA3B1063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9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3. Quartz Scheduler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094267" y="2006516"/>
            <a:ext cx="14078132" cy="7459880"/>
            <a:chOff x="2094267" y="2006516"/>
            <a:chExt cx="14078132" cy="745988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4267" y="2006516"/>
              <a:ext cx="14078132" cy="74598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08553" y="1432861"/>
            <a:ext cx="1130233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root-context.xml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B2A7F-A7C4-3212-49F3-E5E9F239A7E3}"/>
              </a:ext>
            </a:extLst>
          </p:cNvPr>
          <p:cNvSpPr txBox="1"/>
          <p:nvPr/>
        </p:nvSpPr>
        <p:spPr>
          <a:xfrm>
            <a:off x="10621572" y="1714128"/>
            <a:ext cx="522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Job 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수행할 작업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E59BA2-142D-9F20-5BB1-89224B1BFF01}"/>
              </a:ext>
            </a:extLst>
          </p:cNvPr>
          <p:cNvSpPr/>
          <p:nvPr/>
        </p:nvSpPr>
        <p:spPr>
          <a:xfrm>
            <a:off x="9144000" y="9003877"/>
            <a:ext cx="2209800" cy="4142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45659-5BE8-9A6A-3C26-315A2CE7ABD9}"/>
              </a:ext>
            </a:extLst>
          </p:cNvPr>
          <p:cNvSpPr txBox="1"/>
          <p:nvPr/>
        </p:nvSpPr>
        <p:spPr>
          <a:xfrm>
            <a:off x="11353800" y="935932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패키지 컴포넌트 스캔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BB4567-AC2B-33F4-7573-507F1852A256}"/>
              </a:ext>
            </a:extLst>
          </p:cNvPr>
          <p:cNvSpPr txBox="1"/>
          <p:nvPr/>
        </p:nvSpPr>
        <p:spPr>
          <a:xfrm>
            <a:off x="9142857" y="2700223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targetObject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Component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targetMethod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스케쥴링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할 작업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Concurrent   :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동시작업 여부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57DDAD-4174-D113-AC1C-7CE2C80C302A}"/>
              </a:ext>
            </a:extLst>
          </p:cNvPr>
          <p:cNvSpPr txBox="1"/>
          <p:nvPr/>
        </p:nvSpPr>
        <p:spPr>
          <a:xfrm>
            <a:off x="11353800" y="4303518"/>
            <a:ext cx="6294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Trigger</a:t>
            </a:r>
          </a:p>
          <a:p>
            <a:pPr algn="r"/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job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실행시킬 조건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FD8727-27AF-BC37-D84B-727FB8E7AFC0}"/>
              </a:ext>
            </a:extLst>
          </p:cNvPr>
          <p:cNvSpPr txBox="1"/>
          <p:nvPr/>
        </p:nvSpPr>
        <p:spPr>
          <a:xfrm>
            <a:off x="9296400" y="5296624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jobDetail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실행시킬 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job</a:t>
            </a:r>
          </a:p>
          <a:p>
            <a:pPr algn="just"/>
            <a:r>
              <a:rPr lang="en-US" altLang="ko-K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cronExpression</a:t>
            </a: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실행조건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8255CC-40A8-E385-BC0F-9CB46E4AB353}"/>
              </a:ext>
            </a:extLst>
          </p:cNvPr>
          <p:cNvSpPr txBox="1"/>
          <p:nvPr/>
        </p:nvSpPr>
        <p:spPr>
          <a:xfrm>
            <a:off x="9230776" y="6726076"/>
            <a:ext cx="702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Scheduler 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수행할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trigger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목록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9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3. Quartz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795238" y="1344305"/>
            <a:ext cx="126000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Quartz Scheduler 특징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9637659" y="3717496"/>
            <a:ext cx="5326110" cy="1597833"/>
            <a:chOff x="9637659" y="3717496"/>
            <a:chExt cx="5326110" cy="15978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7659" y="3717496"/>
              <a:ext cx="5326110" cy="15978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1945" y="3717496"/>
            <a:ext cx="5345836" cy="1612628"/>
            <a:chOff x="3321945" y="3717496"/>
            <a:chExt cx="5345836" cy="161262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1945" y="3717496"/>
              <a:ext cx="5345836" cy="16126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3721" y="4360903"/>
            <a:ext cx="361649" cy="311019"/>
            <a:chOff x="9003721" y="4360903"/>
            <a:chExt cx="361649" cy="3110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003721" y="4360903"/>
              <a:ext cx="361649" cy="3110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482435" y="2926119"/>
            <a:ext cx="5115695" cy="229259"/>
            <a:chOff x="3482435" y="2926119"/>
            <a:chExt cx="5115695" cy="2292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2435" y="2926119"/>
              <a:ext cx="5115695" cy="22925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21063" y="2700626"/>
            <a:ext cx="2541186" cy="632062"/>
            <a:chOff x="4721063" y="2700626"/>
            <a:chExt cx="2541186" cy="6320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1063" y="2700626"/>
              <a:ext cx="2541186" cy="63206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072770" y="2561762"/>
            <a:ext cx="381177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특  징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696869" y="2926119"/>
            <a:ext cx="5115695" cy="229259"/>
            <a:chOff x="9696869" y="2926119"/>
            <a:chExt cx="5115695" cy="22925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6869" y="2926119"/>
              <a:ext cx="5115695" cy="22925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35496" y="2700626"/>
            <a:ext cx="2541186" cy="632062"/>
            <a:chOff x="10935496" y="2700626"/>
            <a:chExt cx="2541186" cy="6320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5496" y="2700626"/>
              <a:ext cx="2541186" cy="63206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287168" y="2561762"/>
            <a:ext cx="3811779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500" kern="0" spc="-1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이  유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1954846" y="4084589"/>
            <a:ext cx="207119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2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954846" y="6075280"/>
            <a:ext cx="207119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2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02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637659" y="5755591"/>
            <a:ext cx="5326110" cy="1597833"/>
            <a:chOff x="9637659" y="5755591"/>
            <a:chExt cx="5326110" cy="15978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7659" y="5755591"/>
              <a:ext cx="5326110" cy="15978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321945" y="5755591"/>
            <a:ext cx="5345836" cy="1612628"/>
            <a:chOff x="3321945" y="5755591"/>
            <a:chExt cx="5345836" cy="161262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1945" y="5755591"/>
              <a:ext cx="5345836" cy="161262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003721" y="6398998"/>
            <a:ext cx="361649" cy="311019"/>
            <a:chOff x="9003721" y="6398998"/>
            <a:chExt cx="361649" cy="31101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003721" y="6398998"/>
              <a:ext cx="361649" cy="31101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817512" y="6342986"/>
            <a:ext cx="6354702" cy="66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2D7533"/>
                </a:solidFill>
                <a:latin typeface="S-Core Dream 6 Bold" pitchFamily="34" charset="0"/>
                <a:cs typeface="S-Core Dream 6 Bold" pitchFamily="34" charset="0"/>
              </a:rPr>
              <a:t>상대적으로 어려움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9065000" y="6094328"/>
            <a:ext cx="6471429" cy="14391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데이터베이스를 기반으로</a:t>
            </a:r>
          </a:p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클러스터링 기능 제공</a:t>
            </a:r>
            <a:endParaRPr lang="en-US" dirty="0"/>
          </a:p>
        </p:txBody>
      </p:sp>
      <p:sp>
        <p:nvSpPr>
          <p:cNvPr id="43" name="Object 43"/>
          <p:cNvSpPr txBox="1"/>
          <p:nvPr/>
        </p:nvSpPr>
        <p:spPr>
          <a:xfrm>
            <a:off x="3329085" y="4302270"/>
            <a:ext cx="5350604" cy="66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2D7533"/>
                </a:solidFill>
                <a:latin typeface="S-Core Dream 6 Bold" pitchFamily="34" charset="0"/>
                <a:cs typeface="S-Core Dream 6 Bold" pitchFamily="34" charset="0"/>
              </a:rPr>
              <a:t>cron 표현식만 사용 가능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8697514" y="4304472"/>
            <a:ext cx="7206343" cy="6676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6 Bold" pitchFamily="34" charset="0"/>
                <a:cs typeface="S-Core Dream 6 Bold" pitchFamily="34" charset="0"/>
              </a:rPr>
              <a:t>fixedDelay 지원 x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5111683" y="2249196"/>
            <a:ext cx="8062349" cy="6416632"/>
            <a:chOff x="5111683" y="2605388"/>
            <a:chExt cx="8062349" cy="641663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11683" y="2605388"/>
              <a:ext cx="8062349" cy="64166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00000" y="1799981"/>
            <a:ext cx="7085714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0" kern="0" spc="-16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04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165528" y="7446086"/>
            <a:ext cx="7954658" cy="761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Spring Scheduler와 Quartz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163686" y="6296695"/>
            <a:ext cx="7958344" cy="101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Scheduler 비교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7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3. Quartz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48095" y="1344305"/>
            <a:ext cx="1752285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Spring Scheduler vs Quartz Scheduler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060000" y="2149856"/>
            <a:ext cx="14165714" cy="7167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Scheduler 비교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-891174" y="3765257"/>
            <a:ext cx="13089980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900" kern="0" spc="-1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단순한 Scheduling 작업만 필요할 때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-642133" y="6439877"/>
            <a:ext cx="13089980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900" kern="0" spc="-1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데이터 처리 시 다중 서버를 사용할 때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5902857" y="4824124"/>
            <a:ext cx="12617143" cy="103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100" kern="0" spc="-200" dirty="0">
                <a:solidFill>
                  <a:srgbClr val="6BB664"/>
                </a:solidFill>
                <a:latin typeface="D2Coding" panose="020B0609020101020101" pitchFamily="49" charset="-127"/>
                <a:cs typeface="Jalnan OTF" pitchFamily="34" charset="0"/>
              </a:rPr>
              <a:t>→ Spring Scheduler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055238" y="7365513"/>
            <a:ext cx="12617143" cy="1031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100" kern="0" spc="-200" dirty="0">
                <a:solidFill>
                  <a:srgbClr val="6BB664"/>
                </a:solidFill>
                <a:latin typeface="D2Coding" panose="020B0609020101020101" pitchFamily="49" charset="-127"/>
                <a:cs typeface="Jalnan OTF" pitchFamily="34" charset="0"/>
              </a:rPr>
              <a:t>→ Quartz Scheduler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811077" y="3898368"/>
            <a:ext cx="19907868" cy="28161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7700" kern="0" spc="-11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감사합니다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992662" y="2691352"/>
            <a:ext cx="13953328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0" kern="0" spc="-600" dirty="0">
                <a:solidFill>
                  <a:srgbClr val="5EB656"/>
                </a:solidFill>
                <a:latin typeface="D2Coding" panose="020B0609020101020101" pitchFamily="49" charset="-127"/>
                <a:cs typeface="Jalnan OTF" pitchFamily="34" charset="0"/>
              </a:rPr>
              <a:t>발표를 들어주셔서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115593" y="2376143"/>
            <a:ext cx="428652" cy="396482"/>
            <a:chOff x="13115593" y="2376143"/>
            <a:chExt cx="428652" cy="39648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5593" y="2376143"/>
              <a:ext cx="428652" cy="3964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6018" y="5874874"/>
            <a:ext cx="1517600" cy="1156261"/>
            <a:chOff x="1636018" y="5874874"/>
            <a:chExt cx="1517600" cy="11562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6018" y="5874874"/>
              <a:ext cx="1517600" cy="1156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85686" y="5604702"/>
            <a:ext cx="1217775" cy="1164871"/>
            <a:chOff x="15185686" y="5604702"/>
            <a:chExt cx="1217775" cy="11648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85686" y="5604702"/>
              <a:ext cx="1217775" cy="11648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07749" y="6852093"/>
            <a:ext cx="585399" cy="368786"/>
            <a:chOff x="14907749" y="6852093"/>
            <a:chExt cx="585399" cy="3687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07749" y="6852093"/>
              <a:ext cx="585399" cy="3687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17232" y="1843884"/>
            <a:ext cx="1215522" cy="475116"/>
            <a:chOff x="4717232" y="1843884"/>
            <a:chExt cx="1215522" cy="4751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7232" y="1843884"/>
              <a:ext cx="1215522" cy="4751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400741" y="2121939"/>
            <a:ext cx="1531728" cy="546503"/>
            <a:chOff x="3400741" y="2121939"/>
            <a:chExt cx="1531728" cy="54650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0741" y="2121939"/>
              <a:ext cx="1531728" cy="5465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64126" y="3290274"/>
            <a:ext cx="1688706" cy="601894"/>
            <a:chOff x="13864126" y="3290274"/>
            <a:chExt cx="1688706" cy="6018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64126" y="3290274"/>
              <a:ext cx="1688706" cy="6018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811032" y="6320279"/>
            <a:ext cx="1153725" cy="879024"/>
            <a:chOff x="2811032" y="6320279"/>
            <a:chExt cx="1153725" cy="8790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1032" y="6320279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893894" y="6265676"/>
            <a:ext cx="1153725" cy="879024"/>
            <a:chOff x="15893894" y="6265676"/>
            <a:chExt cx="1153725" cy="87902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93894" y="6265676"/>
              <a:ext cx="1153725" cy="8790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66950" y="7220879"/>
            <a:ext cx="9551815" cy="935950"/>
            <a:chOff x="4366950" y="7220879"/>
            <a:chExt cx="9551815" cy="93595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66950" y="7220879"/>
              <a:ext cx="9551815" cy="93595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710367" y="7420530"/>
            <a:ext cx="10864980" cy="772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환경을 보호하는 멋진 사람 되기 프로젝트 !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4603007" y="9277276"/>
            <a:ext cx="2670422" cy="549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400" dirty="0">
                <a:solidFill>
                  <a:srgbClr val="2D7533"/>
                </a:solidFill>
                <a:latin typeface="S-Core Dream 7 ExtraBold" pitchFamily="34" charset="0"/>
                <a:cs typeface="S-Core Dream 7 ExtraBold" pitchFamily="34" charset="0"/>
              </a:rPr>
              <a:t>사원 김예찬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1400183" y="9277276"/>
            <a:ext cx="4093002" cy="549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1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OJT 3차 과제 발표자료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59175" y="2044694"/>
            <a:ext cx="1191962" cy="424843"/>
            <a:chOff x="13059175" y="2044694"/>
            <a:chExt cx="1191962" cy="4248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59175" y="2044694"/>
              <a:ext cx="1191962" cy="4248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41172" y="2152031"/>
            <a:ext cx="1803616" cy="571520"/>
            <a:chOff x="13641172" y="2152031"/>
            <a:chExt cx="1803616" cy="5715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1172" y="2152031"/>
              <a:ext cx="1803616" cy="5715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85039" y="1897713"/>
            <a:ext cx="1427055" cy="508636"/>
            <a:chOff x="3685039" y="1897713"/>
            <a:chExt cx="1427055" cy="5086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5039" y="1897713"/>
              <a:ext cx="1427055" cy="508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3330" y="2496134"/>
            <a:ext cx="1246035" cy="949355"/>
            <a:chOff x="11433330" y="2496134"/>
            <a:chExt cx="1246035" cy="949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33330" y="2496134"/>
              <a:ext cx="1246035" cy="949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682540" y="2315941"/>
            <a:ext cx="1482540" cy="1129549"/>
            <a:chOff x="5682540" y="2315941"/>
            <a:chExt cx="1482540" cy="11295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82540" y="2315941"/>
              <a:ext cx="1482540" cy="11295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122707" y="1358923"/>
            <a:ext cx="6040301" cy="22621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100" kern="0" spc="-9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목차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4704733" y="4494305"/>
            <a:ext cx="6879617" cy="9005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Batch와 Scheduler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3659696" y="4369370"/>
            <a:ext cx="1346916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4765857" y="5317781"/>
            <a:ext cx="6696268" cy="1331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용어정의</a:t>
            </a:r>
          </a:p>
          <a:p>
            <a:r>
              <a:rPr lang="en-US" sz="23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배치(Batch)의 특징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0810762" y="4494305"/>
            <a:ext cx="6879617" cy="86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Spring Scheduler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9754890" y="4369370"/>
            <a:ext cx="1583801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5EB656"/>
                </a:solidFill>
                <a:latin typeface="D2Coding" panose="020B0609020101020101" pitchFamily="49" charset="-127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871905" y="5317781"/>
            <a:ext cx="6696268" cy="1331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Spring Scheduler란?</a:t>
            </a:r>
          </a:p>
          <a:p>
            <a:r>
              <a:rPr lang="en-US" sz="23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Spring Scheduler 설정 옵션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4704733" y="6899571"/>
            <a:ext cx="6879617" cy="8812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Quartz Scheduler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4765857" y="7723048"/>
            <a:ext cx="6696268" cy="1331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Quartz Scheduler란?</a:t>
            </a:r>
          </a:p>
          <a:p>
            <a:r>
              <a:rPr lang="en-US" sz="23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Quartz Scheduler 특징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3659696" y="6726281"/>
            <a:ext cx="1346916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5EB656"/>
                </a:solidFill>
                <a:latin typeface="D2Coding" panose="020B0609020101020101" pitchFamily="49" charset="-127"/>
                <a:cs typeface="Jalnan OTF" pitchFamily="34" charset="0"/>
              </a:rPr>
              <a:t>03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1085421" y="3019323"/>
            <a:ext cx="676484" cy="426167"/>
            <a:chOff x="11085421" y="3019323"/>
            <a:chExt cx="676484" cy="42616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85421" y="3019323"/>
              <a:ext cx="676484" cy="42616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858381" y="6891629"/>
            <a:ext cx="6879617" cy="909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3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Scheduler 비교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9813333" y="6766695"/>
            <a:ext cx="1346916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200" kern="0" spc="-3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04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0919524" y="7715105"/>
            <a:ext cx="6696268" cy="619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Spring Scheduler와 Quartz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122449" y="1799978"/>
            <a:ext cx="6040816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0" kern="0" spc="-16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5165528" y="7446086"/>
            <a:ext cx="7954658" cy="16474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용어정의</a:t>
            </a:r>
          </a:p>
          <a:p>
            <a:pPr algn="ctr"/>
            <a:r>
              <a:rPr lang="en-US" sz="28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배치(Batch)의 특징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432437" y="5060317"/>
            <a:ext cx="1480472" cy="1127973"/>
            <a:chOff x="5432437" y="5060317"/>
            <a:chExt cx="1480472" cy="11279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2437" y="5060317"/>
              <a:ext cx="1480472" cy="112797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917143" y="6296695"/>
            <a:ext cx="8451427" cy="9873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Batch와 Scheduler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1794410" y="5271395"/>
            <a:ext cx="1160932" cy="884515"/>
            <a:chOff x="11794410" y="5271395"/>
            <a:chExt cx="1160932" cy="8845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4410" y="5271395"/>
              <a:ext cx="1160932" cy="8845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02844" y="5833529"/>
            <a:ext cx="639565" cy="402909"/>
            <a:chOff x="11202844" y="5833529"/>
            <a:chExt cx="639565" cy="4029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2844" y="5833529"/>
              <a:ext cx="639565" cy="4029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522626" y="3283802"/>
            <a:ext cx="1333469" cy="475279"/>
            <a:chOff x="11522626" y="3283802"/>
            <a:chExt cx="1333469" cy="47527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2626" y="3283802"/>
              <a:ext cx="1333469" cy="4752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80233" y="3973246"/>
            <a:ext cx="1994642" cy="632051"/>
            <a:chOff x="10380233" y="3973246"/>
            <a:chExt cx="1994642" cy="63205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0233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3761408" cy="47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1. Batch와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28585" y="1723295"/>
            <a:ext cx="1075714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Batch와 Scheduler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76200" y="2584070"/>
            <a:ext cx="8714286" cy="722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용어 정의</a:t>
            </a:r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DDB425-2616-87EE-0F06-867D785C2BE0}"/>
              </a:ext>
            </a:extLst>
          </p:cNvPr>
          <p:cNvGrpSpPr/>
          <p:nvPr/>
        </p:nvGrpSpPr>
        <p:grpSpPr>
          <a:xfrm>
            <a:off x="1323813" y="3914949"/>
            <a:ext cx="11847616" cy="2035142"/>
            <a:chOff x="1323813" y="3914949"/>
            <a:chExt cx="11847616" cy="2035142"/>
          </a:xfrm>
        </p:grpSpPr>
        <p:sp>
          <p:nvSpPr>
            <p:cNvPr id="8" name="Object 8"/>
            <p:cNvSpPr txBox="1"/>
            <p:nvPr/>
          </p:nvSpPr>
          <p:spPr>
            <a:xfrm>
              <a:off x="1371429" y="4737359"/>
              <a:ext cx="11800000" cy="121273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kern="0" spc="-100" dirty="0">
                  <a:solidFill>
                    <a:srgbClr val="2D7533"/>
                  </a:solidFill>
                  <a:latin typeface="S-Core Dream 5 Medium" pitchFamily="34" charset="0"/>
                  <a:cs typeface="S-Core Dream 5 Medium" pitchFamily="34" charset="0"/>
                </a:rPr>
                <a:t>사용자와 상호작용 없이 여러 개의 작업을</a:t>
              </a:r>
            </a:p>
            <a:p>
              <a:r>
                <a:rPr lang="en-US" sz="2000" kern="0" spc="-100" dirty="0">
                  <a:solidFill>
                    <a:srgbClr val="2D7533"/>
                  </a:solidFill>
                  <a:latin typeface="S-Core Dream 5 Medium" pitchFamily="34" charset="0"/>
                  <a:cs typeface="S-Core Dream 5 Medium" pitchFamily="34" charset="0"/>
                </a:rPr>
                <a:t>미리 정해진 순서에 따라 중단 없이 처리하는 것</a:t>
              </a:r>
              <a:endParaRPr lang="en-US" dirty="0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323813" y="3914949"/>
              <a:ext cx="1665755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4200" kern="0" spc="-200" dirty="0">
                  <a:solidFill>
                    <a:srgbClr val="2D7533"/>
                  </a:solidFill>
                  <a:latin typeface="D2Coding" panose="020B0609020101020101" pitchFamily="49" charset="-127"/>
                  <a:cs typeface="Jalnan OTF" pitchFamily="34" charset="0"/>
                </a:rPr>
                <a:t>01</a:t>
              </a:r>
              <a:endParaRPr lang="en-US" dirty="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2235686" y="4008695"/>
              <a:ext cx="7788556" cy="5693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100" kern="0" spc="-100" dirty="0">
                  <a:solidFill>
                    <a:srgbClr val="3F9F47"/>
                  </a:solidFill>
                  <a:latin typeface="D2Coding" panose="020B0609020101020101" pitchFamily="49" charset="-127"/>
                  <a:cs typeface="Jalnan OTF" pitchFamily="34" charset="0"/>
                </a:rPr>
                <a:t>배치(Batch) : 일괄처리</a:t>
              </a:r>
              <a:endParaRPr 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945464-C5AD-833F-B8FD-A61C15BBA388}"/>
              </a:ext>
            </a:extLst>
          </p:cNvPr>
          <p:cNvGrpSpPr/>
          <p:nvPr/>
        </p:nvGrpSpPr>
        <p:grpSpPr>
          <a:xfrm>
            <a:off x="8193404" y="4160210"/>
            <a:ext cx="8783808" cy="2997575"/>
            <a:chOff x="8193404" y="4160210"/>
            <a:chExt cx="8783808" cy="299757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4146323" y="4166505"/>
              <a:ext cx="2394468" cy="2270935"/>
              <a:chOff x="14146323" y="4166505"/>
              <a:chExt cx="2394468" cy="22709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146323" y="4166505"/>
                <a:ext cx="2394468" cy="22709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193404" y="4160210"/>
              <a:ext cx="2559917" cy="2232946"/>
              <a:chOff x="8193404" y="4160210"/>
              <a:chExt cx="2559917" cy="2232946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193404" y="4160210"/>
                <a:ext cx="2559917" cy="223294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47863" y="5083480"/>
              <a:ext cx="2920928" cy="454106"/>
              <a:chOff x="10947863" y="5083480"/>
              <a:chExt cx="2920928" cy="45410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47863" y="5083480"/>
                <a:ext cx="2920928" cy="454106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8232450" y="6711500"/>
              <a:ext cx="2491013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kern="0" spc="-100" dirty="0">
                  <a:solidFill>
                    <a:srgbClr val="737373"/>
                  </a:solidFill>
                  <a:latin typeface="D2Coding" panose="020B0609020101020101" pitchFamily="49" charset="-127"/>
                  <a:cs typeface="Jalnan OTF" pitchFamily="34" charset="0"/>
                </a:rPr>
                <a:t>집계 데이터</a:t>
              </a:r>
              <a:endParaRPr lang="en-US" dirty="0"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3709815" y="6711509"/>
              <a:ext cx="3267397" cy="446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300" kern="0" spc="-100" dirty="0">
                  <a:solidFill>
                    <a:srgbClr val="737373"/>
                  </a:solidFill>
                  <a:latin typeface="D2Coding" panose="020B0609020101020101" pitchFamily="49" charset="-127"/>
                  <a:cs typeface="Jalnan OTF" pitchFamily="34" charset="0"/>
                </a:rPr>
                <a:t>일일 집계 데이터</a:t>
              </a:r>
              <a:endParaRPr lang="en-US"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85233" y="7424533"/>
            <a:ext cx="11169293" cy="1212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단발성 대용량 데이터를  처리 → 실시간으로 처리하기에는 자원낭비 多</a:t>
            </a:r>
          </a:p>
          <a:p>
            <a:r>
              <a:rPr lang="en-US" sz="2000" kern="0" spc="-1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ex) 은행, 커머스 사이트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426190" y="1344305"/>
            <a:ext cx="1344285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배치(Batch) : 일괄처리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526610" y="4554135"/>
            <a:ext cx="3282166" cy="3282166"/>
            <a:chOff x="7526610" y="4554135"/>
            <a:chExt cx="3282166" cy="32821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6610" y="4554135"/>
              <a:ext cx="3282166" cy="328216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73763" y="5928676"/>
            <a:ext cx="360691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kern="0" spc="-400" dirty="0">
                <a:solidFill>
                  <a:srgbClr val="FFFFFF"/>
                </a:solidFill>
                <a:latin typeface="D2Coding" panose="020B0609020101020101" pitchFamily="49" charset="-127"/>
                <a:cs typeface="Jalnan OTF" pitchFamily="34" charset="0"/>
              </a:rPr>
              <a:t>특징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4652942" y="2149856"/>
            <a:ext cx="8979835" cy="7167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배치(Batch)의 5가지 특징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395621" y="5446581"/>
            <a:ext cx="3563190" cy="693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배치(Batch)의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060727" y="6414443"/>
            <a:ext cx="2094600" cy="663725"/>
            <a:chOff x="10060727" y="6414443"/>
            <a:chExt cx="2094600" cy="6637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0727" y="6414443"/>
              <a:ext cx="2094600" cy="6637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74545" y="5461391"/>
            <a:ext cx="1489465" cy="530880"/>
            <a:chOff x="6974545" y="5461391"/>
            <a:chExt cx="1489465" cy="5308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545" y="5461391"/>
              <a:ext cx="1489465" cy="5308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94561" y="4485201"/>
            <a:ext cx="804536" cy="612977"/>
            <a:chOff x="9994561" y="4485201"/>
            <a:chExt cx="804536" cy="6129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460000">
              <a:off x="9994561" y="4485201"/>
              <a:ext cx="804536" cy="6129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35080" y="3824207"/>
            <a:ext cx="1498914" cy="1142024"/>
            <a:chOff x="9235080" y="3824207"/>
            <a:chExt cx="1498914" cy="1142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20000">
              <a:off x="9235080" y="3824207"/>
              <a:ext cx="1498914" cy="1142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92602" y="3298393"/>
            <a:ext cx="1377952" cy="1377952"/>
            <a:chOff x="3692602" y="3298393"/>
            <a:chExt cx="1377952" cy="137795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2602" y="3298393"/>
              <a:ext cx="1377952" cy="137795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57845" y="8394961"/>
            <a:ext cx="1081091" cy="1081091"/>
            <a:chOff x="5557845" y="8394961"/>
            <a:chExt cx="1081091" cy="108109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57845" y="8394961"/>
              <a:ext cx="1081091" cy="10810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250951" y="6256668"/>
            <a:ext cx="1280151" cy="1280151"/>
            <a:chOff x="14250951" y="6256668"/>
            <a:chExt cx="1280151" cy="128015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50951" y="6256668"/>
              <a:ext cx="1280151" cy="128015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3169217" y="6612963"/>
            <a:ext cx="3386470" cy="8658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kern="0" spc="-100" dirty="0">
                <a:solidFill>
                  <a:srgbClr val="2D7533"/>
                </a:solidFill>
                <a:latin typeface="S-Core Dream 7 ExtraBold" pitchFamily="34" charset="0"/>
                <a:cs typeface="S-Core Dream 7 ExtraBold" pitchFamily="34" charset="0"/>
              </a:rPr>
              <a:t>신뢰성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2133600" y="3695700"/>
            <a:ext cx="4473079" cy="8658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kern="0" spc="-100" dirty="0">
                <a:solidFill>
                  <a:srgbClr val="2D7533"/>
                </a:solidFill>
                <a:latin typeface="S-Core Dream 7 ExtraBold" pitchFamily="34" charset="0"/>
                <a:cs typeface="S-Core Dream 7 ExtraBold" pitchFamily="34" charset="0"/>
              </a:rPr>
              <a:t>대용량 데이터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4490891" y="8517940"/>
            <a:ext cx="3210714" cy="8658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kern="0" spc="-100" dirty="0">
                <a:solidFill>
                  <a:srgbClr val="2D7533"/>
                </a:solidFill>
                <a:latin typeface="S-Core Dream 7 ExtraBold" pitchFamily="34" charset="0"/>
                <a:cs typeface="S-Core Dream 7 ExtraBold" pitchFamily="34" charset="0"/>
              </a:rPr>
              <a:t>성능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2930080" y="3298393"/>
            <a:ext cx="1377952" cy="1377952"/>
            <a:chOff x="12930080" y="3298393"/>
            <a:chExt cx="1377952" cy="13779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30080" y="3298393"/>
              <a:ext cx="1377952" cy="137795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377745" y="3696568"/>
            <a:ext cx="4473079" cy="8658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kern="0" spc="-100" dirty="0">
                <a:solidFill>
                  <a:srgbClr val="2D7533"/>
                </a:solidFill>
                <a:latin typeface="S-Core Dream 7 ExtraBold" pitchFamily="34" charset="0"/>
                <a:cs typeface="S-Core Dream 7 ExtraBold" pitchFamily="34" charset="0"/>
              </a:rPr>
              <a:t>자동화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2064533" y="6347599"/>
            <a:ext cx="1443129" cy="1443129"/>
            <a:chOff x="2064533" y="6347599"/>
            <a:chExt cx="1443129" cy="14431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64533" y="6347599"/>
              <a:ext cx="1443129" cy="144312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166024" y="6637303"/>
            <a:ext cx="3210714" cy="8658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kern="0" spc="-100" dirty="0">
                <a:solidFill>
                  <a:srgbClr val="2D7533"/>
                </a:solidFill>
                <a:latin typeface="S-Core Dream 7 ExtraBold" pitchFamily="34" charset="0"/>
                <a:cs typeface="S-Core Dream 7 ExtraBold" pitchFamily="34" charset="0"/>
              </a:rPr>
              <a:t>견고성</a:t>
            </a:r>
            <a:endParaRPr lang="en-US" dirty="0"/>
          </a:p>
        </p:txBody>
      </p:sp>
      <p:sp>
        <p:nvSpPr>
          <p:cNvPr id="44" name="Object 44"/>
          <p:cNvSpPr txBox="1"/>
          <p:nvPr/>
        </p:nvSpPr>
        <p:spPr>
          <a:xfrm>
            <a:off x="980259" y="4790474"/>
            <a:ext cx="6802638" cy="1212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대량의 데이터를 가져오거나, 전달하거나,</a:t>
            </a:r>
          </a:p>
          <a:p>
            <a:pPr algn="ctr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계산하는 등의 처리가 가능해야 한다.</a:t>
            </a:r>
            <a:endParaRPr lang="en-US" dirty="0"/>
          </a:p>
        </p:txBody>
      </p:sp>
      <p:sp>
        <p:nvSpPr>
          <p:cNvPr id="45" name="Object 45"/>
          <p:cNvSpPr txBox="1"/>
          <p:nvPr/>
        </p:nvSpPr>
        <p:spPr>
          <a:xfrm>
            <a:off x="-579263" y="7927226"/>
            <a:ext cx="6802638" cy="12603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잘못된 데이터를 충돌/중단 없이</a:t>
            </a:r>
          </a:p>
          <a:p>
            <a:pPr algn="ctr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처리할 수 있어야 한다.</a:t>
            </a:r>
            <a:endParaRPr lang="en-US" dirty="0"/>
          </a:p>
        </p:txBody>
      </p:sp>
      <p:sp>
        <p:nvSpPr>
          <p:cNvPr id="46" name="Object 46"/>
          <p:cNvSpPr txBox="1"/>
          <p:nvPr/>
        </p:nvSpPr>
        <p:spPr>
          <a:xfrm>
            <a:off x="6841065" y="8553487"/>
            <a:ext cx="9120974" cy="1212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지정한 시간 안에 처리를 완료하거나,</a:t>
            </a:r>
          </a:p>
          <a:p>
            <a:pPr algn="just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동시에 실행되는 다른 프로그램을 방해하지 않아야 한다.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10227253" y="4923420"/>
            <a:ext cx="6802638" cy="522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사용자 개입없이 실행되어야 한다.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11129741" y="7663606"/>
            <a:ext cx="7522571" cy="1212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무엇이 잘못되었는지를 추적할 수 있어야 한다.</a:t>
            </a:r>
          </a:p>
          <a:p>
            <a:pPr algn="ctr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(로깅, 알림 등)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928585" y="643970"/>
            <a:ext cx="3761408" cy="47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1. Batch와 Scheduler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9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3761408" cy="47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1. Batch와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928585" y="1723295"/>
            <a:ext cx="1075714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Batch와 Scheduler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76200" y="2584070"/>
            <a:ext cx="8714286" cy="722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용어 정의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371429" y="4737359"/>
            <a:ext cx="11800000" cy="1212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사용자와 상호작용 없이 여러 개의 작업을</a:t>
            </a:r>
          </a:p>
          <a:p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미리 정해진 순서에 따라 중단 없이 처리하는 것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323813" y="3914949"/>
            <a:ext cx="1665755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kern="0" spc="-2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01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71429" y="7492777"/>
            <a:ext cx="11714286" cy="546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특정한 시간에 등록한 작업을 자동으로 실행시키는 것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323813" y="6624812"/>
            <a:ext cx="1584498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kern="0" spc="-200" dirty="0">
                <a:solidFill>
                  <a:srgbClr val="2D7533"/>
                </a:solidFill>
                <a:latin typeface="D2Coding" panose="020B0609020101020101" pitchFamily="49" charset="-127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235686" y="4008695"/>
            <a:ext cx="7788556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kern="0" spc="-100" dirty="0">
                <a:solidFill>
                  <a:srgbClr val="3F9F47"/>
                </a:solidFill>
                <a:latin typeface="D2Coding" panose="020B0609020101020101" pitchFamily="49" charset="-127"/>
                <a:cs typeface="Jalnan OTF" pitchFamily="34" charset="0"/>
              </a:rPr>
              <a:t>배치(Batch) : 일괄처리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235686" y="6725872"/>
            <a:ext cx="6240680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kern="0" spc="-100" dirty="0">
                <a:solidFill>
                  <a:srgbClr val="3F9F47"/>
                </a:solidFill>
                <a:latin typeface="D2Coding" panose="020B0609020101020101" pitchFamily="49" charset="-127"/>
                <a:cs typeface="Jalnan OTF" pitchFamily="34" charset="0"/>
              </a:rPr>
              <a:t>스케쥴러(Scheduler)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4146323" y="4166505"/>
            <a:ext cx="2394468" cy="2270935"/>
            <a:chOff x="14146323" y="4166505"/>
            <a:chExt cx="2394468" cy="22709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6323" y="4166505"/>
              <a:ext cx="2394468" cy="22709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93404" y="4160210"/>
            <a:ext cx="2559917" cy="2232946"/>
            <a:chOff x="8193404" y="4160210"/>
            <a:chExt cx="2559917" cy="22329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3404" y="4160210"/>
              <a:ext cx="2559917" cy="22329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002410" y="1860019"/>
            <a:ext cx="1416539" cy="1416539"/>
            <a:chOff x="9002410" y="1860019"/>
            <a:chExt cx="1416539" cy="14165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2410" y="1860019"/>
              <a:ext cx="1416539" cy="14165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47863" y="5083480"/>
            <a:ext cx="2920928" cy="454106"/>
            <a:chOff x="10947863" y="5083480"/>
            <a:chExt cx="2920928" cy="45410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7863" y="5083480"/>
              <a:ext cx="2920928" cy="4541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99319" y="3887275"/>
            <a:ext cx="1810304" cy="345933"/>
            <a:chOff x="11499319" y="3887275"/>
            <a:chExt cx="1810304" cy="3459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499319" y="3887275"/>
              <a:ext cx="1810304" cy="34593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621874" y="2281455"/>
            <a:ext cx="7788556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100" kern="0" spc="-100" dirty="0">
                <a:solidFill>
                  <a:srgbClr val="FD9F28"/>
                </a:solidFill>
                <a:latin typeface="D2Coding" panose="020B0609020101020101" pitchFamily="49" charset="-127"/>
                <a:cs typeface="Jalnan OTF" pitchFamily="34" charset="0"/>
              </a:rPr>
              <a:t>매일 새벽 2시에 데이터 전송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8232450" y="6711500"/>
            <a:ext cx="249101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집계 데이터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3709815" y="6711509"/>
            <a:ext cx="3267397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300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일일 집계 데이터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8685233" y="7424533"/>
            <a:ext cx="11169293" cy="12127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단발성 대용량 데이터를  처리 → 실시간으로 처리하기에는 자원낭비 多</a:t>
            </a:r>
          </a:p>
          <a:p>
            <a:r>
              <a:rPr lang="en-US" sz="2000" kern="0" spc="-100" dirty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ex) 은행, 커머스 사이트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371429" y="5631562"/>
            <a:ext cx="7864300" cy="546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→ Spring Batch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1354771" y="7942543"/>
            <a:ext cx="7864300" cy="5460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595959"/>
                </a:solidFill>
                <a:latin typeface="S-Core Dream 5 Medium" pitchFamily="34" charset="0"/>
                <a:cs typeface="S-Core Dream 5 Medium" pitchFamily="34" charset="0"/>
              </a:rPr>
              <a:t>→ Spring Scheduler, Quartz 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9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600000" y="1799978"/>
            <a:ext cx="7085714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0" kern="0" spc="-16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02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165528" y="7446086"/>
            <a:ext cx="7954658" cy="1618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8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Spring Scheduler란?</a:t>
            </a:r>
          </a:p>
          <a:p>
            <a:pPr algn="ctr"/>
            <a:r>
              <a:rPr lang="en-US" sz="2800" kern="0" spc="-100" dirty="0">
                <a:solidFill>
                  <a:srgbClr val="2D7533"/>
                </a:solidFill>
                <a:latin typeface="S-Core Dream 4 Regular" pitchFamily="34" charset="0"/>
                <a:cs typeface="S-Core Dream 4 Regular" pitchFamily="34" charset="0"/>
              </a:rPr>
              <a:t>Spring Scheduler 설정 옵션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5432437" y="5200000"/>
            <a:ext cx="1297137" cy="988290"/>
            <a:chOff x="5432437" y="5200000"/>
            <a:chExt cx="1297137" cy="9882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2437" y="5200000"/>
              <a:ext cx="1297137" cy="9882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0943" y="5352381"/>
            <a:ext cx="1079637" cy="822577"/>
            <a:chOff x="11770943" y="5352381"/>
            <a:chExt cx="1079637" cy="822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0943" y="5352381"/>
              <a:ext cx="1079637" cy="8225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1587" y="5895735"/>
            <a:ext cx="540822" cy="340703"/>
            <a:chOff x="11301587" y="5895735"/>
            <a:chExt cx="540822" cy="3407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01587" y="5895735"/>
              <a:ext cx="540822" cy="3407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94064" y="3219048"/>
            <a:ext cx="1333469" cy="540034"/>
            <a:chOff x="10594064" y="3219048"/>
            <a:chExt cx="1333469" cy="54003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4064" y="3219048"/>
              <a:ext cx="1333469" cy="5400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63545" y="3973246"/>
            <a:ext cx="1994642" cy="632051"/>
            <a:chOff x="11063545" y="3973246"/>
            <a:chExt cx="1994642" cy="6320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3545" y="3973246"/>
              <a:ext cx="1994642" cy="6320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0186" y="2313836"/>
            <a:ext cx="1418385" cy="505546"/>
            <a:chOff x="6010186" y="2313836"/>
            <a:chExt cx="1418385" cy="5055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0186" y="2313836"/>
              <a:ext cx="1418385" cy="5055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224" y="6166196"/>
            <a:ext cx="7623267" cy="942044"/>
            <a:chOff x="5331224" y="6166196"/>
            <a:chExt cx="7623267" cy="942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1224" y="6166196"/>
              <a:ext cx="7623267" cy="94204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163686" y="6296695"/>
            <a:ext cx="7958344" cy="1015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700" kern="0" spc="-200" dirty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Spring Scheduler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70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2. Spring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73810" y="1344305"/>
            <a:ext cx="16871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Spring Scheduler란?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060000" y="2149856"/>
            <a:ext cx="14165714" cy="7167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Spring </a:t>
            </a:r>
            <a:r>
              <a:rPr lang="en-US" sz="2700" kern="0" spc="-100" dirty="0" err="1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Framework에서</a:t>
            </a:r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700" kern="0" spc="-100" dirty="0" err="1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기본적으로</a:t>
            </a:r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700" kern="0" spc="-100" dirty="0" err="1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제공하는</a:t>
            </a:r>
            <a:r>
              <a:rPr lang="en-US" sz="2700" kern="0" spc="-100" dirty="0">
                <a:solidFill>
                  <a:srgbClr val="3F9F47"/>
                </a:solidFill>
                <a:latin typeface="S-Core Dream 5 Medium" pitchFamily="34" charset="0"/>
                <a:cs typeface="S-Core Dream 5 Medium" pitchFamily="34" charset="0"/>
              </a:rPr>
              <a:t> Scheduler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377838" y="4177398"/>
            <a:ext cx="10841202" cy="936888"/>
            <a:chOff x="1377838" y="4177398"/>
            <a:chExt cx="10841202" cy="9368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838" y="4177398"/>
              <a:ext cx="10841202" cy="9368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2725" y="6683995"/>
            <a:ext cx="8363836" cy="2643385"/>
            <a:chOff x="8912725" y="6683995"/>
            <a:chExt cx="8363836" cy="26433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2725" y="6683995"/>
              <a:ext cx="8363836" cy="26433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77838" y="3537619"/>
            <a:ext cx="1130233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root-context.xml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377838" y="6683995"/>
            <a:ext cx="7080830" cy="896781"/>
            <a:chOff x="1377838" y="6683995"/>
            <a:chExt cx="7080830" cy="8967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7838" y="6683995"/>
              <a:ext cx="7080830" cy="89678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77838" y="6028571"/>
            <a:ext cx="1130233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QuartzServiceImpl.java</a:t>
            </a:r>
            <a:endParaRPr 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B0B75-2663-4131-A9F6-519EAD6B0D09}"/>
              </a:ext>
            </a:extLst>
          </p:cNvPr>
          <p:cNvSpPr/>
          <p:nvPr/>
        </p:nvSpPr>
        <p:spPr>
          <a:xfrm>
            <a:off x="9144000" y="4119652"/>
            <a:ext cx="2209800" cy="41424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F3E3C-EA34-99B2-723B-65A90501CD74}"/>
              </a:ext>
            </a:extLst>
          </p:cNvPr>
          <p:cNvSpPr txBox="1"/>
          <p:nvPr/>
        </p:nvSpPr>
        <p:spPr>
          <a:xfrm>
            <a:off x="8229600" y="338347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패키지 컴포넌트 스캔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69282E-9579-A7BD-3395-FF5FF0E4BE40}"/>
              </a:ext>
            </a:extLst>
          </p:cNvPr>
          <p:cNvSpPr/>
          <p:nvPr/>
        </p:nvSpPr>
        <p:spPr>
          <a:xfrm>
            <a:off x="1377838" y="6672262"/>
            <a:ext cx="2355962" cy="36531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141A9-867C-D591-2635-8FE304BE0DA5}"/>
              </a:ext>
            </a:extLst>
          </p:cNvPr>
          <p:cNvSpPr txBox="1"/>
          <p:nvPr/>
        </p:nvSpPr>
        <p:spPr>
          <a:xfrm>
            <a:off x="3900368" y="6539925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어노테이션</a:t>
            </a:r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8ABCC6-6669-6D9E-5D57-3D8B26B56B4E}"/>
              </a:ext>
            </a:extLst>
          </p:cNvPr>
          <p:cNvSpPr/>
          <p:nvPr/>
        </p:nvSpPr>
        <p:spPr>
          <a:xfrm>
            <a:off x="8912726" y="6667500"/>
            <a:ext cx="4424950" cy="37007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A6520B-0AEA-7D53-3E5A-7C8A6815BCB8}"/>
              </a:ext>
            </a:extLst>
          </p:cNvPr>
          <p:cNvSpPr txBox="1"/>
          <p:nvPr/>
        </p:nvSpPr>
        <p:spPr>
          <a:xfrm>
            <a:off x="8912725" y="5981700"/>
            <a:ext cx="638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스케쥴러</a:t>
            </a:r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3200" b="1" dirty="0" err="1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어노테이션</a:t>
            </a:r>
            <a:r>
              <a:rPr lang="ko-KR" altLang="en-US" sz="3200" b="1" dirty="0">
                <a:solidFill>
                  <a:schemeClr val="accent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F37770-3308-5BC5-9476-3C20CACEA72B}"/>
              </a:ext>
            </a:extLst>
          </p:cNvPr>
          <p:cNvSpPr/>
          <p:nvPr/>
        </p:nvSpPr>
        <p:spPr>
          <a:xfrm>
            <a:off x="9906000" y="7043063"/>
            <a:ext cx="2895600" cy="31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5413F-305E-B54C-D546-5D6215BC9ABD}"/>
              </a:ext>
            </a:extLst>
          </p:cNvPr>
          <p:cNvSpPr txBox="1"/>
          <p:nvPr/>
        </p:nvSpPr>
        <p:spPr>
          <a:xfrm>
            <a:off x="14052348" y="6445002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1) void </a:t>
            </a:r>
            <a:r>
              <a:rPr lang="ko-KR" altLang="en-US" sz="2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타입</a:t>
            </a:r>
            <a:endParaRPr lang="en-US" altLang="ko-KR" sz="28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800" b="1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2) Parameter x</a:t>
            </a:r>
            <a:endParaRPr lang="ko-KR" altLang="en-US" sz="2800" b="1" dirty="0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" grpId="0" animBg="1"/>
      <p:bldP spid="4" grpId="0"/>
      <p:bldP spid="17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38" y="-95238"/>
            <a:ext cx="18476190" cy="10495238"/>
            <a:chOff x="-95238" y="-95238"/>
            <a:chExt cx="18476190" cy="104952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38" y="-95238"/>
              <a:ext cx="18476190" cy="1049523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28585" y="643970"/>
            <a:ext cx="4721408" cy="492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2. Spring Scheduler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73810" y="1344305"/>
            <a:ext cx="168714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200" dirty="0">
                <a:solidFill>
                  <a:srgbClr val="1D5B22"/>
                </a:solidFill>
                <a:latin typeface="D2Coding" panose="020B0609020101020101" pitchFamily="49" charset="-127"/>
                <a:cs typeface="Jalnan OTF" pitchFamily="34" charset="0"/>
              </a:rPr>
              <a:t>Spring Scheduler 설정 옵션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502387" y="2690000"/>
            <a:ext cx="1130233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fixedDelay = 1000</a:t>
            </a: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2759530" y="3206514"/>
            <a:ext cx="9120974" cy="522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scheduler가 끝나는 시간 기준으로 1초 간격으로 실행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9350778" y="2690000"/>
            <a:ext cx="8674357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300" b="1" kern="0" spc="-100" dirty="0">
                <a:solidFill>
                  <a:srgbClr val="737373"/>
                </a:solidFill>
                <a:latin typeface="D2Coding" panose="020B0609020101020101" pitchFamily="49" charset="-127"/>
                <a:cs typeface="Jalnan OTF" pitchFamily="34" charset="0"/>
              </a:rPr>
              <a:t>- fixedRate = 1000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9607921" y="3206514"/>
            <a:ext cx="9120974" cy="5222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kern="0" spc="-100" dirty="0">
                <a:solidFill>
                  <a:srgbClr val="2D7533"/>
                </a:solidFill>
                <a:latin typeface="S-Core Dream 5 Medium" pitchFamily="34" charset="0"/>
                <a:cs typeface="S-Core Dream 5 Medium" pitchFamily="34" charset="0"/>
              </a:rPr>
              <a:t>scheduler가 시작하는 시간 기준으로 1초 간격으로 실행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956809" y="4128538"/>
            <a:ext cx="12372097" cy="5539325"/>
            <a:chOff x="2956809" y="4128538"/>
            <a:chExt cx="12372097" cy="55393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6809" y="4128538"/>
              <a:ext cx="12372097" cy="55393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690</Words>
  <Application>Microsoft Office PowerPoint</Application>
  <PresentationFormat>사용자 지정</PresentationFormat>
  <Paragraphs>164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D2Coding</vt:lpstr>
      <vt:lpstr>S-Core Dream 4 Regular</vt:lpstr>
      <vt:lpstr>S-Core Dream 5 Medium</vt:lpstr>
      <vt:lpstr>S-Core Dream 6 Bold</vt:lpstr>
      <vt:lpstr>S-Core Dream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연구개발_P2P</cp:lastModifiedBy>
  <cp:revision>17</cp:revision>
  <dcterms:created xsi:type="dcterms:W3CDTF">2022-06-22T16:08:26Z</dcterms:created>
  <dcterms:modified xsi:type="dcterms:W3CDTF">2022-06-22T08:17:29Z</dcterms:modified>
</cp:coreProperties>
</file>