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30"/>
    <p:restoredTop sz="94719"/>
  </p:normalViewPr>
  <p:slideViewPr>
    <p:cSldViewPr snapToGrid="0">
      <p:cViewPr>
        <p:scale>
          <a:sx n="146" d="100"/>
          <a:sy n="146" d="100"/>
        </p:scale>
        <p:origin x="82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19C23-8125-A347-9E22-9729A1D58134}" type="datetimeFigureOut">
              <a:rPr lang="en-US" smtClean="0"/>
              <a:t>1/14/24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E3F70-2A37-0445-A99C-33F722FD70E4}" type="slidenum">
              <a:rPr lang="en-US" smtClean="0"/>
              <a:t>‹#›</a:t>
            </a:fld>
            <a:endParaRPr lang="en-US"/>
          </a:p>
        </p:txBody>
      </p:sp>
    </p:spTree>
    <p:extLst>
      <p:ext uri="{BB962C8B-B14F-4D97-AF65-F5344CB8AC3E}">
        <p14:creationId xmlns:p14="http://schemas.microsoft.com/office/powerpoint/2010/main" val="2596793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E3F70-2A37-0445-A99C-33F722FD70E4}" type="slidenum">
              <a:rPr lang="en-US" smtClean="0"/>
              <a:t>1</a:t>
            </a:fld>
            <a:endParaRPr lang="en-US"/>
          </a:p>
        </p:txBody>
      </p:sp>
    </p:spTree>
    <p:extLst>
      <p:ext uri="{BB962C8B-B14F-4D97-AF65-F5344CB8AC3E}">
        <p14:creationId xmlns:p14="http://schemas.microsoft.com/office/powerpoint/2010/main" val="4207381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E3F70-2A37-0445-A99C-33F722FD70E4}" type="slidenum">
              <a:rPr lang="en-US" smtClean="0"/>
              <a:t>2</a:t>
            </a:fld>
            <a:endParaRPr lang="en-US"/>
          </a:p>
        </p:txBody>
      </p:sp>
    </p:spTree>
    <p:extLst>
      <p:ext uri="{BB962C8B-B14F-4D97-AF65-F5344CB8AC3E}">
        <p14:creationId xmlns:p14="http://schemas.microsoft.com/office/powerpoint/2010/main" val="21592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E3F70-2A37-0445-A99C-33F722FD70E4}" type="slidenum">
              <a:rPr lang="en-US" smtClean="0"/>
              <a:t>3</a:t>
            </a:fld>
            <a:endParaRPr lang="en-US"/>
          </a:p>
        </p:txBody>
      </p:sp>
    </p:spTree>
    <p:extLst>
      <p:ext uri="{BB962C8B-B14F-4D97-AF65-F5344CB8AC3E}">
        <p14:creationId xmlns:p14="http://schemas.microsoft.com/office/powerpoint/2010/main" val="98610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E3F70-2A37-0445-A99C-33F722FD70E4}" type="slidenum">
              <a:rPr lang="en-US" smtClean="0"/>
              <a:t>6</a:t>
            </a:fld>
            <a:endParaRPr lang="en-US"/>
          </a:p>
        </p:txBody>
      </p:sp>
    </p:spTree>
    <p:extLst>
      <p:ext uri="{BB962C8B-B14F-4D97-AF65-F5344CB8AC3E}">
        <p14:creationId xmlns:p14="http://schemas.microsoft.com/office/powerpoint/2010/main" val="344827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E3F70-2A37-0445-A99C-33F722FD70E4}" type="slidenum">
              <a:rPr lang="en-US" smtClean="0"/>
              <a:t>7</a:t>
            </a:fld>
            <a:endParaRPr lang="en-US"/>
          </a:p>
        </p:txBody>
      </p:sp>
    </p:spTree>
    <p:extLst>
      <p:ext uri="{BB962C8B-B14F-4D97-AF65-F5344CB8AC3E}">
        <p14:creationId xmlns:p14="http://schemas.microsoft.com/office/powerpoint/2010/main" val="1005294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E3F70-2A37-0445-A99C-33F722FD70E4}" type="slidenum">
              <a:rPr lang="en-US" smtClean="0"/>
              <a:t>8</a:t>
            </a:fld>
            <a:endParaRPr lang="en-US"/>
          </a:p>
        </p:txBody>
      </p:sp>
    </p:spTree>
    <p:extLst>
      <p:ext uri="{BB962C8B-B14F-4D97-AF65-F5344CB8AC3E}">
        <p14:creationId xmlns:p14="http://schemas.microsoft.com/office/powerpoint/2010/main" val="2136809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679F-48B8-D9D9-D2E7-548454C135B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67EEC4F-6D21-4768-14F0-0F1B8A076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F1492AB-E757-B748-05EB-01FD4AE4A724}"/>
              </a:ext>
            </a:extLst>
          </p:cNvPr>
          <p:cNvSpPr>
            <a:spLocks noGrp="1"/>
          </p:cNvSpPr>
          <p:nvPr>
            <p:ph type="dt" sz="half" idx="10"/>
          </p:nvPr>
        </p:nvSpPr>
        <p:spPr/>
        <p:txBody>
          <a:bodyPr/>
          <a:lstStyle/>
          <a:p>
            <a:fld id="{9BC35676-229B-6247-B074-33CB4A0052E2}" type="datetimeFigureOut">
              <a:rPr lang="en-US" smtClean="0"/>
              <a:t>1/13/24</a:t>
            </a:fld>
            <a:endParaRPr lang="en-US"/>
          </a:p>
        </p:txBody>
      </p:sp>
      <p:sp>
        <p:nvSpPr>
          <p:cNvPr id="5" name="Footer Placeholder 4">
            <a:extLst>
              <a:ext uri="{FF2B5EF4-FFF2-40B4-BE49-F238E27FC236}">
                <a16:creationId xmlns:a16="http://schemas.microsoft.com/office/drawing/2014/main" id="{B7715B46-9897-1863-73DB-AC427EF99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92EAD-82D7-3FF4-3DB0-CD512697BD6C}"/>
              </a:ext>
            </a:extLst>
          </p:cNvPr>
          <p:cNvSpPr>
            <a:spLocks noGrp="1"/>
          </p:cNvSpPr>
          <p:nvPr>
            <p:ph type="sldNum" sz="quarter" idx="12"/>
          </p:nvPr>
        </p:nvSpPr>
        <p:spPr/>
        <p:txBody>
          <a:bodyPr/>
          <a:lstStyle/>
          <a:p>
            <a:fld id="{6CF60D3D-1343-034E-B61D-AD2B1989DEB5}" type="slidenum">
              <a:rPr lang="en-US" smtClean="0"/>
              <a:t>‹#›</a:t>
            </a:fld>
            <a:endParaRPr lang="en-US"/>
          </a:p>
        </p:txBody>
      </p:sp>
    </p:spTree>
    <p:extLst>
      <p:ext uri="{BB962C8B-B14F-4D97-AF65-F5344CB8AC3E}">
        <p14:creationId xmlns:p14="http://schemas.microsoft.com/office/powerpoint/2010/main" val="4217475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F3BC-9696-50E2-CAB5-15259F509A5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1A0F33-0980-D18F-A0A2-0C12B0E41D5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11F19E-0CC5-7922-97F1-E3AF2D4019B7}"/>
              </a:ext>
            </a:extLst>
          </p:cNvPr>
          <p:cNvSpPr>
            <a:spLocks noGrp="1"/>
          </p:cNvSpPr>
          <p:nvPr>
            <p:ph type="dt" sz="half" idx="10"/>
          </p:nvPr>
        </p:nvSpPr>
        <p:spPr/>
        <p:txBody>
          <a:bodyPr/>
          <a:lstStyle/>
          <a:p>
            <a:fld id="{9BC35676-229B-6247-B074-33CB4A0052E2}" type="datetimeFigureOut">
              <a:rPr lang="en-US" smtClean="0"/>
              <a:t>1/13/24</a:t>
            </a:fld>
            <a:endParaRPr lang="en-US"/>
          </a:p>
        </p:txBody>
      </p:sp>
      <p:sp>
        <p:nvSpPr>
          <p:cNvPr id="5" name="Footer Placeholder 4">
            <a:extLst>
              <a:ext uri="{FF2B5EF4-FFF2-40B4-BE49-F238E27FC236}">
                <a16:creationId xmlns:a16="http://schemas.microsoft.com/office/drawing/2014/main" id="{1CF91247-F0F4-12D1-5383-22B4982D1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40FB8-B18A-1C20-6B65-B1E066A6060B}"/>
              </a:ext>
            </a:extLst>
          </p:cNvPr>
          <p:cNvSpPr>
            <a:spLocks noGrp="1"/>
          </p:cNvSpPr>
          <p:nvPr>
            <p:ph type="sldNum" sz="quarter" idx="12"/>
          </p:nvPr>
        </p:nvSpPr>
        <p:spPr/>
        <p:txBody>
          <a:bodyPr/>
          <a:lstStyle/>
          <a:p>
            <a:fld id="{6CF60D3D-1343-034E-B61D-AD2B1989DEB5}" type="slidenum">
              <a:rPr lang="en-US" smtClean="0"/>
              <a:t>‹#›</a:t>
            </a:fld>
            <a:endParaRPr lang="en-US"/>
          </a:p>
        </p:txBody>
      </p:sp>
    </p:spTree>
    <p:extLst>
      <p:ext uri="{BB962C8B-B14F-4D97-AF65-F5344CB8AC3E}">
        <p14:creationId xmlns:p14="http://schemas.microsoft.com/office/powerpoint/2010/main" val="263773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86390-8394-44F9-8577-C61CAF7D314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185C9D6-CD0D-CD25-6BE7-7FC594604DA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302CE45-E28D-1A47-CC2F-ACDED25F57CA}"/>
              </a:ext>
            </a:extLst>
          </p:cNvPr>
          <p:cNvSpPr>
            <a:spLocks noGrp="1"/>
          </p:cNvSpPr>
          <p:nvPr>
            <p:ph type="dt" sz="half" idx="10"/>
          </p:nvPr>
        </p:nvSpPr>
        <p:spPr/>
        <p:txBody>
          <a:bodyPr/>
          <a:lstStyle/>
          <a:p>
            <a:fld id="{9BC35676-229B-6247-B074-33CB4A0052E2}" type="datetimeFigureOut">
              <a:rPr lang="en-US" smtClean="0"/>
              <a:t>1/13/24</a:t>
            </a:fld>
            <a:endParaRPr lang="en-US"/>
          </a:p>
        </p:txBody>
      </p:sp>
      <p:sp>
        <p:nvSpPr>
          <p:cNvPr id="5" name="Footer Placeholder 4">
            <a:extLst>
              <a:ext uri="{FF2B5EF4-FFF2-40B4-BE49-F238E27FC236}">
                <a16:creationId xmlns:a16="http://schemas.microsoft.com/office/drawing/2014/main" id="{4EB4169F-0E05-D5DB-6F11-2D5E7E113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81E82-E6A8-4167-5E95-5B93856E367D}"/>
              </a:ext>
            </a:extLst>
          </p:cNvPr>
          <p:cNvSpPr>
            <a:spLocks noGrp="1"/>
          </p:cNvSpPr>
          <p:nvPr>
            <p:ph type="sldNum" sz="quarter" idx="12"/>
          </p:nvPr>
        </p:nvSpPr>
        <p:spPr/>
        <p:txBody>
          <a:bodyPr/>
          <a:lstStyle/>
          <a:p>
            <a:fld id="{6CF60D3D-1343-034E-B61D-AD2B1989DEB5}" type="slidenum">
              <a:rPr lang="en-US" smtClean="0"/>
              <a:t>‹#›</a:t>
            </a:fld>
            <a:endParaRPr lang="en-US"/>
          </a:p>
        </p:txBody>
      </p:sp>
    </p:spTree>
    <p:extLst>
      <p:ext uri="{BB962C8B-B14F-4D97-AF65-F5344CB8AC3E}">
        <p14:creationId xmlns:p14="http://schemas.microsoft.com/office/powerpoint/2010/main" val="355649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C4AE-5D27-E90B-4D15-C30C53FDDA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FAC16F4-4840-8D44-C562-B72B9E96848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652033-AC30-1665-05F1-EAABD265E699}"/>
              </a:ext>
            </a:extLst>
          </p:cNvPr>
          <p:cNvSpPr>
            <a:spLocks noGrp="1"/>
          </p:cNvSpPr>
          <p:nvPr>
            <p:ph type="dt" sz="half" idx="10"/>
          </p:nvPr>
        </p:nvSpPr>
        <p:spPr/>
        <p:txBody>
          <a:bodyPr/>
          <a:lstStyle/>
          <a:p>
            <a:fld id="{9BC35676-229B-6247-B074-33CB4A0052E2}" type="datetimeFigureOut">
              <a:rPr lang="en-US" smtClean="0"/>
              <a:t>1/13/24</a:t>
            </a:fld>
            <a:endParaRPr lang="en-US"/>
          </a:p>
        </p:txBody>
      </p:sp>
      <p:sp>
        <p:nvSpPr>
          <p:cNvPr id="5" name="Footer Placeholder 4">
            <a:extLst>
              <a:ext uri="{FF2B5EF4-FFF2-40B4-BE49-F238E27FC236}">
                <a16:creationId xmlns:a16="http://schemas.microsoft.com/office/drawing/2014/main" id="{F2CDB686-6C80-FA19-9FC0-9C8C55ECE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963E9-2524-6C51-90AC-5823613BB3D8}"/>
              </a:ext>
            </a:extLst>
          </p:cNvPr>
          <p:cNvSpPr>
            <a:spLocks noGrp="1"/>
          </p:cNvSpPr>
          <p:nvPr>
            <p:ph type="sldNum" sz="quarter" idx="12"/>
          </p:nvPr>
        </p:nvSpPr>
        <p:spPr/>
        <p:txBody>
          <a:bodyPr/>
          <a:lstStyle/>
          <a:p>
            <a:fld id="{6CF60D3D-1343-034E-B61D-AD2B1989DEB5}" type="slidenum">
              <a:rPr lang="en-US" smtClean="0"/>
              <a:t>‹#›</a:t>
            </a:fld>
            <a:endParaRPr lang="en-US"/>
          </a:p>
        </p:txBody>
      </p:sp>
    </p:spTree>
    <p:extLst>
      <p:ext uri="{BB962C8B-B14F-4D97-AF65-F5344CB8AC3E}">
        <p14:creationId xmlns:p14="http://schemas.microsoft.com/office/powerpoint/2010/main" val="128493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AD36-565A-AB8F-3F0F-5059330204B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BDE303E-A2C7-7997-A1F5-F07D03CCD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3A94E22-588E-4F0F-1921-3F068A649DD6}"/>
              </a:ext>
            </a:extLst>
          </p:cNvPr>
          <p:cNvSpPr>
            <a:spLocks noGrp="1"/>
          </p:cNvSpPr>
          <p:nvPr>
            <p:ph type="dt" sz="half" idx="10"/>
          </p:nvPr>
        </p:nvSpPr>
        <p:spPr/>
        <p:txBody>
          <a:bodyPr/>
          <a:lstStyle/>
          <a:p>
            <a:fld id="{9BC35676-229B-6247-B074-33CB4A0052E2}" type="datetimeFigureOut">
              <a:rPr lang="en-US" smtClean="0"/>
              <a:t>1/13/24</a:t>
            </a:fld>
            <a:endParaRPr lang="en-US"/>
          </a:p>
        </p:txBody>
      </p:sp>
      <p:sp>
        <p:nvSpPr>
          <p:cNvPr id="5" name="Footer Placeholder 4">
            <a:extLst>
              <a:ext uri="{FF2B5EF4-FFF2-40B4-BE49-F238E27FC236}">
                <a16:creationId xmlns:a16="http://schemas.microsoft.com/office/drawing/2014/main" id="{14E4EED1-DA4E-34C1-AFBC-B8C288E796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87EB7-52AF-E371-8C15-04E8720298BB}"/>
              </a:ext>
            </a:extLst>
          </p:cNvPr>
          <p:cNvSpPr>
            <a:spLocks noGrp="1"/>
          </p:cNvSpPr>
          <p:nvPr>
            <p:ph type="sldNum" sz="quarter" idx="12"/>
          </p:nvPr>
        </p:nvSpPr>
        <p:spPr/>
        <p:txBody>
          <a:bodyPr/>
          <a:lstStyle/>
          <a:p>
            <a:fld id="{6CF60D3D-1343-034E-B61D-AD2B1989DEB5}" type="slidenum">
              <a:rPr lang="en-US" smtClean="0"/>
              <a:t>‹#›</a:t>
            </a:fld>
            <a:endParaRPr lang="en-US"/>
          </a:p>
        </p:txBody>
      </p:sp>
    </p:spTree>
    <p:extLst>
      <p:ext uri="{BB962C8B-B14F-4D97-AF65-F5344CB8AC3E}">
        <p14:creationId xmlns:p14="http://schemas.microsoft.com/office/powerpoint/2010/main" val="3086028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FD87-F378-0BD4-8CCF-22860E9FB04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1EE08D0-395F-B11C-9998-815D4D28FE5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EC184A9-9D4F-4D6A-7F21-D25F219B669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8B5252D-72A0-DEB7-A96A-70E168AF6E8E}"/>
              </a:ext>
            </a:extLst>
          </p:cNvPr>
          <p:cNvSpPr>
            <a:spLocks noGrp="1"/>
          </p:cNvSpPr>
          <p:nvPr>
            <p:ph type="dt" sz="half" idx="10"/>
          </p:nvPr>
        </p:nvSpPr>
        <p:spPr/>
        <p:txBody>
          <a:bodyPr/>
          <a:lstStyle/>
          <a:p>
            <a:fld id="{9BC35676-229B-6247-B074-33CB4A0052E2}" type="datetimeFigureOut">
              <a:rPr lang="en-US" smtClean="0"/>
              <a:t>1/13/24</a:t>
            </a:fld>
            <a:endParaRPr lang="en-US"/>
          </a:p>
        </p:txBody>
      </p:sp>
      <p:sp>
        <p:nvSpPr>
          <p:cNvPr id="6" name="Footer Placeholder 5">
            <a:extLst>
              <a:ext uri="{FF2B5EF4-FFF2-40B4-BE49-F238E27FC236}">
                <a16:creationId xmlns:a16="http://schemas.microsoft.com/office/drawing/2014/main" id="{370D4608-5F01-E1F7-04C1-13EBC7FD2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3F8008-D77F-2F7D-61B5-40CE97B95BDA}"/>
              </a:ext>
            </a:extLst>
          </p:cNvPr>
          <p:cNvSpPr>
            <a:spLocks noGrp="1"/>
          </p:cNvSpPr>
          <p:nvPr>
            <p:ph type="sldNum" sz="quarter" idx="12"/>
          </p:nvPr>
        </p:nvSpPr>
        <p:spPr/>
        <p:txBody>
          <a:bodyPr/>
          <a:lstStyle/>
          <a:p>
            <a:fld id="{6CF60D3D-1343-034E-B61D-AD2B1989DEB5}" type="slidenum">
              <a:rPr lang="en-US" smtClean="0"/>
              <a:t>‹#›</a:t>
            </a:fld>
            <a:endParaRPr lang="en-US"/>
          </a:p>
        </p:txBody>
      </p:sp>
    </p:spTree>
    <p:extLst>
      <p:ext uri="{BB962C8B-B14F-4D97-AF65-F5344CB8AC3E}">
        <p14:creationId xmlns:p14="http://schemas.microsoft.com/office/powerpoint/2010/main" val="114011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46D8-1787-C598-A43E-EF3B9B91092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C07CD81-2B9E-1A0F-1BE9-F43C42076A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6E10693-7E41-DE59-98CF-CF288164597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E775605-46AD-1A1D-ED53-E3BAD5B80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6FA402-DCF2-38AE-5EAB-ECE840394CB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E57F122-9501-AB67-8BAE-DDE252BE5268}"/>
              </a:ext>
            </a:extLst>
          </p:cNvPr>
          <p:cNvSpPr>
            <a:spLocks noGrp="1"/>
          </p:cNvSpPr>
          <p:nvPr>
            <p:ph type="dt" sz="half" idx="10"/>
          </p:nvPr>
        </p:nvSpPr>
        <p:spPr/>
        <p:txBody>
          <a:bodyPr/>
          <a:lstStyle/>
          <a:p>
            <a:fld id="{9BC35676-229B-6247-B074-33CB4A0052E2}" type="datetimeFigureOut">
              <a:rPr lang="en-US" smtClean="0"/>
              <a:t>1/13/24</a:t>
            </a:fld>
            <a:endParaRPr lang="en-US"/>
          </a:p>
        </p:txBody>
      </p:sp>
      <p:sp>
        <p:nvSpPr>
          <p:cNvPr id="8" name="Footer Placeholder 7">
            <a:extLst>
              <a:ext uri="{FF2B5EF4-FFF2-40B4-BE49-F238E27FC236}">
                <a16:creationId xmlns:a16="http://schemas.microsoft.com/office/drawing/2014/main" id="{18B3D531-EF19-FE63-D5FB-43AED403C6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4E3D72-30BB-A80D-1B97-402654987FB6}"/>
              </a:ext>
            </a:extLst>
          </p:cNvPr>
          <p:cNvSpPr>
            <a:spLocks noGrp="1"/>
          </p:cNvSpPr>
          <p:nvPr>
            <p:ph type="sldNum" sz="quarter" idx="12"/>
          </p:nvPr>
        </p:nvSpPr>
        <p:spPr/>
        <p:txBody>
          <a:bodyPr/>
          <a:lstStyle/>
          <a:p>
            <a:fld id="{6CF60D3D-1343-034E-B61D-AD2B1989DEB5}" type="slidenum">
              <a:rPr lang="en-US" smtClean="0"/>
              <a:t>‹#›</a:t>
            </a:fld>
            <a:endParaRPr lang="en-US"/>
          </a:p>
        </p:txBody>
      </p:sp>
    </p:spTree>
    <p:extLst>
      <p:ext uri="{BB962C8B-B14F-4D97-AF65-F5344CB8AC3E}">
        <p14:creationId xmlns:p14="http://schemas.microsoft.com/office/powerpoint/2010/main" val="301926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EDDF5-EE4F-35CD-1D3A-8A30B179EDA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BC18036-E011-8021-484A-66BC5FB773EB}"/>
              </a:ext>
            </a:extLst>
          </p:cNvPr>
          <p:cNvSpPr>
            <a:spLocks noGrp="1"/>
          </p:cNvSpPr>
          <p:nvPr>
            <p:ph type="dt" sz="half" idx="10"/>
          </p:nvPr>
        </p:nvSpPr>
        <p:spPr/>
        <p:txBody>
          <a:bodyPr/>
          <a:lstStyle/>
          <a:p>
            <a:fld id="{9BC35676-229B-6247-B074-33CB4A0052E2}" type="datetimeFigureOut">
              <a:rPr lang="en-US" smtClean="0"/>
              <a:t>1/13/24</a:t>
            </a:fld>
            <a:endParaRPr lang="en-US"/>
          </a:p>
        </p:txBody>
      </p:sp>
      <p:sp>
        <p:nvSpPr>
          <p:cNvPr id="4" name="Footer Placeholder 3">
            <a:extLst>
              <a:ext uri="{FF2B5EF4-FFF2-40B4-BE49-F238E27FC236}">
                <a16:creationId xmlns:a16="http://schemas.microsoft.com/office/drawing/2014/main" id="{B2C8EA52-18D2-4000-F13B-D66FD269AF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14074-ADD0-AB22-2BBC-C96361CC02A9}"/>
              </a:ext>
            </a:extLst>
          </p:cNvPr>
          <p:cNvSpPr>
            <a:spLocks noGrp="1"/>
          </p:cNvSpPr>
          <p:nvPr>
            <p:ph type="sldNum" sz="quarter" idx="12"/>
          </p:nvPr>
        </p:nvSpPr>
        <p:spPr/>
        <p:txBody>
          <a:bodyPr/>
          <a:lstStyle/>
          <a:p>
            <a:fld id="{6CF60D3D-1343-034E-B61D-AD2B1989DEB5}" type="slidenum">
              <a:rPr lang="en-US" smtClean="0"/>
              <a:t>‹#›</a:t>
            </a:fld>
            <a:endParaRPr lang="en-US"/>
          </a:p>
        </p:txBody>
      </p:sp>
    </p:spTree>
    <p:extLst>
      <p:ext uri="{BB962C8B-B14F-4D97-AF65-F5344CB8AC3E}">
        <p14:creationId xmlns:p14="http://schemas.microsoft.com/office/powerpoint/2010/main" val="723275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7CAF73-0AD0-6A5E-7596-EF73BA5FDDF8}"/>
              </a:ext>
            </a:extLst>
          </p:cNvPr>
          <p:cNvSpPr>
            <a:spLocks noGrp="1"/>
          </p:cNvSpPr>
          <p:nvPr>
            <p:ph type="dt" sz="half" idx="10"/>
          </p:nvPr>
        </p:nvSpPr>
        <p:spPr/>
        <p:txBody>
          <a:bodyPr/>
          <a:lstStyle/>
          <a:p>
            <a:fld id="{9BC35676-229B-6247-B074-33CB4A0052E2}" type="datetimeFigureOut">
              <a:rPr lang="en-US" smtClean="0"/>
              <a:t>1/13/24</a:t>
            </a:fld>
            <a:endParaRPr lang="en-US"/>
          </a:p>
        </p:txBody>
      </p:sp>
      <p:sp>
        <p:nvSpPr>
          <p:cNvPr id="3" name="Footer Placeholder 2">
            <a:extLst>
              <a:ext uri="{FF2B5EF4-FFF2-40B4-BE49-F238E27FC236}">
                <a16:creationId xmlns:a16="http://schemas.microsoft.com/office/drawing/2014/main" id="{58568161-F7BF-C8A9-A677-63D2C9834C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FA7010-6913-968F-41C7-FCEE0DBF52C7}"/>
              </a:ext>
            </a:extLst>
          </p:cNvPr>
          <p:cNvSpPr>
            <a:spLocks noGrp="1"/>
          </p:cNvSpPr>
          <p:nvPr>
            <p:ph type="sldNum" sz="quarter" idx="12"/>
          </p:nvPr>
        </p:nvSpPr>
        <p:spPr/>
        <p:txBody>
          <a:bodyPr/>
          <a:lstStyle/>
          <a:p>
            <a:fld id="{6CF60D3D-1343-034E-B61D-AD2B1989DEB5}" type="slidenum">
              <a:rPr lang="en-US" smtClean="0"/>
              <a:t>‹#›</a:t>
            </a:fld>
            <a:endParaRPr lang="en-US"/>
          </a:p>
        </p:txBody>
      </p:sp>
    </p:spTree>
    <p:extLst>
      <p:ext uri="{BB962C8B-B14F-4D97-AF65-F5344CB8AC3E}">
        <p14:creationId xmlns:p14="http://schemas.microsoft.com/office/powerpoint/2010/main" val="371839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7CCF-5688-5F87-7B42-645BA79CAC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52390E9-C5F4-6B02-C36C-9EDBDAD3E0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2C59E89-C6B7-CCBD-0431-05A8BBEF3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A4F9144-5B2C-E024-7CB6-E4EFD3C2E3DF}"/>
              </a:ext>
            </a:extLst>
          </p:cNvPr>
          <p:cNvSpPr>
            <a:spLocks noGrp="1"/>
          </p:cNvSpPr>
          <p:nvPr>
            <p:ph type="dt" sz="half" idx="10"/>
          </p:nvPr>
        </p:nvSpPr>
        <p:spPr/>
        <p:txBody>
          <a:bodyPr/>
          <a:lstStyle/>
          <a:p>
            <a:fld id="{9BC35676-229B-6247-B074-33CB4A0052E2}" type="datetimeFigureOut">
              <a:rPr lang="en-US" smtClean="0"/>
              <a:t>1/13/24</a:t>
            </a:fld>
            <a:endParaRPr lang="en-US"/>
          </a:p>
        </p:txBody>
      </p:sp>
      <p:sp>
        <p:nvSpPr>
          <p:cNvPr id="6" name="Footer Placeholder 5">
            <a:extLst>
              <a:ext uri="{FF2B5EF4-FFF2-40B4-BE49-F238E27FC236}">
                <a16:creationId xmlns:a16="http://schemas.microsoft.com/office/drawing/2014/main" id="{239574EF-70D0-AA34-86F6-046B3854D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E0DFB2-212E-CF0F-7C09-9175B84DE5D1}"/>
              </a:ext>
            </a:extLst>
          </p:cNvPr>
          <p:cNvSpPr>
            <a:spLocks noGrp="1"/>
          </p:cNvSpPr>
          <p:nvPr>
            <p:ph type="sldNum" sz="quarter" idx="12"/>
          </p:nvPr>
        </p:nvSpPr>
        <p:spPr/>
        <p:txBody>
          <a:bodyPr/>
          <a:lstStyle/>
          <a:p>
            <a:fld id="{6CF60D3D-1343-034E-B61D-AD2B1989DEB5}" type="slidenum">
              <a:rPr lang="en-US" smtClean="0"/>
              <a:t>‹#›</a:t>
            </a:fld>
            <a:endParaRPr lang="en-US"/>
          </a:p>
        </p:txBody>
      </p:sp>
    </p:spTree>
    <p:extLst>
      <p:ext uri="{BB962C8B-B14F-4D97-AF65-F5344CB8AC3E}">
        <p14:creationId xmlns:p14="http://schemas.microsoft.com/office/powerpoint/2010/main" val="378902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7D5A-5165-BE48-4428-C1FE93FC99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796C62C-17FD-7865-A406-7BEE60CE4B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FBEF14-AB40-6C84-282F-6B84B26F3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5037544-E73B-5E03-CCDF-C5427A07416B}"/>
              </a:ext>
            </a:extLst>
          </p:cNvPr>
          <p:cNvSpPr>
            <a:spLocks noGrp="1"/>
          </p:cNvSpPr>
          <p:nvPr>
            <p:ph type="dt" sz="half" idx="10"/>
          </p:nvPr>
        </p:nvSpPr>
        <p:spPr/>
        <p:txBody>
          <a:bodyPr/>
          <a:lstStyle/>
          <a:p>
            <a:fld id="{9BC35676-229B-6247-B074-33CB4A0052E2}" type="datetimeFigureOut">
              <a:rPr lang="en-US" smtClean="0"/>
              <a:t>1/13/24</a:t>
            </a:fld>
            <a:endParaRPr lang="en-US"/>
          </a:p>
        </p:txBody>
      </p:sp>
      <p:sp>
        <p:nvSpPr>
          <p:cNvPr id="6" name="Footer Placeholder 5">
            <a:extLst>
              <a:ext uri="{FF2B5EF4-FFF2-40B4-BE49-F238E27FC236}">
                <a16:creationId xmlns:a16="http://schemas.microsoft.com/office/drawing/2014/main" id="{966358D8-9526-247C-F8D3-4353101EB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C5FAD-9FB4-4A49-56E3-2402AFB22295}"/>
              </a:ext>
            </a:extLst>
          </p:cNvPr>
          <p:cNvSpPr>
            <a:spLocks noGrp="1"/>
          </p:cNvSpPr>
          <p:nvPr>
            <p:ph type="sldNum" sz="quarter" idx="12"/>
          </p:nvPr>
        </p:nvSpPr>
        <p:spPr/>
        <p:txBody>
          <a:bodyPr/>
          <a:lstStyle/>
          <a:p>
            <a:fld id="{6CF60D3D-1343-034E-B61D-AD2B1989DEB5}" type="slidenum">
              <a:rPr lang="en-US" smtClean="0"/>
              <a:t>‹#›</a:t>
            </a:fld>
            <a:endParaRPr lang="en-US"/>
          </a:p>
        </p:txBody>
      </p:sp>
    </p:spTree>
    <p:extLst>
      <p:ext uri="{BB962C8B-B14F-4D97-AF65-F5344CB8AC3E}">
        <p14:creationId xmlns:p14="http://schemas.microsoft.com/office/powerpoint/2010/main" val="274355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6AD865-4B31-9908-778D-4CA6BFDD5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BBD3D86-3E3D-CD91-1321-4D17F506F6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C3FC784-3028-A22D-C74C-A38578E61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35676-229B-6247-B074-33CB4A0052E2}" type="datetimeFigureOut">
              <a:rPr lang="en-US" smtClean="0"/>
              <a:t>1/13/24</a:t>
            </a:fld>
            <a:endParaRPr lang="en-US"/>
          </a:p>
        </p:txBody>
      </p:sp>
      <p:sp>
        <p:nvSpPr>
          <p:cNvPr id="5" name="Footer Placeholder 4">
            <a:extLst>
              <a:ext uri="{FF2B5EF4-FFF2-40B4-BE49-F238E27FC236}">
                <a16:creationId xmlns:a16="http://schemas.microsoft.com/office/drawing/2014/main" id="{A77D260A-2010-BAE8-60D3-0F6A4BD21E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50CA64-C428-069B-5FF0-6871C5ECF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60D3D-1343-034E-B61D-AD2B1989DEB5}" type="slidenum">
              <a:rPr lang="en-US" smtClean="0"/>
              <a:t>‹#›</a:t>
            </a:fld>
            <a:endParaRPr lang="en-US"/>
          </a:p>
        </p:txBody>
      </p:sp>
    </p:spTree>
    <p:extLst>
      <p:ext uri="{BB962C8B-B14F-4D97-AF65-F5344CB8AC3E}">
        <p14:creationId xmlns:p14="http://schemas.microsoft.com/office/powerpoint/2010/main" val="3307774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95E032-942D-E207-9158-26A5D2FB83AD}"/>
              </a:ext>
            </a:extLst>
          </p:cNvPr>
          <p:cNvSpPr txBox="1"/>
          <p:nvPr/>
        </p:nvSpPr>
        <p:spPr>
          <a:xfrm>
            <a:off x="286506" y="231628"/>
            <a:ext cx="4542817" cy="523220"/>
          </a:xfrm>
          <a:prstGeom prst="rect">
            <a:avLst/>
          </a:prstGeom>
          <a:noFill/>
        </p:spPr>
        <p:txBody>
          <a:bodyPr wrap="square" rtlCol="0">
            <a:spAutoFit/>
          </a:bodyPr>
          <a:lstStyle/>
          <a:p>
            <a:r>
              <a:rPr lang="en-US" sz="2800" b="1" u="sng" dirty="0"/>
              <a:t>Question 1 (a) (</a:t>
            </a:r>
            <a:r>
              <a:rPr lang="en-US" sz="2800" b="1" u="sng" dirty="0" err="1"/>
              <a:t>i</a:t>
            </a:r>
            <a:r>
              <a:rPr lang="en-US" sz="2800" b="1" u="sng" dirty="0"/>
              <a:t>)</a:t>
            </a:r>
          </a:p>
        </p:txBody>
      </p:sp>
      <p:pic>
        <p:nvPicPr>
          <p:cNvPr id="5" name="Picture 4">
            <a:extLst>
              <a:ext uri="{FF2B5EF4-FFF2-40B4-BE49-F238E27FC236}">
                <a16:creationId xmlns:a16="http://schemas.microsoft.com/office/drawing/2014/main" id="{A42F862B-5A2D-41CE-C4C1-BC67B9FE8727}"/>
              </a:ext>
            </a:extLst>
          </p:cNvPr>
          <p:cNvPicPr>
            <a:picLocks noChangeAspect="1"/>
          </p:cNvPicPr>
          <p:nvPr/>
        </p:nvPicPr>
        <p:blipFill>
          <a:blip r:embed="rId3"/>
          <a:stretch>
            <a:fillRect/>
          </a:stretch>
        </p:blipFill>
        <p:spPr>
          <a:xfrm>
            <a:off x="1384926" y="754848"/>
            <a:ext cx="9422148" cy="4521568"/>
          </a:xfrm>
          <a:prstGeom prst="rect">
            <a:avLst/>
          </a:prstGeom>
        </p:spPr>
      </p:pic>
      <p:sp>
        <p:nvSpPr>
          <p:cNvPr id="6" name="TextBox 5">
            <a:extLst>
              <a:ext uri="{FF2B5EF4-FFF2-40B4-BE49-F238E27FC236}">
                <a16:creationId xmlns:a16="http://schemas.microsoft.com/office/drawing/2014/main" id="{4E1D309F-DABC-D79E-FE93-9A57D9D85E16}"/>
              </a:ext>
            </a:extLst>
          </p:cNvPr>
          <p:cNvSpPr txBox="1"/>
          <p:nvPr/>
        </p:nvSpPr>
        <p:spPr>
          <a:xfrm>
            <a:off x="286505" y="5257562"/>
            <a:ext cx="11583441" cy="1600438"/>
          </a:xfrm>
          <a:prstGeom prst="rect">
            <a:avLst/>
          </a:prstGeom>
          <a:noFill/>
        </p:spPr>
        <p:txBody>
          <a:bodyPr wrap="square" rtlCol="0">
            <a:spAutoFit/>
          </a:bodyPr>
          <a:lstStyle/>
          <a:p>
            <a:pPr algn="just"/>
            <a:r>
              <a:rPr lang="en-US" sz="1400" dirty="0"/>
              <a:t>Note:</a:t>
            </a:r>
          </a:p>
          <a:p>
            <a:pPr marL="342900" indent="-342900" algn="just">
              <a:buFont typeface="+mj-lt"/>
              <a:buAutoNum type="arabicPeriod"/>
            </a:pPr>
            <a:r>
              <a:rPr lang="en-US" sz="1400" dirty="0"/>
              <a:t>Mean was used as summary statistic on price for this study.</a:t>
            </a:r>
          </a:p>
          <a:p>
            <a:pPr marL="342900" indent="-342900" algn="just">
              <a:buFont typeface="+mj-lt"/>
              <a:buAutoNum type="arabicPeriod"/>
            </a:pPr>
            <a:r>
              <a:rPr lang="en-US" sz="1400" dirty="0"/>
              <a:t>Average resale HDB price was aggregated based on planning area boundary.</a:t>
            </a:r>
          </a:p>
          <a:p>
            <a:pPr marL="342900" indent="-342900" algn="just">
              <a:buFont typeface="+mj-lt"/>
              <a:buAutoNum type="arabicPeriod"/>
            </a:pPr>
            <a:r>
              <a:rPr lang="en-US" sz="1400" dirty="0"/>
              <a:t>Average resale HDB price shown in the choropleth map represents 4-room resale HDB for the year 2017.</a:t>
            </a:r>
          </a:p>
          <a:p>
            <a:pPr marL="342900" indent="-342900" algn="just">
              <a:buFont typeface="+mj-lt"/>
              <a:buAutoNum type="arabicPeriod"/>
            </a:pPr>
            <a:r>
              <a:rPr lang="en-US" sz="1400" dirty="0"/>
              <a:t>Choropleth map was plotted using Folium.</a:t>
            </a:r>
          </a:p>
          <a:p>
            <a:pPr marL="342900" indent="-342900" algn="just">
              <a:buFont typeface="+mj-lt"/>
              <a:buAutoNum type="arabicPeriod"/>
            </a:pPr>
            <a:r>
              <a:rPr lang="en-US" sz="1400" dirty="0"/>
              <a:t>2019 planning area boundary was used instead of the provided 2014 version because the 2014 </a:t>
            </a:r>
            <a:r>
              <a:rPr lang="en-US" sz="1400" dirty="0" err="1"/>
              <a:t>geojson</a:t>
            </a:r>
            <a:r>
              <a:rPr lang="en-US" sz="1400" dirty="0"/>
              <a:t> version does not have the correct latitude and latitude value. Hence, the 2014 boundary cannot be overlaid to Singapore map. This issue is resolved by using the 2019 version.</a:t>
            </a:r>
          </a:p>
        </p:txBody>
      </p:sp>
    </p:spTree>
    <p:extLst>
      <p:ext uri="{BB962C8B-B14F-4D97-AF65-F5344CB8AC3E}">
        <p14:creationId xmlns:p14="http://schemas.microsoft.com/office/powerpoint/2010/main" val="3072597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F17C5-48DD-A493-1FEB-F41D4151DABF}"/>
              </a:ext>
            </a:extLst>
          </p:cNvPr>
          <p:cNvSpPr txBox="1"/>
          <p:nvPr/>
        </p:nvSpPr>
        <p:spPr>
          <a:xfrm>
            <a:off x="286506" y="231628"/>
            <a:ext cx="4542817" cy="523220"/>
          </a:xfrm>
          <a:prstGeom prst="rect">
            <a:avLst/>
          </a:prstGeom>
          <a:noFill/>
        </p:spPr>
        <p:txBody>
          <a:bodyPr wrap="square" rtlCol="0">
            <a:spAutoFit/>
          </a:bodyPr>
          <a:lstStyle/>
          <a:p>
            <a:r>
              <a:rPr lang="en-US" sz="2800" b="1" u="sng" dirty="0"/>
              <a:t>Question 3 (iii)</a:t>
            </a:r>
          </a:p>
        </p:txBody>
      </p:sp>
      <p:sp>
        <p:nvSpPr>
          <p:cNvPr id="3" name="TextBox 2">
            <a:extLst>
              <a:ext uri="{FF2B5EF4-FFF2-40B4-BE49-F238E27FC236}">
                <a16:creationId xmlns:a16="http://schemas.microsoft.com/office/drawing/2014/main" id="{8E5E734A-89AC-8CC2-FF26-63964DC00408}"/>
              </a:ext>
            </a:extLst>
          </p:cNvPr>
          <p:cNvSpPr txBox="1"/>
          <p:nvPr/>
        </p:nvSpPr>
        <p:spPr>
          <a:xfrm>
            <a:off x="286505" y="761612"/>
            <a:ext cx="10953713" cy="553998"/>
          </a:xfrm>
          <a:prstGeom prst="rect">
            <a:avLst/>
          </a:prstGeom>
          <a:noFill/>
        </p:spPr>
        <p:txBody>
          <a:bodyPr wrap="square" rtlCol="0">
            <a:spAutoFit/>
          </a:bodyPr>
          <a:lstStyle/>
          <a:p>
            <a:pPr algn="just"/>
            <a:r>
              <a:rPr lang="en-US" sz="1600" b="1" dirty="0"/>
              <a:t>Suggested Machine Learning Model</a:t>
            </a:r>
            <a:endParaRPr lang="en-US" sz="1400" dirty="0"/>
          </a:p>
          <a:p>
            <a:pPr algn="just"/>
            <a:r>
              <a:rPr lang="en-US" sz="1400" dirty="0"/>
              <a:t>As the case study is a binary classification problem, the following classification predictive machine learning models are suggested:</a:t>
            </a:r>
          </a:p>
        </p:txBody>
      </p:sp>
      <p:graphicFrame>
        <p:nvGraphicFramePr>
          <p:cNvPr id="4" name="Table 4">
            <a:extLst>
              <a:ext uri="{FF2B5EF4-FFF2-40B4-BE49-F238E27FC236}">
                <a16:creationId xmlns:a16="http://schemas.microsoft.com/office/drawing/2014/main" id="{9A57D01B-DEB3-5CB7-D6CF-2413A0862804}"/>
              </a:ext>
            </a:extLst>
          </p:cNvPr>
          <p:cNvGraphicFramePr>
            <a:graphicFrameLocks noGrp="1"/>
          </p:cNvGraphicFramePr>
          <p:nvPr>
            <p:extLst>
              <p:ext uri="{D42A27DB-BD31-4B8C-83A1-F6EECF244321}">
                <p14:modId xmlns:p14="http://schemas.microsoft.com/office/powerpoint/2010/main" val="3799768858"/>
              </p:ext>
            </p:extLst>
          </p:nvPr>
        </p:nvGraphicFramePr>
        <p:xfrm>
          <a:off x="286505" y="1322374"/>
          <a:ext cx="11540309" cy="5400040"/>
        </p:xfrm>
        <a:graphic>
          <a:graphicData uri="http://schemas.openxmlformats.org/drawingml/2006/table">
            <a:tbl>
              <a:tblPr firstRow="1" bandRow="1">
                <a:tableStyleId>{5C22544A-7EE6-4342-B048-85BDC9FD1C3A}</a:tableStyleId>
              </a:tblPr>
              <a:tblGrid>
                <a:gridCol w="1179242">
                  <a:extLst>
                    <a:ext uri="{9D8B030D-6E8A-4147-A177-3AD203B41FA5}">
                      <a16:colId xmlns:a16="http://schemas.microsoft.com/office/drawing/2014/main" val="2719515383"/>
                    </a:ext>
                  </a:extLst>
                </a:gridCol>
                <a:gridCol w="3347793">
                  <a:extLst>
                    <a:ext uri="{9D8B030D-6E8A-4147-A177-3AD203B41FA5}">
                      <a16:colId xmlns:a16="http://schemas.microsoft.com/office/drawing/2014/main" val="3751483435"/>
                    </a:ext>
                  </a:extLst>
                </a:gridCol>
                <a:gridCol w="3559585">
                  <a:extLst>
                    <a:ext uri="{9D8B030D-6E8A-4147-A177-3AD203B41FA5}">
                      <a16:colId xmlns:a16="http://schemas.microsoft.com/office/drawing/2014/main" val="1926451203"/>
                    </a:ext>
                  </a:extLst>
                </a:gridCol>
                <a:gridCol w="3453689">
                  <a:extLst>
                    <a:ext uri="{9D8B030D-6E8A-4147-A177-3AD203B41FA5}">
                      <a16:colId xmlns:a16="http://schemas.microsoft.com/office/drawing/2014/main" val="3697781494"/>
                    </a:ext>
                  </a:extLst>
                </a:gridCol>
              </a:tblGrid>
              <a:tr h="370840">
                <a:tc>
                  <a:txBody>
                    <a:bodyPr/>
                    <a:lstStyle/>
                    <a:p>
                      <a:r>
                        <a:rPr lang="en-US" sz="1200" dirty="0"/>
                        <a:t>Model</a:t>
                      </a:r>
                    </a:p>
                  </a:txBody>
                  <a:tcPr/>
                </a:tc>
                <a:tc>
                  <a:txBody>
                    <a:bodyPr/>
                    <a:lstStyle/>
                    <a:p>
                      <a:r>
                        <a:rPr lang="en-US" sz="1200" dirty="0"/>
                        <a:t>Reasons to Use</a:t>
                      </a:r>
                    </a:p>
                  </a:txBody>
                  <a:tcPr/>
                </a:tc>
                <a:tc>
                  <a:txBody>
                    <a:bodyPr/>
                    <a:lstStyle/>
                    <a:p>
                      <a:r>
                        <a:rPr lang="en-US" sz="1200" dirty="0"/>
                        <a:t>Pros</a:t>
                      </a:r>
                    </a:p>
                  </a:txBody>
                  <a:tcPr/>
                </a:tc>
                <a:tc>
                  <a:txBody>
                    <a:bodyPr/>
                    <a:lstStyle/>
                    <a:p>
                      <a:r>
                        <a:rPr lang="en-US" sz="1200" dirty="0"/>
                        <a:t>Cons</a:t>
                      </a:r>
                    </a:p>
                  </a:txBody>
                  <a:tcPr/>
                </a:tc>
                <a:extLst>
                  <a:ext uri="{0D108BD9-81ED-4DB2-BD59-A6C34878D82A}">
                    <a16:rowId xmlns:a16="http://schemas.microsoft.com/office/drawing/2014/main" val="1618076862"/>
                  </a:ext>
                </a:extLst>
              </a:tr>
              <a:tr h="370840">
                <a:tc>
                  <a:txBody>
                    <a:bodyPr/>
                    <a:lstStyle/>
                    <a:p>
                      <a:r>
                        <a:rPr lang="en-US" sz="1200" dirty="0"/>
                        <a:t>Logistic Regression</a:t>
                      </a:r>
                    </a:p>
                  </a:txBody>
                  <a:tcPr/>
                </a:tc>
                <a:tc>
                  <a:txBody>
                    <a:bodyPr/>
                    <a:lstStyle/>
                    <a:p>
                      <a:pPr algn="just"/>
                      <a:r>
                        <a:rPr lang="en-US" sz="1200" dirty="0"/>
                        <a:t>Suitable model as it is a classification algorithm used to find the probability of event success and failure. It is used when the dependent variable is binary in nature. It supports categorizing data into discrete classes by studying the relationship from a given set of labelled data.</a:t>
                      </a:r>
                    </a:p>
                  </a:txBody>
                  <a:tcPr/>
                </a:tc>
                <a:tc>
                  <a:txBody>
                    <a:bodyPr/>
                    <a:lstStyle/>
                    <a:p>
                      <a:pPr marL="171450" indent="-171450" algn="just">
                        <a:buFont typeface="Arial" panose="020B0604020202020204" pitchFamily="34" charset="0"/>
                        <a:buChar char="•"/>
                      </a:pPr>
                      <a:r>
                        <a:rPr lang="en-US" sz="1200" dirty="0"/>
                        <a:t>Ease of implementation.</a:t>
                      </a:r>
                    </a:p>
                    <a:p>
                      <a:pPr marL="171450" indent="-171450" algn="just">
                        <a:buFont typeface="Arial" panose="020B0604020202020204" pitchFamily="34" charset="0"/>
                        <a:buChar char="•"/>
                      </a:pPr>
                      <a:r>
                        <a:rPr lang="en-US" sz="1200" dirty="0"/>
                        <a:t>Ease of interpretability due to probabilistic output.</a:t>
                      </a:r>
                    </a:p>
                    <a:p>
                      <a:pPr marL="171450" indent="-171450" algn="just">
                        <a:buFont typeface="Arial" panose="020B0604020202020204" pitchFamily="34" charset="0"/>
                        <a:buChar char="•"/>
                      </a:pPr>
                      <a:r>
                        <a:rPr lang="en-US" sz="1200" dirty="0"/>
                        <a:t>In comparison to more complicated models, it works well with small and linearly separable datasets and is less prone to overfitting.</a:t>
                      </a:r>
                    </a:p>
                  </a:txBody>
                  <a:tcPr/>
                </a:tc>
                <a:tc>
                  <a: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kern="1200" dirty="0">
                          <a:solidFill>
                            <a:schemeClr val="dk1"/>
                          </a:solidFill>
                          <a:latin typeface="+mn-lt"/>
                          <a:ea typeface="+mn-ea"/>
                          <a:cs typeface="+mn-cs"/>
                        </a:rPr>
                        <a:t>It constructs linear boundaries. Model may not perform well if relationship is non-linear.</a:t>
                      </a:r>
                      <a:endParaRPr lang="en-US" sz="1200" kern="1200" dirty="0">
                        <a:solidFill>
                          <a:schemeClr val="dk1"/>
                        </a:solidFill>
                        <a:latin typeface="+mn-lt"/>
                        <a:ea typeface="+mn-ea"/>
                        <a:cs typeface="+mn-cs"/>
                      </a:endParaRPr>
                    </a:p>
                    <a:p>
                      <a:pPr marL="171450" indent="-171450" algn="just"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It may not capture complex relationships in the data as effectively as more advanced algorithms like decision trees or neural networks.</a:t>
                      </a:r>
                    </a:p>
                    <a:p>
                      <a:pPr marL="171450" indent="-171450" algn="just" defTabSz="914400" rtl="0" eaLnBrk="1" latinLnBrk="0" hangingPunct="1">
                        <a:buFont typeface="Arial" panose="020B0604020202020204" pitchFamily="34" charset="0"/>
                        <a:buChar char="•"/>
                      </a:pPr>
                      <a:r>
                        <a:rPr lang="en-SG" sz="1200" kern="1200" dirty="0">
                          <a:solidFill>
                            <a:schemeClr val="dk1"/>
                          </a:solidFill>
                          <a:latin typeface="+mn-lt"/>
                          <a:ea typeface="+mn-ea"/>
                          <a:cs typeface="+mn-cs"/>
                        </a:rPr>
                        <a:t>Logistic regression can be sensitive to outliers, which might affect the model's performance.</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414023540"/>
                  </a:ext>
                </a:extLst>
              </a:tr>
              <a:tr h="370840">
                <a:tc>
                  <a:txBody>
                    <a:bodyPr/>
                    <a:lstStyle/>
                    <a:p>
                      <a:r>
                        <a:rPr lang="en-US" sz="1200" dirty="0"/>
                        <a:t>Random Forest</a:t>
                      </a:r>
                    </a:p>
                  </a:txBody>
                  <a:tcPr/>
                </a:tc>
                <a:tc>
                  <a:txBody>
                    <a:bodyPr/>
                    <a:lstStyle/>
                    <a:p>
                      <a:pPr algn="just"/>
                      <a:r>
                        <a:rPr lang="en-US" sz="1200" dirty="0"/>
                        <a:t>Popular ensemble algorithm used for classification tasks due to its high accuracy, robustness, versatility, and scalability. Random Forest reduces overfitting by averaging multiple decision trees and is less sensitive to noise and outliers in the data. It provides a measure of feature importance, which can be useful for feature selection and data interpretation.</a:t>
                      </a:r>
                    </a:p>
                  </a:txBody>
                  <a:tcPr/>
                </a:tc>
                <a:tc>
                  <a:txBody>
                    <a:bodyPr/>
                    <a:lstStyle/>
                    <a:p>
                      <a:pPr marL="171450" indent="-171450" algn="just">
                        <a:buFont typeface="Arial" panose="020B0604020202020204" pitchFamily="34" charset="0"/>
                        <a:buChar char="•"/>
                      </a:pPr>
                      <a:r>
                        <a:rPr lang="en-SG" sz="1200" kern="1200" dirty="0">
                          <a:solidFill>
                            <a:schemeClr val="dk1"/>
                          </a:solidFill>
                          <a:latin typeface="+mn-lt"/>
                          <a:ea typeface="+mn-ea"/>
                          <a:cs typeface="+mn-cs"/>
                        </a:rPr>
                        <a:t>Generally, provide high accuracy by combining the predictions of multiple decision trees.</a:t>
                      </a:r>
                      <a:endParaRPr lang="en-US" sz="1200" kern="1200" dirty="0">
                        <a:solidFill>
                          <a:schemeClr val="dk1"/>
                        </a:solidFill>
                        <a:latin typeface="+mn-lt"/>
                        <a:ea typeface="+mn-ea"/>
                        <a:cs typeface="+mn-cs"/>
                      </a:endParaRPr>
                    </a:p>
                    <a:p>
                      <a:pPr marL="171450" indent="-171450" algn="just">
                        <a:buFont typeface="Arial" panose="020B0604020202020204" pitchFamily="34" charset="0"/>
                        <a:buChar char="•"/>
                      </a:pPr>
                      <a:r>
                        <a:rPr lang="en-US" sz="1200" dirty="0"/>
                        <a:t>Less prone to overfitting and less sensitive to outliers compared to individual decision trees. The aggregation of predictions from multiple trees helps create a more robust model that generalizes well to unseen data.</a:t>
                      </a:r>
                    </a:p>
                    <a:p>
                      <a:pPr marL="171450" indent="-171450" algn="just" defTabSz="914400" rtl="0" eaLnBrk="1" latinLnBrk="0" hangingPunct="1">
                        <a:buFont typeface="Arial" panose="020B0604020202020204" pitchFamily="34" charset="0"/>
                        <a:buChar char="•"/>
                      </a:pPr>
                      <a:r>
                        <a:rPr lang="en-SG" sz="1200" kern="1200" dirty="0">
                          <a:solidFill>
                            <a:schemeClr val="dk1"/>
                          </a:solidFill>
                          <a:latin typeface="+mn-lt"/>
                          <a:ea typeface="+mn-ea"/>
                          <a:cs typeface="+mn-cs"/>
                        </a:rPr>
                        <a:t>Can capture non-linear relationships between features and the target variable. They are capable of representing complex decision boundaries.</a:t>
                      </a:r>
                    </a:p>
                  </a:txBody>
                  <a:tcPr/>
                </a:tc>
                <a:tc>
                  <a:txBody>
                    <a:bodyPr/>
                    <a:lstStyle/>
                    <a:p>
                      <a:pPr marL="171450" indent="-171450" algn="just" defTabSz="914400" rtl="0" eaLnBrk="1" latinLnBrk="0" hangingPunct="1">
                        <a:buFont typeface="Arial" panose="020B0604020202020204" pitchFamily="34" charset="0"/>
                        <a:buChar char="•"/>
                      </a:pPr>
                      <a:r>
                        <a:rPr lang="en-SG" sz="1200" kern="1200" dirty="0">
                          <a:solidFill>
                            <a:schemeClr val="dk1"/>
                          </a:solidFill>
                          <a:latin typeface="+mn-lt"/>
                          <a:ea typeface="+mn-ea"/>
                          <a:cs typeface="+mn-cs"/>
                        </a:rPr>
                        <a:t>The ensemble structure and multiple trees make Random Forests more complex to interpret compared to individual decision trees.</a:t>
                      </a:r>
                    </a:p>
                    <a:p>
                      <a:pPr marL="171450" indent="-171450" algn="just" defTabSz="914400" rtl="0" eaLnBrk="1" latinLnBrk="0" hangingPunct="1">
                        <a:buFont typeface="Arial" panose="020B0604020202020204" pitchFamily="34" charset="0"/>
                        <a:buChar char="•"/>
                      </a:pPr>
                      <a:r>
                        <a:rPr lang="en-SG" sz="1200" kern="1200" dirty="0">
                          <a:solidFill>
                            <a:schemeClr val="dk1"/>
                          </a:solidFill>
                          <a:latin typeface="+mn-lt"/>
                          <a:ea typeface="+mn-ea"/>
                          <a:cs typeface="+mn-cs"/>
                        </a:rPr>
                        <a:t>Training many trees in the forest can be computationally expensive and may require more resources.</a:t>
                      </a:r>
                    </a:p>
                    <a:p>
                      <a:pPr marL="171450" indent="-171450" algn="just" defTabSz="914400" rtl="0" eaLnBrk="1" latinLnBrk="0" hangingPunct="1">
                        <a:buFont typeface="Arial" panose="020B0604020202020204" pitchFamily="34" charset="0"/>
                        <a:buChar char="•"/>
                      </a:pPr>
                      <a:r>
                        <a:rPr lang="en-SG" sz="1200" kern="1200" dirty="0">
                          <a:solidFill>
                            <a:schemeClr val="dk1"/>
                          </a:solidFill>
                          <a:latin typeface="+mn-lt"/>
                          <a:ea typeface="+mn-ea"/>
                          <a:cs typeface="+mn-cs"/>
                        </a:rPr>
                        <a:t>Random Forests may not perform well on imbalanced datasets without additional techniques like class weighting or resampling.</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130231718"/>
                  </a:ext>
                </a:extLst>
              </a:tr>
              <a:tr h="370840">
                <a:tc>
                  <a:txBody>
                    <a:bodyPr/>
                    <a:lstStyle/>
                    <a:p>
                      <a:r>
                        <a:rPr lang="en-US" sz="1200" dirty="0" err="1"/>
                        <a:t>XGBClassifier</a:t>
                      </a:r>
                      <a:endParaRPr lang="en-US" sz="1200" dirty="0"/>
                    </a:p>
                  </a:txBody>
                  <a:tcPr/>
                </a:tc>
                <a:tc>
                  <a:txBody>
                    <a:bodyPr/>
                    <a:lstStyle/>
                    <a:p>
                      <a:pPr algn="just"/>
                      <a:r>
                        <a:rPr lang="en-US" sz="1200" dirty="0"/>
                        <a:t>Well-known and effective machine learning that is frequently applied to supervised classification learning problems due to its accuracy and scalability. It is based on the gradient boosting architecture.</a:t>
                      </a:r>
                    </a:p>
                  </a:txBody>
                  <a:tcPr/>
                </a:tc>
                <a:tc>
                  <a: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kern="1200" dirty="0">
                          <a:solidFill>
                            <a:schemeClr val="dk1"/>
                          </a:solidFill>
                          <a:latin typeface="+mn-lt"/>
                          <a:ea typeface="+mn-ea"/>
                          <a:cs typeface="+mn-cs"/>
                        </a:rPr>
                        <a:t>Known for its high accuracy.</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kern="1200" dirty="0">
                          <a:solidFill>
                            <a:schemeClr val="dk1"/>
                          </a:solidFill>
                          <a:latin typeface="+mn-lt"/>
                          <a:ea typeface="+mn-ea"/>
                          <a:cs typeface="+mn-cs"/>
                        </a:rPr>
                        <a:t>Has a built-in capability to handle missing values during the training process, reducing the need for extensive data pre-processing.</a:t>
                      </a:r>
                    </a:p>
                    <a:p>
                      <a:pPr marL="171450" indent="-171450" algn="just">
                        <a:buFont typeface="Arial" panose="020B0604020202020204" pitchFamily="34" charset="0"/>
                        <a:buChar char="•"/>
                      </a:pPr>
                      <a:r>
                        <a:rPr lang="en-SG" sz="1200" kern="1200" dirty="0">
                          <a:solidFill>
                            <a:schemeClr val="dk1"/>
                          </a:solidFill>
                          <a:latin typeface="+mn-lt"/>
                          <a:ea typeface="+mn-ea"/>
                          <a:cs typeface="+mn-cs"/>
                        </a:rPr>
                        <a:t>Offers options to handle imbalanced datasets, such as assigning different weights to classes or using techniques like oversampling and </a:t>
                      </a:r>
                      <a:r>
                        <a:rPr lang="en-SG" sz="1200" kern="1200" dirty="0" err="1">
                          <a:solidFill>
                            <a:schemeClr val="dk1"/>
                          </a:solidFill>
                          <a:latin typeface="+mn-lt"/>
                          <a:ea typeface="+mn-ea"/>
                          <a:cs typeface="+mn-cs"/>
                        </a:rPr>
                        <a:t>undersampling</a:t>
                      </a:r>
                      <a:r>
                        <a:rPr lang="en-SG" sz="1200" kern="1200" dirty="0">
                          <a:solidFill>
                            <a:schemeClr val="dk1"/>
                          </a:solidFill>
                          <a:latin typeface="+mn-lt"/>
                          <a:ea typeface="+mn-ea"/>
                          <a:cs typeface="+mn-cs"/>
                        </a:rPr>
                        <a:t>.</a:t>
                      </a:r>
                    </a:p>
                    <a:p>
                      <a:pPr marL="171450" indent="-171450" algn="just">
                        <a:buFont typeface="Arial" panose="020B0604020202020204" pitchFamily="34" charset="0"/>
                        <a:buChar char="•"/>
                      </a:pPr>
                      <a:r>
                        <a:rPr lang="en-SG" sz="1200" kern="1200" dirty="0">
                          <a:solidFill>
                            <a:schemeClr val="dk1"/>
                          </a:solidFill>
                          <a:latin typeface="+mn-lt"/>
                          <a:ea typeface="+mn-ea"/>
                          <a:cs typeface="+mn-cs"/>
                        </a:rPr>
                        <a:t>Ability to handle overfitting through built-in regularization and early stopping.</a:t>
                      </a:r>
                      <a:endParaRPr lang="en-US" sz="1200" kern="1200" dirty="0">
                        <a:solidFill>
                          <a:schemeClr val="dk1"/>
                        </a:solidFill>
                        <a:latin typeface="+mn-lt"/>
                        <a:ea typeface="+mn-ea"/>
                        <a:cs typeface="+mn-cs"/>
                      </a:endParaRPr>
                    </a:p>
                  </a:txBody>
                  <a:tcPr/>
                </a:tc>
                <a:tc>
                  <a:txBody>
                    <a:bodyPr/>
                    <a:lstStyle/>
                    <a:p>
                      <a:pPr marL="171450" indent="-171450" algn="just">
                        <a:buFont typeface="Arial" panose="020B0604020202020204" pitchFamily="34" charset="0"/>
                        <a:buChar char="•"/>
                      </a:pPr>
                      <a:r>
                        <a:rPr lang="en-SG" sz="1200" kern="1200" dirty="0">
                          <a:solidFill>
                            <a:schemeClr val="dk1"/>
                          </a:solidFill>
                          <a:latin typeface="+mn-lt"/>
                          <a:ea typeface="+mn-ea"/>
                          <a:cs typeface="+mn-cs"/>
                        </a:rPr>
                        <a:t>More complex than simpler models like logistic regression, making it potentially harder to interpret and explain to non-technical stakeholders.</a:t>
                      </a:r>
                    </a:p>
                    <a:p>
                      <a:pPr marL="171450" indent="-171450" algn="just">
                        <a:buFont typeface="Arial" panose="020B0604020202020204" pitchFamily="34" charset="0"/>
                        <a:buChar char="•"/>
                      </a:pPr>
                      <a:r>
                        <a:rPr lang="en-SG" sz="1200" kern="1200" dirty="0">
                          <a:solidFill>
                            <a:schemeClr val="dk1"/>
                          </a:solidFill>
                          <a:latin typeface="+mn-lt"/>
                          <a:ea typeface="+mn-ea"/>
                          <a:cs typeface="+mn-cs"/>
                        </a:rPr>
                        <a:t>Tend to be more computationally expensive when involving many decision trees.</a:t>
                      </a:r>
                    </a:p>
                    <a:p>
                      <a:pPr marL="171450" indent="-171450" algn="just" defTabSz="914400" rtl="0" eaLnBrk="1" latinLnBrk="0" hangingPunct="1">
                        <a:buFont typeface="Arial" panose="020B0604020202020204" pitchFamily="34" charset="0"/>
                        <a:buChar char="•"/>
                      </a:pPr>
                      <a:r>
                        <a:rPr lang="en-SG" sz="1200" kern="1200" dirty="0">
                          <a:solidFill>
                            <a:schemeClr val="dk1"/>
                          </a:solidFill>
                          <a:latin typeface="+mn-lt"/>
                          <a:ea typeface="+mn-ea"/>
                          <a:cs typeface="+mn-cs"/>
                        </a:rPr>
                        <a:t>Prone to overfitting on small datasets, especially when the number of features is large relative to the number of samples.</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1767622047"/>
                  </a:ext>
                </a:extLst>
              </a:tr>
            </a:tbl>
          </a:graphicData>
        </a:graphic>
      </p:graphicFrame>
    </p:spTree>
    <p:extLst>
      <p:ext uri="{BB962C8B-B14F-4D97-AF65-F5344CB8AC3E}">
        <p14:creationId xmlns:p14="http://schemas.microsoft.com/office/powerpoint/2010/main" val="1859361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FFAAB1-C3F9-C352-08FA-2CE0CAE42FBD}"/>
              </a:ext>
            </a:extLst>
          </p:cNvPr>
          <p:cNvSpPr txBox="1"/>
          <p:nvPr/>
        </p:nvSpPr>
        <p:spPr>
          <a:xfrm>
            <a:off x="286506" y="231628"/>
            <a:ext cx="4542817" cy="523220"/>
          </a:xfrm>
          <a:prstGeom prst="rect">
            <a:avLst/>
          </a:prstGeom>
          <a:noFill/>
        </p:spPr>
        <p:txBody>
          <a:bodyPr wrap="square" rtlCol="0">
            <a:spAutoFit/>
          </a:bodyPr>
          <a:lstStyle/>
          <a:p>
            <a:r>
              <a:rPr lang="en-US" sz="2800" b="1" u="sng" dirty="0"/>
              <a:t>Question 3 (iv)</a:t>
            </a:r>
          </a:p>
        </p:txBody>
      </p:sp>
      <p:sp>
        <p:nvSpPr>
          <p:cNvPr id="3" name="TextBox 2">
            <a:extLst>
              <a:ext uri="{FF2B5EF4-FFF2-40B4-BE49-F238E27FC236}">
                <a16:creationId xmlns:a16="http://schemas.microsoft.com/office/drawing/2014/main" id="{D52864AC-4943-3A09-E66F-1861C3D6CD3C}"/>
              </a:ext>
            </a:extLst>
          </p:cNvPr>
          <p:cNvSpPr txBox="1"/>
          <p:nvPr/>
        </p:nvSpPr>
        <p:spPr>
          <a:xfrm>
            <a:off x="286505" y="761612"/>
            <a:ext cx="10953713" cy="984885"/>
          </a:xfrm>
          <a:prstGeom prst="rect">
            <a:avLst/>
          </a:prstGeom>
          <a:noFill/>
        </p:spPr>
        <p:txBody>
          <a:bodyPr wrap="square" rtlCol="0">
            <a:spAutoFit/>
          </a:bodyPr>
          <a:lstStyle/>
          <a:p>
            <a:pPr algn="just"/>
            <a:r>
              <a:rPr lang="en-US" sz="1600" b="1" dirty="0"/>
              <a:t>Assessment of Model Prediction</a:t>
            </a:r>
            <a:endParaRPr lang="en-US" sz="1400" dirty="0"/>
          </a:p>
          <a:p>
            <a:pPr algn="just"/>
            <a:r>
              <a:rPr lang="en-US" sz="1400" dirty="0"/>
              <a:t>We may evaluate the model's performance in the classification prediction task using several metrics as follows:</a:t>
            </a:r>
          </a:p>
          <a:p>
            <a:pPr algn="just"/>
            <a:endParaRPr lang="en-US" sz="1400" dirty="0"/>
          </a:p>
          <a:p>
            <a:pPr algn="just"/>
            <a:endParaRPr lang="en-US" sz="1400" dirty="0"/>
          </a:p>
        </p:txBody>
      </p:sp>
      <p:graphicFrame>
        <p:nvGraphicFramePr>
          <p:cNvPr id="4" name="Table 4">
            <a:extLst>
              <a:ext uri="{FF2B5EF4-FFF2-40B4-BE49-F238E27FC236}">
                <a16:creationId xmlns:a16="http://schemas.microsoft.com/office/drawing/2014/main" id="{7710B508-35E1-2D71-05C1-AF8626F853CD}"/>
              </a:ext>
            </a:extLst>
          </p:cNvPr>
          <p:cNvGraphicFramePr>
            <a:graphicFrameLocks noGrp="1"/>
          </p:cNvGraphicFramePr>
          <p:nvPr>
            <p:extLst>
              <p:ext uri="{D42A27DB-BD31-4B8C-83A1-F6EECF244321}">
                <p14:modId xmlns:p14="http://schemas.microsoft.com/office/powerpoint/2010/main" val="3614377556"/>
              </p:ext>
            </p:extLst>
          </p:nvPr>
        </p:nvGraphicFramePr>
        <p:xfrm>
          <a:off x="286505" y="1510478"/>
          <a:ext cx="11333275" cy="4668520"/>
        </p:xfrm>
        <a:graphic>
          <a:graphicData uri="http://schemas.openxmlformats.org/drawingml/2006/table">
            <a:tbl>
              <a:tblPr firstRow="1" bandRow="1">
                <a:tableStyleId>{5C22544A-7EE6-4342-B048-85BDC9FD1C3A}</a:tableStyleId>
              </a:tblPr>
              <a:tblGrid>
                <a:gridCol w="1831494">
                  <a:extLst>
                    <a:ext uri="{9D8B030D-6E8A-4147-A177-3AD203B41FA5}">
                      <a16:colId xmlns:a16="http://schemas.microsoft.com/office/drawing/2014/main" val="2719515383"/>
                    </a:ext>
                  </a:extLst>
                </a:gridCol>
                <a:gridCol w="9501781">
                  <a:extLst>
                    <a:ext uri="{9D8B030D-6E8A-4147-A177-3AD203B41FA5}">
                      <a16:colId xmlns:a16="http://schemas.microsoft.com/office/drawing/2014/main" val="3751483435"/>
                    </a:ext>
                  </a:extLst>
                </a:gridCol>
              </a:tblGrid>
              <a:tr h="370840">
                <a:tc>
                  <a:txBody>
                    <a:bodyPr/>
                    <a:lstStyle/>
                    <a:p>
                      <a:r>
                        <a:rPr lang="en-US" sz="1400" dirty="0"/>
                        <a:t>Evaluation metrics</a:t>
                      </a:r>
                    </a:p>
                  </a:txBody>
                  <a:tcPr/>
                </a:tc>
                <a:tc>
                  <a:txBody>
                    <a:bodyPr/>
                    <a:lstStyle/>
                    <a:p>
                      <a:r>
                        <a:rPr lang="en-US" sz="1400" dirty="0"/>
                        <a:t>Reasons to use</a:t>
                      </a:r>
                    </a:p>
                  </a:txBody>
                  <a:tcPr/>
                </a:tc>
                <a:extLst>
                  <a:ext uri="{0D108BD9-81ED-4DB2-BD59-A6C34878D82A}">
                    <a16:rowId xmlns:a16="http://schemas.microsoft.com/office/drawing/2014/main" val="1618076862"/>
                  </a:ext>
                </a:extLst>
              </a:tr>
              <a:tr h="370840">
                <a:tc>
                  <a:txBody>
                    <a:bodyPr/>
                    <a:lstStyle/>
                    <a:p>
                      <a:r>
                        <a:rPr lang="en-US" sz="1400" dirty="0"/>
                        <a:t>Confusion matrix</a:t>
                      </a:r>
                    </a:p>
                  </a:txBody>
                  <a:tcPr/>
                </a:tc>
                <a:tc>
                  <a:txBody>
                    <a:bodyPr/>
                    <a:lstStyle/>
                    <a:p>
                      <a:pPr marL="285750" indent="-285750" algn="just">
                        <a:buFont typeface="Arial" panose="020B0604020202020204" pitchFamily="34" charset="0"/>
                        <a:buChar char="•"/>
                      </a:pPr>
                      <a:r>
                        <a:rPr lang="en-US" sz="1400" kern="1200" dirty="0">
                          <a:solidFill>
                            <a:schemeClr val="dk1"/>
                          </a:solidFill>
                          <a:latin typeface="+mn-lt"/>
                          <a:ea typeface="+mn-ea"/>
                          <a:cs typeface="+mn-cs"/>
                        </a:rPr>
                        <a:t>The confusion matrix is a tabular representation that summarizes the model’s predictions against the true labels. It shows the number of true positives, true negatives, false positives, and false negatives. </a:t>
                      </a:r>
                    </a:p>
                    <a:p>
                      <a:pPr marL="285750" indent="-285750" algn="just">
                        <a:buFont typeface="Arial" panose="020B0604020202020204" pitchFamily="34" charset="0"/>
                        <a:buChar char="•"/>
                      </a:pPr>
                      <a:r>
                        <a:rPr lang="en-US" sz="1400" kern="1200" dirty="0">
                          <a:solidFill>
                            <a:schemeClr val="dk1"/>
                          </a:solidFill>
                          <a:latin typeface="+mn-lt"/>
                          <a:ea typeface="+mn-ea"/>
                          <a:cs typeface="+mn-cs"/>
                        </a:rPr>
                        <a:t>From the confusion matrix, other metrics like accuracy, precision, and recall can be calculated.</a:t>
                      </a:r>
                    </a:p>
                  </a:txBody>
                  <a:tcPr/>
                </a:tc>
                <a:extLst>
                  <a:ext uri="{0D108BD9-81ED-4DB2-BD59-A6C34878D82A}">
                    <a16:rowId xmlns:a16="http://schemas.microsoft.com/office/drawing/2014/main" val="3327042886"/>
                  </a:ext>
                </a:extLst>
              </a:tr>
              <a:tr h="370840">
                <a:tc>
                  <a:txBody>
                    <a:bodyPr/>
                    <a:lstStyle/>
                    <a:p>
                      <a:r>
                        <a:rPr lang="en-US" sz="1400" dirty="0"/>
                        <a:t>Accuracy</a:t>
                      </a:r>
                    </a:p>
                  </a:txBody>
                  <a:tcPr/>
                </a:tc>
                <a:tc>
                  <a:txBody>
                    <a:bodyPr/>
                    <a:lstStyle/>
                    <a:p>
                      <a:pPr marL="285750" indent="-285750" algn="just">
                        <a:buFont typeface="Arial" panose="020B0604020202020204" pitchFamily="34" charset="0"/>
                        <a:buChar char="•"/>
                      </a:pPr>
                      <a:r>
                        <a:rPr lang="en-US" sz="1400" dirty="0"/>
                        <a:t>It calculates the model's accuracy percentage over the total number of predictions. But accuracy can be deceiving, particularly in datasets that are unbalanced and exhibit a dominance of one class over another. </a:t>
                      </a:r>
                    </a:p>
                    <a:p>
                      <a:pPr marL="285750" indent="-285750" algn="just">
                        <a:buFont typeface="Arial" panose="020B0604020202020204" pitchFamily="34" charset="0"/>
                        <a:buChar char="•"/>
                      </a:pPr>
                      <a:r>
                        <a:rPr lang="en-SG" sz="1400" kern="1200" dirty="0">
                          <a:solidFill>
                            <a:schemeClr val="dk1"/>
                          </a:solidFill>
                          <a:latin typeface="+mn-lt"/>
                          <a:ea typeface="+mn-ea"/>
                          <a:cs typeface="+mn-cs"/>
                        </a:rPr>
                        <a:t>Accuracy = (True Positives + True Negatives) / Total Samples</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414023540"/>
                  </a:ext>
                </a:extLst>
              </a:tr>
              <a:tr h="370840">
                <a:tc>
                  <a:txBody>
                    <a:bodyPr/>
                    <a:lstStyle/>
                    <a:p>
                      <a:r>
                        <a:rPr lang="en-US" sz="1400" dirty="0"/>
                        <a:t>Precision</a:t>
                      </a:r>
                    </a:p>
                  </a:txBody>
                  <a:tcPr/>
                </a:tc>
                <a:tc>
                  <a:txBody>
                    <a:bodyPr/>
                    <a:lstStyle/>
                    <a:p>
                      <a:pPr marL="285750" indent="-285750">
                        <a:buFont typeface="Arial" panose="020B0604020202020204" pitchFamily="34" charset="0"/>
                        <a:buChar char="•"/>
                      </a:pPr>
                      <a:r>
                        <a:rPr lang="en-SG" sz="1400" kern="1200" dirty="0">
                          <a:solidFill>
                            <a:schemeClr val="dk1"/>
                          </a:solidFill>
                          <a:latin typeface="+mn-lt"/>
                          <a:ea typeface="+mn-ea"/>
                          <a:cs typeface="+mn-cs"/>
                        </a:rPr>
                        <a:t>Precision focuses on the number of true positive predictions among the instances predicted as positive. It is the ratio of true positives to the total predicted positives.</a:t>
                      </a:r>
                    </a:p>
                    <a:p>
                      <a:pPr marL="285750" indent="-285750">
                        <a:buFont typeface="Arial" panose="020B0604020202020204" pitchFamily="34" charset="0"/>
                        <a:buChar char="•"/>
                      </a:pPr>
                      <a:r>
                        <a:rPr lang="en-SG" sz="1400" kern="1200" dirty="0">
                          <a:solidFill>
                            <a:schemeClr val="dk1"/>
                          </a:solidFill>
                          <a:latin typeface="+mn-lt"/>
                          <a:ea typeface="+mn-ea"/>
                          <a:cs typeface="+mn-cs"/>
                        </a:rPr>
                        <a:t>Precision = True Positives / (True Positives + False Positives) </a:t>
                      </a:r>
                    </a:p>
                    <a:p>
                      <a:pPr marL="285750" indent="-285750">
                        <a:buFont typeface="Arial" panose="020B0604020202020204" pitchFamily="34" charset="0"/>
                        <a:buChar char="•"/>
                      </a:pPr>
                      <a:r>
                        <a:rPr lang="en-SG" sz="1400" kern="1200" dirty="0">
                          <a:solidFill>
                            <a:schemeClr val="dk1"/>
                          </a:solidFill>
                          <a:latin typeface="+mn-lt"/>
                          <a:ea typeface="+mn-ea"/>
                          <a:cs typeface="+mn-cs"/>
                        </a:rPr>
                        <a:t>Precision is useful when the cost of false positives is high.</a:t>
                      </a:r>
                    </a:p>
                  </a:txBody>
                  <a:tcPr/>
                </a:tc>
                <a:extLst>
                  <a:ext uri="{0D108BD9-81ED-4DB2-BD59-A6C34878D82A}">
                    <a16:rowId xmlns:a16="http://schemas.microsoft.com/office/drawing/2014/main" val="178447836"/>
                  </a:ext>
                </a:extLst>
              </a:tr>
              <a:tr h="370840">
                <a:tc>
                  <a:txBody>
                    <a:bodyPr/>
                    <a:lstStyle/>
                    <a:p>
                      <a:r>
                        <a:rPr lang="en-US" sz="1400" dirty="0"/>
                        <a:t>Recall</a:t>
                      </a:r>
                    </a:p>
                  </a:txBody>
                  <a:tcPr/>
                </a:tc>
                <a:tc>
                  <a:txBody>
                    <a:bodyPr/>
                    <a:lstStyle/>
                    <a:p>
                      <a:pPr marL="285750" indent="-285750" algn="l" defTabSz="914400" rtl="0" eaLnBrk="1" latinLnBrk="0" hangingPunct="1">
                        <a:buFont typeface="Arial" panose="020B0604020202020204" pitchFamily="34" charset="0"/>
                        <a:buChar char="•"/>
                      </a:pPr>
                      <a:r>
                        <a:rPr lang="en-SG" sz="1400" kern="1200" dirty="0">
                          <a:solidFill>
                            <a:schemeClr val="dk1"/>
                          </a:solidFill>
                          <a:latin typeface="+mn-lt"/>
                          <a:ea typeface="+mn-ea"/>
                          <a:cs typeface="+mn-cs"/>
                        </a:rPr>
                        <a:t>Recall focuses on the number of true positive predictions among the actual positive instances. It is the ratio of true positives to the total actual positives.</a:t>
                      </a:r>
                    </a:p>
                    <a:p>
                      <a:pPr marL="285750" indent="-285750" algn="l" defTabSz="914400" rtl="0" eaLnBrk="1" latinLnBrk="0" hangingPunct="1">
                        <a:buFont typeface="Arial" panose="020B0604020202020204" pitchFamily="34" charset="0"/>
                        <a:buChar char="•"/>
                      </a:pPr>
                      <a:r>
                        <a:rPr lang="en-SG" sz="1400" kern="1200" dirty="0">
                          <a:solidFill>
                            <a:schemeClr val="dk1"/>
                          </a:solidFill>
                          <a:latin typeface="+mn-lt"/>
                          <a:ea typeface="+mn-ea"/>
                          <a:cs typeface="+mn-cs"/>
                        </a:rPr>
                        <a:t>Recall = True Positives / (True Positives + False Negatives)</a:t>
                      </a:r>
                    </a:p>
                    <a:p>
                      <a:pPr marL="285750" indent="-285750" algn="l" defTabSz="914400" rtl="0" eaLnBrk="1" latinLnBrk="0" hangingPunct="1">
                        <a:buFont typeface="Arial" panose="020B0604020202020204" pitchFamily="34" charset="0"/>
                        <a:buChar char="•"/>
                      </a:pPr>
                      <a:r>
                        <a:rPr lang="en-SG" sz="1400" kern="1200" dirty="0">
                          <a:solidFill>
                            <a:schemeClr val="dk1"/>
                          </a:solidFill>
                          <a:latin typeface="+mn-lt"/>
                          <a:ea typeface="+mn-ea"/>
                          <a:cs typeface="+mn-cs"/>
                        </a:rPr>
                        <a:t>Recall is useful when the cost of false negatives is high.</a:t>
                      </a:r>
                    </a:p>
                  </a:txBody>
                  <a:tcPr/>
                </a:tc>
                <a:extLst>
                  <a:ext uri="{0D108BD9-81ED-4DB2-BD59-A6C34878D82A}">
                    <a16:rowId xmlns:a16="http://schemas.microsoft.com/office/drawing/2014/main" val="3130231718"/>
                  </a:ext>
                </a:extLst>
              </a:tr>
              <a:tr h="370840">
                <a:tc>
                  <a:txBody>
                    <a:bodyPr/>
                    <a:lstStyle/>
                    <a:p>
                      <a:pPr marL="0" algn="l" defTabSz="914400" rtl="0" eaLnBrk="1" latinLnBrk="0" hangingPunct="1"/>
                      <a:r>
                        <a:rPr lang="en-SG" sz="1400" kern="1200" dirty="0">
                          <a:solidFill>
                            <a:schemeClr val="dk1"/>
                          </a:solidFill>
                          <a:latin typeface="+mn-lt"/>
                          <a:ea typeface="+mn-ea"/>
                          <a:cs typeface="+mn-cs"/>
                        </a:rPr>
                        <a:t>Area Under the Receiver Operating Characteristic (ROC AUC)</a:t>
                      </a:r>
                      <a:endParaRPr lang="en-US" sz="1400" kern="1200" dirty="0">
                        <a:solidFill>
                          <a:schemeClr val="dk1"/>
                        </a:solidFill>
                        <a:latin typeface="+mn-lt"/>
                        <a:ea typeface="+mn-ea"/>
                        <a:cs typeface="+mn-cs"/>
                      </a:endParaRPr>
                    </a:p>
                  </a:txBody>
                  <a:tcPr/>
                </a:tc>
                <a:tc>
                  <a:txBody>
                    <a:bodyPr/>
                    <a:lstStyle/>
                    <a:p>
                      <a:pPr marL="285750" indent="-285750" algn="just" defTabSz="914400" rtl="0" eaLnBrk="1" latinLnBrk="0" hangingPunct="1">
                        <a:buFont typeface="Arial" panose="020B0604020202020204" pitchFamily="34" charset="0"/>
                        <a:buChar char="•"/>
                      </a:pPr>
                      <a:r>
                        <a:rPr lang="en-SG" sz="1400" kern="1200" dirty="0">
                          <a:solidFill>
                            <a:schemeClr val="dk1"/>
                          </a:solidFill>
                          <a:latin typeface="+mn-lt"/>
                          <a:ea typeface="+mn-ea"/>
                          <a:cs typeface="+mn-cs"/>
                        </a:rPr>
                        <a:t>Measures the area under the ROC curve, which illustrates the trade-off between true positive rate and false positive rate at various thresholds.</a:t>
                      </a:r>
                    </a:p>
                    <a:p>
                      <a:pPr marL="285750" indent="-285750" algn="just" defTabSz="914400" rtl="0" eaLnBrk="1" latinLnBrk="0" hangingPunct="1">
                        <a:buFont typeface="Arial" panose="020B0604020202020204" pitchFamily="34" charset="0"/>
                        <a:buChar char="•"/>
                      </a:pPr>
                      <a:r>
                        <a:rPr lang="en-SG" sz="1400" kern="1200" dirty="0">
                          <a:solidFill>
                            <a:schemeClr val="dk1"/>
                          </a:solidFill>
                          <a:latin typeface="+mn-lt"/>
                          <a:ea typeface="+mn-ea"/>
                          <a:cs typeface="+mn-cs"/>
                        </a:rPr>
                        <a:t>A higher ROC AUC indicates better model performance.</a:t>
                      </a:r>
                    </a:p>
                    <a:p>
                      <a:pPr algn="just"/>
                      <a:endParaRPr lang="en-US" sz="1400" dirty="0"/>
                    </a:p>
                  </a:txBody>
                  <a:tcPr/>
                </a:tc>
                <a:extLst>
                  <a:ext uri="{0D108BD9-81ED-4DB2-BD59-A6C34878D82A}">
                    <a16:rowId xmlns:a16="http://schemas.microsoft.com/office/drawing/2014/main" val="1767622047"/>
                  </a:ext>
                </a:extLst>
              </a:tr>
            </a:tbl>
          </a:graphicData>
        </a:graphic>
      </p:graphicFrame>
    </p:spTree>
    <p:extLst>
      <p:ext uri="{BB962C8B-B14F-4D97-AF65-F5344CB8AC3E}">
        <p14:creationId xmlns:p14="http://schemas.microsoft.com/office/powerpoint/2010/main" val="24146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8EFBF2-E5C0-5A64-760C-5D1923CBA5A1}"/>
              </a:ext>
            </a:extLst>
          </p:cNvPr>
          <p:cNvSpPr txBox="1"/>
          <p:nvPr/>
        </p:nvSpPr>
        <p:spPr>
          <a:xfrm>
            <a:off x="286506" y="231628"/>
            <a:ext cx="4542817" cy="523220"/>
          </a:xfrm>
          <a:prstGeom prst="rect">
            <a:avLst/>
          </a:prstGeom>
          <a:noFill/>
        </p:spPr>
        <p:txBody>
          <a:bodyPr wrap="square" rtlCol="0">
            <a:spAutoFit/>
          </a:bodyPr>
          <a:lstStyle/>
          <a:p>
            <a:r>
              <a:rPr lang="en-US" sz="2800" b="1" u="sng" dirty="0"/>
              <a:t>Question 3 (iv) - continued</a:t>
            </a:r>
          </a:p>
        </p:txBody>
      </p:sp>
      <p:sp>
        <p:nvSpPr>
          <p:cNvPr id="3" name="TextBox 2">
            <a:extLst>
              <a:ext uri="{FF2B5EF4-FFF2-40B4-BE49-F238E27FC236}">
                <a16:creationId xmlns:a16="http://schemas.microsoft.com/office/drawing/2014/main" id="{76DAA57A-194B-099F-0215-4A3D96D8B0DB}"/>
              </a:ext>
            </a:extLst>
          </p:cNvPr>
          <p:cNvSpPr txBox="1"/>
          <p:nvPr/>
        </p:nvSpPr>
        <p:spPr>
          <a:xfrm>
            <a:off x="286506" y="1257831"/>
            <a:ext cx="10953713" cy="4832092"/>
          </a:xfrm>
          <a:prstGeom prst="rect">
            <a:avLst/>
          </a:prstGeom>
          <a:noFill/>
        </p:spPr>
        <p:txBody>
          <a:bodyPr wrap="square" rtlCol="0">
            <a:spAutoFit/>
          </a:bodyPr>
          <a:lstStyle/>
          <a:p>
            <a:pPr algn="just"/>
            <a:r>
              <a:rPr lang="en-SG" sz="1400" b="0" i="0" dirty="0">
                <a:solidFill>
                  <a:srgbClr val="242424"/>
                </a:solidFill>
                <a:effectLst/>
              </a:rPr>
              <a:t>Choosing the appropriate evaluation metrics depends on the specific problem i.e. if the dataset contains class imbalance issue.</a:t>
            </a:r>
          </a:p>
          <a:p>
            <a:pPr algn="just"/>
            <a:r>
              <a:rPr lang="en-SG" sz="1400" b="0" i="0" dirty="0">
                <a:solidFill>
                  <a:srgbClr val="242424"/>
                </a:solidFill>
                <a:effectLst/>
              </a:rPr>
              <a:t>For example, class imbalance typically occu</a:t>
            </a:r>
            <a:r>
              <a:rPr lang="en-SG" sz="1400" dirty="0">
                <a:solidFill>
                  <a:srgbClr val="242424"/>
                </a:solidFill>
              </a:rPr>
              <a:t>rs if positive class (buyer choose HDB loan) outweighs negative class (buyer choose bank loan). </a:t>
            </a:r>
          </a:p>
          <a:p>
            <a:pPr algn="just"/>
            <a:endParaRPr lang="en-SG" sz="1400" dirty="0">
              <a:solidFill>
                <a:srgbClr val="242424"/>
              </a:solidFill>
            </a:endParaRPr>
          </a:p>
          <a:p>
            <a:pPr algn="just"/>
            <a:r>
              <a:rPr lang="en-SG" sz="1400" b="1" u="sng" dirty="0">
                <a:solidFill>
                  <a:srgbClr val="242424"/>
                </a:solidFill>
              </a:rPr>
              <a:t>Balanced Class Dataset</a:t>
            </a:r>
          </a:p>
          <a:p>
            <a:pPr algn="just"/>
            <a:r>
              <a:rPr lang="en-SG" sz="1400" dirty="0">
                <a:solidFill>
                  <a:srgbClr val="242424"/>
                </a:solidFill>
              </a:rPr>
              <a:t>For </a:t>
            </a:r>
            <a:r>
              <a:rPr lang="en-SG" sz="1400" b="1" dirty="0">
                <a:solidFill>
                  <a:srgbClr val="242424"/>
                </a:solidFill>
              </a:rPr>
              <a:t>balanced class dataset </a:t>
            </a:r>
            <a:r>
              <a:rPr lang="en-SG" sz="1400" dirty="0">
                <a:solidFill>
                  <a:srgbClr val="242424"/>
                </a:solidFill>
              </a:rPr>
              <a:t>where the number of instances in each class is roughly equal:</a:t>
            </a:r>
          </a:p>
          <a:p>
            <a:pPr marL="285750" indent="-285750" algn="just">
              <a:buFont typeface="Arial" panose="020B0604020202020204" pitchFamily="34" charset="0"/>
              <a:buChar char="•"/>
            </a:pPr>
            <a:r>
              <a:rPr lang="en-SG" sz="1400" b="1" dirty="0">
                <a:solidFill>
                  <a:srgbClr val="242424"/>
                </a:solidFill>
              </a:rPr>
              <a:t>Accuracy </a:t>
            </a:r>
            <a:r>
              <a:rPr lang="en-SG" sz="1400" dirty="0">
                <a:solidFill>
                  <a:srgbClr val="242424"/>
                </a:solidFill>
              </a:rPr>
              <a:t>can be used as an evaluation metric.</a:t>
            </a:r>
          </a:p>
          <a:p>
            <a:pPr algn="just"/>
            <a:endParaRPr lang="en-SG" sz="1400" b="0" i="0" dirty="0">
              <a:solidFill>
                <a:srgbClr val="242424"/>
              </a:solidFill>
              <a:effectLst/>
            </a:endParaRPr>
          </a:p>
          <a:p>
            <a:pPr algn="just"/>
            <a:r>
              <a:rPr lang="en-SG" sz="1400" b="1" u="sng" dirty="0">
                <a:solidFill>
                  <a:srgbClr val="242424"/>
                </a:solidFill>
              </a:rPr>
              <a:t>Imbalanced Class Dataset</a:t>
            </a:r>
            <a:endParaRPr lang="en-SG" sz="1400" b="1" i="0" u="sng" dirty="0">
              <a:solidFill>
                <a:srgbClr val="242424"/>
              </a:solidFill>
              <a:effectLst/>
            </a:endParaRPr>
          </a:p>
          <a:p>
            <a:pPr algn="just"/>
            <a:r>
              <a:rPr lang="en-SG" sz="1400" dirty="0">
                <a:solidFill>
                  <a:srgbClr val="242424"/>
                </a:solidFill>
              </a:rPr>
              <a:t>For </a:t>
            </a:r>
            <a:r>
              <a:rPr lang="en-SG" sz="1400" b="1" dirty="0">
                <a:solidFill>
                  <a:srgbClr val="242424"/>
                </a:solidFill>
              </a:rPr>
              <a:t>imbalanced class dataset</a:t>
            </a:r>
            <a:r>
              <a:rPr lang="en-SG" sz="1400" dirty="0">
                <a:solidFill>
                  <a:srgbClr val="242424"/>
                </a:solidFill>
              </a:rPr>
              <a:t>, accuracy is not a reliable metric for imbalanced datasets because it does not consider the class distribution and can be easily influenced by the majority class. In the context of imbalanced datasets, where one class significantly outnumbers the other, accuracy can give a misleading impression of model performance.</a:t>
            </a:r>
          </a:p>
          <a:p>
            <a:pPr algn="just"/>
            <a:endParaRPr lang="en-SG" sz="1400" dirty="0">
              <a:solidFill>
                <a:srgbClr val="242424"/>
              </a:solidFill>
            </a:endParaRPr>
          </a:p>
          <a:p>
            <a:pPr marL="285750" indent="-285750" algn="just">
              <a:buFont typeface="Arial" panose="020B0604020202020204" pitchFamily="34" charset="0"/>
              <a:buChar char="•"/>
            </a:pPr>
            <a:r>
              <a:rPr lang="en-SG" sz="1400" b="1" i="0" dirty="0">
                <a:solidFill>
                  <a:srgbClr val="242424"/>
                </a:solidFill>
                <a:effectLst/>
              </a:rPr>
              <a:t>Recall &amp; Precision: </a:t>
            </a:r>
            <a:r>
              <a:rPr lang="en-SG" sz="1400" b="0" i="0" dirty="0">
                <a:solidFill>
                  <a:srgbClr val="242424"/>
                </a:solidFill>
                <a:effectLst/>
              </a:rPr>
              <a:t>In choosing evaluation metric for imbalanced class dataset, the relative importance of false positives and false negatives must be ascertained. For instance, in medical diagnoses, </a:t>
            </a:r>
            <a:r>
              <a:rPr lang="en-SG" sz="1400" b="1" i="0" dirty="0">
                <a:solidFill>
                  <a:srgbClr val="242424"/>
                </a:solidFill>
                <a:effectLst/>
              </a:rPr>
              <a:t>recall</a:t>
            </a:r>
            <a:r>
              <a:rPr lang="en-SG" sz="1400" b="0" i="0" dirty="0">
                <a:solidFill>
                  <a:srgbClr val="242424"/>
                </a:solidFill>
                <a:effectLst/>
              </a:rPr>
              <a:t> might be more critical to identify as many true positive cases as possible, even if it increases false positives. On the other hand, in spam detection, </a:t>
            </a:r>
            <a:r>
              <a:rPr lang="en-SG" sz="1400" b="1" i="0" dirty="0">
                <a:solidFill>
                  <a:srgbClr val="242424"/>
                </a:solidFill>
                <a:effectLst/>
              </a:rPr>
              <a:t>precision</a:t>
            </a:r>
            <a:r>
              <a:rPr lang="en-SG" sz="1400" b="0" i="0" dirty="0">
                <a:solidFill>
                  <a:srgbClr val="242424"/>
                </a:solidFill>
                <a:effectLst/>
              </a:rPr>
              <a:t> might be more important to minimize false positives and avoid flagging legitimate emails as spam.</a:t>
            </a:r>
          </a:p>
          <a:p>
            <a:pPr algn="just"/>
            <a:endParaRPr lang="en-SG" sz="1400" dirty="0">
              <a:solidFill>
                <a:srgbClr val="242424"/>
              </a:solidFill>
            </a:endParaRPr>
          </a:p>
          <a:p>
            <a:pPr marL="285750" indent="-285750" algn="just">
              <a:buFont typeface="Arial" panose="020B0604020202020204" pitchFamily="34" charset="0"/>
              <a:buChar char="•"/>
            </a:pPr>
            <a:r>
              <a:rPr lang="en-SG" sz="1400" b="1" dirty="0">
                <a:solidFill>
                  <a:srgbClr val="242424"/>
                </a:solidFill>
              </a:rPr>
              <a:t>AUC-ROC</a:t>
            </a:r>
            <a:r>
              <a:rPr lang="en-SG" sz="1400" dirty="0">
                <a:solidFill>
                  <a:srgbClr val="242424"/>
                </a:solidFill>
              </a:rPr>
              <a:t> evaluates a model's ability to distinguish between positive and negative instances across various decision thresholds. This is particularly important in imbalanced datasets where one class is much more prevalent than the other. AUC-ROC is less sensitive to imbalanced class distribution because it considers the model's true positive rate (sensitivity) and false positive rate across different threshold settings. It provides an aggregate measure of performance.</a:t>
            </a:r>
          </a:p>
          <a:p>
            <a:pPr algn="just"/>
            <a:endParaRPr lang="en-SG" sz="1400" dirty="0">
              <a:solidFill>
                <a:srgbClr val="242424"/>
              </a:solidFill>
            </a:endParaRPr>
          </a:p>
        </p:txBody>
      </p:sp>
    </p:spTree>
    <p:extLst>
      <p:ext uri="{BB962C8B-B14F-4D97-AF65-F5344CB8AC3E}">
        <p14:creationId xmlns:p14="http://schemas.microsoft.com/office/powerpoint/2010/main" val="1997679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8EFBF2-E5C0-5A64-760C-5D1923CBA5A1}"/>
              </a:ext>
            </a:extLst>
          </p:cNvPr>
          <p:cNvSpPr txBox="1"/>
          <p:nvPr/>
        </p:nvSpPr>
        <p:spPr>
          <a:xfrm>
            <a:off x="286506" y="231628"/>
            <a:ext cx="4542817" cy="523220"/>
          </a:xfrm>
          <a:prstGeom prst="rect">
            <a:avLst/>
          </a:prstGeom>
          <a:noFill/>
        </p:spPr>
        <p:txBody>
          <a:bodyPr wrap="square" rtlCol="0">
            <a:spAutoFit/>
          </a:bodyPr>
          <a:lstStyle/>
          <a:p>
            <a:r>
              <a:rPr lang="en-US" sz="2800" b="1" u="sng" dirty="0"/>
              <a:t>Question 3 (v)</a:t>
            </a:r>
          </a:p>
        </p:txBody>
      </p:sp>
      <p:sp>
        <p:nvSpPr>
          <p:cNvPr id="3" name="TextBox 2">
            <a:extLst>
              <a:ext uri="{FF2B5EF4-FFF2-40B4-BE49-F238E27FC236}">
                <a16:creationId xmlns:a16="http://schemas.microsoft.com/office/drawing/2014/main" id="{3C38583A-10B0-3779-8A24-958768915E01}"/>
              </a:ext>
            </a:extLst>
          </p:cNvPr>
          <p:cNvSpPr txBox="1"/>
          <p:nvPr/>
        </p:nvSpPr>
        <p:spPr>
          <a:xfrm>
            <a:off x="286506" y="942766"/>
            <a:ext cx="10953713" cy="553998"/>
          </a:xfrm>
          <a:prstGeom prst="rect">
            <a:avLst/>
          </a:prstGeom>
          <a:noFill/>
        </p:spPr>
        <p:txBody>
          <a:bodyPr wrap="square" rtlCol="0">
            <a:spAutoFit/>
          </a:bodyPr>
          <a:lstStyle/>
          <a:p>
            <a:pPr algn="just"/>
            <a:r>
              <a:rPr lang="en-US" sz="1600" b="1" dirty="0"/>
              <a:t>Any other considerations.</a:t>
            </a:r>
            <a:endParaRPr lang="en-US" sz="1400" dirty="0"/>
          </a:p>
          <a:p>
            <a:pPr algn="just"/>
            <a:endParaRPr lang="en-US" sz="1400" dirty="0"/>
          </a:p>
        </p:txBody>
      </p:sp>
    </p:spTree>
    <p:extLst>
      <p:ext uri="{BB962C8B-B14F-4D97-AF65-F5344CB8AC3E}">
        <p14:creationId xmlns:p14="http://schemas.microsoft.com/office/powerpoint/2010/main" val="4192985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F591C-0AE9-FA10-9E16-A1F0AC2C4031}"/>
              </a:ext>
            </a:extLst>
          </p:cNvPr>
          <p:cNvSpPr txBox="1"/>
          <p:nvPr/>
        </p:nvSpPr>
        <p:spPr>
          <a:xfrm>
            <a:off x="286506" y="231628"/>
            <a:ext cx="4542817" cy="523220"/>
          </a:xfrm>
          <a:prstGeom prst="rect">
            <a:avLst/>
          </a:prstGeom>
          <a:noFill/>
        </p:spPr>
        <p:txBody>
          <a:bodyPr wrap="square" rtlCol="0">
            <a:spAutoFit/>
          </a:bodyPr>
          <a:lstStyle/>
          <a:p>
            <a:r>
              <a:rPr lang="en-US" sz="2800" b="1" u="sng" dirty="0"/>
              <a:t>Question 1 (a) (ii)</a:t>
            </a:r>
          </a:p>
        </p:txBody>
      </p:sp>
      <p:sp>
        <p:nvSpPr>
          <p:cNvPr id="3" name="TextBox 2">
            <a:extLst>
              <a:ext uri="{FF2B5EF4-FFF2-40B4-BE49-F238E27FC236}">
                <a16:creationId xmlns:a16="http://schemas.microsoft.com/office/drawing/2014/main" id="{9DAA5F20-8B54-D39D-F8F4-F6F1BA1DCABA}"/>
              </a:ext>
            </a:extLst>
          </p:cNvPr>
          <p:cNvSpPr txBox="1"/>
          <p:nvPr/>
        </p:nvSpPr>
        <p:spPr>
          <a:xfrm>
            <a:off x="286505" y="1061050"/>
            <a:ext cx="10953713" cy="4185761"/>
          </a:xfrm>
          <a:prstGeom prst="rect">
            <a:avLst/>
          </a:prstGeom>
          <a:noFill/>
        </p:spPr>
        <p:txBody>
          <a:bodyPr wrap="square" rtlCol="0">
            <a:spAutoFit/>
          </a:bodyPr>
          <a:lstStyle/>
          <a:p>
            <a:pPr algn="just"/>
            <a:r>
              <a:rPr lang="en-US" sz="1400" dirty="0"/>
              <a:t>From the choropleth map shown in the previous slide, the following observations can be drawn:</a:t>
            </a:r>
          </a:p>
          <a:p>
            <a:pPr algn="just"/>
            <a:endParaRPr lang="en-US" sz="1400" dirty="0"/>
          </a:p>
          <a:p>
            <a:pPr marL="342900" indent="-342900" algn="just">
              <a:buFont typeface="+mj-lt"/>
              <a:buAutoNum type="arabicPeriod"/>
            </a:pPr>
            <a:r>
              <a:rPr lang="en-US" sz="1400" b="1" dirty="0"/>
              <a:t>Resale HDB located within the central area and Queenstown area have the highest average resale price</a:t>
            </a:r>
            <a:r>
              <a:rPr lang="en-US" sz="1400" dirty="0"/>
              <a:t>. Because of their ideal locations, which provide easy access to important services and effective transit, central area HDBs are pricey. Elevated property values are a result of limited land availability and high demand in these key places. HDB units in these regions are more expensive due to the ease and desirability of being centrally located. On the other hand, Queenstown is a developed town with a strategic location that offers a rich history, sociocultural relevance, and well-connected public transit. These all contribute to the high cost of resale HDB apartments in the Queenstown area. </a:t>
            </a:r>
          </a:p>
          <a:p>
            <a:pPr marL="342900" indent="-342900" algn="just">
              <a:buFont typeface="+mj-lt"/>
              <a:buAutoNum type="arabicPeriod"/>
            </a:pPr>
            <a:endParaRPr lang="en-US" sz="1400" dirty="0"/>
          </a:p>
          <a:p>
            <a:pPr marL="342900" indent="-342900" algn="just">
              <a:buFont typeface="+mj-lt"/>
              <a:buAutoNum type="arabicPeriod"/>
            </a:pPr>
            <a:r>
              <a:rPr lang="en-US" sz="1400" b="1" dirty="0"/>
              <a:t>Average resale HDB price increases as proximity to central area increases with average resale HDB price</a:t>
            </a:r>
            <a:r>
              <a:rPr lang="en-US" sz="1400" dirty="0"/>
              <a:t>. Moving out from key districts results in lower HDB prices, mostly because there is more land available and less demand. There is usually less demand for houses in peripheral locations because they are farther from business zones and have fewer facilities. These places have more land available than core districts, which makes the market more competitive and drives down HDB prices.</a:t>
            </a:r>
          </a:p>
          <a:p>
            <a:pPr marL="342900" indent="-342900" algn="just">
              <a:buFont typeface="+mj-lt"/>
              <a:buAutoNum type="arabicPeriod"/>
            </a:pPr>
            <a:endParaRPr lang="en-US" sz="1400" dirty="0"/>
          </a:p>
          <a:p>
            <a:pPr marL="342900" indent="-342900" algn="just">
              <a:buFont typeface="+mj-lt"/>
              <a:buAutoNum type="arabicPeriod"/>
            </a:pPr>
            <a:r>
              <a:rPr lang="en-US" sz="1400" b="1" dirty="0"/>
              <a:t>Average resale HDB price is more expensive in mature estates (Clementi) compared to non-mature estates (Jurong West)</a:t>
            </a:r>
            <a:r>
              <a:rPr lang="en-US" sz="1400" dirty="0"/>
              <a:t>. Mature estate HDB prices are typically more expensive for a variety of reasons. Mature estates are very sought-after because of their well-established infrastructure, practical amenities, and close access to important facilities. The established open spaces, schools, healthcare services, and dependable public transportation that these mature communities typically offer add to the demand for housing in these locations. In mature estates, the scarcity of land for new developments adds to the value of real estate. When comparing mature estates to newer or less developed locations, the combination of these variables results in higher HDB prices.</a:t>
            </a:r>
          </a:p>
        </p:txBody>
      </p:sp>
    </p:spTree>
    <p:extLst>
      <p:ext uri="{BB962C8B-B14F-4D97-AF65-F5344CB8AC3E}">
        <p14:creationId xmlns:p14="http://schemas.microsoft.com/office/powerpoint/2010/main" val="353961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5204BD-8156-A60A-3FE8-FF7E1201CAC0}"/>
              </a:ext>
            </a:extLst>
          </p:cNvPr>
          <p:cNvSpPr txBox="1"/>
          <p:nvPr/>
        </p:nvSpPr>
        <p:spPr>
          <a:xfrm>
            <a:off x="286506" y="231628"/>
            <a:ext cx="4542817" cy="523220"/>
          </a:xfrm>
          <a:prstGeom prst="rect">
            <a:avLst/>
          </a:prstGeom>
          <a:noFill/>
        </p:spPr>
        <p:txBody>
          <a:bodyPr wrap="square" rtlCol="0">
            <a:spAutoFit/>
          </a:bodyPr>
          <a:lstStyle/>
          <a:p>
            <a:r>
              <a:rPr lang="en-US" sz="2800" b="1" u="sng" dirty="0"/>
              <a:t>Question 1 (b) (</a:t>
            </a:r>
            <a:r>
              <a:rPr lang="en-US" sz="2800" b="1" u="sng" dirty="0" err="1"/>
              <a:t>i</a:t>
            </a:r>
            <a:r>
              <a:rPr lang="en-US" sz="2800" b="1" u="sng" dirty="0"/>
              <a:t>)</a:t>
            </a:r>
          </a:p>
        </p:txBody>
      </p:sp>
      <p:grpSp>
        <p:nvGrpSpPr>
          <p:cNvPr id="24" name="Group 23">
            <a:extLst>
              <a:ext uri="{FF2B5EF4-FFF2-40B4-BE49-F238E27FC236}">
                <a16:creationId xmlns:a16="http://schemas.microsoft.com/office/drawing/2014/main" id="{C266B36C-BA17-EC3C-F553-92AF671FC353}"/>
              </a:ext>
            </a:extLst>
          </p:cNvPr>
          <p:cNvGrpSpPr/>
          <p:nvPr/>
        </p:nvGrpSpPr>
        <p:grpSpPr>
          <a:xfrm>
            <a:off x="2321823" y="895503"/>
            <a:ext cx="7548353" cy="5066994"/>
            <a:chOff x="174924" y="1186816"/>
            <a:chExt cx="6338992" cy="4058079"/>
          </a:xfrm>
        </p:grpSpPr>
        <p:pic>
          <p:nvPicPr>
            <p:cNvPr id="22" name="Picture 21">
              <a:extLst>
                <a:ext uri="{FF2B5EF4-FFF2-40B4-BE49-F238E27FC236}">
                  <a16:creationId xmlns:a16="http://schemas.microsoft.com/office/drawing/2014/main" id="{DB79A87C-65E5-2161-6491-7B0CECFE8AD0}"/>
                </a:ext>
              </a:extLst>
            </p:cNvPr>
            <p:cNvPicPr>
              <a:picLocks noChangeAspect="1"/>
            </p:cNvPicPr>
            <p:nvPr/>
          </p:nvPicPr>
          <p:blipFill>
            <a:blip r:embed="rId3"/>
            <a:stretch>
              <a:fillRect/>
            </a:stretch>
          </p:blipFill>
          <p:spPr>
            <a:xfrm>
              <a:off x="174924" y="1186816"/>
              <a:ext cx="5069936" cy="4058079"/>
            </a:xfrm>
            <a:prstGeom prst="rect">
              <a:avLst/>
            </a:prstGeom>
          </p:spPr>
        </p:pic>
        <p:pic>
          <p:nvPicPr>
            <p:cNvPr id="23" name="Picture 22">
              <a:extLst>
                <a:ext uri="{FF2B5EF4-FFF2-40B4-BE49-F238E27FC236}">
                  <a16:creationId xmlns:a16="http://schemas.microsoft.com/office/drawing/2014/main" id="{C4F32CD2-97D1-7FD5-0B2C-EC84FB3ED088}"/>
                </a:ext>
              </a:extLst>
            </p:cNvPr>
            <p:cNvPicPr>
              <a:picLocks noChangeAspect="1"/>
            </p:cNvPicPr>
            <p:nvPr/>
          </p:nvPicPr>
          <p:blipFill>
            <a:blip r:embed="rId4"/>
            <a:stretch>
              <a:fillRect/>
            </a:stretch>
          </p:blipFill>
          <p:spPr>
            <a:xfrm>
              <a:off x="4875333" y="1186816"/>
              <a:ext cx="1638583" cy="1550958"/>
            </a:xfrm>
            <a:prstGeom prst="rect">
              <a:avLst/>
            </a:prstGeom>
          </p:spPr>
        </p:pic>
      </p:grpSp>
      <p:sp>
        <p:nvSpPr>
          <p:cNvPr id="25" name="TextBox 24">
            <a:extLst>
              <a:ext uri="{FF2B5EF4-FFF2-40B4-BE49-F238E27FC236}">
                <a16:creationId xmlns:a16="http://schemas.microsoft.com/office/drawing/2014/main" id="{7C4BD94A-A54D-A914-F60B-8B88B9E2D055}"/>
              </a:ext>
            </a:extLst>
          </p:cNvPr>
          <p:cNvSpPr txBox="1"/>
          <p:nvPr/>
        </p:nvSpPr>
        <p:spPr>
          <a:xfrm>
            <a:off x="286506" y="6031653"/>
            <a:ext cx="10729426" cy="738664"/>
          </a:xfrm>
          <a:prstGeom prst="rect">
            <a:avLst/>
          </a:prstGeom>
          <a:noFill/>
        </p:spPr>
        <p:txBody>
          <a:bodyPr wrap="square" rtlCol="0">
            <a:spAutoFit/>
          </a:bodyPr>
          <a:lstStyle/>
          <a:p>
            <a:r>
              <a:rPr lang="en-US" sz="1400" dirty="0"/>
              <a:t>Note:</a:t>
            </a:r>
          </a:p>
          <a:p>
            <a:pPr marL="342900" indent="-342900">
              <a:buFont typeface="+mj-lt"/>
              <a:buAutoNum type="arabicPeriod"/>
            </a:pPr>
            <a:r>
              <a:rPr lang="en-US" sz="1400" dirty="0"/>
              <a:t>Resale HDB price for all flat type for year 2017 to 2022 was used.</a:t>
            </a:r>
          </a:p>
          <a:p>
            <a:pPr marL="342900" indent="-342900">
              <a:buFont typeface="+mj-lt"/>
              <a:buAutoNum type="arabicPeriod"/>
            </a:pPr>
            <a:r>
              <a:rPr lang="en-US" sz="1400" dirty="0"/>
              <a:t>3D scatterplot was plotted using </a:t>
            </a:r>
            <a:r>
              <a:rPr lang="en-US" sz="1400" dirty="0" err="1"/>
              <a:t>Plotly</a:t>
            </a:r>
            <a:r>
              <a:rPr lang="en-US" sz="1400" dirty="0"/>
              <a:t>.</a:t>
            </a:r>
          </a:p>
        </p:txBody>
      </p:sp>
    </p:spTree>
    <p:extLst>
      <p:ext uri="{BB962C8B-B14F-4D97-AF65-F5344CB8AC3E}">
        <p14:creationId xmlns:p14="http://schemas.microsoft.com/office/powerpoint/2010/main" val="411034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7">
            <a:extLst>
              <a:ext uri="{FF2B5EF4-FFF2-40B4-BE49-F238E27FC236}">
                <a16:creationId xmlns:a16="http://schemas.microsoft.com/office/drawing/2014/main" id="{E238B1B9-EE8D-D2EA-DDDC-4A9162F46FE1}"/>
              </a:ext>
            </a:extLst>
          </p:cNvPr>
          <p:cNvGraphicFramePr>
            <a:graphicFrameLocks noGrp="1"/>
          </p:cNvGraphicFramePr>
          <p:nvPr>
            <p:extLst>
              <p:ext uri="{D42A27DB-BD31-4B8C-83A1-F6EECF244321}">
                <p14:modId xmlns:p14="http://schemas.microsoft.com/office/powerpoint/2010/main" val="1986876543"/>
              </p:ext>
            </p:extLst>
          </p:nvPr>
        </p:nvGraphicFramePr>
        <p:xfrm>
          <a:off x="36219" y="862642"/>
          <a:ext cx="12119568" cy="3566885"/>
        </p:xfrm>
        <a:graphic>
          <a:graphicData uri="http://schemas.openxmlformats.org/drawingml/2006/table">
            <a:tbl>
              <a:tblPr firstRow="1" bandRow="1">
                <a:tableStyleId>{5C22544A-7EE6-4342-B048-85BDC9FD1C3A}</a:tableStyleId>
              </a:tblPr>
              <a:tblGrid>
                <a:gridCol w="670342">
                  <a:extLst>
                    <a:ext uri="{9D8B030D-6E8A-4147-A177-3AD203B41FA5}">
                      <a16:colId xmlns:a16="http://schemas.microsoft.com/office/drawing/2014/main" val="3272879076"/>
                    </a:ext>
                  </a:extLst>
                </a:gridCol>
                <a:gridCol w="1803726">
                  <a:extLst>
                    <a:ext uri="{9D8B030D-6E8A-4147-A177-3AD203B41FA5}">
                      <a16:colId xmlns:a16="http://schemas.microsoft.com/office/drawing/2014/main" val="1642686827"/>
                    </a:ext>
                  </a:extLst>
                </a:gridCol>
                <a:gridCol w="1647645">
                  <a:extLst>
                    <a:ext uri="{9D8B030D-6E8A-4147-A177-3AD203B41FA5}">
                      <a16:colId xmlns:a16="http://schemas.microsoft.com/office/drawing/2014/main" val="2780229864"/>
                    </a:ext>
                  </a:extLst>
                </a:gridCol>
                <a:gridCol w="1639019">
                  <a:extLst>
                    <a:ext uri="{9D8B030D-6E8A-4147-A177-3AD203B41FA5}">
                      <a16:colId xmlns:a16="http://schemas.microsoft.com/office/drawing/2014/main" val="2901631527"/>
                    </a:ext>
                  </a:extLst>
                </a:gridCol>
                <a:gridCol w="1535502">
                  <a:extLst>
                    <a:ext uri="{9D8B030D-6E8A-4147-A177-3AD203B41FA5}">
                      <a16:colId xmlns:a16="http://schemas.microsoft.com/office/drawing/2014/main" val="4272549360"/>
                    </a:ext>
                  </a:extLst>
                </a:gridCol>
                <a:gridCol w="1621766">
                  <a:extLst>
                    <a:ext uri="{9D8B030D-6E8A-4147-A177-3AD203B41FA5}">
                      <a16:colId xmlns:a16="http://schemas.microsoft.com/office/drawing/2014/main" val="3377060577"/>
                    </a:ext>
                  </a:extLst>
                </a:gridCol>
                <a:gridCol w="1639019">
                  <a:extLst>
                    <a:ext uri="{9D8B030D-6E8A-4147-A177-3AD203B41FA5}">
                      <a16:colId xmlns:a16="http://schemas.microsoft.com/office/drawing/2014/main" val="2894015510"/>
                    </a:ext>
                  </a:extLst>
                </a:gridCol>
                <a:gridCol w="1562549">
                  <a:extLst>
                    <a:ext uri="{9D8B030D-6E8A-4147-A177-3AD203B41FA5}">
                      <a16:colId xmlns:a16="http://schemas.microsoft.com/office/drawing/2014/main" val="1651594786"/>
                    </a:ext>
                  </a:extLst>
                </a:gridCol>
              </a:tblGrid>
              <a:tr h="39769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43558"/>
                  </a:ext>
                </a:extLst>
              </a:tr>
              <a:tr h="133446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3133696"/>
                  </a:ext>
                </a:extLst>
              </a:tr>
              <a:tr h="183472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2324759"/>
                  </a:ext>
                </a:extLst>
              </a:tr>
            </a:tbl>
          </a:graphicData>
        </a:graphic>
      </p:graphicFrame>
      <p:pic>
        <p:nvPicPr>
          <p:cNvPr id="3" name="Picture 2">
            <a:extLst>
              <a:ext uri="{FF2B5EF4-FFF2-40B4-BE49-F238E27FC236}">
                <a16:creationId xmlns:a16="http://schemas.microsoft.com/office/drawing/2014/main" id="{8A2EC0A7-2976-59AA-833D-7445C2C3887C}"/>
              </a:ext>
            </a:extLst>
          </p:cNvPr>
          <p:cNvPicPr>
            <a:picLocks noChangeAspect="1"/>
          </p:cNvPicPr>
          <p:nvPr/>
        </p:nvPicPr>
        <p:blipFill>
          <a:blip r:embed="rId2"/>
          <a:stretch>
            <a:fillRect/>
          </a:stretch>
        </p:blipFill>
        <p:spPr>
          <a:xfrm>
            <a:off x="735788" y="1331961"/>
            <a:ext cx="1688816" cy="1245452"/>
          </a:xfrm>
          <a:prstGeom prst="rect">
            <a:avLst/>
          </a:prstGeom>
        </p:spPr>
      </p:pic>
      <p:sp>
        <p:nvSpPr>
          <p:cNvPr id="4" name="TextBox 3">
            <a:extLst>
              <a:ext uri="{FF2B5EF4-FFF2-40B4-BE49-F238E27FC236}">
                <a16:creationId xmlns:a16="http://schemas.microsoft.com/office/drawing/2014/main" id="{2158E1BD-A0ED-2FE6-038B-9F220442244E}"/>
              </a:ext>
            </a:extLst>
          </p:cNvPr>
          <p:cNvSpPr txBox="1"/>
          <p:nvPr/>
        </p:nvSpPr>
        <p:spPr>
          <a:xfrm>
            <a:off x="286506" y="231628"/>
            <a:ext cx="4542817" cy="523220"/>
          </a:xfrm>
          <a:prstGeom prst="rect">
            <a:avLst/>
          </a:prstGeom>
          <a:noFill/>
        </p:spPr>
        <p:txBody>
          <a:bodyPr wrap="square" rtlCol="0">
            <a:spAutoFit/>
          </a:bodyPr>
          <a:lstStyle/>
          <a:p>
            <a:r>
              <a:rPr lang="en-US" sz="2800" b="1" u="sng" dirty="0"/>
              <a:t>Question 1 (b) (ii) </a:t>
            </a:r>
          </a:p>
        </p:txBody>
      </p:sp>
      <p:pic>
        <p:nvPicPr>
          <p:cNvPr id="5" name="Picture 4">
            <a:extLst>
              <a:ext uri="{FF2B5EF4-FFF2-40B4-BE49-F238E27FC236}">
                <a16:creationId xmlns:a16="http://schemas.microsoft.com/office/drawing/2014/main" id="{C60BBF05-B15E-1D8D-6D32-E26D435EF603}"/>
              </a:ext>
            </a:extLst>
          </p:cNvPr>
          <p:cNvPicPr>
            <a:picLocks noChangeAspect="1"/>
          </p:cNvPicPr>
          <p:nvPr/>
        </p:nvPicPr>
        <p:blipFill>
          <a:blip r:embed="rId3"/>
          <a:stretch>
            <a:fillRect/>
          </a:stretch>
        </p:blipFill>
        <p:spPr>
          <a:xfrm>
            <a:off x="2542182" y="1340171"/>
            <a:ext cx="1530067" cy="1189618"/>
          </a:xfrm>
          <a:prstGeom prst="rect">
            <a:avLst/>
          </a:prstGeom>
        </p:spPr>
      </p:pic>
      <p:pic>
        <p:nvPicPr>
          <p:cNvPr id="6" name="Picture 5">
            <a:extLst>
              <a:ext uri="{FF2B5EF4-FFF2-40B4-BE49-F238E27FC236}">
                <a16:creationId xmlns:a16="http://schemas.microsoft.com/office/drawing/2014/main" id="{F43FB95E-DEAC-B2DF-935B-666A8C908B91}"/>
              </a:ext>
            </a:extLst>
          </p:cNvPr>
          <p:cNvPicPr>
            <a:picLocks noChangeAspect="1"/>
          </p:cNvPicPr>
          <p:nvPr/>
        </p:nvPicPr>
        <p:blipFill>
          <a:blip r:embed="rId4"/>
          <a:stretch>
            <a:fillRect/>
          </a:stretch>
        </p:blipFill>
        <p:spPr>
          <a:xfrm>
            <a:off x="2565809" y="2708007"/>
            <a:ext cx="1564503" cy="1540285"/>
          </a:xfrm>
          <a:prstGeom prst="rect">
            <a:avLst/>
          </a:prstGeom>
        </p:spPr>
      </p:pic>
      <p:pic>
        <p:nvPicPr>
          <p:cNvPr id="7" name="Picture 6">
            <a:extLst>
              <a:ext uri="{FF2B5EF4-FFF2-40B4-BE49-F238E27FC236}">
                <a16:creationId xmlns:a16="http://schemas.microsoft.com/office/drawing/2014/main" id="{29305D01-4E61-0668-47D2-7E1C949A3A55}"/>
              </a:ext>
            </a:extLst>
          </p:cNvPr>
          <p:cNvPicPr>
            <a:picLocks noChangeAspect="1"/>
          </p:cNvPicPr>
          <p:nvPr/>
        </p:nvPicPr>
        <p:blipFill>
          <a:blip r:embed="rId5"/>
          <a:stretch>
            <a:fillRect/>
          </a:stretch>
        </p:blipFill>
        <p:spPr>
          <a:xfrm>
            <a:off x="4157330" y="1331961"/>
            <a:ext cx="1548515" cy="1236472"/>
          </a:xfrm>
          <a:prstGeom prst="rect">
            <a:avLst/>
          </a:prstGeom>
        </p:spPr>
      </p:pic>
      <p:pic>
        <p:nvPicPr>
          <p:cNvPr id="8" name="Picture 7">
            <a:extLst>
              <a:ext uri="{FF2B5EF4-FFF2-40B4-BE49-F238E27FC236}">
                <a16:creationId xmlns:a16="http://schemas.microsoft.com/office/drawing/2014/main" id="{D66C8D53-2B41-2B1D-D040-9950A55B0C84}"/>
              </a:ext>
            </a:extLst>
          </p:cNvPr>
          <p:cNvPicPr>
            <a:picLocks noChangeAspect="1"/>
          </p:cNvPicPr>
          <p:nvPr/>
        </p:nvPicPr>
        <p:blipFill>
          <a:blip r:embed="rId6"/>
          <a:stretch>
            <a:fillRect/>
          </a:stretch>
        </p:blipFill>
        <p:spPr>
          <a:xfrm>
            <a:off x="4213369" y="2739128"/>
            <a:ext cx="1526240" cy="1540285"/>
          </a:xfrm>
          <a:prstGeom prst="rect">
            <a:avLst/>
          </a:prstGeom>
        </p:spPr>
      </p:pic>
      <p:pic>
        <p:nvPicPr>
          <p:cNvPr id="9" name="Picture 8">
            <a:extLst>
              <a:ext uri="{FF2B5EF4-FFF2-40B4-BE49-F238E27FC236}">
                <a16:creationId xmlns:a16="http://schemas.microsoft.com/office/drawing/2014/main" id="{AFA98D4C-5E60-C23B-D694-B2BFA31D980F}"/>
              </a:ext>
            </a:extLst>
          </p:cNvPr>
          <p:cNvPicPr>
            <a:picLocks noChangeAspect="1"/>
          </p:cNvPicPr>
          <p:nvPr/>
        </p:nvPicPr>
        <p:blipFill>
          <a:blip r:embed="rId7"/>
          <a:stretch>
            <a:fillRect/>
          </a:stretch>
        </p:blipFill>
        <p:spPr>
          <a:xfrm>
            <a:off x="5833116" y="1394729"/>
            <a:ext cx="1478680" cy="1150085"/>
          </a:xfrm>
          <a:prstGeom prst="rect">
            <a:avLst/>
          </a:prstGeom>
        </p:spPr>
      </p:pic>
      <p:pic>
        <p:nvPicPr>
          <p:cNvPr id="10" name="Picture 9">
            <a:extLst>
              <a:ext uri="{FF2B5EF4-FFF2-40B4-BE49-F238E27FC236}">
                <a16:creationId xmlns:a16="http://schemas.microsoft.com/office/drawing/2014/main" id="{0ECC07B1-7EEA-1CDC-5172-38FBD926B3DC}"/>
              </a:ext>
            </a:extLst>
          </p:cNvPr>
          <p:cNvPicPr>
            <a:picLocks noChangeAspect="1"/>
          </p:cNvPicPr>
          <p:nvPr/>
        </p:nvPicPr>
        <p:blipFill>
          <a:blip r:embed="rId8"/>
          <a:stretch>
            <a:fillRect/>
          </a:stretch>
        </p:blipFill>
        <p:spPr>
          <a:xfrm>
            <a:off x="5853945" y="2738431"/>
            <a:ext cx="1437022" cy="1497479"/>
          </a:xfrm>
          <a:prstGeom prst="rect">
            <a:avLst/>
          </a:prstGeom>
        </p:spPr>
      </p:pic>
      <p:pic>
        <p:nvPicPr>
          <p:cNvPr id="11" name="Picture 10">
            <a:extLst>
              <a:ext uri="{FF2B5EF4-FFF2-40B4-BE49-F238E27FC236}">
                <a16:creationId xmlns:a16="http://schemas.microsoft.com/office/drawing/2014/main" id="{37DFD8FE-449F-0902-E12A-2186CC5134F7}"/>
              </a:ext>
            </a:extLst>
          </p:cNvPr>
          <p:cNvPicPr>
            <a:picLocks noChangeAspect="1"/>
          </p:cNvPicPr>
          <p:nvPr/>
        </p:nvPicPr>
        <p:blipFill>
          <a:blip r:embed="rId9"/>
          <a:stretch>
            <a:fillRect/>
          </a:stretch>
        </p:blipFill>
        <p:spPr>
          <a:xfrm>
            <a:off x="7367157" y="1394728"/>
            <a:ext cx="1510897" cy="1150085"/>
          </a:xfrm>
          <a:prstGeom prst="rect">
            <a:avLst/>
          </a:prstGeom>
        </p:spPr>
      </p:pic>
      <p:pic>
        <p:nvPicPr>
          <p:cNvPr id="12" name="Picture 11">
            <a:extLst>
              <a:ext uri="{FF2B5EF4-FFF2-40B4-BE49-F238E27FC236}">
                <a16:creationId xmlns:a16="http://schemas.microsoft.com/office/drawing/2014/main" id="{D938DDC6-6BC8-BD26-AE04-11FC0C4E198E}"/>
              </a:ext>
            </a:extLst>
          </p:cNvPr>
          <p:cNvPicPr>
            <a:picLocks noChangeAspect="1"/>
          </p:cNvPicPr>
          <p:nvPr/>
        </p:nvPicPr>
        <p:blipFill>
          <a:blip r:embed="rId10"/>
          <a:stretch>
            <a:fillRect/>
          </a:stretch>
        </p:blipFill>
        <p:spPr>
          <a:xfrm>
            <a:off x="7374023" y="2669728"/>
            <a:ext cx="1550305" cy="1679084"/>
          </a:xfrm>
          <a:prstGeom prst="rect">
            <a:avLst/>
          </a:prstGeom>
        </p:spPr>
      </p:pic>
      <p:pic>
        <p:nvPicPr>
          <p:cNvPr id="13" name="Picture 12">
            <a:extLst>
              <a:ext uri="{FF2B5EF4-FFF2-40B4-BE49-F238E27FC236}">
                <a16:creationId xmlns:a16="http://schemas.microsoft.com/office/drawing/2014/main" id="{2A626F7A-3D62-D673-0CAD-B3856EC72660}"/>
              </a:ext>
            </a:extLst>
          </p:cNvPr>
          <p:cNvPicPr>
            <a:picLocks noChangeAspect="1"/>
          </p:cNvPicPr>
          <p:nvPr/>
        </p:nvPicPr>
        <p:blipFill>
          <a:blip r:embed="rId11"/>
          <a:stretch>
            <a:fillRect/>
          </a:stretch>
        </p:blipFill>
        <p:spPr>
          <a:xfrm>
            <a:off x="9016471" y="1372565"/>
            <a:ext cx="1510897" cy="1172248"/>
          </a:xfrm>
          <a:prstGeom prst="rect">
            <a:avLst/>
          </a:prstGeom>
        </p:spPr>
      </p:pic>
      <p:pic>
        <p:nvPicPr>
          <p:cNvPr id="14" name="Picture 13">
            <a:extLst>
              <a:ext uri="{FF2B5EF4-FFF2-40B4-BE49-F238E27FC236}">
                <a16:creationId xmlns:a16="http://schemas.microsoft.com/office/drawing/2014/main" id="{98CFCA8B-66A6-E3F8-2314-CA88CC88FF16}"/>
              </a:ext>
            </a:extLst>
          </p:cNvPr>
          <p:cNvPicPr>
            <a:picLocks noChangeAspect="1"/>
          </p:cNvPicPr>
          <p:nvPr/>
        </p:nvPicPr>
        <p:blipFill>
          <a:blip r:embed="rId12"/>
          <a:stretch>
            <a:fillRect/>
          </a:stretch>
        </p:blipFill>
        <p:spPr>
          <a:xfrm>
            <a:off x="8992134" y="2722572"/>
            <a:ext cx="1566608" cy="1529196"/>
          </a:xfrm>
          <a:prstGeom prst="rect">
            <a:avLst/>
          </a:prstGeom>
        </p:spPr>
      </p:pic>
      <p:pic>
        <p:nvPicPr>
          <p:cNvPr id="15" name="Picture 14">
            <a:extLst>
              <a:ext uri="{FF2B5EF4-FFF2-40B4-BE49-F238E27FC236}">
                <a16:creationId xmlns:a16="http://schemas.microsoft.com/office/drawing/2014/main" id="{90BBD35F-01FB-C3B6-6A52-259F6EBAA487}"/>
              </a:ext>
            </a:extLst>
          </p:cNvPr>
          <p:cNvPicPr>
            <a:picLocks noChangeAspect="1"/>
          </p:cNvPicPr>
          <p:nvPr/>
        </p:nvPicPr>
        <p:blipFill>
          <a:blip r:embed="rId13"/>
          <a:stretch>
            <a:fillRect/>
          </a:stretch>
        </p:blipFill>
        <p:spPr>
          <a:xfrm>
            <a:off x="10643673" y="1387826"/>
            <a:ext cx="1467534" cy="1151505"/>
          </a:xfrm>
          <a:prstGeom prst="rect">
            <a:avLst/>
          </a:prstGeom>
        </p:spPr>
      </p:pic>
      <p:pic>
        <p:nvPicPr>
          <p:cNvPr id="16" name="Picture 15">
            <a:extLst>
              <a:ext uri="{FF2B5EF4-FFF2-40B4-BE49-F238E27FC236}">
                <a16:creationId xmlns:a16="http://schemas.microsoft.com/office/drawing/2014/main" id="{F233607A-E4B8-0573-DF87-6B6152A90249}"/>
              </a:ext>
            </a:extLst>
          </p:cNvPr>
          <p:cNvPicPr>
            <a:picLocks noChangeAspect="1"/>
          </p:cNvPicPr>
          <p:nvPr/>
        </p:nvPicPr>
        <p:blipFill>
          <a:blip r:embed="rId14"/>
          <a:stretch>
            <a:fillRect/>
          </a:stretch>
        </p:blipFill>
        <p:spPr>
          <a:xfrm>
            <a:off x="10626548" y="2745207"/>
            <a:ext cx="1460461" cy="1522419"/>
          </a:xfrm>
          <a:prstGeom prst="rect">
            <a:avLst/>
          </a:prstGeom>
        </p:spPr>
      </p:pic>
      <p:sp>
        <p:nvSpPr>
          <p:cNvPr id="18" name="TextBox 17">
            <a:extLst>
              <a:ext uri="{FF2B5EF4-FFF2-40B4-BE49-F238E27FC236}">
                <a16:creationId xmlns:a16="http://schemas.microsoft.com/office/drawing/2014/main" id="{C2ABEBEC-012C-15AD-40FD-9C71F3167F6E}"/>
              </a:ext>
            </a:extLst>
          </p:cNvPr>
          <p:cNvSpPr txBox="1"/>
          <p:nvPr/>
        </p:nvSpPr>
        <p:spPr>
          <a:xfrm>
            <a:off x="-3238" y="2975501"/>
            <a:ext cx="767751" cy="1061829"/>
          </a:xfrm>
          <a:prstGeom prst="rect">
            <a:avLst/>
          </a:prstGeom>
          <a:noFill/>
        </p:spPr>
        <p:txBody>
          <a:bodyPr wrap="square" rtlCol="0">
            <a:spAutoFit/>
          </a:bodyPr>
          <a:lstStyle/>
          <a:p>
            <a:pPr algn="ctr"/>
            <a:r>
              <a:rPr lang="en-US" sz="1050" dirty="0"/>
              <a:t>Average Resale HDB Price vs Remaining Lease</a:t>
            </a:r>
          </a:p>
        </p:txBody>
      </p:sp>
      <p:sp>
        <p:nvSpPr>
          <p:cNvPr id="19" name="TextBox 18">
            <a:extLst>
              <a:ext uri="{FF2B5EF4-FFF2-40B4-BE49-F238E27FC236}">
                <a16:creationId xmlns:a16="http://schemas.microsoft.com/office/drawing/2014/main" id="{5EFF0920-307F-8C86-40BF-554E95C0F4A5}"/>
              </a:ext>
            </a:extLst>
          </p:cNvPr>
          <p:cNvSpPr txBox="1"/>
          <p:nvPr/>
        </p:nvSpPr>
        <p:spPr>
          <a:xfrm>
            <a:off x="28460" y="1519647"/>
            <a:ext cx="687600" cy="900246"/>
          </a:xfrm>
          <a:prstGeom prst="rect">
            <a:avLst/>
          </a:prstGeom>
          <a:noFill/>
        </p:spPr>
        <p:txBody>
          <a:bodyPr wrap="square" rtlCol="0">
            <a:spAutoFit/>
          </a:bodyPr>
          <a:lstStyle/>
          <a:p>
            <a:pPr algn="ctr"/>
            <a:r>
              <a:rPr lang="en-US" sz="1050" dirty="0"/>
              <a:t>Average Resale HDB Price vs Year</a:t>
            </a:r>
          </a:p>
        </p:txBody>
      </p:sp>
      <p:sp>
        <p:nvSpPr>
          <p:cNvPr id="20" name="TextBox 19">
            <a:extLst>
              <a:ext uri="{FF2B5EF4-FFF2-40B4-BE49-F238E27FC236}">
                <a16:creationId xmlns:a16="http://schemas.microsoft.com/office/drawing/2014/main" id="{F05C48F4-DED4-238E-AB2B-6A5B4EB47B3A}"/>
              </a:ext>
            </a:extLst>
          </p:cNvPr>
          <p:cNvSpPr txBox="1"/>
          <p:nvPr/>
        </p:nvSpPr>
        <p:spPr>
          <a:xfrm>
            <a:off x="1265121" y="933873"/>
            <a:ext cx="687600" cy="276999"/>
          </a:xfrm>
          <a:prstGeom prst="rect">
            <a:avLst/>
          </a:prstGeom>
          <a:noFill/>
        </p:spPr>
        <p:txBody>
          <a:bodyPr wrap="square" rtlCol="0">
            <a:spAutoFit/>
          </a:bodyPr>
          <a:lstStyle/>
          <a:p>
            <a:pPr algn="ctr"/>
            <a:r>
              <a:rPr lang="en-US" sz="1200" dirty="0"/>
              <a:t>2 Room</a:t>
            </a:r>
          </a:p>
        </p:txBody>
      </p:sp>
      <p:sp>
        <p:nvSpPr>
          <p:cNvPr id="21" name="TextBox 20">
            <a:extLst>
              <a:ext uri="{FF2B5EF4-FFF2-40B4-BE49-F238E27FC236}">
                <a16:creationId xmlns:a16="http://schemas.microsoft.com/office/drawing/2014/main" id="{B9CF99B5-D8BC-441C-B1A3-46D939C91C4A}"/>
              </a:ext>
            </a:extLst>
          </p:cNvPr>
          <p:cNvSpPr txBox="1"/>
          <p:nvPr/>
        </p:nvSpPr>
        <p:spPr>
          <a:xfrm>
            <a:off x="2963415" y="933066"/>
            <a:ext cx="687600" cy="276999"/>
          </a:xfrm>
          <a:prstGeom prst="rect">
            <a:avLst/>
          </a:prstGeom>
          <a:noFill/>
        </p:spPr>
        <p:txBody>
          <a:bodyPr wrap="square" rtlCol="0">
            <a:spAutoFit/>
          </a:bodyPr>
          <a:lstStyle/>
          <a:p>
            <a:pPr algn="ctr"/>
            <a:r>
              <a:rPr lang="en-US" sz="1200" dirty="0"/>
              <a:t>3 Room</a:t>
            </a:r>
          </a:p>
        </p:txBody>
      </p:sp>
      <p:sp>
        <p:nvSpPr>
          <p:cNvPr id="22" name="TextBox 21">
            <a:extLst>
              <a:ext uri="{FF2B5EF4-FFF2-40B4-BE49-F238E27FC236}">
                <a16:creationId xmlns:a16="http://schemas.microsoft.com/office/drawing/2014/main" id="{9EC62844-B41C-2236-1FFE-3DE53F396D68}"/>
              </a:ext>
            </a:extLst>
          </p:cNvPr>
          <p:cNvSpPr txBox="1"/>
          <p:nvPr/>
        </p:nvSpPr>
        <p:spPr>
          <a:xfrm>
            <a:off x="4632689" y="934031"/>
            <a:ext cx="687600" cy="276999"/>
          </a:xfrm>
          <a:prstGeom prst="rect">
            <a:avLst/>
          </a:prstGeom>
          <a:noFill/>
        </p:spPr>
        <p:txBody>
          <a:bodyPr wrap="square" rtlCol="0">
            <a:spAutoFit/>
          </a:bodyPr>
          <a:lstStyle/>
          <a:p>
            <a:pPr algn="ctr"/>
            <a:r>
              <a:rPr lang="en-US" sz="1200" dirty="0"/>
              <a:t>4 Room</a:t>
            </a:r>
          </a:p>
        </p:txBody>
      </p:sp>
      <p:sp>
        <p:nvSpPr>
          <p:cNvPr id="23" name="TextBox 22">
            <a:extLst>
              <a:ext uri="{FF2B5EF4-FFF2-40B4-BE49-F238E27FC236}">
                <a16:creationId xmlns:a16="http://schemas.microsoft.com/office/drawing/2014/main" id="{337EC1C0-996C-D822-9C72-BF5261EADB0A}"/>
              </a:ext>
            </a:extLst>
          </p:cNvPr>
          <p:cNvSpPr txBox="1"/>
          <p:nvPr/>
        </p:nvSpPr>
        <p:spPr>
          <a:xfrm>
            <a:off x="6228656" y="933066"/>
            <a:ext cx="687600" cy="276999"/>
          </a:xfrm>
          <a:prstGeom prst="rect">
            <a:avLst/>
          </a:prstGeom>
          <a:noFill/>
        </p:spPr>
        <p:txBody>
          <a:bodyPr wrap="square" rtlCol="0">
            <a:spAutoFit/>
          </a:bodyPr>
          <a:lstStyle/>
          <a:p>
            <a:pPr algn="ctr"/>
            <a:r>
              <a:rPr lang="en-US" sz="1200" dirty="0"/>
              <a:t>5 Room</a:t>
            </a:r>
          </a:p>
        </p:txBody>
      </p:sp>
      <p:sp>
        <p:nvSpPr>
          <p:cNvPr id="24" name="TextBox 23">
            <a:extLst>
              <a:ext uri="{FF2B5EF4-FFF2-40B4-BE49-F238E27FC236}">
                <a16:creationId xmlns:a16="http://schemas.microsoft.com/office/drawing/2014/main" id="{035765BE-771E-260F-F0C3-A7025C94D67E}"/>
              </a:ext>
            </a:extLst>
          </p:cNvPr>
          <p:cNvSpPr txBox="1"/>
          <p:nvPr/>
        </p:nvSpPr>
        <p:spPr>
          <a:xfrm>
            <a:off x="7805375" y="933065"/>
            <a:ext cx="815556" cy="276999"/>
          </a:xfrm>
          <a:prstGeom prst="rect">
            <a:avLst/>
          </a:prstGeom>
          <a:noFill/>
        </p:spPr>
        <p:txBody>
          <a:bodyPr wrap="square" rtlCol="0">
            <a:spAutoFit/>
          </a:bodyPr>
          <a:lstStyle/>
          <a:p>
            <a:pPr algn="ctr"/>
            <a:r>
              <a:rPr lang="en-US" sz="1200" dirty="0"/>
              <a:t>Executive</a:t>
            </a:r>
          </a:p>
        </p:txBody>
      </p:sp>
      <p:sp>
        <p:nvSpPr>
          <p:cNvPr id="25" name="TextBox 24">
            <a:extLst>
              <a:ext uri="{FF2B5EF4-FFF2-40B4-BE49-F238E27FC236}">
                <a16:creationId xmlns:a16="http://schemas.microsoft.com/office/drawing/2014/main" id="{FBC8202F-27CD-1E79-809D-8B236824B782}"/>
              </a:ext>
            </a:extLst>
          </p:cNvPr>
          <p:cNvSpPr txBox="1"/>
          <p:nvPr/>
        </p:nvSpPr>
        <p:spPr>
          <a:xfrm>
            <a:off x="9431804" y="942656"/>
            <a:ext cx="687600" cy="276999"/>
          </a:xfrm>
          <a:prstGeom prst="rect">
            <a:avLst/>
          </a:prstGeom>
          <a:noFill/>
        </p:spPr>
        <p:txBody>
          <a:bodyPr wrap="square" rtlCol="0">
            <a:spAutoFit/>
          </a:bodyPr>
          <a:lstStyle/>
          <a:p>
            <a:pPr algn="ctr"/>
            <a:r>
              <a:rPr lang="en-US" sz="1200" dirty="0"/>
              <a:t>1 Room</a:t>
            </a:r>
          </a:p>
        </p:txBody>
      </p:sp>
      <p:sp>
        <p:nvSpPr>
          <p:cNvPr id="26" name="TextBox 25">
            <a:extLst>
              <a:ext uri="{FF2B5EF4-FFF2-40B4-BE49-F238E27FC236}">
                <a16:creationId xmlns:a16="http://schemas.microsoft.com/office/drawing/2014/main" id="{7EB49CA1-C93E-3731-3392-8326DD66CE12}"/>
              </a:ext>
            </a:extLst>
          </p:cNvPr>
          <p:cNvSpPr txBox="1"/>
          <p:nvPr/>
        </p:nvSpPr>
        <p:spPr>
          <a:xfrm>
            <a:off x="10706186" y="942655"/>
            <a:ext cx="1342508" cy="276999"/>
          </a:xfrm>
          <a:prstGeom prst="rect">
            <a:avLst/>
          </a:prstGeom>
          <a:noFill/>
        </p:spPr>
        <p:txBody>
          <a:bodyPr wrap="square" rtlCol="0">
            <a:spAutoFit/>
          </a:bodyPr>
          <a:lstStyle/>
          <a:p>
            <a:pPr algn="ctr"/>
            <a:r>
              <a:rPr lang="en-US" sz="1200" dirty="0"/>
              <a:t>Multi-Generation</a:t>
            </a:r>
          </a:p>
        </p:txBody>
      </p:sp>
      <p:sp>
        <p:nvSpPr>
          <p:cNvPr id="27" name="TextBox 26">
            <a:extLst>
              <a:ext uri="{FF2B5EF4-FFF2-40B4-BE49-F238E27FC236}">
                <a16:creationId xmlns:a16="http://schemas.microsoft.com/office/drawing/2014/main" id="{DC5EA1A8-A8BC-6A6A-E7C8-7749F7221277}"/>
              </a:ext>
            </a:extLst>
          </p:cNvPr>
          <p:cNvSpPr txBox="1"/>
          <p:nvPr/>
        </p:nvSpPr>
        <p:spPr>
          <a:xfrm>
            <a:off x="104310" y="4441051"/>
            <a:ext cx="11828106" cy="2462213"/>
          </a:xfrm>
          <a:prstGeom prst="rect">
            <a:avLst/>
          </a:prstGeom>
          <a:noFill/>
        </p:spPr>
        <p:txBody>
          <a:bodyPr wrap="square" rtlCol="0">
            <a:spAutoFit/>
          </a:bodyPr>
          <a:lstStyle/>
          <a:p>
            <a:pPr algn="just"/>
            <a:r>
              <a:rPr lang="en-US" sz="1400" dirty="0"/>
              <a:t>Based on the 3D scatterplot, the following key observations can be drawn:</a:t>
            </a:r>
          </a:p>
          <a:p>
            <a:pPr algn="just"/>
            <a:endParaRPr lang="en-US" sz="1400" dirty="0"/>
          </a:p>
          <a:p>
            <a:pPr marL="342900" indent="-342900" algn="just">
              <a:buFont typeface="+mj-lt"/>
              <a:buAutoNum type="arabicPeriod"/>
            </a:pPr>
            <a:r>
              <a:rPr lang="en-SG" sz="1400" dirty="0"/>
              <a:t>The </a:t>
            </a:r>
            <a:r>
              <a:rPr lang="en-SG" sz="1400" b="1" dirty="0"/>
              <a:t>average resale HDB prices rose from 2017 to 2022</a:t>
            </a:r>
            <a:r>
              <a:rPr lang="en-SG" sz="1400" dirty="0"/>
              <a:t>, especially in 2021-2022, possibly due to uncertainties around BTO projects during the COVID-19 pandemic. Buyers may have shifted towards resale flats due to delays in BTO projects, driving up demand and prices. </a:t>
            </a:r>
          </a:p>
          <a:p>
            <a:pPr marL="342900" indent="-342900" algn="just">
              <a:buFont typeface="+mj-lt"/>
              <a:buAutoNum type="arabicPeriod"/>
            </a:pPr>
            <a:r>
              <a:rPr lang="en-SG" sz="1400" dirty="0"/>
              <a:t>The </a:t>
            </a:r>
            <a:r>
              <a:rPr lang="en-SG" sz="1400" b="1" dirty="0"/>
              <a:t>average resale HDB prices decreases with diminishing lease duration </a:t>
            </a:r>
            <a:r>
              <a:rPr lang="en-SG" sz="1400" dirty="0"/>
              <a:t>can be explained by several factors. Older flats often demand more frequent repairs, making them less appealing to buyers. Moreover, there is a prevalent preference for newer properties among buyers, given their perceived better conditions and modern amenities. This inclination towards newer flats, coupled with the potential maintenance costs associated with older units, contributes to the inverse relationship between resale prices and the remaining lease duration.</a:t>
            </a:r>
          </a:p>
          <a:p>
            <a:pPr marL="342900" indent="-342900" algn="just">
              <a:buFont typeface="+mj-lt"/>
              <a:buAutoNum type="arabicPeriod"/>
            </a:pPr>
            <a:r>
              <a:rPr lang="en-SG" sz="1400" b="1" dirty="0"/>
              <a:t>Larger HDB units typically come with higher price tags</a:t>
            </a:r>
            <a:r>
              <a:rPr lang="en-SG" sz="1400" dirty="0"/>
              <a:t>, reflecting a positive correlation between unit size and market value. This relationship is influenced by factors such as increased living space and additional amenities. Buyers often value larger units for their spaciousness, contributing to the higher market prices associated with such properties.</a:t>
            </a:r>
            <a:endParaRPr lang="en-US" sz="1400" dirty="0"/>
          </a:p>
        </p:txBody>
      </p:sp>
      <p:pic>
        <p:nvPicPr>
          <p:cNvPr id="28" name="Picture 27">
            <a:extLst>
              <a:ext uri="{FF2B5EF4-FFF2-40B4-BE49-F238E27FC236}">
                <a16:creationId xmlns:a16="http://schemas.microsoft.com/office/drawing/2014/main" id="{2F068A34-6D8C-70AF-9AEB-9CADBA5F6D70}"/>
              </a:ext>
            </a:extLst>
          </p:cNvPr>
          <p:cNvPicPr>
            <a:picLocks noChangeAspect="1"/>
          </p:cNvPicPr>
          <p:nvPr/>
        </p:nvPicPr>
        <p:blipFill>
          <a:blip r:embed="rId15"/>
          <a:stretch>
            <a:fillRect/>
          </a:stretch>
        </p:blipFill>
        <p:spPr>
          <a:xfrm>
            <a:off x="764513" y="2758440"/>
            <a:ext cx="1689225" cy="1477470"/>
          </a:xfrm>
          <a:prstGeom prst="rect">
            <a:avLst/>
          </a:prstGeom>
        </p:spPr>
      </p:pic>
    </p:spTree>
    <p:extLst>
      <p:ext uri="{BB962C8B-B14F-4D97-AF65-F5344CB8AC3E}">
        <p14:creationId xmlns:p14="http://schemas.microsoft.com/office/powerpoint/2010/main" val="74795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50ABF5-D07D-1BDF-82BA-F18050D4D537}"/>
              </a:ext>
            </a:extLst>
          </p:cNvPr>
          <p:cNvSpPr txBox="1"/>
          <p:nvPr/>
        </p:nvSpPr>
        <p:spPr>
          <a:xfrm>
            <a:off x="286506" y="231628"/>
            <a:ext cx="4542817" cy="523220"/>
          </a:xfrm>
          <a:prstGeom prst="rect">
            <a:avLst/>
          </a:prstGeom>
          <a:noFill/>
        </p:spPr>
        <p:txBody>
          <a:bodyPr wrap="square" rtlCol="0">
            <a:spAutoFit/>
          </a:bodyPr>
          <a:lstStyle/>
          <a:p>
            <a:r>
              <a:rPr lang="en-US" sz="2800" b="1" u="sng" dirty="0"/>
              <a:t>Question 2</a:t>
            </a:r>
          </a:p>
        </p:txBody>
      </p:sp>
      <p:sp>
        <p:nvSpPr>
          <p:cNvPr id="5" name="TextBox 4">
            <a:extLst>
              <a:ext uri="{FF2B5EF4-FFF2-40B4-BE49-F238E27FC236}">
                <a16:creationId xmlns:a16="http://schemas.microsoft.com/office/drawing/2014/main" id="{C830F989-3BEE-498F-6865-CAE8223622BE}"/>
              </a:ext>
            </a:extLst>
          </p:cNvPr>
          <p:cNvSpPr txBox="1"/>
          <p:nvPr/>
        </p:nvSpPr>
        <p:spPr>
          <a:xfrm>
            <a:off x="225545" y="4299763"/>
            <a:ext cx="10953713" cy="2462213"/>
          </a:xfrm>
          <a:prstGeom prst="rect">
            <a:avLst/>
          </a:prstGeom>
          <a:noFill/>
        </p:spPr>
        <p:txBody>
          <a:bodyPr wrap="square" rtlCol="0">
            <a:spAutoFit/>
          </a:bodyPr>
          <a:lstStyle/>
          <a:p>
            <a:pPr algn="just"/>
            <a:r>
              <a:rPr lang="en-US" sz="1400" dirty="0"/>
              <a:t>Prior to constructing the hedonic regression model, a quick visualization was performed to determine the relationship between year, floor area, remaining lease and distance to MRT vs resale HDB price. Based on the visualization, the following preliminary findings can be drawn:</a:t>
            </a:r>
          </a:p>
          <a:p>
            <a:pPr algn="just"/>
            <a:endParaRPr lang="en-US" sz="1400" dirty="0"/>
          </a:p>
          <a:p>
            <a:pPr marL="342900" indent="-342900" algn="just">
              <a:buFont typeface="+mj-lt"/>
              <a:buAutoNum type="arabicPeriod"/>
            </a:pPr>
            <a:r>
              <a:rPr lang="en-US" sz="1400" dirty="0"/>
              <a:t>Resale HDB price is positively correlated with year i.e. resale HDB price increases along the years.</a:t>
            </a:r>
          </a:p>
          <a:p>
            <a:pPr marL="342900" indent="-342900" algn="just">
              <a:buFont typeface="+mj-lt"/>
              <a:buAutoNum type="arabicPeriod"/>
            </a:pPr>
            <a:endParaRPr lang="en-US" sz="1400" dirty="0"/>
          </a:p>
          <a:p>
            <a:pPr marL="342900" indent="-342900" algn="just">
              <a:buFont typeface="+mj-lt"/>
              <a:buAutoNum type="arabicPeriod"/>
            </a:pPr>
            <a:r>
              <a:rPr lang="en-US" sz="1400" dirty="0"/>
              <a:t>Resale HDB price is positively correlated with floor area.</a:t>
            </a:r>
          </a:p>
          <a:p>
            <a:pPr marL="342900" indent="-342900" algn="just">
              <a:buFont typeface="+mj-lt"/>
              <a:buAutoNum type="arabicPeriod"/>
            </a:pPr>
            <a:endParaRPr lang="en-US" sz="1400" dirty="0"/>
          </a:p>
          <a:p>
            <a:pPr marL="342900" indent="-342900" algn="just">
              <a:buFont typeface="+mj-lt"/>
              <a:buAutoNum type="arabicPeriod"/>
            </a:pPr>
            <a:r>
              <a:rPr lang="en-US" sz="1400" dirty="0"/>
              <a:t>Resale HDB price is positively correlated with remaining lease i.e. the higher the remaining lease, the higher the resale HDB price.</a:t>
            </a:r>
          </a:p>
          <a:p>
            <a:pPr marL="342900" indent="-342900" algn="just">
              <a:buFont typeface="+mj-lt"/>
              <a:buAutoNum type="arabicPeriod"/>
            </a:pPr>
            <a:endParaRPr lang="en-US" sz="1400" dirty="0"/>
          </a:p>
          <a:p>
            <a:pPr marL="342900" indent="-342900" algn="just">
              <a:buFont typeface="+mj-lt"/>
              <a:buAutoNum type="arabicPeriod"/>
            </a:pPr>
            <a:r>
              <a:rPr lang="en-US" sz="1400" dirty="0"/>
              <a:t>Resale HDB price is negatively correlated with distance to MRT i.e. the nearer the HDB to MRT, the higher the resale HDB price.</a:t>
            </a:r>
          </a:p>
          <a:p>
            <a:pPr algn="just"/>
            <a:endParaRPr lang="en-US" sz="1400" dirty="0"/>
          </a:p>
        </p:txBody>
      </p:sp>
      <p:pic>
        <p:nvPicPr>
          <p:cNvPr id="6" name="Picture 5">
            <a:extLst>
              <a:ext uri="{FF2B5EF4-FFF2-40B4-BE49-F238E27FC236}">
                <a16:creationId xmlns:a16="http://schemas.microsoft.com/office/drawing/2014/main" id="{F13A612E-C3EE-7B43-F225-CD3982A401A1}"/>
              </a:ext>
            </a:extLst>
          </p:cNvPr>
          <p:cNvPicPr>
            <a:picLocks noChangeAspect="1"/>
          </p:cNvPicPr>
          <p:nvPr/>
        </p:nvPicPr>
        <p:blipFill>
          <a:blip r:embed="rId2"/>
          <a:stretch>
            <a:fillRect/>
          </a:stretch>
        </p:blipFill>
        <p:spPr>
          <a:xfrm>
            <a:off x="129751" y="754848"/>
            <a:ext cx="11797803" cy="3355598"/>
          </a:xfrm>
          <a:prstGeom prst="rect">
            <a:avLst/>
          </a:prstGeom>
        </p:spPr>
      </p:pic>
    </p:spTree>
    <p:extLst>
      <p:ext uri="{BB962C8B-B14F-4D97-AF65-F5344CB8AC3E}">
        <p14:creationId xmlns:p14="http://schemas.microsoft.com/office/powerpoint/2010/main" val="364801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5C6EB-4228-FF61-E49F-05C3147B7675}"/>
              </a:ext>
            </a:extLst>
          </p:cNvPr>
          <p:cNvSpPr txBox="1"/>
          <p:nvPr/>
        </p:nvSpPr>
        <p:spPr>
          <a:xfrm>
            <a:off x="286506" y="231628"/>
            <a:ext cx="4542817" cy="523220"/>
          </a:xfrm>
          <a:prstGeom prst="rect">
            <a:avLst/>
          </a:prstGeom>
          <a:noFill/>
        </p:spPr>
        <p:txBody>
          <a:bodyPr wrap="square" rtlCol="0">
            <a:spAutoFit/>
          </a:bodyPr>
          <a:lstStyle/>
          <a:p>
            <a:r>
              <a:rPr lang="en-US" sz="2800" b="1" u="sng" dirty="0"/>
              <a:t>Question 2 - continued</a:t>
            </a:r>
          </a:p>
        </p:txBody>
      </p:sp>
      <p:pic>
        <p:nvPicPr>
          <p:cNvPr id="3" name="Picture 2">
            <a:extLst>
              <a:ext uri="{FF2B5EF4-FFF2-40B4-BE49-F238E27FC236}">
                <a16:creationId xmlns:a16="http://schemas.microsoft.com/office/drawing/2014/main" id="{B983EF46-E0A0-68FB-1623-563A44DA332D}"/>
              </a:ext>
            </a:extLst>
          </p:cNvPr>
          <p:cNvPicPr>
            <a:picLocks noChangeAspect="1"/>
          </p:cNvPicPr>
          <p:nvPr/>
        </p:nvPicPr>
        <p:blipFill>
          <a:blip r:embed="rId3"/>
          <a:stretch>
            <a:fillRect/>
          </a:stretch>
        </p:blipFill>
        <p:spPr>
          <a:xfrm>
            <a:off x="82497" y="1262743"/>
            <a:ext cx="5718105" cy="4594263"/>
          </a:xfrm>
          <a:prstGeom prst="rect">
            <a:avLst/>
          </a:prstGeom>
        </p:spPr>
      </p:pic>
      <p:sp>
        <p:nvSpPr>
          <p:cNvPr id="4" name="Rectangle 3">
            <a:extLst>
              <a:ext uri="{FF2B5EF4-FFF2-40B4-BE49-F238E27FC236}">
                <a16:creationId xmlns:a16="http://schemas.microsoft.com/office/drawing/2014/main" id="{D6C9E81C-4F15-3CDA-AC65-86684B707E47}"/>
              </a:ext>
            </a:extLst>
          </p:cNvPr>
          <p:cNvSpPr/>
          <p:nvPr/>
        </p:nvSpPr>
        <p:spPr>
          <a:xfrm>
            <a:off x="148048" y="3469465"/>
            <a:ext cx="2170380" cy="13472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8E2AE8C-4345-EF37-D626-A5F7ECC13E4F}"/>
              </a:ext>
            </a:extLst>
          </p:cNvPr>
          <p:cNvSpPr/>
          <p:nvPr/>
        </p:nvSpPr>
        <p:spPr>
          <a:xfrm>
            <a:off x="3690604" y="3429000"/>
            <a:ext cx="524315" cy="13876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5CD0B57-3E57-58B6-AA38-C212F1C316E2}"/>
              </a:ext>
            </a:extLst>
          </p:cNvPr>
          <p:cNvCxnSpPr>
            <a:cxnSpLocks/>
          </p:cNvCxnSpPr>
          <p:nvPr/>
        </p:nvCxnSpPr>
        <p:spPr>
          <a:xfrm flipH="1" flipV="1">
            <a:off x="2318428" y="4336869"/>
            <a:ext cx="3650654" cy="59218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4975990-B343-A455-71A9-1A440903C30C}"/>
              </a:ext>
            </a:extLst>
          </p:cNvPr>
          <p:cNvSpPr txBox="1"/>
          <p:nvPr/>
        </p:nvSpPr>
        <p:spPr>
          <a:xfrm>
            <a:off x="5969082" y="4421705"/>
            <a:ext cx="5947257" cy="2031325"/>
          </a:xfrm>
          <a:prstGeom prst="rect">
            <a:avLst/>
          </a:prstGeom>
          <a:noFill/>
        </p:spPr>
        <p:txBody>
          <a:bodyPr wrap="square" rtlCol="0">
            <a:spAutoFit/>
          </a:bodyPr>
          <a:lstStyle/>
          <a:p>
            <a:pPr algn="just"/>
            <a:r>
              <a:rPr lang="en-US" sz="1400" dirty="0"/>
              <a:t>As confirmed by visualization in the previous slide, the following conclusions can be drawn:</a:t>
            </a:r>
          </a:p>
          <a:p>
            <a:pPr algn="just"/>
            <a:endParaRPr lang="en-US" sz="1400" dirty="0"/>
          </a:p>
          <a:p>
            <a:pPr marL="342900" indent="-342900" algn="just">
              <a:buFont typeface="+mj-lt"/>
              <a:buAutoNum type="arabicPeriod"/>
            </a:pPr>
            <a:r>
              <a:rPr lang="en-US" sz="1400" dirty="0"/>
              <a:t>Resale HDB price is positively correlated with year, floor area and HDB remaining lease.</a:t>
            </a:r>
          </a:p>
          <a:p>
            <a:pPr marL="342900" indent="-342900" algn="just">
              <a:buFont typeface="+mj-lt"/>
              <a:buAutoNum type="arabicPeriod"/>
            </a:pPr>
            <a:r>
              <a:rPr lang="en-US" sz="1400" dirty="0"/>
              <a:t>Resale HDB price is negatively correlated with HDB distance to MRT.</a:t>
            </a:r>
          </a:p>
          <a:p>
            <a:pPr marL="342900" indent="-342900" algn="just">
              <a:buFont typeface="+mj-lt"/>
              <a:buAutoNum type="arabicPeriod"/>
            </a:pPr>
            <a:endParaRPr lang="en-US" sz="1400" dirty="0"/>
          </a:p>
          <a:p>
            <a:pPr algn="just"/>
            <a:r>
              <a:rPr lang="en-US" sz="1400" dirty="0"/>
              <a:t>Resale HDB price is most affected by year variable as the coefficient for year is highest.</a:t>
            </a:r>
          </a:p>
        </p:txBody>
      </p:sp>
      <p:cxnSp>
        <p:nvCxnSpPr>
          <p:cNvPr id="13" name="Straight Arrow Connector 12">
            <a:extLst>
              <a:ext uri="{FF2B5EF4-FFF2-40B4-BE49-F238E27FC236}">
                <a16:creationId xmlns:a16="http://schemas.microsoft.com/office/drawing/2014/main" id="{1BB05FFC-3491-AB60-1C11-BA1DBC0973B9}"/>
              </a:ext>
            </a:extLst>
          </p:cNvPr>
          <p:cNvCxnSpPr>
            <a:cxnSpLocks/>
          </p:cNvCxnSpPr>
          <p:nvPr/>
        </p:nvCxnSpPr>
        <p:spPr>
          <a:xfrm flipH="1" flipV="1">
            <a:off x="4122865" y="3590334"/>
            <a:ext cx="1846217" cy="1037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04E3F19-A442-AB5D-F0F2-1A71FCA2C9FD}"/>
              </a:ext>
            </a:extLst>
          </p:cNvPr>
          <p:cNvSpPr txBox="1"/>
          <p:nvPr/>
        </p:nvSpPr>
        <p:spPr>
          <a:xfrm>
            <a:off x="5969081" y="3319218"/>
            <a:ext cx="5718105" cy="738664"/>
          </a:xfrm>
          <a:prstGeom prst="rect">
            <a:avLst/>
          </a:prstGeom>
          <a:noFill/>
        </p:spPr>
        <p:txBody>
          <a:bodyPr wrap="square" rtlCol="0">
            <a:spAutoFit/>
          </a:bodyPr>
          <a:lstStyle/>
          <a:p>
            <a:pPr algn="just"/>
            <a:r>
              <a:rPr lang="en-US" sz="1400" dirty="0"/>
              <a:t>P-value of all variables are &lt; 5%, indicating that all the variables i.e. year, floor area, remaining lease and distance to MRT are statistically significant and has an impact on the resale HDB price.</a:t>
            </a:r>
          </a:p>
        </p:txBody>
      </p:sp>
      <p:sp>
        <p:nvSpPr>
          <p:cNvPr id="18" name="TextBox 17">
            <a:extLst>
              <a:ext uri="{FF2B5EF4-FFF2-40B4-BE49-F238E27FC236}">
                <a16:creationId xmlns:a16="http://schemas.microsoft.com/office/drawing/2014/main" id="{7D59FD97-8BFB-173B-99B1-8E86700C8B42}"/>
              </a:ext>
            </a:extLst>
          </p:cNvPr>
          <p:cNvSpPr txBox="1"/>
          <p:nvPr/>
        </p:nvSpPr>
        <p:spPr>
          <a:xfrm>
            <a:off x="286506" y="754848"/>
            <a:ext cx="5718105" cy="338554"/>
          </a:xfrm>
          <a:prstGeom prst="rect">
            <a:avLst/>
          </a:prstGeom>
          <a:noFill/>
        </p:spPr>
        <p:txBody>
          <a:bodyPr wrap="square" rtlCol="0">
            <a:spAutoFit/>
          </a:bodyPr>
          <a:lstStyle/>
          <a:p>
            <a:pPr algn="just"/>
            <a:r>
              <a:rPr lang="en-US" sz="1600" b="1" dirty="0"/>
              <a:t>Summary of Hedonic Regression analysis and key findings:</a:t>
            </a:r>
          </a:p>
        </p:txBody>
      </p:sp>
      <p:sp>
        <p:nvSpPr>
          <p:cNvPr id="20" name="TextBox 19">
            <a:extLst>
              <a:ext uri="{FF2B5EF4-FFF2-40B4-BE49-F238E27FC236}">
                <a16:creationId xmlns:a16="http://schemas.microsoft.com/office/drawing/2014/main" id="{C8A92505-CB80-2BA8-4957-232316DF2F98}"/>
              </a:ext>
            </a:extLst>
          </p:cNvPr>
          <p:cNvSpPr txBox="1"/>
          <p:nvPr/>
        </p:nvSpPr>
        <p:spPr>
          <a:xfrm>
            <a:off x="5894710" y="1395060"/>
            <a:ext cx="5947257" cy="1384995"/>
          </a:xfrm>
          <a:prstGeom prst="rect">
            <a:avLst/>
          </a:prstGeom>
          <a:noFill/>
        </p:spPr>
        <p:txBody>
          <a:bodyPr wrap="square">
            <a:spAutoFit/>
          </a:bodyPr>
          <a:lstStyle/>
          <a:p>
            <a:pPr algn="just"/>
            <a:r>
              <a:rPr lang="en-US" sz="1400" dirty="0"/>
              <a:t>R-squared value is a measure of how well the independent variables explain the variability of the dependent variable. It indicates the proportion of the variance in the dependent variable that is predictable from the independent variables.</a:t>
            </a:r>
          </a:p>
          <a:p>
            <a:pPr algn="just"/>
            <a:endParaRPr lang="en-US" sz="1400" dirty="0"/>
          </a:p>
          <a:p>
            <a:pPr algn="just"/>
            <a:r>
              <a:rPr lang="en-US" sz="1400" dirty="0"/>
              <a:t>In our case, the R-squared value of 0.513 would mean our model explains 51.3% in resale HDB price variable.</a:t>
            </a:r>
          </a:p>
        </p:txBody>
      </p:sp>
      <p:sp>
        <p:nvSpPr>
          <p:cNvPr id="21" name="Rectangle 20">
            <a:extLst>
              <a:ext uri="{FF2B5EF4-FFF2-40B4-BE49-F238E27FC236}">
                <a16:creationId xmlns:a16="http://schemas.microsoft.com/office/drawing/2014/main" id="{C6533745-A2A1-28D0-17B3-696383D5F917}"/>
              </a:ext>
            </a:extLst>
          </p:cNvPr>
          <p:cNvSpPr/>
          <p:nvPr/>
        </p:nvSpPr>
        <p:spPr>
          <a:xfrm>
            <a:off x="2767495" y="1454260"/>
            <a:ext cx="1846217" cy="2203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3CBF8438-127E-04E8-5ECF-08BC3273DAA7}"/>
              </a:ext>
            </a:extLst>
          </p:cNvPr>
          <p:cNvCxnSpPr>
            <a:cxnSpLocks/>
            <a:stCxn id="20" idx="1"/>
          </p:cNvCxnSpPr>
          <p:nvPr/>
        </p:nvCxnSpPr>
        <p:spPr>
          <a:xfrm flipH="1" flipV="1">
            <a:off x="4613712" y="1576376"/>
            <a:ext cx="1280998" cy="5111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39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C9968C-070E-F38D-1EAA-312B5E0AF99F}"/>
              </a:ext>
            </a:extLst>
          </p:cNvPr>
          <p:cNvSpPr txBox="1"/>
          <p:nvPr/>
        </p:nvSpPr>
        <p:spPr>
          <a:xfrm>
            <a:off x="286506" y="231628"/>
            <a:ext cx="4542817" cy="523220"/>
          </a:xfrm>
          <a:prstGeom prst="rect">
            <a:avLst/>
          </a:prstGeom>
          <a:noFill/>
        </p:spPr>
        <p:txBody>
          <a:bodyPr wrap="square" rtlCol="0">
            <a:spAutoFit/>
          </a:bodyPr>
          <a:lstStyle/>
          <a:p>
            <a:r>
              <a:rPr lang="en-US" sz="2800" b="1" u="sng" dirty="0"/>
              <a:t>Question 3 (</a:t>
            </a:r>
            <a:r>
              <a:rPr lang="en-US" sz="2800" b="1" u="sng" dirty="0" err="1"/>
              <a:t>i</a:t>
            </a:r>
            <a:r>
              <a:rPr lang="en-US" sz="2800" b="1" u="sng" dirty="0"/>
              <a:t>)</a:t>
            </a:r>
          </a:p>
        </p:txBody>
      </p:sp>
      <p:sp>
        <p:nvSpPr>
          <p:cNvPr id="5" name="TextBox 4">
            <a:extLst>
              <a:ext uri="{FF2B5EF4-FFF2-40B4-BE49-F238E27FC236}">
                <a16:creationId xmlns:a16="http://schemas.microsoft.com/office/drawing/2014/main" id="{FCFEE6D8-46F5-B705-0658-D91224696B0E}"/>
              </a:ext>
            </a:extLst>
          </p:cNvPr>
          <p:cNvSpPr txBox="1"/>
          <p:nvPr/>
        </p:nvSpPr>
        <p:spPr>
          <a:xfrm>
            <a:off x="286506" y="754848"/>
            <a:ext cx="11600694" cy="5940088"/>
          </a:xfrm>
          <a:prstGeom prst="rect">
            <a:avLst/>
          </a:prstGeom>
          <a:noFill/>
        </p:spPr>
        <p:txBody>
          <a:bodyPr wrap="square" rtlCol="0">
            <a:spAutoFit/>
          </a:bodyPr>
          <a:lstStyle/>
          <a:p>
            <a:pPr algn="just"/>
            <a:r>
              <a:rPr lang="en-US" sz="1600" b="1" dirty="0"/>
              <a:t>Research Background</a:t>
            </a:r>
          </a:p>
          <a:p>
            <a:pPr algn="just"/>
            <a:endParaRPr lang="en-US" sz="1400" dirty="0"/>
          </a:p>
          <a:p>
            <a:pPr algn="just"/>
            <a:r>
              <a:rPr lang="en-US" sz="1400" dirty="0"/>
              <a:t>It's crucial to decide whether a buyer will opt for bank loan or HDB loan for several reasons stated as follow:</a:t>
            </a:r>
          </a:p>
          <a:p>
            <a:pPr algn="just"/>
            <a:endParaRPr lang="en-US" sz="1400" dirty="0"/>
          </a:p>
          <a:p>
            <a:pPr marL="342900" indent="-342900" algn="just">
              <a:buFont typeface="+mj-lt"/>
              <a:buAutoNum type="arabicPeriod"/>
            </a:pPr>
            <a:r>
              <a:rPr lang="en-SG" sz="1400" b="1" i="0" dirty="0">
                <a:effectLst/>
              </a:rPr>
              <a:t>Risk Management for Financial Institutions - </a:t>
            </a:r>
            <a:r>
              <a:rPr lang="en-SG" sz="1400" i="0" dirty="0">
                <a:effectLst/>
              </a:rPr>
              <a:t>For financial institutions managing their loan portfolios, knowing the ratio of purchasers choosing HDB loans over bank loans is essential. It facilitates the evaluation of risk exposure, the customization of lending strategies, and the assurance of regulatory compliance.</a:t>
            </a:r>
          </a:p>
          <a:p>
            <a:pPr marL="342900" indent="-342900" algn="just">
              <a:buFont typeface="+mj-lt"/>
              <a:buAutoNum type="arabicPeriod"/>
            </a:pPr>
            <a:endParaRPr lang="en-SG" sz="1400" i="0" dirty="0">
              <a:effectLst/>
            </a:endParaRPr>
          </a:p>
          <a:p>
            <a:pPr marL="342900" indent="-342900" algn="just">
              <a:buFont typeface="+mj-lt"/>
              <a:buAutoNum type="arabicPeriod"/>
            </a:pPr>
            <a:r>
              <a:rPr lang="en-SG" sz="1400" b="1" dirty="0"/>
              <a:t>Impact on Housing Affordability - </a:t>
            </a:r>
            <a:r>
              <a:rPr lang="en-SG" sz="1400" dirty="0"/>
              <a:t>Buyers' decisions on financing options impact housing affordability. They might prefer an HDB loan for lower interest rates or choose a bank loan for increased flexibility. Policymakers can gauge the accessibility of financing choices for a diverse buyer range by understanding these preferences.</a:t>
            </a:r>
          </a:p>
          <a:p>
            <a:pPr marL="342900" indent="-342900" algn="just">
              <a:buFont typeface="+mj-lt"/>
              <a:buAutoNum type="arabicPeriod"/>
            </a:pPr>
            <a:endParaRPr lang="en-SG" sz="1400" dirty="0"/>
          </a:p>
          <a:p>
            <a:pPr marL="342900" indent="-342900" algn="just">
              <a:buFont typeface="+mj-lt"/>
              <a:buAutoNum type="arabicPeriod"/>
            </a:pPr>
            <a:r>
              <a:rPr lang="en-SG" sz="1400" b="1" dirty="0"/>
              <a:t>Market Dynamics and Housing Demand - </a:t>
            </a:r>
            <a:r>
              <a:rPr lang="en-SG" sz="1400" dirty="0"/>
              <a:t>The decision between HDB and bank loans mirrors overall economic conditions, market trends, and buyer preferences. Observing the mix of loan types offers insights into market dynamics, benefiting real estate professionals, developers, and policymakers.</a:t>
            </a:r>
          </a:p>
          <a:p>
            <a:pPr marL="342900" indent="-342900" algn="just">
              <a:buFont typeface="+mj-lt"/>
              <a:buAutoNum type="arabicPeriod"/>
            </a:pPr>
            <a:endParaRPr lang="en-SG" sz="1400" dirty="0"/>
          </a:p>
          <a:p>
            <a:pPr marL="342900" indent="-342900" algn="just">
              <a:buFont typeface="+mj-lt"/>
              <a:buAutoNum type="arabicPeriod"/>
            </a:pPr>
            <a:r>
              <a:rPr lang="en-SG" sz="1400" b="1" dirty="0"/>
              <a:t>Government Housing Policies - </a:t>
            </a:r>
            <a:r>
              <a:rPr lang="en-SG" sz="1400" dirty="0"/>
              <a:t>Government housing policies and incentives can shape the allocation of HDB and bank loans. Evaluating buyer preferences aids policymakers in gauging policy effectiveness and exploring adjustments to promote housing affordability and economic stability.</a:t>
            </a:r>
          </a:p>
          <a:p>
            <a:pPr marL="342900" indent="-342900" algn="just">
              <a:buFont typeface="+mj-lt"/>
              <a:buAutoNum type="arabicPeriod"/>
            </a:pPr>
            <a:endParaRPr lang="en-SG" sz="1400" dirty="0"/>
          </a:p>
          <a:p>
            <a:pPr marL="342900" indent="-342900" algn="just">
              <a:buFont typeface="+mj-lt"/>
              <a:buAutoNum type="arabicPeriod"/>
            </a:pPr>
            <a:r>
              <a:rPr lang="en-SG" sz="1400" b="1" dirty="0"/>
              <a:t>Economic Indicator - </a:t>
            </a:r>
            <a:r>
              <a:rPr lang="en-SG" sz="1400" dirty="0"/>
              <a:t>The mix of HDB and bank loans acts as an economic gauge. Shifts in loan preferences may indicate changes in economic conditions, buyer sentiment, and financial market dynamics.</a:t>
            </a:r>
          </a:p>
          <a:p>
            <a:pPr marL="342900" indent="-342900" algn="just">
              <a:buFont typeface="+mj-lt"/>
              <a:buAutoNum type="arabicPeriod"/>
            </a:pPr>
            <a:endParaRPr lang="en-SG" sz="1400" dirty="0"/>
          </a:p>
          <a:p>
            <a:pPr marL="342900" indent="-342900" algn="just">
              <a:buFont typeface="+mj-lt"/>
              <a:buAutoNum type="arabicPeriod"/>
            </a:pPr>
            <a:r>
              <a:rPr lang="en-SG" sz="1400" b="1" dirty="0"/>
              <a:t>Market Research and Strategy - </a:t>
            </a:r>
            <a:r>
              <a:rPr lang="en-SG" sz="1400" dirty="0"/>
              <a:t>Property developers and investors benefit from knowing common loan preferences for market research and strategic decisions. This insight assists in customizing offerings to align with potential buyers' preferences and financial considerations.</a:t>
            </a:r>
            <a:endParaRPr lang="en-US" sz="1400" dirty="0"/>
          </a:p>
          <a:p>
            <a:pPr algn="just"/>
            <a:endParaRPr lang="en-US" sz="1400" dirty="0"/>
          </a:p>
          <a:p>
            <a:pPr algn="just"/>
            <a:r>
              <a:rPr lang="en-US" sz="1400" dirty="0"/>
              <a:t>This is a </a:t>
            </a:r>
            <a:r>
              <a:rPr lang="en-US" sz="1400" b="1" dirty="0"/>
              <a:t>supervised binary classification machine learning problem </a:t>
            </a:r>
            <a:r>
              <a:rPr lang="en-US" sz="1400" dirty="0"/>
              <a:t>whereby we must predict buyers will choose HDB loan or Bank loan.</a:t>
            </a:r>
          </a:p>
          <a:p>
            <a:pPr algn="just"/>
            <a:r>
              <a:rPr lang="en-US" sz="1400" dirty="0"/>
              <a:t>We can simply classify buyers choosing HDB loan as the positive class and buyers choosing bank loan as the negative class.</a:t>
            </a:r>
          </a:p>
        </p:txBody>
      </p:sp>
    </p:spTree>
    <p:extLst>
      <p:ext uri="{BB962C8B-B14F-4D97-AF65-F5344CB8AC3E}">
        <p14:creationId xmlns:p14="http://schemas.microsoft.com/office/powerpoint/2010/main" val="239662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C9968C-070E-F38D-1EAA-312B5E0AF99F}"/>
              </a:ext>
            </a:extLst>
          </p:cNvPr>
          <p:cNvSpPr txBox="1"/>
          <p:nvPr/>
        </p:nvSpPr>
        <p:spPr>
          <a:xfrm>
            <a:off x="286506" y="231628"/>
            <a:ext cx="4542817" cy="523220"/>
          </a:xfrm>
          <a:prstGeom prst="rect">
            <a:avLst/>
          </a:prstGeom>
          <a:noFill/>
        </p:spPr>
        <p:txBody>
          <a:bodyPr wrap="square" rtlCol="0">
            <a:spAutoFit/>
          </a:bodyPr>
          <a:lstStyle/>
          <a:p>
            <a:r>
              <a:rPr lang="en-US" sz="2800" b="1" u="sng" dirty="0"/>
              <a:t>Question 3 (</a:t>
            </a:r>
            <a:r>
              <a:rPr lang="en-US" sz="2800" b="1" u="sng" dirty="0" err="1"/>
              <a:t>i</a:t>
            </a:r>
            <a:r>
              <a:rPr lang="en-US" sz="2800" b="1" u="sng" dirty="0"/>
              <a:t>) - continued</a:t>
            </a:r>
          </a:p>
        </p:txBody>
      </p:sp>
      <p:sp>
        <p:nvSpPr>
          <p:cNvPr id="5" name="TextBox 4">
            <a:extLst>
              <a:ext uri="{FF2B5EF4-FFF2-40B4-BE49-F238E27FC236}">
                <a16:creationId xmlns:a16="http://schemas.microsoft.com/office/drawing/2014/main" id="{FCFEE6D8-46F5-B705-0658-D91224696B0E}"/>
              </a:ext>
            </a:extLst>
          </p:cNvPr>
          <p:cNvSpPr txBox="1"/>
          <p:nvPr/>
        </p:nvSpPr>
        <p:spPr>
          <a:xfrm>
            <a:off x="286506" y="1659285"/>
            <a:ext cx="11600694" cy="3539430"/>
          </a:xfrm>
          <a:prstGeom prst="rect">
            <a:avLst/>
          </a:prstGeom>
          <a:noFill/>
        </p:spPr>
        <p:txBody>
          <a:bodyPr wrap="square" rtlCol="0">
            <a:spAutoFit/>
          </a:bodyPr>
          <a:lstStyle/>
          <a:p>
            <a:pPr algn="just"/>
            <a:r>
              <a:rPr lang="en-US" sz="1400" b="1" dirty="0"/>
              <a:t>Hypothesis</a:t>
            </a:r>
          </a:p>
          <a:p>
            <a:pPr algn="just"/>
            <a:endParaRPr lang="en-US" sz="1400" b="1" dirty="0"/>
          </a:p>
          <a:p>
            <a:pPr algn="just"/>
            <a:r>
              <a:rPr lang="en-US" sz="1400" dirty="0"/>
              <a:t>Below are some of the factors that will affect buyers’ decision in choosing between HDB and bank loan:</a:t>
            </a:r>
          </a:p>
          <a:p>
            <a:pPr algn="just"/>
            <a:endParaRPr lang="en-US" sz="1400" b="1" dirty="0"/>
          </a:p>
          <a:p>
            <a:pPr indent="-285750" algn="just">
              <a:buFont typeface="Arial" panose="020B0604020202020204" pitchFamily="34" charset="0"/>
              <a:buChar char="•"/>
            </a:pPr>
            <a:r>
              <a:rPr lang="en-US" sz="1400" dirty="0"/>
              <a:t>Buyers with lower cash balance will most likely choose HDB loan over bank loan.</a:t>
            </a:r>
          </a:p>
          <a:p>
            <a:pPr indent="-285750" algn="just">
              <a:buFont typeface="Arial" panose="020B0604020202020204" pitchFamily="34" charset="0"/>
              <a:buChar char="•"/>
            </a:pPr>
            <a:endParaRPr lang="en-US" sz="1400" dirty="0"/>
          </a:p>
          <a:p>
            <a:pPr indent="-285750" algn="just">
              <a:buFont typeface="Arial" panose="020B0604020202020204" pitchFamily="34" charset="0"/>
              <a:buChar char="•"/>
            </a:pPr>
            <a:r>
              <a:rPr lang="en-US" sz="1400" dirty="0"/>
              <a:t>Buyers with salary exceeding the HDB loan income ceiling will choose bank loan.</a:t>
            </a:r>
          </a:p>
          <a:p>
            <a:pPr indent="-285750" algn="just">
              <a:buFont typeface="Arial" panose="020B0604020202020204" pitchFamily="34" charset="0"/>
              <a:buChar char="•"/>
            </a:pPr>
            <a:endParaRPr lang="en-US" sz="1400" dirty="0"/>
          </a:p>
          <a:p>
            <a:pPr indent="-285750" algn="just">
              <a:buFont typeface="Arial" panose="020B0604020202020204" pitchFamily="34" charset="0"/>
              <a:buChar char="•"/>
            </a:pPr>
            <a:r>
              <a:rPr lang="en-US" sz="1400" dirty="0"/>
              <a:t>Buyers will most likely pick bank loan over HDB loan if interest rate of bank loan is lower than the interest rate of HDB loan.</a:t>
            </a:r>
          </a:p>
          <a:p>
            <a:pPr indent="-285750" algn="just">
              <a:buFont typeface="Arial" panose="020B0604020202020204" pitchFamily="34" charset="0"/>
              <a:buChar char="•"/>
            </a:pPr>
            <a:endParaRPr lang="en-US" sz="1400" dirty="0"/>
          </a:p>
          <a:p>
            <a:pPr indent="-285750" algn="just">
              <a:buFont typeface="Arial" panose="020B0604020202020204" pitchFamily="34" charset="0"/>
              <a:buChar char="•"/>
            </a:pPr>
            <a:r>
              <a:rPr lang="en-US" sz="1400" dirty="0"/>
              <a:t>If resale HDB prices are high, buyers will most likely choose HDB loans. This is a result of the substantial upfront cash related to bank loans.</a:t>
            </a:r>
          </a:p>
          <a:p>
            <a:pPr algn="just"/>
            <a:endParaRPr lang="en-US" sz="1400" dirty="0"/>
          </a:p>
          <a:p>
            <a:pPr indent="-285750" algn="just">
              <a:buFont typeface="Arial" panose="020B0604020202020204" pitchFamily="34" charset="0"/>
              <a:buChar char="•"/>
            </a:pPr>
            <a:r>
              <a:rPr lang="en-US" sz="1400" dirty="0"/>
              <a:t>Buyers’ citizenship status. Singapore citizens are more likely to opt for HDB loans.</a:t>
            </a:r>
          </a:p>
          <a:p>
            <a:pPr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sz="1400" b="1" dirty="0"/>
          </a:p>
          <a:p>
            <a:pPr algn="just"/>
            <a:endParaRPr lang="en-US" sz="1400" dirty="0"/>
          </a:p>
        </p:txBody>
      </p:sp>
    </p:spTree>
    <p:extLst>
      <p:ext uri="{BB962C8B-B14F-4D97-AF65-F5344CB8AC3E}">
        <p14:creationId xmlns:p14="http://schemas.microsoft.com/office/powerpoint/2010/main" val="277734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6AFDAD-E566-C7E3-3297-3B2C09DFD671}"/>
              </a:ext>
            </a:extLst>
          </p:cNvPr>
          <p:cNvSpPr txBox="1"/>
          <p:nvPr/>
        </p:nvSpPr>
        <p:spPr>
          <a:xfrm>
            <a:off x="286506" y="231628"/>
            <a:ext cx="4542817" cy="523220"/>
          </a:xfrm>
          <a:prstGeom prst="rect">
            <a:avLst/>
          </a:prstGeom>
          <a:noFill/>
        </p:spPr>
        <p:txBody>
          <a:bodyPr wrap="square" rtlCol="0">
            <a:spAutoFit/>
          </a:bodyPr>
          <a:lstStyle/>
          <a:p>
            <a:r>
              <a:rPr lang="en-US" sz="2800" b="1" u="sng" dirty="0"/>
              <a:t>Question 3 (ii)</a:t>
            </a:r>
          </a:p>
        </p:txBody>
      </p:sp>
      <p:sp>
        <p:nvSpPr>
          <p:cNvPr id="3" name="TextBox 2">
            <a:extLst>
              <a:ext uri="{FF2B5EF4-FFF2-40B4-BE49-F238E27FC236}">
                <a16:creationId xmlns:a16="http://schemas.microsoft.com/office/drawing/2014/main" id="{B239F110-8E21-A58F-27EC-2769B4F4D32B}"/>
              </a:ext>
            </a:extLst>
          </p:cNvPr>
          <p:cNvSpPr txBox="1"/>
          <p:nvPr/>
        </p:nvSpPr>
        <p:spPr>
          <a:xfrm>
            <a:off x="286506" y="890386"/>
            <a:ext cx="10953713" cy="769441"/>
          </a:xfrm>
          <a:prstGeom prst="rect">
            <a:avLst/>
          </a:prstGeom>
          <a:noFill/>
        </p:spPr>
        <p:txBody>
          <a:bodyPr wrap="square" rtlCol="0">
            <a:spAutoFit/>
          </a:bodyPr>
          <a:lstStyle/>
          <a:p>
            <a:pPr algn="just"/>
            <a:r>
              <a:rPr lang="en-US" sz="1600" b="1" dirty="0"/>
              <a:t>Data Collection &amp; Preparation</a:t>
            </a:r>
          </a:p>
          <a:p>
            <a:pPr algn="just"/>
            <a:endParaRPr lang="en-US" sz="1400" dirty="0"/>
          </a:p>
          <a:p>
            <a:pPr algn="just"/>
            <a:r>
              <a:rPr lang="en-US" sz="1400" dirty="0"/>
              <a:t>It is suggested that the following information be gathered and utilized to train the predictive model:</a:t>
            </a:r>
          </a:p>
        </p:txBody>
      </p:sp>
      <p:graphicFrame>
        <p:nvGraphicFramePr>
          <p:cNvPr id="4" name="Table 4">
            <a:extLst>
              <a:ext uri="{FF2B5EF4-FFF2-40B4-BE49-F238E27FC236}">
                <a16:creationId xmlns:a16="http://schemas.microsoft.com/office/drawing/2014/main" id="{910570A1-7552-4AED-36F7-B621906EDCA0}"/>
              </a:ext>
            </a:extLst>
          </p:cNvPr>
          <p:cNvGraphicFramePr>
            <a:graphicFrameLocks noGrp="1"/>
          </p:cNvGraphicFramePr>
          <p:nvPr>
            <p:extLst>
              <p:ext uri="{D42A27DB-BD31-4B8C-83A1-F6EECF244321}">
                <p14:modId xmlns:p14="http://schemas.microsoft.com/office/powerpoint/2010/main" val="1486973587"/>
              </p:ext>
            </p:extLst>
          </p:nvPr>
        </p:nvGraphicFramePr>
        <p:xfrm>
          <a:off x="286506" y="2010809"/>
          <a:ext cx="11091736" cy="2743200"/>
        </p:xfrm>
        <a:graphic>
          <a:graphicData uri="http://schemas.openxmlformats.org/drawingml/2006/table">
            <a:tbl>
              <a:tblPr firstRow="1" bandRow="1">
                <a:tableStyleId>{5C22544A-7EE6-4342-B048-85BDC9FD1C3A}</a:tableStyleId>
              </a:tblPr>
              <a:tblGrid>
                <a:gridCol w="2823233">
                  <a:extLst>
                    <a:ext uri="{9D8B030D-6E8A-4147-A177-3AD203B41FA5}">
                      <a16:colId xmlns:a16="http://schemas.microsoft.com/office/drawing/2014/main" val="2719515383"/>
                    </a:ext>
                  </a:extLst>
                </a:gridCol>
                <a:gridCol w="8268503">
                  <a:extLst>
                    <a:ext uri="{9D8B030D-6E8A-4147-A177-3AD203B41FA5}">
                      <a16:colId xmlns:a16="http://schemas.microsoft.com/office/drawing/2014/main" val="3751483435"/>
                    </a:ext>
                  </a:extLst>
                </a:gridCol>
              </a:tblGrid>
              <a:tr h="370840">
                <a:tc>
                  <a:txBody>
                    <a:bodyPr/>
                    <a:lstStyle/>
                    <a:p>
                      <a:r>
                        <a:rPr lang="en-US" sz="1400" dirty="0"/>
                        <a:t>Data Required</a:t>
                      </a:r>
                    </a:p>
                  </a:txBody>
                  <a:tcPr/>
                </a:tc>
                <a:tc>
                  <a:txBody>
                    <a:bodyPr/>
                    <a:lstStyle/>
                    <a:p>
                      <a:r>
                        <a:rPr lang="en-US" sz="1400" dirty="0"/>
                        <a:t>Reasons to Include</a:t>
                      </a:r>
                    </a:p>
                  </a:txBody>
                  <a:tcPr/>
                </a:tc>
                <a:extLst>
                  <a:ext uri="{0D108BD9-81ED-4DB2-BD59-A6C34878D82A}">
                    <a16:rowId xmlns:a16="http://schemas.microsoft.com/office/drawing/2014/main" val="1618076862"/>
                  </a:ext>
                </a:extLst>
              </a:tr>
              <a:tr h="370840">
                <a:tc>
                  <a:txBody>
                    <a:bodyPr/>
                    <a:lstStyle/>
                    <a:p>
                      <a:r>
                        <a:rPr lang="en-US" sz="1400" dirty="0"/>
                        <a:t>Historical bank loan interest rate</a:t>
                      </a:r>
                    </a:p>
                  </a:txBody>
                  <a:tcPr/>
                </a:tc>
                <a:tc>
                  <a:txBody>
                    <a:bodyPr/>
                    <a:lstStyle/>
                    <a:p>
                      <a:pPr algn="just"/>
                      <a:r>
                        <a:rPr lang="en-US" sz="1400" dirty="0"/>
                        <a:t>To determine which loan type is lower in interest rate. Buyers typically choose loans with lower interest rate.</a:t>
                      </a:r>
                    </a:p>
                  </a:txBody>
                  <a:tcPr/>
                </a:tc>
                <a:extLst>
                  <a:ext uri="{0D108BD9-81ED-4DB2-BD59-A6C34878D82A}">
                    <a16:rowId xmlns:a16="http://schemas.microsoft.com/office/drawing/2014/main" val="414023540"/>
                  </a:ext>
                </a:extLst>
              </a:tr>
              <a:tr h="370840">
                <a:tc>
                  <a:txBody>
                    <a:bodyPr/>
                    <a:lstStyle/>
                    <a:p>
                      <a:r>
                        <a:rPr lang="en-US" sz="1400" dirty="0"/>
                        <a:t>Buyers’ salary</a:t>
                      </a:r>
                    </a:p>
                  </a:txBody>
                  <a:tcPr/>
                </a:tc>
                <a:tc>
                  <a:txBody>
                    <a:bodyPr/>
                    <a:lstStyle/>
                    <a:p>
                      <a:pPr algn="just"/>
                      <a:r>
                        <a:rPr lang="en-US" sz="1400" dirty="0"/>
                        <a:t>Will determine if buyer exceeds the income ceiling eligibility for HDB loan.</a:t>
                      </a:r>
                    </a:p>
                  </a:txBody>
                  <a:tcPr/>
                </a:tc>
                <a:extLst>
                  <a:ext uri="{0D108BD9-81ED-4DB2-BD59-A6C34878D82A}">
                    <a16:rowId xmlns:a16="http://schemas.microsoft.com/office/drawing/2014/main" val="178447836"/>
                  </a:ext>
                </a:extLst>
              </a:tr>
              <a:tr h="370840">
                <a:tc>
                  <a:txBody>
                    <a:bodyPr/>
                    <a:lstStyle/>
                    <a:p>
                      <a:r>
                        <a:rPr lang="en-US" sz="1400" dirty="0"/>
                        <a:t>Credit history of buyer</a:t>
                      </a:r>
                    </a:p>
                  </a:txBody>
                  <a:tcPr/>
                </a:tc>
                <a:tc>
                  <a:txBody>
                    <a:bodyPr/>
                    <a:lstStyle/>
                    <a:p>
                      <a:pPr algn="just"/>
                      <a:r>
                        <a:rPr lang="en-US" sz="1400" dirty="0"/>
                        <a:t>Will determine if buyer is cash tight. Buyers typically choose HDB loan if cash tight.</a:t>
                      </a:r>
                    </a:p>
                  </a:txBody>
                  <a:tcPr/>
                </a:tc>
                <a:extLst>
                  <a:ext uri="{0D108BD9-81ED-4DB2-BD59-A6C34878D82A}">
                    <a16:rowId xmlns:a16="http://schemas.microsoft.com/office/drawing/2014/main" val="3130231718"/>
                  </a:ext>
                </a:extLst>
              </a:tr>
              <a:tr h="370840">
                <a:tc>
                  <a:txBody>
                    <a:bodyPr/>
                    <a:lstStyle/>
                    <a:p>
                      <a:r>
                        <a:rPr lang="en-US" sz="1400" dirty="0"/>
                        <a:t>Any previous HDB loans taken</a:t>
                      </a:r>
                    </a:p>
                  </a:txBody>
                  <a:tcPr/>
                </a:tc>
                <a:tc>
                  <a:txBody>
                    <a:bodyPr/>
                    <a:lstStyle/>
                    <a:p>
                      <a:pPr algn="just"/>
                      <a:r>
                        <a:rPr lang="en-US" sz="1400" dirty="0"/>
                        <a:t>Buyer will not be eligible for HDB loan if previously taken 2 or more housing loans from HDB.</a:t>
                      </a:r>
                    </a:p>
                  </a:txBody>
                  <a:tcPr/>
                </a:tc>
                <a:extLst>
                  <a:ext uri="{0D108BD9-81ED-4DB2-BD59-A6C34878D82A}">
                    <a16:rowId xmlns:a16="http://schemas.microsoft.com/office/drawing/2014/main" val="1767622047"/>
                  </a:ext>
                </a:extLst>
              </a:tr>
              <a:tr h="370840">
                <a:tc>
                  <a:txBody>
                    <a:bodyPr/>
                    <a:lstStyle/>
                    <a:p>
                      <a:r>
                        <a:rPr lang="en-US" sz="1400" dirty="0"/>
                        <a:t>Buyers’ citizenship status</a:t>
                      </a:r>
                    </a:p>
                  </a:txBody>
                  <a:tcPr/>
                </a:tc>
                <a:tc>
                  <a:txBody>
                    <a:bodyPr/>
                    <a:lstStyle/>
                    <a:p>
                      <a:pPr algn="just"/>
                      <a:r>
                        <a:rPr lang="en-US" sz="1400" dirty="0"/>
                        <a:t>Will determine if buyer is eligible for HDB loan. Only citizens can apply for HDB loans.</a:t>
                      </a:r>
                    </a:p>
                  </a:txBody>
                  <a:tcPr/>
                </a:tc>
                <a:extLst>
                  <a:ext uri="{0D108BD9-81ED-4DB2-BD59-A6C34878D82A}">
                    <a16:rowId xmlns:a16="http://schemas.microsoft.com/office/drawing/2014/main" val="2524079933"/>
                  </a:ext>
                </a:extLst>
              </a:tr>
              <a:tr h="370840">
                <a:tc>
                  <a:txBody>
                    <a:bodyPr/>
                    <a:lstStyle/>
                    <a:p>
                      <a:r>
                        <a:rPr lang="en-US" sz="1400" dirty="0"/>
                        <a:t>HDB price and location</a:t>
                      </a:r>
                    </a:p>
                  </a:txBody>
                  <a:tcPr/>
                </a:tc>
                <a:tc>
                  <a:txBody>
                    <a:bodyPr/>
                    <a:lstStyle/>
                    <a:p>
                      <a:pPr algn="just"/>
                      <a:r>
                        <a:rPr lang="en-US" sz="1400" dirty="0"/>
                        <a:t>Centrally located HDBs are typically more expensive, driving up house down payment and enticing buyer to choose HDB loans.</a:t>
                      </a:r>
                    </a:p>
                  </a:txBody>
                  <a:tcPr/>
                </a:tc>
                <a:extLst>
                  <a:ext uri="{0D108BD9-81ED-4DB2-BD59-A6C34878D82A}">
                    <a16:rowId xmlns:a16="http://schemas.microsoft.com/office/drawing/2014/main" val="1000641087"/>
                  </a:ext>
                </a:extLst>
              </a:tr>
            </a:tbl>
          </a:graphicData>
        </a:graphic>
      </p:graphicFrame>
    </p:spTree>
    <p:extLst>
      <p:ext uri="{BB962C8B-B14F-4D97-AF65-F5344CB8AC3E}">
        <p14:creationId xmlns:p14="http://schemas.microsoft.com/office/powerpoint/2010/main" val="3314498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3401</TotalTime>
  <Words>2762</Words>
  <Application>Microsoft Macintosh PowerPoint</Application>
  <PresentationFormat>Widescreen</PresentationFormat>
  <Paragraphs>184</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Khai Yin Chee</dc:creator>
  <cp:lastModifiedBy>Khai Yin Chee</cp:lastModifiedBy>
  <cp:revision>26</cp:revision>
  <dcterms:created xsi:type="dcterms:W3CDTF">2024-01-13T00:51:12Z</dcterms:created>
  <dcterms:modified xsi:type="dcterms:W3CDTF">2024-01-15T09:32:53Z</dcterms:modified>
</cp:coreProperties>
</file>