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56" r:id="rId3"/>
    <p:sldId id="257" r:id="rId4"/>
    <p:sldId id="259" r:id="rId5"/>
    <p:sldId id="260" r:id="rId6"/>
    <p:sldId id="266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98" r:id="rId17"/>
    <p:sldId id="297" r:id="rId18"/>
    <p:sldId id="272" r:id="rId19"/>
    <p:sldId id="27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4D36-56D4-4480-B534-7A25FCA318B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4FFA-09BB-4E2D-A366-E763C8999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news shows are fake news!  They begin with good morning/evening/afternoon and then proceed to tell you why it’s not!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4FFA-09BB-4E2D-A366-E763C8999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DpdI73lnb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ppriceguid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biasfactcheck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priceguide.com/" TargetMode="External"/><Relationship Id="rId2" Type="http://schemas.openxmlformats.org/officeDocument/2006/relationships/hyperlink" Target="https://www.eba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PEW NEWS INTRO - PewDiePie">
            <a:hlinkClick r:id="" action="ppaction://media"/>
            <a:extLst>
              <a:ext uri="{FF2B5EF4-FFF2-40B4-BE49-F238E27FC236}">
                <a16:creationId xmlns:a16="http://schemas.microsoft.com/office/drawing/2014/main" id="{34C1B3FC-85F3-4D7C-BCF1-4232A9323B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973668"/>
            <a:ext cx="8966717" cy="70696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Funko POPS!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DF3-63C0-4843-B4D6-C948399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https://www.poppriceguide.com/</a:t>
            </a:r>
            <a:r>
              <a:rPr lang="en-US" sz="1800" dirty="0">
                <a:latin typeface="Arial Black" panose="020B0A04020102020204" pitchFamily="34" charset="0"/>
              </a:rPr>
              <a:t> Scrape: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Taking names from E-bay results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Search matching results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Use price guide scraped data to further train the classifier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Unstable site stopped with less than 6% of matching data..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973668"/>
            <a:ext cx="8966717" cy="70696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</a:t>
            </a:r>
            <a:r>
              <a:rPr lang="en-US" strike="sngStrike" dirty="0">
                <a:latin typeface="Britannic Bold" panose="020B0903060703020204" pitchFamily="34" charset="0"/>
              </a:rPr>
              <a:t>Funko POPS!</a:t>
            </a:r>
            <a:br>
              <a:rPr lang="en-US" strike="sngStrike" dirty="0">
                <a:latin typeface="Britannic Bold" panose="020B0903060703020204" pitchFamily="34" charset="0"/>
              </a:rPr>
            </a:br>
            <a:r>
              <a:rPr lang="en-US" dirty="0">
                <a:latin typeface="Britannic Bold" panose="020B0903060703020204" pitchFamily="34" charset="0"/>
              </a:rPr>
              <a:t>Sarcasm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DF3-63C0-4843-B4D6-C948399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So now what?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Repurpose same code and methods to process a </a:t>
            </a:r>
            <a:r>
              <a:rPr lang="en-US" sz="1600" i="1" dirty="0">
                <a:latin typeface="Arial Black" panose="020B0A04020102020204" pitchFamily="34" charset="0"/>
              </a:rPr>
              <a:t>Sarcasm</a:t>
            </a:r>
            <a:r>
              <a:rPr lang="en-US" sz="1600" dirty="0">
                <a:latin typeface="Arial Black" panose="020B0A04020102020204" pitchFamily="34" charset="0"/>
              </a:rPr>
              <a:t> dataset</a:t>
            </a:r>
          </a:p>
          <a:p>
            <a:pPr lvl="2"/>
            <a:r>
              <a:rPr lang="en-US" sz="1600" i="1" dirty="0">
                <a:latin typeface="Arial Black" panose="020B0A04020102020204" pitchFamily="34" charset="0"/>
              </a:rPr>
              <a:t>Sarcasm </a:t>
            </a:r>
            <a:r>
              <a:rPr lang="en-US" sz="1600" dirty="0">
                <a:latin typeface="Arial Black" panose="020B0A04020102020204" pitchFamily="34" charset="0"/>
              </a:rPr>
              <a:t>dataset based on headlines from The Onion and Huffington Post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Naïve </a:t>
            </a:r>
            <a:r>
              <a:rPr lang="en-US" sz="1600" dirty="0" err="1">
                <a:latin typeface="Arial Black" panose="020B0A04020102020204" pitchFamily="34" charset="0"/>
              </a:rPr>
              <a:t>Bayers</a:t>
            </a:r>
            <a:r>
              <a:rPr lang="en-US" sz="1600" dirty="0">
                <a:latin typeface="Arial Black" panose="020B0A04020102020204" pitchFamily="34" charset="0"/>
              </a:rPr>
              <a:t> classifier was able to predict Sarcasm with:</a:t>
            </a:r>
          </a:p>
          <a:p>
            <a:pPr lvl="3"/>
            <a:r>
              <a:rPr lang="en-US" sz="1400" dirty="0">
                <a:latin typeface="Arial Black" panose="020B0A04020102020204" pitchFamily="34" charset="0"/>
              </a:rPr>
              <a:t> 80.265% accuracy</a:t>
            </a:r>
          </a:p>
          <a:p>
            <a:pPr lvl="2"/>
            <a:endParaRPr lang="en-US" sz="16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3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Sarcasm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5EABA-CDC3-4D5E-BEAC-74D87BE44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Now what?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Further tested the classifier on 80 sarcastic quotes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Plus random statements or sarcasm and seriousness and…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Success rate less than 50%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F0F92ED-CAF5-472F-BA96-0CC92E9F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57" y="2603500"/>
            <a:ext cx="2485724" cy="372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Sarcasm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5EABA-CDC3-4D5E-BEAC-74D87BE4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So what did we actually accomplish?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Classifier wasn’t detecting sarcasm as much as patterns in The Onion’s versus Huffington Post’s headlining process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OK, let’s look at more news then!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1D17A-A4F0-4D95-81A6-FBA896A5EEB4}"/>
              </a:ext>
            </a:extLst>
          </p:cNvPr>
          <p:cNvSpPr/>
          <p:nvPr/>
        </p:nvSpPr>
        <p:spPr>
          <a:xfrm>
            <a:off x="7190073" y="1327150"/>
            <a:ext cx="20055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News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12342-810E-432D-9072-A0A38097E0A7}"/>
              </a:ext>
            </a:extLst>
          </p:cNvPr>
          <p:cNvSpPr/>
          <p:nvPr/>
        </p:nvSpPr>
        <p:spPr>
          <a:xfrm>
            <a:off x="7305575" y="1346400"/>
            <a:ext cx="189007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News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5EABA-CDC3-4D5E-BEAC-74D87BE4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Using headlines from: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CNN, New York Times,  Fox News, The Washington Post, The Guardian, </a:t>
            </a:r>
            <a:r>
              <a:rPr lang="en-US" sz="1600" dirty="0" err="1">
                <a:latin typeface="Arial Black" panose="020B0A04020102020204" pitchFamily="34" charset="0"/>
              </a:rPr>
              <a:t>etc</a:t>
            </a:r>
            <a:r>
              <a:rPr lang="en-US" sz="1600" dirty="0">
                <a:latin typeface="Arial Black" panose="020B0A04020102020204" pitchFamily="34" charset="0"/>
              </a:rPr>
              <a:t>…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Only news sources passing </a:t>
            </a:r>
            <a:r>
              <a:rPr lang="en-US" sz="1800" dirty="0" err="1">
                <a:latin typeface="Arial Black" panose="020B0A04020102020204" pitchFamily="34" charset="0"/>
              </a:rPr>
              <a:t>NewsGuard</a:t>
            </a:r>
            <a:r>
              <a:rPr lang="en-US" sz="1800" dirty="0">
                <a:latin typeface="Arial Black" panose="020B0A04020102020204" pitchFamily="34" charset="0"/>
              </a:rPr>
              <a:t> were used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Discounting sources such as </a:t>
            </a:r>
            <a:r>
              <a:rPr lang="en-US" sz="1600" dirty="0" err="1">
                <a:latin typeface="Arial Black" panose="020B0A04020102020204" pitchFamily="34" charset="0"/>
              </a:rPr>
              <a:t>Breightbart</a:t>
            </a:r>
            <a:endParaRPr 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Clean and tokenize their headlines like before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Mix and match and see what we learn!</a:t>
            </a:r>
          </a:p>
          <a:p>
            <a:pPr lvl="2"/>
            <a:endParaRPr lang="en-US" sz="16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News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5BB5-764C-4AE9-AD62-C8E5CED36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5EABA-CDC3-4D5E-BEAC-74D87BE447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Left vs Right (2/All)</a:t>
            </a:r>
          </a:p>
          <a:p>
            <a:pPr lvl="2"/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https://mediabiasfactcheck.com/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CNN vs FOX</a:t>
            </a:r>
            <a:endParaRPr 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CNN vs Vox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CNN vs The Onion</a:t>
            </a:r>
          </a:p>
          <a:p>
            <a:pPr lvl="2"/>
            <a:endParaRPr lang="en-US" sz="16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60B3F-7A86-4AE1-B750-4495C9BB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51933-6330-4CA3-99EF-B81BF5A799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2"/>
            <a:endParaRPr lang="en-US" sz="1800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69.567% accurate</a:t>
            </a:r>
          </a:p>
          <a:p>
            <a:pPr lvl="2"/>
            <a:endParaRPr 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70.843% accurate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81.028% accurate</a:t>
            </a: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84.894% accurate</a:t>
            </a:r>
          </a:p>
          <a:p>
            <a:pPr lvl="2"/>
            <a:endParaRPr lang="en-US" sz="18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1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1C543-6B4B-43EF-A5E2-2AD4DDB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Combined News Bias Model Accuracy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5F32F-898A-4CA4-B789-F4CE3951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5F1B37-942D-464C-82E7-2670E89B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91" y="518109"/>
            <a:ext cx="6096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79C607-4938-4294-B315-6C2BAFF7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23"/>
            <a:ext cx="12192000" cy="466190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1E8F4AB-17B6-4B2E-B12A-D860C152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ritannic Bold" panose="020B0903060703020204" pitchFamily="34" charset="0"/>
              </a:rPr>
              <a:t>Predictions by Source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95BA36-14BB-4E4D-808A-333B714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76063A-73CE-4CA2-A557-0727A81F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38" y="463791"/>
            <a:ext cx="6233963" cy="6394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CA0A7-DB81-47E3-849C-8F28F76D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767" y="596767"/>
            <a:ext cx="6261234" cy="626123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BFF5F3-EF06-43FD-B123-52980A8F3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98409-5BCA-477F-AABA-9E7EAAED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92" y="606392"/>
            <a:ext cx="6251608" cy="62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3F0C-21A6-4A97-8A46-C4294013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THIS JUST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4448-15A5-41BD-965E-86323EF0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Nlp</a:t>
            </a:r>
            <a:r>
              <a:rPr lang="en-US" dirty="0"/>
              <a:t> applications on…</a:t>
            </a:r>
          </a:p>
        </p:txBody>
      </p:sp>
    </p:spTree>
    <p:extLst>
      <p:ext uri="{BB962C8B-B14F-4D97-AF65-F5344CB8AC3E}">
        <p14:creationId xmlns:p14="http://schemas.microsoft.com/office/powerpoint/2010/main" val="423710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CEB25-918A-4369-9CC1-998FD05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38" y="624038"/>
            <a:ext cx="6233962" cy="62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DC914-3995-4611-A244-7D46EC7D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12" y="614412"/>
            <a:ext cx="6243587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7E971-2770-4506-9948-371BB6D3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88" y="643288"/>
            <a:ext cx="6214712" cy="621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6F85D-2012-4C2B-BE52-32E3C865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64" y="637364"/>
            <a:ext cx="6220635" cy="62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863BE-E097-4FF4-89C4-6D9F263E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2" y="633662"/>
            <a:ext cx="6224337" cy="6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4C205-AA8B-44FE-A16C-18A3F303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38" y="624038"/>
            <a:ext cx="6233962" cy="62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8888C-E675-4061-88B9-A899897F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86" y="604786"/>
            <a:ext cx="6253213" cy="6253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62CC4-418D-4CEA-B45F-32587D84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785" y="604786"/>
            <a:ext cx="6253214" cy="62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094A9-FD89-4770-9ECD-460D708F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18" y="654518"/>
            <a:ext cx="6203482" cy="62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34F3-C194-449C-B407-76CEC7BB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38" y="624038"/>
            <a:ext cx="6233962" cy="6233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8A17C-520E-4A41-945C-76A8189C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8" y="624038"/>
            <a:ext cx="6233962" cy="62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6AD61-8F03-4592-B9AD-E3E2B052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2" y="633662"/>
            <a:ext cx="6224337" cy="6224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B86BB-3911-4F52-BF2B-88BF0EA3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2" y="633662"/>
            <a:ext cx="6224338" cy="6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F452D-C7D6-49E2-AAC8-1E426FC8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2" y="633662"/>
            <a:ext cx="6224337" cy="6224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48473-81AA-43D2-B37A-3521104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1" y="633661"/>
            <a:ext cx="6224338" cy="6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6155-CF2C-4FB7-863E-B61AA60D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10" y="973668"/>
            <a:ext cx="8995682" cy="70696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Funko POPS!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2E86-23F2-4F6E-860B-537337C4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What are POP!s?</a:t>
            </a:r>
          </a:p>
          <a:p>
            <a:pPr lvl="1"/>
            <a:r>
              <a:rPr lang="en-US" i="1" dirty="0">
                <a:latin typeface="Arial Black" panose="020B0A04020102020204" pitchFamily="34" charset="0"/>
              </a:rPr>
              <a:t>Pop</a:t>
            </a:r>
            <a:r>
              <a:rPr lang="en-US" dirty="0">
                <a:latin typeface="Arial Black" panose="020B0A04020102020204" pitchFamily="34" charset="0"/>
              </a:rPr>
              <a:t>–culture vinyl figures and collectibles </a:t>
            </a:r>
          </a:p>
          <a:p>
            <a:r>
              <a:rPr lang="en-US" dirty="0">
                <a:latin typeface="Arial Black" panose="020B0A04020102020204" pitchFamily="34" charset="0"/>
              </a:rPr>
              <a:t>Why POP’s?</a:t>
            </a:r>
          </a:p>
          <a:p>
            <a:pPr lvl="1"/>
            <a:r>
              <a:rPr lang="en-US" dirty="0">
                <a:latin typeface="Arial Black" panose="020B0A04020102020204" pitchFamily="34" charset="0"/>
              </a:rPr>
              <a:t>Typically retail for $8 to $10 with exclusive or limited editions selling for $15</a:t>
            </a:r>
          </a:p>
          <a:p>
            <a:pPr lvl="1"/>
            <a:r>
              <a:rPr lang="en-US" dirty="0">
                <a:latin typeface="Arial Black" panose="020B0A04020102020204" pitchFamily="34" charset="0"/>
              </a:rPr>
              <a:t>Insane resale values: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The Top 10 sales over the past 30 days were all over $1800</a:t>
            </a:r>
          </a:p>
          <a:p>
            <a:pPr lvl="2"/>
            <a:r>
              <a:rPr lang="en-US" dirty="0">
                <a:latin typeface="Arial Black" panose="020B0A04020102020204" pitchFamily="34" charset="0"/>
              </a:rPr>
              <a:t>The most popular POP, Headless Ned Stark from </a:t>
            </a:r>
            <a:r>
              <a:rPr lang="en-US" dirty="0" err="1">
                <a:latin typeface="Arial Black" panose="020B0A04020102020204" pitchFamily="34" charset="0"/>
              </a:rPr>
              <a:t>GoT</a:t>
            </a:r>
            <a:r>
              <a:rPr lang="en-US" dirty="0">
                <a:latin typeface="Arial Black" panose="020B0A04020102020204" pitchFamily="34" charset="0"/>
              </a:rPr>
              <a:t>, average a price of $2032.86 over 7 sales within the last 30 days</a:t>
            </a:r>
          </a:p>
        </p:txBody>
      </p:sp>
    </p:spTree>
    <p:extLst>
      <p:ext uri="{BB962C8B-B14F-4D97-AF65-F5344CB8AC3E}">
        <p14:creationId xmlns:p14="http://schemas.microsoft.com/office/powerpoint/2010/main" val="4502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Guess the News Source from its </a:t>
            </a:r>
            <a:r>
              <a:rPr lang="en-US" dirty="0" err="1">
                <a:latin typeface="Britannic Bold" panose="020B0903060703020204" pitchFamily="34" charset="0"/>
              </a:rPr>
              <a:t>Wordcloud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6D09B-2E97-4563-8538-B8C49F3F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5C927-9D56-44D1-9613-255A1B01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88" y="643288"/>
            <a:ext cx="6214712" cy="621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D774B-BCED-4AD9-A137-1D82D9B5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86" y="643286"/>
            <a:ext cx="6214713" cy="6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19DBE8-D0EB-4371-8F8C-3451C5D7B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THIS IS WHERE YOU WOULD ASK QUESTIONS IF YOU HAD ANY…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62D1234-A504-411C-9F25-6F31CA381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if there was any time left</a:t>
            </a:r>
          </a:p>
        </p:txBody>
      </p:sp>
    </p:spTree>
    <p:extLst>
      <p:ext uri="{BB962C8B-B14F-4D97-AF65-F5344CB8AC3E}">
        <p14:creationId xmlns:p14="http://schemas.microsoft.com/office/powerpoint/2010/main" val="22974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973668"/>
            <a:ext cx="8966717" cy="70696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Funko POPS!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DF3-63C0-4843-B4D6-C948399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So what?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Using machine learning to try to interpret POP values from e-bay listings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Look for patterns in which POP’s have the best resale value for investment purposes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Predict which e-bay listings will sell at ask price or go for best offer</a:t>
            </a:r>
          </a:p>
          <a:p>
            <a:pPr lvl="2"/>
            <a:r>
              <a:rPr lang="en-US" sz="1600" dirty="0">
                <a:latin typeface="Arial Black" panose="020B0A04020102020204" pitchFamily="34" charset="0"/>
              </a:rPr>
              <a:t>Eventually program a bot to buy/sell on e-Bay the way investors use algorithms to invest in the market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D2F75-5B4A-430B-AA1C-0A827945693F}"/>
              </a:ext>
            </a:extLst>
          </p:cNvPr>
          <p:cNvSpPr/>
          <p:nvPr/>
        </p:nvSpPr>
        <p:spPr>
          <a:xfrm>
            <a:off x="1935678" y="5332021"/>
            <a:ext cx="7885216" cy="5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2B28E-CD1B-44BB-8803-DF6657491F13}"/>
              </a:ext>
            </a:extLst>
          </p:cNvPr>
          <p:cNvSpPr/>
          <p:nvPr/>
        </p:nvSpPr>
        <p:spPr>
          <a:xfrm>
            <a:off x="1935678" y="5581397"/>
            <a:ext cx="7885216" cy="5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51" y="973668"/>
            <a:ext cx="8966717" cy="70696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DF3-63C0-4843-B4D6-C948399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>
              <a:latin typeface="Britannic Bold" panose="020B0903060703020204" pitchFamily="34" charset="0"/>
            </a:endParaRPr>
          </a:p>
          <a:p>
            <a:pPr lvl="1"/>
            <a:endParaRPr lang="en-US" sz="1800" dirty="0">
              <a:latin typeface="Arial Black" panose="020B0A04020102020204" pitchFamily="34" charset="0"/>
            </a:endParaRPr>
          </a:p>
          <a:p>
            <a:pPr lvl="1"/>
            <a:r>
              <a:rPr lang="en-US" sz="1800" dirty="0">
                <a:latin typeface="Arial Black" panose="020B0A04020102020204" pitchFamily="34" charset="0"/>
              </a:rPr>
              <a:t>SOURCES:</a:t>
            </a:r>
          </a:p>
          <a:p>
            <a:pPr lvl="2"/>
            <a:endParaRPr lang="en-US" sz="1600" dirty="0">
              <a:latin typeface="Arial Black" panose="020B0A04020102020204" pitchFamily="34" charset="0"/>
            </a:endParaRPr>
          </a:p>
          <a:p>
            <a:pPr lvl="2"/>
            <a:r>
              <a:rPr lang="en-US" sz="1600" dirty="0">
                <a:solidFill>
                  <a:srgbClr val="0070C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https://www.ebay.com/</a:t>
            </a:r>
            <a:r>
              <a:rPr lang="en-US" sz="1600" dirty="0">
                <a:latin typeface="Arial Black" panose="020B0A04020102020204" pitchFamily="34" charset="0"/>
              </a:rPr>
              <a:t> </a:t>
            </a:r>
          </a:p>
          <a:p>
            <a:pPr lvl="2"/>
            <a:endParaRPr lang="en-US" sz="16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sz="1600" dirty="0">
                <a:solidFill>
                  <a:srgbClr val="0070C0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https://www.poppriceguide.com/</a:t>
            </a:r>
            <a:endParaRPr lang="en-US" sz="16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lvl="3"/>
            <a:endParaRPr lang="en-US" sz="14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7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ritannic Bold" panose="020B0903060703020204" pitchFamily="34" charset="0"/>
              </a:rPr>
              <a:t>CODING: Extraction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4493C-1126-4552-A172-2D8CB6888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519" y="412282"/>
            <a:ext cx="5058890" cy="60374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BB05-76AD-4500-B1DF-84B50752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Lack of unique ID’s and identifiers</a:t>
            </a:r>
          </a:p>
        </p:txBody>
      </p:sp>
    </p:spTree>
    <p:extLst>
      <p:ext uri="{BB962C8B-B14F-4D97-AF65-F5344CB8AC3E}">
        <p14:creationId xmlns:p14="http://schemas.microsoft.com/office/powerpoint/2010/main" val="10971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F21-C1AA-4BE3-A5D7-7F633D4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ritannic Bold" panose="020B0903060703020204" pitchFamily="34" charset="0"/>
              </a:rPr>
              <a:t>CODING: Extraction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C2FE4-C330-4408-BDA0-E35EF0C4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Targeted 327,000 results…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Stopped at 18,700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B77F-2FF8-4FBB-9F9D-5FCFD288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71" y="451262"/>
            <a:ext cx="4612257" cy="59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2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F21-C1AA-4BE3-A5D7-7F633D4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ritannic Bold" panose="020B0903060703020204" pitchFamily="34" charset="0"/>
              </a:rPr>
              <a:t>CODING: Cleanup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C2FE4-C330-4408-BDA0-E35EF0C4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Instead of using regex to strip non-</a:t>
            </a:r>
            <a:r>
              <a:rPr lang="en-US" sz="2000" dirty="0" err="1">
                <a:latin typeface="Arial Black" panose="020B0A04020102020204" pitchFamily="34" charset="0"/>
              </a:rPr>
              <a:t>alphanum</a:t>
            </a:r>
            <a:r>
              <a:rPr lang="en-US" sz="2000" dirty="0">
                <a:latin typeface="Arial Black" panose="020B0A040201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Keep note of punctuation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See if punctuation influenced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98422-C6C6-49D0-97D7-29CC5B02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9789"/>
            <a:ext cx="3455719" cy="59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933BC1-87E9-4C90-9049-93326A336EA4}"/>
              </a:ext>
            </a:extLst>
          </p:cNvPr>
          <p:cNvSpPr/>
          <p:nvPr/>
        </p:nvSpPr>
        <p:spPr>
          <a:xfrm rot="10800000">
            <a:off x="8579929" y="4839206"/>
            <a:ext cx="643238" cy="4631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F59CE5-B10A-4ED8-B2D2-2FF698C0F0CC}"/>
              </a:ext>
            </a:extLst>
          </p:cNvPr>
          <p:cNvSpPr/>
          <p:nvPr/>
        </p:nvSpPr>
        <p:spPr>
          <a:xfrm rot="10800000">
            <a:off x="5668500" y="4849106"/>
            <a:ext cx="643238" cy="4631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0D8DF-1382-4685-84C1-75A148BA0D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966200" cy="708025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Applying Machine Learning to Funko POPS!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08777-47D8-4377-A70B-BCAB52765FED}"/>
              </a:ext>
            </a:extLst>
          </p:cNvPr>
          <p:cNvSpPr/>
          <p:nvPr/>
        </p:nvSpPr>
        <p:spPr>
          <a:xfrm>
            <a:off x="463138" y="1893476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Raw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“E-Bay Listing”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String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692F19-0E7B-4373-90DB-6AB30DBE25D9}"/>
              </a:ext>
            </a:extLst>
          </p:cNvPr>
          <p:cNvSpPr/>
          <p:nvPr/>
        </p:nvSpPr>
        <p:spPr>
          <a:xfrm>
            <a:off x="3408213" y="1893476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Punctuation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To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Text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String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9A848-0636-496A-9FE0-E2F1597C3167}"/>
              </a:ext>
            </a:extLst>
          </p:cNvPr>
          <p:cNvSpPr/>
          <p:nvPr/>
        </p:nvSpPr>
        <p:spPr>
          <a:xfrm>
            <a:off x="6280056" y="1891500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Token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Representation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2BF336-2C18-490F-9048-B835493A88F1}"/>
              </a:ext>
            </a:extLst>
          </p:cNvPr>
          <p:cNvSpPr/>
          <p:nvPr/>
        </p:nvSpPr>
        <p:spPr>
          <a:xfrm>
            <a:off x="9223153" y="1889525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Removal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Of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Stop Words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E61CD0-0102-490A-A888-E94220D29224}"/>
              </a:ext>
            </a:extLst>
          </p:cNvPr>
          <p:cNvSpPr/>
          <p:nvPr/>
        </p:nvSpPr>
        <p:spPr>
          <a:xfrm>
            <a:off x="9221177" y="4143854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Term Frequency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Vectors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00C451-27FB-44EE-AE68-781158D73719}"/>
              </a:ext>
            </a:extLst>
          </p:cNvPr>
          <p:cNvSpPr/>
          <p:nvPr/>
        </p:nvSpPr>
        <p:spPr>
          <a:xfrm>
            <a:off x="6321622" y="4141879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Inverse Document Frequency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Scaled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Vector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2E051-396E-4BB1-A668-43DB22E85E69}"/>
              </a:ext>
            </a:extLst>
          </p:cNvPr>
          <p:cNvSpPr/>
          <p:nvPr/>
        </p:nvSpPr>
        <p:spPr>
          <a:xfrm>
            <a:off x="3386438" y="4139904"/>
            <a:ext cx="2280062" cy="184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Naïve Bayes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Classifier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(64.823% Accuracy)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0AB042-C702-459E-B7AA-84D1625BDDB6}"/>
              </a:ext>
            </a:extLst>
          </p:cNvPr>
          <p:cNvSpPr/>
          <p:nvPr/>
        </p:nvSpPr>
        <p:spPr>
          <a:xfrm>
            <a:off x="2743200" y="2624447"/>
            <a:ext cx="643238" cy="4631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4222A2-087A-45E4-BD4D-7F39EA182C2E}"/>
              </a:ext>
            </a:extLst>
          </p:cNvPr>
          <p:cNvSpPr/>
          <p:nvPr/>
        </p:nvSpPr>
        <p:spPr>
          <a:xfrm>
            <a:off x="5686301" y="2622472"/>
            <a:ext cx="643238" cy="4631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9D9AB8-CB0A-4EA2-974C-6E4309511B9F}"/>
              </a:ext>
            </a:extLst>
          </p:cNvPr>
          <p:cNvSpPr/>
          <p:nvPr/>
        </p:nvSpPr>
        <p:spPr>
          <a:xfrm>
            <a:off x="8558154" y="2620495"/>
            <a:ext cx="643238" cy="4631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16406AC-147C-4ABF-8C18-EE005600B8F5}"/>
              </a:ext>
            </a:extLst>
          </p:cNvPr>
          <p:cNvSpPr/>
          <p:nvPr/>
        </p:nvSpPr>
        <p:spPr>
          <a:xfrm>
            <a:off x="10141527" y="3730201"/>
            <a:ext cx="510639" cy="40970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1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660</Words>
  <Application>Microsoft Office PowerPoint</Application>
  <PresentationFormat>Widescreen</PresentationFormat>
  <Paragraphs>126</Paragraphs>
  <Slides>31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Arial Narrow</vt:lpstr>
      <vt:lpstr>Britannic Bold</vt:lpstr>
      <vt:lpstr>Calibri</vt:lpstr>
      <vt:lpstr>Century Gothic</vt:lpstr>
      <vt:lpstr>Wingdings 3</vt:lpstr>
      <vt:lpstr>Ion Boardroom</vt:lpstr>
      <vt:lpstr>PowerPoint Presentation</vt:lpstr>
      <vt:lpstr>THIS JUST IN</vt:lpstr>
      <vt:lpstr>Applying Machine Learning to Funko POPS!</vt:lpstr>
      <vt:lpstr>Applying Machine Learning to Funko POPS!</vt:lpstr>
      <vt:lpstr>APPROACH</vt:lpstr>
      <vt:lpstr>CODING: Extraction</vt:lpstr>
      <vt:lpstr>CODING: Extraction</vt:lpstr>
      <vt:lpstr>CODING: Cleanup</vt:lpstr>
      <vt:lpstr>Applying Machine Learning to Funko POPS!</vt:lpstr>
      <vt:lpstr>Applying Machine Learning to Funko POPS!</vt:lpstr>
      <vt:lpstr>Applying Machine Learning to Funko POPS! Sarcasm</vt:lpstr>
      <vt:lpstr>Applying Machine Learning to Sarcasm</vt:lpstr>
      <vt:lpstr>Applying Machine Learning to Sarcasm</vt:lpstr>
      <vt:lpstr>Applying Machine Learning to News</vt:lpstr>
      <vt:lpstr>Applying Machine Learning to News</vt:lpstr>
      <vt:lpstr>Combined News Bias Model Accuracy</vt:lpstr>
      <vt:lpstr>Predictions by Source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Guess the News Source from its Wordcloud</vt:lpstr>
      <vt:lpstr>THIS IS WHERE YOU WOULD ASK QUESTIONS IF YOU HAD ANY…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JUST IN</dc:title>
  <dc:creator>decot</dc:creator>
  <cp:lastModifiedBy>decot</cp:lastModifiedBy>
  <cp:revision>26</cp:revision>
  <dcterms:created xsi:type="dcterms:W3CDTF">2019-02-06T20:12:38Z</dcterms:created>
  <dcterms:modified xsi:type="dcterms:W3CDTF">2019-02-07T00:40:09Z</dcterms:modified>
</cp:coreProperties>
</file>