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85" r:id="rId3"/>
    <p:sldId id="289" r:id="rId4"/>
    <p:sldId id="290" r:id="rId5"/>
    <p:sldId id="291" r:id="rId6"/>
    <p:sldId id="292" r:id="rId7"/>
    <p:sldId id="29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7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B13F4-35B0-4DA6-9CF1-DE197F210019}" type="datetimeFigureOut">
              <a:rPr lang="en-US" smtClean="0"/>
              <a:t>2/13/15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5156E-972C-46F4-8A0A-8D8437C0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7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R Exercise 1: Checking linear model assumptions; outliers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by Max Li, based on Brian McGill’s materials at </a:t>
            </a:r>
            <a:r>
              <a:rPr lang="en-US" dirty="0" err="1"/>
              <a:t>stats.brianmcgill.org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6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GLM assumptions (normality)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 and Quantile-Quantile plot of residuals </a:t>
            </a:r>
            <a:r>
              <a:rPr lang="el-GR" dirty="0" smtClean="0"/>
              <a:t>ε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(j)</a:t>
            </a:r>
            <a:r>
              <a:rPr lang="en-US" dirty="0" smtClean="0"/>
              <a:t>: check the normality of errors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46" y="2780938"/>
            <a:ext cx="3858163" cy="30174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633" y="2909543"/>
            <a:ext cx="3562847" cy="30269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91543" y="238466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0267" y="2363584"/>
            <a:ext cx="387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Non-normal (needs log transformation)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non-normal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GLM are quite robust even if the errors are not normal.</a:t>
            </a:r>
          </a:p>
          <a:p>
            <a:r>
              <a:rPr lang="en-US" dirty="0" smtClean="0"/>
              <a:t>As long as the distribution of errors has a peak with reasonable symmetry.</a:t>
            </a:r>
          </a:p>
          <a:p>
            <a:r>
              <a:rPr lang="en-US" dirty="0" smtClean="0"/>
              <a:t>If the distribution is heavily skewed</a:t>
            </a:r>
          </a:p>
          <a:p>
            <a:pPr lvl="1"/>
            <a:r>
              <a:rPr lang="en-US" dirty="0" smtClean="0"/>
              <a:t>Transform the data (but see </a:t>
            </a:r>
            <a:r>
              <a:rPr lang="en-US" dirty="0" err="1" smtClean="0"/>
              <a:t>Zuur</a:t>
            </a:r>
            <a:r>
              <a:rPr lang="en-US" dirty="0" smtClean="0"/>
              <a:t> et al. 2010)</a:t>
            </a:r>
          </a:p>
          <a:p>
            <a:pPr lvl="2"/>
            <a:r>
              <a:rPr lang="en-US" dirty="0"/>
              <a:t>Log(Y) – If Y is the product (instead of sum) of independent factors</a:t>
            </a:r>
          </a:p>
          <a:p>
            <a:pPr lvl="2"/>
            <a:r>
              <a:rPr lang="en-US" dirty="0" err="1"/>
              <a:t>Sqrt</a:t>
            </a:r>
            <a:r>
              <a:rPr lang="en-US" dirty="0"/>
              <a:t>(Y) – If expect y to be a Poisson count</a:t>
            </a:r>
          </a:p>
          <a:p>
            <a:pPr lvl="2"/>
            <a:r>
              <a:rPr lang="en-US" dirty="0"/>
              <a:t>1/Y – common for rates (e.g. # offspring/female)</a:t>
            </a:r>
          </a:p>
          <a:p>
            <a:pPr lvl="2"/>
            <a:r>
              <a:rPr lang="en-US" dirty="0" err="1"/>
              <a:t>Arcsin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(Y)) – for proportion (0-1)</a:t>
            </a:r>
          </a:p>
          <a:p>
            <a:pPr lvl="2"/>
            <a:r>
              <a:rPr lang="en-US" dirty="0"/>
              <a:t>Power (Box-Cox) Transformation: more general, includes the above first 3. Available in MASS package in R. </a:t>
            </a:r>
            <a:endParaRPr lang="en-US" dirty="0" smtClean="0"/>
          </a:p>
          <a:p>
            <a:pPr lvl="1"/>
            <a:r>
              <a:rPr lang="en-US" dirty="0" smtClean="0"/>
              <a:t>Report </a:t>
            </a:r>
            <a:r>
              <a:rPr lang="en-US" dirty="0" err="1" smtClean="0"/>
              <a:t>backtransform</a:t>
            </a:r>
            <a:r>
              <a:rPr lang="en-US" dirty="0" smtClean="0"/>
              <a:t> </a:t>
            </a:r>
            <a:r>
              <a:rPr lang="en-US" dirty="0"/>
              <a:t>parameters (e.g. effect size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Non-parametric tests (but see Stewart-Oaten 1995)</a:t>
            </a:r>
          </a:p>
          <a:p>
            <a:pPr lvl="1"/>
            <a:r>
              <a:rPr lang="en-US" dirty="0" smtClean="0"/>
              <a:t>Generalized linear model</a:t>
            </a:r>
          </a:p>
        </p:txBody>
      </p:sp>
    </p:spTree>
    <p:extLst>
      <p:ext uri="{BB962C8B-B14F-4D97-AF65-F5344CB8AC3E}">
        <p14:creationId xmlns:p14="http://schemas.microsoft.com/office/powerpoint/2010/main" val="203458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heteroscedastic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ANOVA is robust if design is nearly balanced</a:t>
            </a:r>
          </a:p>
          <a:p>
            <a:r>
              <a:rPr lang="en-US" dirty="0" smtClean="0"/>
              <a:t>Regression moderately robust, but the estimates are biased by one side of the regression</a:t>
            </a:r>
          </a:p>
          <a:p>
            <a:r>
              <a:rPr lang="en-US" dirty="0" smtClean="0"/>
              <a:t>Good transformation may fix the problem</a:t>
            </a:r>
          </a:p>
          <a:p>
            <a:r>
              <a:rPr lang="en-US" dirty="0" smtClean="0"/>
              <a:t>Using other methods that do not require homoscedasticity (e.g. generalized least square)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3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in GLM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normal distribution assumes the tails are small, the chance of observing extreme values (~3+ standard deviations) is extremely low, extreme outliers “shouldn’t” occur given the often small sample size</a:t>
            </a:r>
          </a:p>
          <a:p>
            <a:r>
              <a:rPr lang="en-US" dirty="0" smtClean="0"/>
              <a:t>Can heavily skew estimates</a:t>
            </a:r>
          </a:p>
          <a:p>
            <a:r>
              <a:rPr lang="en-US" dirty="0" smtClean="0"/>
              <a:t>Detecting outliers</a:t>
            </a:r>
          </a:p>
          <a:p>
            <a:pPr lvl="1"/>
            <a:r>
              <a:rPr lang="en-US" dirty="0" smtClean="0"/>
              <a:t>Obvious in residual plots</a:t>
            </a:r>
          </a:p>
          <a:p>
            <a:pPr lvl="1"/>
            <a:r>
              <a:rPr lang="en-US" dirty="0" smtClean="0"/>
              <a:t>Outside the whiskers in Box plots</a:t>
            </a:r>
          </a:p>
          <a:p>
            <a:pPr lvl="1"/>
            <a:r>
              <a:rPr lang="en-US" dirty="0" smtClean="0"/>
              <a:t>Also calculate leverage of influence (or Cook’s distance)</a:t>
            </a:r>
          </a:p>
        </p:txBody>
      </p:sp>
    </p:spTree>
    <p:extLst>
      <p:ext uri="{BB962C8B-B14F-4D97-AF65-F5344CB8AC3E}">
        <p14:creationId xmlns:p14="http://schemas.microsoft.com/office/powerpoint/2010/main" val="117650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handle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Revisit the data point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often a data entry or other human error</a:t>
            </a:r>
            <a:endParaRPr lang="en-US" dirty="0" smtClean="0"/>
          </a:p>
          <a:p>
            <a:r>
              <a:rPr lang="en-US" dirty="0" smtClean="0"/>
              <a:t>Revisit notes about that site/experiment/data point</a:t>
            </a:r>
            <a:endParaRPr lang="en-US" dirty="0"/>
          </a:p>
          <a:p>
            <a:r>
              <a:rPr lang="en-US" dirty="0" smtClean="0"/>
              <a:t>Remove if:</a:t>
            </a:r>
          </a:p>
          <a:p>
            <a:pPr lvl="1"/>
            <a:r>
              <a:rPr lang="en-US" dirty="0"/>
              <a:t>Has high leverage and care about estimating parameters</a:t>
            </a:r>
          </a:p>
          <a:p>
            <a:pPr lvl="1"/>
            <a:r>
              <a:rPr lang="en-US" dirty="0"/>
              <a:t>Obvious experimental </a:t>
            </a:r>
            <a:r>
              <a:rPr lang="en-US" dirty="0" smtClean="0"/>
              <a:t>issue</a:t>
            </a:r>
          </a:p>
          <a:p>
            <a:r>
              <a:rPr lang="en-US" b="1" dirty="0" smtClean="0"/>
              <a:t>If you remove – grossly unethical to fail to report this. OK to report and explain why</a:t>
            </a:r>
          </a:p>
        </p:txBody>
      </p:sp>
    </p:spTree>
    <p:extLst>
      <p:ext uri="{BB962C8B-B14F-4D97-AF65-F5344CB8AC3E}">
        <p14:creationId xmlns:p14="http://schemas.microsoft.com/office/powerpoint/2010/main" val="92121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GLM assumptions and outliers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0266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1600" dirty="0" err="1" smtClean="0"/>
              <a:t>birdsdiet</a:t>
            </a:r>
            <a:r>
              <a:rPr lang="en-US" sz="1600" dirty="0" smtClean="0"/>
              <a:t> </a:t>
            </a:r>
            <a:r>
              <a:rPr lang="en-US" sz="1600" dirty="0"/>
              <a:t>&lt;- read.csv('http://130.111.193.18/stats/birdsdiet.csv</a:t>
            </a:r>
            <a:r>
              <a:rPr lang="en-US" sz="1600" dirty="0" smtClean="0"/>
              <a:t>')</a:t>
            </a:r>
          </a:p>
          <a:p>
            <a:pPr>
              <a:spcBef>
                <a:spcPts val="200"/>
              </a:spcBef>
            </a:pPr>
            <a:r>
              <a:rPr lang="en-US" sz="1600" dirty="0" smtClean="0"/>
              <a:t>lm1 </a:t>
            </a:r>
            <a:r>
              <a:rPr lang="en-US" sz="1600" dirty="0"/>
              <a:t>&lt;- </a:t>
            </a:r>
            <a:r>
              <a:rPr lang="en-US" sz="1600" dirty="0" smtClean="0"/>
              <a:t>lm(</a:t>
            </a:r>
            <a:r>
              <a:rPr lang="en-US" sz="1600" dirty="0" err="1" smtClean="0"/>
              <a:t>MaxAbund~Mass,data</a:t>
            </a:r>
            <a:r>
              <a:rPr lang="en-US" sz="1600" dirty="0" smtClean="0"/>
              <a:t>=</a:t>
            </a:r>
            <a:r>
              <a:rPr lang="en-US" sz="1600" dirty="0" err="1" smtClean="0"/>
              <a:t>birdsdiet</a:t>
            </a:r>
            <a:r>
              <a:rPr lang="en-US" sz="1600" dirty="0" smtClean="0"/>
              <a:t>)</a:t>
            </a:r>
          </a:p>
          <a:p>
            <a:pPr>
              <a:spcBef>
                <a:spcPts val="200"/>
              </a:spcBef>
            </a:pPr>
            <a:endParaRPr lang="en-US" sz="1600" b="1" dirty="0" smtClean="0">
              <a:solidFill>
                <a:srgbClr val="800000"/>
              </a:solidFill>
            </a:endParaRPr>
          </a:p>
          <a:p>
            <a:pPr>
              <a:spcBef>
                <a:spcPts val="200"/>
              </a:spcBef>
            </a:pPr>
            <a:r>
              <a:rPr lang="en-US" sz="1600" b="1" u="sng" dirty="0" smtClean="0">
                <a:solidFill>
                  <a:srgbClr val="800000"/>
                </a:solidFill>
              </a:rPr>
              <a:t>plot (lm1</a:t>
            </a:r>
            <a:r>
              <a:rPr lang="en-US" sz="1600" b="1" u="sng" dirty="0" smtClean="0">
                <a:solidFill>
                  <a:srgbClr val="800000"/>
                </a:solidFill>
              </a:rPr>
              <a:t>)</a:t>
            </a:r>
          </a:p>
          <a:p>
            <a:r>
              <a:rPr lang="en-US" dirty="0" smtClean="0"/>
              <a:t>1st graph: How do the residuals change with the fitted value? Is the model linear? Errors independent? Homoscedastic?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graph:  Are the residuals normally distributed?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graph: Similar to first graph except it uses </a:t>
            </a:r>
            <a:r>
              <a:rPr lang="en-US" dirty="0" err="1" smtClean="0"/>
              <a:t>sqrt</a:t>
            </a:r>
            <a:r>
              <a:rPr lang="en-US" dirty="0" smtClean="0"/>
              <a:t>(|</a:t>
            </a:r>
            <a:r>
              <a:rPr lang="el-GR" dirty="0" smtClean="0"/>
              <a:t>ε</a:t>
            </a:r>
            <a:r>
              <a:rPr lang="en-US" baseline="-25000" dirty="0" err="1" smtClean="0"/>
              <a:t>i</a:t>
            </a:r>
            <a:r>
              <a:rPr lang="en-US" dirty="0" smtClean="0"/>
              <a:t>|). Are the errors homoscedastic?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graph: Is there any data point that has strong influence on the model? (Those close </a:t>
            </a:r>
            <a:r>
              <a:rPr lang="en-US" smtClean="0"/>
              <a:t>or </a:t>
            </a:r>
            <a:r>
              <a:rPr lang="en-US" smtClean="0"/>
              <a:t>beyond</a:t>
            </a:r>
            <a:r>
              <a:rPr lang="en-US" smtClean="0"/>
              <a:t> </a:t>
            </a:r>
            <a:r>
              <a:rPr lang="en-US" dirty="0" smtClean="0"/>
              <a:t>the Cook’s distance contour)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8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2321</TotalTime>
  <Words>506</Words>
  <Application>Microsoft Macintosh PowerPoint</Application>
  <PresentationFormat>Custom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R Exercise 1: Checking linear model assumptions; outliers</vt:lpstr>
      <vt:lpstr>Checking the GLM assumptions (normality)</vt:lpstr>
      <vt:lpstr>If non-normal</vt:lpstr>
      <vt:lpstr>If heteroscedastic</vt:lpstr>
      <vt:lpstr>Outliers in GLM</vt:lpstr>
      <vt:lpstr>How to handle outliers</vt:lpstr>
      <vt:lpstr>Checking GLM assumptions and outliers in 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Sampling from a Normal Distribution and the General Linear Model (Part I)</dc:title>
  <dc:creator>Purplecholla</dc:creator>
  <cp:lastModifiedBy>Tyeen Taylor</cp:lastModifiedBy>
  <cp:revision>127</cp:revision>
  <dcterms:created xsi:type="dcterms:W3CDTF">2015-01-30T17:04:14Z</dcterms:created>
  <dcterms:modified xsi:type="dcterms:W3CDTF">2015-02-13T16:51:26Z</dcterms:modified>
</cp:coreProperties>
</file>