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73" r:id="rId9"/>
    <p:sldId id="267" r:id="rId10"/>
    <p:sldId id="283" r:id="rId11"/>
    <p:sldId id="282" r:id="rId12"/>
    <p:sldId id="288" r:id="rId13"/>
    <p:sldId id="274" r:id="rId14"/>
    <p:sldId id="265" r:id="rId15"/>
    <p:sldId id="266" r:id="rId16"/>
    <p:sldId id="272" r:id="rId17"/>
    <p:sldId id="269" r:id="rId18"/>
    <p:sldId id="271" r:id="rId19"/>
    <p:sldId id="270" r:id="rId20"/>
    <p:sldId id="275" r:id="rId21"/>
    <p:sldId id="277" r:id="rId22"/>
    <p:sldId id="289" r:id="rId23"/>
    <p:sldId id="276" r:id="rId24"/>
    <p:sldId id="286" r:id="rId25"/>
    <p:sldId id="287" r:id="rId26"/>
    <p:sldId id="290" r:id="rId27"/>
    <p:sldId id="291" r:id="rId28"/>
    <p:sldId id="292" r:id="rId29"/>
    <p:sldId id="280" r:id="rId30"/>
    <p:sldId id="285" r:id="rId31"/>
    <p:sldId id="284" r:id="rId32"/>
    <p:sldId id="281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18991B-EA4C-4F0D-A9A3-BCEB1B3C9018}">
          <p14:sldIdLst>
            <p14:sldId id="256"/>
            <p14:sldId id="259"/>
            <p14:sldId id="257"/>
            <p14:sldId id="261"/>
            <p14:sldId id="260"/>
            <p14:sldId id="262"/>
            <p14:sldId id="263"/>
            <p14:sldId id="273"/>
            <p14:sldId id="267"/>
            <p14:sldId id="283"/>
            <p14:sldId id="282"/>
            <p14:sldId id="288"/>
            <p14:sldId id="274"/>
            <p14:sldId id="265"/>
            <p14:sldId id="266"/>
            <p14:sldId id="272"/>
            <p14:sldId id="269"/>
            <p14:sldId id="271"/>
            <p14:sldId id="270"/>
            <p14:sldId id="275"/>
            <p14:sldId id="277"/>
            <p14:sldId id="289"/>
            <p14:sldId id="276"/>
          </p14:sldIdLst>
        </p14:section>
        <p14:section name="12/1 meeting" id="{B637FAAA-5CDE-465A-B1CF-5E2227C56876}">
          <p14:sldIdLst>
            <p14:sldId id="286"/>
            <p14:sldId id="287"/>
            <p14:sldId id="290"/>
            <p14:sldId id="291"/>
            <p14:sldId id="292"/>
            <p14:sldId id="280"/>
            <p14:sldId id="285"/>
            <p14:sldId id="284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848" autoAdjust="0"/>
  </p:normalViewPr>
  <p:slideViewPr>
    <p:cSldViewPr snapToGrid="0">
      <p:cViewPr varScale="1">
        <p:scale>
          <a:sx n="85" d="100"/>
          <a:sy n="85" d="100"/>
        </p:scale>
        <p:origin x="979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5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24575,'13'204'0,"-4"-97"0,19 92 0,16-4 0,-5-25 0,57 389 0,-63-359 0,21 182 0,-21 517 0,-38-765 0,-44 261 0,36-335 0,-3-1 0,-47 110 0,-74 245 0,129-386 0,-6 21-682,-13 91-1,25-119-6143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24575,'13'204'0,"-4"-97"0,19 92 0,16-4 0,-5-25 0,57 389 0,-63-359 0,21 182 0,-21 517 0,-38-765 0,-44 261 0,36-335 0,-3-1 0,-47 110 0,-74 245 0,129-386 0,-6 21-682,-13 91-1,25-119-6143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0,0 0 0,0 0 0,0 0 0,1 0 0,-1 0 0,1-1 0,0 1 0,-1 0 0,1-1 0,0 1 0,3 1 0,-3-1 0,12 8 0,0-1 0,1 0 0,0-1 0,21 8 0,69 20 0,-46-22 6,0-3 0,109 8 1,126-14-160,-224-6 1,697 0-1546,1777-2-742,-2264 17 6864,-254-11-4424,42 10 0,49 16 64,184 42-566,477 47-1688,-604-95 1263,-133-16-3709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24575,'0'3'0,"0"2"0,0 8 0,0 3 0,0 4 0,0 1 0,0 4 0,0-1 0,0-1 0,0-1 0,0 1 0,2 3 0,1 4 0,0 4 0,-1-2 0,2-6 0,0-3 0,-1-6-8191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24575,'-2'46'0,"-11"61"0,1 24 0,6-61 0,-1 37 0,6-83 0,2-1 0,0 0 0,2 0 0,0 0 0,13 43 0,-1-13-1365,-13-43-5461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24575,'225'0'0,"-219"1"0,0-1 0,0 1 0,-1 0 0,1 1 0,0-1 0,-1 1 0,1 0 0,-1 0 0,1 1 0,-1 0 0,0 0 0,0 0 0,0 0 0,-1 1 0,1 0 0,-1 0 0,7 8 0,-9-9 0,0-1 0,0 1 0,0 0 0,0 0 0,0 1 0,0-1 0,-1 0 0,0 1 0,0-1 0,0 1 0,0-1 0,0 1 0,-1-1 0,1 1 0,-1-1 0,0 1 0,0 0 0,0-1 0,-1 1 0,1-1 0,-1 1 0,0 0 0,0-1 0,0 0 0,0 1 0,-1-1 0,1 0 0,-1 1 0,-3 3 0,-3 3 0,0-1 0,0 0 0,-1 0 0,-11 7 0,16-12 0,-8 6 0,0-1 0,-1 0 0,0-1 0,-1 0 0,1-1 0,-1-1 0,-16 5 0,-13 6-1365,31-12-5461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24575,'0'46'0,"-8"71"0,5-97 0,1 0 0,1 0 0,1 0 0,1 0 0,0-1 0,5 24 0,-3-28-64,-3-12-66,0 1 0,1-1 0,-1 1 0,1-1-1,0 0 1,0 1 0,0-1 0,1 0 0,2 5 0,2-1-6696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15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24575,'18'4'0,"-5"0"0,72 11 0,-18-3 0,70 4 0,802 0 0,-851-18 0,1-4 0,91-19 0,435-65-502,-352 59-5850,65 4 5913,-188 21 6007,88 6-3692,-157 4-1951,84 16-1,152 24 76,-176-29 0,-92-10-18,41 6-1329,-65-8-5479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6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0,0 0 0,0 0 0,0 0 0,1 0 0,-1 0 0,1-1 0,0 1 0,-1 0 0,1-1 0,0 1 0,3 1 0,-3-1 0,12 8 0,0-1 0,1 0 0,0-1 0,21 8 0,69 20 0,-46-22 6,0-3 0,109 8 1,126-14-160,-224-6 1,697 0-1546,1777-2-742,-2264 17 6864,-254-11-4424,42 10 0,49 16 64,184 42-566,477 47-1688,-604-95 1263,-133-16-3709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7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24575,'0'3'0,"0"2"0,0 8 0,0 3 0,0 4 0,0 1 0,0 4 0,0-1 0,0-1 0,0-1 0,0 1 0,2 3 0,1 4 0,0 4 0,-1-2 0,2-6 0,0-3 0,-1-6-8191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7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26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24575,'2'0'0,"-1"1"0,0 0 0,0-1 0,0 1 0,0 0 0,0 0 0,0 0 0,0 0 0,-1 0 0,1 0 0,0 0 0,-1 0 0,1 0 0,0 2 0,4 4 0,237 300 0,-197-257 0,94 82 0,-10-11 0,-45-33 0,193 182 0,-225-227 0,214 192 0,138 157 0,-361-352 0,192 171 0,-35-34 0,-69-53 0,-9-9 0,-50-51 0,79 64 0,-67-66 0,58 45 0,19 14 0,-35-35 0,6 3 0,-108-70 0,1-1 0,0-2 0,2 0 0,0-2 0,34 14 0,-46-22 0,-1 1 0,0 0 0,-1 1 0,22 18 0,-19-15 0,0 0 0,23 12 0,-3-6 0,-1 2 0,52 37 0,-73-43 0,0 0 0,20 23 0,-22-21 0,1-2 0,24 21 0,-15-18 0,-7-5 0,14 12 0,-2-2 0,-19-15 0,0 1 0,10 8 0,-12-8 0,0 0 0,1-1 0,0 1 0,0-2 0,0 1 0,1-1 0,0 0 0,16 7 0,11 5 133,-10-3-1631,-14-10-5328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3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24575,'-2'46'0,"-11"61"0,1 24 0,6-61 0,-1 37 0,6-83 0,2-1 0,0 0 0,2 0 0,0 0 0,13 43 0,-1-13-1365,-13-43-5461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3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24575,'225'0'0,"-219"1"0,0-1 0,0 1 0,-1 0 0,1 1 0,0-1 0,-1 1 0,1 0 0,-1 0 0,1 1 0,-1 0 0,0 0 0,0 0 0,0 0 0,-1 1 0,1 0 0,-1 0 0,7 8 0,-9-9 0,0-1 0,0 1 0,0 0 0,0 0 0,0 1 0,0-1 0,-1 0 0,0 1 0,0-1 0,0 1 0,0-1 0,0 1 0,-1-1 0,1 1 0,-1-1 0,0 1 0,0 0 0,0-1 0,-1 1 0,1-1 0,-1 1 0,0 0 0,0-1 0,0 0 0,0 1 0,-1-1 0,1 0 0,-1 1 0,-3 3 0,-3 3 0,0-1 0,0 0 0,-1 0 0,-11 7 0,16-12 0,-8 6 0,0-1 0,-1 0 0,0-1 0,-1 0 0,1-1 0,-1-1 0,-16 5 0,-13 6-1365,31-12-5461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4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24575,'0'46'0,"-8"71"0,5-97 0,1 0 0,1 0 0,1 0 0,1 0 0,0-1 0,5 24 0,-3-28-64,-3-12-66,0 1 0,1-1 0,-1 1 0,1-1-1,0 0 1,0 1 0,0-1 0,1 0 0,2 5 0,2-1-6696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4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93231-B4C8-4C6C-A1E5-334C41ED4BA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EF6B-6ACB-46E5-B99D-705B55B0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Mixture of </a:t>
            </a:r>
            <a:r>
              <a:rPr lang="en-US" dirty="0" err="1"/>
              <a:t>Coxian</a:t>
            </a:r>
            <a:r>
              <a:rPr lang="en-US" dirty="0"/>
              <a:t> distributed waiting time and exponential (minimum of the two)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fixed extrinsic incubation period, what fraction of compartments are potentially transmissible.</a:t>
            </a:r>
          </a:p>
          <a:p>
            <a:r>
              <a:rPr lang="en-US" dirty="0"/>
              <a:t>Assume all mosquitoes acquire infection on their first bite.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fixed extrinsic incubation period, what fraction of compartments are potentially transmissible.</a:t>
            </a:r>
          </a:p>
          <a:p>
            <a:r>
              <a:rPr lang="en-US" dirty="0"/>
              <a:t>Assume all mosquitoes acquire infection on their first bite.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E6C-D79D-F234-330F-FCE997B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78EDA-16C8-A3A5-B980-B024CBE4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B31C-1B33-CD86-E403-F98497F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4CDB-573E-0FEB-55DD-874D2F6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EAFF-58AB-66CC-DF5D-583158C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7448-CCBB-10F0-2537-5C27DEE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03590-B392-D2FF-31FB-BDC8446E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6C35-EF38-3384-8F4A-DC250338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BE56-1F46-9694-875E-462E47D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8E43-5CB6-1F0E-AC44-E25AEDF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06FF-CCB5-AB69-AA16-204E1819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BE7C-C25D-CBCF-5505-623DCEADA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EF8-4E40-D63C-21BC-12C0FA2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3E28-EE3E-A9A8-AD83-CDC2D374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63FA-BA59-99F7-5D8C-E28D8C3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DDE-CE3D-6DAE-B113-9A74D19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78FC-F6BD-92DA-3491-5749D12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BC95-E52A-BC47-5B5E-F4B8585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FC0A-8D7A-C370-DEA6-0801EFFB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8AAA-48A7-7D4A-9695-6A8F3330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1007-4818-C615-FBA4-60467C0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5588-A13F-A0EF-1E4B-3ECCB9B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7BEF-7CC8-3A67-431C-3FE8DFB7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A3E6-627B-1117-5CC2-F8588196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3FAF-3936-837E-82CF-980B6CFF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CB4-64F2-A2B6-746D-21AEF59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7802-EC24-3EF4-4DC7-F3BD22F1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5882-CD32-9896-D603-AA943DC9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BB65-A1F6-9BED-377A-B2AA52F9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3621-7EEE-4431-A16A-3F1B352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025-0069-B409-5E58-1A8A3BAE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052B-A0D2-563F-A579-65991751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DA25-B1F1-F5CF-339E-74F78F1D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9377-905A-1467-7B8B-2051A5AC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07DC-56BF-86F3-97DD-B102BE2C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33B9-F78B-8631-17A1-FCBA569C3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36F35-3CC3-1444-2CF4-783A097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65F76-A9C6-D9D7-3DDC-BCCFE203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84D1-D260-59B8-6DFB-F11A72D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0AB1-0518-91FA-3AC6-E826B672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C592B-1FEA-3A28-222C-C352C78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8A75-442C-BD4C-4A01-C5D25C13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3D41F-1F5C-9551-BF0F-DDCE2B2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D5F09-92B3-B94C-0276-9A201AE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0DE6-36DE-E1F8-D114-922C75CB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15E2-BEAC-91D6-523A-86BD989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6EE-8F4B-D39B-45A2-FC7BC97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BE83-93D4-D100-30B1-002A3FB3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4D5A-717F-4BFB-9A22-D04964AB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E2FD-5339-5F9C-B215-3DCE49FD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BB20-9E7B-0089-A20C-84BD3A8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3CB-D677-7CD4-2CA5-BB6946E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F11-57BB-2AA0-FBBB-388C709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B16D-7CE7-A323-79CB-C4FFC090B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F27E-E54B-95D8-2678-81EFFC83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7E49-6DAD-E732-FB07-7E20078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C9D9-DB76-1071-545A-C408A0B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6A0B-7871-55C1-EE4E-A3AB1FE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DE5BA-640B-3A97-A1E3-3F4C6A7F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56B4-BB1B-D42E-78CF-7BD365F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2334-94D2-B8CD-BC5D-23D41205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401-F3A6-4A61-8137-AFB11B61968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977D-01E9-1D08-35CB-542A31F7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FF04-4621-8C2A-5F49-044CBC8F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6.xml"/><Relationship Id="rId18" Type="http://schemas.openxmlformats.org/officeDocument/2006/relationships/image" Target="../media/image59.png"/><Relationship Id="rId26" Type="http://schemas.openxmlformats.org/officeDocument/2006/relationships/customXml" Target="../ink/ink16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56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customXml" Target="../ink/ink10.xml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image" Target="../media/image55.png"/><Relationship Id="rId19" Type="http://schemas.openxmlformats.org/officeDocument/2006/relationships/customXml" Target="../ink/ink9.xml"/><Relationship Id="rId4" Type="http://schemas.openxmlformats.org/officeDocument/2006/relationships/image" Target="../media/image52.png"/><Relationship Id="rId9" Type="http://schemas.openxmlformats.org/officeDocument/2006/relationships/customXml" Target="../ink/ink4.xml"/><Relationship Id="rId14" Type="http://schemas.openxmlformats.org/officeDocument/2006/relationships/image" Target="../media/image57.png"/><Relationship Id="rId22" Type="http://schemas.openxmlformats.org/officeDocument/2006/relationships/customXml" Target="../ink/ink12.xml"/><Relationship Id="rId27" Type="http://schemas.openxmlformats.org/officeDocument/2006/relationships/customXml" Target="../ink/ink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7161-4C4B-C181-0104-8E71E2D57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blood feeding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290B-EFDB-1C3D-DF69-DCC504EC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164028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3990499" y="3162626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46035" y="316388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29009" y="3526434"/>
            <a:ext cx="1161490" cy="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79219" y="3526434"/>
            <a:ext cx="1166816" cy="1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711947" y="3160029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9121426" y="978999"/>
            <a:ext cx="3851" cy="4365912"/>
          </a:xfrm>
          <a:prstGeom prst="curvedConnector3">
            <a:avLst>
              <a:gd name="adj1" fmla="val 205327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34755" y="3527688"/>
            <a:ext cx="1161490" cy="63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44285" y="-199396"/>
            <a:ext cx="2597" cy="6721448"/>
          </a:xfrm>
          <a:prstGeom prst="curvedConnector3">
            <a:avLst>
              <a:gd name="adj1" fmla="val 465214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765393" y="-1370714"/>
            <a:ext cx="10171" cy="9071658"/>
          </a:xfrm>
          <a:prstGeom prst="curvedConnector3">
            <a:avLst>
              <a:gd name="adj1" fmla="val 160222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77307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374871" y="3527658"/>
            <a:ext cx="265418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696245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884965" y="3523837"/>
            <a:ext cx="826982" cy="10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/>
              <p:nvPr/>
            </p:nvSpPr>
            <p:spPr>
              <a:xfrm>
                <a:off x="2846853" y="3191178"/>
                <a:ext cx="1143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53" y="3191178"/>
                <a:ext cx="1143646" cy="276999"/>
              </a:xfrm>
              <a:prstGeom prst="rect">
                <a:avLst/>
              </a:prstGeom>
              <a:blipFill>
                <a:blip r:embed="rId2"/>
                <a:stretch>
                  <a:fillRect l="-6915" t="-2174" r="-15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/>
              <p:nvPr/>
            </p:nvSpPr>
            <p:spPr>
              <a:xfrm>
                <a:off x="5060332" y="3170200"/>
                <a:ext cx="13633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332" y="3170200"/>
                <a:ext cx="1363387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/>
              <p:nvPr/>
            </p:nvSpPr>
            <p:spPr>
              <a:xfrm>
                <a:off x="10176988" y="3200945"/>
                <a:ext cx="29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988" y="3200945"/>
                <a:ext cx="290208" cy="276999"/>
              </a:xfrm>
              <a:prstGeom prst="rect">
                <a:avLst/>
              </a:prstGeom>
              <a:blipFill>
                <a:blip r:embed="rId4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/>
              <p:nvPr/>
            </p:nvSpPr>
            <p:spPr>
              <a:xfrm>
                <a:off x="1758617" y="2516963"/>
                <a:ext cx="496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17" y="2516963"/>
                <a:ext cx="496033" cy="276999"/>
              </a:xfrm>
              <a:prstGeom prst="rect">
                <a:avLst/>
              </a:prstGeom>
              <a:blipFill>
                <a:blip r:embed="rId5"/>
                <a:stretch>
                  <a:fillRect l="-6098" r="-48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/>
              <p:nvPr/>
            </p:nvSpPr>
            <p:spPr>
              <a:xfrm>
                <a:off x="4113977" y="2514740"/>
                <a:ext cx="50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77" y="2514740"/>
                <a:ext cx="506677" cy="276999"/>
              </a:xfrm>
              <a:prstGeom prst="rect">
                <a:avLst/>
              </a:prstGeom>
              <a:blipFill>
                <a:blip r:embed="rId6"/>
                <a:stretch>
                  <a:fillRect l="-6024" r="-48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582" y="5313290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u="sng" dirty="0"/>
                  <a:t>only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2" y="5313290"/>
                <a:ext cx="11880574" cy="1415845"/>
              </a:xfrm>
              <a:prstGeom prst="rect">
                <a:avLst/>
              </a:prstGeom>
              <a:blipFill>
                <a:blip r:embed="rId7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2677F-AE2C-6296-A03D-292175EEADCC}"/>
                  </a:ext>
                </a:extLst>
              </p:cNvPr>
              <p:cNvSpPr txBox="1"/>
              <p:nvPr/>
            </p:nvSpPr>
            <p:spPr>
              <a:xfrm>
                <a:off x="6639125" y="2514740"/>
                <a:ext cx="50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2677F-AE2C-6296-A03D-292175EE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25" y="2514740"/>
                <a:ext cx="506677" cy="276999"/>
              </a:xfrm>
              <a:prstGeom prst="rect">
                <a:avLst/>
              </a:prstGeom>
              <a:blipFill>
                <a:blip r:embed="rId8"/>
                <a:stretch>
                  <a:fillRect l="-6024" r="-60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04BF47D-2024-BD44-933E-357D98E790ED}"/>
              </a:ext>
            </a:extLst>
          </p:cNvPr>
          <p:cNvCxnSpPr>
            <a:cxnSpLocks/>
            <a:stCxn id="3" idx="2"/>
            <a:endCxn id="8" idx="2"/>
          </p:cNvCxnSpPr>
          <p:nvPr/>
        </p:nvCxnSpPr>
        <p:spPr>
          <a:xfrm rot="5400000" flipH="1" flipV="1">
            <a:off x="6765392" y="-643098"/>
            <a:ext cx="10171" cy="9071658"/>
          </a:xfrm>
          <a:prstGeom prst="curvedConnector3">
            <a:avLst>
              <a:gd name="adj1" fmla="val -2247567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4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46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/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/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/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/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A6AF1E45-0E3A-EB5D-9D18-F24B895B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2059" y="3429000"/>
            <a:ext cx="8146614" cy="32266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D9AFC01-1DA1-FAE2-4FDD-77D3726E6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12059" y="592173"/>
            <a:ext cx="8387815" cy="1860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5904C-6775-D995-BAC1-B5A16AEDED84}"/>
              </a:ext>
            </a:extLst>
          </p:cNvPr>
          <p:cNvSpPr txBox="1">
            <a:spLocks/>
          </p:cNvSpPr>
          <p:nvPr/>
        </p:nvSpPr>
        <p:spPr>
          <a:xfrm>
            <a:off x="0" y="207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“Disrupt”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E8A87A-A687-1869-A02D-39BDD892EBFF}"/>
              </a:ext>
            </a:extLst>
          </p:cNvPr>
          <p:cNvSpPr txBox="1">
            <a:spLocks/>
          </p:cNvSpPr>
          <p:nvPr/>
        </p:nvSpPr>
        <p:spPr>
          <a:xfrm>
            <a:off x="0" y="29091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“Fate”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3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model, specified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8EE4B6-1067-9F28-FF0B-B68E83ED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9" y="1957754"/>
            <a:ext cx="9517582" cy="2942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u="sng" dirty="0"/>
                  <a:t>only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  <a:blipFill>
                <a:blip r:embed="rId3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B8E93-F9AE-3BE6-2A54-6C12F3A1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4753"/>
            <a:ext cx="12192000" cy="32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541FDB34-D69F-93B3-2C43-C64517A1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234" y="5813838"/>
            <a:ext cx="11477980" cy="12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Larval rearing conditions determine the distribution of mosquitoes needing </a:t>
            </a:r>
            <a:r>
              <a:rPr lang="en-US" sz="2400" i="1" dirty="0"/>
              <a:t>1, 2,…, k </a:t>
            </a:r>
            <a:r>
              <a:rPr lang="en-US" sz="2400" dirty="0"/>
              <a:t>blood meals to attain the repletion state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E230CE-6DCB-30FC-419E-459CE3E69786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A94B8C8-41CA-6725-B5A4-536D177951F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E3F7E95-D49D-B499-C242-81168B9BEC55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211015-3DA4-B50F-2102-36835103F3DD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5205C2-C7F8-A082-FD27-1C3F891E23B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657D5A4-8F04-6DD1-7A6C-5C9AEA71268D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51217C8-B512-F583-1026-A30C4E2E6065}"/>
              </a:ext>
            </a:extLst>
          </p:cNvPr>
          <p:cNvCxnSpPr>
            <a:cxnSpLocks/>
            <a:stCxn id="120" idx="3"/>
            <a:endCxn id="137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9760F6-316F-F7B4-22D9-BE15F0CDB5AD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F121BA-BC21-FBC2-E86F-F56B1B72638D}"/>
              </a:ext>
            </a:extLst>
          </p:cNvPr>
          <p:cNvCxnSpPr>
            <a:cxnSpLocks/>
            <a:stCxn id="121" idx="3"/>
            <a:endCxn id="138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5098DF-155B-7143-B011-7CA07E971E72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6701E2-6BEB-15FE-ABB8-C1E0FC5A7D7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E0970C-CF21-E94B-38F9-3E7B04E3342F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6DA12AE-195C-9C26-CEA4-5D8DD5780ABD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A351EC-1397-209E-5DB9-948EF97CE526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DD6B287-4142-D6FD-18AC-0CBA8E996B20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D3DA5E1-76DF-B02E-3422-5582D112EBD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9D7AEC4-2553-AED3-1E42-7075EABBB354}"/>
              </a:ext>
            </a:extLst>
          </p:cNvPr>
          <p:cNvCxnSpPr>
            <a:cxnSpLocks/>
            <a:stCxn id="142" idx="3"/>
            <a:endCxn id="131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BD2248DE-906B-E4F1-3225-AEA1E760F770}"/>
              </a:ext>
            </a:extLst>
          </p:cNvPr>
          <p:cNvCxnSpPr>
            <a:cxnSpLocks/>
            <a:stCxn id="138" idx="0"/>
            <a:endCxn id="12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2E2E3A2-E9C1-3016-38DB-0BBDFF5A1FB5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0A054DF-648E-3E9E-9E86-FC545B0AAF09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8536C04-197F-C95A-F7EC-12F175E77A20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855EC643-5193-3D42-575E-D8DA7CBEA007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0568955-1F6D-20DA-3DB2-CCB0599F6308}"/>
              </a:ext>
            </a:extLst>
          </p:cNvPr>
          <p:cNvCxnSpPr>
            <a:cxnSpLocks/>
            <a:stCxn id="133" idx="3"/>
            <a:endCxn id="140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4E72CCC-C0A5-6319-FF99-D3A7289E90A1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44B2C2-CA05-0639-5242-88FDA02EF62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496A94D-0060-7F01-C5C1-FB5A0A752965}"/>
              </a:ext>
            </a:extLst>
          </p:cNvPr>
          <p:cNvCxnSpPr>
            <a:cxnSpLocks/>
            <a:stCxn id="142" idx="3"/>
            <a:endCxn id="11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43532A9-AD7D-8354-9EE4-1CD66CFE28F1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B2D2F57-76F3-3222-076F-A54C0ADDC26C}"/>
              </a:ext>
            </a:extLst>
          </p:cNvPr>
          <p:cNvCxnSpPr>
            <a:cxnSpLocks/>
            <a:stCxn id="137" idx="0"/>
            <a:endCxn id="11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F290CC1D-458D-2164-3597-CC0BF6494B03}"/>
              </a:ext>
            </a:extLst>
          </p:cNvPr>
          <p:cNvCxnSpPr>
            <a:cxnSpLocks/>
            <a:stCxn id="139" idx="0"/>
            <a:endCxn id="12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192766D-2CD2-BB87-A243-6D9EA295BE6A}"/>
              </a:ext>
            </a:extLst>
          </p:cNvPr>
          <p:cNvCxnSpPr>
            <a:cxnSpLocks/>
            <a:stCxn id="149" idx="3"/>
            <a:endCxn id="133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F1E3D1F-69C4-82CA-4F19-55A73A9E5FD9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8F432E-F7A5-78C9-8D6A-0BDCB18011DE}"/>
              </a:ext>
            </a:extLst>
          </p:cNvPr>
          <p:cNvCxnSpPr>
            <a:cxnSpLocks/>
            <a:stCxn id="132" idx="3"/>
            <a:endCxn id="149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9DC499E-926E-259F-71D0-2E077A9D72CA}"/>
              </a:ext>
            </a:extLst>
          </p:cNvPr>
          <p:cNvCxnSpPr>
            <a:cxnSpLocks/>
            <a:stCxn id="140" idx="0"/>
            <a:endCxn id="131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/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/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/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/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50" y="133556"/>
            <a:ext cx="10515600" cy="1325563"/>
          </a:xfrm>
        </p:spPr>
        <p:txBody>
          <a:bodyPr/>
          <a:lstStyle/>
          <a:p>
            <a:r>
              <a:rPr lang="en-US" dirty="0"/>
              <a:t>Alternative “Fate” model: one oviposition compartment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128733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>
            <a:off x="6241224" y="2514110"/>
            <a:ext cx="3886910" cy="1079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51411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4378011" y="1492541"/>
            <a:ext cx="5750123" cy="210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572063"/>
            <a:ext cx="2023697" cy="2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031165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615319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5" idx="0"/>
            <a:endCxn id="41" idx="0"/>
          </p:cNvCxnSpPr>
          <p:nvPr/>
        </p:nvCxnSpPr>
        <p:spPr>
          <a:xfrm rot="16200000" flipV="1">
            <a:off x="6229709" y="-1317325"/>
            <a:ext cx="2101150" cy="6993265"/>
          </a:xfrm>
          <a:prstGeom prst="curvedConnector3">
            <a:avLst>
              <a:gd name="adj1" fmla="val 1108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128134" y="3229883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5" idx="1"/>
          </p:cNvCxnSpPr>
          <p:nvPr/>
        </p:nvCxnSpPr>
        <p:spPr>
          <a:xfrm flipV="1">
            <a:off x="9967650" y="3593691"/>
            <a:ext cx="160484" cy="143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251511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492541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514110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572063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5" idx="0"/>
            <a:endCxn id="39" idx="0"/>
          </p:cNvCxnSpPr>
          <p:nvPr/>
        </p:nvCxnSpPr>
        <p:spPr>
          <a:xfrm rot="16200000" flipV="1">
            <a:off x="6740494" y="-806540"/>
            <a:ext cx="1079581" cy="6993265"/>
          </a:xfrm>
          <a:prstGeom prst="curvedConnector3">
            <a:avLst>
              <a:gd name="adj1" fmla="val 1211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269470" y="-277564"/>
            <a:ext cx="21628" cy="6993265"/>
          </a:xfrm>
          <a:prstGeom prst="curvedConnector3">
            <a:avLst>
              <a:gd name="adj1" fmla="val 1156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66269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rot="5400000">
            <a:off x="6925355" y="815796"/>
            <a:ext cx="709858" cy="69932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3A95BEF-2EC0-7222-2304-AFB2E1A45D6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0290" y="5383454"/>
            <a:ext cx="11880574" cy="155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previous model maintains the history of individuals in the form of the number of bites needed to reach repletion.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formulation better follows the framework of Paul Hurtado’s work, where individuals lose their “identity” upon leaving a series of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60189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CEFD-B71F-9718-C9FB-2392A66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C027B-2682-76EA-FC1A-61A815F7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Can we use data to fit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’s?</a:t>
                </a:r>
              </a:p>
              <a:p>
                <a:pPr lvl="1"/>
                <a:r>
                  <a:rPr lang="en-US" dirty="0"/>
                  <a:t>Data only tells us the proportion of mosquitoes collected which have had 1, 2, etc. blood meals in their current gonotrophic cycle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With these models, can we independently set average mosquito lifespan and average number of gonotrophic cycle in a single lifespan?</a:t>
                </a:r>
              </a:p>
              <a:p>
                <a:pPr lvl="1"/>
                <a:r>
                  <a:rPr lang="en-US" dirty="0"/>
                  <a:t>May relate to identifiability: we have too many co-dependent 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we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in both models, how do results from each model differ?</a:t>
                </a:r>
              </a:p>
              <a:p>
                <a:pPr lvl="1"/>
                <a:r>
                  <a:rPr lang="en-US" dirty="0"/>
                  <a:t>Distribution of biting stages at equilibrium</a:t>
                </a:r>
              </a:p>
              <a:p>
                <a:pPr lvl="1"/>
                <a:r>
                  <a:rPr lang="en-US" dirty="0"/>
                  <a:t>Reproductive number</a:t>
                </a:r>
              </a:p>
              <a:p>
                <a:pPr lvl="1"/>
                <a:r>
                  <a:rPr lang="en-US" dirty="0"/>
                  <a:t>Transmission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C027B-2682-76EA-FC1A-61A815F7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7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3249-B3F6-6D4D-35E4-EA696861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2BCD-7139-FCC5-6BDB-9BD32C52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 the conditions for existence and stability of disease-free equilibria</a:t>
            </a:r>
          </a:p>
          <a:p>
            <a:endParaRPr lang="en-US" dirty="0"/>
          </a:p>
          <a:p>
            <a:r>
              <a:rPr lang="en-US" dirty="0"/>
              <a:t>Find stable population distribution among blood-feeding stages and use this to fit multiple blood-feeding parameters to data</a:t>
            </a:r>
          </a:p>
          <a:p>
            <a:endParaRPr lang="en-US" dirty="0"/>
          </a:p>
          <a:p>
            <a:r>
              <a:rPr lang="en-US" dirty="0"/>
              <a:t>Compare the conditions for existence and stability of endemic equilibria</a:t>
            </a:r>
          </a:p>
          <a:p>
            <a:endParaRPr lang="en-US" dirty="0"/>
          </a:p>
          <a:p>
            <a:r>
              <a:rPr lang="en-US" dirty="0"/>
              <a:t>Develop some representative simulations of transient and equilibrium dynamics</a:t>
            </a:r>
          </a:p>
        </p:txBody>
      </p:sp>
    </p:spTree>
    <p:extLst>
      <p:ext uri="{BB962C8B-B14F-4D97-AF65-F5344CB8AC3E}">
        <p14:creationId xmlns:p14="http://schemas.microsoft.com/office/powerpoint/2010/main" val="54145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CCED-BD88-AB90-D0F7-27F301C8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309" y="3112980"/>
            <a:ext cx="7087381" cy="632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81DC4-754F-F84C-DB70-5BB63A5CC3D3}"/>
              </a:ext>
            </a:extLst>
          </p:cNvPr>
          <p:cNvSpPr txBox="1"/>
          <p:nvPr/>
        </p:nvSpPr>
        <p:spPr>
          <a:xfrm>
            <a:off x="6095999" y="1931270"/>
            <a:ext cx="33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from blood-feeding stage 1 to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16200000">
            <a:off x="7984351" y="1605257"/>
            <a:ext cx="682995" cy="2627684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3077228"/>
            <a:ext cx="1910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going from blood-feeding stage 1 to oviposition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698996" y="3966983"/>
            <a:ext cx="180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to oviposition stage from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0EE9E74-71C8-A7DD-57A6-D0ED2032B48F}"/>
              </a:ext>
            </a:extLst>
          </p:cNvPr>
          <p:cNvSpPr/>
          <p:nvPr/>
        </p:nvSpPr>
        <p:spPr>
          <a:xfrm rot="5400000">
            <a:off x="5148411" y="3103631"/>
            <a:ext cx="313415" cy="1504741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3D0E-7EF8-84D1-C2F1-ABC3A1D1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1"/>
            <a:ext cx="10515600" cy="1325563"/>
          </a:xfrm>
        </p:spPr>
        <p:txBody>
          <a:bodyPr/>
          <a:lstStyle/>
          <a:p>
            <a:r>
              <a:rPr lang="en-US" dirty="0"/>
              <a:t>Multiple blood feeding may multiple transmission</a:t>
            </a: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8E968-524F-CB9D-E76E-9428969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343817"/>
            <a:ext cx="5574321" cy="4468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86C2D-9AFC-1A48-3C9B-BA8ECCAE428F}"/>
              </a:ext>
            </a:extLst>
          </p:cNvPr>
          <p:cNvSpPr txBox="1"/>
          <p:nvPr/>
        </p:nvSpPr>
        <p:spPr>
          <a:xfrm>
            <a:off x="6172202" y="5807631"/>
            <a:ext cx="5574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Tedrow</a:t>
            </a:r>
            <a:r>
              <a:rPr lang="en-US" sz="1400" dirty="0"/>
              <a:t>, R. E., P. A. Zimmerman, and K. C. Abbott. 2019. Multiple Blood Feeding: A Force Multiplier for Transmission. Trends in parasitology 35:949–952.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74E3A-6476-18A4-7E39-CEA9E6DA35BA}"/>
              </a:ext>
            </a:extLst>
          </p:cNvPr>
          <p:cNvSpPr txBox="1"/>
          <p:nvPr/>
        </p:nvSpPr>
        <p:spPr>
          <a:xfrm>
            <a:off x="1463039" y="1580829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feeding attempts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8081B5-533F-2C3D-D24E-39E629CA4B9F}"/>
              </a:ext>
            </a:extLst>
          </p:cNvPr>
          <p:cNvSpPr/>
          <p:nvPr/>
        </p:nvSpPr>
        <p:spPr>
          <a:xfrm>
            <a:off x="2686929" y="2279505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D4F64-A16B-DCEE-FA49-2C88BC386AF7}"/>
              </a:ext>
            </a:extLst>
          </p:cNvPr>
          <p:cNvSpPr txBox="1"/>
          <p:nvPr/>
        </p:nvSpPr>
        <p:spPr>
          <a:xfrm>
            <a:off x="1294227" y="3578691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contact with hosts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F3F0E45-6C36-35B3-45D5-818DFAE2987D}"/>
              </a:ext>
            </a:extLst>
          </p:cNvPr>
          <p:cNvSpPr/>
          <p:nvPr/>
        </p:nvSpPr>
        <p:spPr>
          <a:xfrm>
            <a:off x="2686929" y="4277367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70010-7708-F0FF-2F47-302CCB4DF6F2}"/>
              </a:ext>
            </a:extLst>
          </p:cNvPr>
          <p:cNvSpPr txBox="1"/>
          <p:nvPr/>
        </p:nvSpPr>
        <p:spPr>
          <a:xfrm>
            <a:off x="1405011" y="5368609"/>
            <a:ext cx="3418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opportunities for disease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16B6E-BD94-EEA8-A828-E27C56504239}"/>
              </a:ext>
            </a:extLst>
          </p:cNvPr>
          <p:cNvSpPr txBox="1"/>
          <p:nvPr/>
        </p:nvSpPr>
        <p:spPr>
          <a:xfrm>
            <a:off x="6869979" y="2143397"/>
            <a:ext cx="33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increase in biting frequency </a:t>
            </a:r>
          </a:p>
          <a:p>
            <a:r>
              <a:rPr lang="en-US" dirty="0">
                <a:sym typeface="Wingdings" panose="05000000000000000000" pitchFamily="2" charset="2"/>
              </a:rPr>
              <a:t> 10x increase in in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5400000">
            <a:off x="4709555" y="2855193"/>
            <a:ext cx="187583" cy="684712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2425876"/>
            <a:ext cx="191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gonotrophic cycles in a lifespan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236522" y="3347181"/>
            <a:ext cx="180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oviposition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06B4E-E4BC-00C6-3B00-25C245457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36" y="2309886"/>
            <a:ext cx="5849579" cy="821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45FEB-908F-06C9-2124-994055A7B5CA}"/>
              </a:ext>
            </a:extLst>
          </p:cNvPr>
          <p:cNvSpPr txBox="1"/>
          <p:nvPr/>
        </p:nvSpPr>
        <p:spPr>
          <a:xfrm>
            <a:off x="5140890" y="1138720"/>
            <a:ext cx="191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all blood-feeding 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2493E-0253-7CC8-F740-9F121A83A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190" y="4571799"/>
            <a:ext cx="4345303" cy="928077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445495E-F239-DC2B-1F83-1EA2FD32DCC1}"/>
              </a:ext>
            </a:extLst>
          </p:cNvPr>
          <p:cNvSpPr/>
          <p:nvPr/>
        </p:nvSpPr>
        <p:spPr>
          <a:xfrm rot="5400000">
            <a:off x="4496915" y="4793081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BCBE1-EB8B-9D8D-8966-FCD93B5F6363}"/>
              </a:ext>
            </a:extLst>
          </p:cNvPr>
          <p:cNvSpPr txBox="1"/>
          <p:nvPr/>
        </p:nvSpPr>
        <p:spPr>
          <a:xfrm>
            <a:off x="3731987" y="5788439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aquatic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5C67C-038B-1DE6-0E88-3F6D90A9704B}"/>
              </a:ext>
            </a:extLst>
          </p:cNvPr>
          <p:cNvSpPr txBox="1"/>
          <p:nvPr/>
        </p:nvSpPr>
        <p:spPr>
          <a:xfrm>
            <a:off x="588991" y="4366264"/>
            <a:ext cx="230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new mosquitoes recruited by one mosquito in a </a:t>
            </a:r>
            <a:r>
              <a:rPr lang="en-US" i="1" dirty="0"/>
              <a:t>single</a:t>
            </a:r>
            <a:r>
              <a:rPr lang="en-US" dirty="0"/>
              <a:t> gonotrophic cycle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EFE1AD0-EFDA-DC82-958B-6E71F7451C5F}"/>
              </a:ext>
            </a:extLst>
          </p:cNvPr>
          <p:cNvSpPr/>
          <p:nvPr/>
        </p:nvSpPr>
        <p:spPr>
          <a:xfrm rot="5400000">
            <a:off x="6181649" y="5010346"/>
            <a:ext cx="375164" cy="1178523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32448-E0A8-59A9-F3DE-6B853DF427C5}"/>
              </a:ext>
            </a:extLst>
          </p:cNvPr>
          <p:cNvSpPr txBox="1"/>
          <p:nvPr/>
        </p:nvSpPr>
        <p:spPr>
          <a:xfrm>
            <a:off x="5438942" y="5719617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eggs laid in one gonotrophic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/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is the basic reproductive number, the average number of new mosquitoes recruited over the course of a single lifespan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a positive equilibrium exists and the extinction equilibrium is unstable.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blipFill>
                <a:blip r:embed="rId4"/>
                <a:stretch>
                  <a:fillRect l="-1738" t="-990" r="-3209" b="-297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A59796-09DB-D71A-0086-6B5E0A39204E}"/>
                  </a:ext>
                </a:extLst>
              </p:cNvPr>
              <p:cNvSpPr txBox="1"/>
              <p:nvPr/>
            </p:nvSpPr>
            <p:spPr>
              <a:xfrm>
                <a:off x="2494120" y="2474342"/>
                <a:ext cx="9392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A59796-09DB-D71A-0086-6B5E0A39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120" y="2474342"/>
                <a:ext cx="93929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6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model, specified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Two vectors of parameters describe the multiple blood-feeding process: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the probability of requiring exactly 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 </a:t>
                </a:r>
                <a:r>
                  <a:rPr lang="en-US" sz="18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the rate of proceeding from blood-feeding state </a:t>
                </a:r>
                <a:r>
                  <a:rPr lang="en-US" sz="1800" i="1" dirty="0"/>
                  <a:t>j</a:t>
                </a:r>
                <a:r>
                  <a:rPr lang="en-US" sz="1800" dirty="0"/>
                  <a:t> to </a:t>
                </a:r>
                <a:r>
                  <a:rPr lang="en-US" sz="1800" i="1" dirty="0"/>
                  <a:t>j+1</a:t>
                </a: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  <a:blipFill>
                <a:blip r:embed="rId2"/>
                <a:stretch>
                  <a:fillRect l="-410" t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A83D3B-C6B6-0A15-9FA9-A1AFBEA8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-364"/>
          <a:stretch/>
        </p:blipFill>
        <p:spPr>
          <a:xfrm>
            <a:off x="2058227" y="1467853"/>
            <a:ext cx="7004354" cy="3883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B956-EF13-867B-AF1B-FF63D8FB6DC9}"/>
              </a:ext>
            </a:extLst>
          </p:cNvPr>
          <p:cNvSpPr txBox="1"/>
          <p:nvPr/>
        </p:nvSpPr>
        <p:spPr>
          <a:xfrm>
            <a:off x="838200" y="179122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B0969-8F22-71F9-3610-403EC007414D}"/>
              </a:ext>
            </a:extLst>
          </p:cNvPr>
          <p:cNvSpPr txBox="1"/>
          <p:nvPr/>
        </p:nvSpPr>
        <p:spPr>
          <a:xfrm>
            <a:off x="333136" y="3184779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61AB9-DE88-6064-5F30-0FA4ED2DC8A4}"/>
              </a:ext>
            </a:extLst>
          </p:cNvPr>
          <p:cNvSpPr txBox="1"/>
          <p:nvPr/>
        </p:nvSpPr>
        <p:spPr>
          <a:xfrm>
            <a:off x="1068951" y="4628084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B42D88F-00C0-46A2-227D-B36D2897D99B}"/>
              </a:ext>
            </a:extLst>
          </p:cNvPr>
          <p:cNvSpPr/>
          <p:nvPr/>
        </p:nvSpPr>
        <p:spPr>
          <a:xfrm rot="10800000">
            <a:off x="1697213" y="2771491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A841-A634-0A40-F6EB-9BEFD4F756BF}"/>
              </a:ext>
            </a:extLst>
          </p:cNvPr>
          <p:cNvSpPr txBox="1"/>
          <p:nvPr/>
        </p:nvSpPr>
        <p:spPr>
          <a:xfrm>
            <a:off x="8800208" y="5351646"/>
            <a:ext cx="3576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be represented using the matrix-vector form described in Hurtado and </a:t>
            </a:r>
            <a:r>
              <a:rPr lang="en-US" dirty="0" err="1"/>
              <a:t>Kirosingh</a:t>
            </a:r>
            <a:r>
              <a:rPr lang="en-US" dirty="0"/>
              <a:t> (2019) because of the additional index on the blood-feeding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/>
              <p:nvPr/>
            </p:nvSpPr>
            <p:spPr>
              <a:xfrm>
                <a:off x="8443422" y="3883794"/>
                <a:ext cx="1960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22" y="3883794"/>
                <a:ext cx="1960345" cy="369332"/>
              </a:xfrm>
              <a:prstGeom prst="rect">
                <a:avLst/>
              </a:prstGeom>
              <a:blipFill>
                <a:blip r:embed="rId4"/>
                <a:stretch>
                  <a:fillRect r="-279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0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3729E-2DEE-AD7B-C72B-C47D4D09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5" y="1636534"/>
            <a:ext cx="9399036" cy="5105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model, specified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B0969-8F22-71F9-3610-403EC007414D}"/>
              </a:ext>
            </a:extLst>
          </p:cNvPr>
          <p:cNvSpPr txBox="1"/>
          <p:nvPr/>
        </p:nvSpPr>
        <p:spPr>
          <a:xfrm>
            <a:off x="722384" y="2169314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/>
              <p:nvPr/>
            </p:nvSpPr>
            <p:spPr>
              <a:xfrm>
                <a:off x="10455101" y="2253067"/>
                <a:ext cx="1442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01" y="2253067"/>
                <a:ext cx="1442703" cy="369332"/>
              </a:xfrm>
              <a:prstGeom prst="rect">
                <a:avLst/>
              </a:prstGeom>
              <a:blipFill>
                <a:blip r:embed="rId4"/>
                <a:stretch>
                  <a:fillRect r="-4219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85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86C-C69D-3BEE-AAD6-9826B9F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D6B4A-F159-D39C-3321-73F47725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5232" y="4658686"/>
            <a:ext cx="4345303" cy="92807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8CB5B33-A076-3F12-933D-C4F760EC2722}"/>
              </a:ext>
            </a:extLst>
          </p:cNvPr>
          <p:cNvSpPr/>
          <p:nvPr/>
        </p:nvSpPr>
        <p:spPr>
          <a:xfrm rot="5400000">
            <a:off x="3968957" y="4879968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B6B32-3F45-BA18-8E49-FFC78EE0BFC8}"/>
              </a:ext>
            </a:extLst>
          </p:cNvPr>
          <p:cNvSpPr txBox="1"/>
          <p:nvPr/>
        </p:nvSpPr>
        <p:spPr>
          <a:xfrm>
            <a:off x="3204029" y="5875326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aquatic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70C6B-DFC1-EF0B-92D0-0E3AB421E88C}"/>
              </a:ext>
            </a:extLst>
          </p:cNvPr>
          <p:cNvSpPr txBox="1"/>
          <p:nvPr/>
        </p:nvSpPr>
        <p:spPr>
          <a:xfrm>
            <a:off x="61033" y="4453151"/>
            <a:ext cx="230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new mosquitoes recruited by one mosquito in a </a:t>
            </a:r>
            <a:r>
              <a:rPr lang="en-US" i="1" dirty="0"/>
              <a:t>single</a:t>
            </a:r>
            <a:r>
              <a:rPr lang="en-US" dirty="0"/>
              <a:t> gonotrophic cycle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DD8AD43-5B5F-C8A9-0003-7D8453535882}"/>
              </a:ext>
            </a:extLst>
          </p:cNvPr>
          <p:cNvSpPr/>
          <p:nvPr/>
        </p:nvSpPr>
        <p:spPr>
          <a:xfrm rot="5400000">
            <a:off x="5653691" y="5097233"/>
            <a:ext cx="375164" cy="1178523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C8AD1-972E-471C-F91A-DDC939E117F3}"/>
              </a:ext>
            </a:extLst>
          </p:cNvPr>
          <p:cNvSpPr txBox="1"/>
          <p:nvPr/>
        </p:nvSpPr>
        <p:spPr>
          <a:xfrm>
            <a:off x="4910984" y="5806504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eggs laid in one gonotrophic cycle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1D1A42-AC11-77B3-8834-BD99BABE8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" t="27369" b="10949"/>
          <a:stretch/>
        </p:blipFill>
        <p:spPr>
          <a:xfrm>
            <a:off x="2251579" y="1758770"/>
            <a:ext cx="4496280" cy="10106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CB35FF-D328-1C42-DD92-C5C2680F8551}"/>
              </a:ext>
            </a:extLst>
          </p:cNvPr>
          <p:cNvSpPr txBox="1"/>
          <p:nvPr/>
        </p:nvSpPr>
        <p:spPr>
          <a:xfrm>
            <a:off x="64313" y="1230895"/>
            <a:ext cx="23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a newly-emerged mosquito of type </a:t>
            </a:r>
            <a:r>
              <a:rPr lang="en-US" i="1" dirty="0"/>
              <a:t>l</a:t>
            </a:r>
            <a:r>
              <a:rPr lang="en-US" dirty="0"/>
              <a:t> surviving to the oviposition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052679-6249-4E5B-6BCD-B703ABC6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579" y="2763502"/>
            <a:ext cx="5318809" cy="1333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B8E9CA-6480-5B33-E8FC-D262B3A64EB0}"/>
              </a:ext>
            </a:extLst>
          </p:cNvPr>
          <p:cNvSpPr txBox="1"/>
          <p:nvPr/>
        </p:nvSpPr>
        <p:spPr>
          <a:xfrm>
            <a:off x="64313" y="2959099"/>
            <a:ext cx="23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gonotrophic cycles in a lifespan for a mosquito of type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D127AB-0438-78D3-FEA6-8D91A225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686" y="2270681"/>
            <a:ext cx="4337785" cy="741357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D622B04D-A699-D540-C067-DB6AC3FAD709}"/>
              </a:ext>
            </a:extLst>
          </p:cNvPr>
          <p:cNvSpPr/>
          <p:nvPr/>
        </p:nvSpPr>
        <p:spPr>
          <a:xfrm>
            <a:off x="7483761" y="1811709"/>
            <a:ext cx="303196" cy="2400658"/>
          </a:xfrm>
          <a:prstGeom prst="rightBrace">
            <a:avLst>
              <a:gd name="adj1" fmla="val 187629"/>
              <a:gd name="adj2" fmla="val 353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3318B-507D-2CA9-EED0-4E6A6F52C715}"/>
              </a:ext>
            </a:extLst>
          </p:cNvPr>
          <p:cNvSpPr txBox="1"/>
          <p:nvPr/>
        </p:nvSpPr>
        <p:spPr>
          <a:xfrm>
            <a:off x="7786957" y="1230895"/>
            <a:ext cx="39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average of number of gonotrophic cycles survived by a newly-emerged mosquito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5A72BB-B797-74BA-6A6A-D397CB206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791" y="5256426"/>
            <a:ext cx="3077009" cy="7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A6AF1E45-0E3A-EB5D-9D18-F24B895B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" y="3382558"/>
            <a:ext cx="8146614" cy="32299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33F3A1C-1A09-0995-F3AE-E2B75A55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75" y="2825655"/>
            <a:ext cx="4123639" cy="2300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67805-C87E-AC61-8738-FEFD88F0E277}"/>
                  </a:ext>
                </a:extLst>
              </p:cNvPr>
              <p:cNvSpPr txBox="1"/>
              <p:nvPr/>
            </p:nvSpPr>
            <p:spPr>
              <a:xfrm>
                <a:off x="9186333" y="1611745"/>
                <a:ext cx="1047594" cy="1177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67805-C87E-AC61-8738-FEFD88F0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33" y="1611745"/>
                <a:ext cx="1047594" cy="1177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F76219-4BBE-8EB0-5B3E-9B28206A7C98}"/>
                  </a:ext>
                </a:extLst>
              </p:cNvPr>
              <p:cNvSpPr txBox="1"/>
              <p:nvPr/>
            </p:nvSpPr>
            <p:spPr>
              <a:xfrm>
                <a:off x="8864215" y="5554133"/>
                <a:ext cx="1590307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F76219-4BBE-8EB0-5B3E-9B28206A7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215" y="5554133"/>
                <a:ext cx="1590307" cy="618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AD9AFC01-1DA1-FAE2-4FDD-77D3726E6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27" y="211788"/>
            <a:ext cx="7139709" cy="175247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705853-D222-D342-BF19-49C5949D22C4}"/>
              </a:ext>
            </a:extLst>
          </p:cNvPr>
          <p:cNvSpPr txBox="1"/>
          <p:nvPr/>
        </p:nvSpPr>
        <p:spPr>
          <a:xfrm>
            <a:off x="457201" y="2088682"/>
            <a:ext cx="86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“1-rho” and “rho” meaning the “same” thing in the two models</a:t>
            </a:r>
          </a:p>
          <a:p>
            <a:r>
              <a:rPr lang="en-US" dirty="0" err="1"/>
              <a:t>Rhos</a:t>
            </a:r>
            <a:r>
              <a:rPr lang="en-US" dirty="0"/>
              <a:t> below need to sum to 1 but </a:t>
            </a:r>
            <a:r>
              <a:rPr lang="en-US" dirty="0" err="1"/>
              <a:t>rhos</a:t>
            </a:r>
            <a:r>
              <a:rPr lang="en-US" dirty="0"/>
              <a:t> above do not. They really have different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33124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CE36E-EAA0-4989-F293-59B939E7CD2A}"/>
              </a:ext>
            </a:extLst>
          </p:cNvPr>
          <p:cNvCxnSpPr/>
          <p:nvPr/>
        </p:nvCxnSpPr>
        <p:spPr>
          <a:xfrm>
            <a:off x="5385335" y="322446"/>
            <a:ext cx="0" cy="6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AD457-AD6B-79EF-2456-1DFE2850558C}"/>
              </a:ext>
            </a:extLst>
          </p:cNvPr>
          <p:cNvCxnSpPr/>
          <p:nvPr/>
        </p:nvCxnSpPr>
        <p:spPr>
          <a:xfrm>
            <a:off x="582328" y="3429000"/>
            <a:ext cx="1019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0BF195-A91D-71D3-229C-A01F15919019}"/>
              </a:ext>
            </a:extLst>
          </p:cNvPr>
          <p:cNvSpPr txBox="1"/>
          <p:nvPr/>
        </p:nvSpPr>
        <p:spPr>
          <a:xfrm>
            <a:off x="1005840" y="587141"/>
            <a:ext cx="398967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lambdas equal</a:t>
            </a:r>
          </a:p>
          <a:p>
            <a:r>
              <a:rPr lang="en-US" dirty="0"/>
              <a:t>Biting rate is independent of mosquito life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C118D-8658-CBA4-EA36-709D27A6763D}"/>
              </a:ext>
            </a:extLst>
          </p:cNvPr>
          <p:cNvSpPr txBox="1"/>
          <p:nvPr/>
        </p:nvSpPr>
        <p:spPr>
          <a:xfrm>
            <a:off x="5884779" y="587141"/>
            <a:ext cx="1843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lambdas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D9662-9BD7-EDF1-7E17-B904468A3A75}"/>
              </a:ext>
            </a:extLst>
          </p:cNvPr>
          <p:cNvSpPr txBox="1"/>
          <p:nvPr/>
        </p:nvSpPr>
        <p:spPr>
          <a:xfrm>
            <a:off x="537410" y="3648951"/>
            <a:ext cx="344744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the time to reach oviposition equal (no matter the cycle length)</a:t>
            </a:r>
          </a:p>
          <a:p>
            <a:r>
              <a:rPr lang="en-US" dirty="0"/>
              <a:t>(</a:t>
            </a:r>
            <a:r>
              <a:rPr lang="en-US" dirty="0" err="1"/>
              <a:t>lambda_i,j</a:t>
            </a:r>
            <a:r>
              <a:rPr lang="en-US" dirty="0"/>
              <a:t>=</a:t>
            </a:r>
            <a:r>
              <a:rPr lang="en-US" dirty="0" err="1"/>
              <a:t>lambda_i</a:t>
            </a:r>
            <a:r>
              <a:rPr lang="en-US" dirty="0"/>
              <a:t>)</a:t>
            </a:r>
          </a:p>
          <a:p>
            <a:r>
              <a:rPr lang="en-US" dirty="0"/>
              <a:t>Try a couple values</a:t>
            </a:r>
          </a:p>
          <a:p>
            <a:r>
              <a:rPr lang="en-US" dirty="0"/>
              <a:t>There’s a resource limitation driving the need to reach oviposition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3E400-E44F-5576-6BCF-A6A3423E4A6A}"/>
              </a:ext>
            </a:extLst>
          </p:cNvPr>
          <p:cNvSpPr txBox="1"/>
          <p:nvPr/>
        </p:nvSpPr>
        <p:spPr>
          <a:xfrm>
            <a:off x="5719010" y="4135488"/>
            <a:ext cx="31683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to reach oviposition equal (no matter the cycle length)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991AE-78AB-1127-95E1-295DAF045443}"/>
              </a:ext>
            </a:extLst>
          </p:cNvPr>
          <p:cNvSpPr txBox="1"/>
          <p:nvPr/>
        </p:nvSpPr>
        <p:spPr>
          <a:xfrm>
            <a:off x="952901" y="1583356"/>
            <a:ext cx="27095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1:</a:t>
            </a:r>
          </a:p>
          <a:p>
            <a:r>
              <a:rPr lang="en-US" dirty="0"/>
              <a:t>Equal numbers from 1 to 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65770-A2D5-7186-04B5-6072A170AA1C}"/>
              </a:ext>
            </a:extLst>
          </p:cNvPr>
          <p:cNvSpPr txBox="1"/>
          <p:nvPr/>
        </p:nvSpPr>
        <p:spPr>
          <a:xfrm>
            <a:off x="5884779" y="1672419"/>
            <a:ext cx="27095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2: </a:t>
            </a:r>
          </a:p>
          <a:p>
            <a:r>
              <a:rPr lang="en-US" dirty="0"/>
              <a:t>It’s increasingly unlikely that a mosquito needs/takes </a:t>
            </a:r>
            <a:r>
              <a:rPr lang="en-US" i="1" dirty="0" err="1"/>
              <a:t>i</a:t>
            </a:r>
            <a:r>
              <a:rPr lang="en-US" dirty="0"/>
              <a:t> bites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F7C0B-2493-3C63-AFBB-270D240EFE23}"/>
              </a:ext>
            </a:extLst>
          </p:cNvPr>
          <p:cNvSpPr txBox="1"/>
          <p:nvPr/>
        </p:nvSpPr>
        <p:spPr>
          <a:xfrm>
            <a:off x="582328" y="5760871"/>
            <a:ext cx="32581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1:</a:t>
            </a:r>
          </a:p>
          <a:p>
            <a:r>
              <a:rPr lang="en-US" dirty="0"/>
              <a:t>Equal numbers from 1 to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BE5B7-8665-C84F-2557-60DB1839EC7B}"/>
              </a:ext>
            </a:extLst>
          </p:cNvPr>
          <p:cNvSpPr txBox="1"/>
          <p:nvPr/>
        </p:nvSpPr>
        <p:spPr>
          <a:xfrm>
            <a:off x="5681311" y="5136061"/>
            <a:ext cx="2709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2: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17CE5D-0B21-37B4-A1EC-91F0F5055C3F}"/>
              </a:ext>
            </a:extLst>
          </p:cNvPr>
          <p:cNvGrpSpPr/>
          <p:nvPr/>
        </p:nvGrpSpPr>
        <p:grpSpPr>
          <a:xfrm>
            <a:off x="8946095" y="1424103"/>
            <a:ext cx="2149560" cy="1779480"/>
            <a:chOff x="8946095" y="1424103"/>
            <a:chExt cx="2149560" cy="17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ADC338-9635-01F7-A47C-E10439FCDC1B}"/>
                    </a:ext>
                  </a:extLst>
                </p14:cNvPr>
                <p14:cNvContentPartPr/>
                <p14:nvPr/>
              </p14:nvContentPartPr>
              <p14:xfrm>
                <a:off x="9211055" y="1429143"/>
                <a:ext cx="126000" cy="157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ADC338-9635-01F7-A47C-E10439FCDC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4935" y="1423023"/>
                  <a:ext cx="13824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37A32E-46B8-7F81-6ED7-C562FDB64E8D}"/>
                    </a:ext>
                  </a:extLst>
                </p14:cNvPr>
                <p14:cNvContentPartPr/>
                <p14:nvPr/>
              </p14:nvContentPartPr>
              <p14:xfrm>
                <a:off x="8946095" y="2694543"/>
                <a:ext cx="2149560" cy="15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37A32E-46B8-7F81-6ED7-C562FDB64E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9975" y="2688423"/>
                  <a:ext cx="21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DE9D45-BD9B-E539-5CCF-A114DCFFC54A}"/>
                    </a:ext>
                  </a:extLst>
                </p14:cNvPr>
                <p14:cNvContentPartPr/>
                <p14:nvPr/>
              </p14:nvContentPartPr>
              <p14:xfrm>
                <a:off x="9995495" y="3065343"/>
                <a:ext cx="828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DE9D45-BD9B-E539-5CCF-A114DCFFC5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375" y="3059223"/>
                  <a:ext cx="2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1AA049-0234-535A-9484-C532A818E035}"/>
                    </a:ext>
                  </a:extLst>
                </p14:cNvPr>
                <p14:cNvContentPartPr/>
                <p14:nvPr/>
              </p14:nvContentPartPr>
              <p14:xfrm>
                <a:off x="9990815" y="300270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1AA049-0234-535A-9484-C532A818E0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4695" y="299658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608994-605A-E348-7233-8760BFEC506F}"/>
                    </a:ext>
                  </a:extLst>
                </p14:cNvPr>
                <p14:cNvContentPartPr/>
                <p14:nvPr/>
              </p14:nvContentPartPr>
              <p14:xfrm>
                <a:off x="9456575" y="1424103"/>
                <a:ext cx="1500120" cy="1298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608994-605A-E348-7233-8760BFEC50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50455" y="1417983"/>
                  <a:ext cx="1512360" cy="13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73C0F-EFB2-420E-0BE0-2B12AF956B1E}"/>
              </a:ext>
            </a:extLst>
          </p:cNvPr>
          <p:cNvGrpSpPr/>
          <p:nvPr/>
        </p:nvGrpSpPr>
        <p:grpSpPr>
          <a:xfrm>
            <a:off x="8768255" y="2045103"/>
            <a:ext cx="173880" cy="384480"/>
            <a:chOff x="8768255" y="2045103"/>
            <a:chExt cx="1738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36232C-512A-2BF7-7622-90B05CDFA311}"/>
                    </a:ext>
                  </a:extLst>
                </p14:cNvPr>
                <p14:cNvContentPartPr/>
                <p14:nvPr/>
              </p14:nvContentPartPr>
              <p14:xfrm>
                <a:off x="8792015" y="2073543"/>
                <a:ext cx="15120" cy="25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36232C-512A-2BF7-7622-90B05CDFA3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5895" y="2067423"/>
                  <a:ext cx="2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80E36A-2A21-2834-0BB2-AA2F04062BA4}"/>
                    </a:ext>
                  </a:extLst>
                </p14:cNvPr>
                <p14:cNvContentPartPr/>
                <p14:nvPr/>
              </p14:nvContentPartPr>
              <p14:xfrm>
                <a:off x="8768255" y="2045103"/>
                <a:ext cx="125280" cy="10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80E36A-2A21-2834-0BB2-AA2F04062B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135" y="2038983"/>
                  <a:ext cx="13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C46C66-2AC1-CA39-9104-F8A680DED745}"/>
                    </a:ext>
                  </a:extLst>
                </p14:cNvPr>
                <p14:cNvContentPartPr/>
                <p14:nvPr/>
              </p14:nvContentPartPr>
              <p14:xfrm>
                <a:off x="8926655" y="2290623"/>
                <a:ext cx="10800" cy="13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C46C66-2AC1-CA39-9104-F8A680DED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535" y="2284503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FA44B5-F0C6-4CA1-25BC-FBE6E3E0C808}"/>
                    </a:ext>
                  </a:extLst>
                </p14:cNvPr>
                <p14:cNvContentPartPr/>
                <p14:nvPr/>
              </p14:nvContentPartPr>
              <p14:xfrm>
                <a:off x="8941775" y="2242383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FA44B5-F0C6-4CA1-25BC-FBE6E3E0C8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655" y="2236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720D4D-1A7B-F6D3-0361-A05F08049F4D}"/>
              </a:ext>
            </a:extLst>
          </p:cNvPr>
          <p:cNvGrpSpPr/>
          <p:nvPr/>
        </p:nvGrpSpPr>
        <p:grpSpPr>
          <a:xfrm>
            <a:off x="3662413" y="1711049"/>
            <a:ext cx="2149560" cy="1774440"/>
            <a:chOff x="8946095" y="1429143"/>
            <a:chExt cx="2149560" cy="17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5BC8B-CDAE-0E7E-462E-EA59694C67B5}"/>
                    </a:ext>
                  </a:extLst>
                </p14:cNvPr>
                <p14:cNvContentPartPr/>
                <p14:nvPr/>
              </p14:nvContentPartPr>
              <p14:xfrm>
                <a:off x="9211055" y="1429143"/>
                <a:ext cx="126000" cy="157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5BC8B-CDAE-0E7E-462E-EA59694C6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4935" y="1423023"/>
                  <a:ext cx="13824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9DFAB4-ECB2-4F96-DA5A-C940B51D8953}"/>
                    </a:ext>
                  </a:extLst>
                </p14:cNvPr>
                <p14:cNvContentPartPr/>
                <p14:nvPr/>
              </p14:nvContentPartPr>
              <p14:xfrm>
                <a:off x="8946095" y="2694543"/>
                <a:ext cx="2149560" cy="158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9DFAB4-ECB2-4F96-DA5A-C940B51D89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9975" y="2688423"/>
                  <a:ext cx="21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A9805C-08C2-09B5-B267-50D74B5161AC}"/>
                    </a:ext>
                  </a:extLst>
                </p14:cNvPr>
                <p14:cNvContentPartPr/>
                <p14:nvPr/>
              </p14:nvContentPartPr>
              <p14:xfrm>
                <a:off x="9995495" y="3065343"/>
                <a:ext cx="8280" cy="13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A9805C-08C2-09B5-B267-50D74B5161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375" y="3059223"/>
                  <a:ext cx="2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E7BC82-6ABD-4498-ECB7-EECAE6AE3CE8}"/>
                    </a:ext>
                  </a:extLst>
                </p14:cNvPr>
                <p14:cNvContentPartPr/>
                <p14:nvPr/>
              </p14:nvContentPartPr>
              <p14:xfrm>
                <a:off x="9990815" y="300270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E7BC82-6ABD-4498-ECB7-EECAE6AE3C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4695" y="299658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CC2D5C-E75C-B0A8-0EBE-ADBCA03291E9}"/>
              </a:ext>
            </a:extLst>
          </p:cNvPr>
          <p:cNvGrpSpPr/>
          <p:nvPr/>
        </p:nvGrpSpPr>
        <p:grpSpPr>
          <a:xfrm>
            <a:off x="3484573" y="2327009"/>
            <a:ext cx="173880" cy="384480"/>
            <a:chOff x="8768255" y="2045103"/>
            <a:chExt cx="1738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21F27C-49C7-8E01-1EA5-8D3A384E467D}"/>
                    </a:ext>
                  </a:extLst>
                </p14:cNvPr>
                <p14:cNvContentPartPr/>
                <p14:nvPr/>
              </p14:nvContentPartPr>
              <p14:xfrm>
                <a:off x="8792015" y="2073543"/>
                <a:ext cx="15120" cy="25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21F27C-49C7-8E01-1EA5-8D3A384E46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5895" y="2067423"/>
                  <a:ext cx="2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615EF4-B34A-8316-A763-BA28B617FC99}"/>
                    </a:ext>
                  </a:extLst>
                </p14:cNvPr>
                <p14:cNvContentPartPr/>
                <p14:nvPr/>
              </p14:nvContentPartPr>
              <p14:xfrm>
                <a:off x="8768255" y="2045103"/>
                <a:ext cx="125280" cy="10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615EF4-B34A-8316-A763-BA28B617FC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135" y="2038983"/>
                  <a:ext cx="13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5DBE09-E9C9-4ABD-3DAC-DB7FA0C50B56}"/>
                    </a:ext>
                  </a:extLst>
                </p14:cNvPr>
                <p14:cNvContentPartPr/>
                <p14:nvPr/>
              </p14:nvContentPartPr>
              <p14:xfrm>
                <a:off x="8926655" y="2290623"/>
                <a:ext cx="10800" cy="138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5DBE09-E9C9-4ABD-3DAC-DB7FA0C50B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535" y="2284503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26BA70-145E-FCD6-1D62-25DE836CFC73}"/>
                    </a:ext>
                  </a:extLst>
                </p14:cNvPr>
                <p14:cNvContentPartPr/>
                <p14:nvPr/>
              </p14:nvContentPartPr>
              <p14:xfrm>
                <a:off x="8941775" y="224238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26BA70-145E-FCD6-1D62-25DE836CFC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655" y="2236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15165B-A1AE-7649-C665-6ECED1DC2882}"/>
                  </a:ext>
                </a:extLst>
              </p14:cNvPr>
              <p14:cNvContentPartPr/>
              <p14:nvPr/>
            </p14:nvContentPartPr>
            <p14:xfrm>
              <a:off x="4239815" y="2463783"/>
              <a:ext cx="1436040" cy="67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15165B-A1AE-7649-C665-6ECED1DC28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33695" y="2457663"/>
                <a:ext cx="144828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05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D4BC7C-31CD-C4C8-413A-812F1BB5E516}"/>
              </a:ext>
            </a:extLst>
          </p:cNvPr>
          <p:cNvCxnSpPr>
            <a:cxnSpLocks/>
          </p:cNvCxnSpPr>
          <p:nvPr/>
        </p:nvCxnSpPr>
        <p:spPr>
          <a:xfrm>
            <a:off x="6096000" y="-54964"/>
            <a:ext cx="0" cy="6912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00767-80D8-5ECF-C99D-9158B2D3AFE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/>
              <p:nvPr/>
            </p:nvSpPr>
            <p:spPr>
              <a:xfrm>
                <a:off x="97436" y="107428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" y="107428"/>
                <a:ext cx="1860061" cy="877420"/>
              </a:xfrm>
              <a:prstGeom prst="rect">
                <a:avLst/>
              </a:prstGeom>
              <a:blipFill>
                <a:blip r:embed="rId2"/>
                <a:stretch>
                  <a:fillRect l="-7869" t="-9028" r="-655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/>
              <p:nvPr/>
            </p:nvSpPr>
            <p:spPr>
              <a:xfrm>
                <a:off x="20268" y="1358965"/>
                <a:ext cx="3773372" cy="1824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" y="1358965"/>
                <a:ext cx="3773372" cy="1824025"/>
              </a:xfrm>
              <a:prstGeom prst="rect">
                <a:avLst/>
              </a:prstGeom>
              <a:blipFill>
                <a:blip r:embed="rId3"/>
                <a:stretch>
                  <a:fillRect l="-3716" t="-4348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/>
              <p:nvPr/>
            </p:nvSpPr>
            <p:spPr>
              <a:xfrm>
                <a:off x="140190" y="5100154"/>
                <a:ext cx="3773372" cy="1824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0" y="5100154"/>
                <a:ext cx="3773372" cy="1824025"/>
              </a:xfrm>
              <a:prstGeom prst="rect">
                <a:avLst/>
              </a:prstGeom>
              <a:blipFill>
                <a:blip r:embed="rId4"/>
                <a:stretch>
                  <a:fillRect l="-3877" t="-4348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/>
              <p:nvPr/>
            </p:nvSpPr>
            <p:spPr>
              <a:xfrm>
                <a:off x="97436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" y="3644232"/>
                <a:ext cx="1977721" cy="1196866"/>
              </a:xfrm>
              <a:prstGeom prst="rect">
                <a:avLst/>
              </a:prstGeom>
              <a:blipFill>
                <a:blip r:embed="rId5"/>
                <a:stretch>
                  <a:fillRect l="-7407" t="-6633" r="-7099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/>
              <p:nvPr/>
            </p:nvSpPr>
            <p:spPr>
              <a:xfrm>
                <a:off x="6213423" y="127272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3" y="127272"/>
                <a:ext cx="1860061" cy="877420"/>
              </a:xfrm>
              <a:prstGeom prst="rect">
                <a:avLst/>
              </a:prstGeom>
              <a:blipFill>
                <a:blip r:embed="rId6"/>
                <a:stretch>
                  <a:fillRect l="-7541" t="-9028" r="-68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/>
              <p:nvPr/>
            </p:nvSpPr>
            <p:spPr>
              <a:xfrm>
                <a:off x="6213423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3" y="3644232"/>
                <a:ext cx="1977721" cy="1196866"/>
              </a:xfrm>
              <a:prstGeom prst="rect">
                <a:avLst/>
              </a:prstGeom>
              <a:blipFill>
                <a:blip r:embed="rId7"/>
                <a:stretch>
                  <a:fillRect l="-7077" t="-6633" r="-707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/>
              <p:nvPr/>
            </p:nvSpPr>
            <p:spPr>
              <a:xfrm>
                <a:off x="6248680" y="1358964"/>
                <a:ext cx="4619187" cy="180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  <a:endParaRPr lang="en-US" dirty="0"/>
              </a:p>
              <a:p>
                <a:r>
                  <a:rPr lang="en-US" dirty="0"/>
                  <a:t>Needing more bites is increasingly unlikely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80" y="1358964"/>
                <a:ext cx="4619187" cy="1808444"/>
              </a:xfrm>
              <a:prstGeom prst="rect">
                <a:avLst/>
              </a:prstGeom>
              <a:blipFill>
                <a:blip r:embed="rId8"/>
                <a:stretch>
                  <a:fillRect l="-3034" t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/>
              <p:nvPr/>
            </p:nvSpPr>
            <p:spPr>
              <a:xfrm>
                <a:off x="6213422" y="4895289"/>
                <a:ext cx="4729397" cy="180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</a:p>
              <a:p>
                <a:r>
                  <a:rPr lang="en-US" dirty="0"/>
                  <a:t>Needing more bites is increasingly unlikely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2" y="4895289"/>
                <a:ext cx="4729397" cy="1808444"/>
              </a:xfrm>
              <a:prstGeom prst="rect">
                <a:avLst/>
              </a:prstGeom>
              <a:blipFill>
                <a:blip r:embed="rId9"/>
                <a:stretch>
                  <a:fillRect l="-2964" t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E6D2C3-054A-47CD-1589-B2673A0BD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7270" y="4268982"/>
            <a:ext cx="4438881" cy="4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5043F-AB49-4949-16AE-26815690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50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78795-EBCF-C73A-F76C-C8F2A0789E7A}"/>
              </a:ext>
            </a:extLst>
          </p:cNvPr>
          <p:cNvSpPr txBox="1"/>
          <p:nvPr/>
        </p:nvSpPr>
        <p:spPr>
          <a:xfrm>
            <a:off x="349769" y="3857469"/>
            <a:ext cx="6875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Figures:</a:t>
            </a:r>
          </a:p>
          <a:p>
            <a:r>
              <a:rPr lang="en-US" dirty="0"/>
              <a:t>Figure 1: Reproductive numbers vs. </a:t>
            </a:r>
            <a:r>
              <a:rPr lang="en-US" i="1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Linetype</a:t>
            </a:r>
            <a:r>
              <a:rPr lang="en-US" dirty="0"/>
              <a:t> = model, color = assumption set</a:t>
            </a:r>
          </a:p>
          <a:p>
            <a:r>
              <a:rPr lang="en-US" dirty="0"/>
              <a:t>Figure 2: “</a:t>
            </a:r>
            <a:r>
              <a:rPr lang="en-US" i="1" dirty="0" err="1"/>
              <a:t>i</a:t>
            </a:r>
            <a:r>
              <a:rPr lang="en-US" dirty="0"/>
              <a:t>“ mosquitoes vs. </a:t>
            </a:r>
            <a:r>
              <a:rPr lang="en-US" i="1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Linetype</a:t>
            </a:r>
            <a:r>
              <a:rPr lang="en-US" dirty="0"/>
              <a:t> = model, color = assumption set</a:t>
            </a:r>
          </a:p>
          <a:p>
            <a:r>
              <a:rPr lang="en-US" dirty="0"/>
              <a:t>Figure 3: Biting pressure vs. </a:t>
            </a:r>
            <a:r>
              <a:rPr lang="en-US" i="1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Linetype</a:t>
            </a:r>
            <a:r>
              <a:rPr lang="en-US" dirty="0"/>
              <a:t> = model, color = assumption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30A79-175B-719A-0F75-9C66F649A036}"/>
              </a:ext>
            </a:extLst>
          </p:cNvPr>
          <p:cNvSpPr txBox="1"/>
          <p:nvPr/>
        </p:nvSpPr>
        <p:spPr>
          <a:xfrm>
            <a:off x="6470754" y="4307174"/>
            <a:ext cx="5071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figures should illustrate whether the two models produce similar ecological/epidemiological results when we parameterize them similarly.</a:t>
            </a:r>
          </a:p>
          <a:p>
            <a:r>
              <a:rPr lang="en-US" dirty="0"/>
              <a:t>In essence, we’re determining how sensitive the quantities are to the underlying assumptions for the multiple blood-feeding process.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4444-5E0B-C82C-D132-940FE59D179D}"/>
              </a:ext>
            </a:extLst>
          </p:cNvPr>
          <p:cNvSpPr txBox="1"/>
          <p:nvPr/>
        </p:nvSpPr>
        <p:spPr>
          <a:xfrm>
            <a:off x="7500079" y="1349115"/>
            <a:ext cx="338278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 x 2 x 3 = 24 combinations</a:t>
            </a:r>
          </a:p>
          <a:p>
            <a:endParaRPr lang="en-US" dirty="0"/>
          </a:p>
          <a:p>
            <a:r>
              <a:rPr lang="en-US" dirty="0"/>
              <a:t>Vary </a:t>
            </a:r>
            <a:r>
              <a:rPr lang="en-US" i="1" dirty="0"/>
              <a:t>k</a:t>
            </a:r>
            <a:r>
              <a:rPr lang="en-US" dirty="0"/>
              <a:t> from 1 to 10</a:t>
            </a:r>
          </a:p>
          <a:p>
            <a:endParaRPr lang="en-US" dirty="0"/>
          </a:p>
          <a:p>
            <a:r>
              <a:rPr lang="en-US" dirty="0"/>
              <a:t>We obtain curves showing how the quantities vary with </a:t>
            </a:r>
            <a:r>
              <a:rPr lang="en-US" i="1" dirty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8296F-BFCE-8A05-E5B6-B5A66AD5B183}"/>
              </a:ext>
            </a:extLst>
          </p:cNvPr>
          <p:cNvSpPr txBox="1"/>
          <p:nvPr/>
        </p:nvSpPr>
        <p:spPr>
          <a:xfrm>
            <a:off x="944380" y="849443"/>
            <a:ext cx="10478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proceed, need to translate the rate and probability assumptions into parameterizations of the two models. This process is not necessarily straightforward.</a:t>
            </a:r>
          </a:p>
          <a:p>
            <a:endParaRPr lang="en-US" dirty="0"/>
          </a:p>
          <a:p>
            <a:r>
              <a:rPr lang="en-US" dirty="0"/>
              <a:t>After this, I’ll program the equations for each of the </a:t>
            </a:r>
            <a:r>
              <a:rPr lang="en-US" dirty="0" err="1"/>
              <a:t>QoI</a:t>
            </a:r>
            <a:r>
              <a:rPr lang="en-US" dirty="0"/>
              <a:t> x Assumption x Model combinations and calculate them across the range of </a:t>
            </a:r>
            <a:r>
              <a:rPr lang="en-US" i="1" dirty="0"/>
              <a:t>k</a:t>
            </a:r>
            <a:r>
              <a:rPr lang="en-US" dirty="0"/>
              <a:t> values we’re interested in.</a:t>
            </a:r>
          </a:p>
          <a:p>
            <a:endParaRPr lang="en-US" dirty="0"/>
          </a:p>
          <a:p>
            <a:r>
              <a:rPr lang="en-US" dirty="0"/>
              <a:t>Finally, I’ll plot the three figures described in </a:t>
            </a:r>
            <a:r>
              <a:rPr lang="en-US"/>
              <a:t>the previous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A78-9CF7-C47E-646F-E4585318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3008-5BFA-23E3-CE6E-029ABC4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62" y="1583201"/>
            <a:ext cx="3082206" cy="537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A84BB-01C0-9AFF-DA28-6286DB74937F}"/>
              </a:ext>
            </a:extLst>
          </p:cNvPr>
          <p:cNvSpPr txBox="1"/>
          <p:nvPr/>
        </p:nvSpPr>
        <p:spPr>
          <a:xfrm>
            <a:off x="254001" y="1644074"/>
            <a:ext cx="435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Viable eggs per female per oviposition cycle: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00A25-39DE-D68C-04CE-FDAF054D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3" y="2343035"/>
            <a:ext cx="2104199" cy="626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13DAA-5936-FC4D-721B-4C254418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13" y="3006236"/>
            <a:ext cx="6189815" cy="69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F7B5B-FDC8-922F-EFDB-608729A2D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03" y="4359825"/>
            <a:ext cx="2599553" cy="96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D94140-B586-06A0-2BF6-71EF313BF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893" y="5450915"/>
            <a:ext cx="2311655" cy="630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8F3B1-1113-F311-7E8C-02B4EA184188}"/>
              </a:ext>
            </a:extLst>
          </p:cNvPr>
          <p:cNvSpPr txBox="1"/>
          <p:nvPr/>
        </p:nvSpPr>
        <p:spPr>
          <a:xfrm>
            <a:off x="3403352" y="2619211"/>
            <a:ext cx="2599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surviving to reach oviposition stage: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076DD-B16E-CE66-537C-A83F9D574782}"/>
              </a:ext>
            </a:extLst>
          </p:cNvPr>
          <p:cNvSpPr txBox="1"/>
          <p:nvPr/>
        </p:nvSpPr>
        <p:spPr>
          <a:xfrm>
            <a:off x="3489026" y="4881422"/>
            <a:ext cx="259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surviving to reach oviposition stage for mosquitoes of type </a:t>
            </a:r>
            <a:r>
              <a:rPr lang="en-US" i="1" dirty="0"/>
              <a:t>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E391-C5A0-92CA-EBA9-3FC9B2135D3A}"/>
                  </a:ext>
                </a:extLst>
              </p:cNvPr>
              <p:cNvSpPr txBox="1"/>
              <p:nvPr/>
            </p:nvSpPr>
            <p:spPr>
              <a:xfrm>
                <a:off x="5463309" y="3975141"/>
                <a:ext cx="3480312" cy="88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E391-C5A0-92CA-EBA9-3FC9B213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09" y="3975141"/>
                <a:ext cx="3480312" cy="885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37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54DD-89A7-4356-01A8-3E369E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multiple*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0E1E-174B-E08D-42FC-0D953421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Larval conditions</a:t>
            </a:r>
          </a:p>
          <a:p>
            <a:pPr lvl="1"/>
            <a:r>
              <a:rPr lang="en-US" dirty="0"/>
              <a:t>Less “healthy” adults may need multiple blood meals to obtain sufficient nutrients for egg formation and oviposition</a:t>
            </a:r>
          </a:p>
          <a:p>
            <a:r>
              <a:rPr lang="en-US" dirty="0"/>
              <a:t>Meal diversity</a:t>
            </a:r>
          </a:p>
          <a:p>
            <a:pPr lvl="1"/>
            <a:r>
              <a:rPr lang="en-US" dirty="0"/>
              <a:t>Feeding on a variety of blood meal sources may lead to higher fecundity</a:t>
            </a:r>
          </a:p>
          <a:p>
            <a:r>
              <a:rPr lang="en-US" dirty="0"/>
              <a:t>Interruption by defensive behavior</a:t>
            </a:r>
          </a:p>
          <a:p>
            <a:pPr lvl="1"/>
            <a:r>
              <a:rPr lang="en-US" dirty="0"/>
              <a:t>Defensive behaviors of animals can destroy mosquitoes</a:t>
            </a:r>
          </a:p>
          <a:p>
            <a:pPr lvl="1"/>
            <a:r>
              <a:rPr lang="en-US" dirty="0"/>
              <a:t>Some animals feed on mosquitoes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*some authors differentiate between “multiple” and “interrupted” blood feeding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AD025D-3EA2-5C31-9FFA-DF07879AD9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34637" y="1"/>
                <a:ext cx="10515600" cy="4906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Simple case: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’s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/>
                  <a:t>’s =</a:t>
                </a:r>
                <a:r>
                  <a:rPr lang="en-US" sz="2800" i="1" dirty="0"/>
                  <a:t>1/k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AD025D-3EA2-5C31-9FFA-DF07879AD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34637" y="1"/>
                <a:ext cx="10515600" cy="490653"/>
              </a:xfrm>
              <a:blipFill>
                <a:blip r:embed="rId2"/>
                <a:stretch>
                  <a:fillRect l="-1159" t="-187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EDCE-0160-F8B9-4E3A-55E28F54F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’s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EDCE-0160-F8B9-4E3A-55E28F54F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0425BC-52A0-5094-106E-91BDDB82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497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2D493-C8B2-C0AD-6922-7ACBD57C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3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A7573-91C9-2375-7458-1FDA01E7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147" y="1072795"/>
            <a:ext cx="2104199" cy="626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2F6A3-231F-C572-687D-3F7E541F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97" y="1117249"/>
            <a:ext cx="3082206" cy="537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4D984-C1C7-D5A8-F3A3-D58881C5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09" y="2047355"/>
            <a:ext cx="6189815" cy="69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7AB6D-580C-8620-D6C9-136EE4A13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768" y="3904812"/>
            <a:ext cx="2599553" cy="969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2CF71D-C51E-EBF5-DAFC-606A9351B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666" y="5057836"/>
            <a:ext cx="2311655" cy="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A55-3C70-3BA8-54DA-B1BBDB95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equilibrium analysis</a:t>
                </a:r>
              </a:p>
              <a:p>
                <a:r>
                  <a:rPr lang="en-US" dirty="0"/>
                  <a:t>Determine baseline values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Compare reproductive numbers</a:t>
                </a:r>
              </a:p>
              <a:p>
                <a:r>
                  <a:rPr lang="en-US" dirty="0"/>
                  <a:t>Illustrate with transient trajectories</a:t>
                </a:r>
              </a:p>
              <a:p>
                <a:endParaRPr lang="en-US" dirty="0"/>
              </a:p>
              <a:p>
                <a:r>
                  <a:rPr lang="en-US" dirty="0"/>
                  <a:t>Move on to calculate transmission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6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83081-715C-671F-8F4F-467430C2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multiple blood feeding behavior increase or decrease transmission potential?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A87A5-2A8E-A551-6537-1CD74A6F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FA5B-5344-DBFC-59E4-82EB5AC1E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contact events, more opportunities for transmission</a:t>
            </a:r>
          </a:p>
          <a:p>
            <a:r>
              <a:rPr lang="en-US" dirty="0"/>
              <a:t>(Potentially) allows for full cycle of transmission (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vectorhost</a:t>
            </a:r>
            <a:r>
              <a:rPr lang="en-US" dirty="0">
                <a:sym typeface="Wingdings" panose="05000000000000000000" pitchFamily="2" charset="2"/>
              </a:rPr>
              <a:t>) in a single gonotrophic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7927A-8BE4-910A-1627-AE7580CC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02476-00DD-2D20-D32A-2722F6957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Shorter periods of contact, smaller probability of successful transmission</a:t>
            </a:r>
          </a:p>
          <a:p>
            <a:r>
              <a:rPr lang="en-US" dirty="0"/>
              <a:t>Multiple blood feeding is risky; decreases mosquito lifespan and infectious period</a:t>
            </a:r>
          </a:p>
        </p:txBody>
      </p:sp>
    </p:spTree>
    <p:extLst>
      <p:ext uri="{BB962C8B-B14F-4D97-AF65-F5344CB8AC3E}">
        <p14:creationId xmlns:p14="http://schemas.microsoft.com/office/powerpoint/2010/main" val="1903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2C0-CEB6-13CB-21CB-9AB658C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models of multiple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EBCF-B2A4-3D5E-CAF5-0314A99A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authors have incorporated multiple blood feeding into models simply by multiplying the contact rate</a:t>
            </a:r>
          </a:p>
          <a:p>
            <a:r>
              <a:rPr lang="en-US" dirty="0" err="1"/>
              <a:t>Ghakanyuy</a:t>
            </a:r>
            <a:r>
              <a:rPr lang="en-US" dirty="0"/>
              <a:t> et al. (2022) explicitly model the possibility of failed blood feeding</a:t>
            </a:r>
            <a:br>
              <a:rPr lang="en-US" dirty="0"/>
            </a:br>
            <a:r>
              <a:rPr lang="en-US" dirty="0"/>
              <a:t>leading to multiple feeds per gonotrophic</a:t>
            </a:r>
            <a:br>
              <a:rPr lang="en-US" dirty="0"/>
            </a:br>
            <a:r>
              <a:rPr lang="en-US" dirty="0"/>
              <a:t>cycle</a:t>
            </a:r>
          </a:p>
          <a:p>
            <a:r>
              <a:rPr lang="en-US" dirty="0"/>
              <a:t>Christofferson et al. (2022) developed an IBM</a:t>
            </a:r>
            <a:br>
              <a:rPr lang="en-US" dirty="0"/>
            </a:br>
            <a:r>
              <a:rPr lang="en-US" dirty="0"/>
              <a:t>of transmission in a 2-person household, </a:t>
            </a:r>
            <a:br>
              <a:rPr lang="en-US" dirty="0"/>
            </a:br>
            <a:r>
              <a:rPr lang="en-US" dirty="0"/>
              <a:t>allowing for multiple feeds by the </a:t>
            </a:r>
            <a:br>
              <a:rPr lang="en-US" dirty="0"/>
            </a:br>
            <a:r>
              <a:rPr lang="en-US" dirty="0" err="1"/>
              <a:t>the</a:t>
            </a:r>
            <a:r>
              <a:rPr lang="en-US" dirty="0"/>
              <a:t> mosquito</a:t>
            </a:r>
          </a:p>
          <a:p>
            <a:r>
              <a:rPr lang="en-US" dirty="0"/>
              <a:t>Anderson and </a:t>
            </a:r>
            <a:r>
              <a:rPr lang="en-US" dirty="0" err="1"/>
              <a:t>Roitberg</a:t>
            </a:r>
            <a:r>
              <a:rPr lang="en-US" dirty="0"/>
              <a:t> (1999) developed a</a:t>
            </a:r>
            <a:br>
              <a:rPr lang="en-US" dirty="0"/>
            </a:br>
            <a:r>
              <a:rPr lang="en-US" dirty="0"/>
              <a:t>stochastic simulation model to evaluate</a:t>
            </a:r>
            <a:br>
              <a:rPr lang="en-US" dirty="0"/>
            </a:br>
            <a:r>
              <a:rPr lang="en-US" dirty="0"/>
              <a:t>relative dis/advantages of multiple blood</a:t>
            </a:r>
            <a:br>
              <a:rPr lang="en-US" dirty="0"/>
            </a:br>
            <a:r>
              <a:rPr lang="en-US" dirty="0"/>
              <a:t>in regard to mosquito fitness</a:t>
            </a:r>
          </a:p>
          <a:p>
            <a:r>
              <a:rPr lang="en-US" dirty="0"/>
              <a:t>This list is by no means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404A-2B6D-7938-AC3B-1CD6B13C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4" y="2772383"/>
            <a:ext cx="5042456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8238-771F-4066-DF78-EC6D517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04C4-7840-B853-0E96-B120FB8D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Long-term:</a:t>
            </a:r>
          </a:p>
          <a:p>
            <a:r>
              <a:rPr lang="en-US" dirty="0"/>
              <a:t>We aim to formalize how multiple blood feeding is represented in ODE models so that this process can be simulated as naturally as extrinsic incubation periods or other similar processes.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now:</a:t>
            </a:r>
          </a:p>
          <a:p>
            <a:r>
              <a:rPr lang="en-US" dirty="0"/>
              <a:t>Develop simple models of types of multiple blood feeding processes (e.g. larval rearing conditions vs. interrupted feeding)</a:t>
            </a:r>
          </a:p>
          <a:p>
            <a:r>
              <a:rPr lang="en-US" dirty="0"/>
              <a:t>Determine how differences in multiple blood feeding processes might drive differences in how multiple blood feeding impacts transmission</a:t>
            </a:r>
          </a:p>
          <a:p>
            <a:pPr lvl="1"/>
            <a:r>
              <a:rPr lang="en-US" dirty="0"/>
              <a:t>Does the form of the process impact the purported increasing relationship between multiple feeding and transmission potential?</a:t>
            </a:r>
          </a:p>
        </p:txBody>
      </p:sp>
    </p:spTree>
    <p:extLst>
      <p:ext uri="{BB962C8B-B14F-4D97-AF65-F5344CB8AC3E}">
        <p14:creationId xmlns:p14="http://schemas.microsoft.com/office/powerpoint/2010/main" val="2508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7F48-6D9E-D41F-5B05-BA12349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BC53-E5B4-A714-9E9E-196BA80C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06E9-7501-A2DB-273F-21FF390EC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is determined at birth</a:t>
            </a:r>
          </a:p>
          <a:p>
            <a:r>
              <a:rPr lang="en-US" dirty="0"/>
              <a:t>This number depends on the conditions in which the larval mosquito was reared</a:t>
            </a:r>
          </a:p>
          <a:p>
            <a:r>
              <a:rPr lang="en-US" dirty="0"/>
              <a:t>Worse conditions lead to the need for multiple blood meals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F7AE-9B07-710D-116D-69CD534C4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Disrupt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42D9B-CFE1-850F-2D89-430CB75C4A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depends on feeding success, which may be limited by host defensive behaviors</a:t>
            </a:r>
          </a:p>
          <a:p>
            <a:r>
              <a:rPr lang="en-US" dirty="0"/>
              <a:t>At each feeding attempt, mosquitoes have some probability of feeding to repletion or requiring another blood meal</a:t>
            </a:r>
          </a:p>
        </p:txBody>
      </p:sp>
    </p:spTree>
    <p:extLst>
      <p:ext uri="{BB962C8B-B14F-4D97-AF65-F5344CB8AC3E}">
        <p14:creationId xmlns:p14="http://schemas.microsoft.com/office/powerpoint/2010/main" val="371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37D-E6D3-7B7F-F9F1-D4676D8C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case study models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1DCFDC-1CE6-8558-83F6-995DFD0B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638" y="1981771"/>
            <a:ext cx="9284723" cy="403904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445AF-BF45-2A59-5070-A33AF2D40CDF}"/>
              </a:ext>
            </a:extLst>
          </p:cNvPr>
          <p:cNvSpPr txBox="1"/>
          <p:nvPr/>
        </p:nvSpPr>
        <p:spPr>
          <a:xfrm>
            <a:off x="67849" y="237368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48594-7149-C75B-0B53-9E8F59122485}"/>
              </a:ext>
            </a:extLst>
          </p:cNvPr>
          <p:cNvSpPr txBox="1"/>
          <p:nvPr/>
        </p:nvSpPr>
        <p:spPr>
          <a:xfrm>
            <a:off x="67849" y="3793630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ADCDD9-07D2-A4F5-DB96-0FD82EA3F8B1}"/>
              </a:ext>
            </a:extLst>
          </p:cNvPr>
          <p:cNvSpPr txBox="1"/>
          <p:nvPr/>
        </p:nvSpPr>
        <p:spPr>
          <a:xfrm>
            <a:off x="-9607" y="498257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B7DD514-5880-73FD-64AA-5AF636A082CC}"/>
              </a:ext>
            </a:extLst>
          </p:cNvPr>
          <p:cNvSpPr/>
          <p:nvPr/>
        </p:nvSpPr>
        <p:spPr>
          <a:xfrm rot="16200000">
            <a:off x="4847957" y="252944"/>
            <a:ext cx="682995" cy="3558479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75253-41F9-8166-AD57-A6EDFF3CC1E2}"/>
              </a:ext>
            </a:extLst>
          </p:cNvPr>
          <p:cNvSpPr txBox="1"/>
          <p:nvPr/>
        </p:nvSpPr>
        <p:spPr>
          <a:xfrm>
            <a:off x="4659159" y="1314763"/>
            <a:ext cx="28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recruitment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FF733-116B-8642-9113-DAD108132CF1}"/>
              </a:ext>
            </a:extLst>
          </p:cNvPr>
          <p:cNvSpPr txBox="1"/>
          <p:nvPr/>
        </p:nvSpPr>
        <p:spPr>
          <a:xfrm>
            <a:off x="3306872" y="3247373"/>
            <a:ext cx="195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development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1C94C7-B5D9-292B-60D8-A86A30BEDDA6}"/>
              </a:ext>
            </a:extLst>
          </p:cNvPr>
          <p:cNvSpPr/>
          <p:nvPr/>
        </p:nvSpPr>
        <p:spPr>
          <a:xfrm rot="5400000">
            <a:off x="4557124" y="4490171"/>
            <a:ext cx="682995" cy="2789128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2612-6455-E18A-931F-869CA9420AE3}"/>
              </a:ext>
            </a:extLst>
          </p:cNvPr>
          <p:cNvSpPr txBox="1"/>
          <p:nvPr/>
        </p:nvSpPr>
        <p:spPr>
          <a:xfrm>
            <a:off x="3824613" y="6123543"/>
            <a:ext cx="28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blood-feeding to oviposition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B3F99-1278-62C0-31FC-E446B8018732}"/>
              </a:ext>
            </a:extLst>
          </p:cNvPr>
          <p:cNvSpPr txBox="1"/>
          <p:nvPr/>
        </p:nvSpPr>
        <p:spPr>
          <a:xfrm>
            <a:off x="7018560" y="3198934"/>
            <a:ext cx="21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Transitions within blood-feeding stages</a:t>
            </a:r>
          </a:p>
        </p:txBody>
      </p:sp>
    </p:spTree>
    <p:extLst>
      <p:ext uri="{BB962C8B-B14F-4D97-AF65-F5344CB8AC3E}">
        <p14:creationId xmlns:p14="http://schemas.microsoft.com/office/powerpoint/2010/main" val="25304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2612443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4475656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3886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01163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64376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148870" y="3163850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8835054" y="1262025"/>
            <a:ext cx="6350" cy="3810001"/>
          </a:xfrm>
          <a:prstGeom prst="curvedConnector3">
            <a:avLst>
              <a:gd name="adj1" fmla="val 11132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27589" y="3534008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03448" y="330418"/>
            <a:ext cx="6350" cy="5673214"/>
          </a:xfrm>
          <a:prstGeom prst="curvedConnector3">
            <a:avLst>
              <a:gd name="adj1" fmla="val 17078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971841" y="-601188"/>
            <a:ext cx="6350" cy="7536427"/>
          </a:xfrm>
          <a:prstGeom prst="curvedConnector3">
            <a:avLst>
              <a:gd name="adj1" fmla="val 25810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640386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937950" y="3527658"/>
            <a:ext cx="67449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202081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390801" y="3527658"/>
            <a:ext cx="758069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37E99CA-AEBE-3768-775D-40A00FBBFD4B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9766660" y="2193631"/>
            <a:ext cx="6350" cy="1946789"/>
          </a:xfrm>
          <a:prstGeom prst="curved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E4500E83-DD2C-C6B8-14AA-E8AAB7A9CAA7}"/>
              </a:ext>
            </a:extLst>
          </p:cNvPr>
          <p:cNvSpPr txBox="1">
            <a:spLocks/>
          </p:cNvSpPr>
          <p:nvPr/>
        </p:nvSpPr>
        <p:spPr>
          <a:xfrm>
            <a:off x="262632" y="4899438"/>
            <a:ext cx="11477980" cy="1764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At each blood-feeding stage, a mosquito has a possibility of reaching repletion or requiring additional blood meals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waiting time to leave the blood-feeding stages is represented by a </a:t>
            </a:r>
            <a:r>
              <a:rPr lang="en-US" sz="2400" dirty="0" err="1"/>
              <a:t>Coxian</a:t>
            </a:r>
            <a:r>
              <a:rPr lang="en-US" sz="2400" dirty="0"/>
              <a:t> distribution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6A8E9BC-3EA0-4DA5-C3CA-EE4A08BA3B17}"/>
              </a:ext>
            </a:extLst>
          </p:cNvPr>
          <p:cNvCxnSpPr>
            <a:cxnSpLocks/>
            <a:stCxn id="3" idx="2"/>
            <a:endCxn id="8" idx="2"/>
          </p:cNvCxnSpPr>
          <p:nvPr/>
        </p:nvCxnSpPr>
        <p:spPr>
          <a:xfrm rot="5400000" flipH="1" flipV="1">
            <a:off x="6971841" y="126427"/>
            <a:ext cx="6350" cy="7536427"/>
          </a:xfrm>
          <a:prstGeom prst="curvedConnector3">
            <a:avLst>
              <a:gd name="adj1" fmla="val -7616866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2051</Words>
  <Application>Microsoft Office PowerPoint</Application>
  <PresentationFormat>Widescreen</PresentationFormat>
  <Paragraphs>337</Paragraphs>
  <Slides>33</Slides>
  <Notes>5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Multiple blood feeding case studies</vt:lpstr>
      <vt:lpstr>Multiple blood feeding may multiple transmission</vt:lpstr>
      <vt:lpstr>Drivers of multiple* blood feeding</vt:lpstr>
      <vt:lpstr>Should multiple blood feeding behavior increase or decrease transmission potential?</vt:lpstr>
      <vt:lpstr>Past models of multiple blood feeding</vt:lpstr>
      <vt:lpstr>Goal</vt:lpstr>
      <vt:lpstr>Case study models</vt:lpstr>
      <vt:lpstr>General form of the case study models</vt:lpstr>
      <vt:lpstr>“Disrupt” model</vt:lpstr>
      <vt:lpstr>“Disrupt” model</vt:lpstr>
      <vt:lpstr>“Fate” model</vt:lpstr>
      <vt:lpstr>PowerPoint Presentation</vt:lpstr>
      <vt:lpstr>“Disrupt” model, specified</vt:lpstr>
      <vt:lpstr>“Fate” model</vt:lpstr>
      <vt:lpstr>“Fate” model</vt:lpstr>
      <vt:lpstr>Alternative “Fate” model: one oviposition compartment</vt:lpstr>
      <vt:lpstr>Questions</vt:lpstr>
      <vt:lpstr>Analyses</vt:lpstr>
      <vt:lpstr>Preliminary analysis of the “Disrupt” model</vt:lpstr>
      <vt:lpstr>Preliminary analysis of the “Disrupt” model</vt:lpstr>
      <vt:lpstr>“Fate” model, specified</vt:lpstr>
      <vt:lpstr>“Fate” model, specified</vt:lpstr>
      <vt:lpstr>“Fate” model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Reproductive numbers</vt:lpstr>
      <vt:lpstr>Simple case: All λ’s = λ, all ρ’s =1/k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blood feeding case studies</dc:title>
  <dc:creator>Kyle Dahlin</dc:creator>
  <cp:lastModifiedBy>Kyle Dahlin</cp:lastModifiedBy>
  <cp:revision>37</cp:revision>
  <dcterms:created xsi:type="dcterms:W3CDTF">2023-11-13T15:50:22Z</dcterms:created>
  <dcterms:modified xsi:type="dcterms:W3CDTF">2023-12-13T17:59:30Z</dcterms:modified>
</cp:coreProperties>
</file>