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73" r:id="rId9"/>
    <p:sldId id="265" r:id="rId10"/>
    <p:sldId id="266" r:id="rId11"/>
    <p:sldId id="272" r:id="rId12"/>
    <p:sldId id="267" r:id="rId13"/>
    <p:sldId id="268" r:id="rId14"/>
    <p:sldId id="274" r:id="rId15"/>
    <p:sldId id="269" r:id="rId16"/>
    <p:sldId id="271" r:id="rId17"/>
    <p:sldId id="270" r:id="rId18"/>
    <p:sldId id="275" r:id="rId19"/>
    <p:sldId id="277" r:id="rId20"/>
    <p:sldId id="278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8" d="100"/>
          <a:sy n="68" d="100"/>
        </p:scale>
        <p:origin x="549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93231-B4C8-4C6C-A1E5-334C41ED4BA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EF6B-6ACB-46E5-B99D-705B55B0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Mixture of </a:t>
            </a:r>
            <a:r>
              <a:rPr lang="en-US" dirty="0" err="1"/>
              <a:t>Coxian</a:t>
            </a:r>
            <a:r>
              <a:rPr lang="en-US" dirty="0"/>
              <a:t> distributed waiting time and exponential (minimum of the two)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CE6C-D79D-F234-330F-FCE997B5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78EDA-16C8-A3A5-B980-B024CBE4B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B31C-1B33-CD86-E403-F98497F9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4CDB-573E-0FEB-55DD-874D2F6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EAFF-58AB-66CC-DF5D-583158C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7448-CCBB-10F0-2537-5C27DEE4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03590-B392-D2FF-31FB-BDC8446E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6C35-EF38-3384-8F4A-DC250338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BE56-1F46-9694-875E-462E47D4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48E43-5CB6-1F0E-AC44-E25AEDF7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F06FF-CCB5-AB69-AA16-204E18191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BE7C-C25D-CBCF-5505-623DCEADA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9EF8-4E40-D63C-21BC-12C0FA22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3E28-EE3E-A9A8-AD83-CDC2D374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63FA-BA59-99F7-5D8C-E28D8C3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DDDE-CE3D-6DAE-B113-9A74D19E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78FC-F6BD-92DA-3491-5749D12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BC95-E52A-BC47-5B5E-F4B85856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FC0A-8D7A-C370-DEA6-0801EFFB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8AAA-48A7-7D4A-9695-6A8F3330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1007-4818-C615-FBA4-60467C0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5588-A13F-A0EF-1E4B-3ECCB9BF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7BEF-7CC8-3A67-431C-3FE8DFB7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A3E6-627B-1117-5CC2-F8588196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3FAF-3936-837E-82CF-980B6CFF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FCB4-64F2-A2B6-746D-21AEF592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7802-EC24-3EF4-4DC7-F3BD22F1B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5882-CD32-9896-D603-AA943DC9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3BB65-A1F6-9BED-377A-B2AA52F9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3621-7EEE-4431-A16A-3F1B352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3025-0069-B409-5E58-1A8A3BAE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052B-A0D2-563F-A579-65991751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CDA25-B1F1-F5CF-339E-74F78F1D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39377-905A-1467-7B8B-2051A5AC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307DC-56BF-86F3-97DD-B102BE2C6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E33B9-F78B-8631-17A1-FCBA569C3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36F35-3CC3-1444-2CF4-783A097C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65F76-A9C6-D9D7-3DDC-BCCFE203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384D1-D260-59B8-6DFB-F11A72D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0AB1-0518-91FA-3AC6-E826B672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C592B-1FEA-3A28-222C-C352C78B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8A75-442C-BD4C-4A01-C5D25C13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3D41F-1F5C-9551-BF0F-DDCE2B27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D5F09-92B3-B94C-0276-9A201AE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60DE6-36DE-E1F8-D114-922C75CB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15E2-BEAC-91D6-523A-86BD989D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26EE-8F4B-D39B-45A2-FC7BC97A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BE83-93D4-D100-30B1-002A3FB3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F4D5A-717F-4BFB-9A22-D04964AB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E2FD-5339-5F9C-B215-3DCE49FD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6BB20-9E7B-0089-A20C-84BD3A8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3CB-D677-7CD4-2CA5-BB6946EB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F11-57BB-2AA0-FBBB-388C7090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B16D-7CE7-A323-79CB-C4FFC090B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F27E-E54B-95D8-2678-81EFFC83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7E49-6DAD-E732-FB07-7E20078B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C9D9-DB76-1071-545A-C408A0B5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6A0B-7871-55C1-EE4E-A3AB1FE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DE5BA-640B-3A97-A1E3-3F4C6A7F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856B4-BB1B-D42E-78CF-7BD365F2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2334-94D2-B8CD-BC5D-23D412059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401-F3A6-4A61-8137-AFB11B61968D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7977D-01E9-1D08-35CB-542A31F7B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FF04-4621-8C2A-5F49-044CBC8F8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7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7161-4C4B-C181-0104-8E71E2D57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blood feeding case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290B-EFDB-1C3D-DF69-DCC504ECF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4" idx="0"/>
            <a:endCxn id="4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B40B4-3CB0-B8BF-C835-CFB9E519A139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BAC4FF-9243-A900-4C71-20010A84B592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A47C6-A3B9-2EBA-6157-2B0184248D68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6" idx="0"/>
            <a:endCxn id="54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547513" y="2157873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2157873"/>
                <a:ext cx="426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547513" y="3237809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3237809"/>
                <a:ext cx="4265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484943" y="4712419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712419"/>
                <a:ext cx="4265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401708" y="3210192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08" y="3210192"/>
                <a:ext cx="43486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382193" y="4661450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93" y="4661450"/>
                <a:ext cx="4348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  <a:blipFill>
                <a:blip r:embed="rId11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850" y="133556"/>
            <a:ext cx="10515600" cy="1325563"/>
          </a:xfrm>
        </p:spPr>
        <p:txBody>
          <a:bodyPr/>
          <a:lstStyle/>
          <a:p>
            <a:r>
              <a:rPr lang="en-US" dirty="0"/>
              <a:t>Alternative “Fate” model: one oviposition compartment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15030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15030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128733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5" idx="1"/>
          </p:cNvCxnSpPr>
          <p:nvPr/>
        </p:nvCxnSpPr>
        <p:spPr>
          <a:xfrm>
            <a:off x="6241224" y="2514110"/>
            <a:ext cx="3886910" cy="1079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51411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>
            <a:off x="4378011" y="1492541"/>
            <a:ext cx="5750123" cy="210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572063"/>
            <a:ext cx="2023697" cy="2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572063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572063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031165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615319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5" idx="0"/>
            <a:endCxn id="41" idx="0"/>
          </p:cNvCxnSpPr>
          <p:nvPr/>
        </p:nvCxnSpPr>
        <p:spPr>
          <a:xfrm rot="16200000" flipV="1">
            <a:off x="6229709" y="-1317325"/>
            <a:ext cx="2101150" cy="6993265"/>
          </a:xfrm>
          <a:prstGeom prst="curvedConnector3">
            <a:avLst>
              <a:gd name="adj1" fmla="val 1108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128134" y="3229883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5" idx="1"/>
          </p:cNvCxnSpPr>
          <p:nvPr/>
        </p:nvCxnSpPr>
        <p:spPr>
          <a:xfrm flipV="1">
            <a:off x="9967650" y="3593691"/>
            <a:ext cx="160484" cy="143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251511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492541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514110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572063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5" idx="0"/>
            <a:endCxn id="39" idx="0"/>
          </p:cNvCxnSpPr>
          <p:nvPr/>
        </p:nvCxnSpPr>
        <p:spPr>
          <a:xfrm rot="16200000" flipV="1">
            <a:off x="6740494" y="-806540"/>
            <a:ext cx="1079581" cy="6993265"/>
          </a:xfrm>
          <a:prstGeom prst="curvedConnector3">
            <a:avLst>
              <a:gd name="adj1" fmla="val 1211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269470" y="-277564"/>
            <a:ext cx="21628" cy="6993265"/>
          </a:xfrm>
          <a:prstGeom prst="curvedConnector3">
            <a:avLst>
              <a:gd name="adj1" fmla="val 1156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026503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66269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026503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rot="5400000">
            <a:off x="6925355" y="815796"/>
            <a:ext cx="709858" cy="69932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1937820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1937820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383099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383099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06253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062536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3972124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3972124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547513" y="2038876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2038876"/>
                <a:ext cx="426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547513" y="3118812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3118812"/>
                <a:ext cx="4265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484943" y="4593422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593422"/>
                <a:ext cx="4265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401708" y="3091195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08" y="3091195"/>
                <a:ext cx="43486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382193" y="4542453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93" y="4542453"/>
                <a:ext cx="4348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3A95BEF-2EC0-7222-2304-AFB2E1A45D6F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0290" y="5383454"/>
            <a:ext cx="11880574" cy="155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previous model maintains the history of individuals in the form of the number of bites needed to reach repletion.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formulation better follows the framework of Paul Hurtado’s work, where individuals lose their “identity” upon leaving a series of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360189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4B9C3-1E10-2D55-45D8-DC514B6B3071}"/>
              </a:ext>
            </a:extLst>
          </p:cNvPr>
          <p:cNvSpPr/>
          <p:nvPr/>
        </p:nvSpPr>
        <p:spPr>
          <a:xfrm>
            <a:off x="2612443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36574C-206D-3743-972D-3A3AE5DEB0AC}"/>
              </a:ext>
            </a:extLst>
          </p:cNvPr>
          <p:cNvSpPr/>
          <p:nvPr/>
        </p:nvSpPr>
        <p:spPr>
          <a:xfrm>
            <a:off x="4475656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4D69F-787B-8A3D-F689-4553349FFA86}"/>
              </a:ext>
            </a:extLst>
          </p:cNvPr>
          <p:cNvSpPr/>
          <p:nvPr/>
        </p:nvSpPr>
        <p:spPr>
          <a:xfrm>
            <a:off x="6338869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2E065-59DF-513E-7EF7-22FA3239D0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01163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2A01A-2322-61F0-1B45-BE731A51D2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64376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55E04-3E48-8CC7-57D7-EFA4758E2593}"/>
              </a:ext>
            </a:extLst>
          </p:cNvPr>
          <p:cNvSpPr/>
          <p:nvPr/>
        </p:nvSpPr>
        <p:spPr>
          <a:xfrm>
            <a:off x="10148870" y="3163850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7A1E92-4FA7-1093-F6F6-CB0B25DA4C55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8835054" y="1262025"/>
            <a:ext cx="6350" cy="3810001"/>
          </a:xfrm>
          <a:prstGeom prst="curvedConnector3">
            <a:avLst>
              <a:gd name="adj1" fmla="val 111322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09FFA-1D5F-6A4E-0857-111A06016ABF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527589" y="3534008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9FBFC5B-96B4-1778-7184-7EB2281F0E45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7903448" y="330418"/>
            <a:ext cx="6350" cy="5673214"/>
          </a:xfrm>
          <a:prstGeom prst="curvedConnector3">
            <a:avLst>
              <a:gd name="adj1" fmla="val 17078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6DAA7C-0898-F474-AC4E-E6F0520D364F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6971841" y="-601188"/>
            <a:ext cx="6350" cy="7536427"/>
          </a:xfrm>
          <a:prstGeom prst="curvedConnector3">
            <a:avLst>
              <a:gd name="adj1" fmla="val 258109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36B4B-2FB6-3193-88B6-635CAACDB8E9}"/>
              </a:ext>
            </a:extLst>
          </p:cNvPr>
          <p:cNvSpPr/>
          <p:nvPr/>
        </p:nvSpPr>
        <p:spPr>
          <a:xfrm>
            <a:off x="640386" y="3163850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17B9E-C4E7-4477-60B2-1268B4AF11A4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1937950" y="3527658"/>
            <a:ext cx="674493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ACE9AF-C250-0D4D-3CAC-AA20833AFF26}"/>
              </a:ext>
            </a:extLst>
          </p:cNvPr>
          <p:cNvSpPr/>
          <p:nvPr/>
        </p:nvSpPr>
        <p:spPr>
          <a:xfrm>
            <a:off x="8202081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9F022-FC3B-C5F3-C727-A878661912D4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9390801" y="3527658"/>
            <a:ext cx="758069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37E99CA-AEBE-3768-775D-40A00FBBFD4B}"/>
              </a:ext>
            </a:extLst>
          </p:cNvPr>
          <p:cNvCxnSpPr>
            <a:cxnSpLocks/>
            <a:stCxn id="29" idx="0"/>
            <a:endCxn id="8" idx="0"/>
          </p:cNvCxnSpPr>
          <p:nvPr/>
        </p:nvCxnSpPr>
        <p:spPr>
          <a:xfrm rot="5400000" flipH="1" flipV="1">
            <a:off x="9766660" y="2193631"/>
            <a:ext cx="6350" cy="1946789"/>
          </a:xfrm>
          <a:prstGeom prst="curvedConnector3">
            <a:avLst>
              <a:gd name="adj1" fmla="val 3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E4500E83-DD2C-C6B8-14AA-E8AAB7A9CAA7}"/>
              </a:ext>
            </a:extLst>
          </p:cNvPr>
          <p:cNvSpPr txBox="1">
            <a:spLocks/>
          </p:cNvSpPr>
          <p:nvPr/>
        </p:nvSpPr>
        <p:spPr>
          <a:xfrm>
            <a:off x="262632" y="4899438"/>
            <a:ext cx="11477980" cy="1764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At each blood-feeding stage, a mosquito has a possibility of reaching repletion or requiring additional blood meals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waiting time to leave the blood-feeding stages is represented by a </a:t>
            </a:r>
            <a:r>
              <a:rPr lang="en-US" sz="2400" dirty="0" err="1"/>
              <a:t>Coxian</a:t>
            </a:r>
            <a:r>
              <a:rPr lang="en-US" sz="2400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74157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4B9C3-1E10-2D55-45D8-DC514B6B3071}"/>
              </a:ext>
            </a:extLst>
          </p:cNvPr>
          <p:cNvSpPr/>
          <p:nvPr/>
        </p:nvSpPr>
        <p:spPr>
          <a:xfrm>
            <a:off x="2612443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36574C-206D-3743-972D-3A3AE5DEB0AC}"/>
              </a:ext>
            </a:extLst>
          </p:cNvPr>
          <p:cNvSpPr/>
          <p:nvPr/>
        </p:nvSpPr>
        <p:spPr>
          <a:xfrm>
            <a:off x="4475656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4D69F-787B-8A3D-F689-4553349FFA86}"/>
              </a:ext>
            </a:extLst>
          </p:cNvPr>
          <p:cNvSpPr/>
          <p:nvPr/>
        </p:nvSpPr>
        <p:spPr>
          <a:xfrm>
            <a:off x="6338869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2E065-59DF-513E-7EF7-22FA3239D0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01163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2A01A-2322-61F0-1B45-BE731A51D2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64376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55E04-3E48-8CC7-57D7-EFA4758E2593}"/>
              </a:ext>
            </a:extLst>
          </p:cNvPr>
          <p:cNvSpPr/>
          <p:nvPr/>
        </p:nvSpPr>
        <p:spPr>
          <a:xfrm>
            <a:off x="10148870" y="3163850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7A1E92-4FA7-1093-F6F6-CB0B25DA4C55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8835054" y="1262025"/>
            <a:ext cx="6350" cy="3810001"/>
          </a:xfrm>
          <a:prstGeom prst="curvedConnector3">
            <a:avLst>
              <a:gd name="adj1" fmla="val 111322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09FFA-1D5F-6A4E-0857-111A06016ABF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527589" y="3534008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9FBFC5B-96B4-1778-7184-7EB2281F0E45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7903448" y="330418"/>
            <a:ext cx="6350" cy="5673214"/>
          </a:xfrm>
          <a:prstGeom prst="curvedConnector3">
            <a:avLst>
              <a:gd name="adj1" fmla="val 17078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6DAA7C-0898-F474-AC4E-E6F0520D364F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6971841" y="-601188"/>
            <a:ext cx="6350" cy="7536427"/>
          </a:xfrm>
          <a:prstGeom prst="curvedConnector3">
            <a:avLst>
              <a:gd name="adj1" fmla="val 258109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36B4B-2FB6-3193-88B6-635CAACDB8E9}"/>
              </a:ext>
            </a:extLst>
          </p:cNvPr>
          <p:cNvSpPr/>
          <p:nvPr/>
        </p:nvSpPr>
        <p:spPr>
          <a:xfrm>
            <a:off x="640386" y="3163850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17B9E-C4E7-4477-60B2-1268B4AF11A4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1937950" y="3527658"/>
            <a:ext cx="674493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ACE9AF-C250-0D4D-3CAC-AA20833AFF26}"/>
              </a:ext>
            </a:extLst>
          </p:cNvPr>
          <p:cNvSpPr/>
          <p:nvPr/>
        </p:nvSpPr>
        <p:spPr>
          <a:xfrm>
            <a:off x="8202081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9F022-FC3B-C5F3-C727-A878661912D4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9390801" y="3527658"/>
            <a:ext cx="758069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37E99CA-AEBE-3768-775D-40A00FBBFD4B}"/>
              </a:ext>
            </a:extLst>
          </p:cNvPr>
          <p:cNvCxnSpPr>
            <a:cxnSpLocks/>
            <a:stCxn id="29" idx="0"/>
            <a:endCxn id="8" idx="0"/>
          </p:cNvCxnSpPr>
          <p:nvPr/>
        </p:nvCxnSpPr>
        <p:spPr>
          <a:xfrm rot="5400000" flipH="1" flipV="1">
            <a:off x="9766660" y="2193631"/>
            <a:ext cx="6350" cy="1946789"/>
          </a:xfrm>
          <a:prstGeom prst="curvedConnector3">
            <a:avLst>
              <a:gd name="adj1" fmla="val 3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/>
              <p:nvPr/>
            </p:nvSpPr>
            <p:spPr>
              <a:xfrm>
                <a:off x="2775594" y="2590949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594" y="2590949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/>
              <p:nvPr/>
            </p:nvSpPr>
            <p:spPr>
              <a:xfrm>
                <a:off x="4638808" y="2625230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08" y="2625230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CC4B93-72D5-034F-FB89-EA22B8FB82B6}"/>
                  </a:ext>
                </a:extLst>
              </p:cNvPr>
              <p:cNvSpPr txBox="1"/>
              <p:nvPr/>
            </p:nvSpPr>
            <p:spPr>
              <a:xfrm>
                <a:off x="6502020" y="2637184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CC4B93-72D5-034F-FB89-EA22B8FB8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20" y="2637184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/>
              <p:nvPr/>
            </p:nvSpPr>
            <p:spPr>
              <a:xfrm>
                <a:off x="8365232" y="2648732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232" y="2648732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/>
              <p:nvPr/>
            </p:nvSpPr>
            <p:spPr>
              <a:xfrm>
                <a:off x="3964316" y="3021836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16" y="3021836"/>
                <a:ext cx="426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/>
              <p:nvPr/>
            </p:nvSpPr>
            <p:spPr>
              <a:xfrm>
                <a:off x="5801328" y="3056117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328" y="3056117"/>
                <a:ext cx="43486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733" y="4581770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3" y="4581770"/>
                <a:ext cx="11880574" cy="1415845"/>
              </a:xfrm>
              <a:prstGeom prst="rect">
                <a:avLst/>
              </a:prstGeom>
              <a:blipFill>
                <a:blip r:embed="rId8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70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model, specified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8EE4B6-1067-9F28-FF0B-B68E83ED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09" y="1957754"/>
            <a:ext cx="9517582" cy="2942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426" y="5320806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" y="5320806"/>
                <a:ext cx="11880574" cy="1415845"/>
              </a:xfrm>
              <a:prstGeom prst="rect">
                <a:avLst/>
              </a:prstGeom>
              <a:blipFill>
                <a:blip r:embed="rId3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85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CEFD-B71F-9718-C9FB-2392A66D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C027B-2682-76EA-FC1A-61A815F7E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Can we use data to fit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’s?</a:t>
                </a:r>
              </a:p>
              <a:p>
                <a:pPr lvl="1"/>
                <a:r>
                  <a:rPr lang="en-US" dirty="0"/>
                  <a:t>Data only tells us the proportion of mosquitoes collected which have had 1, 2, etc. blood meals in their current gonotrophic cycle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With these models, can we independently set average mosquito lifespan and average number of gonotrophic cycle in a single lifespan?</a:t>
                </a:r>
              </a:p>
              <a:p>
                <a:pPr lvl="1"/>
                <a:r>
                  <a:rPr lang="en-US" dirty="0"/>
                  <a:t>May relate to identifiability: we have too many co-dependent parameters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we use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 in both models, how do results from each model differ?</a:t>
                </a:r>
              </a:p>
              <a:p>
                <a:pPr lvl="1"/>
                <a:r>
                  <a:rPr lang="en-US" dirty="0"/>
                  <a:t>Distribution of biting stages at equilibrium</a:t>
                </a:r>
              </a:p>
              <a:p>
                <a:pPr lvl="1"/>
                <a:r>
                  <a:rPr lang="en-US" dirty="0"/>
                  <a:t>Reproductive number</a:t>
                </a:r>
              </a:p>
              <a:p>
                <a:pPr lvl="1"/>
                <a:r>
                  <a:rPr lang="en-US" dirty="0"/>
                  <a:t>Transmission potential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C027B-2682-76EA-FC1A-61A815F7E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72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3249-B3F6-6D4D-35E4-EA696861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2BCD-7139-FCC5-6BDB-9BD32C52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Compare the conditions for existence and stability of disease-free equilibria</a:t>
            </a:r>
          </a:p>
          <a:p>
            <a:endParaRPr lang="en-US" dirty="0"/>
          </a:p>
          <a:p>
            <a:r>
              <a:rPr lang="en-US" dirty="0"/>
              <a:t>Find stable population distribution among blood-feeding stages and use this to fit multiple blood-feeding parameters to data</a:t>
            </a:r>
          </a:p>
          <a:p>
            <a:endParaRPr lang="en-US" dirty="0"/>
          </a:p>
          <a:p>
            <a:r>
              <a:rPr lang="en-US" dirty="0"/>
              <a:t>Compare the conditions for existence and stability of endemic equilibria</a:t>
            </a:r>
          </a:p>
          <a:p>
            <a:endParaRPr lang="en-US" dirty="0"/>
          </a:p>
          <a:p>
            <a:r>
              <a:rPr lang="en-US" dirty="0"/>
              <a:t>Develop some representative simulations of transient and equilibrium dynamics</a:t>
            </a:r>
          </a:p>
        </p:txBody>
      </p:sp>
    </p:spTree>
    <p:extLst>
      <p:ext uri="{BB962C8B-B14F-4D97-AF65-F5344CB8AC3E}">
        <p14:creationId xmlns:p14="http://schemas.microsoft.com/office/powerpoint/2010/main" val="54145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A2D-D297-FAFB-4421-AF213FF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of the “Disrupt”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ACCED-BD88-AB90-D0F7-27F301C86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09" y="2986568"/>
            <a:ext cx="7087381" cy="884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81DC4-754F-F84C-DB70-5BB63A5CC3D3}"/>
              </a:ext>
            </a:extLst>
          </p:cNvPr>
          <p:cNvSpPr txBox="1"/>
          <p:nvPr/>
        </p:nvSpPr>
        <p:spPr>
          <a:xfrm>
            <a:off x="6095999" y="1931270"/>
            <a:ext cx="33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going from blood-feeding stage 1 to stage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CD4C76-8FE5-2701-8339-4888D0EE5914}"/>
              </a:ext>
            </a:extLst>
          </p:cNvPr>
          <p:cNvSpPr/>
          <p:nvPr/>
        </p:nvSpPr>
        <p:spPr>
          <a:xfrm rot="16200000">
            <a:off x="7847849" y="1468755"/>
            <a:ext cx="682995" cy="2900688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57282-00A1-FC20-4AE1-A2EDB3BBEB4B}"/>
              </a:ext>
            </a:extLst>
          </p:cNvPr>
          <p:cNvSpPr txBox="1"/>
          <p:nvPr/>
        </p:nvSpPr>
        <p:spPr>
          <a:xfrm>
            <a:off x="703545" y="3077228"/>
            <a:ext cx="1910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going from blood-feeding stage 1 to oviposition 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439E-6B60-1A9F-B89B-2C5569856418}"/>
              </a:ext>
            </a:extLst>
          </p:cNvPr>
          <p:cNvSpPr txBox="1"/>
          <p:nvPr/>
        </p:nvSpPr>
        <p:spPr>
          <a:xfrm>
            <a:off x="4212920" y="3815892"/>
            <a:ext cx="1805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going to oviposition stage from stage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21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A2D-D297-FAFB-4421-AF213FF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of the “Disrupt” 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CD4C76-8FE5-2701-8339-4888D0EE5914}"/>
              </a:ext>
            </a:extLst>
          </p:cNvPr>
          <p:cNvSpPr/>
          <p:nvPr/>
        </p:nvSpPr>
        <p:spPr>
          <a:xfrm rot="5400000">
            <a:off x="4779621" y="2838181"/>
            <a:ext cx="375164" cy="1022051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57282-00A1-FC20-4AE1-A2EDB3BBEB4B}"/>
              </a:ext>
            </a:extLst>
          </p:cNvPr>
          <p:cNvSpPr txBox="1"/>
          <p:nvPr/>
        </p:nvSpPr>
        <p:spPr>
          <a:xfrm>
            <a:off x="703545" y="2425876"/>
            <a:ext cx="191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gonotrophic cycles in a lifespan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439E-6B60-1A9F-B89B-2C5569856418}"/>
              </a:ext>
            </a:extLst>
          </p:cNvPr>
          <p:cNvSpPr txBox="1"/>
          <p:nvPr/>
        </p:nvSpPr>
        <p:spPr>
          <a:xfrm>
            <a:off x="4231709" y="3592629"/>
            <a:ext cx="180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oviposition stage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06B4E-E4BC-00C6-3B00-25C24545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59" y="2366969"/>
            <a:ext cx="7100082" cy="821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45FEB-908F-06C9-2124-994055A7B5CA}"/>
              </a:ext>
            </a:extLst>
          </p:cNvPr>
          <p:cNvSpPr txBox="1"/>
          <p:nvPr/>
        </p:nvSpPr>
        <p:spPr>
          <a:xfrm>
            <a:off x="5140890" y="1138720"/>
            <a:ext cx="191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all blood-feeding stages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62493E-0253-7CC8-F740-9F121A83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62" y="4571799"/>
            <a:ext cx="4645360" cy="928077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445495E-F239-DC2B-1F83-1EA2FD32DCC1}"/>
              </a:ext>
            </a:extLst>
          </p:cNvPr>
          <p:cNvSpPr/>
          <p:nvPr/>
        </p:nvSpPr>
        <p:spPr>
          <a:xfrm rot="5400000">
            <a:off x="3977735" y="4810916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BCBE1-EB8B-9D8D-8966-FCD93B5F6363}"/>
              </a:ext>
            </a:extLst>
          </p:cNvPr>
          <p:cNvSpPr txBox="1"/>
          <p:nvPr/>
        </p:nvSpPr>
        <p:spPr>
          <a:xfrm>
            <a:off x="3482236" y="5761813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aquatic stage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5C67C-038B-1DE6-0E88-3F6D90A9704B}"/>
              </a:ext>
            </a:extLst>
          </p:cNvPr>
          <p:cNvSpPr txBox="1"/>
          <p:nvPr/>
        </p:nvSpPr>
        <p:spPr>
          <a:xfrm>
            <a:off x="588991" y="4366264"/>
            <a:ext cx="2302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new mosquitoes recruited by one mosquito in a </a:t>
            </a:r>
            <a:r>
              <a:rPr lang="en-US" i="1" dirty="0"/>
              <a:t>single</a:t>
            </a:r>
            <a:r>
              <a:rPr lang="en-US" dirty="0"/>
              <a:t> gonotrophic cycle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EFE1AD0-EFDA-DC82-958B-6E71F7451C5F}"/>
              </a:ext>
            </a:extLst>
          </p:cNvPr>
          <p:cNvSpPr/>
          <p:nvPr/>
        </p:nvSpPr>
        <p:spPr>
          <a:xfrm rot="5400000">
            <a:off x="5829935" y="4754514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32448-E0A8-59A9-F3DE-6B853DF427C5}"/>
              </a:ext>
            </a:extLst>
          </p:cNvPr>
          <p:cNvSpPr txBox="1"/>
          <p:nvPr/>
        </p:nvSpPr>
        <p:spPr>
          <a:xfrm>
            <a:off x="5334436" y="5705411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eggs laid in one gonotrophic cycle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F6B46D-B8BB-04BB-ED78-2E4C75470920}"/>
                  </a:ext>
                </a:extLst>
              </p:cNvPr>
              <p:cNvSpPr txBox="1"/>
              <p:nvPr/>
            </p:nvSpPr>
            <p:spPr>
              <a:xfrm>
                <a:off x="7459249" y="3429000"/>
                <a:ext cx="4528159" cy="30469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/>
                  <a:t> is the basic reproductive number, the average number of new mosquitoes recruited over the course of a single lifespan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, a positive equilibrium exists and the extinction equilibrium is unstable.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F6B46D-B8BB-04BB-ED78-2E4C7547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9" y="3429000"/>
                <a:ext cx="4528159" cy="3046988"/>
              </a:xfrm>
              <a:prstGeom prst="rect">
                <a:avLst/>
              </a:prstGeom>
              <a:blipFill>
                <a:blip r:embed="rId4"/>
                <a:stretch>
                  <a:fillRect l="-1738" t="-990" r="-3209" b="-297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6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model, specified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426" y="5581818"/>
                <a:ext cx="11880574" cy="1154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Two vectors of parameters describe the multiple blood-feeding process: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the probability of requiring </a:t>
                </a:r>
                <a:r>
                  <a:rPr lang="en-US" sz="1800" i="1" dirty="0" err="1"/>
                  <a:t>i</a:t>
                </a:r>
                <a:r>
                  <a:rPr lang="en-US" sz="1800" i="1" dirty="0"/>
                  <a:t> </a:t>
                </a:r>
                <a:r>
                  <a:rPr lang="en-US" sz="18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the rate of proceeding from blood-feeding state </a:t>
                </a:r>
                <a:r>
                  <a:rPr lang="en-US" sz="1800" i="1" dirty="0"/>
                  <a:t>j</a:t>
                </a:r>
                <a:r>
                  <a:rPr lang="en-US" sz="1800" dirty="0"/>
                  <a:t> to </a:t>
                </a:r>
                <a:r>
                  <a:rPr lang="en-US" sz="1800" i="1" dirty="0"/>
                  <a:t>j+1</a:t>
                </a:r>
                <a:endParaRPr lang="en-US" sz="1800" dirty="0"/>
              </a:p>
            </p:txBody>
          </p:sp>
        </mc:Choice>
        <mc:Fallback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" y="5581818"/>
                <a:ext cx="11880574" cy="1154833"/>
              </a:xfrm>
              <a:prstGeom prst="rect">
                <a:avLst/>
              </a:prstGeom>
              <a:blipFill>
                <a:blip r:embed="rId2"/>
                <a:stretch>
                  <a:fillRect l="-410" t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A83D3B-C6B6-0A15-9FA9-A1AFBEA8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7" b="5735"/>
          <a:stretch/>
        </p:blipFill>
        <p:spPr>
          <a:xfrm>
            <a:off x="2058227" y="1530210"/>
            <a:ext cx="7004354" cy="3724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5B956-EF13-867B-AF1B-FF63D8FB6DC9}"/>
              </a:ext>
            </a:extLst>
          </p:cNvPr>
          <p:cNvSpPr txBox="1"/>
          <p:nvPr/>
        </p:nvSpPr>
        <p:spPr>
          <a:xfrm>
            <a:off x="838200" y="179122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or aquatic stages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B0969-8F22-71F9-3610-403EC007414D}"/>
              </a:ext>
            </a:extLst>
          </p:cNvPr>
          <p:cNvSpPr txBox="1"/>
          <p:nvPr/>
        </p:nvSpPr>
        <p:spPr>
          <a:xfrm>
            <a:off x="631520" y="3069273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61AB9-DE88-6064-5F30-0FA4ED2DC8A4}"/>
              </a:ext>
            </a:extLst>
          </p:cNvPr>
          <p:cNvSpPr txBox="1"/>
          <p:nvPr/>
        </p:nvSpPr>
        <p:spPr>
          <a:xfrm>
            <a:off x="948635" y="4481531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Oviposition stages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B42D88F-00C0-46A2-227D-B36D2897D99B}"/>
              </a:ext>
            </a:extLst>
          </p:cNvPr>
          <p:cNvSpPr/>
          <p:nvPr/>
        </p:nvSpPr>
        <p:spPr>
          <a:xfrm rot="10800000">
            <a:off x="1995597" y="2655985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FA841-A634-0A40-F6EB-9BEFD4F756BF}"/>
              </a:ext>
            </a:extLst>
          </p:cNvPr>
          <p:cNvSpPr txBox="1"/>
          <p:nvPr/>
        </p:nvSpPr>
        <p:spPr>
          <a:xfrm>
            <a:off x="8229600" y="4362174"/>
            <a:ext cx="3576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be represented using the matrix-vector form described in Hurtado and </a:t>
            </a:r>
            <a:r>
              <a:rPr lang="en-US" dirty="0" err="1"/>
              <a:t>Kirosingh</a:t>
            </a:r>
            <a:r>
              <a:rPr lang="en-US" dirty="0"/>
              <a:t> (2019) because of the additional index on the blood-feeding stages</a:t>
            </a:r>
          </a:p>
        </p:txBody>
      </p:sp>
    </p:spTree>
    <p:extLst>
      <p:ext uri="{BB962C8B-B14F-4D97-AF65-F5344CB8AC3E}">
        <p14:creationId xmlns:p14="http://schemas.microsoft.com/office/powerpoint/2010/main" val="405770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3D0E-7EF8-84D1-C2F1-ABC3A1D1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1"/>
            <a:ext cx="10515600" cy="1325563"/>
          </a:xfrm>
        </p:spPr>
        <p:txBody>
          <a:bodyPr/>
          <a:lstStyle/>
          <a:p>
            <a:r>
              <a:rPr lang="en-US" dirty="0"/>
              <a:t>Multiple blood feeding may multiple transmission</a:t>
            </a:r>
            <a:endParaRPr lang="en-US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8E968-524F-CB9D-E76E-942896965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343817"/>
            <a:ext cx="5574321" cy="44686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86C2D-9AFC-1A48-3C9B-BA8ECCAE428F}"/>
              </a:ext>
            </a:extLst>
          </p:cNvPr>
          <p:cNvSpPr txBox="1"/>
          <p:nvPr/>
        </p:nvSpPr>
        <p:spPr>
          <a:xfrm>
            <a:off x="6172202" y="5807631"/>
            <a:ext cx="5574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Tedrow</a:t>
            </a:r>
            <a:r>
              <a:rPr lang="en-US" sz="1400" dirty="0"/>
              <a:t>, R. E., P. A. Zimmerman, and K. C. Abbott. 2019. Multiple Blood Feeding: A Force Multiplier for Transmission. Trends in parasitology 35:949–952.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74E3A-6476-18A4-7E39-CEA9E6DA35BA}"/>
              </a:ext>
            </a:extLst>
          </p:cNvPr>
          <p:cNvSpPr txBox="1"/>
          <p:nvPr/>
        </p:nvSpPr>
        <p:spPr>
          <a:xfrm>
            <a:off x="1463039" y="1580829"/>
            <a:ext cx="34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feeding attempts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A8081B5-533F-2C3D-D24E-39E629CA4B9F}"/>
              </a:ext>
            </a:extLst>
          </p:cNvPr>
          <p:cNvSpPr/>
          <p:nvPr/>
        </p:nvSpPr>
        <p:spPr>
          <a:xfrm>
            <a:off x="2686929" y="2279505"/>
            <a:ext cx="633046" cy="8542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D4F64-A16B-DCEE-FA49-2C88BC386AF7}"/>
              </a:ext>
            </a:extLst>
          </p:cNvPr>
          <p:cNvSpPr txBox="1"/>
          <p:nvPr/>
        </p:nvSpPr>
        <p:spPr>
          <a:xfrm>
            <a:off x="1294227" y="3578691"/>
            <a:ext cx="34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contact with hosts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F3F0E45-6C36-35B3-45D5-818DFAE2987D}"/>
              </a:ext>
            </a:extLst>
          </p:cNvPr>
          <p:cNvSpPr/>
          <p:nvPr/>
        </p:nvSpPr>
        <p:spPr>
          <a:xfrm>
            <a:off x="2686929" y="4277367"/>
            <a:ext cx="633046" cy="8542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70010-7708-F0FF-2F47-302CCB4DF6F2}"/>
              </a:ext>
            </a:extLst>
          </p:cNvPr>
          <p:cNvSpPr txBox="1"/>
          <p:nvPr/>
        </p:nvSpPr>
        <p:spPr>
          <a:xfrm>
            <a:off x="1405011" y="5368609"/>
            <a:ext cx="3418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opportunities for disease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16B6E-BD94-EEA8-A828-E27C56504239}"/>
              </a:ext>
            </a:extLst>
          </p:cNvPr>
          <p:cNvSpPr txBox="1"/>
          <p:nvPr/>
        </p:nvSpPr>
        <p:spPr>
          <a:xfrm>
            <a:off x="6869979" y="2143397"/>
            <a:ext cx="33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increase in biting frequency </a:t>
            </a:r>
          </a:p>
          <a:p>
            <a:r>
              <a:rPr lang="en-US" dirty="0">
                <a:sym typeface="Wingdings" panose="05000000000000000000" pitchFamily="2" charset="2"/>
              </a:rPr>
              <a:t> 10x increase in in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4" idx="0"/>
            <a:endCxn id="4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B40B4-3CB0-B8BF-C835-CFB9E519A139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BAC4FF-9243-A900-4C71-20010A84B592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A47C6-A3B9-2EBA-6157-2B0184248D68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6" idx="0"/>
            <a:endCxn id="54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547513" y="2157873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2157873"/>
                <a:ext cx="426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547513" y="3237809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3237809"/>
                <a:ext cx="4265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484943" y="4712419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712419"/>
                <a:ext cx="4265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401708" y="3210192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08" y="3210192"/>
                <a:ext cx="43486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382193" y="4661450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93" y="4661450"/>
                <a:ext cx="4348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  <a:blipFill>
                <a:blip r:embed="rId11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88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286C-C69D-3BEE-AAD6-9826B9FD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67686-DBB3-3859-7C18-EDC95FA10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Conjecture: the basic reproductive number is the maximum of the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reproductive number of mosquitoes of type </a:t>
                </a:r>
                <a:r>
                  <a:rPr lang="en-US" i="1" dirty="0"/>
                  <a:t>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67686-DBB3-3859-7C18-EDC95FA10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253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BA55-3C70-3BA8-54DA-B1BBDB95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A8237-C5E8-67C5-F953-4711ADD1C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Finish equilibrium analysis</a:t>
                </a:r>
              </a:p>
              <a:p>
                <a:r>
                  <a:rPr lang="en-US" dirty="0"/>
                  <a:t>Determine baseline values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Compare reproductive numbers</a:t>
                </a:r>
              </a:p>
              <a:p>
                <a:r>
                  <a:rPr lang="en-US" dirty="0"/>
                  <a:t>Illustrate with transient trajectories</a:t>
                </a:r>
              </a:p>
              <a:p>
                <a:endParaRPr lang="en-US" dirty="0"/>
              </a:p>
              <a:p>
                <a:r>
                  <a:rPr lang="en-US" dirty="0"/>
                  <a:t>Move on to calculate transmission potential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A8237-C5E8-67C5-F953-4711ADD1C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7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54DD-89A7-4356-01A8-3E369E2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of multiple*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0E1E-174B-E08D-42FC-0D953421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Larval conditions</a:t>
            </a:r>
          </a:p>
          <a:p>
            <a:pPr lvl="1"/>
            <a:r>
              <a:rPr lang="en-US" dirty="0"/>
              <a:t>Less “healthy” adults may need multiple blood meals to obtain sufficient nutrients for egg formation and oviposition</a:t>
            </a:r>
          </a:p>
          <a:p>
            <a:r>
              <a:rPr lang="en-US" dirty="0"/>
              <a:t>Meal diversity</a:t>
            </a:r>
          </a:p>
          <a:p>
            <a:pPr lvl="1"/>
            <a:r>
              <a:rPr lang="en-US" dirty="0"/>
              <a:t>Feeding on a variety of blood meal sources may lead to higher fecundity</a:t>
            </a:r>
          </a:p>
          <a:p>
            <a:r>
              <a:rPr lang="en-US" dirty="0"/>
              <a:t>Interruption by defensive behavior</a:t>
            </a:r>
          </a:p>
          <a:p>
            <a:pPr lvl="1"/>
            <a:r>
              <a:rPr lang="en-US" dirty="0"/>
              <a:t>Defensive behaviors of animals can destroy mosquitoes</a:t>
            </a:r>
          </a:p>
          <a:p>
            <a:pPr lvl="1"/>
            <a:r>
              <a:rPr lang="en-US" dirty="0"/>
              <a:t>Some animals feed on mosquitoes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*some authors differentiate between “multiple” and “interrupted” blood feeding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83081-715C-671F-8F4F-467430C2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multiple blood feeding behavior increase or decrease transmission potential?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A87A5-2A8E-A551-6537-1CD74A6F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FA5B-5344-DBFC-59E4-82EB5AC1E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contact events, more opportunities for transmission</a:t>
            </a:r>
          </a:p>
          <a:p>
            <a:r>
              <a:rPr lang="en-US" dirty="0"/>
              <a:t>(Potentially) allows for full cycle of transmission (</a:t>
            </a:r>
            <a:r>
              <a:rPr lang="en-US" dirty="0" err="1"/>
              <a:t>host</a:t>
            </a:r>
            <a:r>
              <a:rPr lang="en-US" dirty="0" err="1">
                <a:sym typeface="Wingdings" panose="05000000000000000000" pitchFamily="2" charset="2"/>
              </a:rPr>
              <a:t>vectorhost</a:t>
            </a:r>
            <a:r>
              <a:rPr lang="en-US" dirty="0">
                <a:sym typeface="Wingdings" panose="05000000000000000000" pitchFamily="2" charset="2"/>
              </a:rPr>
              <a:t>) in a single gonotrophic cycle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B7927A-8BE4-910A-1627-AE7580CC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Decrease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02476-00DD-2D20-D32A-2722F6957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Shorter periods of contact, smaller probability of successful transmission</a:t>
            </a:r>
          </a:p>
          <a:p>
            <a:r>
              <a:rPr lang="en-US" dirty="0"/>
              <a:t>Multiple blood feeding is risky; decreases mosquito lifespan and infectious period</a:t>
            </a:r>
          </a:p>
        </p:txBody>
      </p:sp>
    </p:spTree>
    <p:extLst>
      <p:ext uri="{BB962C8B-B14F-4D97-AF65-F5344CB8AC3E}">
        <p14:creationId xmlns:p14="http://schemas.microsoft.com/office/powerpoint/2010/main" val="19037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F2C0-CEB6-13CB-21CB-9AB658C2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models of multiple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EBCF-B2A4-3D5E-CAF5-0314A99A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authors have incorporated multiple blood feeding into models simply by multiplying the contact rate</a:t>
            </a:r>
          </a:p>
          <a:p>
            <a:r>
              <a:rPr lang="en-US" dirty="0" err="1"/>
              <a:t>Ghakanyuy</a:t>
            </a:r>
            <a:r>
              <a:rPr lang="en-US" dirty="0"/>
              <a:t> et al. (2022) explicitly model the possibility of failed blood feeding</a:t>
            </a:r>
            <a:br>
              <a:rPr lang="en-US" dirty="0"/>
            </a:br>
            <a:r>
              <a:rPr lang="en-US" dirty="0"/>
              <a:t>leading to multiple feeds per gonotrophic</a:t>
            </a:r>
            <a:br>
              <a:rPr lang="en-US" dirty="0"/>
            </a:br>
            <a:r>
              <a:rPr lang="en-US" dirty="0"/>
              <a:t>cycle</a:t>
            </a:r>
          </a:p>
          <a:p>
            <a:r>
              <a:rPr lang="en-US" dirty="0"/>
              <a:t>Christofferson et al. (2022) developed an IBM</a:t>
            </a:r>
            <a:br>
              <a:rPr lang="en-US" dirty="0"/>
            </a:br>
            <a:r>
              <a:rPr lang="en-US" dirty="0"/>
              <a:t>of transmission in a 2-person household, </a:t>
            </a:r>
            <a:br>
              <a:rPr lang="en-US" dirty="0"/>
            </a:br>
            <a:r>
              <a:rPr lang="en-US" dirty="0"/>
              <a:t>allowing for multiple feeds by the </a:t>
            </a:r>
            <a:br>
              <a:rPr lang="en-US" dirty="0"/>
            </a:br>
            <a:r>
              <a:rPr lang="en-US" dirty="0" err="1"/>
              <a:t>the</a:t>
            </a:r>
            <a:r>
              <a:rPr lang="en-US" dirty="0"/>
              <a:t> mosquito</a:t>
            </a:r>
          </a:p>
          <a:p>
            <a:r>
              <a:rPr lang="en-US" dirty="0"/>
              <a:t>Anderson and </a:t>
            </a:r>
            <a:r>
              <a:rPr lang="en-US" dirty="0" err="1"/>
              <a:t>Roitberg</a:t>
            </a:r>
            <a:r>
              <a:rPr lang="en-US" dirty="0"/>
              <a:t> (1999) developed a</a:t>
            </a:r>
            <a:br>
              <a:rPr lang="en-US" dirty="0"/>
            </a:br>
            <a:r>
              <a:rPr lang="en-US" dirty="0"/>
              <a:t>stochastic simulation model to evaluate</a:t>
            </a:r>
            <a:br>
              <a:rPr lang="en-US" dirty="0"/>
            </a:br>
            <a:r>
              <a:rPr lang="en-US" dirty="0"/>
              <a:t>relative dis/advantages of multiple blood</a:t>
            </a:r>
            <a:br>
              <a:rPr lang="en-US" dirty="0"/>
            </a:br>
            <a:r>
              <a:rPr lang="en-US" dirty="0"/>
              <a:t>in regard to mosquito fitness</a:t>
            </a:r>
          </a:p>
          <a:p>
            <a:r>
              <a:rPr lang="en-US" dirty="0"/>
              <a:t>This list is by no means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F404A-2B6D-7938-AC3B-1CD6B13C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44" y="2772383"/>
            <a:ext cx="5042456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8238-771F-4066-DF78-EC6D5177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04C4-7840-B853-0E96-B120FB8D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Long-term:</a:t>
            </a:r>
          </a:p>
          <a:p>
            <a:r>
              <a:rPr lang="en-US" dirty="0"/>
              <a:t>We aim to formalize how multiple blood feeding is represented in ODE models so that this process can be simulated as naturally as extrinsic incubation periods or other similar processes.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now:</a:t>
            </a:r>
          </a:p>
          <a:p>
            <a:r>
              <a:rPr lang="en-US" dirty="0"/>
              <a:t>Develop simple models of types of multiple blood feeding processes (e.g. larval rearing conditions vs. interrupted feeding)</a:t>
            </a:r>
          </a:p>
          <a:p>
            <a:r>
              <a:rPr lang="en-US" dirty="0"/>
              <a:t>Determine how differences in multiple blood feeding processes might drive differences in how multiple blood feeding impacts transmission</a:t>
            </a:r>
          </a:p>
          <a:p>
            <a:pPr lvl="1"/>
            <a:r>
              <a:rPr lang="en-US" dirty="0"/>
              <a:t>Does the form of the process impact the purported increasing relationship between multiple feeding and transmission potential?</a:t>
            </a:r>
          </a:p>
        </p:txBody>
      </p:sp>
    </p:spTree>
    <p:extLst>
      <p:ext uri="{BB962C8B-B14F-4D97-AF65-F5344CB8AC3E}">
        <p14:creationId xmlns:p14="http://schemas.microsoft.com/office/powerpoint/2010/main" val="2508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7F48-6D9E-D41F-5B05-BA123490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BC53-E5B4-A714-9E9E-196BA80CA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06E9-7501-A2DB-273F-21FF390EC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blood meals needed for repletion is determined at birth</a:t>
            </a:r>
          </a:p>
          <a:p>
            <a:r>
              <a:rPr lang="en-US" dirty="0"/>
              <a:t>This number depends on the conditions in which the larval mosquito was reared</a:t>
            </a:r>
          </a:p>
          <a:p>
            <a:r>
              <a:rPr lang="en-US" dirty="0"/>
              <a:t>Worse conditions lead to the need for multiple blood meals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F7AE-9B07-710D-116D-69CD534C4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Disrupt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42D9B-CFE1-850F-2D89-430CB75C4A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blood meals needed for repletion depends on feeding success, which may be limited by host defensive behaviors</a:t>
            </a:r>
          </a:p>
          <a:p>
            <a:r>
              <a:rPr lang="en-US" dirty="0"/>
              <a:t>At each feeding attempt, mosquitoes have some probability of feeding to repletion or requiring another blood meal</a:t>
            </a:r>
          </a:p>
        </p:txBody>
      </p:sp>
    </p:spTree>
    <p:extLst>
      <p:ext uri="{BB962C8B-B14F-4D97-AF65-F5344CB8AC3E}">
        <p14:creationId xmlns:p14="http://schemas.microsoft.com/office/powerpoint/2010/main" val="371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537D-E6D3-7B7F-F9F1-D4676D8C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the case study models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1DCFDC-1CE6-8558-83F6-995DFD0BC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638" y="1981771"/>
            <a:ext cx="9284723" cy="403904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445AF-BF45-2A59-5070-A33AF2D40CDF}"/>
              </a:ext>
            </a:extLst>
          </p:cNvPr>
          <p:cNvSpPr txBox="1"/>
          <p:nvPr/>
        </p:nvSpPr>
        <p:spPr>
          <a:xfrm>
            <a:off x="67849" y="237368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or aquatic stages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48594-7149-C75B-0B53-9E8F59122485}"/>
              </a:ext>
            </a:extLst>
          </p:cNvPr>
          <p:cNvSpPr txBox="1"/>
          <p:nvPr/>
        </p:nvSpPr>
        <p:spPr>
          <a:xfrm>
            <a:off x="67849" y="3678127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ADCDD9-07D2-A4F5-DB96-0FD82EA3F8B1}"/>
              </a:ext>
            </a:extLst>
          </p:cNvPr>
          <p:cNvSpPr txBox="1"/>
          <p:nvPr/>
        </p:nvSpPr>
        <p:spPr>
          <a:xfrm>
            <a:off x="-9607" y="498257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Oviposition stage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B7DD514-5880-73FD-64AA-5AF636A082CC}"/>
              </a:ext>
            </a:extLst>
          </p:cNvPr>
          <p:cNvSpPr/>
          <p:nvPr/>
        </p:nvSpPr>
        <p:spPr>
          <a:xfrm rot="16200000">
            <a:off x="5118288" y="-17387"/>
            <a:ext cx="682995" cy="4099142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75253-41F9-8166-AD57-A6EDFF3CC1E2}"/>
              </a:ext>
            </a:extLst>
          </p:cNvPr>
          <p:cNvSpPr txBox="1"/>
          <p:nvPr/>
        </p:nvSpPr>
        <p:spPr>
          <a:xfrm>
            <a:off x="4659159" y="1314763"/>
            <a:ext cx="28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recruitment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FF733-116B-8642-9113-DAD108132CF1}"/>
              </a:ext>
            </a:extLst>
          </p:cNvPr>
          <p:cNvSpPr txBox="1"/>
          <p:nvPr/>
        </p:nvSpPr>
        <p:spPr>
          <a:xfrm>
            <a:off x="3306872" y="3247373"/>
            <a:ext cx="195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development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01C94C7-B5D9-292B-60D8-A86A30BEDDA6}"/>
              </a:ext>
            </a:extLst>
          </p:cNvPr>
          <p:cNvSpPr/>
          <p:nvPr/>
        </p:nvSpPr>
        <p:spPr>
          <a:xfrm rot="5400000">
            <a:off x="4234678" y="4441021"/>
            <a:ext cx="682995" cy="2789128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32612-6455-E18A-931F-869CA9420AE3}"/>
              </a:ext>
            </a:extLst>
          </p:cNvPr>
          <p:cNvSpPr txBox="1"/>
          <p:nvPr/>
        </p:nvSpPr>
        <p:spPr>
          <a:xfrm>
            <a:off x="3824613" y="6123543"/>
            <a:ext cx="28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blood-feeding to oviposition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B3F99-1278-62C0-31FC-E446B8018732}"/>
              </a:ext>
            </a:extLst>
          </p:cNvPr>
          <p:cNvSpPr txBox="1"/>
          <p:nvPr/>
        </p:nvSpPr>
        <p:spPr>
          <a:xfrm>
            <a:off x="6874182" y="3215811"/>
            <a:ext cx="217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Transitions within blood-feeding stages</a:t>
            </a:r>
          </a:p>
        </p:txBody>
      </p:sp>
    </p:spTree>
    <p:extLst>
      <p:ext uri="{BB962C8B-B14F-4D97-AF65-F5344CB8AC3E}">
        <p14:creationId xmlns:p14="http://schemas.microsoft.com/office/powerpoint/2010/main" val="253043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118" name="Content Placeholder 3">
            <a:extLst>
              <a:ext uri="{FF2B5EF4-FFF2-40B4-BE49-F238E27FC236}">
                <a16:creationId xmlns:a16="http://schemas.microsoft.com/office/drawing/2014/main" id="{541FDB34-D69F-93B3-2C43-C64517A13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234" y="5813838"/>
            <a:ext cx="11477980" cy="12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Larval rearing conditions determine the distribution of mosquitoes needing </a:t>
            </a:r>
            <a:r>
              <a:rPr lang="en-US" sz="2400" i="1" dirty="0"/>
              <a:t>1, 2,…, k </a:t>
            </a:r>
            <a:r>
              <a:rPr lang="en-US" sz="2400" dirty="0"/>
              <a:t>blood meals to attain the repletion state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E230CE-6DCB-30FC-419E-459CE3E69786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A94B8C8-41CA-6725-B5A4-536D177951F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E3F7E95-D49D-B499-C242-81168B9BEC55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211015-3DA4-B50F-2102-36835103F3DD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15205C2-C7F8-A082-FD27-1C3F891E23B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657D5A4-8F04-6DD1-7A6C-5C9AEA71268D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51217C8-B512-F583-1026-A30C4E2E6065}"/>
              </a:ext>
            </a:extLst>
          </p:cNvPr>
          <p:cNvCxnSpPr>
            <a:cxnSpLocks/>
            <a:stCxn id="120" idx="3"/>
            <a:endCxn id="137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9760F6-316F-F7B4-22D9-BE15F0CDB5AD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3F121BA-BC21-FBC2-E86F-F56B1B72638D}"/>
              </a:ext>
            </a:extLst>
          </p:cNvPr>
          <p:cNvCxnSpPr>
            <a:cxnSpLocks/>
            <a:stCxn id="121" idx="3"/>
            <a:endCxn id="138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15098DF-155B-7143-B011-7CA07E971E72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A6701E2-6BEB-15FE-ABB8-C1E0FC5A7D7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9E0970C-CF21-E94B-38F9-3E7B04E3342F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6DA12AE-195C-9C26-CEA4-5D8DD5780ABD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A351EC-1397-209E-5DB9-948EF97CE526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DD6B287-4142-D6FD-18AC-0CBA8E996B20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D3DA5E1-76DF-B02E-3422-5582D112EBD1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9D7AEC4-2553-AED3-1E42-7075EABBB354}"/>
              </a:ext>
            </a:extLst>
          </p:cNvPr>
          <p:cNvCxnSpPr>
            <a:cxnSpLocks/>
            <a:stCxn id="142" idx="3"/>
            <a:endCxn id="131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BD2248DE-906B-E4F1-3225-AEA1E760F770}"/>
              </a:ext>
            </a:extLst>
          </p:cNvPr>
          <p:cNvCxnSpPr>
            <a:cxnSpLocks/>
            <a:stCxn id="138" idx="0"/>
            <a:endCxn id="12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2E2E3A2-E9C1-3016-38DB-0BBDFF5A1FB5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40A054DF-648E-3E9E-9E86-FC545B0AAF09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8536C04-197F-C95A-F7EC-12F175E77A20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855EC643-5193-3D42-575E-D8DA7CBEA007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0568955-1F6D-20DA-3DB2-CCB0599F6308}"/>
              </a:ext>
            </a:extLst>
          </p:cNvPr>
          <p:cNvCxnSpPr>
            <a:cxnSpLocks/>
            <a:stCxn id="133" idx="3"/>
            <a:endCxn id="140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4E72CCC-C0A5-6319-FF99-D3A7289E90A1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44B2C2-CA05-0639-5242-88FDA02EF626}"/>
              </a:ext>
            </a:extLst>
          </p:cNvPr>
          <p:cNvCxnSpPr>
            <a:cxnSpLocks/>
            <a:stCxn id="142" idx="3"/>
            <a:endCxn id="12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496A94D-0060-7F01-C5C1-FB5A0A752965}"/>
              </a:ext>
            </a:extLst>
          </p:cNvPr>
          <p:cNvCxnSpPr>
            <a:cxnSpLocks/>
            <a:stCxn id="142" idx="3"/>
            <a:endCxn id="11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43532A9-AD7D-8354-9EE4-1CD66CFE28F1}"/>
              </a:ext>
            </a:extLst>
          </p:cNvPr>
          <p:cNvCxnSpPr>
            <a:cxnSpLocks/>
            <a:stCxn id="142" idx="3"/>
            <a:endCxn id="12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7B2D2F57-76F3-3222-076F-A54C0ADDC26C}"/>
              </a:ext>
            </a:extLst>
          </p:cNvPr>
          <p:cNvCxnSpPr>
            <a:cxnSpLocks/>
            <a:stCxn id="137" idx="0"/>
            <a:endCxn id="11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F290CC1D-458D-2164-3597-CC0BF6494B03}"/>
              </a:ext>
            </a:extLst>
          </p:cNvPr>
          <p:cNvCxnSpPr>
            <a:cxnSpLocks/>
            <a:stCxn id="139" idx="0"/>
            <a:endCxn id="12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192766D-2CD2-BB87-A243-6D9EA295BE6A}"/>
              </a:ext>
            </a:extLst>
          </p:cNvPr>
          <p:cNvCxnSpPr>
            <a:cxnSpLocks/>
            <a:stCxn id="149" idx="3"/>
            <a:endCxn id="133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F1E3D1F-69C4-82CA-4F19-55A73A9E5FD9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8F432E-F7A5-78C9-8D6A-0BDCB18011DE}"/>
              </a:ext>
            </a:extLst>
          </p:cNvPr>
          <p:cNvCxnSpPr>
            <a:cxnSpLocks/>
            <a:stCxn id="132" idx="3"/>
            <a:endCxn id="149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69DC499E-926E-259F-71D0-2E077A9D72CA}"/>
              </a:ext>
            </a:extLst>
          </p:cNvPr>
          <p:cNvCxnSpPr>
            <a:cxnSpLocks/>
            <a:stCxn id="140" idx="0"/>
            <a:endCxn id="131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8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1314</Words>
  <Application>Microsoft Office PowerPoint</Application>
  <PresentationFormat>Widescreen</PresentationFormat>
  <Paragraphs>229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Multiple blood feeding case studies</vt:lpstr>
      <vt:lpstr>Multiple blood feeding may multiple transmission</vt:lpstr>
      <vt:lpstr>Drivers of multiple* blood feeding</vt:lpstr>
      <vt:lpstr>Should multiple blood feeding behavior increase or decrease transmission potential?</vt:lpstr>
      <vt:lpstr>Past models of multiple blood feeding</vt:lpstr>
      <vt:lpstr>Goal</vt:lpstr>
      <vt:lpstr>Case study models</vt:lpstr>
      <vt:lpstr>General form of the case study models</vt:lpstr>
      <vt:lpstr>“Fate” model</vt:lpstr>
      <vt:lpstr>“Fate” model</vt:lpstr>
      <vt:lpstr>Alternative “Fate” model: one oviposition compartment</vt:lpstr>
      <vt:lpstr>“Disrupt” model</vt:lpstr>
      <vt:lpstr>“Disrupt” model</vt:lpstr>
      <vt:lpstr>“Disrupt” model, specified</vt:lpstr>
      <vt:lpstr>Questions</vt:lpstr>
      <vt:lpstr>Analyses</vt:lpstr>
      <vt:lpstr>Preliminary analysis of the “Disrupt” model</vt:lpstr>
      <vt:lpstr>Preliminary analysis of the “Disrupt” model</vt:lpstr>
      <vt:lpstr>“Fate” model, specified</vt:lpstr>
      <vt:lpstr>“Fate” model</vt:lpstr>
      <vt:lpstr>“Fate” model analysis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blood feeding case studies</dc:title>
  <dc:creator>Kyle Dahlin</dc:creator>
  <cp:lastModifiedBy>Kyle Dahlin</cp:lastModifiedBy>
  <cp:revision>23</cp:revision>
  <dcterms:created xsi:type="dcterms:W3CDTF">2023-11-13T15:50:22Z</dcterms:created>
  <dcterms:modified xsi:type="dcterms:W3CDTF">2023-11-15T16:56:43Z</dcterms:modified>
</cp:coreProperties>
</file>