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49" y="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1BC8-CFD8-39B0-45DA-BF1E0CA8A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692FE-DEA0-1D8C-011F-136D3A09B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102CF-B04D-5A5B-CFD7-5263CD2D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9A-C868-46C2-88E0-165FE0D9790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68093-506A-62C6-5B8D-05A567E1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4F29-6B17-124F-C8E2-E5BF3101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853E-6B78-4492-A766-B6379D1D1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6BE7-1D56-B787-86C5-43836C81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817-1846-82DC-C19B-2D914F9A1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B673B-E90F-CF3E-746D-E84E2869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9A-C868-46C2-88E0-165FE0D9790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45212-04FC-BE29-2375-ED85C704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D991D-8392-1594-B991-37DD8408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853E-6B78-4492-A766-B6379D1D1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4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CB226-ED07-0CC1-5D9D-1536C6DB7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5AC1E-C221-C154-1F85-AA798AE8D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BCB01-26F6-74EC-E628-3FAA54DB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9A-C868-46C2-88E0-165FE0D9790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2829D-BFDE-2264-3B96-56B19590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490A8-2937-21A5-8F83-04C42972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853E-6B78-4492-A766-B6379D1D1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3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5F72-1B13-59CF-06CA-9FBC203D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5F73-4638-F76F-00D4-0A495C996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C75ED-EE72-B163-C5E5-F2AEB019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9A-C868-46C2-88E0-165FE0D9790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CD15-8341-4ACA-B9D6-CD8BE9D23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7A194-B9A9-C373-E2EE-326C154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853E-6B78-4492-A766-B6379D1D1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0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30C9-B44C-20CD-CA69-4F53925C7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4A1AD-25D5-E9C1-0781-B1649A016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3EF56-BED3-C4F4-4DF1-3B2721F8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9A-C868-46C2-88E0-165FE0D9790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7B2CB-E97D-7333-981D-B66832FE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9B895-0B7D-6DAF-A4AF-2F7E05BB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853E-6B78-4492-A766-B6379D1D1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E7C3-14FD-B2F0-DF23-73CB4D5A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E3211-F023-068A-68C2-BF122B373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FDE3C-3C55-1B27-0B5C-B07153D34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C2C39-7FB6-F840-6FAC-ED40058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9A-C868-46C2-88E0-165FE0D9790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C590A-1965-56FA-6F39-3394140C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88D7F-0AB6-6ADB-5CF6-3811382D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853E-6B78-4492-A766-B6379D1D1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6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4EB0-A214-A0C9-89FA-88F0A649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5305C-1E7F-E777-6E18-56141823D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980B6-9BE4-14E6-19C6-BD56D4C4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DF299-5E9C-067E-C695-C59FAE362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851B5-8E1C-1B6E-1712-3423785E9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83E6F-C973-0939-28A0-68B4A12A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9A-C868-46C2-88E0-165FE0D9790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42CB4-9F87-2C3F-31D2-1245DB3D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A5877-10FA-067D-2240-BDA5CFB3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853E-6B78-4492-A766-B6379D1D1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8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953A-9B3F-3651-ECEF-D490C10E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84A79-CE83-9714-A0AC-8BC0B9E7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9A-C868-46C2-88E0-165FE0D9790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A6B34-7B13-7EB1-54EB-E87228D1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273EF-095B-078B-092D-3AB532B6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853E-6B78-4492-A766-B6379D1D1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1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66AB5-7FB4-E9B0-B787-56EFAAE7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9A-C868-46C2-88E0-165FE0D9790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A0746-46A2-9514-B302-E92978D1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2B845-48FA-4E5E-A15A-46FFF5F0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853E-6B78-4492-A766-B6379D1D1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A6D7-5ACC-6864-F8EA-9946EB96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DD78-F6B2-128A-707B-5C17046B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396EB-2B3A-63BA-A81A-E5FC505FD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474D8-775F-F593-0408-9CEC8F62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9A-C868-46C2-88E0-165FE0D9790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03F19-CEF8-0AC5-A3F3-64FC4158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062AF-C23B-5E39-4D82-B79EA155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853E-6B78-4492-A766-B6379D1D1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6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553D-BF3E-B0DC-2EF1-5CB01298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0A5D4-6964-2BB2-165B-6A109A2A8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3CF27-F032-76F3-D254-317D5D614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2BFC1-CCEE-8AFA-365D-5F3AD398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9A-C868-46C2-88E0-165FE0D9790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82AB6-DC41-D81A-4C35-AE52C483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7EBD0-948E-F818-79F3-C5962291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853E-6B78-4492-A766-B6379D1D1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1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561F8-9E3A-CE60-24B0-5FD049E3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8D469-A752-7C7F-F80C-8922B0604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1EB0C-EFE9-3EA7-291D-8D3D162CE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E989A-C868-46C2-88E0-165FE0D9790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9833A-1582-B22A-0941-B80E97A07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882D9-9AA5-F89B-080D-40F58D3BE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8853E-6B78-4492-A766-B6379D1D1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4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DAE35D-7E28-5D78-9ED0-B0FC01585651}"/>
              </a:ext>
            </a:extLst>
          </p:cNvPr>
          <p:cNvSpPr/>
          <p:nvPr/>
        </p:nvSpPr>
        <p:spPr>
          <a:xfrm>
            <a:off x="4305269" y="4865018"/>
            <a:ext cx="1188720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2D5D1-B06D-44DC-A6CB-7848BF5B3988}"/>
              </a:ext>
            </a:extLst>
          </p:cNvPr>
          <p:cNvSpPr txBox="1"/>
          <p:nvPr/>
        </p:nvSpPr>
        <p:spPr>
          <a:xfrm>
            <a:off x="1038286" y="389357"/>
            <a:ext cx="531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Alternative (simple) models of </a:t>
            </a:r>
            <a:r>
              <a:rPr lang="en-US" b="1" u="sng" dirty="0"/>
              <a:t>multiple blood-feeding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94ADB9-A701-8C86-380B-510AEDACBA59}"/>
              </a:ext>
            </a:extLst>
          </p:cNvPr>
          <p:cNvSpPr/>
          <p:nvPr/>
        </p:nvSpPr>
        <p:spPr>
          <a:xfrm>
            <a:off x="6168482" y="4865018"/>
            <a:ext cx="1188720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47D7F1-EA12-A129-F334-AE51816A89EF}"/>
              </a:ext>
            </a:extLst>
          </p:cNvPr>
          <p:cNvSpPr/>
          <p:nvPr/>
        </p:nvSpPr>
        <p:spPr>
          <a:xfrm>
            <a:off x="8031695" y="4865018"/>
            <a:ext cx="1188720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BF501D-CFE4-017F-A8E8-6555C8AB1276}"/>
              </a:ext>
            </a:extLst>
          </p:cNvPr>
          <p:cNvSpPr/>
          <p:nvPr/>
        </p:nvSpPr>
        <p:spPr>
          <a:xfrm>
            <a:off x="6168482" y="3890641"/>
            <a:ext cx="1188720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A3BE6B-BBF0-18BD-268B-EC0638CDEC30}"/>
              </a:ext>
            </a:extLst>
          </p:cNvPr>
          <p:cNvSpPr/>
          <p:nvPr/>
        </p:nvSpPr>
        <p:spPr>
          <a:xfrm>
            <a:off x="6168482" y="5852177"/>
            <a:ext cx="1188720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1EC2E3-C8FF-6F28-AB7C-1E490FBA5D9F}"/>
              </a:ext>
            </a:extLst>
          </p:cNvPr>
          <p:cNvSpPr/>
          <p:nvPr/>
        </p:nvSpPr>
        <p:spPr>
          <a:xfrm>
            <a:off x="8031695" y="5852177"/>
            <a:ext cx="1188720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72FEB5-8AE2-B821-A1DF-DB859F1FD529}"/>
              </a:ext>
            </a:extLst>
          </p:cNvPr>
          <p:cNvSpPr/>
          <p:nvPr/>
        </p:nvSpPr>
        <p:spPr>
          <a:xfrm>
            <a:off x="9894908" y="5852177"/>
            <a:ext cx="1188720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91A590-EA78-F053-E2AF-66E00C38735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493989" y="5228826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EAFAC8-F860-CE6C-58CA-1694376260E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357202" y="5228826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EFB697-D462-E791-E01F-28F14503D8F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5493989" y="4254449"/>
            <a:ext cx="674493" cy="974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A60CD4-442C-E251-7BC8-F6FF18412047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493989" y="5228826"/>
            <a:ext cx="674493" cy="987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5D0C2F-2191-E843-2E1A-9521412A130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357202" y="6215985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DA2660-D591-F23D-8D05-88FE4FF9097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220415" y="6215985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116A6A8-16A5-156C-B2EF-7493A81C3061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rot="16200000" flipV="1">
            <a:off x="7085594" y="2448502"/>
            <a:ext cx="623351" cy="6183999"/>
          </a:xfrm>
          <a:prstGeom prst="curvedConnector4">
            <a:avLst>
              <a:gd name="adj1" fmla="val 389003"/>
              <a:gd name="adj2" fmla="val 1036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690EF4C-0B4B-C781-77AB-932B49ED91EF}"/>
              </a:ext>
            </a:extLst>
          </p:cNvPr>
          <p:cNvCxnSpPr>
            <a:cxnSpLocks/>
            <a:stCxn id="9" idx="0"/>
            <a:endCxn id="4" idx="1"/>
          </p:cNvCxnSpPr>
          <p:nvPr/>
        </p:nvCxnSpPr>
        <p:spPr>
          <a:xfrm rot="16200000" flipH="1" flipV="1">
            <a:off x="4864963" y="3330946"/>
            <a:ext cx="1338185" cy="2457573"/>
          </a:xfrm>
          <a:prstGeom prst="curvedConnector4">
            <a:avLst>
              <a:gd name="adj1" fmla="val -17083"/>
              <a:gd name="adj2" fmla="val 10930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8320A7FA-55A6-E978-E7F2-51561BB902AA}"/>
              </a:ext>
            </a:extLst>
          </p:cNvPr>
          <p:cNvCxnSpPr>
            <a:cxnSpLocks/>
            <a:stCxn id="8" idx="0"/>
            <a:endCxn id="4" idx="1"/>
          </p:cNvCxnSpPr>
          <p:nvPr/>
        </p:nvCxnSpPr>
        <p:spPr>
          <a:xfrm rot="16200000" flipH="1" flipV="1">
            <a:off x="6283758" y="2886529"/>
            <a:ext cx="363808" cy="4320786"/>
          </a:xfrm>
          <a:prstGeom prst="curvedConnector4">
            <a:avLst>
              <a:gd name="adj1" fmla="val -375763"/>
              <a:gd name="adj2" fmla="val 1052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194EAC4-4FAB-338F-6178-6EB2B1F6D5D8}"/>
              </a:ext>
            </a:extLst>
          </p:cNvPr>
          <p:cNvSpPr/>
          <p:nvPr/>
        </p:nvSpPr>
        <p:spPr>
          <a:xfrm>
            <a:off x="5715507" y="1872343"/>
            <a:ext cx="1188720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2E4DA0A-5715-A47C-55FF-E67DD043A116}"/>
              </a:ext>
            </a:extLst>
          </p:cNvPr>
          <p:cNvSpPr/>
          <p:nvPr/>
        </p:nvSpPr>
        <p:spPr>
          <a:xfrm>
            <a:off x="7578720" y="1872343"/>
            <a:ext cx="1188720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46AD7D3-0F5B-B294-D4B5-E7267A0D12E2}"/>
              </a:ext>
            </a:extLst>
          </p:cNvPr>
          <p:cNvSpPr/>
          <p:nvPr/>
        </p:nvSpPr>
        <p:spPr>
          <a:xfrm>
            <a:off x="9441933" y="1872343"/>
            <a:ext cx="1188720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BEF16C5-9603-1C41-B5F4-ABA5C7469B75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6904227" y="2236151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2372122-EBD7-7485-9F04-F936EA10EABA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8767440" y="2236151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3BF08EC-66EC-4535-D781-A4A54729D6B1}"/>
              </a:ext>
            </a:extLst>
          </p:cNvPr>
          <p:cNvSpPr/>
          <p:nvPr/>
        </p:nvSpPr>
        <p:spPr>
          <a:xfrm>
            <a:off x="3852295" y="1872343"/>
            <a:ext cx="1188720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Ovipositing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98164156-1ED1-89BC-449B-2E4CAF36A2C2}"/>
              </a:ext>
            </a:extLst>
          </p:cNvPr>
          <p:cNvCxnSpPr>
            <a:cxnSpLocks/>
            <a:stCxn id="56" idx="0"/>
            <a:endCxn id="59" idx="0"/>
          </p:cNvCxnSpPr>
          <p:nvPr/>
        </p:nvCxnSpPr>
        <p:spPr>
          <a:xfrm rot="16200000" flipV="1">
            <a:off x="7241474" y="-922476"/>
            <a:ext cx="12700" cy="5589638"/>
          </a:xfrm>
          <a:prstGeom prst="curvedConnector3">
            <a:avLst>
              <a:gd name="adj1" fmla="val 48315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97A31A-A951-54E0-7CEA-87B3B3244279}"/>
              </a:ext>
            </a:extLst>
          </p:cNvPr>
          <p:cNvCxnSpPr>
            <a:cxnSpLocks/>
            <a:stCxn id="59" idx="3"/>
            <a:endCxn id="54" idx="1"/>
          </p:cNvCxnSpPr>
          <p:nvPr/>
        </p:nvCxnSpPr>
        <p:spPr>
          <a:xfrm>
            <a:off x="5041015" y="2236151"/>
            <a:ext cx="6744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1F85FEA1-2D49-CCDA-B492-50CD3B47D5A9}"/>
              </a:ext>
            </a:extLst>
          </p:cNvPr>
          <p:cNvCxnSpPr>
            <a:cxnSpLocks/>
            <a:stCxn id="55" idx="0"/>
            <a:endCxn id="59" idx="0"/>
          </p:cNvCxnSpPr>
          <p:nvPr/>
        </p:nvCxnSpPr>
        <p:spPr>
          <a:xfrm rot="16200000" flipV="1">
            <a:off x="6309868" y="9130"/>
            <a:ext cx="12700" cy="3726425"/>
          </a:xfrm>
          <a:prstGeom prst="curvedConnector3">
            <a:avLst>
              <a:gd name="adj1" fmla="val 39654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CF2A960-9FD2-D704-88D7-9F3BF4F0D8AE}"/>
              </a:ext>
            </a:extLst>
          </p:cNvPr>
          <p:cNvCxnSpPr>
            <a:cxnSpLocks/>
            <a:stCxn id="54" idx="0"/>
            <a:endCxn id="59" idx="0"/>
          </p:cNvCxnSpPr>
          <p:nvPr/>
        </p:nvCxnSpPr>
        <p:spPr>
          <a:xfrm rot="16200000" flipV="1">
            <a:off x="5378261" y="940737"/>
            <a:ext cx="12700" cy="1863212"/>
          </a:xfrm>
          <a:prstGeom prst="curvedConnector3">
            <a:avLst>
              <a:gd name="adj1" fmla="val 29909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E53CA3A-7DDF-6824-2072-9D73C3C7110D}"/>
              </a:ext>
            </a:extLst>
          </p:cNvPr>
          <p:cNvCxnSpPr/>
          <p:nvPr/>
        </p:nvCxnSpPr>
        <p:spPr>
          <a:xfrm>
            <a:off x="220831" y="3050125"/>
            <a:ext cx="10862797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F43E844-CD50-9CC9-6729-9FA5F712C0AF}"/>
              </a:ext>
            </a:extLst>
          </p:cNvPr>
          <p:cNvSpPr txBox="1"/>
          <p:nvPr/>
        </p:nvSpPr>
        <p:spPr>
          <a:xfrm>
            <a:off x="1753174" y="202494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1EFAE9-C017-4B70-1BC4-0634A7102633}"/>
              </a:ext>
            </a:extLst>
          </p:cNvPr>
          <p:cNvSpPr txBox="1"/>
          <p:nvPr/>
        </p:nvSpPr>
        <p:spPr>
          <a:xfrm>
            <a:off x="1753173" y="485949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10FC805-9075-45F1-3218-487C99FB3EF0}"/>
              </a:ext>
            </a:extLst>
          </p:cNvPr>
          <p:cNvSpPr txBox="1"/>
          <p:nvPr/>
        </p:nvSpPr>
        <p:spPr>
          <a:xfrm>
            <a:off x="6427125" y="56823"/>
            <a:ext cx="4263792" cy="92333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Both models can be tuned to have equivalent per-individual probabilities of 1, 2, or 3 blood meals per gonotrophic cycle</a:t>
            </a:r>
          </a:p>
        </p:txBody>
      </p:sp>
    </p:spTree>
    <p:extLst>
      <p:ext uri="{BB962C8B-B14F-4D97-AF65-F5344CB8AC3E}">
        <p14:creationId xmlns:p14="http://schemas.microsoft.com/office/powerpoint/2010/main" val="179692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2D5D1-B06D-44DC-A6CB-7848BF5B3988}"/>
              </a:ext>
            </a:extLst>
          </p:cNvPr>
          <p:cNvSpPr txBox="1"/>
          <p:nvPr/>
        </p:nvSpPr>
        <p:spPr>
          <a:xfrm>
            <a:off x="1038286" y="389357"/>
            <a:ext cx="575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Alternative (simple) models of </a:t>
            </a:r>
            <a:r>
              <a:rPr lang="en-US" b="1" u="sng" dirty="0"/>
              <a:t>multiple gonotrophic cycles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194EAC4-4FAB-338F-6178-6EB2B1F6D5D8}"/>
              </a:ext>
            </a:extLst>
          </p:cNvPr>
          <p:cNvSpPr/>
          <p:nvPr/>
        </p:nvSpPr>
        <p:spPr>
          <a:xfrm>
            <a:off x="6189896" y="1776093"/>
            <a:ext cx="1188720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3BF08EC-66EC-4535-D781-A4A54729D6B1}"/>
              </a:ext>
            </a:extLst>
          </p:cNvPr>
          <p:cNvSpPr/>
          <p:nvPr/>
        </p:nvSpPr>
        <p:spPr>
          <a:xfrm>
            <a:off x="4326684" y="1776093"/>
            <a:ext cx="1188720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97A31A-A951-54E0-7CEA-87B3B3244279}"/>
              </a:ext>
            </a:extLst>
          </p:cNvPr>
          <p:cNvCxnSpPr>
            <a:cxnSpLocks/>
            <a:stCxn id="59" idx="3"/>
            <a:endCxn id="54" idx="1"/>
          </p:cNvCxnSpPr>
          <p:nvPr/>
        </p:nvCxnSpPr>
        <p:spPr>
          <a:xfrm>
            <a:off x="5515404" y="2139901"/>
            <a:ext cx="6744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CF2A960-9FD2-D704-88D7-9F3BF4F0D8AE}"/>
              </a:ext>
            </a:extLst>
          </p:cNvPr>
          <p:cNvCxnSpPr>
            <a:cxnSpLocks/>
            <a:stCxn id="54" idx="0"/>
            <a:endCxn id="59" idx="0"/>
          </p:cNvCxnSpPr>
          <p:nvPr/>
        </p:nvCxnSpPr>
        <p:spPr>
          <a:xfrm rot="16200000" flipV="1">
            <a:off x="5852650" y="844487"/>
            <a:ext cx="12700" cy="1863212"/>
          </a:xfrm>
          <a:prstGeom prst="curvedConnector3">
            <a:avLst>
              <a:gd name="adj1" fmla="val 29909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E53CA3A-7DDF-6824-2072-9D73C3C7110D}"/>
              </a:ext>
            </a:extLst>
          </p:cNvPr>
          <p:cNvCxnSpPr>
            <a:cxnSpLocks/>
          </p:cNvCxnSpPr>
          <p:nvPr/>
        </p:nvCxnSpPr>
        <p:spPr>
          <a:xfrm flipH="1" flipV="1">
            <a:off x="776895" y="2861167"/>
            <a:ext cx="987552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F43E844-CD50-9CC9-6729-9FA5F712C0AF}"/>
              </a:ext>
            </a:extLst>
          </p:cNvPr>
          <p:cNvSpPr txBox="1"/>
          <p:nvPr/>
        </p:nvSpPr>
        <p:spPr>
          <a:xfrm>
            <a:off x="1325713" y="187562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1EFAE9-C017-4B70-1BC4-0634A7102633}"/>
              </a:ext>
            </a:extLst>
          </p:cNvPr>
          <p:cNvSpPr txBox="1"/>
          <p:nvPr/>
        </p:nvSpPr>
        <p:spPr>
          <a:xfrm>
            <a:off x="3018208" y="3341757"/>
            <a:ext cx="136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Gonotrophic cycle #1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EE5C39-953B-024E-9270-564B0621E3F8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7378616" y="1884972"/>
            <a:ext cx="610354" cy="254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E51D2C2-9BC7-ABA8-D287-0B43C08B4556}"/>
              </a:ext>
            </a:extLst>
          </p:cNvPr>
          <p:cNvSpPr/>
          <p:nvPr/>
        </p:nvSpPr>
        <p:spPr>
          <a:xfrm>
            <a:off x="6196783" y="3282917"/>
            <a:ext cx="1188720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E96F43-DB98-0992-E642-170632C24E58}"/>
              </a:ext>
            </a:extLst>
          </p:cNvPr>
          <p:cNvSpPr/>
          <p:nvPr/>
        </p:nvSpPr>
        <p:spPr>
          <a:xfrm>
            <a:off x="4333571" y="3282917"/>
            <a:ext cx="1188720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935DEC-1CEB-E8F6-A4BE-FF12112E3B02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>
            <a:off x="5522291" y="3646725"/>
            <a:ext cx="6744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4A890A-FD8A-0A7C-9561-EC8360E65F8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385503" y="3391796"/>
            <a:ext cx="610354" cy="254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E4E76ED-79D8-D109-581E-F3B852872195}"/>
              </a:ext>
            </a:extLst>
          </p:cNvPr>
          <p:cNvSpPr/>
          <p:nvPr/>
        </p:nvSpPr>
        <p:spPr>
          <a:xfrm>
            <a:off x="6196783" y="4238556"/>
            <a:ext cx="1188720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7A9397A-3D27-0A27-0E6C-5666BB14C2F6}"/>
              </a:ext>
            </a:extLst>
          </p:cNvPr>
          <p:cNvSpPr/>
          <p:nvPr/>
        </p:nvSpPr>
        <p:spPr>
          <a:xfrm>
            <a:off x="4333571" y="4238556"/>
            <a:ext cx="1188720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A9700D-B48D-A56F-CA6A-5B9E0516E8E4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5522291" y="4602364"/>
            <a:ext cx="6744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9F3D7C-9BD3-F1AE-A4C4-5AF565373FE9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385503" y="4347435"/>
            <a:ext cx="610354" cy="254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84E5A93-BC38-202B-8A5B-F3262D24BD22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flipH="1">
            <a:off x="4927931" y="4010533"/>
            <a:ext cx="1863212" cy="228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4E0F9D8-D03E-7E68-EBA5-9FC9D9415C93}"/>
              </a:ext>
            </a:extLst>
          </p:cNvPr>
          <p:cNvSpPr/>
          <p:nvPr/>
        </p:nvSpPr>
        <p:spPr>
          <a:xfrm>
            <a:off x="4333571" y="5198804"/>
            <a:ext cx="1188720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9E5B462-CB49-7FC0-1C91-E38756E894BD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5522291" y="5562612"/>
            <a:ext cx="6744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3050A7-AC79-1D05-D971-B51CB30FA38A}"/>
              </a:ext>
            </a:extLst>
          </p:cNvPr>
          <p:cNvCxnSpPr>
            <a:cxnSpLocks/>
            <a:stCxn id="26" idx="2"/>
            <a:endCxn id="43" idx="0"/>
          </p:cNvCxnSpPr>
          <p:nvPr/>
        </p:nvCxnSpPr>
        <p:spPr>
          <a:xfrm flipH="1">
            <a:off x="4927931" y="4966172"/>
            <a:ext cx="1863212" cy="23263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F7D44B7-4E1A-CFAB-3DFE-9986A9FCE73B}"/>
              </a:ext>
            </a:extLst>
          </p:cNvPr>
          <p:cNvSpPr txBox="1"/>
          <p:nvPr/>
        </p:nvSpPr>
        <p:spPr>
          <a:xfrm>
            <a:off x="1325713" y="434743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17F58A-5348-7DA4-EBF9-0008466C0050}"/>
              </a:ext>
            </a:extLst>
          </p:cNvPr>
          <p:cNvSpPr txBox="1"/>
          <p:nvPr/>
        </p:nvSpPr>
        <p:spPr>
          <a:xfrm>
            <a:off x="2972287" y="4247944"/>
            <a:ext cx="136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Gonotrophic cycle #2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8F2AF8-5632-6A7A-6224-1B2519C691DC}"/>
              </a:ext>
            </a:extLst>
          </p:cNvPr>
          <p:cNvSpPr txBox="1"/>
          <p:nvPr/>
        </p:nvSpPr>
        <p:spPr>
          <a:xfrm>
            <a:off x="2886005" y="5198804"/>
            <a:ext cx="136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Gonotrophic cycle #n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76414A-2512-6053-4EC6-CE24455A131B}"/>
              </a:ext>
            </a:extLst>
          </p:cNvPr>
          <p:cNvSpPr txBox="1"/>
          <p:nvPr/>
        </p:nvSpPr>
        <p:spPr>
          <a:xfrm>
            <a:off x="6251771" y="5144522"/>
            <a:ext cx="2039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mosquitoes experience mortality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4202B5-78C0-F4D4-166B-F8FED511500E}"/>
              </a:ext>
            </a:extLst>
          </p:cNvPr>
          <p:cNvSpPr txBox="1"/>
          <p:nvPr/>
        </p:nvSpPr>
        <p:spPr>
          <a:xfrm>
            <a:off x="8291477" y="389357"/>
            <a:ext cx="3375717" cy="12003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Both models can be tuned to have equivalent per-individual average number of gonotrophic cycles in a lifespan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59973-2BF7-393D-C65A-16E4E468E5AC}"/>
              </a:ext>
            </a:extLst>
          </p:cNvPr>
          <p:cNvSpPr txBox="1"/>
          <p:nvPr/>
        </p:nvSpPr>
        <p:spPr>
          <a:xfrm>
            <a:off x="8505173" y="4010533"/>
            <a:ext cx="33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Ngwa</a:t>
            </a:r>
            <a:r>
              <a:rPr lang="en-US" dirty="0"/>
              <a:t> et al., 2014 Bulletin of Mathematical Biology</a:t>
            </a:r>
          </a:p>
        </p:txBody>
      </p:sp>
    </p:spTree>
    <p:extLst>
      <p:ext uri="{BB962C8B-B14F-4D97-AF65-F5344CB8AC3E}">
        <p14:creationId xmlns:p14="http://schemas.microsoft.com/office/powerpoint/2010/main" val="287732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107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Dahlin</dc:creator>
  <cp:lastModifiedBy>Kyle Dahlin</cp:lastModifiedBy>
  <cp:revision>2</cp:revision>
  <dcterms:created xsi:type="dcterms:W3CDTF">2023-11-02T18:14:19Z</dcterms:created>
  <dcterms:modified xsi:type="dcterms:W3CDTF">2023-11-02T18:42:39Z</dcterms:modified>
</cp:coreProperties>
</file>