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90" r:id="rId2"/>
    <p:sldId id="491" r:id="rId3"/>
    <p:sldId id="256" r:id="rId4"/>
    <p:sldId id="492" r:id="rId5"/>
    <p:sldId id="493" r:id="rId6"/>
    <p:sldId id="494" r:id="rId7"/>
    <p:sldId id="49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F00C85-40CA-492E-B0F8-B77A9849BA01}">
          <p14:sldIdLst>
            <p14:sldId id="490"/>
            <p14:sldId id="491"/>
          </p14:sldIdLst>
        </p14:section>
        <p14:section name="Mechanistic *Parameters*" id="{29232778-9628-4394-A947-079EAC7D2080}">
          <p14:sldIdLst>
            <p14:sldId id="256"/>
            <p14:sldId id="492"/>
          </p14:sldIdLst>
        </p14:section>
        <p14:section name="Mechanistic *Matrix*" id="{D77888BE-819C-48B0-A693-1BFC013B9CCB}">
          <p14:sldIdLst>
            <p14:sldId id="493"/>
            <p14:sldId id="494"/>
            <p14:sldId id="4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20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F948B-F38D-484B-9C3F-5E10316B045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59FE8-F93B-4D0C-B6FA-653869E5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Maybe: combine probing, salivation, and feeding then break them out later when focusing on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01925-430B-46EA-AA64-18D6AEE2C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Maybe: combine probing, salivation, and feeding then break them out later when focusing on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01925-430B-46EA-AA64-18D6AEE2C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9FE8-F93B-4D0C-B6FA-653869E5C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D692-38E8-BEB7-807D-37EF684FD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E294E-BE02-528E-2609-8D9408259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F019-B171-FEFE-5A49-BD7875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30DC-B30A-6728-D07C-82576AB5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4D73-19F3-FD81-EB78-AD3967AB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AF9C-AF8D-A0FE-21F7-33ED0790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9CD32-5A2F-4F5F-4A6D-16C66C4CC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3C8D-19FD-E4BF-C35F-E41E8A44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23C4-497C-24E0-40F9-CF67F42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BC90-C036-DD1F-C123-B9DB16B9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19835-CFE7-367D-4310-CFE8DFE9B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EFE1-99D5-BA99-1F8B-7B7CE5B47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DF52-A328-0338-7672-B241A6E1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6C68-5295-952D-BE37-3D883C38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A379-6D99-10EB-3EA5-0226DFA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0C1C-FDD4-E214-0132-9D56874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4E1D-A853-8EB6-EEBE-256B3984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76BC-097A-1BE2-A643-6AC043B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270E-C884-1625-9ABD-E7FEA2B8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317D-4908-0676-F401-1001AE43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CD0F-06AD-9561-BD21-886D965B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6816-387E-6419-1ED5-9D4461DB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D483-BDE2-94D5-650B-C33BB1B0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B434-A05C-2D4F-7871-DF906D2A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2237-5672-77C1-9C5A-E521D039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3D33-1A7A-7CAF-5F07-625938E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54DD-4E87-C98C-A86D-19C978B8E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B6336-145D-E494-A379-8714960B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1A00-8D75-B8CE-0050-61EFC78C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0B544-7659-5227-87DE-6B668274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4E42-08C8-F495-DD0A-88D507CC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1235-B424-E4CC-1D66-69ACCE63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64CB3-D4EE-7C9E-C10D-55B3A30A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75E5A-E28B-64D2-5346-5F0C09D6D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DE67-ADA2-29F8-1A8C-B5B7743FD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3FD79-DF83-75E7-0065-73215B380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64E90-F862-9C81-AFCC-FD61A7E9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1C1AF-AF33-AE20-82DC-81FEB08D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4E005-F70B-6F5B-2649-B36AAA49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9D3-05B8-79E8-B6EE-43BA533D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08B05-0DAA-07CF-7540-3E7BB204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4DD8-AB3C-F5FC-25C6-69072770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DF9BC-CC35-35AD-B645-654620CB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51D65-87A1-5534-05CB-76F6FE9D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6C2CF-97F3-5B7A-729E-4BBA630C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FBB13-22A1-1F56-159D-6E44CDEE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BD3A-584A-D384-D16F-32660755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3648-0924-6C13-50BB-9A043A6C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D187B-3197-8772-14D5-1B15A819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434B9-5A5B-CF44-F87C-DA87D783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01537-6847-A2E7-0D51-054521C0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A692-0265-0D1E-780D-6AA210B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8E0D-65F8-4A08-4D6E-1999B7DE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70328-DD61-7381-7850-07DA20E29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0B35-D725-E217-FFBB-129B6719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315F-A9FA-F5F6-948B-FC8DAA7C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9D67-3D7E-053C-B867-40AEEE8C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C2E6C-B1CD-6929-F26B-9B8438AA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0B26B-AD10-8AF3-52B9-02DC09C3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5FFFF-C356-5AC0-340C-DDC4C8A7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A6A1-6BBE-1277-1864-D2AEAAEA0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B3B35-67ED-4F58-A820-E9E79CC012A6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8546-39DA-F41A-B715-12792CC7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4521-0B82-567A-6F7F-1C626584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C8B-1BC8-0AAC-5A63-D43065C8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The blood feeding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E1870-1D64-EA45-3E77-CA3CD2DC3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5625" y="755350"/>
            <a:ext cx="3482208" cy="1516665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B8435E-589E-08DB-8909-E25F45F86F9C}"/>
              </a:ext>
            </a:extLst>
          </p:cNvPr>
          <p:cNvSpPr/>
          <p:nvPr/>
        </p:nvSpPr>
        <p:spPr>
          <a:xfrm>
            <a:off x="2341826" y="1508099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Locate host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“Questing”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9EC5BB-9771-F74C-0EA0-EF2369E626DD}"/>
              </a:ext>
            </a:extLst>
          </p:cNvPr>
          <p:cNvSpPr/>
          <p:nvPr/>
        </p:nvSpPr>
        <p:spPr>
          <a:xfrm>
            <a:off x="4023481" y="2564167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65CA4E-DFCF-7A72-B5FE-4E29F2AD886B}"/>
              </a:ext>
            </a:extLst>
          </p:cNvPr>
          <p:cNvSpPr/>
          <p:nvPr/>
        </p:nvSpPr>
        <p:spPr>
          <a:xfrm>
            <a:off x="5705136" y="3620235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BF9F7D-A26E-CEB1-9D0D-A0A998CFC024}"/>
              </a:ext>
            </a:extLst>
          </p:cNvPr>
          <p:cNvSpPr/>
          <p:nvPr/>
        </p:nvSpPr>
        <p:spPr>
          <a:xfrm>
            <a:off x="7386362" y="4666055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Ingesting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4A37D1E-777B-06DF-9E0D-2D8750F0EA9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5778709" y="3136981"/>
            <a:ext cx="804041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769A27-1B7A-E5A0-B57B-4738F858722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097054" y="2080913"/>
            <a:ext cx="804041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589DFF-79D3-7E99-82CA-3D2F3C66CE9F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460364" y="4193049"/>
            <a:ext cx="803612" cy="4730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7D232D-7928-C47E-6A10-CEA5C744CD7D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3219441" y="2653727"/>
            <a:ext cx="804041" cy="4832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1B8E4E-A758-0BFC-A1FB-309C1FDA3FA7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4901096" y="3709795"/>
            <a:ext cx="804041" cy="483254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941897-3352-067B-2E41-160603FEEF93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>
            <a:off x="3845027" y="2028140"/>
            <a:ext cx="2112136" cy="3363310"/>
          </a:xfrm>
          <a:prstGeom prst="bentConnector3">
            <a:avLst>
              <a:gd name="adj1" fmla="val -93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63C4769-2EB7-58BC-9597-ED22FDBD9EBD}"/>
              </a:ext>
            </a:extLst>
          </p:cNvPr>
          <p:cNvSpPr txBox="1"/>
          <p:nvPr/>
        </p:nvSpPr>
        <p:spPr>
          <a:xfrm>
            <a:off x="10060812" y="4776634"/>
            <a:ext cx="21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Repletion:</a:t>
            </a:r>
          </a:p>
          <a:p>
            <a:r>
              <a:rPr lang="en-US" dirty="0"/>
              <a:t>Proceed to oviposition stage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5072E30-02CC-AC7C-C2FE-276FB343A251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9141590" y="5238299"/>
            <a:ext cx="919222" cy="5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E78EC4E-28A9-74A7-5DE6-DE72D43C961D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4901096" y="3709795"/>
            <a:ext cx="2485267" cy="1529074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5CC2523-259F-4BCB-1D43-2372EF4EDD10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 flipH="1">
            <a:off x="4162730" y="1710437"/>
            <a:ext cx="3157956" cy="5044536"/>
          </a:xfrm>
          <a:prstGeom prst="bentConnector3">
            <a:avLst>
              <a:gd name="adj1" fmla="val -7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7A353-BB1A-6BD5-476F-B7666721895C}"/>
              </a:ext>
            </a:extLst>
          </p:cNvPr>
          <p:cNvSpPr txBox="1"/>
          <p:nvPr/>
        </p:nvSpPr>
        <p:spPr>
          <a:xfrm rot="16200000">
            <a:off x="877089" y="4312111"/>
            <a:ext cx="3337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Feeding failure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174786-51EC-7538-4FC8-6E40AB687B26}"/>
              </a:ext>
            </a:extLst>
          </p:cNvPr>
          <p:cNvSpPr txBox="1"/>
          <p:nvPr/>
        </p:nvSpPr>
        <p:spPr>
          <a:xfrm>
            <a:off x="3259715" y="3908902"/>
            <a:ext cx="152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Depart and quest for new host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300344-7296-75D8-3267-7BD820C8A045}"/>
              </a:ext>
            </a:extLst>
          </p:cNvPr>
          <p:cNvSpPr txBox="1"/>
          <p:nvPr/>
        </p:nvSpPr>
        <p:spPr>
          <a:xfrm>
            <a:off x="5030753" y="5442351"/>
            <a:ext cx="22835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Persist on same host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B1927C-0791-33C1-B087-59B02DFB9C38}"/>
              </a:ext>
            </a:extLst>
          </p:cNvPr>
          <p:cNvCxnSpPr>
            <a:endCxn id="6" idx="1"/>
          </p:cNvCxnSpPr>
          <p:nvPr/>
        </p:nvCxnSpPr>
        <p:spPr>
          <a:xfrm>
            <a:off x="1280160" y="2080913"/>
            <a:ext cx="1061666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C5574E-F3DB-7D3F-994F-3EFE89EFBD2D}"/>
              </a:ext>
            </a:extLst>
          </p:cNvPr>
          <p:cNvSpPr txBox="1"/>
          <p:nvPr/>
        </p:nvSpPr>
        <p:spPr>
          <a:xfrm>
            <a:off x="117737" y="935277"/>
            <a:ext cx="1755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Newly-emerged mosquitoes and those that have recently finished ovipositing</a:t>
            </a:r>
          </a:p>
        </p:txBody>
      </p:sp>
    </p:spTree>
    <p:extLst>
      <p:ext uri="{BB962C8B-B14F-4D97-AF65-F5344CB8AC3E}">
        <p14:creationId xmlns:p14="http://schemas.microsoft.com/office/powerpoint/2010/main" val="2536827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C8B-1BC8-0AAC-5A63-D43065C8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33182" cy="9919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Reduced blood-feeding process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9EC5BB-9771-F74C-0EA0-EF2369E626DD}"/>
              </a:ext>
            </a:extLst>
          </p:cNvPr>
          <p:cNvSpPr/>
          <p:nvPr/>
        </p:nvSpPr>
        <p:spPr>
          <a:xfrm>
            <a:off x="2231626" y="2102349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65CA4E-DFCF-7A72-B5FE-4E29F2AD886B}"/>
              </a:ext>
            </a:extLst>
          </p:cNvPr>
          <p:cNvSpPr/>
          <p:nvPr/>
        </p:nvSpPr>
        <p:spPr>
          <a:xfrm>
            <a:off x="5039666" y="3384202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BF9F7D-A26E-CEB1-9D0D-A0A998CFC024}"/>
              </a:ext>
            </a:extLst>
          </p:cNvPr>
          <p:cNvSpPr/>
          <p:nvPr/>
        </p:nvSpPr>
        <p:spPr>
          <a:xfrm>
            <a:off x="7386362" y="4666055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Ingesting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4A37D1E-777B-06DF-9E0D-2D8750F0EA9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3986854" y="2675163"/>
            <a:ext cx="1930426" cy="7090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769A27-1B7A-E5A0-B57B-4738F85872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05199" y="1619095"/>
            <a:ext cx="804041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589DFF-79D3-7E99-82CA-3D2F3C66CE9F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6794894" y="3957016"/>
            <a:ext cx="1469082" cy="7090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7D232D-7928-C47E-6A10-CEA5C744CD7D}"/>
              </a:ext>
            </a:extLst>
          </p:cNvPr>
          <p:cNvCxnSpPr>
            <a:cxnSpLocks/>
            <a:stCxn id="7" idx="1"/>
            <a:endCxn id="11" idx="2"/>
          </p:cNvCxnSpPr>
          <p:nvPr/>
        </p:nvCxnSpPr>
        <p:spPr>
          <a:xfrm rot="10800000">
            <a:off x="926148" y="2102349"/>
            <a:ext cx="1305478" cy="57281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1B8E4E-A758-0BFC-A1FB-309C1FDA3FA7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3109240" y="3247978"/>
            <a:ext cx="1930426" cy="70903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941897-3352-067B-2E41-160603FEEF93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5400000" flipH="1">
            <a:off x="2207973" y="820524"/>
            <a:ext cx="2427481" cy="4991132"/>
          </a:xfrm>
          <a:prstGeom prst="bentConnector3">
            <a:avLst>
              <a:gd name="adj1" fmla="val -73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63C4769-2EB7-58BC-9597-ED22FDBD9EBD}"/>
              </a:ext>
            </a:extLst>
          </p:cNvPr>
          <p:cNvSpPr txBox="1"/>
          <p:nvPr/>
        </p:nvSpPr>
        <p:spPr>
          <a:xfrm>
            <a:off x="9497393" y="6064104"/>
            <a:ext cx="213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Repletion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5072E30-02CC-AC7C-C2FE-276FB343A251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>
            <a:off x="9141590" y="5238869"/>
            <a:ext cx="355803" cy="1009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E78EC4E-28A9-74A7-5DE6-DE72D43C961D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3109240" y="3247977"/>
            <a:ext cx="4277122" cy="199089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5CC2523-259F-4BCB-1D43-2372EF4EDD10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 flipH="1">
            <a:off x="2740395" y="288102"/>
            <a:ext cx="3709334" cy="7337828"/>
          </a:xfrm>
          <a:prstGeom prst="bentConnector3">
            <a:avLst>
              <a:gd name="adj1" fmla="val -6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7A353-BB1A-6BD5-476F-B7666721895C}"/>
              </a:ext>
            </a:extLst>
          </p:cNvPr>
          <p:cNvSpPr txBox="1"/>
          <p:nvPr/>
        </p:nvSpPr>
        <p:spPr>
          <a:xfrm rot="16200000">
            <a:off x="-1012767" y="3951035"/>
            <a:ext cx="294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Feeding failure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174786-51EC-7538-4FC8-6E40AB687B26}"/>
              </a:ext>
            </a:extLst>
          </p:cNvPr>
          <p:cNvSpPr txBox="1"/>
          <p:nvPr/>
        </p:nvSpPr>
        <p:spPr>
          <a:xfrm>
            <a:off x="1361642" y="6017938"/>
            <a:ext cx="152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Depart and quest for new host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300344-7296-75D8-3267-7BD820C8A045}"/>
              </a:ext>
            </a:extLst>
          </p:cNvPr>
          <p:cNvSpPr txBox="1"/>
          <p:nvPr/>
        </p:nvSpPr>
        <p:spPr>
          <a:xfrm>
            <a:off x="5100360" y="5234594"/>
            <a:ext cx="22835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Persist on same host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B1927C-0791-33C1-B087-59B02DFB9C38}"/>
              </a:ext>
            </a:extLst>
          </p:cNvPr>
          <p:cNvCxnSpPr>
            <a:cxnSpLocks/>
          </p:cNvCxnSpPr>
          <p:nvPr/>
        </p:nvCxnSpPr>
        <p:spPr>
          <a:xfrm>
            <a:off x="1280160" y="1619095"/>
            <a:ext cx="1061666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DC81DF-1DAE-2720-C906-217B44C88EE0}"/>
                  </a:ext>
                </a:extLst>
              </p:cNvPr>
              <p:cNvSpPr txBox="1"/>
              <p:nvPr/>
            </p:nvSpPr>
            <p:spPr>
              <a:xfrm>
                <a:off x="4595062" y="2318657"/>
                <a:ext cx="49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DC81DF-1DAE-2720-C906-217B44C8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62" y="2318657"/>
                <a:ext cx="498470" cy="276999"/>
              </a:xfrm>
              <a:prstGeom prst="rect">
                <a:avLst/>
              </a:prstGeom>
              <a:blipFill>
                <a:blip r:embed="rId3"/>
                <a:stretch>
                  <a:fillRect l="-12195" r="-365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27E8D2-1A01-376E-06EF-0BA55C9CC861}"/>
                  </a:ext>
                </a:extLst>
              </p:cNvPr>
              <p:cNvSpPr txBox="1"/>
              <p:nvPr/>
            </p:nvSpPr>
            <p:spPr>
              <a:xfrm>
                <a:off x="997996" y="2308603"/>
                <a:ext cx="122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27E8D2-1A01-376E-06EF-0BA55C9C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6" y="2308603"/>
                <a:ext cx="1227387" cy="276999"/>
              </a:xfrm>
              <a:prstGeom prst="rect">
                <a:avLst/>
              </a:prstGeom>
              <a:blipFill>
                <a:blip r:embed="rId4"/>
                <a:stretch>
                  <a:fillRect l="-6468" t="-4444" r="-14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D6C3D9-6A66-0582-8247-3B56A825E8B3}"/>
              </a:ext>
            </a:extLst>
          </p:cNvPr>
          <p:cNvSpPr/>
          <p:nvPr/>
        </p:nvSpPr>
        <p:spPr>
          <a:xfrm>
            <a:off x="48534" y="956721"/>
            <a:ext cx="1755228" cy="114562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20FD3D-5C88-D029-CDD8-C4EB29829651}"/>
                  </a:ext>
                </a:extLst>
              </p:cNvPr>
              <p:cNvSpPr txBox="1"/>
              <p:nvPr/>
            </p:nvSpPr>
            <p:spPr>
              <a:xfrm>
                <a:off x="7348902" y="3579980"/>
                <a:ext cx="53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20FD3D-5C88-D029-CDD8-C4EB2982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02" y="3579980"/>
                <a:ext cx="532582" cy="276999"/>
              </a:xfrm>
              <a:prstGeom prst="rect">
                <a:avLst/>
              </a:prstGeom>
              <a:blipFill>
                <a:blip r:embed="rId5"/>
                <a:stretch>
                  <a:fillRect l="-11494" r="-459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F72325-5710-8D8B-6872-661148AD46EE}"/>
                  </a:ext>
                </a:extLst>
              </p:cNvPr>
              <p:cNvSpPr txBox="1"/>
              <p:nvPr/>
            </p:nvSpPr>
            <p:spPr>
              <a:xfrm>
                <a:off x="3181389" y="3587683"/>
                <a:ext cx="1857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F72325-5710-8D8B-6872-661148AD4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89" y="3587683"/>
                <a:ext cx="1857047" cy="276999"/>
              </a:xfrm>
              <a:prstGeom prst="rect">
                <a:avLst/>
              </a:prstGeom>
              <a:blipFill>
                <a:blip r:embed="rId6"/>
                <a:stretch>
                  <a:fillRect t="-4444" r="-6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2B2B46-12DA-DF6D-083D-21C501D7AFCD}"/>
                  </a:ext>
                </a:extLst>
              </p:cNvPr>
              <p:cNvSpPr txBox="1"/>
              <p:nvPr/>
            </p:nvSpPr>
            <p:spPr>
              <a:xfrm>
                <a:off x="1166729" y="4391330"/>
                <a:ext cx="1261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2B2B46-12DA-DF6D-083D-21C501D7A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29" y="4391330"/>
                <a:ext cx="1261499" cy="276999"/>
              </a:xfrm>
              <a:prstGeom prst="rect">
                <a:avLst/>
              </a:prstGeom>
              <a:blipFill>
                <a:blip r:embed="rId7"/>
                <a:stretch>
                  <a:fillRect l="-6280" t="-2174" r="-193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A4744E-365C-00EC-B57D-C2861A9FD7FF}"/>
                  </a:ext>
                </a:extLst>
              </p:cNvPr>
              <p:cNvSpPr txBox="1"/>
              <p:nvPr/>
            </p:nvSpPr>
            <p:spPr>
              <a:xfrm>
                <a:off x="9303162" y="4894899"/>
                <a:ext cx="54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A4744E-365C-00EC-B57D-C2861A9F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62" y="4894899"/>
                <a:ext cx="542713" cy="276999"/>
              </a:xfrm>
              <a:prstGeom prst="rect">
                <a:avLst/>
              </a:prstGeom>
              <a:blipFill>
                <a:blip r:embed="rId8"/>
                <a:stretch>
                  <a:fillRect l="-11236" r="-44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C49E0E-3E34-DCBE-F209-BCFAB2D111A0}"/>
                  </a:ext>
                </a:extLst>
              </p:cNvPr>
              <p:cNvSpPr txBox="1"/>
              <p:nvPr/>
            </p:nvSpPr>
            <p:spPr>
              <a:xfrm>
                <a:off x="1127442" y="5640206"/>
                <a:ext cx="1311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C49E0E-3E34-DCBE-F209-BCFAB2D11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2" y="5640206"/>
                <a:ext cx="1311385" cy="276999"/>
              </a:xfrm>
              <a:prstGeom prst="rect">
                <a:avLst/>
              </a:prstGeom>
              <a:blipFill>
                <a:blip r:embed="rId9"/>
                <a:stretch>
                  <a:fillRect l="-4651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59EF5C-7DEC-CE01-7B9C-1BF332555227}"/>
                  </a:ext>
                </a:extLst>
              </p:cNvPr>
              <p:cNvSpPr txBox="1"/>
              <p:nvPr/>
            </p:nvSpPr>
            <p:spPr>
              <a:xfrm>
                <a:off x="3233182" y="4861058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59EF5C-7DEC-CE01-7B9C-1BF332555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182" y="4861058"/>
                <a:ext cx="1867178" cy="276999"/>
              </a:xfrm>
              <a:prstGeom prst="rect">
                <a:avLst/>
              </a:prstGeom>
              <a:blipFill>
                <a:blip r:embed="rId10"/>
                <a:stretch>
                  <a:fillRect t="-2174" r="-6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9BF1AEE-105A-97A7-4BA3-A1861BC592F0}"/>
              </a:ext>
            </a:extLst>
          </p:cNvPr>
          <p:cNvSpPr txBox="1"/>
          <p:nvPr/>
        </p:nvSpPr>
        <p:spPr>
          <a:xfrm>
            <a:off x="3734619" y="133731"/>
            <a:ext cx="4044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parameters total:</a:t>
            </a:r>
          </a:p>
          <a:p>
            <a:r>
              <a:rPr lang="en-US" dirty="0"/>
              <a:t>- 3 rates (lambda’s)</a:t>
            </a:r>
          </a:p>
          <a:p>
            <a:r>
              <a:rPr lang="en-US" dirty="0"/>
              <a:t>- 3 failure probabilities (p’s)</a:t>
            </a:r>
          </a:p>
          <a:p>
            <a:pPr marL="285750" indent="-285750">
              <a:buFontTx/>
              <a:buChar char="-"/>
            </a:pPr>
            <a:r>
              <a:rPr lang="en-US" dirty="0"/>
              <a:t>f, probability of returning to questing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990F9F-AAC9-04D4-8127-54D24B2962B8}"/>
              </a:ext>
            </a:extLst>
          </p:cNvPr>
          <p:cNvSpPr txBox="1"/>
          <p:nvPr/>
        </p:nvSpPr>
        <p:spPr>
          <a:xfrm>
            <a:off x="8263976" y="201043"/>
            <a:ext cx="6174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Two</a:t>
            </a:r>
            <a:r>
              <a:rPr lang="en-US" b="1" dirty="0"/>
              <a:t> ways to leave the system:</a:t>
            </a:r>
          </a:p>
          <a:p>
            <a:pPr marL="342900" indent="-342900">
              <a:buAutoNum type="arabicPeriod"/>
            </a:pPr>
            <a:r>
              <a:rPr lang="en-US" dirty="0"/>
              <a:t>Return to questing</a:t>
            </a:r>
          </a:p>
          <a:p>
            <a:pPr marL="342900" indent="-342900">
              <a:buAutoNum type="arabicPeriod"/>
            </a:pPr>
            <a:r>
              <a:rPr lang="en-US" dirty="0"/>
              <a:t>Proceed to oviposition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8C60707-4A25-F7BE-C3A5-F3D1786725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5488" y="1898233"/>
            <a:ext cx="5061683" cy="9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CA417-C2C5-551C-6D9C-9EFAD8B0FBE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591127"/>
            <a:ext cx="12153143" cy="6289964"/>
            <a:chOff x="-1" y="591127"/>
            <a:chExt cx="12153143" cy="62899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59ED20-C27D-AE73-CC68-50B5D0F789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" b="157"/>
            <a:stretch/>
          </p:blipFill>
          <p:spPr>
            <a:xfrm>
              <a:off x="-1" y="591127"/>
              <a:ext cx="12153143" cy="62899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3EA856-A423-AD4D-119A-22F773B6230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70" t="79935" r="23164" b="12746"/>
            <a:stretch/>
          </p:blipFill>
          <p:spPr>
            <a:xfrm>
              <a:off x="6393881" y="5300021"/>
              <a:ext cx="4096309" cy="107603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7F9FD-BD12-6B75-7F30-3643070BD71B}"/>
                  </a:ext>
                </a:extLst>
              </p:cNvPr>
              <p:cNvSpPr txBox="1"/>
              <p:nvPr/>
            </p:nvSpPr>
            <p:spPr>
              <a:xfrm>
                <a:off x="290946" y="560449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, probability of returning to questing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7F9FD-BD12-6B75-7F30-3643070BD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" y="560449"/>
                <a:ext cx="3749964" cy="246221"/>
              </a:xfrm>
              <a:prstGeom prst="rect">
                <a:avLst/>
              </a:prstGeom>
              <a:blipFill>
                <a:blip r:embed="rId4"/>
                <a:stretch>
                  <a:fillRect l="-2602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35F21C-7A5A-4E1B-E670-18CAA3934F09}"/>
                  </a:ext>
                </a:extLst>
              </p:cNvPr>
              <p:cNvSpPr txBox="1"/>
              <p:nvPr/>
            </p:nvSpPr>
            <p:spPr>
              <a:xfrm>
                <a:off x="4382656" y="560448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600" dirty="0"/>
                  <a:t>, rate leaving </a:t>
                </a:r>
                <a:r>
                  <a:rPr lang="en-US" sz="1600" b="1" dirty="0"/>
                  <a:t>ingestion</a:t>
                </a:r>
                <a:r>
                  <a:rPr lang="en-US" sz="1600" dirty="0"/>
                  <a:t> stage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35F21C-7A5A-4E1B-E670-18CAA393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56" y="560448"/>
                <a:ext cx="3749964" cy="246221"/>
              </a:xfrm>
              <a:prstGeom prst="rect">
                <a:avLst/>
              </a:prstGeom>
              <a:blipFill>
                <a:blip r:embed="rId5"/>
                <a:stretch>
                  <a:fillRect l="-1951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BBF09C-FCED-4B54-450A-E530A9D47DA9}"/>
                  </a:ext>
                </a:extLst>
              </p:cNvPr>
              <p:cNvSpPr txBox="1"/>
              <p:nvPr/>
            </p:nvSpPr>
            <p:spPr>
              <a:xfrm>
                <a:off x="8403178" y="560448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, rate leaving </a:t>
                </a:r>
                <a:r>
                  <a:rPr lang="en-US" sz="1600" b="1" dirty="0"/>
                  <a:t>landing</a:t>
                </a:r>
                <a:r>
                  <a:rPr lang="en-US" sz="1600" dirty="0"/>
                  <a:t> stage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BBF09C-FCED-4B54-450A-E530A9D47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178" y="560448"/>
                <a:ext cx="3749964" cy="246221"/>
              </a:xfrm>
              <a:prstGeom prst="rect">
                <a:avLst/>
              </a:prstGeom>
              <a:blipFill>
                <a:blip r:embed="rId6"/>
                <a:stretch>
                  <a:fillRect l="-1948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2C95A-EC61-359F-C08C-2116D9E7B973}"/>
                  </a:ext>
                </a:extLst>
              </p:cNvPr>
              <p:cNvSpPr txBox="1"/>
              <p:nvPr/>
            </p:nvSpPr>
            <p:spPr>
              <a:xfrm>
                <a:off x="314038" y="2717140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, rate leaving </a:t>
                </a:r>
                <a:r>
                  <a:rPr lang="en-US" sz="1600" b="1" dirty="0"/>
                  <a:t>probing</a:t>
                </a:r>
                <a:r>
                  <a:rPr lang="en-US" sz="1600" dirty="0"/>
                  <a:t> stage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2C95A-EC61-359F-C08C-2116D9E7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8" y="2717140"/>
                <a:ext cx="3749964" cy="246221"/>
              </a:xfrm>
              <a:prstGeom prst="rect">
                <a:avLst/>
              </a:prstGeom>
              <a:blipFill>
                <a:blip r:embed="rId7"/>
                <a:stretch>
                  <a:fillRect l="-1951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9506DD-2970-54B8-8826-1700680364CD}"/>
                  </a:ext>
                </a:extLst>
              </p:cNvPr>
              <p:cNvSpPr txBox="1"/>
              <p:nvPr/>
            </p:nvSpPr>
            <p:spPr>
              <a:xfrm>
                <a:off x="4364182" y="2717139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600" dirty="0"/>
                  <a:t>, Prob. successful </a:t>
                </a:r>
                <a:r>
                  <a:rPr lang="en-US" sz="1600" b="1" dirty="0"/>
                  <a:t>ingestion</a:t>
                </a:r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9506DD-2970-54B8-8826-170068036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2" y="2717139"/>
                <a:ext cx="3749964" cy="246221"/>
              </a:xfrm>
              <a:prstGeom prst="rect">
                <a:avLst/>
              </a:prstGeom>
              <a:blipFill>
                <a:blip r:embed="rId8"/>
                <a:stretch>
                  <a:fillRect l="-1951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D5967-46CA-EB88-BF2D-B996C7C59685}"/>
                  </a:ext>
                </a:extLst>
              </p:cNvPr>
              <p:cNvSpPr txBox="1"/>
              <p:nvPr/>
            </p:nvSpPr>
            <p:spPr>
              <a:xfrm>
                <a:off x="8418946" y="2717138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, Prob. successful </a:t>
                </a:r>
                <a:r>
                  <a:rPr lang="en-US" sz="1600" b="1" dirty="0"/>
                  <a:t>landing</a:t>
                </a:r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D5967-46CA-EB88-BF2D-B996C7C59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46" y="2717138"/>
                <a:ext cx="3749964" cy="246221"/>
              </a:xfrm>
              <a:prstGeom prst="rect">
                <a:avLst/>
              </a:prstGeom>
              <a:blipFill>
                <a:blip r:embed="rId9"/>
                <a:stretch>
                  <a:fillRect l="-1951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B7BE1-A66B-3700-2280-AA91BB59A74C}"/>
                  </a:ext>
                </a:extLst>
              </p:cNvPr>
              <p:cNvSpPr txBox="1"/>
              <p:nvPr/>
            </p:nvSpPr>
            <p:spPr>
              <a:xfrm>
                <a:off x="327892" y="4749185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, Prob. successful </a:t>
                </a:r>
                <a:r>
                  <a:rPr lang="en-US" sz="1600" b="1" dirty="0"/>
                  <a:t>probing</a:t>
                </a:r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B7BE1-A66B-3700-2280-AA91BB59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2" y="4749185"/>
                <a:ext cx="3749964" cy="246221"/>
              </a:xfrm>
              <a:prstGeom prst="rect">
                <a:avLst/>
              </a:prstGeom>
              <a:blipFill>
                <a:blip r:embed="rId10"/>
                <a:stretch>
                  <a:fillRect l="-1951" t="-25000" b="-5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917EBA5-926A-BA5B-C15E-25B6D6FE5390}"/>
              </a:ext>
            </a:extLst>
          </p:cNvPr>
          <p:cNvSpPr txBox="1"/>
          <p:nvPr/>
        </p:nvSpPr>
        <p:spPr>
          <a:xfrm>
            <a:off x="387928" y="1319436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0.66</a:t>
            </a:r>
          </a:p>
          <a:p>
            <a:r>
              <a:rPr lang="en-US" sz="1200" dirty="0"/>
              <a:t>Mean = 0.69</a:t>
            </a:r>
          </a:p>
          <a:p>
            <a:r>
              <a:rPr lang="en-US" sz="1200" dirty="0"/>
              <a:t>Median = 0.82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605B8-85D3-8D21-7A3C-22A5A2412F77}"/>
              </a:ext>
            </a:extLst>
          </p:cNvPr>
          <p:cNvSpPr txBox="1"/>
          <p:nvPr/>
        </p:nvSpPr>
        <p:spPr>
          <a:xfrm>
            <a:off x="6631710" y="1319436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1</a:t>
            </a:r>
          </a:p>
          <a:p>
            <a:r>
              <a:rPr lang="en-US" sz="1200" dirty="0"/>
              <a:t>Mean = 0.62 </a:t>
            </a:r>
          </a:p>
          <a:p>
            <a:r>
              <a:rPr lang="en-US" sz="1200" dirty="0"/>
              <a:t>Median = 0.57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1E4C3-B9F5-2221-593B-2C4F0B69119D}"/>
              </a:ext>
            </a:extLst>
          </p:cNvPr>
          <p:cNvSpPr txBox="1"/>
          <p:nvPr/>
        </p:nvSpPr>
        <p:spPr>
          <a:xfrm>
            <a:off x="9550400" y="1319436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0.1</a:t>
            </a:r>
          </a:p>
          <a:p>
            <a:r>
              <a:rPr lang="en-US" sz="1200" dirty="0"/>
              <a:t>Mean = 1191.39</a:t>
            </a:r>
          </a:p>
          <a:p>
            <a:r>
              <a:rPr lang="en-US" sz="1200" dirty="0"/>
              <a:t>Median = 0.12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1FB5C-81AA-250C-2A08-20FC1F6ABBD8}"/>
              </a:ext>
            </a:extLst>
          </p:cNvPr>
          <p:cNvSpPr txBox="1"/>
          <p:nvPr/>
        </p:nvSpPr>
        <p:spPr>
          <a:xfrm>
            <a:off x="4839856" y="3376801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0.9</a:t>
            </a:r>
          </a:p>
          <a:p>
            <a:r>
              <a:rPr lang="en-US" sz="1200" dirty="0"/>
              <a:t>Mean = 0.76</a:t>
            </a:r>
          </a:p>
          <a:p>
            <a:r>
              <a:rPr lang="en-US" sz="1200" dirty="0"/>
              <a:t>Median = 0.95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4C89A-B3BC-FAF9-BECD-648080A2CC72}"/>
              </a:ext>
            </a:extLst>
          </p:cNvPr>
          <p:cNvSpPr txBox="1"/>
          <p:nvPr/>
        </p:nvSpPr>
        <p:spPr>
          <a:xfrm>
            <a:off x="2341420" y="3375967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0.2</a:t>
            </a:r>
          </a:p>
          <a:p>
            <a:r>
              <a:rPr lang="en-US" sz="1200" dirty="0"/>
              <a:t>Mean = 0.17</a:t>
            </a:r>
          </a:p>
          <a:p>
            <a:r>
              <a:rPr lang="en-US" sz="1200" dirty="0"/>
              <a:t>Median = 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5C140-0D68-725B-0795-850112B70D82}"/>
              </a:ext>
            </a:extLst>
          </p:cNvPr>
          <p:cNvSpPr txBox="1"/>
          <p:nvPr/>
        </p:nvSpPr>
        <p:spPr>
          <a:xfrm>
            <a:off x="8525295" y="3375967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0.7</a:t>
            </a:r>
          </a:p>
          <a:p>
            <a:r>
              <a:rPr lang="en-US" sz="1200" dirty="0"/>
              <a:t>Mean = 0.60</a:t>
            </a:r>
          </a:p>
          <a:p>
            <a:r>
              <a:rPr lang="en-US" sz="1200" dirty="0"/>
              <a:t>Median = 0.66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FB3E-BC31-8B50-F930-6BFFE9A1A093}"/>
              </a:ext>
            </a:extLst>
          </p:cNvPr>
          <p:cNvSpPr txBox="1"/>
          <p:nvPr/>
        </p:nvSpPr>
        <p:spPr>
          <a:xfrm>
            <a:off x="447240" y="571356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0.8</a:t>
            </a:r>
          </a:p>
          <a:p>
            <a:r>
              <a:rPr lang="en-US" sz="1200" dirty="0"/>
              <a:t>Mean = 0.86</a:t>
            </a:r>
          </a:p>
          <a:p>
            <a:r>
              <a:rPr lang="en-US" sz="1200" dirty="0"/>
              <a:t>Median = 0.94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6625DA-C4BF-7320-57EB-C12F829F02EF}"/>
              </a:ext>
            </a:extLst>
          </p:cNvPr>
          <p:cNvSpPr txBox="1"/>
          <p:nvPr/>
        </p:nvSpPr>
        <p:spPr>
          <a:xfrm>
            <a:off x="0" y="-37659"/>
            <a:ext cx="50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Mechanistic parameter posterior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9308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C5F32-D70A-B0A7-95FD-D28B9452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4809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F40CB-F0FD-972D-FEDB-5DAA42AB5EE9}"/>
                  </a:ext>
                </a:extLst>
              </p:cNvPr>
              <p:cNvSpPr txBox="1"/>
              <p:nvPr/>
            </p:nvSpPr>
            <p:spPr>
              <a:xfrm>
                <a:off x="6136849" y="65988"/>
                <a:ext cx="6055151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Correlations among fitted mechanistic parameters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strongly correlated</a:t>
                </a:r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r>
                  <a:rPr lang="en-US" sz="1400" dirty="0"/>
                  <a:t>- Correlations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with log(Likelihood) suggest the fitting method is not converging well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F40CB-F0FD-972D-FEDB-5DAA42AB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49" y="65988"/>
                <a:ext cx="6055151" cy="2616101"/>
              </a:xfrm>
              <a:prstGeom prst="rect">
                <a:avLst/>
              </a:prstGeom>
              <a:blipFill>
                <a:blip r:embed="rId3"/>
                <a:stretch>
                  <a:fillRect l="-906" t="-1166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6ED988-BE0F-65DD-E406-2F66834DF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43" y="4175912"/>
            <a:ext cx="5061683" cy="9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704E9-CFC8-EB97-5C25-8142C511E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93150"/>
            <a:ext cx="12192000" cy="6260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5614C-00AE-B787-42B7-0F7A99FF8672}"/>
              </a:ext>
            </a:extLst>
          </p:cNvPr>
          <p:cNvSpPr txBox="1"/>
          <p:nvPr/>
        </p:nvSpPr>
        <p:spPr>
          <a:xfrm>
            <a:off x="0" y="-37659"/>
            <a:ext cx="517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Mechanistic matrix entry posterior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3825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C5F32-D70A-B0A7-95FD-D28B945278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41"/>
            <a:ext cx="6194809" cy="6796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F40CB-F0FD-972D-FEDB-5DAA42AB5EE9}"/>
                  </a:ext>
                </a:extLst>
              </p:cNvPr>
              <p:cNvSpPr txBox="1"/>
              <p:nvPr/>
            </p:nvSpPr>
            <p:spPr>
              <a:xfrm>
                <a:off x="6136849" y="65988"/>
                <a:ext cx="6055151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Correlations among fitted mechanistic parameters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400" dirty="0"/>
                  <a:t> strongly positively correlated</a:t>
                </a:r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400" dirty="0"/>
                  <a:t> strongly positively correlated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1400" dirty="0"/>
                  <a:t>Possibly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r>
                  <a:rPr lang="en-US" sz="1400" dirty="0"/>
                  <a:t>- No strong correlations between log(Likelihood) and any of the matrix entries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F40CB-F0FD-972D-FEDB-5DAA42AB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49" y="65988"/>
                <a:ext cx="6055151" cy="5416868"/>
              </a:xfrm>
              <a:prstGeom prst="rect">
                <a:avLst/>
              </a:prstGeom>
              <a:blipFill>
                <a:blip r:embed="rId3"/>
                <a:stretch>
                  <a:fillRect l="-906" t="-563" r="-10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58EF0C-BA7E-7ED5-8CF9-9BCF858FA36F}"/>
                  </a:ext>
                </a:extLst>
              </p:cNvPr>
              <p:cNvSpPr txBox="1"/>
              <p:nvPr/>
            </p:nvSpPr>
            <p:spPr>
              <a:xfrm>
                <a:off x="6442364" y="2279074"/>
                <a:ext cx="2584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58EF0C-BA7E-7ED5-8CF9-9BCF858F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64" y="2279074"/>
                <a:ext cx="2584490" cy="553998"/>
              </a:xfrm>
              <a:prstGeom prst="rect">
                <a:avLst/>
              </a:prstGeom>
              <a:blipFill>
                <a:blip r:embed="rId4"/>
                <a:stretch>
                  <a:fillRect l="-943" t="-1099" r="-472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612B62-D247-C9A7-2921-D63FBF0132C0}"/>
                  </a:ext>
                </a:extLst>
              </p:cNvPr>
              <p:cNvSpPr txBox="1"/>
              <p:nvPr/>
            </p:nvSpPr>
            <p:spPr>
              <a:xfrm>
                <a:off x="6520873" y="3913911"/>
                <a:ext cx="11673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612B62-D247-C9A7-2921-D63FBF01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73" y="3913911"/>
                <a:ext cx="1167306" cy="553998"/>
              </a:xfrm>
              <a:prstGeom prst="rect">
                <a:avLst/>
              </a:prstGeom>
              <a:blipFill>
                <a:blip r:embed="rId5"/>
                <a:stretch>
                  <a:fillRect l="-2618" r="-2094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6A8FC41-A699-5955-2370-0737C1398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577" y="545487"/>
            <a:ext cx="5061683" cy="9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FFB15-7A18-AB44-3287-9AC2D39FCC72}"/>
              </a:ext>
            </a:extLst>
          </p:cNvPr>
          <p:cNvSpPr txBox="1"/>
          <p:nvPr/>
        </p:nvSpPr>
        <p:spPr>
          <a:xfrm>
            <a:off x="0" y="-37659"/>
            <a:ext cx="28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Profile likelihood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DB435-0A3D-489D-9EBA-75269F85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57"/>
            <a:ext cx="12192000" cy="63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7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361</Words>
  <Application>Microsoft Office PowerPoint</Application>
  <PresentationFormat>Widescreen</PresentationFormat>
  <Paragraphs>105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The blood feeding process</vt:lpstr>
      <vt:lpstr>Reduced blood-feeding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Dahlin</dc:creator>
  <cp:lastModifiedBy>Kyle Dahlin</cp:lastModifiedBy>
  <cp:revision>14</cp:revision>
  <dcterms:created xsi:type="dcterms:W3CDTF">2024-04-12T15:22:25Z</dcterms:created>
  <dcterms:modified xsi:type="dcterms:W3CDTF">2024-04-12T18:54:23Z</dcterms:modified>
</cp:coreProperties>
</file>