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7"/>
  </p:notesMasterIdLst>
  <p:sldIdLst>
    <p:sldId id="256" r:id="rId2"/>
    <p:sldId id="259" r:id="rId3"/>
    <p:sldId id="257" r:id="rId4"/>
    <p:sldId id="261" r:id="rId5"/>
    <p:sldId id="260" r:id="rId6"/>
    <p:sldId id="262" r:id="rId7"/>
    <p:sldId id="273" r:id="rId8"/>
    <p:sldId id="263" r:id="rId9"/>
    <p:sldId id="267" r:id="rId10"/>
    <p:sldId id="283" r:id="rId11"/>
    <p:sldId id="282" r:id="rId12"/>
    <p:sldId id="288" r:id="rId13"/>
    <p:sldId id="274" r:id="rId14"/>
    <p:sldId id="265" r:id="rId15"/>
    <p:sldId id="266" r:id="rId16"/>
    <p:sldId id="272" r:id="rId17"/>
    <p:sldId id="269" r:id="rId18"/>
    <p:sldId id="294" r:id="rId19"/>
    <p:sldId id="271" r:id="rId20"/>
    <p:sldId id="270" r:id="rId21"/>
    <p:sldId id="275" r:id="rId22"/>
    <p:sldId id="277" r:id="rId23"/>
    <p:sldId id="289" r:id="rId24"/>
    <p:sldId id="276" r:id="rId25"/>
    <p:sldId id="286" r:id="rId26"/>
    <p:sldId id="287" r:id="rId27"/>
    <p:sldId id="290" r:id="rId28"/>
    <p:sldId id="291" r:id="rId29"/>
    <p:sldId id="293" r:id="rId30"/>
    <p:sldId id="292" r:id="rId31"/>
    <p:sldId id="280" r:id="rId32"/>
    <p:sldId id="285" r:id="rId33"/>
    <p:sldId id="284" r:id="rId34"/>
    <p:sldId id="281" r:id="rId35"/>
    <p:sldId id="27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A118991B-EA4C-4F0D-A9A3-BCEB1B3C9018}">
          <p14:sldIdLst>
            <p14:sldId id="256"/>
            <p14:sldId id="259"/>
            <p14:sldId id="257"/>
            <p14:sldId id="261"/>
            <p14:sldId id="260"/>
            <p14:sldId id="262"/>
            <p14:sldId id="273"/>
            <p14:sldId id="263"/>
            <p14:sldId id="267"/>
            <p14:sldId id="283"/>
            <p14:sldId id="282"/>
            <p14:sldId id="288"/>
            <p14:sldId id="274"/>
            <p14:sldId id="265"/>
            <p14:sldId id="266"/>
            <p14:sldId id="272"/>
            <p14:sldId id="269"/>
            <p14:sldId id="294"/>
            <p14:sldId id="271"/>
            <p14:sldId id="270"/>
            <p14:sldId id="275"/>
            <p14:sldId id="277"/>
            <p14:sldId id="289"/>
            <p14:sldId id="276"/>
          </p14:sldIdLst>
        </p14:section>
        <p14:section name="12/1 meeting" id="{B637FAAA-5CDE-465A-B1CF-5E2227C56876}">
          <p14:sldIdLst>
            <p14:sldId id="286"/>
            <p14:sldId id="287"/>
            <p14:sldId id="290"/>
            <p14:sldId id="291"/>
            <p14:sldId id="293"/>
            <p14:sldId id="292"/>
            <p14:sldId id="280"/>
            <p14:sldId id="285"/>
            <p14:sldId id="284"/>
            <p14:sldId id="281"/>
            <p14:sldId id="2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87848" autoAdjust="0"/>
  </p:normalViewPr>
  <p:slideViewPr>
    <p:cSldViewPr snapToGrid="0">
      <p:cViewPr varScale="1">
        <p:scale>
          <a:sx n="72" d="100"/>
          <a:sy n="72" d="100"/>
        </p:scale>
        <p:origin x="389" y="3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5.54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24575,'13'204'0,"-4"-97"0,19 92 0,16-4 0,-5-25 0,57 389 0,-63-359 0,21 182 0,-21 517 0,-38-765 0,-44 261 0,36-335 0,-3-1 0,-47 110 0,-74 245 0,129-386 0,-6 21-682,-13 91-1,25-119-6143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69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0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4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03.67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30:15.77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0 121 24575,'18'4'0,"-5"0"0,72 11 0,-18-3 0,70 4 0,802 0 0,-851-18 0,1-4 0,91-19 0,435-65-502,-352 59-5850,65 4 5913,-188 21 6007,88 6-3692,-157 4-1951,84 16-1,152 24 76,-176-29 0,-92-10-18,41 6-1329,-65-8-5479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6.34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24575,'1'3'0,"0"-1"0,0 0 0,0 0 0,0 0 0,0 0 0,1 0 0,-1 0 0,1-1 0,0 1 0,-1 0 0,1-1 0,0 1 0,3 1 0,-3-1 0,12 8 0,0-1 0,1 0 0,0-1 0,21 8 0,69 20 0,-46-22 6,0-3 0,109 8 1,126-14-160,-224-6 1,697 0-1546,1777-2-742,-2264 17 6864,-254-11-4424,42 10 0,49 16 64,184 42-566,477 47-1688,-604-95 1263,-133-16-3709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171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 0 24575,'0'3'0,"0"2"0,0 8 0,0 3 0,0 4 0,0 1 0,0 4 0,0-1 0,0-1 0,0-1 0,0 1 0,2 3 0,1 4 0,0 4 0,-1-2 0,2-6 0,0-3 0,-1-6-8191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8:57.67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24575,'0'0'-8191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26.993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1 24575,'2'0'0,"-1"1"0,0 0 0,0-1 0,0 1 0,0 0 0,0 0 0,0 0 0,0 0 0,-1 0 0,1 0 0,0 0 0,-1 0 0,1 0 0,0 2 0,4 4 0,237 300 0,-197-257 0,94 82 0,-10-11 0,-45-33 0,193 182 0,-225-227 0,214 192 0,138 157 0,-361-352 0,192 171 0,-35-34 0,-69-53 0,-9-9 0,-50-51 0,79 64 0,-67-66 0,58 45 0,19 14 0,-35-35 0,6 3 0,-108-70 0,1-1 0,0-2 0,2 0 0,0-2 0,34 14 0,-46-22 0,-1 1 0,0 0 0,-1 1 0,22 18 0,-19-15 0,0 0 0,23 12 0,-3-6 0,-1 2 0,52 37 0,-73-43 0,0 0 0,20 23 0,-22-21 0,1-2 0,24 21 0,-15-18 0,-7-5 0,14 12 0,-2-2 0,-19-15 0,0 1 0,10 8 0,-12-8 0,0 0 0,1-1 0,0 1 0,0-2 0,0 1 0,1-1 0,0 0 0,16 7 0,11 5 133,-10-3-1631,-14-10-5328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3.525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41 1 24575,'-2'46'0,"-11"61"0,1 24 0,6-61 0,-1 37 0,6-83 0,2-1 0,0 0 0,2 0 0,0 0 0,13 43 0,-1-13-1365,-13-43-5461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34.752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24575,'225'0'0,"-219"1"0,0-1 0,0 1 0,-1 0 0,1 1 0,0-1 0,-1 1 0,1 0 0,-1 0 0,1 1 0,-1 0 0,0 0 0,0 0 0,0 0 0,-1 1 0,1 0 0,-1 0 0,7 8 0,-9-9 0,0-1 0,0 1 0,0 0 0,0 0 0,0 1 0,0-1 0,-1 0 0,0 1 0,0-1 0,0 1 0,0-1 0,0 1 0,-1-1 0,1 1 0,-1-1 0,0 1 0,0 0 0,0-1 0,-1 1 0,1-1 0,-1 1 0,0 0 0,0-1 0,0 0 0,0 1 0,-1-1 0,1 0 0,-1 1 0,-3 3 0,-3 3 0,0-1 0,0 0 0,-1 0 0,-11 7 0,16-12 0,-8 6 0,0-1 0,-1 0 0,0-1 0,-1 0 0,1-1 0,-1-1 0,-16 5 0,-13 6-1365,31-12-5461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4.558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15 0 24575,'0'46'0,"-8"71"0,5-97 0,1 0 0,1 0 0,1 0 0,1 0 0,0-1 0,5 24 0,-3-28-64,-3-12-66,0 1 0,1-1 0,-1 1 0,1-1-1,0 0 1,0 1 0,0-1 0,1 0 0,2 5 0,2-1-6696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2-01T19:29:45.087"/>
    </inkml:context>
    <inkml:brush xml:id="br0">
      <inkml:brushProperty name="width" value="0.035" units="cm"/>
      <inkml:brushProperty name="height" value="0.035" units="cm"/>
    </inkml:brush>
  </inkml:definitions>
  <inkml:trace contextRef="#ctx0" brushRef="#br0">0 0 24575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593231-B4C8-4C6C-A1E5-334C41ED4BA2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25EF6B-6ACB-46E5-B99D-705B55B044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6876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Mixture of </a:t>
            </a:r>
            <a:r>
              <a:rPr lang="en-US" dirty="0" err="1"/>
              <a:t>Coxian</a:t>
            </a:r>
            <a:r>
              <a:rPr lang="en-US" dirty="0"/>
              <a:t> distributed waiting time and exponential (minimum of the two)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1713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fixed extrinsic incubation period, what fraction of compartments are potentially transmissible.</a:t>
            </a:r>
          </a:p>
          <a:p>
            <a:r>
              <a:rPr lang="en-US" dirty="0"/>
              <a:t>Assume all mosquitoes acquire infection on their first bite.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8368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147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Given a fixed extrinsic incubation period, what fraction of compartments are potentially transmissible.</a:t>
            </a:r>
          </a:p>
          <a:p>
            <a:r>
              <a:rPr lang="en-US" dirty="0"/>
              <a:t>Assume all mosquitoes acquire infection on their first bite.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9308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25EF6B-6ACB-46E5-B99D-705B55B044BD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4622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4CE6C-D79D-F234-330F-FCE997B562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578EDA-16C8-A3A5-B980-B024CBE4BF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D2B31C-1B33-CD86-E403-F98497F97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34CDB-573E-0FEB-55DD-874D2F621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FEAFF-58AB-66CC-DF5D-583158C12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17204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B7448-CCBB-10F0-2537-5C27DEE4C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003590-B392-D2FF-31FB-BDC8446E42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B6C35-EF38-3384-8F4A-DC250338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CBE56-1F46-9694-875E-462E47D4F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048E43-5CB6-1F0E-AC44-E25AEDF7F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734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FF06FF-CCB5-AB69-AA16-204E181910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FDBE7C-C25D-CBCF-5505-623DCEADAA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139EF8-4E40-D63C-21BC-12C0FA22C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B813E28-EE3E-A9A8-AD83-CDC2D3747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063FA-BA59-99F7-5D8C-E28D8C37C6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1159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5DDDE-CE3D-6DAE-B113-9A74D19E17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2A78FC-F6BD-92DA-3491-5749D12E2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92BC95-E52A-BC47-5B5E-F4B858567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95FC0A-8D7A-C370-DEA6-0801EFFB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D68AAA-48A7-7D4A-9695-6A8F3330B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181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1007-4818-C615-FBA4-60467C046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035588-A13F-A0EF-1E4B-3ECCB9BFB2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97BEF-7CC8-3A67-431C-3FE8DFB76F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1FA3E6-627B-1117-5CC2-F858819656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63FAF-3936-837E-82CF-980B6CFF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5114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FCB4-64F2-A2B6-746D-21AEF5929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A7802-EC24-3EF4-4DC7-F3BD22F1B5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065882-CD32-9896-D603-AA943DC944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C3BB65-A1F6-9BED-377A-B2AA52F95F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503621-7EEE-4431-A16A-3F1B352A7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73025-0069-B409-5E58-1A8A3BAEF5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546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9052B-A0D2-563F-A579-65991751C9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CDA25-B1F1-F5CF-339E-74F78F1DA5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439377-905A-1467-7B8B-2051A5AC7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7307DC-56BF-86F3-97DD-B102BE2C6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0E33B9-F78B-8631-17A1-FCBA569C38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536F35-3CC3-1444-2CF4-783A097C0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B65F76-A9C6-D9D7-3DDC-BCCFE2032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3384D1-D260-59B8-6DFB-F11A72DFE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9164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50AB1-0518-91FA-3AC6-E826B672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1C592B-1FEA-3A28-222C-C352C78BE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648A75-442C-BD4C-4A01-C5D25C131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63D41F-1F5C-9551-BF0F-DDCE2B273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27981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CBD5F09-92B3-B94C-0276-9A201AEDF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860DE6-36DE-E1F8-D114-922C75CB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C15E2-BEAC-91D6-523A-86BD989DC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7004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226EE-8F4B-D39B-45A2-FC7BC97A6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1BE83-93D4-D100-30B1-002A3FB320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2BF4D5A-717F-4BFB-9A22-D04964AB18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A9E2FD-5339-5F9C-B215-3DCE49FD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F6BB20-9E7B-0089-A20C-84BD3A8FE6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CE593CB-D677-7CD4-2CA5-BB6946EB3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259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3F11-57BB-2AA0-FBBB-388C70904E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CCBB16D-7CE7-A323-79CB-C4FFC090B6C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D4F27E-E54B-95D8-2678-81EFFC83A2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A97E49-6DAD-E732-FB07-7E20078B3D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5C9D9-DB76-1071-545A-C408A0B5C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ED6A0B-7871-55C1-EE4E-A3AB1FEF7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458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EEDE5BA-640B-3A97-A1E3-3F4C6A7F7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856B4-BB1B-D42E-78CF-7BD365F21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342334-94D2-B8CD-BC5D-23D412059C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F84401-F3A6-4A61-8137-AFB11B61968D}" type="datetimeFigureOut">
              <a:rPr lang="en-US" smtClean="0"/>
              <a:t>12/21/2023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57977D-01E9-1D08-35CB-542A31F7B7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29FF04-4621-8C2A-5F49-044CBC8F8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8AEF8-65FE-4908-AD14-7A8CF7B85F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77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7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19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3" Type="http://schemas.openxmlformats.org/officeDocument/2006/relationships/image" Target="../media/image510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80.png"/><Relationship Id="rId11" Type="http://schemas.openxmlformats.org/officeDocument/2006/relationships/image" Target="../media/image130.png"/><Relationship Id="rId5" Type="http://schemas.openxmlformats.org/officeDocument/2006/relationships/image" Target="../media/image74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10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0.png"/><Relationship Id="rId3" Type="http://schemas.openxmlformats.org/officeDocument/2006/relationships/image" Target="../media/image150.png"/><Relationship Id="rId7" Type="http://schemas.openxmlformats.org/officeDocument/2006/relationships/image" Target="../media/image19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10" Type="http://schemas.openxmlformats.org/officeDocument/2006/relationships/image" Target="../media/image220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13" Type="http://schemas.openxmlformats.org/officeDocument/2006/relationships/customXml" Target="../ink/ink6.xml"/><Relationship Id="rId18" Type="http://schemas.openxmlformats.org/officeDocument/2006/relationships/image" Target="../media/image59.png"/><Relationship Id="rId26" Type="http://schemas.openxmlformats.org/officeDocument/2006/relationships/customXml" Target="../ink/ink16.xml"/><Relationship Id="rId3" Type="http://schemas.openxmlformats.org/officeDocument/2006/relationships/customXml" Target="../ink/ink1.xml"/><Relationship Id="rId21" Type="http://schemas.openxmlformats.org/officeDocument/2006/relationships/customXml" Target="../ink/ink11.xml"/><Relationship Id="rId7" Type="http://schemas.openxmlformats.org/officeDocument/2006/relationships/customXml" Target="../ink/ink3.xml"/><Relationship Id="rId12" Type="http://schemas.openxmlformats.org/officeDocument/2006/relationships/image" Target="../media/image56.png"/><Relationship Id="rId17" Type="http://schemas.openxmlformats.org/officeDocument/2006/relationships/customXml" Target="../ink/ink8.xml"/><Relationship Id="rId25" Type="http://schemas.openxmlformats.org/officeDocument/2006/relationships/customXml" Target="../ink/ink15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58.png"/><Relationship Id="rId20" Type="http://schemas.openxmlformats.org/officeDocument/2006/relationships/customXml" Target="../ink/ink10.xml"/><Relationship Id="rId29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11" Type="http://schemas.openxmlformats.org/officeDocument/2006/relationships/customXml" Target="../ink/ink5.xml"/><Relationship Id="rId24" Type="http://schemas.openxmlformats.org/officeDocument/2006/relationships/customXml" Target="../ink/ink14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customXml" Target="../ink/ink13.xml"/><Relationship Id="rId28" Type="http://schemas.openxmlformats.org/officeDocument/2006/relationships/customXml" Target="../ink/ink18.xml"/><Relationship Id="rId10" Type="http://schemas.openxmlformats.org/officeDocument/2006/relationships/image" Target="../media/image55.png"/><Relationship Id="rId19" Type="http://schemas.openxmlformats.org/officeDocument/2006/relationships/customXml" Target="../ink/ink9.xml"/><Relationship Id="rId4" Type="http://schemas.openxmlformats.org/officeDocument/2006/relationships/image" Target="../media/image52.png"/><Relationship Id="rId9" Type="http://schemas.openxmlformats.org/officeDocument/2006/relationships/customXml" Target="../ink/ink4.xml"/><Relationship Id="rId14" Type="http://schemas.openxmlformats.org/officeDocument/2006/relationships/image" Target="../media/image57.png"/><Relationship Id="rId22" Type="http://schemas.openxmlformats.org/officeDocument/2006/relationships/customXml" Target="../ink/ink12.xml"/><Relationship Id="rId27" Type="http://schemas.openxmlformats.org/officeDocument/2006/relationships/customXml" Target="../ink/ink17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7.png"/><Relationship Id="rId7" Type="http://schemas.openxmlformats.org/officeDocument/2006/relationships/image" Target="../media/image65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10" Type="http://schemas.openxmlformats.org/officeDocument/2006/relationships/image" Target="../media/image61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3" Type="http://schemas.openxmlformats.org/officeDocument/2006/relationships/image" Target="../media/image69.png"/><Relationship Id="rId7" Type="http://schemas.openxmlformats.org/officeDocument/2006/relationships/image" Target="../media/image65.png"/><Relationship Id="rId12" Type="http://schemas.openxmlformats.org/officeDocument/2006/relationships/image" Target="../media/image21.sv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4.png"/><Relationship Id="rId11" Type="http://schemas.openxmlformats.org/officeDocument/2006/relationships/image" Target="../media/image20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62.png"/><Relationship Id="rId9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66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0.png"/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6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5E7161-4C4B-C181-0104-8E71E2D57D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blood feeding case studies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BD290B-EFDB-1C3D-DF69-DCC504ECF62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626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164028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3990499" y="3162626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46035" y="316388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2829009" y="3526434"/>
            <a:ext cx="1161490" cy="75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179219" y="3526434"/>
            <a:ext cx="1166816" cy="125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711947" y="3160029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9121426" y="978999"/>
            <a:ext cx="3851" cy="4365912"/>
          </a:xfrm>
          <a:prstGeom prst="curvedConnector3">
            <a:avLst>
              <a:gd name="adj1" fmla="val 2053274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34755" y="3527688"/>
            <a:ext cx="1161490" cy="632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44285" y="-199396"/>
            <a:ext cx="2597" cy="6721448"/>
          </a:xfrm>
          <a:prstGeom prst="curvedConnector3">
            <a:avLst>
              <a:gd name="adj1" fmla="val 4652140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765393" y="-1370714"/>
            <a:ext cx="10171" cy="9071658"/>
          </a:xfrm>
          <a:prstGeom prst="curvedConnector3">
            <a:avLst>
              <a:gd name="adj1" fmla="val 1602224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77307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374871" y="3527658"/>
            <a:ext cx="265418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696245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884965" y="3523837"/>
            <a:ext cx="826982" cy="1017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/>
              <p:nvPr/>
            </p:nvSpPr>
            <p:spPr>
              <a:xfrm>
                <a:off x="2846853" y="3191178"/>
                <a:ext cx="10923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C2FCA46-17B2-AA70-719E-539A7F9DB0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6853" y="3191178"/>
                <a:ext cx="1092350" cy="276999"/>
              </a:xfrm>
              <a:prstGeom prst="rect">
                <a:avLst/>
              </a:prstGeom>
              <a:blipFill>
                <a:blip r:embed="rId2"/>
                <a:stretch>
                  <a:fillRect l="-7263" t="-2174" r="-2235" b="-326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/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(1−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F73EB3E-8B6C-0D92-C815-9CF694A30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0332" y="3170200"/>
                <a:ext cx="1363387" cy="553998"/>
              </a:xfrm>
              <a:prstGeom prst="rect">
                <a:avLst/>
              </a:prstGeom>
              <a:blipFill>
                <a:blip r:embed="rId3"/>
                <a:stretch>
                  <a:fillRect t="-10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/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D621746-E4AC-E27E-B8AA-8EEBE4F89A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76988" y="3200945"/>
                <a:ext cx="290208" cy="276999"/>
              </a:xfrm>
              <a:prstGeom prst="rect">
                <a:avLst/>
              </a:prstGeom>
              <a:blipFill>
                <a:blip r:embed="rId4"/>
                <a:stretch>
                  <a:fillRect l="-20833" r="-6250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/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12E5AAD2-3025-4E8D-1E39-62FFE5F5E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617" y="2516963"/>
                <a:ext cx="496033" cy="276999"/>
              </a:xfrm>
              <a:prstGeom prst="rect">
                <a:avLst/>
              </a:prstGeom>
              <a:blipFill>
                <a:blip r:embed="rId5"/>
                <a:stretch>
                  <a:fillRect l="-6098" r="-4878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/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5F8E875D-A007-87A0-196A-36373D3E13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3977" y="2514740"/>
                <a:ext cx="506677" cy="276999"/>
              </a:xfrm>
              <a:prstGeom prst="rect">
                <a:avLst/>
              </a:prstGeom>
              <a:blipFill>
                <a:blip r:embed="rId6"/>
                <a:stretch>
                  <a:fillRect l="-6024" r="-4819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u="sng" dirty="0"/>
                  <a:t>one additional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 having had exactly </a:t>
                </a:r>
                <a:r>
                  <a:rPr lang="en-US" sz="2400" i="1" dirty="0"/>
                  <a:t>i-1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out of blood-feeding state </a:t>
                </a:r>
                <a:r>
                  <a:rPr lang="en-US" sz="2400" i="1" dirty="0"/>
                  <a:t>j</a:t>
                </a:r>
                <a:endParaRPr lang="en-US" sz="2400" dirty="0"/>
              </a:p>
            </p:txBody>
          </p:sp>
        </mc:Choice>
        <mc:Fallback xmlns="">
          <p:sp>
            <p:nvSpPr>
              <p:cNvPr id="20" name="Content Placeholder 3">
                <a:extLst>
                  <a:ext uri="{FF2B5EF4-FFF2-40B4-BE49-F238E27FC236}">
                    <a16:creationId xmlns:a16="http://schemas.microsoft.com/office/drawing/2014/main" id="{95C52735-ECD7-C7A4-1BDC-E7CE3E5A1F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582" y="5313290"/>
                <a:ext cx="11880574" cy="1415845"/>
              </a:xfrm>
              <a:prstGeom prst="rect">
                <a:avLst/>
              </a:prstGeom>
              <a:blipFill>
                <a:blip r:embed="rId7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/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9C82677F-AE2C-6296-A03D-292175EEAD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9125" y="2514740"/>
                <a:ext cx="506677" cy="276999"/>
              </a:xfrm>
              <a:prstGeom prst="rect">
                <a:avLst/>
              </a:prstGeom>
              <a:blipFill>
                <a:blip r:embed="rId8"/>
                <a:stretch>
                  <a:fillRect l="-6024" r="-602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504BF47D-2024-BD44-933E-357D98E790ED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5400000" flipH="1" flipV="1">
            <a:off x="6765392" y="-643098"/>
            <a:ext cx="10171" cy="9071658"/>
          </a:xfrm>
          <a:prstGeom prst="curvedConnector3">
            <a:avLst>
              <a:gd name="adj1" fmla="val -2247567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4633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460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4606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𝜅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a mosquito of type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proceeds out of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3654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6AF1E45-0E3A-EB5D-9D18-F24B895B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912059" y="3429000"/>
            <a:ext cx="8146614" cy="3226650"/>
          </a:xfrm>
          <a:prstGeom prst="rect">
            <a:avLst/>
          </a:prstGeom>
        </p:spPr>
      </p:pic>
      <p:pic>
        <p:nvPicPr>
          <p:cNvPr id="74" name="Picture 73">
            <a:extLst>
              <a:ext uri="{FF2B5EF4-FFF2-40B4-BE49-F238E27FC236}">
                <a16:creationId xmlns:a16="http://schemas.microsoft.com/office/drawing/2014/main" id="{AD9AFC01-1DA1-FAE2-4FDD-77D3726E616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912059" y="592173"/>
            <a:ext cx="8387815" cy="18602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25904C-6775-D995-BAC1-B5A16AEDED84}"/>
              </a:ext>
            </a:extLst>
          </p:cNvPr>
          <p:cNvSpPr txBox="1">
            <a:spLocks/>
          </p:cNvSpPr>
          <p:nvPr/>
        </p:nvSpPr>
        <p:spPr>
          <a:xfrm>
            <a:off x="0" y="20780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“Disrupt” model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EE8A87A-A687-1869-A02D-39BDD892EBFF}"/>
              </a:ext>
            </a:extLst>
          </p:cNvPr>
          <p:cNvSpPr txBox="1">
            <a:spLocks/>
          </p:cNvSpPr>
          <p:nvPr/>
        </p:nvSpPr>
        <p:spPr>
          <a:xfrm>
            <a:off x="0" y="2909126"/>
            <a:ext cx="10515600" cy="132556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“Fate” model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96354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model, specified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B8EE4B6-1067-9F28-FF0B-B68E83EDA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7209" y="1957754"/>
            <a:ext cx="9517582" cy="294249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u="sng" dirty="0"/>
                  <a:t>one additional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 having had exactly </a:t>
                </a:r>
                <a:r>
                  <a:rPr lang="en-US" sz="2400" i="1" dirty="0"/>
                  <a:t>i-1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out of blood-feeding state </a:t>
                </a:r>
                <a:r>
                  <a:rPr lang="en-US" sz="2400" i="1" dirty="0"/>
                  <a:t>j</a:t>
                </a:r>
                <a:endParaRPr lang="en-US" sz="24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320806"/>
                <a:ext cx="11880574" cy="1415845"/>
              </a:xfrm>
              <a:prstGeom prst="rect">
                <a:avLst/>
              </a:prstGeom>
              <a:blipFill>
                <a:blip r:embed="rId3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183B8E93-F9AE-3BE6-2A54-6C12F3A132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794753"/>
            <a:ext cx="12192000" cy="326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8500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118" name="Content Placeholder 3">
            <a:extLst>
              <a:ext uri="{FF2B5EF4-FFF2-40B4-BE49-F238E27FC236}">
                <a16:creationId xmlns:a16="http://schemas.microsoft.com/office/drawing/2014/main" id="{541FDB34-D69F-93B3-2C43-C64517A132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2234" y="5813838"/>
            <a:ext cx="11477980" cy="124137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Larval rearing conditions determine the distribution of mosquitoes needing </a:t>
            </a:r>
            <a:r>
              <a:rPr lang="en-US" sz="2400" i="1" dirty="0"/>
              <a:t>1, 2,…, k </a:t>
            </a:r>
            <a:r>
              <a:rPr lang="en-US" sz="2400" dirty="0"/>
              <a:t>blood meals to attain the repletion state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FFE230CE-6DCB-30FC-419E-459CE3E69786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4A94B8C8-41CA-6725-B5A4-536D177951F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1" name="Rectangle: Rounded Corners 120">
            <a:extLst>
              <a:ext uri="{FF2B5EF4-FFF2-40B4-BE49-F238E27FC236}">
                <a16:creationId xmlns:a16="http://schemas.microsoft.com/office/drawing/2014/main" id="{9E3F7E95-D49D-B499-C242-81168B9BEC55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B0211015-3DA4-B50F-2102-36835103F3DD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B15205C2-C7F8-A082-FD27-1C3F891E23B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24" name="Rectangle: Rounded Corners 123">
            <a:extLst>
              <a:ext uri="{FF2B5EF4-FFF2-40B4-BE49-F238E27FC236}">
                <a16:creationId xmlns:a16="http://schemas.microsoft.com/office/drawing/2014/main" id="{6657D5A4-8F04-6DD1-7A6C-5C9AEA71268D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25" name="Straight Arrow Connector 124">
            <a:extLst>
              <a:ext uri="{FF2B5EF4-FFF2-40B4-BE49-F238E27FC236}">
                <a16:creationId xmlns:a16="http://schemas.microsoft.com/office/drawing/2014/main" id="{351217C8-B512-F583-1026-A30C4E2E6065}"/>
              </a:ext>
            </a:extLst>
          </p:cNvPr>
          <p:cNvCxnSpPr>
            <a:cxnSpLocks/>
            <a:stCxn id="120" idx="3"/>
            <a:endCxn id="137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779760F6-316F-F7B4-22D9-BE15F0CDB5AD}"/>
              </a:ext>
            </a:extLst>
          </p:cNvPr>
          <p:cNvCxnSpPr>
            <a:cxnSpLocks/>
            <a:stCxn id="119" idx="3"/>
            <a:endCxn id="12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03F121BA-BC21-FBC2-E86F-F56B1B72638D}"/>
              </a:ext>
            </a:extLst>
          </p:cNvPr>
          <p:cNvCxnSpPr>
            <a:cxnSpLocks/>
            <a:stCxn id="121" idx="3"/>
            <a:endCxn id="138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815098DF-155B-7143-B011-7CA07E971E72}"/>
              </a:ext>
            </a:extLst>
          </p:cNvPr>
          <p:cNvCxnSpPr>
            <a:cxnSpLocks/>
            <a:stCxn id="124" idx="3"/>
            <a:endCxn id="139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8A6701E2-6BEB-15FE-ABB8-C1E0FC5A7D70}"/>
              </a:ext>
            </a:extLst>
          </p:cNvPr>
          <p:cNvCxnSpPr>
            <a:cxnSpLocks/>
            <a:stCxn id="122" idx="3"/>
            <a:endCxn id="12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49E0970C-CF21-E94B-38F9-3E7B04E3342F}"/>
              </a:ext>
            </a:extLst>
          </p:cNvPr>
          <p:cNvCxnSpPr>
            <a:cxnSpLocks/>
            <a:stCxn id="123" idx="3"/>
            <a:endCxn id="12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Rectangle: Rounded Corners 130">
            <a:extLst>
              <a:ext uri="{FF2B5EF4-FFF2-40B4-BE49-F238E27FC236}">
                <a16:creationId xmlns:a16="http://schemas.microsoft.com/office/drawing/2014/main" id="{96DA12AE-195C-9C26-CEA4-5D8DD5780ABD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AA351EC-1397-209E-5DB9-948EF97CE526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133" name="Rectangle: Rounded Corners 132">
            <a:extLst>
              <a:ext uri="{FF2B5EF4-FFF2-40B4-BE49-F238E27FC236}">
                <a16:creationId xmlns:a16="http://schemas.microsoft.com/office/drawing/2014/main" id="{FDD6B287-4142-D6FD-18AC-0CBA8E996B20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34" name="Straight Arrow Connector 133">
            <a:extLst>
              <a:ext uri="{FF2B5EF4-FFF2-40B4-BE49-F238E27FC236}">
                <a16:creationId xmlns:a16="http://schemas.microsoft.com/office/drawing/2014/main" id="{0D3DA5E1-76DF-B02E-3422-5582D112EBD1}"/>
              </a:ext>
            </a:extLst>
          </p:cNvPr>
          <p:cNvCxnSpPr>
            <a:cxnSpLocks/>
            <a:stCxn id="131" idx="3"/>
            <a:endCxn id="132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C9D7AEC4-2553-AED3-1E42-7075EABBB354}"/>
              </a:ext>
            </a:extLst>
          </p:cNvPr>
          <p:cNvCxnSpPr>
            <a:cxnSpLocks/>
            <a:stCxn id="142" idx="3"/>
            <a:endCxn id="131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or: Curved 135">
            <a:extLst>
              <a:ext uri="{FF2B5EF4-FFF2-40B4-BE49-F238E27FC236}">
                <a16:creationId xmlns:a16="http://schemas.microsoft.com/office/drawing/2014/main" id="{BD2248DE-906B-E4F1-3225-AEA1E760F770}"/>
              </a:ext>
            </a:extLst>
          </p:cNvPr>
          <p:cNvCxnSpPr>
            <a:cxnSpLocks/>
            <a:stCxn id="138" idx="0"/>
            <a:endCxn id="12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Rectangle: Rounded Corners 136">
            <a:extLst>
              <a:ext uri="{FF2B5EF4-FFF2-40B4-BE49-F238E27FC236}">
                <a16:creationId xmlns:a16="http://schemas.microsoft.com/office/drawing/2014/main" id="{32E2E3A2-E9C1-3016-38DB-0BBDFF5A1FB5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8" name="Rectangle: Rounded Corners 137">
            <a:extLst>
              <a:ext uri="{FF2B5EF4-FFF2-40B4-BE49-F238E27FC236}">
                <a16:creationId xmlns:a16="http://schemas.microsoft.com/office/drawing/2014/main" id="{40A054DF-648E-3E9E-9E86-FC545B0AAF09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39" name="Rectangle: Rounded Corners 138">
            <a:extLst>
              <a:ext uri="{FF2B5EF4-FFF2-40B4-BE49-F238E27FC236}">
                <a16:creationId xmlns:a16="http://schemas.microsoft.com/office/drawing/2014/main" id="{28536C04-197F-C95A-F7EC-12F175E77A20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140" name="Rectangle: Rounded Corners 139">
            <a:extLst>
              <a:ext uri="{FF2B5EF4-FFF2-40B4-BE49-F238E27FC236}">
                <a16:creationId xmlns:a16="http://schemas.microsoft.com/office/drawing/2014/main" id="{855EC643-5193-3D42-575E-D8DA7CBEA007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D0568955-1F6D-20DA-3DB2-CCB0599F6308}"/>
              </a:ext>
            </a:extLst>
          </p:cNvPr>
          <p:cNvCxnSpPr>
            <a:cxnSpLocks/>
            <a:stCxn id="133" idx="3"/>
            <a:endCxn id="140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Rectangle: Rounded Corners 141">
            <a:extLst>
              <a:ext uri="{FF2B5EF4-FFF2-40B4-BE49-F238E27FC236}">
                <a16:creationId xmlns:a16="http://schemas.microsoft.com/office/drawing/2014/main" id="{B4E72CCC-C0A5-6319-FF99-D3A7289E90A1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144B2C2-CA05-0639-5242-88FDA02EF626}"/>
              </a:ext>
            </a:extLst>
          </p:cNvPr>
          <p:cNvCxnSpPr>
            <a:cxnSpLocks/>
            <a:stCxn id="142" idx="3"/>
            <a:endCxn id="12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E496A94D-0060-7F01-C5C1-FB5A0A752965}"/>
              </a:ext>
            </a:extLst>
          </p:cNvPr>
          <p:cNvCxnSpPr>
            <a:cxnSpLocks/>
            <a:stCxn id="142" idx="3"/>
            <a:endCxn id="11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843532A9-AD7D-8354-9EE4-1CD66CFE28F1}"/>
              </a:ext>
            </a:extLst>
          </p:cNvPr>
          <p:cNvCxnSpPr>
            <a:cxnSpLocks/>
            <a:stCxn id="142" idx="3"/>
            <a:endCxn id="12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Connector: Curved 145">
            <a:extLst>
              <a:ext uri="{FF2B5EF4-FFF2-40B4-BE49-F238E27FC236}">
                <a16:creationId xmlns:a16="http://schemas.microsoft.com/office/drawing/2014/main" id="{7B2D2F57-76F3-3222-076F-A54C0ADDC26C}"/>
              </a:ext>
            </a:extLst>
          </p:cNvPr>
          <p:cNvCxnSpPr>
            <a:cxnSpLocks/>
            <a:stCxn id="137" idx="0"/>
            <a:endCxn id="11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or: Curved 146">
            <a:extLst>
              <a:ext uri="{FF2B5EF4-FFF2-40B4-BE49-F238E27FC236}">
                <a16:creationId xmlns:a16="http://schemas.microsoft.com/office/drawing/2014/main" id="{F290CC1D-458D-2164-3597-CC0BF6494B03}"/>
              </a:ext>
            </a:extLst>
          </p:cNvPr>
          <p:cNvCxnSpPr>
            <a:cxnSpLocks/>
            <a:stCxn id="139" idx="0"/>
            <a:endCxn id="12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Arrow Connector 147">
            <a:extLst>
              <a:ext uri="{FF2B5EF4-FFF2-40B4-BE49-F238E27FC236}">
                <a16:creationId xmlns:a16="http://schemas.microsoft.com/office/drawing/2014/main" id="{2192766D-2CD2-BB87-A243-6D9EA295BE6A}"/>
              </a:ext>
            </a:extLst>
          </p:cNvPr>
          <p:cNvCxnSpPr>
            <a:cxnSpLocks/>
            <a:stCxn id="149" idx="3"/>
            <a:endCxn id="133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F1E3D1F-69C4-82CA-4F19-55A73A9E5FD9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7B8F432E-F7A5-78C9-8D6A-0BDCB18011DE}"/>
              </a:ext>
            </a:extLst>
          </p:cNvPr>
          <p:cNvCxnSpPr>
            <a:cxnSpLocks/>
            <a:stCxn id="132" idx="3"/>
            <a:endCxn id="149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Curved 150">
            <a:extLst>
              <a:ext uri="{FF2B5EF4-FFF2-40B4-BE49-F238E27FC236}">
                <a16:creationId xmlns:a16="http://schemas.microsoft.com/office/drawing/2014/main" id="{69DC499E-926E-259F-71D0-2E077A9D72CA}"/>
              </a:ext>
            </a:extLst>
          </p:cNvPr>
          <p:cNvCxnSpPr>
            <a:cxnSpLocks/>
            <a:stCxn id="140" idx="0"/>
            <a:endCxn id="131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53869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9563" y="252553"/>
            <a:ext cx="10515600" cy="1325563"/>
          </a:xfrm>
        </p:spPr>
        <p:txBody>
          <a:bodyPr/>
          <a:lstStyle/>
          <a:p>
            <a:r>
              <a:rPr lang="en-US" dirty="0"/>
              <a:t>“Fate” model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269299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24773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32725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3" idx="1"/>
          </p:cNvCxnSpPr>
          <p:nvPr/>
        </p:nvCxnSpPr>
        <p:spPr>
          <a:xfrm>
            <a:off x="6241224" y="2633107"/>
            <a:ext cx="428980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633107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4" idx="1"/>
          </p:cNvCxnSpPr>
          <p:nvPr/>
        </p:nvCxnSpPr>
        <p:spPr>
          <a:xfrm>
            <a:off x="4378011" y="1611538"/>
            <a:ext cx="6153018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691060"/>
            <a:ext cx="242659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69106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786354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150162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734316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4" idx="0"/>
            <a:endCxn id="41" idx="0"/>
          </p:cNvCxnSpPr>
          <p:nvPr/>
        </p:nvCxnSpPr>
        <p:spPr>
          <a:xfrm rot="16200000" flipV="1">
            <a:off x="7481731" y="-2450350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C0FB40B4-3CB0-B8BF-C835-CFB9E519A139}"/>
              </a:ext>
            </a:extLst>
          </p:cNvPr>
          <p:cNvSpPr/>
          <p:nvPr/>
        </p:nvSpPr>
        <p:spPr>
          <a:xfrm>
            <a:off x="10531029" y="2269299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94BAC4FF-9243-A900-4C71-20010A84B592}"/>
              </a:ext>
            </a:extLst>
          </p:cNvPr>
          <p:cNvSpPr/>
          <p:nvPr/>
        </p:nvSpPr>
        <p:spPr>
          <a:xfrm>
            <a:off x="10531029" y="1247730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531029" y="3327252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A2A47C6-A3B9-2EBA-6157-2B0184248D68}"/>
              </a:ext>
            </a:extLst>
          </p:cNvPr>
          <p:cNvSpPr/>
          <p:nvPr/>
        </p:nvSpPr>
        <p:spPr>
          <a:xfrm>
            <a:off x="10531029" y="4786354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6" idx="1"/>
          </p:cNvCxnSpPr>
          <p:nvPr/>
        </p:nvCxnSpPr>
        <p:spPr>
          <a:xfrm>
            <a:off x="9967650" y="5150162"/>
            <a:ext cx="563379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370508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611538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633107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691060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3" idx="0"/>
            <a:endCxn id="39" idx="0"/>
          </p:cNvCxnSpPr>
          <p:nvPr/>
        </p:nvCxnSpPr>
        <p:spPr>
          <a:xfrm rot="16200000" flipV="1">
            <a:off x="7481731" y="-1428781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481731" y="-370828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78169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145500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6" idx="0"/>
            <a:endCxn id="54" idx="0"/>
          </p:cNvCxnSpPr>
          <p:nvPr/>
        </p:nvCxnSpPr>
        <p:spPr>
          <a:xfrm rot="16200000" flipV="1">
            <a:off x="7481731" y="1088274"/>
            <a:ext cx="12700" cy="7396160"/>
          </a:xfrm>
          <a:prstGeom prst="curvedConnector3">
            <a:avLst>
              <a:gd name="adj1" fmla="val 18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2056817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502096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181533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4091121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1324" y="2148506"/>
                <a:ext cx="641651" cy="44980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024" y="3229264"/>
                <a:ext cx="641651" cy="44980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7378" y="4680839"/>
                <a:ext cx="655757" cy="449803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9395" y="3211432"/>
                <a:ext cx="641651" cy="44980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75412" y="4665033"/>
                <a:ext cx="655757" cy="44980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2400" dirty="0"/>
                  <a:t>Two vectors of parameters describe the multiple blood-feeding process: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i="1" dirty="0"/>
                  <a:t> </a:t>
                </a:r>
                <a:r>
                  <a:rPr lang="en-US" sz="2400" dirty="0"/>
                  <a:t>the probability of requiring </a:t>
                </a:r>
                <a:r>
                  <a:rPr lang="en-US" sz="2400" i="1" dirty="0" err="1"/>
                  <a:t>i</a:t>
                </a:r>
                <a:r>
                  <a:rPr lang="en-US" sz="2400" i="1" dirty="0"/>
                  <a:t> </a:t>
                </a:r>
                <a:r>
                  <a:rPr lang="en-US" sz="24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dirty="0"/>
                  <a:t> the rate of proceeding from blood-feeding state </a:t>
                </a:r>
                <a:r>
                  <a:rPr lang="en-US" sz="2400" i="1" dirty="0"/>
                  <a:t>j</a:t>
                </a:r>
                <a:r>
                  <a:rPr lang="en-US" sz="2400" dirty="0"/>
                  <a:t> to </a:t>
                </a:r>
                <a:r>
                  <a:rPr lang="en-US" sz="2400" i="1" dirty="0"/>
                  <a:t>j+1</a:t>
                </a:r>
                <a:endParaRPr lang="en-US" sz="2400" dirty="0"/>
              </a:p>
            </p:txBody>
          </p:sp>
        </mc:Choice>
        <mc:Fallback xmlns="">
          <p:sp>
            <p:nvSpPr>
              <p:cNvPr id="14" name="Content Placeholder 3">
                <a:extLst>
                  <a:ext uri="{FF2B5EF4-FFF2-40B4-BE49-F238E27FC236}">
                    <a16:creationId xmlns:a16="http://schemas.microsoft.com/office/drawing/2014/main" id="{03A95BEF-2EC0-7222-2304-AFB2E1A45D6F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100290" y="5639005"/>
                <a:ext cx="11880574" cy="1415845"/>
              </a:xfrm>
              <a:prstGeom prst="rect">
                <a:avLst/>
              </a:prstGeom>
              <a:blipFill>
                <a:blip r:embed="rId11"/>
                <a:stretch>
                  <a:fillRect l="-770" t="-60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/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8854E10-73AE-6685-65E3-670D53F13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6194" y="1111234"/>
                <a:ext cx="641651" cy="44980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/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2,2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91383D5-4B8C-3A78-2E66-B52BF631F3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9670" y="2180128"/>
                <a:ext cx="641651" cy="449803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/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3,3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08D621-9BC4-AD59-2488-97210C4F4D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20857" y="3218695"/>
                <a:ext cx="641651" cy="44980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/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1CC6C5B1-F58D-06D2-8E1A-19A993769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5172" y="4643663"/>
                <a:ext cx="669863" cy="44980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2968201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5F51C-358E-DADE-1FFB-14A020BEE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9850" y="133556"/>
            <a:ext cx="10515600" cy="1325563"/>
          </a:xfrm>
        </p:spPr>
        <p:txBody>
          <a:bodyPr/>
          <a:lstStyle/>
          <a:p>
            <a:r>
              <a:rPr lang="en-US" dirty="0"/>
              <a:t>Alternative “Fate” model: one oviposition compartment</a:t>
            </a:r>
          </a:p>
        </p:txBody>
      </p:sp>
      <p:sp>
        <p:nvSpPr>
          <p:cNvPr id="39" name="Rectangle: Rounded Corners 38">
            <a:extLst>
              <a:ext uri="{FF2B5EF4-FFF2-40B4-BE49-F238E27FC236}">
                <a16:creationId xmlns:a16="http://schemas.microsoft.com/office/drawing/2014/main" id="{4CF57FA3-6D9C-ED3F-6410-45B997458774}"/>
              </a:ext>
            </a:extLst>
          </p:cNvPr>
          <p:cNvSpPr/>
          <p:nvPr/>
        </p:nvSpPr>
        <p:spPr>
          <a:xfrm>
            <a:off x="3189291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2C6E8F52-F313-63BB-FB83-99545891CCE1}"/>
              </a:ext>
            </a:extLst>
          </p:cNvPr>
          <p:cNvSpPr/>
          <p:nvPr/>
        </p:nvSpPr>
        <p:spPr>
          <a:xfrm>
            <a:off x="5052504" y="2150302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8CC30F9C-1651-9ADF-6FA6-391D910FF5EB}"/>
              </a:ext>
            </a:extLst>
          </p:cNvPr>
          <p:cNvSpPr/>
          <p:nvPr/>
        </p:nvSpPr>
        <p:spPr>
          <a:xfrm>
            <a:off x="3189291" y="1128733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A93326D5-6C72-9B6A-7FE3-EE8D5A08A6C3}"/>
              </a:ext>
            </a:extLst>
          </p:cNvPr>
          <p:cNvSpPr/>
          <p:nvPr/>
        </p:nvSpPr>
        <p:spPr>
          <a:xfrm>
            <a:off x="3189291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3" name="Rectangle: Rounded Corners 42">
            <a:extLst>
              <a:ext uri="{FF2B5EF4-FFF2-40B4-BE49-F238E27FC236}">
                <a16:creationId xmlns:a16="http://schemas.microsoft.com/office/drawing/2014/main" id="{475014F2-1D4A-DD69-BA97-2AEEDC940B02}"/>
              </a:ext>
            </a:extLst>
          </p:cNvPr>
          <p:cNvSpPr/>
          <p:nvPr/>
        </p:nvSpPr>
        <p:spPr>
          <a:xfrm>
            <a:off x="5052504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C4F705FD-C9EB-6F8F-9FE1-227104E45BBE}"/>
              </a:ext>
            </a:extLst>
          </p:cNvPr>
          <p:cNvSpPr/>
          <p:nvPr/>
        </p:nvSpPr>
        <p:spPr>
          <a:xfrm>
            <a:off x="6915717" y="320825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13A28014-4977-9969-C79E-FAFD5CE6C4FE}"/>
              </a:ext>
            </a:extLst>
          </p:cNvPr>
          <p:cNvCxnSpPr>
            <a:cxnSpLocks/>
            <a:stCxn id="40" idx="3"/>
            <a:endCxn id="25" idx="1"/>
          </p:cNvCxnSpPr>
          <p:nvPr/>
        </p:nvCxnSpPr>
        <p:spPr>
          <a:xfrm>
            <a:off x="6241224" y="2514110"/>
            <a:ext cx="3886910" cy="107958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015F401B-BFF9-5143-D2AE-E5426A1589FD}"/>
              </a:ext>
            </a:extLst>
          </p:cNvPr>
          <p:cNvCxnSpPr>
            <a:cxnSpLocks/>
            <a:stCxn id="39" idx="3"/>
            <a:endCxn id="40" idx="1"/>
          </p:cNvCxnSpPr>
          <p:nvPr/>
        </p:nvCxnSpPr>
        <p:spPr>
          <a:xfrm>
            <a:off x="4378011" y="2514110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9AA8773-0B6B-5686-A4B4-BDFFF4A92EF0}"/>
              </a:ext>
            </a:extLst>
          </p:cNvPr>
          <p:cNvCxnSpPr>
            <a:cxnSpLocks/>
            <a:stCxn id="41" idx="3"/>
            <a:endCxn id="25" idx="1"/>
          </p:cNvCxnSpPr>
          <p:nvPr/>
        </p:nvCxnSpPr>
        <p:spPr>
          <a:xfrm>
            <a:off x="4378011" y="1492541"/>
            <a:ext cx="5750123" cy="21011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066B6CE-06AD-41B8-192A-83F94FF67647}"/>
              </a:ext>
            </a:extLst>
          </p:cNvPr>
          <p:cNvCxnSpPr>
            <a:cxnSpLocks/>
            <a:stCxn id="44" idx="3"/>
            <a:endCxn id="25" idx="1"/>
          </p:cNvCxnSpPr>
          <p:nvPr/>
        </p:nvCxnSpPr>
        <p:spPr>
          <a:xfrm>
            <a:off x="8104437" y="3572063"/>
            <a:ext cx="2023697" cy="216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C5FE5A59-ECB5-7011-36D2-FD12FDB31F9B}"/>
              </a:ext>
            </a:extLst>
          </p:cNvPr>
          <p:cNvCxnSpPr>
            <a:cxnSpLocks/>
            <a:stCxn id="42" idx="3"/>
            <a:endCxn id="43" idx="1"/>
          </p:cNvCxnSpPr>
          <p:nvPr/>
        </p:nvCxnSpPr>
        <p:spPr>
          <a:xfrm>
            <a:off x="4378011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70831B1-002E-8DEE-AEC9-349C21968419}"/>
              </a:ext>
            </a:extLst>
          </p:cNvPr>
          <p:cNvCxnSpPr>
            <a:cxnSpLocks/>
            <a:stCxn id="43" idx="3"/>
            <a:endCxn id="44" idx="1"/>
          </p:cNvCxnSpPr>
          <p:nvPr/>
        </p:nvCxnSpPr>
        <p:spPr>
          <a:xfrm>
            <a:off x="6241224" y="3572063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3D1B453D-4DD4-5525-7CD6-0C69E1BACC86}"/>
              </a:ext>
            </a:extLst>
          </p:cNvPr>
          <p:cNvSpPr/>
          <p:nvPr/>
        </p:nvSpPr>
        <p:spPr>
          <a:xfrm>
            <a:off x="3189291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16FBC78-4C60-D8F4-C0D5-A2716693DAEC}"/>
              </a:ext>
            </a:extLst>
          </p:cNvPr>
          <p:cNvSpPr/>
          <p:nvPr/>
        </p:nvSpPr>
        <p:spPr>
          <a:xfrm>
            <a:off x="5052504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60B67328-7437-F34A-B791-B4A375581DC9}"/>
              </a:ext>
            </a:extLst>
          </p:cNvPr>
          <p:cNvSpPr/>
          <p:nvPr/>
        </p:nvSpPr>
        <p:spPr>
          <a:xfrm>
            <a:off x="8778930" y="4667357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86A26F-5037-E4CB-B1FB-CA423C8DBD64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>
            <a:off x="4378011" y="5031165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E9E3867D-E89A-E72D-11EB-FDECA615400B}"/>
              </a:ext>
            </a:extLst>
          </p:cNvPr>
          <p:cNvCxnSpPr>
            <a:cxnSpLocks/>
            <a:stCxn id="36" idx="3"/>
            <a:endCxn id="54" idx="1"/>
          </p:cNvCxnSpPr>
          <p:nvPr/>
        </p:nvCxnSpPr>
        <p:spPr>
          <a:xfrm>
            <a:off x="1728815" y="3615319"/>
            <a:ext cx="1460476" cy="1415846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3236B699-11E2-11D7-7D78-483C1359C487}"/>
              </a:ext>
            </a:extLst>
          </p:cNvPr>
          <p:cNvCxnSpPr>
            <a:cxnSpLocks/>
            <a:stCxn id="25" idx="0"/>
            <a:endCxn id="41" idx="0"/>
          </p:cNvCxnSpPr>
          <p:nvPr/>
        </p:nvCxnSpPr>
        <p:spPr>
          <a:xfrm rot="16200000" flipV="1">
            <a:off x="6229709" y="-1317325"/>
            <a:ext cx="2101150" cy="6993265"/>
          </a:xfrm>
          <a:prstGeom prst="curvedConnector3">
            <a:avLst>
              <a:gd name="adj1" fmla="val 11088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4A8901C0-3B33-1C06-5222-DBB7107E91D9}"/>
              </a:ext>
            </a:extLst>
          </p:cNvPr>
          <p:cNvSpPr/>
          <p:nvPr/>
        </p:nvSpPr>
        <p:spPr>
          <a:xfrm>
            <a:off x="10128134" y="3229883"/>
            <a:ext cx="1297564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Oviposition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9F9AA045-F26F-73F5-749A-C8AF58D6FD27}"/>
              </a:ext>
            </a:extLst>
          </p:cNvPr>
          <p:cNvCxnSpPr>
            <a:cxnSpLocks/>
            <a:stCxn id="56" idx="3"/>
            <a:endCxn id="25" idx="1"/>
          </p:cNvCxnSpPr>
          <p:nvPr/>
        </p:nvCxnSpPr>
        <p:spPr>
          <a:xfrm flipV="1">
            <a:off x="9967650" y="3593691"/>
            <a:ext cx="160484" cy="1437474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7B44559-96E9-348E-C9D1-8765CD1034B0}"/>
              </a:ext>
            </a:extLst>
          </p:cNvPr>
          <p:cNvSpPr/>
          <p:nvPr/>
        </p:nvSpPr>
        <p:spPr>
          <a:xfrm>
            <a:off x="431251" y="3251511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B4F371EB-CD03-DAD6-D321-64247E7F33B2}"/>
              </a:ext>
            </a:extLst>
          </p:cNvPr>
          <p:cNvCxnSpPr>
            <a:cxnSpLocks/>
            <a:stCxn id="36" idx="3"/>
            <a:endCxn id="41" idx="1"/>
          </p:cNvCxnSpPr>
          <p:nvPr/>
        </p:nvCxnSpPr>
        <p:spPr>
          <a:xfrm flipV="1">
            <a:off x="1728815" y="1492541"/>
            <a:ext cx="1460476" cy="212277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D90BF762-4DD0-45EF-AB06-6093C804B931}"/>
              </a:ext>
            </a:extLst>
          </p:cNvPr>
          <p:cNvCxnSpPr>
            <a:cxnSpLocks/>
            <a:stCxn id="36" idx="3"/>
            <a:endCxn id="39" idx="1"/>
          </p:cNvCxnSpPr>
          <p:nvPr/>
        </p:nvCxnSpPr>
        <p:spPr>
          <a:xfrm flipV="1">
            <a:off x="1728815" y="2514110"/>
            <a:ext cx="1460476" cy="110120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C0C94178-C025-718F-0D92-F3D02309F80C}"/>
              </a:ext>
            </a:extLst>
          </p:cNvPr>
          <p:cNvCxnSpPr>
            <a:cxnSpLocks/>
            <a:stCxn id="36" idx="3"/>
            <a:endCxn id="42" idx="1"/>
          </p:cNvCxnSpPr>
          <p:nvPr/>
        </p:nvCxnSpPr>
        <p:spPr>
          <a:xfrm flipV="1">
            <a:off x="1728815" y="3572063"/>
            <a:ext cx="1460476" cy="4325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FC1691D3-558D-834B-8642-DCBED433AAF0}"/>
              </a:ext>
            </a:extLst>
          </p:cNvPr>
          <p:cNvCxnSpPr>
            <a:cxnSpLocks/>
            <a:stCxn id="25" idx="0"/>
            <a:endCxn id="39" idx="0"/>
          </p:cNvCxnSpPr>
          <p:nvPr/>
        </p:nvCxnSpPr>
        <p:spPr>
          <a:xfrm rot="16200000" flipV="1">
            <a:off x="6740494" y="-806540"/>
            <a:ext cx="1079581" cy="6993265"/>
          </a:xfrm>
          <a:prstGeom prst="curvedConnector3">
            <a:avLst>
              <a:gd name="adj1" fmla="val 121175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Curved 83">
            <a:extLst>
              <a:ext uri="{FF2B5EF4-FFF2-40B4-BE49-F238E27FC236}">
                <a16:creationId xmlns:a16="http://schemas.microsoft.com/office/drawing/2014/main" id="{EC059E68-D7E7-866A-0581-387C49890BA1}"/>
              </a:ext>
            </a:extLst>
          </p:cNvPr>
          <p:cNvCxnSpPr>
            <a:cxnSpLocks/>
            <a:stCxn id="25" idx="0"/>
            <a:endCxn id="42" idx="0"/>
          </p:cNvCxnSpPr>
          <p:nvPr/>
        </p:nvCxnSpPr>
        <p:spPr>
          <a:xfrm rot="16200000" flipV="1">
            <a:off x="7269470" y="-277564"/>
            <a:ext cx="21628" cy="6993265"/>
          </a:xfrm>
          <a:prstGeom prst="curvedConnector3">
            <a:avLst>
              <a:gd name="adj1" fmla="val 11569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734A0507-0AA8-C7B3-1083-4EE7F8BA5539}"/>
              </a:ext>
            </a:extLst>
          </p:cNvPr>
          <p:cNvCxnSpPr>
            <a:cxnSpLocks/>
            <a:stCxn id="93" idx="3"/>
            <a:endCxn id="56" idx="1"/>
          </p:cNvCxnSpPr>
          <p:nvPr/>
        </p:nvCxnSpPr>
        <p:spPr>
          <a:xfrm>
            <a:off x="8104437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2A99AE5B-2509-658B-42A3-56876D714603}"/>
              </a:ext>
            </a:extLst>
          </p:cNvPr>
          <p:cNvSpPr/>
          <p:nvPr/>
        </p:nvSpPr>
        <p:spPr>
          <a:xfrm>
            <a:off x="6915717" y="4662695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F328ACDF-1964-19D1-16B4-FF649B0DEF40}"/>
              </a:ext>
            </a:extLst>
          </p:cNvPr>
          <p:cNvCxnSpPr>
            <a:cxnSpLocks/>
            <a:stCxn id="55" idx="3"/>
            <a:endCxn id="93" idx="1"/>
          </p:cNvCxnSpPr>
          <p:nvPr/>
        </p:nvCxnSpPr>
        <p:spPr>
          <a:xfrm flipV="1">
            <a:off x="6241224" y="5026503"/>
            <a:ext cx="674493" cy="466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Curved 114">
            <a:extLst>
              <a:ext uri="{FF2B5EF4-FFF2-40B4-BE49-F238E27FC236}">
                <a16:creationId xmlns:a16="http://schemas.microsoft.com/office/drawing/2014/main" id="{B1B46D65-2EE9-1D9E-245D-D41E068DD6E8}"/>
              </a:ext>
            </a:extLst>
          </p:cNvPr>
          <p:cNvCxnSpPr>
            <a:cxnSpLocks/>
            <a:stCxn id="25" idx="2"/>
            <a:endCxn id="54" idx="0"/>
          </p:cNvCxnSpPr>
          <p:nvPr/>
        </p:nvCxnSpPr>
        <p:spPr>
          <a:xfrm rot="5400000">
            <a:off x="6925355" y="815796"/>
            <a:ext cx="709858" cy="6993265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/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9FDD507-980D-ADD5-C63E-82424E8029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7373" y="1937820"/>
                <a:ext cx="431208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/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DED203F-0296-D6AF-CB8C-2A78EB5F48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0837" y="2383099"/>
                <a:ext cx="439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/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4732B70-D51F-A726-6859-9BFD6FF3B0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6315" y="3062536"/>
                <a:ext cx="439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/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5349692-3C86-3599-F0D4-3DEE560431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8548" y="3972124"/>
                <a:ext cx="453586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/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4FDB7D8-AD8A-C49C-EF65-7A1CA3C662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2038876"/>
                <a:ext cx="426592" cy="43088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/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0A467E13-2BB8-4414-0845-AE510ABF3E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7513" y="3118812"/>
                <a:ext cx="426592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/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CF988F-358F-AD65-058D-368FB13ACA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84943" y="4593422"/>
                <a:ext cx="426592" cy="43088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/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4008772-3BCB-E73F-6E43-02972190C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1708" y="3091195"/>
                <a:ext cx="434863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/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98EA7DB6-0243-E649-CA17-004F174AE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2193" y="4542453"/>
                <a:ext cx="434863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3">
            <a:extLst>
              <a:ext uri="{FF2B5EF4-FFF2-40B4-BE49-F238E27FC236}">
                <a16:creationId xmlns:a16="http://schemas.microsoft.com/office/drawing/2014/main" id="{03A95BEF-2EC0-7222-2304-AFB2E1A45D6F}"/>
              </a:ext>
            </a:extLst>
          </p:cNvPr>
          <p:cNvSpPr txBox="1">
            <a:spLocks noGrp="1"/>
          </p:cNvSpPr>
          <p:nvPr>
            <p:ph sz="half" idx="1"/>
          </p:nvPr>
        </p:nvSpPr>
        <p:spPr>
          <a:xfrm>
            <a:off x="100290" y="5383454"/>
            <a:ext cx="11880574" cy="15523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previous model maintains the history of individuals in the form of the number of bites needed to reach repletion.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This formulation better follows the framework of Paul Hurtado’s work, where individuals lose their “identity” upon leaving a series of compartments. </a:t>
            </a:r>
          </a:p>
        </p:txBody>
      </p:sp>
    </p:spTree>
    <p:extLst>
      <p:ext uri="{BB962C8B-B14F-4D97-AF65-F5344CB8AC3E}">
        <p14:creationId xmlns:p14="http://schemas.microsoft.com/office/powerpoint/2010/main" val="36018941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EFD-B71F-9718-C9FB-2392A66D0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C027B-2682-76EA-FC1A-61A815F7E2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346"/>
            <a:ext cx="10515600" cy="506954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It’s possible that different species fit better into different models of multiple blood feeding. How can we tell which model fits better?</a:t>
            </a:r>
          </a:p>
          <a:p>
            <a:r>
              <a:rPr lang="en-US" dirty="0"/>
              <a:t>What is a fair comparison between the two models?</a:t>
            </a:r>
          </a:p>
          <a:p>
            <a:r>
              <a:rPr lang="en-US" dirty="0"/>
              <a:t>Can we use data to fit the probabilities and rates?</a:t>
            </a:r>
          </a:p>
          <a:p>
            <a:pPr lvl="1"/>
            <a:r>
              <a:rPr lang="en-US" dirty="0"/>
              <a:t>Data only tells us the proportion of mosquitoes collected which have had 1, 2, etc. blood meals in their current gonotrophic cycle</a:t>
            </a:r>
          </a:p>
          <a:p>
            <a:pPr lvl="1"/>
            <a:r>
              <a:rPr lang="en-US" dirty="0"/>
              <a:t>What types of data exist? The available data might predetermine the best model. Data might suggest which model fits better.</a:t>
            </a:r>
          </a:p>
          <a:p>
            <a:r>
              <a:rPr lang="en-US" dirty="0"/>
              <a:t>With these models, can we independently set average mosquito lifespan and average number of gonotrophic cycle in a single lifespan?</a:t>
            </a:r>
          </a:p>
          <a:p>
            <a:pPr lvl="1"/>
            <a:r>
              <a:rPr lang="en-US" dirty="0"/>
              <a:t>May relate to identifiability: we have too many co-dependent parameters</a:t>
            </a:r>
          </a:p>
          <a:p>
            <a:pPr lvl="1"/>
            <a:endParaRPr lang="en-US" dirty="0"/>
          </a:p>
          <a:p>
            <a:r>
              <a:rPr lang="en-US" dirty="0"/>
              <a:t>If we use the same probabilities and rates in both models, how do results from each model differ?</a:t>
            </a:r>
          </a:p>
          <a:p>
            <a:pPr lvl="1"/>
            <a:r>
              <a:rPr lang="en-US" dirty="0"/>
              <a:t>Distribution of biting stages at equilibrium</a:t>
            </a:r>
          </a:p>
          <a:p>
            <a:pPr lvl="1"/>
            <a:r>
              <a:rPr lang="en-US" dirty="0"/>
              <a:t>Reproductive number</a:t>
            </a:r>
          </a:p>
          <a:p>
            <a:pPr lvl="1"/>
            <a:r>
              <a:rPr lang="en-US" dirty="0"/>
              <a:t>Transmission potential</a:t>
            </a:r>
          </a:p>
        </p:txBody>
      </p:sp>
    </p:spTree>
    <p:extLst>
      <p:ext uri="{BB962C8B-B14F-4D97-AF65-F5344CB8AC3E}">
        <p14:creationId xmlns:p14="http://schemas.microsoft.com/office/powerpoint/2010/main" val="268772674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D567A-ECA6-BD78-64A6-0829EAFFC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data 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65F17B-E075-88F2-8C74-BBB391E1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Field</a:t>
            </a:r>
          </a:p>
          <a:p>
            <a:pPr lvl="1"/>
            <a:r>
              <a:rPr lang="en-US" dirty="0"/>
              <a:t>Capture mosquitoes and estimate the number of blood meals they’ve had</a:t>
            </a:r>
          </a:p>
          <a:p>
            <a:pPr lvl="2"/>
            <a:r>
              <a:rPr lang="en-US" dirty="0"/>
              <a:t>NB: If this doesn’t “reset” after oviposition, the memoryless property of the models is violated</a:t>
            </a:r>
          </a:p>
          <a:p>
            <a:pPr lvl="1"/>
            <a:r>
              <a:rPr lang="en-US" dirty="0"/>
              <a:t>Species-specific assays. Gives a lower bound on # of blood meals based on diversity of prey</a:t>
            </a:r>
          </a:p>
          <a:p>
            <a:r>
              <a:rPr lang="en-US" dirty="0"/>
              <a:t>Semi-field / residential</a:t>
            </a:r>
          </a:p>
          <a:p>
            <a:pPr lvl="1"/>
            <a:r>
              <a:rPr lang="en-US" dirty="0"/>
              <a:t>Household studies finding DNA sources in mosquito guts</a:t>
            </a:r>
          </a:p>
          <a:p>
            <a:r>
              <a:rPr lang="en-US" dirty="0"/>
              <a:t>Experimental</a:t>
            </a:r>
          </a:p>
          <a:p>
            <a:pPr lvl="1"/>
            <a:r>
              <a:rPr lang="en-US" dirty="0"/>
              <a:t>Behavior tracking. Measuring time between feedings and number of feedings before oviposition.</a:t>
            </a:r>
          </a:p>
        </p:txBody>
      </p:sp>
    </p:spTree>
    <p:extLst>
      <p:ext uri="{BB962C8B-B14F-4D97-AF65-F5344CB8AC3E}">
        <p14:creationId xmlns:p14="http://schemas.microsoft.com/office/powerpoint/2010/main" val="2550280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E3249-B3F6-6D4D-35E4-EA696861F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4C2BCD-7139-FCC5-6BDB-9BD32C527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Compare the conditions for existence and stability of disease-free equilibria</a:t>
            </a:r>
          </a:p>
          <a:p>
            <a:endParaRPr lang="en-US" dirty="0"/>
          </a:p>
          <a:p>
            <a:r>
              <a:rPr lang="en-US" dirty="0"/>
              <a:t>Find stable population distribution among blood-feeding stages and use this to fit multiple blood-feeding parameters to data</a:t>
            </a:r>
          </a:p>
          <a:p>
            <a:endParaRPr lang="en-US" dirty="0"/>
          </a:p>
          <a:p>
            <a:r>
              <a:rPr lang="en-US" dirty="0"/>
              <a:t>Compare the conditions for existence and stability of endemic equilibria</a:t>
            </a:r>
          </a:p>
          <a:p>
            <a:endParaRPr lang="en-US" dirty="0"/>
          </a:p>
          <a:p>
            <a:r>
              <a:rPr lang="en-US" dirty="0"/>
              <a:t>Develop some representative simulations of transient and equilibrium dynamics</a:t>
            </a:r>
          </a:p>
        </p:txBody>
      </p:sp>
    </p:spTree>
    <p:extLst>
      <p:ext uri="{BB962C8B-B14F-4D97-AF65-F5344CB8AC3E}">
        <p14:creationId xmlns:p14="http://schemas.microsoft.com/office/powerpoint/2010/main" val="5414559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A3D0E-7EF8-84D1-C2F1-ABC3A1D14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871"/>
            <a:ext cx="10515600" cy="1325563"/>
          </a:xfrm>
        </p:spPr>
        <p:txBody>
          <a:bodyPr/>
          <a:lstStyle/>
          <a:p>
            <a:r>
              <a:rPr lang="en-US" dirty="0"/>
              <a:t>Multiple blood feeding may multiple transmission</a:t>
            </a:r>
            <a:endParaRPr lang="en-US" u="sng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8E968-524F-CB9D-E76E-94289696522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2" y="1343817"/>
            <a:ext cx="5574321" cy="4468671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4E86C2D-9AFC-1A48-3C9B-BA8ECCAE428F}"/>
              </a:ext>
            </a:extLst>
          </p:cNvPr>
          <p:cNvSpPr txBox="1"/>
          <p:nvPr/>
        </p:nvSpPr>
        <p:spPr>
          <a:xfrm>
            <a:off x="6172202" y="5807631"/>
            <a:ext cx="557432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Tedrow</a:t>
            </a:r>
            <a:r>
              <a:rPr lang="en-US" sz="1400" dirty="0"/>
              <a:t>, R. E., P. A. Zimmerman, and K. C. Abbott. 2019. Multiple Blood Feeding: A Force Multiplier for Transmission. Trends in parasitology 35:949–952.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2274E3A-6476-18A4-7E39-CEA9E6DA35BA}"/>
              </a:ext>
            </a:extLst>
          </p:cNvPr>
          <p:cNvSpPr txBox="1"/>
          <p:nvPr/>
        </p:nvSpPr>
        <p:spPr>
          <a:xfrm>
            <a:off x="1463039" y="1580829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feeding attempts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A8081B5-533F-2C3D-D24E-39E629CA4B9F}"/>
              </a:ext>
            </a:extLst>
          </p:cNvPr>
          <p:cNvSpPr/>
          <p:nvPr/>
        </p:nvSpPr>
        <p:spPr>
          <a:xfrm>
            <a:off x="2686929" y="2279505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AD4F64-A16B-DCEE-FA49-2C88BC386AF7}"/>
              </a:ext>
            </a:extLst>
          </p:cNvPr>
          <p:cNvSpPr txBox="1"/>
          <p:nvPr/>
        </p:nvSpPr>
        <p:spPr>
          <a:xfrm>
            <a:off x="1294227" y="3578691"/>
            <a:ext cx="34184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contact with hosts</a:t>
            </a:r>
          </a:p>
        </p:txBody>
      </p:sp>
      <p:sp>
        <p:nvSpPr>
          <p:cNvPr id="14" name="Arrow: Down 13">
            <a:extLst>
              <a:ext uri="{FF2B5EF4-FFF2-40B4-BE49-F238E27FC236}">
                <a16:creationId xmlns:a16="http://schemas.microsoft.com/office/drawing/2014/main" id="{CF3F0E45-6C36-35B3-45D5-818DFAE2987D}"/>
              </a:ext>
            </a:extLst>
          </p:cNvPr>
          <p:cNvSpPr/>
          <p:nvPr/>
        </p:nvSpPr>
        <p:spPr>
          <a:xfrm>
            <a:off x="2686929" y="4277367"/>
            <a:ext cx="633046" cy="854231"/>
          </a:xfrm>
          <a:prstGeom prst="down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870010-7708-F0FF-2F47-302CCB4DF6F2}"/>
              </a:ext>
            </a:extLst>
          </p:cNvPr>
          <p:cNvSpPr txBox="1"/>
          <p:nvPr/>
        </p:nvSpPr>
        <p:spPr>
          <a:xfrm>
            <a:off x="1405011" y="5368609"/>
            <a:ext cx="34184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dirty="0"/>
              <a:t>More opportunities for disease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F16B6E-BD94-EEA8-A828-E27C56504239}"/>
              </a:ext>
            </a:extLst>
          </p:cNvPr>
          <p:cNvSpPr txBox="1"/>
          <p:nvPr/>
        </p:nvSpPr>
        <p:spPr>
          <a:xfrm>
            <a:off x="6869979" y="2143397"/>
            <a:ext cx="33182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3x increase in biting frequency </a:t>
            </a:r>
          </a:p>
          <a:p>
            <a:r>
              <a:rPr lang="en-US" dirty="0">
                <a:sym typeface="Wingdings" panose="05000000000000000000" pitchFamily="2" charset="2"/>
              </a:rPr>
              <a:t> 10x increase in in transmission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380014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4ACCED-BD88-AB90-D0F7-27F301C86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52309" y="3112980"/>
            <a:ext cx="7087381" cy="63204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E81DC4-754F-F84C-DB70-5BB63A5CC3D3}"/>
              </a:ext>
            </a:extLst>
          </p:cNvPr>
          <p:cNvSpPr txBox="1"/>
          <p:nvPr/>
        </p:nvSpPr>
        <p:spPr>
          <a:xfrm>
            <a:off x="6095999" y="1931270"/>
            <a:ext cx="33220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from blood-feeding stage 1 to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16200000">
            <a:off x="7984351" y="1605257"/>
            <a:ext cx="682995" cy="2627684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3077228"/>
            <a:ext cx="191021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going from blood-feeding stage 1 to oviposition stage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698996" y="3966983"/>
            <a:ext cx="18058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going to oviposition stage from stage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50EE9E74-71C8-A7DD-57A6-D0ED2032B48F}"/>
              </a:ext>
            </a:extLst>
          </p:cNvPr>
          <p:cNvSpPr/>
          <p:nvPr/>
        </p:nvSpPr>
        <p:spPr>
          <a:xfrm rot="5400000">
            <a:off x="5148411" y="3103631"/>
            <a:ext cx="313415" cy="1504741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2179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DCA2D-D297-FAFB-4421-AF213FFF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Preliminary analysis of the “Disrupt” 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5FCD4C76-8FE5-2701-8339-4888D0EE5914}"/>
              </a:ext>
            </a:extLst>
          </p:cNvPr>
          <p:cNvSpPr/>
          <p:nvPr/>
        </p:nvSpPr>
        <p:spPr>
          <a:xfrm rot="5400000">
            <a:off x="4709555" y="2855193"/>
            <a:ext cx="187583" cy="684712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A57282-00A1-FC20-4AE1-A2EDB3BBEB4B}"/>
              </a:ext>
            </a:extLst>
          </p:cNvPr>
          <p:cNvSpPr txBox="1"/>
          <p:nvPr/>
        </p:nvSpPr>
        <p:spPr>
          <a:xfrm>
            <a:off x="703545" y="2425876"/>
            <a:ext cx="19102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6D7439E-6B60-1A9F-B89B-2C5569856418}"/>
              </a:ext>
            </a:extLst>
          </p:cNvPr>
          <p:cNvSpPr txBox="1"/>
          <p:nvPr/>
        </p:nvSpPr>
        <p:spPr>
          <a:xfrm>
            <a:off x="4236522" y="3347181"/>
            <a:ext cx="1805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oviposition stage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A306B4E-E4BC-00C6-3B00-25C2454572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2236" y="2309886"/>
            <a:ext cx="5849579" cy="821357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3345FEB-908F-06C9-2124-994055A7B5CA}"/>
              </a:ext>
            </a:extLst>
          </p:cNvPr>
          <p:cNvSpPr txBox="1"/>
          <p:nvPr/>
        </p:nvSpPr>
        <p:spPr>
          <a:xfrm>
            <a:off x="5140890" y="1138720"/>
            <a:ext cx="1910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all blood-feeding stages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9D62493E-0253-7CC8-F740-9F121A83A7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13190" y="4571799"/>
            <a:ext cx="4345303" cy="928077"/>
          </a:xfrm>
          <a:prstGeom prst="rect">
            <a:avLst/>
          </a:prstGeom>
        </p:spPr>
      </p:pic>
      <p:sp>
        <p:nvSpPr>
          <p:cNvPr id="15" name="Right Brace 14">
            <a:extLst>
              <a:ext uri="{FF2B5EF4-FFF2-40B4-BE49-F238E27FC236}">
                <a16:creationId xmlns:a16="http://schemas.microsoft.com/office/drawing/2014/main" id="{3445495E-F239-DC2B-1F83-1EA2FD32DCC1}"/>
              </a:ext>
            </a:extLst>
          </p:cNvPr>
          <p:cNvSpPr/>
          <p:nvPr/>
        </p:nvSpPr>
        <p:spPr>
          <a:xfrm rot="5400000">
            <a:off x="4496915" y="4793081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25BCBE1-EB8B-9D8D-8966-FCD93B5F6363}"/>
              </a:ext>
            </a:extLst>
          </p:cNvPr>
          <p:cNvSpPr txBox="1"/>
          <p:nvPr/>
        </p:nvSpPr>
        <p:spPr>
          <a:xfrm>
            <a:off x="3731987" y="5788439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B15C67C-038B-1DE6-0E88-3F6D90A9704B}"/>
              </a:ext>
            </a:extLst>
          </p:cNvPr>
          <p:cNvSpPr txBox="1"/>
          <p:nvPr/>
        </p:nvSpPr>
        <p:spPr>
          <a:xfrm>
            <a:off x="588991" y="4366264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9" name="Right Brace 18">
            <a:extLst>
              <a:ext uri="{FF2B5EF4-FFF2-40B4-BE49-F238E27FC236}">
                <a16:creationId xmlns:a16="http://schemas.microsoft.com/office/drawing/2014/main" id="{8EFE1AD0-EFDA-DC82-958B-6E71F7451C5F}"/>
              </a:ext>
            </a:extLst>
          </p:cNvPr>
          <p:cNvSpPr/>
          <p:nvPr/>
        </p:nvSpPr>
        <p:spPr>
          <a:xfrm rot="5400000">
            <a:off x="6181649" y="5010346"/>
            <a:ext cx="375164" cy="1178523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BC32448-E0A8-59A9-F3DE-6B853DF427C5}"/>
              </a:ext>
            </a:extLst>
          </p:cNvPr>
          <p:cNvSpPr txBox="1"/>
          <p:nvPr/>
        </p:nvSpPr>
        <p:spPr>
          <a:xfrm>
            <a:off x="5438942" y="5719617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/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sub>
                    </m:sSub>
                  </m:oMath>
                </a14:m>
                <a:r>
                  <a:rPr lang="en-US" sz="2400" dirty="0"/>
                  <a:t> is the basic reproductive number, the average number of new mosquitoes recruited over the course of a single lifespan</a:t>
                </a:r>
              </a:p>
              <a:p>
                <a:endParaRPr lang="en-US" sz="2400" dirty="0"/>
              </a:p>
              <a:p>
                <a:r>
                  <a:rPr lang="en-US" sz="2400" dirty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r>
                  <a:rPr lang="en-US" sz="2400" dirty="0"/>
                  <a:t>, a positive equilibrium exists and the extinction equilibrium is unstable.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E2F6B46D-B8BB-04BB-ED78-2E4C754709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9249" y="3429000"/>
                <a:ext cx="4528159" cy="3046988"/>
              </a:xfrm>
              <a:prstGeom prst="rect">
                <a:avLst/>
              </a:prstGeom>
              <a:blipFill>
                <a:blip r:embed="rId4"/>
                <a:stretch>
                  <a:fillRect l="-1738" t="-990" r="-3209" b="-297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59796-09DB-D71A-0086-6B5E0A39204E}"/>
                  </a:ext>
                </a:extLst>
              </p:cNvPr>
              <p:cNvSpPr txBox="1"/>
              <p:nvPr/>
            </p:nvSpPr>
            <p:spPr>
              <a:xfrm>
                <a:off x="2494120" y="2474342"/>
                <a:ext cx="93929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𝜈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BA59796-09DB-D71A-0086-6B5E0A3920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94120" y="2474342"/>
                <a:ext cx="93929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5660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1800" dirty="0"/>
                  <a:t>Two vectors of parameters describe the multiple blood-feeding process:</a:t>
                </a:r>
                <a:br>
                  <a:rPr lang="en-US" sz="18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i="1" dirty="0"/>
                  <a:t> </a:t>
                </a:r>
                <a:r>
                  <a:rPr lang="en-US" sz="1800" dirty="0"/>
                  <a:t>the probability of requiring exactly </a:t>
                </a:r>
                <a:r>
                  <a:rPr lang="en-US" sz="1800" i="1" dirty="0" err="1"/>
                  <a:t>i</a:t>
                </a:r>
                <a:r>
                  <a:rPr lang="en-US" sz="1800" i="1" dirty="0"/>
                  <a:t> </a:t>
                </a:r>
                <a:r>
                  <a:rPr lang="en-US" sz="1800" dirty="0"/>
                  <a:t>blood meals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800" dirty="0"/>
                  <a:t> the rate of proceeding from blood-feeding state </a:t>
                </a:r>
                <a:r>
                  <a:rPr lang="en-US" sz="1800" i="1" dirty="0"/>
                  <a:t>j</a:t>
                </a:r>
                <a:r>
                  <a:rPr lang="en-US" sz="1800" dirty="0"/>
                  <a:t> to </a:t>
                </a:r>
                <a:r>
                  <a:rPr lang="en-US" sz="1800" i="1" dirty="0"/>
                  <a:t>j+1</a:t>
                </a:r>
                <a:endParaRPr lang="en-US" sz="1800" dirty="0"/>
              </a:p>
            </p:txBody>
          </p:sp>
        </mc:Choice>
        <mc:Fallback xmlns="">
          <p:sp>
            <p:nvSpPr>
              <p:cNvPr id="22" name="Content Placeholder 3">
                <a:extLst>
                  <a:ext uri="{FF2B5EF4-FFF2-40B4-BE49-F238E27FC236}">
                    <a16:creationId xmlns:a16="http://schemas.microsoft.com/office/drawing/2014/main" id="{59D1CA62-E8EA-5E70-61F1-88E25D3B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426" y="5581818"/>
                <a:ext cx="11880574" cy="1154833"/>
              </a:xfrm>
              <a:prstGeom prst="rect">
                <a:avLst/>
              </a:prstGeom>
              <a:blipFill>
                <a:blip r:embed="rId2"/>
                <a:stretch>
                  <a:fillRect l="-410" t="-52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13A83D3B-C6B6-0A15-9FA9-A1AFBEA874A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7" b="-364"/>
          <a:stretch/>
        </p:blipFill>
        <p:spPr>
          <a:xfrm>
            <a:off x="2058227" y="1467853"/>
            <a:ext cx="7004354" cy="3883793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765B956-EF13-867B-AF1B-FF63D8FB6DC9}"/>
              </a:ext>
            </a:extLst>
          </p:cNvPr>
          <p:cNvSpPr txBox="1"/>
          <p:nvPr/>
        </p:nvSpPr>
        <p:spPr>
          <a:xfrm>
            <a:off x="838200" y="179122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333136" y="3184779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661AB9-DE88-6064-5F30-0FA4ED2DC8A4}"/>
              </a:ext>
            </a:extLst>
          </p:cNvPr>
          <p:cNvSpPr txBox="1"/>
          <p:nvPr/>
        </p:nvSpPr>
        <p:spPr>
          <a:xfrm>
            <a:off x="1068951" y="4628084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stages</a:t>
            </a:r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EB42D88F-00C0-46A2-227D-B36D2897D99B}"/>
              </a:ext>
            </a:extLst>
          </p:cNvPr>
          <p:cNvSpPr/>
          <p:nvPr/>
        </p:nvSpPr>
        <p:spPr>
          <a:xfrm rot="10800000">
            <a:off x="1697213" y="2771491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AFA841-A634-0A40-F6EB-9BEFD4F756BF}"/>
              </a:ext>
            </a:extLst>
          </p:cNvPr>
          <p:cNvSpPr txBox="1"/>
          <p:nvPr/>
        </p:nvSpPr>
        <p:spPr>
          <a:xfrm>
            <a:off x="8800208" y="5351646"/>
            <a:ext cx="35761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Cannot be represented using the matrix-vector form described in Hurtado and </a:t>
            </a:r>
            <a:r>
              <a:rPr lang="en-US" dirty="0" err="1"/>
              <a:t>Kirosingh</a:t>
            </a:r>
            <a:r>
              <a:rPr lang="en-US" dirty="0"/>
              <a:t> (2019) because of the additional index on the blood-feeding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/>
              <p:nvPr/>
            </p:nvSpPr>
            <p:spPr>
              <a:xfrm>
                <a:off x="8443422" y="3883794"/>
                <a:ext cx="19603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1&lt;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3422" y="3883794"/>
                <a:ext cx="1960345" cy="369332"/>
              </a:xfrm>
              <a:prstGeom prst="rect">
                <a:avLst/>
              </a:prstGeom>
              <a:blipFill>
                <a:blip r:embed="rId4"/>
                <a:stretch>
                  <a:fillRect r="-2795" b="-32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7707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673729E-2DEE-AD7B-C72B-C47D4D09A3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92735" y="1636534"/>
            <a:ext cx="9399036" cy="51059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model, specified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0B0969-8F22-71F9-3610-403EC007414D}"/>
              </a:ext>
            </a:extLst>
          </p:cNvPr>
          <p:cNvSpPr txBox="1"/>
          <p:nvPr/>
        </p:nvSpPr>
        <p:spPr>
          <a:xfrm>
            <a:off x="722384" y="2169314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/>
              <p:nvPr/>
            </p:nvSpPr>
            <p:spPr>
              <a:xfrm>
                <a:off x="10455101" y="2253067"/>
                <a:ext cx="144270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 1≤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AD8B4F-3DCA-BCC7-AE57-C1CF1A4F1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55101" y="2253067"/>
                <a:ext cx="1442703" cy="369332"/>
              </a:xfrm>
              <a:prstGeom prst="rect">
                <a:avLst/>
              </a:prstGeom>
              <a:blipFill>
                <a:blip r:embed="rId4"/>
                <a:stretch>
                  <a:fillRect r="-4219" b="-1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7850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286C-C69D-3BEE-AAD6-9826B9FD2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“Fate” model analysis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0D6B4A-F159-D39C-3321-73F4772515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232" y="4658686"/>
            <a:ext cx="4345303" cy="928077"/>
          </a:xfrm>
          <a:prstGeom prst="rect">
            <a:avLst/>
          </a:prstGeom>
        </p:spPr>
      </p:pic>
      <p:sp>
        <p:nvSpPr>
          <p:cNvPr id="7" name="Right Brace 6">
            <a:extLst>
              <a:ext uri="{FF2B5EF4-FFF2-40B4-BE49-F238E27FC236}">
                <a16:creationId xmlns:a16="http://schemas.microsoft.com/office/drawing/2014/main" id="{C8CB5B33-A076-3F12-933D-C4F760EC2722}"/>
              </a:ext>
            </a:extLst>
          </p:cNvPr>
          <p:cNvSpPr/>
          <p:nvPr/>
        </p:nvSpPr>
        <p:spPr>
          <a:xfrm rot="5400000">
            <a:off x="3968957" y="4879968"/>
            <a:ext cx="375164" cy="1690187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B5B6B32-3F45-BA18-8E49-FFC78EE0BFC8}"/>
              </a:ext>
            </a:extLst>
          </p:cNvPr>
          <p:cNvSpPr txBox="1"/>
          <p:nvPr/>
        </p:nvSpPr>
        <p:spPr>
          <a:xfrm>
            <a:off x="3204029" y="5875326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surviving the aquatic stage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4370C6B-DFC1-EF0B-92D0-0E3AB421E88C}"/>
              </a:ext>
            </a:extLst>
          </p:cNvPr>
          <p:cNvSpPr txBox="1"/>
          <p:nvPr/>
        </p:nvSpPr>
        <p:spPr>
          <a:xfrm>
            <a:off x="61033" y="4453151"/>
            <a:ext cx="230270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new mosquitoes recruited by one mosquito in a </a:t>
            </a:r>
            <a:r>
              <a:rPr lang="en-US" i="1" dirty="0"/>
              <a:t>single</a:t>
            </a:r>
            <a:r>
              <a:rPr lang="en-US" dirty="0"/>
              <a:t> gonotrophic cycle</a:t>
            </a:r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2DD8AD43-5B5F-C8A9-0003-7D8453535882}"/>
              </a:ext>
            </a:extLst>
          </p:cNvPr>
          <p:cNvSpPr/>
          <p:nvPr/>
        </p:nvSpPr>
        <p:spPr>
          <a:xfrm rot="5400000">
            <a:off x="5653691" y="5097233"/>
            <a:ext cx="375164" cy="1178523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9C8AD1-972E-471C-F91A-DDC939E117F3}"/>
              </a:ext>
            </a:extLst>
          </p:cNvPr>
          <p:cNvSpPr txBox="1"/>
          <p:nvPr/>
        </p:nvSpPr>
        <p:spPr>
          <a:xfrm>
            <a:off x="4910984" y="5806504"/>
            <a:ext cx="20709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eggs laid in one gonotrophic cycle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F1D1A42-AC11-77B3-8834-BD99BABE829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59" t="27369" b="10949"/>
          <a:stretch/>
        </p:blipFill>
        <p:spPr>
          <a:xfrm>
            <a:off x="2251579" y="1758770"/>
            <a:ext cx="4496280" cy="101065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C6CB35FF-D328-1C42-DD92-C5C2680F8551}"/>
              </a:ext>
            </a:extLst>
          </p:cNvPr>
          <p:cNvSpPr txBox="1"/>
          <p:nvPr/>
        </p:nvSpPr>
        <p:spPr>
          <a:xfrm>
            <a:off x="64313" y="1230895"/>
            <a:ext cx="23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Probability of a newly-emerged mosquito of type </a:t>
            </a:r>
            <a:r>
              <a:rPr lang="en-US" i="1" dirty="0"/>
              <a:t>l</a:t>
            </a:r>
            <a:r>
              <a:rPr lang="en-US" dirty="0"/>
              <a:t> surviving to the oviposition stage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D052679-6249-4E5B-6BCD-B703ABC6F7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1579" y="2763502"/>
            <a:ext cx="5318809" cy="133315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D5B8E9CA-6480-5B33-E8FC-D262B3A64EB0}"/>
              </a:ext>
            </a:extLst>
          </p:cNvPr>
          <p:cNvSpPr txBox="1"/>
          <p:nvPr/>
        </p:nvSpPr>
        <p:spPr>
          <a:xfrm>
            <a:off x="64313" y="2959099"/>
            <a:ext cx="23027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Average number of gonotrophic cycles in a lifespan for a mosquito of type </a:t>
            </a:r>
            <a:r>
              <a:rPr lang="en-US" i="1" dirty="0" err="1"/>
              <a:t>i</a:t>
            </a:r>
            <a:r>
              <a:rPr lang="en-US" dirty="0"/>
              <a:t> 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8D127AB-0438-78D3-FEA6-8D91A22590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30686" y="2270681"/>
            <a:ext cx="4337785" cy="741357"/>
          </a:xfrm>
          <a:prstGeom prst="rect">
            <a:avLst/>
          </a:prstGeom>
        </p:spPr>
      </p:pic>
      <p:sp>
        <p:nvSpPr>
          <p:cNvPr id="20" name="Right Brace 19">
            <a:extLst>
              <a:ext uri="{FF2B5EF4-FFF2-40B4-BE49-F238E27FC236}">
                <a16:creationId xmlns:a16="http://schemas.microsoft.com/office/drawing/2014/main" id="{D622B04D-A699-D540-C067-DB6AC3FAD709}"/>
              </a:ext>
            </a:extLst>
          </p:cNvPr>
          <p:cNvSpPr/>
          <p:nvPr/>
        </p:nvSpPr>
        <p:spPr>
          <a:xfrm>
            <a:off x="7483761" y="1811709"/>
            <a:ext cx="303196" cy="2400658"/>
          </a:xfrm>
          <a:prstGeom prst="rightBrace">
            <a:avLst>
              <a:gd name="adj1" fmla="val 187629"/>
              <a:gd name="adj2" fmla="val 35365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D13318B-507D-2CA9-EED0-4E6A6F52C715}"/>
              </a:ext>
            </a:extLst>
          </p:cNvPr>
          <p:cNvSpPr txBox="1"/>
          <p:nvPr/>
        </p:nvSpPr>
        <p:spPr>
          <a:xfrm>
            <a:off x="7786957" y="1230895"/>
            <a:ext cx="39510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Weighted average of number of gonotrophic cycles survived by a newly-emerged mosquito</a:t>
            </a: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985A72BB-B797-74BA-6A6A-D397CB20624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76791" y="5256426"/>
            <a:ext cx="3077009" cy="741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25336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A6AF1E45-0E3A-EB5D-9D18-F24B895BA7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61" y="3382558"/>
            <a:ext cx="8146614" cy="3229955"/>
          </a:xfrm>
          <a:prstGeom prst="rect">
            <a:avLst/>
          </a:prstGeom>
        </p:spPr>
      </p:pic>
      <p:pic>
        <p:nvPicPr>
          <p:cNvPr id="71" name="Picture 70">
            <a:extLst>
              <a:ext uri="{FF2B5EF4-FFF2-40B4-BE49-F238E27FC236}">
                <a16:creationId xmlns:a16="http://schemas.microsoft.com/office/drawing/2014/main" id="{533F3A1C-1A09-0995-F3AE-E2B75A553B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1275" y="2825655"/>
            <a:ext cx="4123639" cy="23009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/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𝜆</m:t>
                      </m:r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DF967805-C87E-AC61-8738-FEFD88F0E2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6333" y="1611745"/>
                <a:ext cx="1047594" cy="117711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/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1CF76219-4BBE-8EB0-5B3E-9B28206A7C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64215" y="5554133"/>
                <a:ext cx="1590307" cy="61811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4" name="Picture 73">
            <a:extLst>
              <a:ext uri="{FF2B5EF4-FFF2-40B4-BE49-F238E27FC236}">
                <a16:creationId xmlns:a16="http://schemas.microsoft.com/office/drawing/2014/main" id="{AD9AFC01-1DA1-FAE2-4FDD-77D3726E61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37127" y="211788"/>
            <a:ext cx="7139709" cy="1752474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8E705853-D222-D342-BF19-49C5949D22C4}"/>
              </a:ext>
            </a:extLst>
          </p:cNvPr>
          <p:cNvSpPr txBox="1"/>
          <p:nvPr/>
        </p:nvSpPr>
        <p:spPr>
          <a:xfrm>
            <a:off x="457201" y="2088682"/>
            <a:ext cx="86723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Fix “1-rho” and “rho” meaning the “same” thing in the two models</a:t>
            </a:r>
          </a:p>
          <a:p>
            <a:r>
              <a:rPr lang="en-US" dirty="0" err="1"/>
              <a:t>Rhos</a:t>
            </a:r>
            <a:r>
              <a:rPr lang="en-US" dirty="0"/>
              <a:t> below need to sum to 1 but </a:t>
            </a:r>
            <a:r>
              <a:rPr lang="en-US" dirty="0" err="1"/>
              <a:t>rhos</a:t>
            </a:r>
            <a:r>
              <a:rPr lang="en-US" dirty="0"/>
              <a:t> above do not. They really have different interpretations</a:t>
            </a:r>
          </a:p>
        </p:txBody>
      </p:sp>
    </p:spTree>
    <p:extLst>
      <p:ext uri="{BB962C8B-B14F-4D97-AF65-F5344CB8AC3E}">
        <p14:creationId xmlns:p14="http://schemas.microsoft.com/office/powerpoint/2010/main" val="33312478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1ECE36E-EAA0-4989-F293-59B939E7CD2A}"/>
              </a:ext>
            </a:extLst>
          </p:cNvPr>
          <p:cNvCxnSpPr/>
          <p:nvPr/>
        </p:nvCxnSpPr>
        <p:spPr>
          <a:xfrm>
            <a:off x="5385335" y="322446"/>
            <a:ext cx="0" cy="619385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BDAD457-AD6B-79EF-2456-1DFE2850558C}"/>
              </a:ext>
            </a:extLst>
          </p:cNvPr>
          <p:cNvCxnSpPr/>
          <p:nvPr/>
        </p:nvCxnSpPr>
        <p:spPr>
          <a:xfrm>
            <a:off x="582328" y="3429000"/>
            <a:ext cx="1019796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B0BF195-A91D-71D3-229C-A01F15919019}"/>
              </a:ext>
            </a:extLst>
          </p:cNvPr>
          <p:cNvSpPr txBox="1"/>
          <p:nvPr/>
        </p:nvSpPr>
        <p:spPr>
          <a:xfrm>
            <a:off x="1005840" y="587141"/>
            <a:ext cx="3989671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All lambdas equal</a:t>
            </a:r>
          </a:p>
          <a:p>
            <a:r>
              <a:rPr lang="en-US" dirty="0"/>
              <a:t>Biting rate is independent of mosquito life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7C118D-8658-CBA4-EA36-709D27A6763D}"/>
              </a:ext>
            </a:extLst>
          </p:cNvPr>
          <p:cNvSpPr txBox="1"/>
          <p:nvPr/>
        </p:nvSpPr>
        <p:spPr>
          <a:xfrm>
            <a:off x="5884779" y="587141"/>
            <a:ext cx="18437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All lambdas equal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9FD9662-9BD7-EDF1-7E17-B904468A3A75}"/>
              </a:ext>
            </a:extLst>
          </p:cNvPr>
          <p:cNvSpPr txBox="1"/>
          <p:nvPr/>
        </p:nvSpPr>
        <p:spPr>
          <a:xfrm>
            <a:off x="537410" y="3648951"/>
            <a:ext cx="3447449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Set the time to reach oviposition equal (no matter the cycle length)</a:t>
            </a:r>
          </a:p>
          <a:p>
            <a:r>
              <a:rPr lang="en-US" dirty="0"/>
              <a:t>(</a:t>
            </a:r>
            <a:r>
              <a:rPr lang="en-US" dirty="0" err="1"/>
              <a:t>lambda_i,j</a:t>
            </a:r>
            <a:r>
              <a:rPr lang="en-US" dirty="0"/>
              <a:t>=</a:t>
            </a:r>
            <a:r>
              <a:rPr lang="en-US" dirty="0" err="1"/>
              <a:t>lambda_i</a:t>
            </a:r>
            <a:r>
              <a:rPr lang="en-US" dirty="0"/>
              <a:t>)</a:t>
            </a:r>
          </a:p>
          <a:p>
            <a:r>
              <a:rPr lang="en-US" dirty="0"/>
              <a:t>Try a couple values</a:t>
            </a:r>
          </a:p>
          <a:p>
            <a:r>
              <a:rPr lang="en-US" dirty="0"/>
              <a:t>There’s a resource limitation driving the need to reach oviposition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E13E400-E44F-5576-6BCF-A6A3423E4A6A}"/>
              </a:ext>
            </a:extLst>
          </p:cNvPr>
          <p:cNvSpPr txBox="1"/>
          <p:nvPr/>
        </p:nvSpPr>
        <p:spPr>
          <a:xfrm>
            <a:off x="5719010" y="4135488"/>
            <a:ext cx="316831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Time to reach oviposition equal (no matter the cycle length)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C2991AE-78AB-1127-95E1-295DAF045443}"/>
              </a:ext>
            </a:extLst>
          </p:cNvPr>
          <p:cNvSpPr txBox="1"/>
          <p:nvPr/>
        </p:nvSpPr>
        <p:spPr>
          <a:xfrm>
            <a:off x="952901" y="1583356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  <a:p>
            <a:endParaRPr lang="en-US" dirty="0"/>
          </a:p>
          <a:p>
            <a:r>
              <a:rPr lang="en-US" dirty="0"/>
              <a:t>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2665770-A2D5-7186-04B5-6072A170AA1C}"/>
              </a:ext>
            </a:extLst>
          </p:cNvPr>
          <p:cNvSpPr txBox="1"/>
          <p:nvPr/>
        </p:nvSpPr>
        <p:spPr>
          <a:xfrm>
            <a:off x="5884779" y="1672419"/>
            <a:ext cx="2709512" cy="14773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  <a:p>
            <a:r>
              <a:rPr lang="en-US" dirty="0"/>
              <a:t>It’s increasingly unlikely that a mosquito needs/takes </a:t>
            </a:r>
            <a:r>
              <a:rPr lang="en-US" i="1" dirty="0" err="1"/>
              <a:t>i</a:t>
            </a:r>
            <a:r>
              <a:rPr lang="en-US" dirty="0"/>
              <a:t> bites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8FF7C0B-2493-3C63-AFBB-270D240EFE23}"/>
              </a:ext>
            </a:extLst>
          </p:cNvPr>
          <p:cNvSpPr txBox="1"/>
          <p:nvPr/>
        </p:nvSpPr>
        <p:spPr>
          <a:xfrm>
            <a:off x="582328" y="5760871"/>
            <a:ext cx="3258152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1:</a:t>
            </a:r>
          </a:p>
          <a:p>
            <a:r>
              <a:rPr lang="en-US" dirty="0"/>
              <a:t>Equal numbers from 1 to k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D1BE5B7-8665-C84F-2557-60DB1839EC7B}"/>
              </a:ext>
            </a:extLst>
          </p:cNvPr>
          <p:cNvSpPr txBox="1"/>
          <p:nvPr/>
        </p:nvSpPr>
        <p:spPr>
          <a:xfrm>
            <a:off x="5681311" y="5136061"/>
            <a:ext cx="27095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Proportions of mosquitoes taking </a:t>
            </a:r>
            <a:r>
              <a:rPr lang="en-US" i="1" dirty="0" err="1"/>
              <a:t>i</a:t>
            </a:r>
            <a:r>
              <a:rPr lang="en-US" dirty="0"/>
              <a:t> bites case 2: 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717CE5D-0B21-37B4-A1EC-91F0F5055C3F}"/>
              </a:ext>
            </a:extLst>
          </p:cNvPr>
          <p:cNvGrpSpPr/>
          <p:nvPr/>
        </p:nvGrpSpPr>
        <p:grpSpPr>
          <a:xfrm>
            <a:off x="8946095" y="1424103"/>
            <a:ext cx="2149560" cy="1779480"/>
            <a:chOff x="8946095" y="1424103"/>
            <a:chExt cx="2149560" cy="1779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8ADC338-9635-01F7-A47C-E10439FCDC1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537A32E-46B8-7F81-6ED7-C562FDB64E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D5DE9D45-BD9B-E539-5CCF-A114DCFFC54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FF1AA049-0234-535A-9484-C532A818E035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14:cNvPr>
                <p14:cNvContentPartPr/>
                <p14:nvPr/>
              </p14:nvContentPartPr>
              <p14:xfrm>
                <a:off x="9456575" y="1424103"/>
                <a:ext cx="1500120" cy="129816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6608994-605A-E348-7233-8760BFEC506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9450455" y="1417983"/>
                  <a:ext cx="1512360" cy="13104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4DB73C0F-EFB2-420E-0BE0-2B12AF956B1E}"/>
              </a:ext>
            </a:extLst>
          </p:cNvPr>
          <p:cNvGrpSpPr/>
          <p:nvPr/>
        </p:nvGrpSpPr>
        <p:grpSpPr>
          <a:xfrm>
            <a:off x="8768255" y="2045103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 xmlns=""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36232C-512A-2BF7-7622-90B05CDFA31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D80E36A-2A21-2834-0BB2-AA2F04062BA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AEC46C66-2AC1-CA39-9104-F8A680DED74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00FA44B5-F0C6-4CA1-25BC-FBE6E3E0C80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4720D4D-1A7B-F6D3-0361-A05F08049F4D}"/>
              </a:ext>
            </a:extLst>
          </p:cNvPr>
          <p:cNvGrpSpPr/>
          <p:nvPr/>
        </p:nvGrpSpPr>
        <p:grpSpPr>
          <a:xfrm>
            <a:off x="3662413" y="1711049"/>
            <a:ext cx="2149560" cy="1774440"/>
            <a:chOff x="8946095" y="1429143"/>
            <a:chExt cx="2149560" cy="177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14:cNvPr>
                <p14:cNvContentPartPr/>
                <p14:nvPr/>
              </p14:nvContentPartPr>
              <p14:xfrm>
                <a:off x="9211055" y="1429143"/>
                <a:ext cx="126000" cy="157824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00A5BC8B-CDAE-0E7E-462E-EA59694C67B5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9204935" y="1423023"/>
                  <a:ext cx="138240" cy="159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14:cNvPr>
                <p14:cNvContentPartPr/>
                <p14:nvPr/>
              </p14:nvContentPartPr>
              <p14:xfrm>
                <a:off x="8946095" y="2694543"/>
                <a:ext cx="2149560" cy="1584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409DFAB4-ECB2-4F96-DA5A-C940B51D895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8939975" y="2688423"/>
                  <a:ext cx="2161800" cy="17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14:cNvPr>
                <p14:cNvContentPartPr/>
                <p14:nvPr/>
              </p14:nvContentPartPr>
              <p14:xfrm>
                <a:off x="9995495" y="3065343"/>
                <a:ext cx="8280" cy="1382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EA9805C-08C2-09B5-B267-50D74B5161AC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9989375" y="3059223"/>
                  <a:ext cx="20520" cy="15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14:cNvPr>
                <p14:cNvContentPartPr/>
                <p14:nvPr/>
              </p14:nvContentPartPr>
              <p14:xfrm>
                <a:off x="9990815" y="3002703"/>
                <a:ext cx="360" cy="36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B4E7BC82-6ABD-4498-ECB7-EECAE6AE3CE8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9984695" y="299658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4CC2D5C-E75C-B0A8-0EBE-ADBCA03291E9}"/>
              </a:ext>
            </a:extLst>
          </p:cNvPr>
          <p:cNvGrpSpPr/>
          <p:nvPr/>
        </p:nvGrpSpPr>
        <p:grpSpPr>
          <a:xfrm>
            <a:off x="3484573" y="2327009"/>
            <a:ext cx="173880" cy="384480"/>
            <a:chOff x="8768255" y="2045103"/>
            <a:chExt cx="173880" cy="384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14:cNvPr>
                <p14:cNvContentPartPr/>
                <p14:nvPr/>
              </p14:nvContentPartPr>
              <p14:xfrm>
                <a:off x="8792015" y="2073543"/>
                <a:ext cx="15120" cy="25452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8C21F27C-49C7-8E01-1EA5-8D3A384E467D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8785895" y="2067423"/>
                  <a:ext cx="27360" cy="26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14:cNvPr>
                <p14:cNvContentPartPr/>
                <p14:nvPr/>
              </p14:nvContentPartPr>
              <p14:xfrm>
                <a:off x="8768255" y="2045103"/>
                <a:ext cx="125280" cy="1090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C615EF4-B34A-8316-A763-BA28B617FC99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8762135" y="2038983"/>
                  <a:ext cx="137520" cy="12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14:cNvPr>
                <p14:cNvContentPartPr/>
                <p14:nvPr/>
              </p14:nvContentPartPr>
              <p14:xfrm>
                <a:off x="8926655" y="2290623"/>
                <a:ext cx="10800" cy="13896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A25DBE09-E9C9-4ABD-3DAC-DB7FA0C50B5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8920535" y="2284503"/>
                  <a:ext cx="2304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14:cNvPr>
                <p14:cNvContentPartPr/>
                <p14:nvPr/>
              </p14:nvContentPartPr>
              <p14:xfrm>
                <a:off x="8941775" y="2242383"/>
                <a:ext cx="360" cy="36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A26BA70-145E-FCD6-1D62-25DE836CFC7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8935655" y="2236263"/>
                  <a:ext cx="12600" cy="126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14:cNvPr>
              <p14:cNvContentPartPr/>
              <p14:nvPr/>
            </p14:nvContentPartPr>
            <p14:xfrm>
              <a:off x="4239815" y="2463783"/>
              <a:ext cx="1436040" cy="6768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F15165B-A1AE-7649-C665-6ECED1DC2882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4233695" y="2457663"/>
                <a:ext cx="1448280" cy="7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450563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D4BC7C-31CD-C4C8-413A-812F1BB5E516}"/>
              </a:ext>
            </a:extLst>
          </p:cNvPr>
          <p:cNvCxnSpPr>
            <a:cxnSpLocks/>
          </p:cNvCxnSpPr>
          <p:nvPr/>
        </p:nvCxnSpPr>
        <p:spPr>
          <a:xfrm>
            <a:off x="6096000" y="-54964"/>
            <a:ext cx="0" cy="6912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00767-80D8-5ECF-C99D-9158B2D3AFE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/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blipFill>
                <a:blip r:embed="rId2"/>
                <a:stretch>
                  <a:fillRect l="-7869" t="-9028" r="-655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/>
              <p:nvPr/>
            </p:nvSpPr>
            <p:spPr>
              <a:xfrm>
                <a:off x="20268" y="1358965"/>
                <a:ext cx="4955144" cy="20697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 (this isn’t fair because Fate model isn’t taking mortality into account) – forget mortality, see if this helps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" y="1358965"/>
                <a:ext cx="4955144" cy="2069734"/>
              </a:xfrm>
              <a:prstGeom prst="rect">
                <a:avLst/>
              </a:prstGeom>
              <a:blipFill>
                <a:blip r:embed="rId3"/>
                <a:stretch>
                  <a:fillRect l="-2829" t="-38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/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blipFill>
                <a:blip r:embed="rId4"/>
                <a:stretch>
                  <a:fillRect l="-3877" t="-4348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/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blipFill>
                <a:blip r:embed="rId5"/>
                <a:stretch>
                  <a:fillRect l="-7407" t="-6633" r="-7099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/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blipFill>
                <a:blip r:embed="rId6"/>
                <a:stretch>
                  <a:fillRect l="-7541" t="-9028" r="-68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/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blipFill>
                <a:blip r:embed="rId7"/>
                <a:stretch>
                  <a:fillRect l="-7077" t="-6633" r="-707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/>
              <p:nvPr/>
            </p:nvSpPr>
            <p:spPr>
              <a:xfrm>
                <a:off x="6248680" y="1358964"/>
                <a:ext cx="4619187" cy="236244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  <a:endParaRPr lang="en-US" dirty="0"/>
              </a:p>
              <a:p>
                <a:r>
                  <a:rPr lang="en-US" dirty="0"/>
                  <a:t>Every additional bite necessary for oviposition has a 10% reduced probability of occurring</a:t>
                </a:r>
              </a:p>
              <a:p>
                <a:r>
                  <a:rPr lang="en-US" dirty="0"/>
                  <a:t>B_{i+1}^* = 0.9 * B_{</a:t>
                </a:r>
                <a:r>
                  <a:rPr lang="en-US" dirty="0" err="1"/>
                  <a:t>i</a:t>
                </a:r>
                <a:r>
                  <a:rPr lang="en-US" dirty="0"/>
                  <a:t>}^* with mortality off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8680" y="1358964"/>
                <a:ext cx="4619187" cy="2362442"/>
              </a:xfrm>
              <a:prstGeom prst="rect">
                <a:avLst/>
              </a:prstGeom>
              <a:blipFill>
                <a:blip r:embed="rId8"/>
                <a:stretch>
                  <a:fillRect l="-3034" t="-3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/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blipFill>
                <a:blip r:embed="rId9"/>
                <a:stretch>
                  <a:fillRect l="-2964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E6D2C3-054A-47CD-1589-B2673A0BD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270" y="4268982"/>
            <a:ext cx="4438881" cy="4729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980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B5043F-AB49-4949-16AE-268156904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34504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EC78795-EBCF-C73A-F76C-C8F2A0789E7A}"/>
              </a:ext>
            </a:extLst>
          </p:cNvPr>
          <p:cNvSpPr txBox="1"/>
          <p:nvPr/>
        </p:nvSpPr>
        <p:spPr>
          <a:xfrm>
            <a:off x="349769" y="3857469"/>
            <a:ext cx="687548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u="sng" dirty="0"/>
              <a:t>Figures:</a:t>
            </a:r>
          </a:p>
          <a:p>
            <a:r>
              <a:rPr lang="en-US" dirty="0"/>
              <a:t>Figure 1: Reproductive numbers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r>
              <a:rPr lang="en-US" dirty="0"/>
              <a:t>Figure 2: “</a:t>
            </a:r>
            <a:r>
              <a:rPr lang="en-US" i="1" dirty="0" err="1"/>
              <a:t>i</a:t>
            </a:r>
            <a:r>
              <a:rPr lang="en-US" dirty="0"/>
              <a:t>“ mosquitoes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r>
              <a:rPr lang="en-US" dirty="0"/>
              <a:t>Figure 3: Biting pressure vs. </a:t>
            </a:r>
            <a:r>
              <a:rPr lang="en-US" i="1" dirty="0"/>
              <a:t>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/>
              <a:t>Linetype</a:t>
            </a:r>
            <a:r>
              <a:rPr lang="en-US" dirty="0"/>
              <a:t> = model, color = assumption 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B30A79-175B-719A-0F75-9C66F649A036}"/>
              </a:ext>
            </a:extLst>
          </p:cNvPr>
          <p:cNvSpPr txBox="1"/>
          <p:nvPr/>
        </p:nvSpPr>
        <p:spPr>
          <a:xfrm>
            <a:off x="6470754" y="4307174"/>
            <a:ext cx="507167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These figures should illustrate whether the two models produce similar ecological/epidemiological results when we parameterize them similarly.</a:t>
            </a:r>
          </a:p>
          <a:p>
            <a:r>
              <a:rPr lang="en-US" dirty="0"/>
              <a:t>In essence, we’re determining how sensitive the quantities are to the underlying assumptions for the multiple blood-feeding process.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714444-5E0B-C82C-D132-940FE59D179D}"/>
              </a:ext>
            </a:extLst>
          </p:cNvPr>
          <p:cNvSpPr txBox="1"/>
          <p:nvPr/>
        </p:nvSpPr>
        <p:spPr>
          <a:xfrm>
            <a:off x="7701785" y="975468"/>
            <a:ext cx="338278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4 x 2 x 3 = 24 combinations</a:t>
            </a:r>
          </a:p>
          <a:p>
            <a:endParaRPr lang="en-US" dirty="0"/>
          </a:p>
          <a:p>
            <a:r>
              <a:rPr lang="en-US" dirty="0"/>
              <a:t>Vary </a:t>
            </a:r>
            <a:r>
              <a:rPr lang="en-US" i="1" dirty="0"/>
              <a:t>k</a:t>
            </a:r>
            <a:r>
              <a:rPr lang="en-US" dirty="0"/>
              <a:t> from 1 to 10</a:t>
            </a:r>
          </a:p>
          <a:p>
            <a:endParaRPr lang="en-US" dirty="0"/>
          </a:p>
          <a:p>
            <a:r>
              <a:rPr lang="en-US" dirty="0"/>
              <a:t>We obtain curves showing how the quantities vary with </a:t>
            </a:r>
            <a:r>
              <a:rPr lang="en-US" i="1" dirty="0"/>
              <a:t>k</a:t>
            </a:r>
          </a:p>
          <a:p>
            <a:endParaRPr lang="en-US" i="1" dirty="0"/>
          </a:p>
          <a:p>
            <a:r>
              <a:rPr lang="en-US" i="1" dirty="0"/>
              <a:t>Consider varying mortality</a:t>
            </a: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838DAC-C168-0EBC-F87C-4C1D6DE01F81}"/>
              </a:ext>
            </a:extLst>
          </p:cNvPr>
          <p:cNvSpPr txBox="1"/>
          <p:nvPr/>
        </p:nvSpPr>
        <p:spPr>
          <a:xfrm>
            <a:off x="5997387" y="3247465"/>
            <a:ext cx="4885471" cy="92333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A temporal measure: fraction of mosquitoes that have had one more than one contact within a fixed time window (kind of like a fake EIP)</a:t>
            </a:r>
          </a:p>
        </p:txBody>
      </p:sp>
    </p:spTree>
    <p:extLst>
      <p:ext uri="{BB962C8B-B14F-4D97-AF65-F5344CB8AC3E}">
        <p14:creationId xmlns:p14="http://schemas.microsoft.com/office/powerpoint/2010/main" val="30093052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CD4BC7C-31CD-C4C8-413A-812F1BB5E516}"/>
              </a:ext>
            </a:extLst>
          </p:cNvPr>
          <p:cNvCxnSpPr>
            <a:cxnSpLocks/>
          </p:cNvCxnSpPr>
          <p:nvPr/>
        </p:nvCxnSpPr>
        <p:spPr>
          <a:xfrm>
            <a:off x="6096000" y="-54964"/>
            <a:ext cx="0" cy="691296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1100767-80D8-5ECF-C99D-9158B2D3AFE8}"/>
              </a:ext>
            </a:extLst>
          </p:cNvPr>
          <p:cNvCxnSpPr>
            <a:cxnSpLocks/>
          </p:cNvCxnSpPr>
          <p:nvPr/>
        </p:nvCxnSpPr>
        <p:spPr>
          <a:xfrm>
            <a:off x="0" y="3429000"/>
            <a:ext cx="121920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/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9546085C-BC14-F83C-6C9A-17BF5413A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107428"/>
                <a:ext cx="1860061" cy="877420"/>
              </a:xfrm>
              <a:prstGeom prst="rect">
                <a:avLst/>
              </a:prstGeom>
              <a:blipFill>
                <a:blip r:embed="rId2"/>
                <a:stretch>
                  <a:fillRect l="-7869" t="-9028" r="-6557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/>
              <p:nvPr/>
            </p:nvSpPr>
            <p:spPr>
              <a:xfrm>
                <a:off x="20268" y="1358965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38CD18-36B4-EA41-C8CC-F5BF15FA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268" y="1358965"/>
                <a:ext cx="3773372" cy="1824025"/>
              </a:xfrm>
              <a:prstGeom prst="rect">
                <a:avLst/>
              </a:prstGeom>
              <a:blipFill>
                <a:blip r:embed="rId3"/>
                <a:stretch>
                  <a:fillRect l="-3716" t="-4348" r="-12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/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1:</a:t>
                </a:r>
              </a:p>
              <a:p>
                <a:r>
                  <a:rPr lang="en-US" dirty="0"/>
                  <a:t>Equal numbers of mosquitoes needing </a:t>
                </a:r>
                <a:r>
                  <a:rPr lang="en-US" i="1" dirty="0" err="1"/>
                  <a:t>i</a:t>
                </a:r>
                <a:r>
                  <a:rPr lang="en-US" i="1" dirty="0"/>
                  <a:t> </a:t>
                </a:r>
                <a:r>
                  <a:rPr lang="en-US" dirty="0"/>
                  <a:t>bites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</m:acc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6F1DC77-BBB6-72EA-BB0C-6763EAA767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190" y="5100154"/>
                <a:ext cx="3773372" cy="1824025"/>
              </a:xfrm>
              <a:prstGeom prst="rect">
                <a:avLst/>
              </a:prstGeom>
              <a:blipFill>
                <a:blip r:embed="rId4"/>
                <a:stretch>
                  <a:fillRect l="-3877" t="-4348" r="-1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/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18F42D0-7BFA-CDD6-3EC1-CA871D705B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36" y="3644232"/>
                <a:ext cx="1977721" cy="1196866"/>
              </a:xfrm>
              <a:prstGeom prst="rect">
                <a:avLst/>
              </a:prstGeom>
              <a:blipFill>
                <a:blip r:embed="rId5"/>
                <a:stretch>
                  <a:fillRect l="-7407" t="-6633" r="-7099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/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1:</a:t>
                </a:r>
              </a:p>
              <a:p>
                <a:r>
                  <a:rPr lang="en-US" b="0" dirty="0"/>
                  <a:t>All rates equal</a:t>
                </a:r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42DDF14-A850-D224-C818-179FA428D4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127272"/>
                <a:ext cx="1860061" cy="877420"/>
              </a:xfrm>
              <a:prstGeom prst="rect">
                <a:avLst/>
              </a:prstGeom>
              <a:blipFill>
                <a:blip r:embed="rId6"/>
                <a:stretch>
                  <a:fillRect l="-7541" t="-9028" r="-6885" b="-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/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b="1" dirty="0"/>
                  <a:t>Rate Assumption 2:</a:t>
                </a:r>
              </a:p>
              <a:p>
                <a:r>
                  <a:rPr lang="en-US" b="0" dirty="0"/>
                  <a:t>Equal cycle durations</a:t>
                </a:r>
              </a:p>
              <a:p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b="0" dirty="0"/>
              </a:p>
              <a:p>
                <a:r>
                  <a:rPr lang="en-US" b="0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A5909F-D7DA-BA59-388F-B9707F8256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3" y="3644232"/>
                <a:ext cx="1977721" cy="1196866"/>
              </a:xfrm>
              <a:prstGeom prst="rect">
                <a:avLst/>
              </a:prstGeom>
              <a:blipFill>
                <a:blip r:embed="rId7"/>
                <a:stretch>
                  <a:fillRect l="-7077" t="-6633" r="-7077" b="-4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/>
              <p:nvPr/>
            </p:nvSpPr>
            <p:spPr>
              <a:xfrm>
                <a:off x="6256844" y="3489844"/>
                <a:ext cx="461918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  <a:endParaRPr lang="en-US" dirty="0"/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8CAF8D03-0AD7-3BB1-1F5B-FF61349AC9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44" y="3489844"/>
                <a:ext cx="4619187" cy="1808444"/>
              </a:xfrm>
              <a:prstGeom prst="rect">
                <a:avLst/>
              </a:prstGeom>
              <a:blipFill>
                <a:blip r:embed="rId8"/>
                <a:stretch>
                  <a:fillRect l="-3034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/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b="1" dirty="0"/>
                  <a:t>Probability Assumption 2:</a:t>
                </a:r>
              </a:p>
              <a:p>
                <a:r>
                  <a:rPr lang="en-US" dirty="0"/>
                  <a:t>Needing more bites is increasingly unlikely</a:t>
                </a:r>
              </a:p>
              <a:p>
                <a:r>
                  <a:rPr lang="en-US" dirty="0"/>
                  <a:t>Fate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𝜅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−1 </m:t>
                            </m:r>
                          </m:den>
                        </m:f>
                      </m:e>
                    </m:d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num>
                          <m:den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den>
                        </m:f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b="0" dirty="0"/>
                  <a:t>Disrupt model: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BC34112-5178-F0CA-A731-F10A9FAFB5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3422" y="4895289"/>
                <a:ext cx="4729397" cy="1808444"/>
              </a:xfrm>
              <a:prstGeom prst="rect">
                <a:avLst/>
              </a:prstGeom>
              <a:blipFill>
                <a:blip r:embed="rId9"/>
                <a:stretch>
                  <a:fillRect l="-2964" t="-4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EE6D2C3-054A-47CD-1589-B2673A0BD80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427270" y="4268982"/>
            <a:ext cx="4438881" cy="47290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8BD23E0-EBF7-6ADF-373E-336AA1AD8EF7}"/>
              </a:ext>
            </a:extLst>
          </p:cNvPr>
          <p:cNvSpPr/>
          <p:nvPr/>
        </p:nvSpPr>
        <p:spPr>
          <a:xfrm>
            <a:off x="1" y="2521324"/>
            <a:ext cx="3793640" cy="47290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09D06D-3B5E-1D64-4498-AD2D0A518549}"/>
              </a:ext>
            </a:extLst>
          </p:cNvPr>
          <p:cNvSpPr txBox="1"/>
          <p:nvPr/>
        </p:nvSpPr>
        <p:spPr>
          <a:xfrm>
            <a:off x="212271" y="3819160"/>
            <a:ext cx="3192720" cy="922729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square" rtlCol="0" anchor="ctr">
            <a:noAutofit/>
          </a:bodyPr>
          <a:lstStyle/>
          <a:p>
            <a:pPr algn="ctr"/>
            <a:r>
              <a:rPr lang="en-US" sz="3200" dirty="0"/>
              <a:t>This case is impossible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58735AA-0FAE-3CD7-87A6-C49FD3679441}"/>
              </a:ext>
            </a:extLst>
          </p:cNvPr>
          <p:cNvCxnSpPr>
            <a:cxnSpLocks/>
            <a:stCxn id="6" idx="0"/>
            <a:endCxn id="2" idx="2"/>
          </p:cNvCxnSpPr>
          <p:nvPr/>
        </p:nvCxnSpPr>
        <p:spPr>
          <a:xfrm flipV="1">
            <a:off x="1808631" y="2994232"/>
            <a:ext cx="88190" cy="82492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5A306BBF-1516-D967-157D-B79DF220EC5B}"/>
              </a:ext>
            </a:extLst>
          </p:cNvPr>
          <p:cNvSpPr/>
          <p:nvPr/>
        </p:nvSpPr>
        <p:spPr>
          <a:xfrm>
            <a:off x="3971385" y="-240632"/>
            <a:ext cx="8562083" cy="74664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3" name="Picture 73">
            <a:extLst>
              <a:ext uri="{FF2B5EF4-FFF2-40B4-BE49-F238E27FC236}">
                <a16:creationId xmlns:a16="http://schemas.microsoft.com/office/drawing/2014/main" id="{A4C65C2D-45B8-A766-49DE-875E0C45EFB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rcRect/>
          <a:stretch/>
        </p:blipFill>
        <p:spPr>
          <a:xfrm>
            <a:off x="3859628" y="3623659"/>
            <a:ext cx="8387815" cy="1860297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E8A63689-3AFA-84B1-0922-9F9A7C68E6CF}"/>
              </a:ext>
            </a:extLst>
          </p:cNvPr>
          <p:cNvSpPr txBox="1"/>
          <p:nvPr/>
        </p:nvSpPr>
        <p:spPr>
          <a:xfrm>
            <a:off x="4447620" y="2581276"/>
            <a:ext cx="65578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the rates are all equal, </a:t>
            </a:r>
          </a:p>
          <a:p>
            <a:r>
              <a:rPr lang="en-US" dirty="0"/>
              <a:t>Then population sizes in the compartments must necessarily decrease as you move from left to right</a:t>
            </a:r>
          </a:p>
        </p:txBody>
      </p:sp>
    </p:spTree>
    <p:extLst>
      <p:ext uri="{BB962C8B-B14F-4D97-AF65-F5344CB8AC3E}">
        <p14:creationId xmlns:p14="http://schemas.microsoft.com/office/powerpoint/2010/main" val="2941096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B54DD-89A7-4356-01A8-3E369E2D4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Drivers of multiple*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20E1E-174B-E08D-42FC-0D953421A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Larval conditions</a:t>
            </a:r>
          </a:p>
          <a:p>
            <a:pPr lvl="1"/>
            <a:r>
              <a:rPr lang="en-US" dirty="0"/>
              <a:t>Less “healthy” adults may need multiple blood meals to obtain sufficient nutrients for egg formation and oviposition</a:t>
            </a:r>
          </a:p>
          <a:p>
            <a:r>
              <a:rPr lang="en-US" dirty="0"/>
              <a:t>Meal diversity</a:t>
            </a:r>
          </a:p>
          <a:p>
            <a:pPr lvl="1"/>
            <a:r>
              <a:rPr lang="en-US" dirty="0"/>
              <a:t>Feeding on a variety of blood meal sources may lead to higher fecundity</a:t>
            </a:r>
          </a:p>
          <a:p>
            <a:r>
              <a:rPr lang="en-US" dirty="0"/>
              <a:t>Interruption by defensive behavior</a:t>
            </a:r>
          </a:p>
          <a:p>
            <a:pPr lvl="1"/>
            <a:r>
              <a:rPr lang="en-US" dirty="0"/>
              <a:t>Defensive behaviors of animals can destroy mosquitoes</a:t>
            </a:r>
          </a:p>
          <a:p>
            <a:pPr lvl="1"/>
            <a:r>
              <a:rPr lang="en-US" dirty="0"/>
              <a:t>Some animals feed on mosquitoes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*some authors differentiate between “multiple” and “interrupted” blood feeding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64681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88296F-BFCE-8A05-E5B6-B5A66AD5B183}"/>
              </a:ext>
            </a:extLst>
          </p:cNvPr>
          <p:cNvSpPr txBox="1"/>
          <p:nvPr/>
        </p:nvSpPr>
        <p:spPr>
          <a:xfrm>
            <a:off x="944380" y="849443"/>
            <a:ext cx="1047812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proceed, need to translate the rate and probability assumptions into parameterizations of the two models. This process is not necessarily straightforward.</a:t>
            </a:r>
          </a:p>
          <a:p>
            <a:endParaRPr lang="en-US" dirty="0"/>
          </a:p>
          <a:p>
            <a:r>
              <a:rPr lang="en-US" dirty="0"/>
              <a:t>After this, I’ll program the equations for each of the </a:t>
            </a:r>
            <a:r>
              <a:rPr lang="en-US" dirty="0" err="1"/>
              <a:t>QoI</a:t>
            </a:r>
            <a:r>
              <a:rPr lang="en-US" dirty="0"/>
              <a:t> x Assumption x Model combinations and calculate them across the range of </a:t>
            </a:r>
            <a:r>
              <a:rPr lang="en-US" i="1" dirty="0"/>
              <a:t>k</a:t>
            </a:r>
            <a:r>
              <a:rPr lang="en-US" dirty="0"/>
              <a:t> values we’re interested in.</a:t>
            </a:r>
          </a:p>
          <a:p>
            <a:endParaRPr lang="en-US" dirty="0"/>
          </a:p>
          <a:p>
            <a:r>
              <a:rPr lang="en-US" dirty="0"/>
              <a:t>Finally, I’ll plot the three figures described in </a:t>
            </a:r>
            <a:r>
              <a:rPr lang="en-US"/>
              <a:t>the previous page.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57116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28A78-9CF7-C47E-646F-E45853189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Reproductive numbers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623008-5BFA-23E3-CE6E-029ABC4410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4862" y="1583201"/>
            <a:ext cx="3082206" cy="5376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3AA84BB-01C0-9AFF-DA28-6286DB74937F}"/>
              </a:ext>
            </a:extLst>
          </p:cNvPr>
          <p:cNvSpPr txBox="1"/>
          <p:nvPr/>
        </p:nvSpPr>
        <p:spPr>
          <a:xfrm>
            <a:off x="254001" y="1644074"/>
            <a:ext cx="43560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Viable eggs per female per oviposition cycle: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F00A25-39DE-D68C-04CE-FDAF054D1E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103" y="2343035"/>
            <a:ext cx="2104199" cy="62660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B13DAA-5936-FC4D-721B-4C254418DE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9813" y="3006236"/>
            <a:ext cx="6189815" cy="69434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6DF7B5B-FDC8-922F-EFDB-608729A2DF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1103" y="4359825"/>
            <a:ext cx="2599553" cy="96954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5D94140-B586-06A0-2BF6-71EF313BFA2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58893" y="5450915"/>
            <a:ext cx="2311655" cy="63083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78F3B1-1113-F311-7E8C-02B4EA184188}"/>
              </a:ext>
            </a:extLst>
          </p:cNvPr>
          <p:cNvSpPr txBox="1"/>
          <p:nvPr/>
        </p:nvSpPr>
        <p:spPr>
          <a:xfrm>
            <a:off x="3403352" y="2619211"/>
            <a:ext cx="25995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3A076DD-B16E-CE66-537C-A83F9D574782}"/>
              </a:ext>
            </a:extLst>
          </p:cNvPr>
          <p:cNvSpPr txBox="1"/>
          <p:nvPr/>
        </p:nvSpPr>
        <p:spPr>
          <a:xfrm>
            <a:off x="3489026" y="4881422"/>
            <a:ext cx="25995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Total probability of surviving to reach oviposition stage for mosquitoes of type </a:t>
            </a:r>
            <a:r>
              <a:rPr lang="en-US" i="1" dirty="0"/>
              <a:t>i</a:t>
            </a:r>
            <a:r>
              <a:rPr lang="en-US" dirty="0"/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/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num>
                                <m:den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den>
                              </m:f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f>
                                    <m:f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</m:num>
                                    <m:den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𝛾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𝜇</m:t>
                                      </m:r>
                                    </m:den>
                                  </m:f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7DEE391-C5A0-92CA-EBA9-3FC9B2135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3309" y="3975141"/>
                <a:ext cx="3480312" cy="88530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07374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Simple case: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’s =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 all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sz="2800" dirty="0"/>
                  <a:t>’s =</a:t>
                </a:r>
                <a:r>
                  <a:rPr lang="en-US" sz="2800" i="1" dirty="0"/>
                  <a:t>1/k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6AD025D-3EA2-5C31-9FFA-DF07879AD99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-34637" y="1"/>
                <a:ext cx="10515600" cy="490653"/>
              </a:xfrm>
              <a:blipFill>
                <a:blip r:embed="rId2"/>
                <a:stretch>
                  <a:fillRect l="-1159" t="-18750" b="-3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’s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E0DEDCE-0160-F8B9-4E3A-55E28F54F9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t="-2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B90425BC-52A0-5094-106E-91BDDB825B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4497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0560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3E2D493-C8B2-C0AD-6922-7ACBD57C62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125"/>
            <a:ext cx="12192000" cy="6381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85437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CDA7573-91C9-2375-7458-1FDA01E73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18147" y="1072795"/>
            <a:ext cx="2104199" cy="62660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552F6A3-231F-C572-687D-3F7E541F2C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2097" y="1117249"/>
            <a:ext cx="3082206" cy="53769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94D984-C1C7-D5A8-F3A3-D58881C56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2509" y="2047355"/>
            <a:ext cx="6189815" cy="69434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617AB6D-580C-8620-D6C9-136EE4A137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64768" y="3904812"/>
            <a:ext cx="2599553" cy="96954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12CF71D-C51E-EBF5-DAFC-606A9351BC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2666" y="5057836"/>
            <a:ext cx="2311655" cy="630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67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BBA55-3C70-3BA8-54DA-B1BBDB95E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steps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Finish equilibrium analysis</a:t>
                </a:r>
              </a:p>
              <a:p>
                <a:r>
                  <a:rPr lang="en-US" dirty="0"/>
                  <a:t>Determine baseline values for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Compare reproductive numbers</a:t>
                </a:r>
              </a:p>
              <a:p>
                <a:r>
                  <a:rPr lang="en-US" dirty="0"/>
                  <a:t>Illustrate with transient trajectories</a:t>
                </a:r>
              </a:p>
              <a:p>
                <a:endParaRPr lang="en-US" dirty="0"/>
              </a:p>
              <a:p>
                <a:r>
                  <a:rPr lang="en-US" dirty="0"/>
                  <a:t>Move on to calculate transmission potential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5CA8237-C5E8-67C5-F953-4711ADD1C0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47627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0C83081-715C-671F-8F4F-467430C2F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Should multiple blood feeding behavior increase or decrease transmission potential?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3A87A5-2A8E-A551-6537-1CD74A6F8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Increase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475FA5B-5344-DBFC-59E4-82EB5AC1ECB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More contact events, more opportunities for transmission</a:t>
            </a:r>
          </a:p>
          <a:p>
            <a:r>
              <a:rPr lang="en-US" dirty="0"/>
              <a:t>(Potentially) allows for full cycle of transmission (</a:t>
            </a:r>
            <a:r>
              <a:rPr lang="en-US" dirty="0" err="1"/>
              <a:t>host</a:t>
            </a:r>
            <a:r>
              <a:rPr lang="en-US" dirty="0" err="1">
                <a:sym typeface="Wingdings" panose="05000000000000000000" pitchFamily="2" charset="2"/>
              </a:rPr>
              <a:t>vectorhost</a:t>
            </a:r>
            <a:r>
              <a:rPr lang="en-US" dirty="0">
                <a:sym typeface="Wingdings" panose="05000000000000000000" pitchFamily="2" charset="2"/>
              </a:rPr>
              <a:t>) in a single gonotrophic cycle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Earlier opportunities for transmission (decrease in time between to and from transmission)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1B7927A-8BE4-910A-1627-AE7580CCE8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Decrease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1802476-00DD-2D20-D32A-2722F69570A5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Shorter periods of contact, smaller probability of successful transmission</a:t>
            </a:r>
          </a:p>
          <a:p>
            <a:r>
              <a:rPr lang="en-US" dirty="0"/>
              <a:t>Multiple blood feeding is risky; decreases mosquito lifespan and infectious period</a:t>
            </a:r>
          </a:p>
        </p:txBody>
      </p:sp>
    </p:spTree>
    <p:extLst>
      <p:ext uri="{BB962C8B-B14F-4D97-AF65-F5344CB8AC3E}">
        <p14:creationId xmlns:p14="http://schemas.microsoft.com/office/powerpoint/2010/main" val="190375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D1F2C0-CEB6-13CB-21CB-9AB658C25A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Past models of multiple blood feeding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48EBCF-B2A4-3D5E-CAF5-0314A99AC9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Many authors have incorporated multiple blood feeding into models simply by multiplying the contact rate</a:t>
            </a:r>
          </a:p>
          <a:p>
            <a:r>
              <a:rPr lang="en-US" dirty="0" err="1"/>
              <a:t>Ghakanyuy</a:t>
            </a:r>
            <a:r>
              <a:rPr lang="en-US" dirty="0"/>
              <a:t> et al. (2022) explicitly model the possibility of failed blood feeding</a:t>
            </a:r>
            <a:br>
              <a:rPr lang="en-US" dirty="0"/>
            </a:br>
            <a:r>
              <a:rPr lang="en-US" dirty="0"/>
              <a:t>leading to multiple feeds per gonotrophic</a:t>
            </a:r>
            <a:br>
              <a:rPr lang="en-US" dirty="0"/>
            </a:br>
            <a:r>
              <a:rPr lang="en-US" dirty="0"/>
              <a:t>cycle</a:t>
            </a:r>
          </a:p>
          <a:p>
            <a:r>
              <a:rPr lang="en-US" dirty="0"/>
              <a:t>Christofferson et al. (2022) developed an IBM</a:t>
            </a:r>
            <a:br>
              <a:rPr lang="en-US" dirty="0"/>
            </a:br>
            <a:r>
              <a:rPr lang="en-US" dirty="0"/>
              <a:t>of transmission in a 2-person household, </a:t>
            </a:r>
            <a:br>
              <a:rPr lang="en-US" dirty="0"/>
            </a:br>
            <a:r>
              <a:rPr lang="en-US" dirty="0"/>
              <a:t>allowing for multiple feeds by the </a:t>
            </a:r>
            <a:br>
              <a:rPr lang="en-US" dirty="0"/>
            </a:br>
            <a:r>
              <a:rPr lang="en-US" dirty="0" err="1"/>
              <a:t>the</a:t>
            </a:r>
            <a:r>
              <a:rPr lang="en-US" dirty="0"/>
              <a:t> mosquito</a:t>
            </a:r>
          </a:p>
          <a:p>
            <a:r>
              <a:rPr lang="en-US" dirty="0"/>
              <a:t>Anderson and </a:t>
            </a:r>
            <a:r>
              <a:rPr lang="en-US" dirty="0" err="1"/>
              <a:t>Roitberg</a:t>
            </a:r>
            <a:r>
              <a:rPr lang="en-US" dirty="0"/>
              <a:t> (1999) developed a</a:t>
            </a:r>
            <a:br>
              <a:rPr lang="en-US" dirty="0"/>
            </a:br>
            <a:r>
              <a:rPr lang="en-US" dirty="0"/>
              <a:t>stochastic simulation model to evaluate</a:t>
            </a:r>
            <a:br>
              <a:rPr lang="en-US" dirty="0"/>
            </a:br>
            <a:r>
              <a:rPr lang="en-US" dirty="0"/>
              <a:t>relative dis/advantages of multiple blood</a:t>
            </a:r>
            <a:br>
              <a:rPr lang="en-US" dirty="0"/>
            </a:br>
            <a:r>
              <a:rPr lang="en-US" dirty="0"/>
              <a:t>in regard to mosquito fitness</a:t>
            </a:r>
          </a:p>
          <a:p>
            <a:r>
              <a:rPr lang="en-US" dirty="0" err="1"/>
              <a:t>Tedrow</a:t>
            </a:r>
            <a:r>
              <a:rPr lang="en-US" dirty="0"/>
              <a:t> too</a:t>
            </a:r>
          </a:p>
          <a:p>
            <a:r>
              <a:rPr lang="en-US" dirty="0"/>
              <a:t>This list is by no means complete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F404A-2B6D-7938-AC3B-1CD6B13CE2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9544" y="2772383"/>
            <a:ext cx="5042456" cy="4085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6781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8A8238-771F-4066-DF78-EC6D5177B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304C4-7840-B853-0E96-B120FB8D6D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Long-term:</a:t>
            </a:r>
          </a:p>
          <a:p>
            <a:r>
              <a:rPr lang="en-US" dirty="0"/>
              <a:t>We aim to develop a framework for incorporating multiple blood feeding processes into ODE models in manner that allows for the fitting of parameters to data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For now:</a:t>
            </a:r>
          </a:p>
          <a:p>
            <a:r>
              <a:rPr lang="en-US" dirty="0"/>
              <a:t>Develop simple models of types of multiple blood feeding processes (e.g. larval rearing conditions vs. interrupted feeding)</a:t>
            </a:r>
          </a:p>
          <a:p>
            <a:r>
              <a:rPr lang="en-US" dirty="0"/>
              <a:t>Determine how differences in multiple blood feeding processes might drive differences in how multiple blood feeding impacts transmission</a:t>
            </a:r>
          </a:p>
          <a:p>
            <a:pPr lvl="1"/>
            <a:r>
              <a:rPr lang="en-US" dirty="0"/>
              <a:t>Does the form of the process impact the purported increasing relationship between multiple feeding and transmission potential?</a:t>
            </a:r>
          </a:p>
        </p:txBody>
      </p:sp>
    </p:spTree>
    <p:extLst>
      <p:ext uri="{BB962C8B-B14F-4D97-AF65-F5344CB8AC3E}">
        <p14:creationId xmlns:p14="http://schemas.microsoft.com/office/powerpoint/2010/main" val="2508250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3A537D-E6D3-7B7F-F9F1-D4676D8CE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form of the case study models</a:t>
            </a: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EB1DCFDC-1CE6-8558-83F6-995DFD0BC3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53638" y="1981771"/>
            <a:ext cx="9284723" cy="4039045"/>
          </a:xfr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B6445AF-BF45-2A59-5070-A33AF2D40CDF}"/>
              </a:ext>
            </a:extLst>
          </p:cNvPr>
          <p:cNvSpPr txBox="1"/>
          <p:nvPr/>
        </p:nvSpPr>
        <p:spPr>
          <a:xfrm>
            <a:off x="67849" y="237368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or aquatic stages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5D48594-7149-C75B-0B53-9E8F59122485}"/>
              </a:ext>
            </a:extLst>
          </p:cNvPr>
          <p:cNvSpPr txBox="1"/>
          <p:nvPr/>
        </p:nvSpPr>
        <p:spPr>
          <a:xfrm>
            <a:off x="67849" y="3793630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Blood-feeding stages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ADCDD9-07D2-A4F5-DB96-0FD82EA3F8B1}"/>
              </a:ext>
            </a:extLst>
          </p:cNvPr>
          <p:cNvSpPr txBox="1"/>
          <p:nvPr/>
        </p:nvSpPr>
        <p:spPr>
          <a:xfrm>
            <a:off x="-9607" y="4982572"/>
            <a:ext cx="1540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Oviposition stage</a:t>
            </a:r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5B7DD514-5880-73FD-64AA-5AF636A082CC}"/>
              </a:ext>
            </a:extLst>
          </p:cNvPr>
          <p:cNvSpPr/>
          <p:nvPr/>
        </p:nvSpPr>
        <p:spPr>
          <a:xfrm rot="16200000">
            <a:off x="4847957" y="252944"/>
            <a:ext cx="682995" cy="3558479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75253-41F9-8166-AD57-A6EDFF3CC1E2}"/>
              </a:ext>
            </a:extLst>
          </p:cNvPr>
          <p:cNvSpPr txBox="1"/>
          <p:nvPr/>
        </p:nvSpPr>
        <p:spPr>
          <a:xfrm>
            <a:off x="4659159" y="1314763"/>
            <a:ext cx="2873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recruitment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61FF733-116B-8642-9113-DAD108132CF1}"/>
              </a:ext>
            </a:extLst>
          </p:cNvPr>
          <p:cNvSpPr txBox="1"/>
          <p:nvPr/>
        </p:nvSpPr>
        <p:spPr>
          <a:xfrm>
            <a:off x="3306872" y="3247373"/>
            <a:ext cx="195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Larval development</a:t>
            </a:r>
          </a:p>
        </p:txBody>
      </p:sp>
      <p:sp>
        <p:nvSpPr>
          <p:cNvPr id="21" name="Right Brace 20">
            <a:extLst>
              <a:ext uri="{FF2B5EF4-FFF2-40B4-BE49-F238E27FC236}">
                <a16:creationId xmlns:a16="http://schemas.microsoft.com/office/drawing/2014/main" id="{A01C94C7-B5D9-292B-60D8-A86A30BEDDA6}"/>
              </a:ext>
            </a:extLst>
          </p:cNvPr>
          <p:cNvSpPr/>
          <p:nvPr/>
        </p:nvSpPr>
        <p:spPr>
          <a:xfrm rot="5400000">
            <a:off x="4557124" y="4490171"/>
            <a:ext cx="682995" cy="2789128"/>
          </a:xfrm>
          <a:prstGeom prst="rightBrace">
            <a:avLst>
              <a:gd name="adj1" fmla="val 62779"/>
              <a:gd name="adj2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F32612-6455-E18A-931F-869CA9420AE3}"/>
              </a:ext>
            </a:extLst>
          </p:cNvPr>
          <p:cNvSpPr txBox="1"/>
          <p:nvPr/>
        </p:nvSpPr>
        <p:spPr>
          <a:xfrm>
            <a:off x="3824613" y="6123543"/>
            <a:ext cx="28736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blood-feeding to oviposition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CE4B3F99-1278-62C0-31FC-E446B8018732}"/>
              </a:ext>
            </a:extLst>
          </p:cNvPr>
          <p:cNvSpPr txBox="1"/>
          <p:nvPr/>
        </p:nvSpPr>
        <p:spPr>
          <a:xfrm>
            <a:off x="7018560" y="3198934"/>
            <a:ext cx="21758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Transitions within blood-feeding stages</a:t>
            </a:r>
          </a:p>
        </p:txBody>
      </p:sp>
    </p:spTree>
    <p:extLst>
      <p:ext uri="{BB962C8B-B14F-4D97-AF65-F5344CB8AC3E}">
        <p14:creationId xmlns:p14="http://schemas.microsoft.com/office/powerpoint/2010/main" val="253043676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C7F48-6D9E-D41F-5B05-BA123490A9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Case study models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0BC53-E5B4-A714-9E9E-196BA80CA2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Fate model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8106E9-7501-A2DB-273F-21FF390EC93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is determined at birth</a:t>
            </a:r>
          </a:p>
          <a:p>
            <a:r>
              <a:rPr lang="en-US" dirty="0"/>
              <a:t>This number depends on the conditions in which the larval mosquito was reared</a:t>
            </a:r>
          </a:p>
          <a:p>
            <a:r>
              <a:rPr lang="en-US" dirty="0"/>
              <a:t>Worse conditions lead to the need for multiple blood meals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1B2F7AE-9B07-710D-116D-69CD534C40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US" dirty="0"/>
              <a:t>Disrupt model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942D9B-CFE1-850F-2D89-430CB75C4A27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number of blood meals needed for repletion depends on feeding success, which may be limited by host defensive behaviors</a:t>
            </a:r>
          </a:p>
          <a:p>
            <a:r>
              <a:rPr lang="en-US" dirty="0"/>
              <a:t>At each feeding attempt, mosquitoes have some probability of feeding to repletion or requiring another blood meal</a:t>
            </a:r>
          </a:p>
        </p:txBody>
      </p:sp>
    </p:spTree>
    <p:extLst>
      <p:ext uri="{BB962C8B-B14F-4D97-AF65-F5344CB8AC3E}">
        <p14:creationId xmlns:p14="http://schemas.microsoft.com/office/powerpoint/2010/main" val="371764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2ECC6-B332-7AFE-69E5-0E44061B10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“Disrupt” model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0E4B9C3-1E10-2D55-45D8-DC514B6B3071}"/>
              </a:ext>
            </a:extLst>
          </p:cNvPr>
          <p:cNvSpPr/>
          <p:nvPr/>
        </p:nvSpPr>
        <p:spPr>
          <a:xfrm>
            <a:off x="2612443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136574C-206D-3743-972D-3A3AE5DEB0AC}"/>
              </a:ext>
            </a:extLst>
          </p:cNvPr>
          <p:cNvSpPr/>
          <p:nvPr/>
        </p:nvSpPr>
        <p:spPr>
          <a:xfrm>
            <a:off x="4475656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874D69F-787B-8A3D-F689-4553349FFA86}"/>
              </a:ext>
            </a:extLst>
          </p:cNvPr>
          <p:cNvSpPr/>
          <p:nvPr/>
        </p:nvSpPr>
        <p:spPr>
          <a:xfrm>
            <a:off x="6338869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732E065-59DF-513E-7EF7-22FA3239D0BB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>
            <a:off x="3801163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FB2A01A-2322-61F0-1B45-BE731A51D218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5664376" y="3534008"/>
            <a:ext cx="674493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EB55E04-3E48-8CC7-57D7-EFA4758E2593}"/>
              </a:ext>
            </a:extLst>
          </p:cNvPr>
          <p:cNvSpPr/>
          <p:nvPr/>
        </p:nvSpPr>
        <p:spPr>
          <a:xfrm>
            <a:off x="10148870" y="3163850"/>
            <a:ext cx="1188720" cy="727616"/>
          </a:xfrm>
          <a:prstGeom prst="round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Ovipositing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B7A1E92-4FA7-1093-F6F6-CB0B25DA4C55}"/>
              </a:ext>
            </a:extLst>
          </p:cNvPr>
          <p:cNvCxnSpPr>
            <a:cxnSpLocks/>
            <a:stCxn id="5" idx="0"/>
            <a:endCxn id="8" idx="0"/>
          </p:cNvCxnSpPr>
          <p:nvPr/>
        </p:nvCxnSpPr>
        <p:spPr>
          <a:xfrm rot="5400000" flipH="1" flipV="1">
            <a:off x="8835054" y="1262025"/>
            <a:ext cx="6350" cy="3810001"/>
          </a:xfrm>
          <a:prstGeom prst="curvedConnector3">
            <a:avLst>
              <a:gd name="adj1" fmla="val 11132252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26509FFA-1D5F-6A4E-0857-111A06016ABF}"/>
              </a:ext>
            </a:extLst>
          </p:cNvPr>
          <p:cNvCxnSpPr>
            <a:cxnSpLocks/>
            <a:stCxn id="5" idx="3"/>
            <a:endCxn id="29" idx="1"/>
          </p:cNvCxnSpPr>
          <p:nvPr/>
        </p:nvCxnSpPr>
        <p:spPr>
          <a:xfrm>
            <a:off x="7527589" y="3534008"/>
            <a:ext cx="674492" cy="0"/>
          </a:xfrm>
          <a:prstGeom prst="straightConnector1">
            <a:avLst/>
          </a:prstGeom>
          <a:ln w="38100">
            <a:solidFill>
              <a:schemeClr val="tx1"/>
            </a:solidFill>
            <a:prstDash val="sys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39FBFC5B-96B4-1778-7184-7EB2281F0E45}"/>
              </a:ext>
            </a:extLst>
          </p:cNvPr>
          <p:cNvCxnSpPr>
            <a:cxnSpLocks/>
            <a:stCxn id="4" idx="0"/>
            <a:endCxn id="8" idx="0"/>
          </p:cNvCxnSpPr>
          <p:nvPr/>
        </p:nvCxnSpPr>
        <p:spPr>
          <a:xfrm rot="5400000" flipH="1" flipV="1">
            <a:off x="7903448" y="330418"/>
            <a:ext cx="6350" cy="5673214"/>
          </a:xfrm>
          <a:prstGeom prst="curvedConnector3">
            <a:avLst>
              <a:gd name="adj1" fmla="val 1707806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786DAA7C-0898-F474-AC4E-E6F0520D364F}"/>
              </a:ext>
            </a:extLst>
          </p:cNvPr>
          <p:cNvCxnSpPr>
            <a:cxnSpLocks/>
            <a:stCxn id="3" idx="0"/>
            <a:endCxn id="8" idx="0"/>
          </p:cNvCxnSpPr>
          <p:nvPr/>
        </p:nvCxnSpPr>
        <p:spPr>
          <a:xfrm rot="5400000" flipH="1" flipV="1">
            <a:off x="6971841" y="-601188"/>
            <a:ext cx="6350" cy="7536427"/>
          </a:xfrm>
          <a:prstGeom prst="curvedConnector3">
            <a:avLst>
              <a:gd name="adj1" fmla="val 2581096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1936B4B-2FB6-3193-88B6-635CAACDB8E9}"/>
              </a:ext>
            </a:extLst>
          </p:cNvPr>
          <p:cNvSpPr/>
          <p:nvPr/>
        </p:nvSpPr>
        <p:spPr>
          <a:xfrm>
            <a:off x="640386" y="3163850"/>
            <a:ext cx="1297564" cy="727616"/>
          </a:xfrm>
          <a:prstGeom prst="round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Aquatic stage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3817B9E-C4E7-4477-60B2-1268B4AF11A4}"/>
              </a:ext>
            </a:extLst>
          </p:cNvPr>
          <p:cNvCxnSpPr>
            <a:cxnSpLocks/>
            <a:stCxn id="23" idx="3"/>
            <a:endCxn id="3" idx="1"/>
          </p:cNvCxnSpPr>
          <p:nvPr/>
        </p:nvCxnSpPr>
        <p:spPr>
          <a:xfrm>
            <a:off x="1937950" y="3527658"/>
            <a:ext cx="674493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29ACE9AF-C250-0D4D-3CAC-AA20833AFF26}"/>
              </a:ext>
            </a:extLst>
          </p:cNvPr>
          <p:cNvSpPr/>
          <p:nvPr/>
        </p:nvSpPr>
        <p:spPr>
          <a:xfrm>
            <a:off x="8202081" y="3170200"/>
            <a:ext cx="1188720" cy="727616"/>
          </a:xfrm>
          <a:prstGeom prst="roundRect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Blood-feeding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9E9F022-FC3B-C5F3-C727-A878661912D4}"/>
              </a:ext>
            </a:extLst>
          </p:cNvPr>
          <p:cNvCxnSpPr>
            <a:cxnSpLocks/>
            <a:stCxn id="29" idx="3"/>
            <a:endCxn id="8" idx="1"/>
          </p:cNvCxnSpPr>
          <p:nvPr/>
        </p:nvCxnSpPr>
        <p:spPr>
          <a:xfrm flipV="1">
            <a:off x="9390801" y="3527658"/>
            <a:ext cx="758069" cy="63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Curved 36">
            <a:extLst>
              <a:ext uri="{FF2B5EF4-FFF2-40B4-BE49-F238E27FC236}">
                <a16:creationId xmlns:a16="http://schemas.microsoft.com/office/drawing/2014/main" id="{337E99CA-AEBE-3768-775D-40A00FBBFD4B}"/>
              </a:ext>
            </a:extLst>
          </p:cNvPr>
          <p:cNvCxnSpPr>
            <a:cxnSpLocks/>
            <a:stCxn id="29" idx="0"/>
            <a:endCxn id="8" idx="0"/>
          </p:cNvCxnSpPr>
          <p:nvPr/>
        </p:nvCxnSpPr>
        <p:spPr>
          <a:xfrm rot="5400000" flipH="1" flipV="1">
            <a:off x="9766660" y="2193631"/>
            <a:ext cx="6350" cy="1946789"/>
          </a:xfrm>
          <a:prstGeom prst="curvedConnector3">
            <a:avLst>
              <a:gd name="adj1" fmla="val 370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ontent Placeholder 3">
            <a:extLst>
              <a:ext uri="{FF2B5EF4-FFF2-40B4-BE49-F238E27FC236}">
                <a16:creationId xmlns:a16="http://schemas.microsoft.com/office/drawing/2014/main" id="{E4500E83-DD2C-C6B8-14AA-E8AAB7A9CAA7}"/>
              </a:ext>
            </a:extLst>
          </p:cNvPr>
          <p:cNvSpPr txBox="1">
            <a:spLocks/>
          </p:cNvSpPr>
          <p:nvPr/>
        </p:nvSpPr>
        <p:spPr>
          <a:xfrm>
            <a:off x="262632" y="4899438"/>
            <a:ext cx="11477980" cy="1764409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At each blood-feeding stage, a mosquito has a possibility of reaching repletion or requiring additional blood meals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The waiting time to leave the blood-feeding stages is represented by a </a:t>
            </a:r>
            <a:r>
              <a:rPr lang="en-US" sz="2400" dirty="0" err="1"/>
              <a:t>Coxian</a:t>
            </a:r>
            <a:r>
              <a:rPr lang="en-US" sz="2400" dirty="0"/>
              <a:t> distribution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D6A8E9BC-3EA0-4DA5-C3CA-EE4A08BA3B17}"/>
              </a:ext>
            </a:extLst>
          </p:cNvPr>
          <p:cNvCxnSpPr>
            <a:cxnSpLocks/>
            <a:stCxn id="3" idx="2"/>
            <a:endCxn id="8" idx="2"/>
          </p:cNvCxnSpPr>
          <p:nvPr/>
        </p:nvCxnSpPr>
        <p:spPr>
          <a:xfrm rot="5400000" flipH="1" flipV="1">
            <a:off x="6971841" y="126427"/>
            <a:ext cx="6350" cy="7536427"/>
          </a:xfrm>
          <a:prstGeom prst="curvedConnector3">
            <a:avLst>
              <a:gd name="adj1" fmla="val -7616866"/>
            </a:avLst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157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10267</TotalTime>
  <Words>2474</Words>
  <Application>Microsoft Office PowerPoint</Application>
  <PresentationFormat>Widescreen</PresentationFormat>
  <Paragraphs>389</Paragraphs>
  <Slides>35</Slides>
  <Notes>5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0" baseType="lpstr">
      <vt:lpstr>Arial</vt:lpstr>
      <vt:lpstr>Calibri</vt:lpstr>
      <vt:lpstr>Calibri Light</vt:lpstr>
      <vt:lpstr>Cambria Math</vt:lpstr>
      <vt:lpstr>Office Theme</vt:lpstr>
      <vt:lpstr>Multiple blood feeding case studies</vt:lpstr>
      <vt:lpstr>Multiple blood feeding may multiple transmission</vt:lpstr>
      <vt:lpstr>Drivers of multiple* blood feeding</vt:lpstr>
      <vt:lpstr>Should multiple blood feeding behavior increase or decrease transmission potential?</vt:lpstr>
      <vt:lpstr>Past models of multiple blood feeding</vt:lpstr>
      <vt:lpstr>Goal</vt:lpstr>
      <vt:lpstr>General form of the case study models</vt:lpstr>
      <vt:lpstr>Case study models</vt:lpstr>
      <vt:lpstr>“Disrupt” model</vt:lpstr>
      <vt:lpstr>“Disrupt” model</vt:lpstr>
      <vt:lpstr>“Fate” model</vt:lpstr>
      <vt:lpstr>PowerPoint Presentation</vt:lpstr>
      <vt:lpstr>“Disrupt” model, specified</vt:lpstr>
      <vt:lpstr>“Fate” model</vt:lpstr>
      <vt:lpstr>“Fate” model</vt:lpstr>
      <vt:lpstr>Alternative “Fate” model: one oviposition compartment</vt:lpstr>
      <vt:lpstr>Questions</vt:lpstr>
      <vt:lpstr>Possible data sources</vt:lpstr>
      <vt:lpstr>Analyses</vt:lpstr>
      <vt:lpstr>Preliminary analysis of the “Disrupt” model</vt:lpstr>
      <vt:lpstr>Preliminary analysis of the “Disrupt” model</vt:lpstr>
      <vt:lpstr>“Fate” model, specified</vt:lpstr>
      <vt:lpstr>“Fate” model, specified</vt:lpstr>
      <vt:lpstr>“Fate” model analysis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Reproductive numbers</vt:lpstr>
      <vt:lpstr>Simple case: All λ’s = λ, all ρ’s =1/k</vt:lpstr>
      <vt:lpstr>PowerPoint Presentation</vt:lpstr>
      <vt:lpstr>PowerPoint Presentation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Multiple blood feeding case studies</dc:title>
  <dc:creator>Kyle Dahlin</dc:creator>
  <cp:lastModifiedBy>Kyle Dahlin</cp:lastModifiedBy>
  <cp:revision>55</cp:revision>
  <dcterms:created xsi:type="dcterms:W3CDTF">2023-11-13T15:50:22Z</dcterms:created>
  <dcterms:modified xsi:type="dcterms:W3CDTF">2023-12-21T20:22:08Z</dcterms:modified>
</cp:coreProperties>
</file>