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24" r:id="rId2"/>
    <p:sldId id="622" r:id="rId3"/>
    <p:sldId id="617" r:id="rId4"/>
    <p:sldId id="525" r:id="rId5"/>
    <p:sldId id="526" r:id="rId6"/>
    <p:sldId id="527" r:id="rId7"/>
    <p:sldId id="528" r:id="rId8"/>
    <p:sldId id="257" r:id="rId9"/>
    <p:sldId id="53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ameters" id="{7D829DDB-75EE-4DE4-95D6-5DB65E5C0616}">
          <p14:sldIdLst>
            <p14:sldId id="524"/>
          </p14:sldIdLst>
        </p14:section>
        <p14:section name="Transmission questions" id="{E964F655-390B-4180-ACDF-D7A92C27F7B0}">
          <p14:sldIdLst>
            <p14:sldId id="622"/>
            <p14:sldId id="617"/>
          </p14:sldIdLst>
        </p14:section>
        <p14:section name="Contact rates vs. GCD" id="{FF0B1237-B1F0-42F9-9123-8E0F87B853C6}">
          <p14:sldIdLst>
            <p14:sldId id="525"/>
            <p14:sldId id="526"/>
            <p14:sldId id="527"/>
            <p14:sldId id="528"/>
          </p14:sldIdLst>
        </p14:section>
        <p14:section name="GCD vs R0" id="{E959EE68-0289-45E4-9F49-31524F0F262C}">
          <p14:sldIdLst>
            <p14:sldId id="257"/>
            <p14:sldId id="5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251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7943-659A-4DFF-B735-23894A3AAAB5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F34FA-9F3E-4D53-BF45-2DCAABDA5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45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of baseline parameter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115B3-A908-4DD1-B9FB-D7CDD037DB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0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5D22-782C-6C5D-8C54-67EE6F84F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A782D-09E3-71F8-4210-D5D446A3E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913F-BB66-200B-121D-EC863359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8F-4F72-4163-B9D7-39C5E70770F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ABF45-5672-AB7B-89F5-BEB39B8D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88209-B15A-F762-AAF4-4BF06BDF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BC56-5B2C-4CDD-843A-A31D8481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9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FDC5-12D0-C3A5-B40B-E35B8DEE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D97B6-8A19-6DC9-E397-B8C4008B4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84C45-7BF7-D0C3-6564-8E3AA30E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8F-4F72-4163-B9D7-39C5E70770F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B1565-A45F-60EB-01C2-2F7000E8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B277-10F0-7898-0FDA-A0DAEEB5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BC56-5B2C-4CDD-843A-A31D8481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6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E1BC9-2187-BC27-8488-8CDDD3297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6AD87-4526-95CE-06E2-BEB8C9E6C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A05C9-6EC0-A060-83A7-E473C0ED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8F-4F72-4163-B9D7-39C5E70770F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110C2-D2BA-2FAB-2019-22EB114B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0C597-7F05-8534-A3B1-94826F1A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BC56-5B2C-4CDD-843A-A31D8481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8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2E88-8595-88B0-12F2-23B3B6AA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5A7B6-DD54-22BC-6F71-103107363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FF871-909A-D043-FB19-E29C435D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8F-4F72-4163-B9D7-39C5E70770F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8EA8-6806-AE23-56FB-3C0E6F3C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5759A-1B7F-C5B9-D602-5DAEAE30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BC56-5B2C-4CDD-843A-A31D8481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2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C2CB-6BFB-4DBE-DADB-9B273443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E0D4C-EB9E-18EB-93DA-804FD47DB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379B6-FD82-ADFD-DFB0-33941A8A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8F-4F72-4163-B9D7-39C5E70770F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FD2FA-F327-24FE-C753-C89C18FF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D3D95-5565-78A8-53B1-E588804C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BC56-5B2C-4CDD-843A-A31D8481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8F8F-B8B2-998C-112C-337607A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B856C-DE69-8F98-2345-7236FC1D3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F3343-C7A1-BEEA-83E9-0960A9436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585D2-78F8-3F05-34D9-B477510A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8F-4F72-4163-B9D7-39C5E70770F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71BA1-0CE0-65F4-4802-1E4B1F64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06223-0121-9CBF-A0C6-0288287F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BC56-5B2C-4CDD-843A-A31D8481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4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0C7F-1D4B-67EB-B957-84F65C07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4EFB7-BB6F-B951-7A54-53EC71BF9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0FCD2-2F1C-C6BE-0ADE-5B9726BD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6BB80-537B-8D57-1141-6B2D39057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D1599-3BCA-B59C-8D59-202982B43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D819D-8CE8-BD28-CED4-9A9F9E66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8F-4F72-4163-B9D7-39C5E70770F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8E8E0-FF98-C478-FD8E-CDD6D360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9FE0E-7D53-6D4A-13F8-3DCBE936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BC56-5B2C-4CDD-843A-A31D8481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3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19C8-EB6F-3857-6589-FE7B90EA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1F63E-D10E-B91F-DA09-9E06459C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8F-4F72-4163-B9D7-39C5E70770F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80DC-7AD7-4BD5-E933-D7DF6A1E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520D6-EC64-FCEF-8BED-E50A68E2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BC56-5B2C-4CDD-843A-A31D8481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0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85E82-E1A9-518E-BFF3-F681D965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8F-4F72-4163-B9D7-39C5E70770F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F6D55-D3CE-FBEA-175F-6D7B3613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81555-4FFB-BBED-7C62-ACA88930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BC56-5B2C-4CDD-843A-A31D8481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0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2F59-14BB-6375-8150-AEB97A0F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C570-FAAB-1C71-ADBB-59982BD61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50312-9715-6E51-8740-7B77507B7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BC73A-38D2-8592-7E1A-0B1025C7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8F-4F72-4163-B9D7-39C5E70770F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87BD-3332-AA46-E829-042A8E79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CBA09-3EDF-3BA3-6167-03BC1756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BC56-5B2C-4CDD-843A-A31D8481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0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A794-D243-0D27-1D65-FC975AFB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6C08A-85F8-2200-F10B-04B1545C7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5710D-DEC7-2811-1CEE-1CA108A91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23698-03A6-AFFE-71B1-7005839F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E28F-4F72-4163-B9D7-39C5E70770F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38909-0AD6-CBC6-08FA-ED7B0040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DA9F4-17E6-06AA-7FC2-F34923FB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BC56-5B2C-4CDD-843A-A31D8481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CA631-2BD4-FA19-6298-EC60AE39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4FBEA-5C9C-DB2E-01A8-25D43A295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4F763-1136-69F9-E4AD-B30D752B8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7E28F-4F72-4163-B9D7-39C5E70770F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8BA58-E47A-91EC-6B1E-5B27B9AEC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71A28-99E6-9116-29D3-D4E0D1582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9BBC56-5B2C-4CDD-843A-A31D8481C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4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91D36B-8EC5-5A19-DEB6-1031526E1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359838"/>
              </p:ext>
            </p:extLst>
          </p:nvPr>
        </p:nvGraphicFramePr>
        <p:xfrm>
          <a:off x="6263" y="6264"/>
          <a:ext cx="12192000" cy="686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40414509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8173555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22803931"/>
                    </a:ext>
                  </a:extLst>
                </a:gridCol>
                <a:gridCol w="3394997">
                  <a:extLst>
                    <a:ext uri="{9D8B030D-6E8A-4147-A177-3AD203B41FA5}">
                      <a16:colId xmlns:a16="http://schemas.microsoft.com/office/drawing/2014/main" val="920448064"/>
                    </a:ext>
                  </a:extLst>
                </a:gridCol>
                <a:gridCol w="1989803">
                  <a:extLst>
                    <a:ext uri="{9D8B030D-6E8A-4147-A177-3AD203B41FA5}">
                      <a16:colId xmlns:a16="http://schemas.microsoft.com/office/drawing/2014/main" val="454750404"/>
                    </a:ext>
                  </a:extLst>
                </a:gridCol>
              </a:tblGrid>
              <a:tr h="302033">
                <a:tc>
                  <a:txBody>
                    <a:bodyPr/>
                    <a:lstStyle/>
                    <a:p>
                      <a:r>
                        <a:rPr lang="en-US" sz="1400" dirty="0"/>
                        <a:t>Parameter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89249"/>
                  </a:ext>
                </a:extLst>
              </a:tr>
              <a:tr h="302033">
                <a:tc>
                  <a:txBody>
                    <a:bodyPr/>
                    <a:lstStyle/>
                    <a:p>
                      <a:r>
                        <a:rPr lang="en-US" sz="1400" dirty="0"/>
                        <a:t>Mosquito lifespan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Average host-seeking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637283"/>
                  </a:ext>
                </a:extLst>
              </a:tr>
              <a:tr h="478170">
                <a:tc>
                  <a:txBody>
                    <a:bodyPr/>
                    <a:lstStyle/>
                    <a:p>
                      <a:r>
                        <a:rPr lang="en-US" sz="1400" dirty="0"/>
                        <a:t>Oviposition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Seek-new-host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94431"/>
                  </a:ext>
                </a:extLst>
              </a:tr>
              <a:tr h="478170">
                <a:tc>
                  <a:txBody>
                    <a:bodyPr/>
                    <a:lstStyle/>
                    <a:p>
                      <a:r>
                        <a:rPr lang="en-US" sz="1400" dirty="0"/>
                        <a:t>Resting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Landing success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97447"/>
                  </a:ext>
                </a:extLst>
              </a:tr>
              <a:tr h="836712">
                <a:tc>
                  <a:txBody>
                    <a:bodyPr/>
                    <a:lstStyle/>
                    <a:p>
                      <a:r>
                        <a:rPr lang="en-US" sz="1400" dirty="0"/>
                        <a:t>Eggs per female per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300 eggs per female per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Exit rate from landing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1/(10 minutes)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452736"/>
                  </a:ext>
                </a:extLst>
              </a:tr>
              <a:tr h="478170">
                <a:tc>
                  <a:txBody>
                    <a:bodyPr/>
                    <a:lstStyle/>
                    <a:p>
                      <a:r>
                        <a:rPr lang="en-US" sz="1400" dirty="0"/>
                        <a:t>Larval development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Probing success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887178"/>
                  </a:ext>
                </a:extLst>
              </a:tr>
              <a:tr h="478170">
                <a:tc>
                  <a:txBody>
                    <a:bodyPr/>
                    <a:lstStyle/>
                    <a:p>
                      <a:r>
                        <a:rPr lang="en-US" sz="1400" dirty="0"/>
                        <a:t>Larvae survival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Exit rate from probing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1/(5 minutes)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044994"/>
                  </a:ext>
                </a:extLst>
              </a:tr>
              <a:tr h="478170">
                <a:tc>
                  <a:txBody>
                    <a:bodyPr/>
                    <a:lstStyle/>
                    <a:p>
                      <a:r>
                        <a:rPr lang="en-US" sz="1400" b="1" dirty="0"/>
                        <a:t>Larvae carrying capacity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30 billion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Ingestion success probability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50%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376428"/>
                  </a:ext>
                </a:extLst>
              </a:tr>
              <a:tr h="478170">
                <a:tc>
                  <a:txBody>
                    <a:bodyPr/>
                    <a:lstStyle/>
                    <a:p>
                      <a:r>
                        <a:rPr lang="en-US" sz="1400" dirty="0"/>
                        <a:t>Extrinsic incubation period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 days</a:t>
                      </a: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Exit rate from ingestion stage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1/(1 minutes)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0028249"/>
                  </a:ext>
                </a:extLst>
              </a:tr>
              <a:tr h="660639">
                <a:tc>
                  <a:txBody>
                    <a:bodyPr/>
                    <a:lstStyle/>
                    <a:p>
                      <a:r>
                        <a:rPr lang="en-US" sz="1400" b="1" dirty="0"/>
                        <a:t>Host-to-vector transmission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200128"/>
                  </a:ext>
                </a:extLst>
              </a:tr>
              <a:tr h="660639">
                <a:tc>
                  <a:txBody>
                    <a:bodyPr/>
                    <a:lstStyle/>
                    <a:p>
                      <a:r>
                        <a:rPr lang="en-US" sz="1400" b="1" dirty="0"/>
                        <a:t>Vector-to-host transmission 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004874"/>
                  </a:ext>
                </a:extLst>
              </a:tr>
              <a:tr h="462447">
                <a:tc>
                  <a:txBody>
                    <a:bodyPr/>
                    <a:lstStyle/>
                    <a:p>
                      <a:r>
                        <a:rPr lang="en-US" sz="1400" dirty="0"/>
                        <a:t>Host infectious period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 days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566004"/>
                  </a:ext>
                </a:extLst>
              </a:tr>
              <a:tr h="302033">
                <a:tc>
                  <a:txBody>
                    <a:bodyPr/>
                    <a:lstStyle/>
                    <a:p>
                      <a:r>
                        <a:rPr lang="en-US" sz="1400" dirty="0"/>
                        <a:t>Host lifespan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 years</a:t>
                      </a:r>
                    </a:p>
                  </a:txBody>
                  <a:tcPr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208571"/>
                  </a:ext>
                </a:extLst>
              </a:tr>
              <a:tr h="462447">
                <a:tc>
                  <a:txBody>
                    <a:bodyPr/>
                    <a:lstStyle/>
                    <a:p>
                      <a:r>
                        <a:rPr lang="en-US" sz="1400" dirty="0"/>
                        <a:t>Host carrying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 million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666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84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4C94-C918-BF5B-E53C-E93BA4DC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contacts counted by entrance or exit?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98876C1-B4EF-4C66-D064-1354C084CE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110" r="25784"/>
          <a:stretch/>
        </p:blipFill>
        <p:spPr>
          <a:xfrm>
            <a:off x="933450" y="2466975"/>
            <a:ext cx="9115425" cy="386531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CB937AE-D210-BA68-8C01-25D644396AC3}"/>
              </a:ext>
            </a:extLst>
          </p:cNvPr>
          <p:cNvSpPr txBox="1"/>
          <p:nvPr/>
        </p:nvSpPr>
        <p:spPr>
          <a:xfrm>
            <a:off x="932649" y="1659875"/>
            <a:ext cx="681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transmissive contacts occur upon </a:t>
            </a:r>
            <a:r>
              <a:rPr lang="en-US" b="1" dirty="0">
                <a:solidFill>
                  <a:schemeClr val="accent2"/>
                </a:solidFill>
              </a:rPr>
              <a:t>entering </a:t>
            </a:r>
            <a:r>
              <a:rPr lang="en-US" dirty="0"/>
              <a:t>a state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5"/>
                </a:solidFill>
              </a:rPr>
              <a:t>exiting</a:t>
            </a:r>
            <a:r>
              <a:rPr lang="en-US" dirty="0"/>
              <a:t> it ?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E38D960-62E5-20B4-EE3E-A2138E72D37E}"/>
              </a:ext>
            </a:extLst>
          </p:cNvPr>
          <p:cNvSpPr/>
          <p:nvPr/>
        </p:nvSpPr>
        <p:spPr>
          <a:xfrm>
            <a:off x="5755243" y="3325296"/>
            <a:ext cx="207407" cy="20740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3EDEF1-422C-ED5C-4526-E03060735D97}"/>
              </a:ext>
            </a:extLst>
          </p:cNvPr>
          <p:cNvSpPr/>
          <p:nvPr/>
        </p:nvSpPr>
        <p:spPr>
          <a:xfrm>
            <a:off x="7956066" y="4192224"/>
            <a:ext cx="207407" cy="20740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60811B-3C29-139C-4F7B-F9E82589A90F}"/>
              </a:ext>
            </a:extLst>
          </p:cNvPr>
          <p:cNvSpPr/>
          <p:nvPr/>
        </p:nvSpPr>
        <p:spPr>
          <a:xfrm>
            <a:off x="9602545" y="5772302"/>
            <a:ext cx="207407" cy="20740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88FDCED-0297-3658-80D8-C3B7C6FBC95C}"/>
              </a:ext>
            </a:extLst>
          </p:cNvPr>
          <p:cNvSpPr/>
          <p:nvPr/>
        </p:nvSpPr>
        <p:spPr>
          <a:xfrm>
            <a:off x="8345245" y="6389171"/>
            <a:ext cx="207407" cy="20740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EB9C547-1126-8947-93F1-4DB2EF9BFDB6}"/>
              </a:ext>
            </a:extLst>
          </p:cNvPr>
          <p:cNvSpPr/>
          <p:nvPr/>
        </p:nvSpPr>
        <p:spPr>
          <a:xfrm>
            <a:off x="7592769" y="6049619"/>
            <a:ext cx="207407" cy="20740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BF33A65-709E-F3AB-F422-06EA7B630457}"/>
              </a:ext>
            </a:extLst>
          </p:cNvPr>
          <p:cNvSpPr/>
          <p:nvPr/>
        </p:nvSpPr>
        <p:spPr>
          <a:xfrm>
            <a:off x="6306621" y="5564895"/>
            <a:ext cx="207407" cy="20740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0D9AA47-B934-4D2E-F5C9-A064954CD242}"/>
              </a:ext>
            </a:extLst>
          </p:cNvPr>
          <p:cNvSpPr/>
          <p:nvPr/>
        </p:nvSpPr>
        <p:spPr>
          <a:xfrm>
            <a:off x="5547836" y="4828791"/>
            <a:ext cx="207407" cy="20740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4656566-F8CF-37D8-2E01-02850C537941}"/>
              </a:ext>
            </a:extLst>
          </p:cNvPr>
          <p:cNvSpPr/>
          <p:nvPr/>
        </p:nvSpPr>
        <p:spPr>
          <a:xfrm>
            <a:off x="7956065" y="4780247"/>
            <a:ext cx="207407" cy="20740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6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ACA4C7F-D81D-CD5E-14C6-331BFC7F437C}"/>
                  </a:ext>
                </a:extLst>
              </p:cNvPr>
              <p:cNvSpPr/>
              <p:nvPr/>
            </p:nvSpPr>
            <p:spPr>
              <a:xfrm>
                <a:off x="613756" y="2097023"/>
                <a:ext cx="1755228" cy="114562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Questing</a:t>
                </a:r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ACA4C7F-D81D-CD5E-14C6-331BFC7F4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56" y="2097023"/>
                <a:ext cx="1755228" cy="114562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3742F26-56D9-A4E5-3E67-D1387C78F033}"/>
                  </a:ext>
                </a:extLst>
              </p:cNvPr>
              <p:cNvSpPr/>
              <p:nvPr/>
            </p:nvSpPr>
            <p:spPr>
              <a:xfrm>
                <a:off x="2864578" y="3153091"/>
                <a:ext cx="1755228" cy="114562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Landing</a:t>
                </a: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3742F26-56D9-A4E5-3E67-D1387C78F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578" y="3153091"/>
                <a:ext cx="1755228" cy="114562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96E65EB-CC95-97D3-F79A-A608B5A86ED1}"/>
                  </a:ext>
                </a:extLst>
              </p:cNvPr>
              <p:cNvSpPr/>
              <p:nvPr/>
            </p:nvSpPr>
            <p:spPr>
              <a:xfrm>
                <a:off x="5488625" y="4209159"/>
                <a:ext cx="1755228" cy="114562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Probing</a:t>
                </a:r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96E65EB-CC95-97D3-F79A-A608B5A86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625" y="4209159"/>
                <a:ext cx="1755228" cy="114562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863E44A-9548-FEBB-86E9-0F56495BDCCF}"/>
                  </a:ext>
                </a:extLst>
              </p:cNvPr>
              <p:cNvSpPr/>
              <p:nvPr/>
            </p:nvSpPr>
            <p:spPr>
              <a:xfrm>
                <a:off x="7823791" y="5254979"/>
                <a:ext cx="1755228" cy="114562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Ingesting</a:t>
                </a: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863E44A-9548-FEBB-86E9-0F56495BD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791" y="5254979"/>
                <a:ext cx="1755228" cy="114562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612AF37-0E2D-04BE-C8E8-E8844B76F270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4619806" y="3725905"/>
            <a:ext cx="1746433" cy="48325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A5DA434-0E42-B0ED-AD59-3C515850278E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2368984" y="2669837"/>
            <a:ext cx="1373208" cy="48325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4AACB09-41E5-5587-4C93-D19B22ACB30E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7243853" y="4781973"/>
            <a:ext cx="1457552" cy="4730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0F0373E-9EDF-5484-7951-44679A3F0293}"/>
              </a:ext>
            </a:extLst>
          </p:cNvPr>
          <p:cNvCxnSpPr>
            <a:cxnSpLocks/>
            <a:stCxn id="7" idx="1"/>
            <a:endCxn id="6" idx="2"/>
          </p:cNvCxnSpPr>
          <p:nvPr/>
        </p:nvCxnSpPr>
        <p:spPr>
          <a:xfrm rot="10800000">
            <a:off x="1491370" y="3242651"/>
            <a:ext cx="1373208" cy="48325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6BBAB19-34FA-8777-B73D-047F5E829919}"/>
              </a:ext>
            </a:extLst>
          </p:cNvPr>
          <p:cNvCxnSpPr>
            <a:cxnSpLocks/>
            <a:stCxn id="8" idx="1"/>
            <a:endCxn id="46" idx="2"/>
          </p:cNvCxnSpPr>
          <p:nvPr/>
        </p:nvCxnSpPr>
        <p:spPr>
          <a:xfrm rot="10800000">
            <a:off x="3244207" y="4313097"/>
            <a:ext cx="2244418" cy="468876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2FE819E-FC5B-B8F4-AC08-4BB44C2E5660}"/>
              </a:ext>
            </a:extLst>
          </p:cNvPr>
          <p:cNvCxnSpPr>
            <a:cxnSpLocks/>
            <a:stCxn id="8" idx="2"/>
            <a:endCxn id="6" idx="2"/>
          </p:cNvCxnSpPr>
          <p:nvPr/>
        </p:nvCxnSpPr>
        <p:spPr>
          <a:xfrm rot="5400000" flipH="1">
            <a:off x="2872737" y="1861285"/>
            <a:ext cx="2112136" cy="4874869"/>
          </a:xfrm>
          <a:prstGeom prst="bentConnector3">
            <a:avLst>
              <a:gd name="adj1" fmla="val -1082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42BB14-76D0-2923-B47D-2BA1106A0DE5}"/>
              </a:ext>
            </a:extLst>
          </p:cNvPr>
          <p:cNvCxnSpPr>
            <a:cxnSpLocks/>
            <a:endCxn id="46" idx="2"/>
          </p:cNvCxnSpPr>
          <p:nvPr/>
        </p:nvCxnSpPr>
        <p:spPr>
          <a:xfrm rot="10800000">
            <a:off x="3244208" y="4313097"/>
            <a:ext cx="4574511" cy="1925122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079FC89-19DE-0C8C-A6B0-7F135842A142}"/>
              </a:ext>
            </a:extLst>
          </p:cNvPr>
          <p:cNvCxnSpPr>
            <a:cxnSpLocks/>
            <a:stCxn id="9" idx="2"/>
            <a:endCxn id="6" idx="2"/>
          </p:cNvCxnSpPr>
          <p:nvPr/>
        </p:nvCxnSpPr>
        <p:spPr>
          <a:xfrm rot="5400000" flipH="1">
            <a:off x="3517410" y="1216612"/>
            <a:ext cx="3157956" cy="7210035"/>
          </a:xfrm>
          <a:prstGeom prst="bentConnector3">
            <a:avLst>
              <a:gd name="adj1" fmla="val -72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7C5714-E4E0-894B-D3EF-07A33BC2EEDE}"/>
                  </a:ext>
                </a:extLst>
              </p:cNvPr>
              <p:cNvSpPr txBox="1"/>
              <p:nvPr/>
            </p:nvSpPr>
            <p:spPr>
              <a:xfrm>
                <a:off x="4975010" y="3337758"/>
                <a:ext cx="9242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7C5714-E4E0-894B-D3EF-07A33BC2E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010" y="3337758"/>
                <a:ext cx="924217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F59636-2D63-B4D7-26D4-831D2AD265AD}"/>
                  </a:ext>
                </a:extLst>
              </p:cNvPr>
              <p:cNvSpPr txBox="1"/>
              <p:nvPr/>
            </p:nvSpPr>
            <p:spPr>
              <a:xfrm>
                <a:off x="7506979" y="4355680"/>
                <a:ext cx="9242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F59636-2D63-B4D7-26D4-831D2AD26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979" y="4355680"/>
                <a:ext cx="92421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2AE864-49C9-464A-0B1E-EE2509F8FFA2}"/>
                  </a:ext>
                </a:extLst>
              </p:cNvPr>
              <p:cNvSpPr txBox="1"/>
              <p:nvPr/>
            </p:nvSpPr>
            <p:spPr>
              <a:xfrm>
                <a:off x="9535278" y="5406054"/>
                <a:ext cx="9242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2AE864-49C9-464A-0B1E-EE2509F8F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278" y="5406054"/>
                <a:ext cx="924218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EAF41D9-550F-22D4-9749-660A909BD80B}"/>
                  </a:ext>
                </a:extLst>
              </p:cNvPr>
              <p:cNvSpPr txBox="1"/>
              <p:nvPr/>
            </p:nvSpPr>
            <p:spPr>
              <a:xfrm>
                <a:off x="-409095" y="2255725"/>
                <a:ext cx="1289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EAF41D9-550F-22D4-9749-660A909BD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9095" y="2255725"/>
                <a:ext cx="1289656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EA6F13-4624-5CFF-0E95-1305B7F827D3}"/>
                  </a:ext>
                </a:extLst>
              </p:cNvPr>
              <p:cNvSpPr txBox="1"/>
              <p:nvPr/>
            </p:nvSpPr>
            <p:spPr>
              <a:xfrm>
                <a:off x="1402742" y="6230320"/>
                <a:ext cx="16716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EA6F13-4624-5CFF-0E95-1305B7F82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42" y="6230320"/>
                <a:ext cx="1671676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ECAE34-4DA0-748D-FB4E-E05701C3927E}"/>
                  </a:ext>
                </a:extLst>
              </p:cNvPr>
              <p:cNvSpPr txBox="1"/>
              <p:nvPr/>
            </p:nvSpPr>
            <p:spPr>
              <a:xfrm>
                <a:off x="1402742" y="3331483"/>
                <a:ext cx="15605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ECAE34-4DA0-748D-FB4E-E05701C39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42" y="3331483"/>
                <a:ext cx="156054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622C009-060A-9DCD-F7FF-F3FB6B5DC974}"/>
                  </a:ext>
                </a:extLst>
              </p:cNvPr>
              <p:cNvSpPr txBox="1"/>
              <p:nvPr/>
            </p:nvSpPr>
            <p:spPr>
              <a:xfrm>
                <a:off x="1458308" y="5209618"/>
                <a:ext cx="15605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622C009-060A-9DCD-F7FF-F3FB6B5DC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308" y="5209618"/>
                <a:ext cx="1560544" cy="369332"/>
              </a:xfrm>
              <a:prstGeom prst="rect">
                <a:avLst/>
              </a:prstGeom>
              <a:blipFill>
                <a:blip r:embed="rId12"/>
                <a:stretch>
                  <a:fillRect l="-39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0F01609-A742-02C1-3661-8E1EBC6040F7}"/>
                  </a:ext>
                </a:extLst>
              </p:cNvPr>
              <p:cNvSpPr txBox="1"/>
              <p:nvPr/>
            </p:nvSpPr>
            <p:spPr>
              <a:xfrm>
                <a:off x="3244205" y="5838042"/>
                <a:ext cx="21672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0F01609-A742-02C1-3661-8E1EBC604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205" y="5838042"/>
                <a:ext cx="2167270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C3C8DD-5793-646B-6DB2-A463E135FADB}"/>
                  </a:ext>
                </a:extLst>
              </p:cNvPr>
              <p:cNvSpPr txBox="1"/>
              <p:nvPr/>
            </p:nvSpPr>
            <p:spPr>
              <a:xfrm>
                <a:off x="3244205" y="4417657"/>
                <a:ext cx="21812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C3C8DD-5793-646B-6DB2-A463E135F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205" y="4417657"/>
                <a:ext cx="2181251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0A2236A2-165B-8768-FA1D-573582AD8F2E}"/>
              </a:ext>
            </a:extLst>
          </p:cNvPr>
          <p:cNvSpPr/>
          <p:nvPr/>
        </p:nvSpPr>
        <p:spPr>
          <a:xfrm>
            <a:off x="2793493" y="3924208"/>
            <a:ext cx="901427" cy="38888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1350D71-330F-73FA-5A04-7E1EEF8DD0D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0" y="2669837"/>
            <a:ext cx="6137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B6B2E90-4B59-29F9-D6C8-7A6E4D3A8D51}"/>
                  </a:ext>
                </a:extLst>
              </p:cNvPr>
              <p:cNvSpPr/>
              <p:nvPr/>
            </p:nvSpPr>
            <p:spPr>
              <a:xfrm>
                <a:off x="10413915" y="5271710"/>
                <a:ext cx="1755228" cy="114562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Egg-laying</a:t>
                </a:r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B6B2E90-4B59-29F9-D6C8-7A6E4D3A8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3915" y="5271710"/>
                <a:ext cx="1755228" cy="1145628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4D5D323-69D4-E069-A50A-F8446B42327B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H="1" flipV="1">
            <a:off x="11287134" y="3190243"/>
            <a:ext cx="4395" cy="2081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F41751-2078-D451-E6C4-AC1259D8E1BF}"/>
                  </a:ext>
                </a:extLst>
              </p:cNvPr>
              <p:cNvSpPr txBox="1"/>
              <p:nvPr/>
            </p:nvSpPr>
            <p:spPr>
              <a:xfrm>
                <a:off x="3291785" y="1447733"/>
                <a:ext cx="65480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F41751-2078-D451-E6C4-AC1259D8E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785" y="1447733"/>
                <a:ext cx="6548034" cy="369332"/>
              </a:xfrm>
              <a:prstGeom prst="rect">
                <a:avLst/>
              </a:prstGeom>
              <a:blipFill>
                <a:blip r:embed="rId1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622254-5E36-8302-9564-1D7E05143CD5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9579019" y="5827793"/>
            <a:ext cx="834896" cy="167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8F2B07D-8FAC-20B3-585B-71E539322A87}"/>
              </a:ext>
            </a:extLst>
          </p:cNvPr>
          <p:cNvSpPr txBox="1"/>
          <p:nvPr/>
        </p:nvSpPr>
        <p:spPr>
          <a:xfrm>
            <a:off x="566336" y="65000"/>
            <a:ext cx="68312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When does density-dependence matter?</a:t>
            </a:r>
          </a:p>
          <a:p>
            <a:r>
              <a:rPr lang="en-US" sz="2000" dirty="0"/>
              <a:t>Not at the point of transmission, but during </a:t>
            </a:r>
            <a:r>
              <a:rPr lang="en-US" sz="2000" i="1" dirty="0"/>
              <a:t>host-seeking</a:t>
            </a:r>
            <a:r>
              <a:rPr lang="en-US" sz="2000" dirty="0"/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D122CEA-BEA6-514B-D5A4-746DE753A351}"/>
                  </a:ext>
                </a:extLst>
              </p:cNvPr>
              <p:cNvSpPr/>
              <p:nvPr/>
            </p:nvSpPr>
            <p:spPr>
              <a:xfrm>
                <a:off x="10409520" y="2044615"/>
                <a:ext cx="1755228" cy="114562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Resting</a:t>
                </a:r>
              </a:p>
            </p:txBody>
          </p:sp>
        </mc:Choice>
        <mc:Fallback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0D122CEA-BEA6-514B-D5A4-746DE753A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520" y="2044615"/>
                <a:ext cx="1755228" cy="1145628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719884E-2F7D-C3C1-63FF-DBC5923BE759}"/>
              </a:ext>
            </a:extLst>
          </p:cNvPr>
          <p:cNvCxnSpPr>
            <a:cxnSpLocks/>
            <a:stCxn id="2" idx="0"/>
            <a:endCxn id="6" idx="0"/>
          </p:cNvCxnSpPr>
          <p:nvPr/>
        </p:nvCxnSpPr>
        <p:spPr>
          <a:xfrm rot="16200000" flipH="1" flipV="1">
            <a:off x="6363048" y="-2827063"/>
            <a:ext cx="52408" cy="9795764"/>
          </a:xfrm>
          <a:prstGeom prst="bentConnector3">
            <a:avLst>
              <a:gd name="adj1" fmla="val -4361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B28D9C-3430-DCE2-710C-8C2ACD771773}"/>
                  </a:ext>
                </a:extLst>
              </p:cNvPr>
              <p:cNvSpPr txBox="1"/>
              <p:nvPr/>
            </p:nvSpPr>
            <p:spPr>
              <a:xfrm>
                <a:off x="7830900" y="3944104"/>
                <a:ext cx="63009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B28D9C-3430-DCE2-710C-8C2ACD771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900" y="3944104"/>
                <a:ext cx="6300988" cy="369332"/>
              </a:xfrm>
              <a:prstGeom prst="rect">
                <a:avLst/>
              </a:prstGeom>
              <a:blipFill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0B100B-3E59-46F1-683B-E865D71EB3EA}"/>
              </a:ext>
            </a:extLst>
          </p:cNvPr>
          <p:cNvSpPr txBox="1"/>
          <p:nvPr/>
        </p:nvSpPr>
        <p:spPr>
          <a:xfrm>
            <a:off x="7818719" y="350729"/>
            <a:ext cx="234371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 yet implemented!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09D19B-7484-6575-EA38-17B04DA094C7}"/>
                  </a:ext>
                </a:extLst>
              </p:cNvPr>
              <p:cNvSpPr txBox="1"/>
              <p:nvPr/>
            </p:nvSpPr>
            <p:spPr>
              <a:xfrm>
                <a:off x="2504086" y="1894670"/>
                <a:ext cx="4231440" cy="71788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09D19B-7484-6575-EA38-17B04DA09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086" y="1894670"/>
                <a:ext cx="4231440" cy="7178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06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C25699-E02C-7E6E-1877-823041B52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3" y="914388"/>
            <a:ext cx="12188977" cy="5943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71DCCE-E35C-599B-ABB7-24691CAC7F1E}"/>
              </a:ext>
            </a:extLst>
          </p:cNvPr>
          <p:cNvSpPr txBox="1"/>
          <p:nvPr/>
        </p:nvSpPr>
        <p:spPr>
          <a:xfrm>
            <a:off x="152400" y="209550"/>
            <a:ext cx="810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Host</a:t>
            </a:r>
            <a:r>
              <a:rPr lang="en-US" b="1" dirty="0"/>
              <a:t> contact rate </a:t>
            </a:r>
            <a:r>
              <a:rPr lang="en-US" dirty="0"/>
              <a:t>as a function of</a:t>
            </a:r>
            <a:r>
              <a:rPr lang="en-US" b="1" dirty="0"/>
              <a:t> Gonotrophic cycle duration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B35AE-462F-5923-D082-A4AB2F9EA8E8}"/>
              </a:ext>
            </a:extLst>
          </p:cNvPr>
          <p:cNvSpPr txBox="1"/>
          <p:nvPr/>
        </p:nvSpPr>
        <p:spPr>
          <a:xfrm>
            <a:off x="3959986" y="1768024"/>
            <a:ext cx="616267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Arrows point in the direction of increasing parameter value</a:t>
            </a:r>
          </a:p>
        </p:txBody>
      </p:sp>
    </p:spTree>
    <p:extLst>
      <p:ext uri="{BB962C8B-B14F-4D97-AF65-F5344CB8AC3E}">
        <p14:creationId xmlns:p14="http://schemas.microsoft.com/office/powerpoint/2010/main" val="345412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6FC467-2299-B5E8-1D27-C6008E3C3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1" y="914388"/>
            <a:ext cx="12188977" cy="5943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C0A5A0-C630-AADD-93F0-5294D3480D0F}"/>
              </a:ext>
            </a:extLst>
          </p:cNvPr>
          <p:cNvSpPr txBox="1"/>
          <p:nvPr/>
        </p:nvSpPr>
        <p:spPr>
          <a:xfrm>
            <a:off x="152400" y="209550"/>
            <a:ext cx="931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Host</a:t>
            </a:r>
            <a:r>
              <a:rPr lang="en-US" b="1" dirty="0"/>
              <a:t> contact rate </a:t>
            </a:r>
            <a:r>
              <a:rPr lang="en-US" dirty="0"/>
              <a:t>as a function of</a:t>
            </a:r>
            <a:r>
              <a:rPr lang="en-US" b="1" dirty="0"/>
              <a:t> Gonotrophic cycle duration </a:t>
            </a:r>
            <a:r>
              <a:rPr lang="en-US" dirty="0"/>
              <a:t>(</a:t>
            </a:r>
            <a:r>
              <a:rPr lang="en-US" i="1" dirty="0"/>
              <a:t>on a log-log scale</a:t>
            </a:r>
            <a:r>
              <a:rPr lang="en-US" dirty="0"/>
              <a:t>)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966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9CBF24-E7FA-BD9F-37E9-D9C0FCF68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1" y="914388"/>
            <a:ext cx="12188977" cy="5943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A08BB1-3523-C2DE-60E0-4DB8C5762AF3}"/>
              </a:ext>
            </a:extLst>
          </p:cNvPr>
          <p:cNvSpPr txBox="1"/>
          <p:nvPr/>
        </p:nvSpPr>
        <p:spPr>
          <a:xfrm>
            <a:off x="152400" y="209550"/>
            <a:ext cx="8102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Vector</a:t>
            </a:r>
            <a:r>
              <a:rPr lang="en-US" b="1" dirty="0"/>
              <a:t> contact rate </a:t>
            </a:r>
            <a:r>
              <a:rPr lang="en-US" dirty="0"/>
              <a:t>as a function of</a:t>
            </a:r>
            <a:r>
              <a:rPr lang="en-US" b="1" dirty="0"/>
              <a:t> Gonotrophic cycle duration </a:t>
            </a:r>
          </a:p>
        </p:txBody>
      </p:sp>
    </p:spTree>
    <p:extLst>
      <p:ext uri="{BB962C8B-B14F-4D97-AF65-F5344CB8AC3E}">
        <p14:creationId xmlns:p14="http://schemas.microsoft.com/office/powerpoint/2010/main" val="380872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7CD0A0-8700-C1FF-030C-2FDDDFA10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1" y="914388"/>
            <a:ext cx="12188977" cy="5943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3B418F-87D0-61F6-0615-A3EF84063C09}"/>
              </a:ext>
            </a:extLst>
          </p:cNvPr>
          <p:cNvSpPr txBox="1"/>
          <p:nvPr/>
        </p:nvSpPr>
        <p:spPr>
          <a:xfrm>
            <a:off x="152400" y="209550"/>
            <a:ext cx="915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Vector</a:t>
            </a:r>
            <a:r>
              <a:rPr lang="en-US" b="1" dirty="0"/>
              <a:t> contact rate </a:t>
            </a:r>
            <a:r>
              <a:rPr lang="en-US" dirty="0"/>
              <a:t>as a function of</a:t>
            </a:r>
            <a:r>
              <a:rPr lang="en-US" b="1" dirty="0"/>
              <a:t> Gonotrophic cycle duration </a:t>
            </a:r>
            <a:r>
              <a:rPr lang="en-US" dirty="0"/>
              <a:t>(</a:t>
            </a:r>
            <a:r>
              <a:rPr lang="en-US" i="1" dirty="0"/>
              <a:t>on a log-log scale</a:t>
            </a:r>
            <a:r>
              <a:rPr lang="en-US" dirty="0"/>
              <a:t>)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735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E60461-BDB5-6D12-CE3E-F02E3765A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14388"/>
            <a:ext cx="12188977" cy="5943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416A11-8996-32D7-656A-B12050315E3C}"/>
              </a:ext>
            </a:extLst>
          </p:cNvPr>
          <p:cNvSpPr txBox="1"/>
          <p:nvPr/>
        </p:nvSpPr>
        <p:spPr>
          <a:xfrm>
            <a:off x="152400" y="209550"/>
            <a:ext cx="4089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baseline="-25000" dirty="0"/>
              <a:t>0</a:t>
            </a:r>
            <a:r>
              <a:rPr lang="en-US" b="1" dirty="0"/>
              <a:t> </a:t>
            </a:r>
            <a:r>
              <a:rPr lang="en-US" dirty="0"/>
              <a:t>as a function of </a:t>
            </a:r>
            <a:r>
              <a:rPr lang="en-US" b="1" dirty="0"/>
              <a:t>biting rate = 1/ GCD</a:t>
            </a:r>
          </a:p>
        </p:txBody>
      </p:sp>
    </p:spTree>
    <p:extLst>
      <p:ext uri="{BB962C8B-B14F-4D97-AF65-F5344CB8AC3E}">
        <p14:creationId xmlns:p14="http://schemas.microsoft.com/office/powerpoint/2010/main" val="85517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61F4B93-0A1C-CAFC-40BD-327D4B5EE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" y="914388"/>
            <a:ext cx="12188977" cy="5943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6D2935-C66D-B5E8-686A-6C1E841E880A}"/>
              </a:ext>
            </a:extLst>
          </p:cNvPr>
          <p:cNvSpPr txBox="1"/>
          <p:nvPr/>
        </p:nvSpPr>
        <p:spPr>
          <a:xfrm>
            <a:off x="152400" y="209550"/>
            <a:ext cx="595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</a:t>
            </a:r>
            <a:r>
              <a:rPr lang="en-US" b="1" baseline="-25000" dirty="0"/>
              <a:t>0</a:t>
            </a:r>
            <a:r>
              <a:rPr lang="en-US" b="1" dirty="0"/>
              <a:t> </a:t>
            </a:r>
            <a:r>
              <a:rPr lang="en-US" dirty="0"/>
              <a:t>as a function of </a:t>
            </a:r>
            <a:r>
              <a:rPr lang="en-US" b="1" dirty="0"/>
              <a:t>biting rate = 1/ GCD </a:t>
            </a:r>
            <a:r>
              <a:rPr lang="en-US" dirty="0"/>
              <a:t>(</a:t>
            </a:r>
            <a:r>
              <a:rPr lang="en-US" i="1" dirty="0"/>
              <a:t>on a log-log scale</a:t>
            </a:r>
            <a:r>
              <a:rPr lang="en-US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739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9080</TotalTime>
  <Words>318</Words>
  <Application>Microsoft Office PowerPoint</Application>
  <PresentationFormat>Widescreen</PresentationFormat>
  <Paragraphs>84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PowerPoint Presentation</vt:lpstr>
      <vt:lpstr>Are contacts counted by entrance or exit?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Dahlin</dc:creator>
  <cp:lastModifiedBy>Kyle Dahlin</cp:lastModifiedBy>
  <cp:revision>7</cp:revision>
  <dcterms:created xsi:type="dcterms:W3CDTF">2024-09-17T15:20:22Z</dcterms:created>
  <dcterms:modified xsi:type="dcterms:W3CDTF">2024-09-23T22:40:26Z</dcterms:modified>
</cp:coreProperties>
</file>