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76" r:id="rId8"/>
    <p:sldId id="261" r:id="rId9"/>
    <p:sldId id="262" r:id="rId10"/>
    <p:sldId id="268" r:id="rId11"/>
    <p:sldId id="263" r:id="rId12"/>
    <p:sldId id="264" r:id="rId13"/>
    <p:sldId id="265" r:id="rId14"/>
    <p:sldId id="266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0D8EB9-E98B-4CFB-AF44-1E225942E22B}">
          <p14:sldIdLst>
            <p14:sldId id="256"/>
            <p14:sldId id="257"/>
          </p14:sldIdLst>
        </p14:section>
        <p14:section name="Background" id="{52817A92-20BF-4BCC-AA1A-2DB45E626A82}">
          <p14:sldIdLst>
            <p14:sldId id="258"/>
            <p14:sldId id="259"/>
            <p14:sldId id="260"/>
            <p14:sldId id="275"/>
            <p14:sldId id="276"/>
            <p14:sldId id="261"/>
            <p14:sldId id="262"/>
          </p14:sldIdLst>
        </p14:section>
        <p14:section name="Model formulation" id="{62443BDB-E89C-40CC-825C-9AB20A72429E}">
          <p14:sldIdLst>
            <p14:sldId id="268"/>
            <p14:sldId id="263"/>
            <p14:sldId id="264"/>
            <p14:sldId id="265"/>
            <p14:sldId id="266"/>
            <p14:sldId id="267"/>
            <p14:sldId id="269"/>
            <p14:sldId id="270"/>
          </p14:sldIdLst>
        </p14:section>
        <p14:section name="Parameterization" id="{B5AB8C0D-23DD-4028-BCF0-9E7268A2C905}">
          <p14:sldIdLst>
            <p14:sldId id="271"/>
            <p14:sldId id="272"/>
            <p14:sldId id="273"/>
            <p14:sldId id="274"/>
            <p14:sldId id="29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389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48AB-90C0-049D-EEF2-C8ADDBC33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71C04-0DC7-EED6-EC32-297EE278F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B50B4-B184-A4D0-4885-69ABC5179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65E9-13B3-4CF3-9256-2A539CBF4708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54849-A3E0-AB7C-29A0-F7ED52BA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5B350-8E35-E055-4F11-28A6A6FE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C819-29B3-4343-860A-A63D22621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1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02B3-AB96-7C99-F241-097C6031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D7EA5-76DC-0A19-40B6-6A959226F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8DE76-71EA-73D5-5607-CEFDAC716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65E9-13B3-4CF3-9256-2A539CBF4708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B413B-1CA0-67BC-55C3-1BCC7522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AFB11-8FC7-A6DB-7CB6-490478D2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C819-29B3-4343-860A-A63D22621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7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2CAC3-BDE0-A37B-9C64-568C9D233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2D292-52BB-4764-A853-261A4394D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8139A-70FB-9D12-B152-B955813F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65E9-13B3-4CF3-9256-2A539CBF4708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4BAB0-5C60-3E07-626D-7BD5C99D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6AF78-90B0-0158-B3C2-0FF74D00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C819-29B3-4343-860A-A63D22621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5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E6811-3316-C3B7-7DBC-D5555BA6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31016-AE89-3A83-4115-98C96471E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C4411-AC33-15CE-0816-F7ACB5BD0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65E9-13B3-4CF3-9256-2A539CBF4708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3B5CD-C0C4-DFFD-F032-DEB52597A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2FC3E-AC4A-5C4C-3645-53DC87E8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C819-29B3-4343-860A-A63D22621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0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359A-A92B-0269-7A0E-F9D260807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170E0-90A3-8093-DF96-87B6B3A6B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6BCCA-3F75-50F3-BACA-827099F2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65E9-13B3-4CF3-9256-2A539CBF4708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F56B3-5306-167C-1FD8-C7A86C7E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D1179-7DD0-F4B9-AF93-DE97DF05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C819-29B3-4343-860A-A63D22621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2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B2E93-A114-4C69-4899-44CDDC57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6CF3F-7612-3196-D69E-C8F0095EC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ADEA-DF18-F0F5-0E5E-85C35B265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F5FE-76D9-EF79-E39A-C6868CD6A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65E9-13B3-4CF3-9256-2A539CBF4708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1CC65-4EBE-A102-4175-916DB78D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89485-645B-6267-3F3A-90ECCC70E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C819-29B3-4343-860A-A63D22621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2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B7F2E-92A4-B2FA-1670-2EB69C9B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8615D-E718-0177-A388-981A2B342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1A7D1-4EB3-BE4E-9C7B-5D1071BCD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90EBF-0366-EE50-66EF-FFB10F9F1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EC6117-B6C5-434A-E4A5-47BD63255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408C40-D784-1DF6-C895-D09FEAE8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65E9-13B3-4CF3-9256-2A539CBF4708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BFA98-58D5-25F0-1D6A-7306F8B59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CCA5D6-3358-CA08-6B3B-FE7A51DC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C819-29B3-4343-860A-A63D22621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8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8A0AA-4E2B-5A11-B0CC-B8EE9E45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286052-3B77-D3B8-2BD2-197033E4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65E9-13B3-4CF3-9256-2A539CBF4708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57BD9-37A5-69B0-C062-D02D3AAAF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7E5B6-C97C-C2C3-9E5F-A333DBDB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C819-29B3-4343-860A-A63D22621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7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B04202-DCD2-4CBB-50B8-8D96A200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65E9-13B3-4CF3-9256-2A539CBF4708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A47D4-9B20-07E0-E800-24458B661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36F82-72AF-A428-E272-8D7F9041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C819-29B3-4343-860A-A63D22621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4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CFECE-042E-DF09-030E-F230D96FD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50B68-D20B-58A5-EDFD-7E007523D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0A937-6A33-6BDC-6A69-D71C2A9F8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36DB0-B5CA-4A9B-95C0-331E8E6D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65E9-13B3-4CF3-9256-2A539CBF4708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0CF6E-E263-BCA4-AD8E-1DD74680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D878B-A314-070C-24B5-68A9D0116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C819-29B3-4343-860A-A63D22621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8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727B-4CCD-002E-9802-D66791706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37686-8921-7982-CC3A-283668007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082B6-AC51-E004-2552-01611EAC9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54DDC-AE86-201B-DDCE-CC9CF908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65E9-13B3-4CF3-9256-2A539CBF4708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854EE-52E4-37EA-F809-ACA82537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AB530-B847-73F6-FEDE-A39A23853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C819-29B3-4343-860A-A63D22621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2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1AE77C-E3FC-082F-A5FE-97421792B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67AEC-9CAF-DDAD-978A-58C3CBF1E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68510-78C0-2AF1-3F82-76F4CAC55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065E9-13B3-4CF3-9256-2A539CBF4708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12D24-6336-D3CE-44AB-52893AD70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2640-84A4-9609-4ED9-E8ED8B93A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5C819-29B3-4343-860A-A63D22621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9624-11B8-F9DC-03DF-B8E0CE50B2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Once bitten, twice shy:</a:t>
            </a:r>
            <a:br>
              <a:rPr lang="en-US" sz="4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4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modeling trade-offs between mosquito biting persistence and vertebrate host defensive behaviors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875F4-C1C9-DCF0-8719-71F2BAD79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363" y="3763788"/>
            <a:ext cx="11562735" cy="2908382"/>
          </a:xfrm>
        </p:spPr>
        <p:txBody>
          <a:bodyPr>
            <a:normAutofit/>
          </a:bodyPr>
          <a:lstStyle/>
          <a:p>
            <a:r>
              <a:rPr lang="en-US" dirty="0"/>
              <a:t>Kyle Dahlin</a:t>
            </a:r>
          </a:p>
          <a:p>
            <a:endParaRPr lang="en-US" dirty="0"/>
          </a:p>
          <a:p>
            <a:r>
              <a:rPr lang="en-US" dirty="0"/>
              <a:t>Postdoctoral Researcher</a:t>
            </a:r>
          </a:p>
          <a:p>
            <a:r>
              <a:rPr lang="en-US" dirty="0"/>
              <a:t>Virginia Tech, Department of Mathematics</a:t>
            </a:r>
          </a:p>
          <a:p>
            <a:endParaRPr lang="en-US" dirty="0"/>
          </a:p>
          <a:p>
            <a:pPr algn="l"/>
            <a:r>
              <a:rPr lang="en-US" sz="1600" dirty="0"/>
              <a:t>Joint Mathematics Meetings 2024</a:t>
            </a:r>
            <a:br>
              <a:rPr lang="en-US" sz="1600" dirty="0"/>
            </a:br>
            <a:r>
              <a:rPr lang="en-US" sz="1600" dirty="0"/>
              <a:t>San Francisco, California, USA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144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0A52-BDE1-B649-7162-4952A925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386B6-75D7-B930-37AC-3532F2549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Paul Hurtado’s formalism to express model in matrix-vector form</a:t>
            </a:r>
          </a:p>
          <a:p>
            <a:r>
              <a:rPr lang="en-US" dirty="0"/>
              <a:t>Explain that the biting process dynamics are encapsulated in the vector alpha and matrix A</a:t>
            </a:r>
          </a:p>
        </p:txBody>
      </p:sp>
    </p:spTree>
    <p:extLst>
      <p:ext uri="{BB962C8B-B14F-4D97-AF65-F5344CB8AC3E}">
        <p14:creationId xmlns:p14="http://schemas.microsoft.com/office/powerpoint/2010/main" val="2137003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5B1E-DFDB-1F38-9A00-22AC0090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studies: disruption vs. destiny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F57F1-FF99-A21F-4DCA-FEB628D34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about the biology behind the distinction</a:t>
            </a:r>
          </a:p>
        </p:txBody>
      </p:sp>
    </p:spTree>
    <p:extLst>
      <p:ext uri="{BB962C8B-B14F-4D97-AF65-F5344CB8AC3E}">
        <p14:creationId xmlns:p14="http://schemas.microsoft.com/office/powerpoint/2010/main" val="3621692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F4F5-E6A0-C75C-A7B3-A82D1AAB7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Disruption compartmental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4FA1E-A48E-DCF4-82BD-567E5F023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64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F4F5-E6A0-C75C-A7B3-A82D1AAB7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Disruption system of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4FA1E-A48E-DCF4-82BD-567E5F023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the key parameters: sigma and lambda</a:t>
            </a:r>
          </a:p>
          <a:p>
            <a:r>
              <a:rPr lang="en-US" dirty="0"/>
              <a:t>Briefly describe alpha and A</a:t>
            </a:r>
          </a:p>
        </p:txBody>
      </p:sp>
    </p:spTree>
    <p:extLst>
      <p:ext uri="{BB962C8B-B14F-4D97-AF65-F5344CB8AC3E}">
        <p14:creationId xmlns:p14="http://schemas.microsoft.com/office/powerpoint/2010/main" val="2798007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F4F5-E6A0-C75C-A7B3-A82D1AAB7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Destiny compartmental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4FA1E-A48E-DCF4-82BD-567E5F023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48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F4F5-E6A0-C75C-A7B3-A82D1AAB7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Destiny system of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4FA1E-A48E-DCF4-82BD-567E5F023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the key parameters: kappa and lambda</a:t>
            </a:r>
          </a:p>
          <a:p>
            <a:r>
              <a:rPr lang="en-US" dirty="0"/>
              <a:t>Briefly describe alpha and A</a:t>
            </a:r>
          </a:p>
        </p:txBody>
      </p:sp>
    </p:spTree>
    <p:extLst>
      <p:ext uri="{BB962C8B-B14F-4D97-AF65-F5344CB8AC3E}">
        <p14:creationId xmlns:p14="http://schemas.microsoft.com/office/powerpoint/2010/main" val="1438183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94F2D-5ED8-F2E3-904E-B66E54E5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Big-picture 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87F8B-469B-BCFC-4210-737B16008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the two diagrams next to each other on the same slide</a:t>
            </a:r>
          </a:p>
          <a:p>
            <a:r>
              <a:rPr lang="en-US" dirty="0"/>
              <a:t>Point out apparent similarities and differences</a:t>
            </a:r>
          </a:p>
          <a:p>
            <a:r>
              <a:rPr lang="en-US" dirty="0"/>
              <a:t>Make clear how each model can be reduced to a “standard” one by parameterizing appropriately</a:t>
            </a:r>
          </a:p>
          <a:p>
            <a:r>
              <a:rPr lang="en-US" dirty="0"/>
              <a:t>Explain the idea of “type”: A mosquito of “type </a:t>
            </a:r>
            <a:r>
              <a:rPr lang="en-US" i="1" dirty="0" err="1"/>
              <a:t>i</a:t>
            </a:r>
            <a:r>
              <a:rPr lang="en-US" dirty="0"/>
              <a:t>” needs to take exactly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blood meals to be able to attain repletion and oviposit</a:t>
            </a:r>
          </a:p>
        </p:txBody>
      </p:sp>
    </p:spTree>
    <p:extLst>
      <p:ext uri="{BB962C8B-B14F-4D97-AF65-F5344CB8AC3E}">
        <p14:creationId xmlns:p14="http://schemas.microsoft.com/office/powerpoint/2010/main" val="2392299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1CF9-0F28-C523-6ACA-2AB5E5F0E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Re-phrase research questions in terms of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EFB2D-D8B0-764B-7E2B-CFE6CB4FD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 the questions as something quantifiable</a:t>
            </a:r>
          </a:p>
          <a:p>
            <a:r>
              <a:rPr lang="en-US" dirty="0"/>
              <a:t>How do differences in biting process dynamics impact predictions of transmission potential?</a:t>
            </a:r>
          </a:p>
          <a:p>
            <a:r>
              <a:rPr lang="en-US" dirty="0"/>
              <a:t>Three ways of quantifying:</a:t>
            </a:r>
          </a:p>
          <a:p>
            <a:pPr lvl="1"/>
            <a:r>
              <a:rPr lang="en-US" dirty="0"/>
              <a:t>Mosquito reproductive number: Mosquito population persistence and overall density</a:t>
            </a:r>
          </a:p>
          <a:p>
            <a:pPr lvl="1"/>
            <a:r>
              <a:rPr lang="en-US" dirty="0"/>
              <a:t>Equilibrium proportion of mosquitoes biting &gt; 2 in a fixed time window (representing EIP)</a:t>
            </a:r>
          </a:p>
          <a:p>
            <a:pPr lvl="1"/>
            <a:r>
              <a:rPr lang="en-US" dirty="0"/>
              <a:t>Biting pressure = population-level bites per unit time</a:t>
            </a:r>
          </a:p>
          <a:p>
            <a:r>
              <a:rPr lang="en-US" dirty="0"/>
              <a:t>First need to parameterize models</a:t>
            </a:r>
          </a:p>
        </p:txBody>
      </p:sp>
    </p:spTree>
    <p:extLst>
      <p:ext uri="{BB962C8B-B14F-4D97-AF65-F5344CB8AC3E}">
        <p14:creationId xmlns:p14="http://schemas.microsoft.com/office/powerpoint/2010/main" val="2193739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31B5C-2D5E-83F8-752C-A14646CED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BBE92-3ADB-A2AE-4E3E-B3A5B852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the same in both models, generally they do not have to do with the biting process</a:t>
            </a:r>
          </a:p>
          <a:p>
            <a:r>
              <a:rPr lang="en-US" dirty="0"/>
              <a:t>We set a fixed maximum number of blood meals for now (will explore how changing this impacts results later)</a:t>
            </a:r>
          </a:p>
        </p:txBody>
      </p:sp>
    </p:spTree>
    <p:extLst>
      <p:ext uri="{BB962C8B-B14F-4D97-AF65-F5344CB8AC3E}">
        <p14:creationId xmlns:p14="http://schemas.microsoft.com/office/powerpoint/2010/main" val="2158886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A2EBE-BD5B-570F-78B0-DE6C037E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Comparative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1F5C7-4E98-24AB-69E8-8A1EDE6C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two models are distinct. We want ways to set the sigma’s, kappa’s, and lambda’s so that the models are in some sense comparable.</a:t>
            </a:r>
          </a:p>
          <a:p>
            <a:r>
              <a:rPr lang="en-US" dirty="0"/>
              <a:t>We consider scenarios for the rates (lambda’s) and probabilities (sigma’s or kappa’s)</a:t>
            </a:r>
          </a:p>
        </p:txBody>
      </p:sp>
    </p:spTree>
    <p:extLst>
      <p:ext uri="{BB962C8B-B14F-4D97-AF65-F5344CB8AC3E}">
        <p14:creationId xmlns:p14="http://schemas.microsoft.com/office/powerpoint/2010/main" val="56458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7A335-84B4-6418-8921-F5F070F9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4C991-7AF5-31AC-7F49-DD139F68E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collaboration with Lauren Childs and Michael Robert</a:t>
            </a:r>
          </a:p>
          <a:p>
            <a:r>
              <a:rPr lang="en-US" dirty="0"/>
              <a:t>Supported by NSF MPS Ascending Postdoctoral Researcher Scholar award</a:t>
            </a:r>
          </a:p>
        </p:txBody>
      </p:sp>
    </p:spTree>
    <p:extLst>
      <p:ext uri="{BB962C8B-B14F-4D97-AF65-F5344CB8AC3E}">
        <p14:creationId xmlns:p14="http://schemas.microsoft.com/office/powerpoint/2010/main" val="2000436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3AD5-DC32-EAFF-F66B-B4D2E5D6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6FFC9-6299-C355-034D-88F68C3B3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All biting rates are equal to a fixed rate lambda</a:t>
            </a:r>
          </a:p>
          <a:p>
            <a:pPr lvl="1"/>
            <a:r>
              <a:rPr lang="en-US" dirty="0"/>
              <a:t>This is the simplest way to parameterize the models but perhaps accentuates the differences between the two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Cycle durations are equal</a:t>
            </a:r>
          </a:p>
          <a:p>
            <a:pPr lvl="1"/>
            <a:r>
              <a:rPr lang="en-US" dirty="0"/>
              <a:t>This means that no matter the type of mosquito, the average duration it takes for it so successfully reach oviposition is 1/lambda (using same lambda as above)</a:t>
            </a:r>
          </a:p>
          <a:p>
            <a:pPr lvl="1"/>
            <a:endParaRPr lang="en-US" dirty="0"/>
          </a:p>
          <a:p>
            <a:r>
              <a:rPr lang="en-US" dirty="0"/>
              <a:t>NB: For the disruption model, Assumption 2 sets strict bounds on values of sigma’s. Notably sigma_1 &gt; ½ . These bounds limit our assumptions on the probabilities</a:t>
            </a:r>
          </a:p>
        </p:txBody>
      </p:sp>
    </p:spTree>
    <p:extLst>
      <p:ext uri="{BB962C8B-B14F-4D97-AF65-F5344CB8AC3E}">
        <p14:creationId xmlns:p14="http://schemas.microsoft.com/office/powerpoint/2010/main" val="1497940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281C-4367-DFAB-F548-29BFFA75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assumption(s)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C8459-0964-B621-73F2-8B35C1069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likelihood of a type </a:t>
            </a:r>
            <a:r>
              <a:rPr lang="en-US" i="1" dirty="0"/>
              <a:t>i+1 </a:t>
            </a:r>
            <a:r>
              <a:rPr lang="en-US" dirty="0"/>
              <a:t>mosquito is nu lower than a type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mosquito</a:t>
            </a:r>
          </a:p>
          <a:p>
            <a:r>
              <a:rPr lang="en-US" dirty="0"/>
              <a:t>The bounds prescribed by the second rate assumption for the disruption model require that nu &lt; 0.5</a:t>
            </a:r>
          </a:p>
        </p:txBody>
      </p:sp>
    </p:spTree>
    <p:extLst>
      <p:ext uri="{BB962C8B-B14F-4D97-AF65-F5344CB8AC3E}">
        <p14:creationId xmlns:p14="http://schemas.microsoft.com/office/powerpoint/2010/main" val="3160180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CD4BC7C-31CD-C4C8-413A-812F1BB5E516}"/>
              </a:ext>
            </a:extLst>
          </p:cNvPr>
          <p:cNvCxnSpPr>
            <a:cxnSpLocks/>
          </p:cNvCxnSpPr>
          <p:nvPr/>
        </p:nvCxnSpPr>
        <p:spPr>
          <a:xfrm>
            <a:off x="6096000" y="-54964"/>
            <a:ext cx="0" cy="69129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100767-80D8-5ECF-C99D-9158B2D3AFE8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46085C-BC14-F83C-6C9A-17BF5413A34A}"/>
                  </a:ext>
                </a:extLst>
              </p:cNvPr>
              <p:cNvSpPr txBox="1"/>
              <p:nvPr/>
            </p:nvSpPr>
            <p:spPr>
              <a:xfrm>
                <a:off x="1188808" y="107428"/>
                <a:ext cx="1860061" cy="8774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/>
                  <a:t>Rate Assumption 1:</a:t>
                </a:r>
              </a:p>
              <a:p>
                <a:r>
                  <a:rPr lang="en-US" b="0" dirty="0"/>
                  <a:t>All rates equal</a:t>
                </a:r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46085C-BC14-F83C-6C9A-17BF5413A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808" y="107428"/>
                <a:ext cx="1860061" cy="877420"/>
              </a:xfrm>
              <a:prstGeom prst="rect">
                <a:avLst/>
              </a:prstGeom>
              <a:blipFill>
                <a:blip r:embed="rId2"/>
                <a:stretch>
                  <a:fillRect l="-7541" t="-9028" r="-688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38CD18-36B4-EA41-C8CC-F5BF15FA5747}"/>
                  </a:ext>
                </a:extLst>
              </p:cNvPr>
              <p:cNvSpPr txBox="1"/>
              <p:nvPr/>
            </p:nvSpPr>
            <p:spPr>
              <a:xfrm>
                <a:off x="1111640" y="1358965"/>
                <a:ext cx="4955144" cy="20697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/>
                  <a:t>Probability Assumption 1:</a:t>
                </a:r>
              </a:p>
              <a:p>
                <a:r>
                  <a:rPr lang="en-US" dirty="0"/>
                  <a:t>Equal numbers of mosquitoes needing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bites (this isn’t fair because Fate model isn’t taking mortality into account) – forget mortality, see if this helps</a:t>
                </a:r>
              </a:p>
              <a:p>
                <a:r>
                  <a:rPr lang="en-US" dirty="0"/>
                  <a:t>Fate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b="0" dirty="0"/>
                  <a:t>Disrupt model: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,1≤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38CD18-36B4-EA41-C8CC-F5BF15FA5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640" y="1358965"/>
                <a:ext cx="4955144" cy="2069734"/>
              </a:xfrm>
              <a:prstGeom prst="rect">
                <a:avLst/>
              </a:prstGeom>
              <a:blipFill>
                <a:blip r:embed="rId3"/>
                <a:stretch>
                  <a:fillRect l="-2829" t="-3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F1DC77-BBB6-72EA-BB0C-6763EAA76749}"/>
                  </a:ext>
                </a:extLst>
              </p:cNvPr>
              <p:cNvSpPr txBox="1"/>
              <p:nvPr/>
            </p:nvSpPr>
            <p:spPr>
              <a:xfrm>
                <a:off x="1172588" y="5100154"/>
                <a:ext cx="3773372" cy="18240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/>
                  <a:t>Probability Assumption 1:</a:t>
                </a:r>
              </a:p>
              <a:p>
                <a:r>
                  <a:rPr lang="en-US" dirty="0"/>
                  <a:t>Equal numbers of mosquitoes needing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bites</a:t>
                </a:r>
              </a:p>
              <a:p>
                <a:r>
                  <a:rPr lang="en-US" dirty="0"/>
                  <a:t>Fate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b="0" dirty="0"/>
                  <a:t>Disrupt model: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F1DC77-BBB6-72EA-BB0C-6763EAA76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588" y="5100154"/>
                <a:ext cx="3773372" cy="1824025"/>
              </a:xfrm>
              <a:prstGeom prst="rect">
                <a:avLst/>
              </a:prstGeom>
              <a:blipFill>
                <a:blip r:embed="rId4"/>
                <a:stretch>
                  <a:fillRect l="-3716" t="-4348" r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8F42D0-7BFA-CDD6-3EC1-CA871D705B93}"/>
                  </a:ext>
                </a:extLst>
              </p:cNvPr>
              <p:cNvSpPr txBox="1"/>
              <p:nvPr/>
            </p:nvSpPr>
            <p:spPr>
              <a:xfrm>
                <a:off x="1129834" y="3644232"/>
                <a:ext cx="1977721" cy="1196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/>
                  <a:t>Rate Assumption 2:</a:t>
                </a:r>
              </a:p>
              <a:p>
                <a:r>
                  <a:rPr lang="en-US" b="0" dirty="0"/>
                  <a:t>Equal cycle durations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8F42D0-7BFA-CDD6-3EC1-CA871D705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834" y="3644232"/>
                <a:ext cx="1977721" cy="1196866"/>
              </a:xfrm>
              <a:prstGeom prst="rect">
                <a:avLst/>
              </a:prstGeom>
              <a:blipFill>
                <a:blip r:embed="rId5"/>
                <a:stretch>
                  <a:fillRect l="-7077" t="-6633" r="-7077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42DDF14-A850-D224-C818-179FA428D4C3}"/>
                  </a:ext>
                </a:extLst>
              </p:cNvPr>
              <p:cNvSpPr txBox="1"/>
              <p:nvPr/>
            </p:nvSpPr>
            <p:spPr>
              <a:xfrm>
                <a:off x="7517178" y="127272"/>
                <a:ext cx="1860061" cy="8774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/>
                  <a:t>Rate Assumption 1:</a:t>
                </a:r>
              </a:p>
              <a:p>
                <a:r>
                  <a:rPr lang="en-US" b="0" dirty="0"/>
                  <a:t>All rates equal</a:t>
                </a:r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42DDF14-A850-D224-C818-179FA428D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178" y="127272"/>
                <a:ext cx="1860061" cy="877420"/>
              </a:xfrm>
              <a:prstGeom prst="rect">
                <a:avLst/>
              </a:prstGeom>
              <a:blipFill>
                <a:blip r:embed="rId6"/>
                <a:stretch>
                  <a:fillRect l="-7541" t="-9028" r="-688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A5909F-D7DA-BA59-388F-B9707F8256D3}"/>
                  </a:ext>
                </a:extLst>
              </p:cNvPr>
              <p:cNvSpPr txBox="1"/>
              <p:nvPr/>
            </p:nvSpPr>
            <p:spPr>
              <a:xfrm>
                <a:off x="7587974" y="3644232"/>
                <a:ext cx="1977721" cy="1196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/>
                  <a:t>Rate Assumption 2:</a:t>
                </a:r>
              </a:p>
              <a:p>
                <a:r>
                  <a:rPr lang="en-US" b="0" dirty="0"/>
                  <a:t>Equal cycle durations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A5909F-D7DA-BA59-388F-B9707F825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974" y="3644232"/>
                <a:ext cx="1977721" cy="1196866"/>
              </a:xfrm>
              <a:prstGeom prst="rect">
                <a:avLst/>
              </a:prstGeom>
              <a:blipFill>
                <a:blip r:embed="rId7"/>
                <a:stretch>
                  <a:fillRect l="-7407" t="-6633" r="-7099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AF8D03-0AD7-3BB1-1F5B-FF61349AC92E}"/>
                  </a:ext>
                </a:extLst>
              </p:cNvPr>
              <p:cNvSpPr txBox="1"/>
              <p:nvPr/>
            </p:nvSpPr>
            <p:spPr>
              <a:xfrm>
                <a:off x="7552435" y="1358964"/>
                <a:ext cx="4619187" cy="23624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/>
                  <a:t>Probability Assumption 2:</a:t>
                </a:r>
                <a:endParaRPr lang="en-US" dirty="0"/>
              </a:p>
              <a:p>
                <a:r>
                  <a:rPr lang="en-US" dirty="0"/>
                  <a:t>Every additional bite necessary for oviposition has a 10% reduced probability of occurring</a:t>
                </a:r>
              </a:p>
              <a:p>
                <a:r>
                  <a:rPr lang="en-US" dirty="0"/>
                  <a:t>B_{i+1}^* = 0.9 * B_{</a:t>
                </a:r>
                <a:r>
                  <a:rPr lang="en-US" dirty="0" err="1"/>
                  <a:t>i</a:t>
                </a:r>
                <a:r>
                  <a:rPr lang="en-US" dirty="0"/>
                  <a:t>}^* with mortality off</a:t>
                </a:r>
              </a:p>
              <a:p>
                <a:r>
                  <a:rPr lang="en-US" dirty="0"/>
                  <a:t>Fate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0" dirty="0"/>
                  <a:t>Disrupt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AF8D03-0AD7-3BB1-1F5B-FF61349AC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435" y="1358964"/>
                <a:ext cx="4619187" cy="2362442"/>
              </a:xfrm>
              <a:prstGeom prst="rect">
                <a:avLst/>
              </a:prstGeom>
              <a:blipFill>
                <a:blip r:embed="rId8"/>
                <a:stretch>
                  <a:fillRect l="-3166" t="-3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C34112-5178-F0CA-A731-F10A9FAFB56E}"/>
                  </a:ext>
                </a:extLst>
              </p:cNvPr>
              <p:cNvSpPr txBox="1"/>
              <p:nvPr/>
            </p:nvSpPr>
            <p:spPr>
              <a:xfrm>
                <a:off x="7587973" y="4895289"/>
                <a:ext cx="4729397" cy="1808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/>
                  <a:t>Probability Assumption 2:</a:t>
                </a:r>
              </a:p>
              <a:p>
                <a:r>
                  <a:rPr lang="en-US" dirty="0"/>
                  <a:t>Needing more bites is increasingly unlikely</a:t>
                </a:r>
              </a:p>
              <a:p>
                <a:r>
                  <a:rPr lang="en-US" dirty="0"/>
                  <a:t>Fate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0" dirty="0"/>
                  <a:t>Disrupt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C34112-5178-F0CA-A731-F10A9FAFB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973" y="4895289"/>
                <a:ext cx="4729397" cy="1808444"/>
              </a:xfrm>
              <a:prstGeom prst="rect">
                <a:avLst/>
              </a:prstGeom>
              <a:blipFill>
                <a:blip r:embed="rId9"/>
                <a:stretch>
                  <a:fillRect l="-3093" t="-4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AD172BF-52A3-95CA-78B1-D2091BBDEC9F}"/>
              </a:ext>
            </a:extLst>
          </p:cNvPr>
          <p:cNvSpPr txBox="1"/>
          <p:nvPr/>
        </p:nvSpPr>
        <p:spPr>
          <a:xfrm>
            <a:off x="241874" y="106778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8170B-9083-47A4-C730-D06D905BA188}"/>
              </a:ext>
            </a:extLst>
          </p:cNvPr>
          <p:cNvSpPr txBox="1"/>
          <p:nvPr/>
        </p:nvSpPr>
        <p:spPr>
          <a:xfrm>
            <a:off x="6494249" y="103579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00A2CF-F5DA-33DE-715B-183579D840A7}"/>
              </a:ext>
            </a:extLst>
          </p:cNvPr>
          <p:cNvSpPr txBox="1"/>
          <p:nvPr/>
        </p:nvSpPr>
        <p:spPr>
          <a:xfrm>
            <a:off x="6494249" y="419476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1E465C-4C16-0A53-974E-4F425FC1C926}"/>
              </a:ext>
            </a:extLst>
          </p:cNvPr>
          <p:cNvSpPr txBox="1"/>
          <p:nvPr/>
        </p:nvSpPr>
        <p:spPr>
          <a:xfrm rot="2107239">
            <a:off x="1600898" y="4647459"/>
            <a:ext cx="245387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Inconsistent</a:t>
            </a:r>
          </a:p>
        </p:txBody>
      </p:sp>
    </p:spTree>
    <p:extLst>
      <p:ext uri="{BB962C8B-B14F-4D97-AF65-F5344CB8AC3E}">
        <p14:creationId xmlns:p14="http://schemas.microsoft.com/office/powerpoint/2010/main" val="348698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8F5FF-7DE3-CE23-F61F-F52C3F7AF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mosquito-borne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44B88-E2C6-7AC3-3E07-42362170B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6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05556-C67B-8AB0-FCE7-EDAE7980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multiple blood feeding and why does it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FFCF2-9BD6-3CAF-9CB3-FC3C54A28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2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7B493-9B89-0BA9-BEF2-0FD1CA6BA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multiple blood feeding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671F0-E3EA-D75D-5128-955AFFF62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4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54DD-89A7-4356-01A8-3E369E2D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 of multiple* blood feeding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20E1E-174B-E08D-42FC-0D953421A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Larval conditions</a:t>
            </a:r>
          </a:p>
          <a:p>
            <a:pPr lvl="1"/>
            <a:r>
              <a:rPr lang="en-US" dirty="0"/>
              <a:t>Less “healthy” adults may need multiple blood meals to obtain sufficient nutrients for egg formation and oviposition</a:t>
            </a:r>
          </a:p>
          <a:p>
            <a:r>
              <a:rPr lang="en-US" dirty="0"/>
              <a:t>Meal diversity</a:t>
            </a:r>
          </a:p>
          <a:p>
            <a:pPr lvl="1"/>
            <a:r>
              <a:rPr lang="en-US" dirty="0"/>
              <a:t>Feeding on a variety of blood meal sources may lead to higher fecundity</a:t>
            </a:r>
          </a:p>
          <a:p>
            <a:r>
              <a:rPr lang="en-US" dirty="0"/>
              <a:t>Interruption by defensive behavior</a:t>
            </a:r>
          </a:p>
          <a:p>
            <a:pPr lvl="1"/>
            <a:r>
              <a:rPr lang="en-US" dirty="0"/>
              <a:t>Defensive behaviors of animals can destroy mosquitoes</a:t>
            </a:r>
          </a:p>
          <a:p>
            <a:pPr lvl="1"/>
            <a:r>
              <a:rPr lang="en-US" dirty="0"/>
              <a:t>Some animals feed on mosquitoes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*some authors differentiate between “multiple” and “interrupted” blood feeding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46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C83081-715C-671F-8F4F-467430C2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Should multiple blood feeding behavior increase or decrease transmission potential?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A87A5-2A8E-A551-6537-1CD74A6F8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75FA5B-5344-DBFC-59E4-82EB5AC1EC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More contact events, more opportunities for transmission</a:t>
            </a:r>
          </a:p>
          <a:p>
            <a:r>
              <a:rPr lang="en-US" dirty="0"/>
              <a:t>(Potentially) allows for full cycle of transmission (</a:t>
            </a:r>
            <a:r>
              <a:rPr lang="en-US" dirty="0" err="1"/>
              <a:t>host</a:t>
            </a:r>
            <a:r>
              <a:rPr lang="en-US" dirty="0" err="1">
                <a:sym typeface="Wingdings" panose="05000000000000000000" pitchFamily="2" charset="2"/>
              </a:rPr>
              <a:t>vectorhost</a:t>
            </a:r>
            <a:r>
              <a:rPr lang="en-US" dirty="0">
                <a:sym typeface="Wingdings" panose="05000000000000000000" pitchFamily="2" charset="2"/>
              </a:rPr>
              <a:t>) in a single gonotrophic cycle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Earlier opportunities for transmission (decrease in time between to and from transmission)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B7927A-8BE4-910A-1627-AE7580CCE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Decrease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802476-00DD-2D20-D32A-2722F69570A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Shorter periods of contact, smaller probability of successful transmission</a:t>
            </a:r>
          </a:p>
          <a:p>
            <a:r>
              <a:rPr lang="en-US" dirty="0"/>
              <a:t>Multiple blood feeding is risky; decreases mosquito lifespan and infectious period</a:t>
            </a:r>
          </a:p>
        </p:txBody>
      </p:sp>
    </p:spTree>
    <p:extLst>
      <p:ext uri="{BB962C8B-B14F-4D97-AF65-F5344CB8AC3E}">
        <p14:creationId xmlns:p14="http://schemas.microsoft.com/office/powerpoint/2010/main" val="190375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FA70C-592C-9D37-25FA-513E4B4A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Interrupted feeding vs. multiple blood feeding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B8A71-E329-3090-078D-EFCF26799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58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D6F7-C30E-7C6F-2793-4F1D4627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A104C-F07D-235D-068C-8B66AC0CB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47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8572</TotalTime>
  <Words>898</Words>
  <Application>Microsoft Office PowerPoint</Application>
  <PresentationFormat>Widescreen</PresentationFormat>
  <Paragraphs>112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Once bitten, twice shy:  modeling trade-offs between mosquito biting persistence and vertebrate host defensive behaviors</vt:lpstr>
      <vt:lpstr>Acknowledgements</vt:lpstr>
      <vt:lpstr>Importance of mosquito-borne disease</vt:lpstr>
      <vt:lpstr>What is multiple blood feeding and why does it matter?</vt:lpstr>
      <vt:lpstr>How does multiple blood feeding work?</vt:lpstr>
      <vt:lpstr>Drivers of multiple* blood feeding</vt:lpstr>
      <vt:lpstr>Should multiple blood feeding behavior increase or decrease transmission potential?</vt:lpstr>
      <vt:lpstr>Interrupted feeding vs. multiple blood feeding</vt:lpstr>
      <vt:lpstr>Research questions</vt:lpstr>
      <vt:lpstr>Base model</vt:lpstr>
      <vt:lpstr>Case studies: disruption vs. destiny</vt:lpstr>
      <vt:lpstr>Disruption compartmental diagram</vt:lpstr>
      <vt:lpstr>Disruption system of equations</vt:lpstr>
      <vt:lpstr>Destiny compartmental diagram</vt:lpstr>
      <vt:lpstr>Destiny system of equations</vt:lpstr>
      <vt:lpstr>Big-picture model comparison</vt:lpstr>
      <vt:lpstr>Re-phrase research questions in terms of models</vt:lpstr>
      <vt:lpstr>Baseline parameters</vt:lpstr>
      <vt:lpstr>Comparative parameters</vt:lpstr>
      <vt:lpstr>Rate assumptions</vt:lpstr>
      <vt:lpstr>Probability assumption(s)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Once bitten, twice shy:  modeling trade-offs between mosquito biting persistence and vertebrate host defensive behaviors</dc:title>
  <dc:creator>Kyle Dahlin</dc:creator>
  <cp:lastModifiedBy>Kyle Dahlin</cp:lastModifiedBy>
  <cp:revision>17</cp:revision>
  <dcterms:created xsi:type="dcterms:W3CDTF">2023-12-23T00:50:38Z</dcterms:created>
  <dcterms:modified xsi:type="dcterms:W3CDTF">2023-12-28T23:42:49Z</dcterms:modified>
</cp:coreProperties>
</file>