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0" r:id="rId4"/>
    <p:sldId id="261" r:id="rId5"/>
    <p:sldId id="262" r:id="rId6"/>
    <p:sldId id="263" r:id="rId7"/>
    <p:sldId id="265" r:id="rId8"/>
    <p:sldId id="266" r:id="rId9"/>
    <p:sldId id="267" r:id="rId10"/>
    <p:sldId id="268" r:id="rId11"/>
    <p:sldId id="269" r:id="rId12"/>
    <p:sldId id="264" r:id="rId13"/>
    <p:sldId id="259" r:id="rId14"/>
    <p:sldId id="270"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B722"/>
    <a:srgbClr val="DA7211"/>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8" autoAdjust="0"/>
    <p:restoredTop sz="94687" autoAdjust="0"/>
  </p:normalViewPr>
  <p:slideViewPr>
    <p:cSldViewPr snapToGrid="0" snapToObjects="1">
      <p:cViewPr varScale="1">
        <p:scale>
          <a:sx n="111" d="100"/>
          <a:sy n="111" d="100"/>
        </p:scale>
        <p:origin x="-1614" y="-78"/>
      </p:cViewPr>
      <p:guideLst>
        <p:guide orient="horz" pos="2160"/>
        <p:guide pos="2880"/>
      </p:guideLst>
    </p:cSldViewPr>
  </p:slideViewPr>
  <p:outlineViewPr>
    <p:cViewPr>
      <p:scale>
        <a:sx n="33" d="100"/>
        <a:sy n="33" d="100"/>
      </p:scale>
      <p:origin x="0" y="148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ounded Rectangle 6"/>
          <p:cNvSpPr/>
          <p:nvPr userDrawn="1"/>
        </p:nvSpPr>
        <p:spPr>
          <a:xfrm>
            <a:off x="-185404" y="1195931"/>
            <a:ext cx="8380356" cy="1260815"/>
          </a:xfrm>
          <a:prstGeom prst="roundRect">
            <a:avLst/>
          </a:prstGeom>
          <a:solidFill>
            <a:srgbClr val="DA7211"/>
          </a:solidFill>
          <a:ln>
            <a:solidFill>
              <a:srgbClr val="FAB72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20510" y="1249681"/>
            <a:ext cx="7935388" cy="1160710"/>
          </a:xfrm>
          <a:noFill/>
        </p:spPr>
        <p:txBody>
          <a:bodyPr/>
          <a:lstStyle>
            <a:lvl1pPr algn="l">
              <a:defRPr b="1" i="0" baseline="0"/>
            </a:lvl1pPr>
          </a:lstStyle>
          <a:p>
            <a:r>
              <a:rPr lang="en-US" smtClean="0"/>
              <a:t>Click to edit Master title style</a:t>
            </a:r>
            <a:endParaRPr lang="en-US" dirty="0"/>
          </a:p>
        </p:txBody>
      </p:sp>
      <p:sp>
        <p:nvSpPr>
          <p:cNvPr id="3" name="Subtitle 2"/>
          <p:cNvSpPr>
            <a:spLocks noGrp="1"/>
          </p:cNvSpPr>
          <p:nvPr>
            <p:ph type="subTitle" idx="1"/>
          </p:nvPr>
        </p:nvSpPr>
        <p:spPr>
          <a:xfrm>
            <a:off x="120510" y="2421382"/>
            <a:ext cx="7063978" cy="702833"/>
          </a:xfrm>
        </p:spPr>
        <p:txBody>
          <a:bodyPr/>
          <a:lstStyle>
            <a:lvl1pPr marL="0" indent="0" algn="l">
              <a:buNone/>
              <a:defRPr b="1" i="0" baseline="0">
                <a:solidFill>
                  <a:schemeClr val="bg1">
                    <a:lumMod val="6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Content Placeholder 2"/>
          <p:cNvSpPr>
            <a:spLocks noGrp="1"/>
          </p:cNvSpPr>
          <p:nvPr>
            <p:ph idx="10"/>
          </p:nvPr>
        </p:nvSpPr>
        <p:spPr>
          <a:xfrm>
            <a:off x="120509" y="5006225"/>
            <a:ext cx="3559803" cy="1724350"/>
          </a:xfrm>
        </p:spPr>
        <p:txBody>
          <a:bodyPr/>
          <a:lstStyle>
            <a:lvl1pPr marL="0" indent="0">
              <a:buNone/>
              <a:defRPr sz="2400" baseline="0"/>
            </a:lvl1pPr>
          </a:lstStyle>
          <a:p>
            <a:pPr lvl="0"/>
            <a:r>
              <a:rPr lang="en-US" smtClean="0"/>
              <a:t>Click to edit Master text styles</a:t>
            </a:r>
          </a:p>
        </p:txBody>
      </p:sp>
    </p:spTree>
    <p:extLst>
      <p:ext uri="{BB962C8B-B14F-4D97-AF65-F5344CB8AC3E}">
        <p14:creationId xmlns:p14="http://schemas.microsoft.com/office/powerpoint/2010/main" val="347151382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20509" y="1600200"/>
            <a:ext cx="8566291"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ounded Rectangle 6"/>
          <p:cNvSpPr/>
          <p:nvPr userDrawn="1"/>
        </p:nvSpPr>
        <p:spPr>
          <a:xfrm>
            <a:off x="-185404" y="185393"/>
            <a:ext cx="9094170" cy="890012"/>
          </a:xfrm>
          <a:prstGeom prst="roundRect">
            <a:avLst/>
          </a:prstGeom>
          <a:solidFill>
            <a:srgbClr val="DA7211"/>
          </a:solidFill>
          <a:ln>
            <a:solidFill>
              <a:srgbClr val="FAB72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itle 1"/>
          <p:cNvSpPr>
            <a:spLocks noGrp="1"/>
          </p:cNvSpPr>
          <p:nvPr>
            <p:ph type="ctrTitle"/>
          </p:nvPr>
        </p:nvSpPr>
        <p:spPr>
          <a:xfrm>
            <a:off x="120509" y="239143"/>
            <a:ext cx="8611301" cy="762096"/>
          </a:xfrm>
          <a:noFill/>
        </p:spPr>
        <p:txBody>
          <a:bodyPr>
            <a:normAutofit/>
          </a:bodyPr>
          <a:lstStyle>
            <a:lvl1pPr algn="l">
              <a:defRPr sz="3600" b="0" i="0" baseline="0"/>
            </a:lvl1pPr>
          </a:lstStyle>
          <a:p>
            <a:r>
              <a:rPr lang="en-US" smtClean="0"/>
              <a:t>Click to edit Master title style</a:t>
            </a:r>
            <a:endParaRPr lang="en-US" dirty="0"/>
          </a:p>
        </p:txBody>
      </p:sp>
      <p:sp>
        <p:nvSpPr>
          <p:cNvPr id="9" name="TextBox 8"/>
          <p:cNvSpPr txBox="1"/>
          <p:nvPr userDrawn="1"/>
        </p:nvSpPr>
        <p:spPr>
          <a:xfrm>
            <a:off x="114210" y="6165003"/>
            <a:ext cx="3165931" cy="584775"/>
          </a:xfrm>
          <a:prstGeom prst="rect">
            <a:avLst/>
          </a:prstGeom>
          <a:noFill/>
        </p:spPr>
        <p:txBody>
          <a:bodyPr wrap="none" rtlCol="0">
            <a:spAutoFit/>
          </a:bodyPr>
          <a:lstStyle/>
          <a:p>
            <a:r>
              <a:rPr lang="en-US" sz="1600" dirty="0" err="1" smtClean="0">
                <a:solidFill>
                  <a:schemeClr val="bg1">
                    <a:lumMod val="65000"/>
                  </a:schemeClr>
                </a:solidFill>
              </a:rPr>
              <a:t>X.commerce</a:t>
            </a:r>
            <a:r>
              <a:rPr lang="en-US" sz="1600" dirty="0" smtClean="0">
                <a:solidFill>
                  <a:schemeClr val="bg1">
                    <a:lumMod val="65000"/>
                  </a:schemeClr>
                </a:solidFill>
              </a:rPr>
              <a:t> University:</a:t>
            </a:r>
            <a:r>
              <a:rPr lang="en-US" sz="1600" baseline="0" dirty="0" smtClean="0">
                <a:solidFill>
                  <a:schemeClr val="bg1">
                    <a:lumMod val="65000"/>
                  </a:schemeClr>
                </a:solidFill>
              </a:rPr>
              <a:t> U.T.</a:t>
            </a:r>
          </a:p>
          <a:p>
            <a:r>
              <a:rPr lang="en-US" sz="1600" baseline="0" dirty="0" smtClean="0">
                <a:solidFill>
                  <a:schemeClr val="bg1">
                    <a:lumMod val="65000"/>
                  </a:schemeClr>
                </a:solidFill>
              </a:rPr>
              <a:t>http://</a:t>
            </a:r>
            <a:r>
              <a:rPr lang="en-US" sz="1600" baseline="0" dirty="0" err="1" smtClean="0">
                <a:solidFill>
                  <a:schemeClr val="bg1">
                    <a:lumMod val="65000"/>
                  </a:schemeClr>
                </a:solidFill>
              </a:rPr>
              <a:t>www.x.com</a:t>
            </a:r>
            <a:r>
              <a:rPr lang="en-US" sz="1600" baseline="0" dirty="0" smtClean="0">
                <a:solidFill>
                  <a:schemeClr val="bg1">
                    <a:lumMod val="65000"/>
                  </a:schemeClr>
                </a:solidFill>
              </a:rPr>
              <a:t> | @</a:t>
            </a:r>
            <a:r>
              <a:rPr lang="en-US" sz="1600" baseline="0" dirty="0" err="1" smtClean="0">
                <a:solidFill>
                  <a:schemeClr val="bg1">
                    <a:lumMod val="65000"/>
                  </a:schemeClr>
                </a:solidFill>
              </a:rPr>
              <a:t>x_commerce</a:t>
            </a:r>
            <a:endParaRPr lang="en-US" sz="1600" baseline="0" dirty="0" smtClean="0">
              <a:solidFill>
                <a:schemeClr val="bg1">
                  <a:lumMod val="65000"/>
                </a:schemeClr>
              </a:solidFill>
            </a:endParaRPr>
          </a:p>
        </p:txBody>
      </p:sp>
    </p:spTree>
    <p:extLst>
      <p:ext uri="{BB962C8B-B14F-4D97-AF65-F5344CB8AC3E}">
        <p14:creationId xmlns:p14="http://schemas.microsoft.com/office/powerpoint/2010/main" val="17682659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3"/>
          </p:nvPr>
        </p:nvSpPr>
        <p:spPr>
          <a:xfrm>
            <a:off x="457201" y="6356350"/>
            <a:ext cx="4317008"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err="1" smtClean="0"/>
              <a:t>X.Commerce</a:t>
            </a:r>
            <a:r>
              <a:rPr lang="en-US" dirty="0" smtClean="0"/>
              <a:t> University: Georgia Tech</a:t>
            </a:r>
            <a:endParaRPr lang="en-US" dirty="0"/>
          </a:p>
        </p:txBody>
      </p:sp>
    </p:spTree>
    <p:extLst>
      <p:ext uri="{BB962C8B-B14F-4D97-AF65-F5344CB8AC3E}">
        <p14:creationId xmlns:p14="http://schemas.microsoft.com/office/powerpoint/2010/main" val="122787686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4572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bg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bg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bg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bg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x.com/developers/paypa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xxx.sandbox.paypal.com/xx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developer.paypal.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Care and Feeding of PayPal APIs</a:t>
            </a:r>
            <a:endParaRPr lang="en-US" dirty="0"/>
          </a:p>
        </p:txBody>
      </p:sp>
      <p:sp>
        <p:nvSpPr>
          <p:cNvPr id="3" name="Subtitle 2"/>
          <p:cNvSpPr>
            <a:spLocks noGrp="1"/>
          </p:cNvSpPr>
          <p:nvPr>
            <p:ph type="subTitle" idx="1"/>
          </p:nvPr>
        </p:nvSpPr>
        <p:spPr/>
        <p:txBody>
          <a:bodyPr/>
          <a:lstStyle/>
          <a:p>
            <a:r>
              <a:rPr lang="en-US" dirty="0" smtClean="0"/>
              <a:t>2012 </a:t>
            </a:r>
            <a:r>
              <a:rPr lang="en-US" dirty="0" err="1" smtClean="0"/>
              <a:t>Hackathon</a:t>
            </a:r>
            <a:endParaRPr lang="en-US" dirty="0"/>
          </a:p>
        </p:txBody>
      </p:sp>
      <p:sp>
        <p:nvSpPr>
          <p:cNvPr id="4" name="Content Placeholder 1"/>
          <p:cNvSpPr>
            <a:spLocks noGrp="1"/>
          </p:cNvSpPr>
          <p:nvPr>
            <p:ph idx="1"/>
          </p:nvPr>
        </p:nvSpPr>
        <p:spPr>
          <a:xfrm>
            <a:off x="120509" y="4940720"/>
            <a:ext cx="3600093" cy="1805651"/>
          </a:xfrm>
        </p:spPr>
        <p:txBody>
          <a:bodyPr>
            <a:normAutofit/>
          </a:bodyPr>
          <a:lstStyle/>
          <a:p>
            <a:r>
              <a:rPr lang="en-US" sz="2400" b="0" dirty="0" smtClean="0">
                <a:solidFill>
                  <a:schemeClr val="bg1"/>
                </a:solidFill>
              </a:rPr>
              <a:t>Lenny Markus</a:t>
            </a:r>
          </a:p>
          <a:p>
            <a:r>
              <a:rPr lang="en-US" sz="2400" b="0" dirty="0" smtClean="0">
                <a:solidFill>
                  <a:schemeClr val="bg1"/>
                </a:solidFill>
              </a:rPr>
              <a:t>Support Engineer</a:t>
            </a:r>
          </a:p>
          <a:p>
            <a:r>
              <a:rPr lang="en-US" sz="2400" b="0" dirty="0" smtClean="0">
                <a:solidFill>
                  <a:schemeClr val="bg1"/>
                </a:solidFill>
              </a:rPr>
              <a:t>lmarkus@paypal.com</a:t>
            </a:r>
          </a:p>
          <a:p>
            <a:endParaRPr lang="en-US" sz="2400" b="0" dirty="0">
              <a:solidFill>
                <a:schemeClr val="bg1"/>
              </a:solidFill>
            </a:endParaRPr>
          </a:p>
        </p:txBody>
      </p:sp>
    </p:spTree>
    <p:extLst>
      <p:ext uri="{BB962C8B-B14F-4D97-AF65-F5344CB8AC3E}">
        <p14:creationId xmlns:p14="http://schemas.microsoft.com/office/powerpoint/2010/main" val="1756249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What: Identical to Chained Payments, but API caller can introduce a delay between the Primary and Secondary of up to 90 days</a:t>
            </a:r>
            <a:endParaRPr lang="en-US" sz="2000" dirty="0" smtClean="0"/>
          </a:p>
          <a:p>
            <a:pPr lvl="1">
              <a:buNone/>
            </a:pPr>
            <a:endParaRPr lang="en-US" sz="2000" dirty="0" smtClean="0"/>
          </a:p>
          <a:p>
            <a:r>
              <a:rPr lang="en-US" sz="2400" dirty="0" smtClean="0"/>
              <a:t>Example:</a:t>
            </a:r>
          </a:p>
          <a:p>
            <a:pPr>
              <a:buNone/>
            </a:pPr>
            <a:r>
              <a:rPr lang="en-US" sz="2400" dirty="0" smtClean="0"/>
              <a:t>	A store that subcontracts product fulfillment. Payment to subcontractor can be withheld until buyer confirms they received item.</a:t>
            </a:r>
          </a:p>
          <a:p>
            <a:endParaRPr lang="en-US" sz="2800" dirty="0" smtClean="0"/>
          </a:p>
          <a:p>
            <a:pPr>
              <a:buNone/>
            </a:pPr>
            <a:endParaRPr lang="en-US" sz="2800" dirty="0"/>
          </a:p>
        </p:txBody>
      </p:sp>
      <p:sp>
        <p:nvSpPr>
          <p:cNvPr id="3" name="Title 2"/>
          <p:cNvSpPr>
            <a:spLocks noGrp="1"/>
          </p:cNvSpPr>
          <p:nvPr>
            <p:ph type="ctrTitle"/>
          </p:nvPr>
        </p:nvSpPr>
        <p:spPr/>
        <p:txBody>
          <a:bodyPr>
            <a:normAutofit fontScale="90000"/>
          </a:bodyPr>
          <a:lstStyle/>
          <a:p>
            <a:r>
              <a:rPr lang="en-US" dirty="0" smtClean="0"/>
              <a:t>Adaptive Payments – Delayed Chained Payments</a:t>
            </a:r>
            <a:endParaRPr lang="en-US" dirty="0"/>
          </a:p>
        </p:txBody>
      </p:sp>
    </p:spTree>
    <p:extLst>
      <p:ext uri="{BB962C8B-B14F-4D97-AF65-F5344CB8AC3E}">
        <p14:creationId xmlns:p14="http://schemas.microsoft.com/office/powerpoint/2010/main" val="21262922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What: Sender grants permission to API caller to withdraw money from their account, without the Sender having to sign in to PayPal</a:t>
            </a:r>
          </a:p>
          <a:p>
            <a:r>
              <a:rPr lang="en-US" sz="2400" dirty="0" smtClean="0"/>
              <a:t>What you need to know:</a:t>
            </a:r>
          </a:p>
          <a:p>
            <a:pPr lvl="1">
              <a:buFont typeface="Wingdings" pitchFamily="2" charset="2"/>
              <a:buChar char="Ø"/>
            </a:pPr>
            <a:r>
              <a:rPr lang="en-US" sz="1600" dirty="0" smtClean="0"/>
              <a:t>Works in combination with other Adaptive Payment API calls</a:t>
            </a:r>
          </a:p>
          <a:p>
            <a:pPr lvl="1">
              <a:buFont typeface="Wingdings" pitchFamily="2" charset="2"/>
              <a:buChar char="Ø"/>
            </a:pPr>
            <a:r>
              <a:rPr lang="en-US" sz="1600" dirty="0" smtClean="0"/>
              <a:t>Pre-approvals are valid for up to one year</a:t>
            </a:r>
            <a:endParaRPr lang="en-US" sz="2000" dirty="0" smtClean="0"/>
          </a:p>
          <a:p>
            <a:r>
              <a:rPr lang="en-US" sz="2400" dirty="0" smtClean="0"/>
              <a:t>Example:</a:t>
            </a:r>
          </a:p>
          <a:p>
            <a:pPr>
              <a:buNone/>
            </a:pPr>
            <a:r>
              <a:rPr lang="en-US" sz="2400" dirty="0" smtClean="0"/>
              <a:t>	A store that sells digital music. The buyer can create a preapproval for $10, which allows him to purchase up to 10 songs within a year. Site can </a:t>
            </a:r>
            <a:r>
              <a:rPr lang="en-US" sz="2400" dirty="0" err="1" smtClean="0"/>
              <a:t>automagically</a:t>
            </a:r>
            <a:r>
              <a:rPr lang="en-US" sz="2400" dirty="0" smtClean="0"/>
              <a:t> bill him each time.</a:t>
            </a:r>
          </a:p>
          <a:p>
            <a:endParaRPr lang="en-US" sz="2800" dirty="0" smtClean="0"/>
          </a:p>
          <a:p>
            <a:pPr>
              <a:buNone/>
            </a:pPr>
            <a:endParaRPr lang="en-US" sz="2800" dirty="0"/>
          </a:p>
        </p:txBody>
      </p:sp>
      <p:sp>
        <p:nvSpPr>
          <p:cNvPr id="3" name="Title 2"/>
          <p:cNvSpPr>
            <a:spLocks noGrp="1"/>
          </p:cNvSpPr>
          <p:nvPr>
            <p:ph type="ctrTitle"/>
          </p:nvPr>
        </p:nvSpPr>
        <p:spPr/>
        <p:txBody>
          <a:bodyPr>
            <a:normAutofit/>
          </a:bodyPr>
          <a:lstStyle/>
          <a:p>
            <a:r>
              <a:rPr lang="en-US" dirty="0" smtClean="0"/>
              <a:t>Adaptive Payments – </a:t>
            </a:r>
            <a:r>
              <a:rPr lang="en-US" dirty="0" err="1" smtClean="0"/>
              <a:t>PreApproved</a:t>
            </a:r>
            <a:r>
              <a:rPr lang="en-US" dirty="0" smtClean="0"/>
              <a:t> Payments</a:t>
            </a:r>
            <a:endParaRPr lang="en-US" dirty="0"/>
          </a:p>
        </p:txBody>
      </p:sp>
    </p:spTree>
    <p:extLst>
      <p:ext uri="{BB962C8B-B14F-4D97-AF65-F5344CB8AC3E}">
        <p14:creationId xmlns:p14="http://schemas.microsoft.com/office/powerpoint/2010/main" val="21262922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What: Allows the API caller to programmatically set up PayPal accounts</a:t>
            </a:r>
          </a:p>
          <a:p>
            <a:r>
              <a:rPr lang="en-US" sz="2400" dirty="0" smtClean="0"/>
              <a:t>Capabilities: </a:t>
            </a:r>
            <a:r>
              <a:rPr lang="en-US" sz="2000" dirty="0" smtClean="0"/>
              <a:t>Allows creation of Personal or Business accounts, as well as adding Credit Cards and Bank Accounts. </a:t>
            </a:r>
            <a:endParaRPr lang="en-US" sz="2400" dirty="0" smtClean="0"/>
          </a:p>
          <a:p>
            <a:r>
              <a:rPr lang="en-US" sz="2800" dirty="0" smtClean="0"/>
              <a:t>What you need to know:</a:t>
            </a:r>
          </a:p>
          <a:p>
            <a:pPr lvl="1">
              <a:buFont typeface="Wingdings" pitchFamily="2" charset="2"/>
              <a:buChar char="Ø"/>
            </a:pPr>
            <a:r>
              <a:rPr lang="en-US" sz="2000" dirty="0" smtClean="0"/>
              <a:t>Endpoint:  </a:t>
            </a:r>
            <a:r>
              <a:rPr lang="en-US" sz="2000" dirty="0" smtClean="0">
                <a:solidFill>
                  <a:srgbClr val="FFC000"/>
                </a:solidFill>
              </a:rPr>
              <a:t>http://svcs.sandbox.paypal.com/AdaptiveAccounts/CreateAccount</a:t>
            </a:r>
          </a:p>
          <a:p>
            <a:pPr lvl="1">
              <a:buFont typeface="Wingdings" pitchFamily="2" charset="2"/>
              <a:buChar char="Ø"/>
            </a:pPr>
            <a:r>
              <a:rPr lang="en-US" sz="2000" dirty="0" smtClean="0">
                <a:solidFill>
                  <a:srgbClr val="FFC000"/>
                </a:solidFill>
              </a:rPr>
              <a:t> (There are more endpoints, depending on the specific functionality)</a:t>
            </a:r>
          </a:p>
          <a:p>
            <a:pPr lvl="1">
              <a:buFont typeface="Wingdings" pitchFamily="2" charset="2"/>
              <a:buChar char="Ø"/>
            </a:pPr>
            <a:r>
              <a:rPr lang="en-US" sz="2000" dirty="0" smtClean="0"/>
              <a:t>Necessary credentials: APP-ID, User ID, Password, Signature.</a:t>
            </a:r>
          </a:p>
          <a:p>
            <a:pPr lvl="1">
              <a:buFont typeface="Wingdings" pitchFamily="2" charset="2"/>
              <a:buChar char="Ø"/>
            </a:pPr>
            <a:r>
              <a:rPr lang="en-US" sz="2000" dirty="0" smtClean="0"/>
              <a:t>Redirection Endpoint: </a:t>
            </a:r>
          </a:p>
          <a:p>
            <a:pPr lvl="1">
              <a:buNone/>
            </a:pPr>
            <a:r>
              <a:rPr lang="en-US" sz="2000" dirty="0" smtClean="0"/>
              <a:t>	</a:t>
            </a:r>
            <a:r>
              <a:rPr lang="en-US" sz="1400" dirty="0" smtClean="0"/>
              <a:t>Provided in API call response.</a:t>
            </a:r>
            <a:endParaRPr lang="en-US" sz="2800" dirty="0" smtClean="0"/>
          </a:p>
          <a:p>
            <a:pPr>
              <a:buNone/>
            </a:pPr>
            <a:endParaRPr lang="en-US" sz="2800" dirty="0"/>
          </a:p>
        </p:txBody>
      </p:sp>
      <p:sp>
        <p:nvSpPr>
          <p:cNvPr id="3" name="Title 2"/>
          <p:cNvSpPr>
            <a:spLocks noGrp="1"/>
          </p:cNvSpPr>
          <p:nvPr>
            <p:ph type="ctrTitle"/>
          </p:nvPr>
        </p:nvSpPr>
        <p:spPr/>
        <p:txBody>
          <a:bodyPr>
            <a:normAutofit/>
          </a:bodyPr>
          <a:lstStyle/>
          <a:p>
            <a:r>
              <a:rPr lang="en-US" dirty="0" smtClean="0"/>
              <a:t>Account Creation APIs – Adaptive Accounts</a:t>
            </a:r>
            <a:endParaRPr lang="en-US" dirty="0"/>
          </a:p>
        </p:txBody>
      </p:sp>
    </p:spTree>
    <p:extLst>
      <p:ext uri="{BB962C8B-B14F-4D97-AF65-F5344CB8AC3E}">
        <p14:creationId xmlns:p14="http://schemas.microsoft.com/office/powerpoint/2010/main" val="21262922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Express Checkout automatically presents a mobile friendly website, based on device UA String</a:t>
            </a:r>
          </a:p>
          <a:p>
            <a:r>
              <a:rPr lang="en-US" dirty="0" smtClean="0"/>
              <a:t>Adaptive Payment requires native App integration through use of Mobile Payments Library.</a:t>
            </a:r>
          </a:p>
          <a:p>
            <a:endParaRPr lang="en-US" dirty="0" smtClean="0"/>
          </a:p>
          <a:p>
            <a:pPr>
              <a:buNone/>
            </a:pPr>
            <a:endParaRPr lang="en-US" dirty="0"/>
          </a:p>
        </p:txBody>
      </p:sp>
      <p:sp>
        <p:nvSpPr>
          <p:cNvPr id="3" name="Title 2"/>
          <p:cNvSpPr>
            <a:spLocks noGrp="1"/>
          </p:cNvSpPr>
          <p:nvPr>
            <p:ph type="ctrTitle"/>
          </p:nvPr>
        </p:nvSpPr>
        <p:spPr/>
        <p:txBody>
          <a:bodyPr/>
          <a:lstStyle/>
          <a:p>
            <a:r>
              <a:rPr lang="en-US" dirty="0" smtClean="0"/>
              <a:t>Mobile</a:t>
            </a:r>
            <a:endParaRPr lang="en-US" dirty="0"/>
          </a:p>
        </p:txBody>
      </p:sp>
    </p:spTree>
    <p:extLst>
      <p:ext uri="{BB962C8B-B14F-4D97-AF65-F5344CB8AC3E}">
        <p14:creationId xmlns:p14="http://schemas.microsoft.com/office/powerpoint/2010/main" val="21262922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hlinkClick r:id="rId2"/>
              </a:rPr>
              <a:t>http://www.x.com/developers/paypal</a:t>
            </a:r>
            <a:endParaRPr lang="en-US" dirty="0" smtClean="0"/>
          </a:p>
          <a:p>
            <a:r>
              <a:rPr lang="en-US" dirty="0" smtClean="0"/>
              <a:t>Code samples available upon request.</a:t>
            </a:r>
          </a:p>
          <a:p>
            <a:endParaRPr lang="en-US" dirty="0" smtClean="0"/>
          </a:p>
          <a:p>
            <a:endParaRPr lang="en-US" dirty="0" smtClean="0"/>
          </a:p>
          <a:p>
            <a:r>
              <a:rPr lang="en-US" dirty="0" smtClean="0"/>
              <a:t>Questions???</a:t>
            </a:r>
          </a:p>
          <a:p>
            <a:endParaRPr lang="en-US" dirty="0" smtClean="0"/>
          </a:p>
          <a:p>
            <a:endParaRPr lang="en-US" dirty="0"/>
          </a:p>
        </p:txBody>
      </p:sp>
      <p:sp>
        <p:nvSpPr>
          <p:cNvPr id="3" name="Title 2"/>
          <p:cNvSpPr>
            <a:spLocks noGrp="1"/>
          </p:cNvSpPr>
          <p:nvPr>
            <p:ph type="ctrTitle"/>
          </p:nvPr>
        </p:nvSpPr>
        <p:spPr/>
        <p:txBody>
          <a:bodyPr/>
          <a:lstStyle/>
          <a:p>
            <a:r>
              <a:rPr lang="en-US" dirty="0" smtClean="0"/>
              <a:t>Resources:</a:t>
            </a:r>
            <a:endParaRPr lang="en-US" dirty="0"/>
          </a:p>
        </p:txBody>
      </p:sp>
    </p:spTree>
    <p:extLst>
      <p:ext uri="{BB962C8B-B14F-4D97-AF65-F5344CB8AC3E}">
        <p14:creationId xmlns:p14="http://schemas.microsoft.com/office/powerpoint/2010/main" val="21262922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What: Your own private PayPal for testing</a:t>
            </a:r>
          </a:p>
          <a:p>
            <a:r>
              <a:rPr lang="en-US" dirty="0" smtClean="0"/>
              <a:t>Where: http://developer.paypal.com</a:t>
            </a:r>
          </a:p>
          <a:p>
            <a:r>
              <a:rPr lang="en-US" dirty="0" smtClean="0"/>
              <a:t>What you need to know:</a:t>
            </a:r>
          </a:p>
          <a:p>
            <a:pPr lvl="1">
              <a:buFont typeface="Wingdings" pitchFamily="2" charset="2"/>
              <a:buChar char="Ø"/>
            </a:pPr>
            <a:r>
              <a:rPr lang="en-US" sz="2000" dirty="0" smtClean="0"/>
              <a:t> (Live != Sandbox) &amp;&amp; (Sandbox != Live)</a:t>
            </a:r>
          </a:p>
          <a:p>
            <a:pPr lvl="1">
              <a:buFont typeface="Wingdings" pitchFamily="2" charset="2"/>
              <a:buChar char="Ø"/>
            </a:pPr>
            <a:r>
              <a:rPr lang="en-US" sz="2000" dirty="0" smtClean="0"/>
              <a:t> Much better to use pre-configured accounts</a:t>
            </a:r>
          </a:p>
          <a:p>
            <a:pPr lvl="1">
              <a:buFont typeface="Wingdings" pitchFamily="2" charset="2"/>
              <a:buChar char="Ø"/>
            </a:pPr>
            <a:r>
              <a:rPr lang="en-US" sz="2000" dirty="0" smtClean="0"/>
              <a:t> Don’t block cookies during development</a:t>
            </a:r>
          </a:p>
          <a:p>
            <a:pPr lvl="1">
              <a:buFont typeface="Wingdings" pitchFamily="2" charset="2"/>
              <a:buChar char="Ø"/>
            </a:pPr>
            <a:r>
              <a:rPr lang="en-US" sz="2000" dirty="0" smtClean="0"/>
              <a:t> All URL’s will be in the form </a:t>
            </a:r>
            <a:r>
              <a:rPr lang="en-US" sz="2000" dirty="0" smtClean="0">
                <a:hlinkClick r:id="rId2"/>
              </a:rPr>
              <a:t>http://xxx.</a:t>
            </a:r>
            <a:r>
              <a:rPr lang="en-US" sz="2000" dirty="0" smtClean="0">
                <a:solidFill>
                  <a:srgbClr val="FFC000"/>
                </a:solidFill>
                <a:hlinkClick r:id="rId2"/>
              </a:rPr>
              <a:t>sandbox</a:t>
            </a:r>
            <a:r>
              <a:rPr lang="en-US" sz="2000" dirty="0" smtClean="0">
                <a:hlinkClick r:id="rId2"/>
              </a:rPr>
              <a:t>.paypal.com/xxx</a:t>
            </a:r>
            <a:endParaRPr lang="en-US" sz="2000" dirty="0" smtClean="0"/>
          </a:p>
          <a:p>
            <a:pPr lvl="1">
              <a:buFont typeface="Wingdings" pitchFamily="2" charset="2"/>
              <a:buChar char="Ø"/>
            </a:pPr>
            <a:r>
              <a:rPr lang="en-US" sz="2000" dirty="0" smtClean="0"/>
              <a:t>Sandbox APP-ID: APP-80W284485P519543T</a:t>
            </a:r>
          </a:p>
          <a:p>
            <a:pPr>
              <a:buNone/>
            </a:pPr>
            <a:endParaRPr lang="en-US" dirty="0"/>
          </a:p>
        </p:txBody>
      </p:sp>
      <p:sp>
        <p:nvSpPr>
          <p:cNvPr id="3" name="Title 2"/>
          <p:cNvSpPr>
            <a:spLocks noGrp="1"/>
          </p:cNvSpPr>
          <p:nvPr>
            <p:ph type="ctrTitle"/>
          </p:nvPr>
        </p:nvSpPr>
        <p:spPr/>
        <p:txBody>
          <a:bodyPr/>
          <a:lstStyle/>
          <a:p>
            <a:r>
              <a:rPr lang="en-US" dirty="0" smtClean="0"/>
              <a:t>The Sandbox</a:t>
            </a:r>
            <a:endParaRPr lang="en-US" dirty="0"/>
          </a:p>
        </p:txBody>
      </p:sp>
    </p:spTree>
    <p:extLst>
      <p:ext uri="{BB962C8B-B14F-4D97-AF65-F5344CB8AC3E}">
        <p14:creationId xmlns:p14="http://schemas.microsoft.com/office/powerpoint/2010/main" val="21262922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0509" y="1387366"/>
            <a:ext cx="8566291" cy="4738797"/>
          </a:xfrm>
          <a:ln>
            <a:noFill/>
          </a:ln>
        </p:spPr>
        <p:txBody>
          <a:bodyPr>
            <a:normAutofit/>
          </a:bodyPr>
          <a:lstStyle/>
          <a:p>
            <a:pPr marL="457200" indent="-457200">
              <a:buAutoNum type="arabicParenR"/>
            </a:pPr>
            <a:r>
              <a:rPr lang="en-US" sz="2400" dirty="0" smtClean="0"/>
              <a:t>Create an account at </a:t>
            </a:r>
            <a:r>
              <a:rPr lang="en-US" sz="2400" dirty="0" smtClean="0">
                <a:solidFill>
                  <a:srgbClr val="FFC000"/>
                </a:solidFill>
                <a:hlinkClick r:id="rId2"/>
              </a:rPr>
              <a:t>http://developer.paypal.com</a:t>
            </a:r>
            <a:endParaRPr lang="en-US" sz="2400" dirty="0" smtClean="0">
              <a:solidFill>
                <a:srgbClr val="FFC000"/>
              </a:solidFill>
            </a:endParaRPr>
          </a:p>
          <a:p>
            <a:pPr marL="457200" indent="-457200">
              <a:buAutoNum type="arabicParenR" startAt="2"/>
            </a:pPr>
            <a:r>
              <a:rPr lang="en-US" sz="2400" dirty="0" smtClean="0"/>
              <a:t>Create at least 2 pre-configured accounts (More if necessary)</a:t>
            </a:r>
          </a:p>
          <a:p>
            <a:pPr marL="857250" lvl="1" indent="-457200">
              <a:buFont typeface="Arial" pitchFamily="34" charset="0"/>
              <a:buChar char="•"/>
            </a:pPr>
            <a:r>
              <a:rPr lang="en-US" sz="2000" dirty="0" smtClean="0"/>
              <a:t>A Buyer account </a:t>
            </a:r>
          </a:p>
          <a:p>
            <a:pPr marL="857250" lvl="1" indent="-457200">
              <a:buFont typeface="Arial" pitchFamily="34" charset="0"/>
              <a:buChar char="•"/>
            </a:pPr>
            <a:r>
              <a:rPr lang="en-US" sz="2000" dirty="0" smtClean="0"/>
              <a:t>A Seller account ( This account will also be the API Caller )</a:t>
            </a:r>
          </a:p>
          <a:p>
            <a:pPr marL="857250" lvl="1" indent="-457200">
              <a:buFont typeface="Arial" pitchFamily="34" charset="0"/>
              <a:buChar char="•"/>
            </a:pPr>
            <a:r>
              <a:rPr lang="en-US" sz="2000" dirty="0" smtClean="0"/>
              <a:t>Always use the same password.  It will make your life a lot easier. (We recommend “11111111”</a:t>
            </a:r>
          </a:p>
          <a:p>
            <a:pPr marL="857250" lvl="1" indent="-457200">
              <a:buFont typeface="Arial" pitchFamily="34" charset="0"/>
              <a:buChar char="•"/>
            </a:pPr>
            <a:r>
              <a:rPr lang="en-US" sz="2000" dirty="0" smtClean="0"/>
              <a:t>For the </a:t>
            </a:r>
            <a:r>
              <a:rPr lang="en-US" sz="2000" dirty="0" err="1" smtClean="0"/>
              <a:t>Hackathon</a:t>
            </a:r>
            <a:r>
              <a:rPr lang="en-US" sz="2000" dirty="0" smtClean="0"/>
              <a:t>, you want a fully loaded account. Make sure to add a credit card, a bank account and $9,999.00 of PayPal Balance to all accounts</a:t>
            </a:r>
          </a:p>
          <a:p>
            <a:pPr marL="457200" indent="-457200">
              <a:buAutoNum type="arabicParenR" startAt="3"/>
            </a:pPr>
            <a:r>
              <a:rPr lang="en-US" sz="2400" dirty="0" smtClean="0"/>
              <a:t>Get API Credentials for Seller Account</a:t>
            </a:r>
          </a:p>
          <a:p>
            <a:pPr marL="457200" indent="-457200">
              <a:buAutoNum type="arabicParenR" startAt="3"/>
            </a:pPr>
            <a:r>
              <a:rPr lang="en-US" sz="2400" dirty="0" smtClean="0"/>
              <a:t>If you need to log in to one of your virtual accounts, go to http://www.sandbox.paypal.com</a:t>
            </a:r>
          </a:p>
          <a:p>
            <a:pPr marL="457200" indent="-457200">
              <a:buNone/>
            </a:pPr>
            <a:endParaRPr lang="en-US" sz="2400" dirty="0" smtClean="0"/>
          </a:p>
          <a:p>
            <a:pPr marL="457200" indent="-457200">
              <a:buAutoNum type="arabicParenR"/>
            </a:pPr>
            <a:endParaRPr lang="en-US" sz="2400" dirty="0"/>
          </a:p>
        </p:txBody>
      </p:sp>
      <p:sp>
        <p:nvSpPr>
          <p:cNvPr id="3" name="Title 2"/>
          <p:cNvSpPr>
            <a:spLocks noGrp="1"/>
          </p:cNvSpPr>
          <p:nvPr>
            <p:ph type="ctrTitle"/>
          </p:nvPr>
        </p:nvSpPr>
        <p:spPr/>
        <p:txBody>
          <a:bodyPr/>
          <a:lstStyle/>
          <a:p>
            <a:r>
              <a:rPr lang="en-US" dirty="0" smtClean="0"/>
              <a:t>The Sandbox – How to Use it</a:t>
            </a:r>
            <a:endParaRPr lang="en-US" dirty="0"/>
          </a:p>
        </p:txBody>
      </p:sp>
    </p:spTree>
    <p:extLst>
      <p:ext uri="{BB962C8B-B14F-4D97-AF65-F5344CB8AC3E}">
        <p14:creationId xmlns:p14="http://schemas.microsoft.com/office/powerpoint/2010/main" val="21262922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What:</a:t>
            </a:r>
            <a:r>
              <a:rPr lang="en-US" sz="2000" dirty="0" smtClean="0"/>
              <a:t> Allows you to programmatically interact with PayPal. </a:t>
            </a:r>
            <a:endParaRPr lang="en-US" sz="2400" dirty="0" smtClean="0"/>
          </a:p>
          <a:p>
            <a:r>
              <a:rPr lang="en-US" sz="2400" dirty="0" smtClean="0"/>
              <a:t>Capabilities: </a:t>
            </a:r>
            <a:r>
              <a:rPr lang="en-US" sz="2000" dirty="0" smtClean="0"/>
              <a:t>At a high level, different APIs allow you to move money, collect payments, create PayPal accounts, manage accounts (transactions, reporting, etc) and get information from users</a:t>
            </a:r>
            <a:endParaRPr lang="en-US" sz="2400" dirty="0" smtClean="0"/>
          </a:p>
          <a:p>
            <a:r>
              <a:rPr lang="en-US" sz="2800" dirty="0" smtClean="0"/>
              <a:t>What you need to know:</a:t>
            </a:r>
          </a:p>
          <a:p>
            <a:pPr lvl="1">
              <a:buFont typeface="Wingdings" pitchFamily="2" charset="2"/>
              <a:buChar char="Ø"/>
            </a:pPr>
            <a:r>
              <a:rPr lang="en-US" sz="2000" dirty="0" smtClean="0"/>
              <a:t>Brush up on HTTP Connections. All our APIs are accessed by establishing an HTTP connection to our systems, posting URL-Encoded data and reading back a response.</a:t>
            </a:r>
          </a:p>
          <a:p>
            <a:pPr lvl="1">
              <a:buFont typeface="Wingdings" pitchFamily="2" charset="2"/>
              <a:buChar char="Ø"/>
            </a:pPr>
            <a:r>
              <a:rPr lang="en-US" sz="2000" dirty="0" smtClean="0"/>
              <a:t>It is very likely you will be using a web server for your application, so make sure you have you favorite one (PHP, JSP, .NET, etc) ready to go.</a:t>
            </a:r>
          </a:p>
          <a:p>
            <a:pPr lvl="1">
              <a:buFont typeface="Wingdings" pitchFamily="2" charset="2"/>
              <a:buChar char="Ø"/>
            </a:pPr>
            <a:endParaRPr lang="en-US" sz="2000" dirty="0" smtClean="0"/>
          </a:p>
          <a:p>
            <a:endParaRPr lang="en-US" sz="2800" dirty="0" smtClean="0"/>
          </a:p>
          <a:p>
            <a:pPr>
              <a:buNone/>
            </a:pPr>
            <a:endParaRPr lang="en-US" sz="2800" dirty="0"/>
          </a:p>
        </p:txBody>
      </p:sp>
      <p:sp>
        <p:nvSpPr>
          <p:cNvPr id="3" name="Title 2"/>
          <p:cNvSpPr>
            <a:spLocks noGrp="1"/>
          </p:cNvSpPr>
          <p:nvPr>
            <p:ph type="ctrTitle"/>
          </p:nvPr>
        </p:nvSpPr>
        <p:spPr/>
        <p:txBody>
          <a:bodyPr/>
          <a:lstStyle/>
          <a:p>
            <a:r>
              <a:rPr lang="en-US" dirty="0" smtClean="0"/>
              <a:t>The PayPal API System</a:t>
            </a:r>
            <a:endParaRPr lang="en-US" dirty="0"/>
          </a:p>
        </p:txBody>
      </p:sp>
    </p:spTree>
    <p:extLst>
      <p:ext uri="{BB962C8B-B14F-4D97-AF65-F5344CB8AC3E}">
        <p14:creationId xmlns:p14="http://schemas.microsoft.com/office/powerpoint/2010/main" val="21262922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What: Allows the API caller to receive money for a product sale</a:t>
            </a:r>
          </a:p>
          <a:p>
            <a:r>
              <a:rPr lang="en-US" sz="2400" dirty="0" smtClean="0"/>
              <a:t>Capabilities: </a:t>
            </a:r>
            <a:r>
              <a:rPr lang="en-US" sz="2000" dirty="0" smtClean="0"/>
              <a:t>Allows specifying all product data, such as price, quantity, description, shipping address, etc.  Payment can be split up between multiple receivers. (Similar to Parallel Payments)</a:t>
            </a:r>
            <a:endParaRPr lang="en-US" sz="2400" dirty="0" smtClean="0"/>
          </a:p>
          <a:p>
            <a:r>
              <a:rPr lang="en-US" sz="2800" dirty="0" smtClean="0"/>
              <a:t>What you need to know:</a:t>
            </a:r>
          </a:p>
          <a:p>
            <a:pPr lvl="1">
              <a:buFont typeface="Wingdings" pitchFamily="2" charset="2"/>
              <a:buChar char="Ø"/>
            </a:pPr>
            <a:r>
              <a:rPr lang="en-US" sz="2000" dirty="0" smtClean="0"/>
              <a:t>Endpoint:  </a:t>
            </a:r>
            <a:r>
              <a:rPr lang="en-US" sz="2000" dirty="0" smtClean="0">
                <a:solidFill>
                  <a:srgbClr val="FFC000"/>
                </a:solidFill>
              </a:rPr>
              <a:t>http://3t-api.sandbox.paypal.com</a:t>
            </a:r>
          </a:p>
          <a:p>
            <a:pPr lvl="1">
              <a:buFont typeface="Wingdings" pitchFamily="2" charset="2"/>
              <a:buChar char="Ø"/>
            </a:pPr>
            <a:r>
              <a:rPr lang="en-US" sz="2000" dirty="0" smtClean="0"/>
              <a:t>Necessary credentials: User ID, Password, Signature.</a:t>
            </a:r>
          </a:p>
          <a:p>
            <a:pPr lvl="1">
              <a:buFont typeface="Wingdings" pitchFamily="2" charset="2"/>
              <a:buChar char="Ø"/>
            </a:pPr>
            <a:r>
              <a:rPr lang="en-US" sz="2000" dirty="0" smtClean="0"/>
              <a:t>Redirection Endpoint: </a:t>
            </a:r>
          </a:p>
          <a:p>
            <a:pPr lvl="1">
              <a:buNone/>
            </a:pPr>
            <a:r>
              <a:rPr lang="en-US" sz="2000" dirty="0" smtClean="0"/>
              <a:t>	</a:t>
            </a:r>
            <a:r>
              <a:rPr lang="en-US" sz="1400" dirty="0" smtClean="0"/>
              <a:t>https://www.sandbox.paypal.com/cgibin/webscr?cmd=_express-checkout&amp;token=&lt;EC Token&gt;</a:t>
            </a:r>
          </a:p>
          <a:p>
            <a:pPr lvl="1">
              <a:buFont typeface="Wingdings" pitchFamily="2" charset="2"/>
              <a:buChar char="Ø"/>
            </a:pPr>
            <a:r>
              <a:rPr lang="en-US" sz="1800" dirty="0" smtClean="0"/>
              <a:t>Least flexible API, but easiest to integrate.</a:t>
            </a:r>
            <a:endParaRPr lang="en-US" sz="2000" dirty="0" smtClean="0"/>
          </a:p>
          <a:p>
            <a:endParaRPr lang="en-US" sz="2800" dirty="0" smtClean="0"/>
          </a:p>
          <a:p>
            <a:pPr>
              <a:buNone/>
            </a:pPr>
            <a:endParaRPr lang="en-US" sz="2800" dirty="0"/>
          </a:p>
        </p:txBody>
      </p:sp>
      <p:sp>
        <p:nvSpPr>
          <p:cNvPr id="3" name="Title 2"/>
          <p:cNvSpPr>
            <a:spLocks noGrp="1"/>
          </p:cNvSpPr>
          <p:nvPr>
            <p:ph type="ctrTitle"/>
          </p:nvPr>
        </p:nvSpPr>
        <p:spPr/>
        <p:txBody>
          <a:bodyPr/>
          <a:lstStyle/>
          <a:p>
            <a:r>
              <a:rPr lang="en-US" dirty="0" smtClean="0"/>
              <a:t>Money Moving APIs – Express Checkout</a:t>
            </a:r>
            <a:endParaRPr lang="en-US" dirty="0"/>
          </a:p>
        </p:txBody>
      </p:sp>
    </p:spTree>
    <p:extLst>
      <p:ext uri="{BB962C8B-B14F-4D97-AF65-F5344CB8AC3E}">
        <p14:creationId xmlns:p14="http://schemas.microsoft.com/office/powerpoint/2010/main" val="21262922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400" dirty="0" smtClean="0"/>
              <a:t>What: Allows the API caller to set up transactions between many parties</a:t>
            </a:r>
          </a:p>
          <a:p>
            <a:r>
              <a:rPr lang="en-US" sz="2400" dirty="0" smtClean="0"/>
              <a:t>Capabilities: </a:t>
            </a:r>
            <a:r>
              <a:rPr lang="en-US" sz="2000" dirty="0" smtClean="0"/>
              <a:t>Allows Splitting of payments in a variety of ways, Simple Payments, Parallel Payments, Chained Payments, Delayed Chained Payments, Preapprovals. Can be embedded natively in mobile applications. Allow you to send money out of your own account, without having to log in</a:t>
            </a:r>
            <a:endParaRPr lang="en-US" sz="2400" dirty="0" smtClean="0"/>
          </a:p>
          <a:p>
            <a:r>
              <a:rPr lang="en-US" sz="2800" dirty="0" smtClean="0"/>
              <a:t>What you need to know:</a:t>
            </a:r>
          </a:p>
          <a:p>
            <a:pPr lvl="1">
              <a:buFont typeface="Wingdings" pitchFamily="2" charset="2"/>
              <a:buChar char="Ø"/>
            </a:pPr>
            <a:r>
              <a:rPr lang="en-US" sz="2000" dirty="0" smtClean="0"/>
              <a:t>Endpoint:  </a:t>
            </a:r>
            <a:r>
              <a:rPr lang="en-US" sz="2000" dirty="0" smtClean="0">
                <a:solidFill>
                  <a:srgbClr val="FFC000"/>
                </a:solidFill>
              </a:rPr>
              <a:t>http://svcs.sandbox.paypal.com/AdaptivePayments/Pay</a:t>
            </a:r>
          </a:p>
          <a:p>
            <a:pPr lvl="1">
              <a:buFont typeface="Wingdings" pitchFamily="2" charset="2"/>
              <a:buChar char="Ø"/>
            </a:pPr>
            <a:r>
              <a:rPr lang="en-US" sz="2000" dirty="0" smtClean="0">
                <a:solidFill>
                  <a:srgbClr val="FFC000"/>
                </a:solidFill>
              </a:rPr>
              <a:t> (There are more endpoints, depending on the specific functionality)</a:t>
            </a:r>
          </a:p>
          <a:p>
            <a:pPr lvl="1">
              <a:buFont typeface="Wingdings" pitchFamily="2" charset="2"/>
              <a:buChar char="Ø"/>
            </a:pPr>
            <a:r>
              <a:rPr lang="en-US" sz="2000" dirty="0" smtClean="0"/>
              <a:t>Necessary credentials: APP-ID, User ID, Password, Signature.</a:t>
            </a:r>
          </a:p>
          <a:p>
            <a:pPr lvl="1">
              <a:buFont typeface="Wingdings" pitchFamily="2" charset="2"/>
              <a:buChar char="Ø"/>
            </a:pPr>
            <a:r>
              <a:rPr lang="en-US" sz="2000" dirty="0" smtClean="0"/>
              <a:t>Redirection Endpoint: </a:t>
            </a:r>
          </a:p>
          <a:p>
            <a:pPr lvl="1">
              <a:buNone/>
            </a:pPr>
            <a:r>
              <a:rPr lang="en-US" sz="2000" dirty="0" smtClean="0"/>
              <a:t>	</a:t>
            </a:r>
            <a:r>
              <a:rPr lang="en-US" sz="1400" dirty="0" smtClean="0"/>
              <a:t>https://www.sandbox.paypal.com/webscr?cmd=_ap-payment&amp;paykey=&lt;AP Token&gt;</a:t>
            </a:r>
          </a:p>
          <a:p>
            <a:pPr lvl="1">
              <a:buFont typeface="Wingdings" pitchFamily="2" charset="2"/>
              <a:buChar char="Ø"/>
            </a:pPr>
            <a:r>
              <a:rPr lang="en-US" sz="1800" dirty="0" smtClean="0"/>
              <a:t>Very flexible API, but more technical to integrate.</a:t>
            </a:r>
            <a:endParaRPr lang="en-US" sz="2000" dirty="0" smtClean="0"/>
          </a:p>
          <a:p>
            <a:endParaRPr lang="en-US" sz="2800" dirty="0" smtClean="0"/>
          </a:p>
          <a:p>
            <a:pPr>
              <a:buNone/>
            </a:pPr>
            <a:endParaRPr lang="en-US" sz="2800" dirty="0"/>
          </a:p>
        </p:txBody>
      </p:sp>
      <p:sp>
        <p:nvSpPr>
          <p:cNvPr id="3" name="Title 2"/>
          <p:cNvSpPr>
            <a:spLocks noGrp="1"/>
          </p:cNvSpPr>
          <p:nvPr>
            <p:ph type="ctrTitle"/>
          </p:nvPr>
        </p:nvSpPr>
        <p:spPr/>
        <p:txBody>
          <a:bodyPr/>
          <a:lstStyle/>
          <a:p>
            <a:r>
              <a:rPr lang="en-US" dirty="0" smtClean="0"/>
              <a:t>Money Moving APIs – Adaptive Payments</a:t>
            </a:r>
            <a:endParaRPr lang="en-US" dirty="0"/>
          </a:p>
        </p:txBody>
      </p:sp>
    </p:spTree>
    <p:extLst>
      <p:ext uri="{BB962C8B-B14F-4D97-AF65-F5344CB8AC3E}">
        <p14:creationId xmlns:p14="http://schemas.microsoft.com/office/powerpoint/2010/main" val="21262922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What: Allows the API caller to set up transaction between one Sender and one Receiver</a:t>
            </a:r>
          </a:p>
          <a:p>
            <a:r>
              <a:rPr lang="en-US" sz="2800" dirty="0" smtClean="0"/>
              <a:t>What you need to know:</a:t>
            </a:r>
          </a:p>
          <a:p>
            <a:pPr lvl="1">
              <a:buFont typeface="Wingdings" pitchFamily="2" charset="2"/>
              <a:buChar char="Ø"/>
            </a:pPr>
            <a:r>
              <a:rPr lang="en-US" sz="2000" dirty="0" smtClean="0"/>
              <a:t>You need to specify who the receiver is by email address</a:t>
            </a:r>
          </a:p>
          <a:p>
            <a:pPr lvl="1">
              <a:buFont typeface="Wingdings" pitchFamily="2" charset="2"/>
              <a:buChar char="Ø"/>
            </a:pPr>
            <a:r>
              <a:rPr lang="en-US" sz="2000" dirty="0" smtClean="0"/>
              <a:t>You need to specify currency code (e.g. USD)</a:t>
            </a:r>
          </a:p>
          <a:p>
            <a:pPr lvl="1">
              <a:buFont typeface="Wingdings" pitchFamily="2" charset="2"/>
              <a:buChar char="Ø"/>
            </a:pPr>
            <a:r>
              <a:rPr lang="en-US" sz="2000" dirty="0" smtClean="0"/>
              <a:t>You need to specify amount of transaction</a:t>
            </a:r>
          </a:p>
          <a:p>
            <a:pPr lvl="1">
              <a:buNone/>
            </a:pPr>
            <a:endParaRPr lang="en-US" sz="2000" dirty="0" smtClean="0"/>
          </a:p>
          <a:p>
            <a:r>
              <a:rPr lang="en-US" sz="2400" dirty="0" smtClean="0"/>
              <a:t>Example:</a:t>
            </a:r>
          </a:p>
          <a:p>
            <a:pPr>
              <a:buNone/>
            </a:pPr>
            <a:r>
              <a:rPr lang="en-US" sz="2400" dirty="0" smtClean="0"/>
              <a:t>	Send money to a friend using a greeting card</a:t>
            </a:r>
          </a:p>
          <a:p>
            <a:endParaRPr lang="en-US" sz="2800" dirty="0" smtClean="0"/>
          </a:p>
          <a:p>
            <a:pPr>
              <a:buNone/>
            </a:pPr>
            <a:endParaRPr lang="en-US" sz="2800" dirty="0"/>
          </a:p>
        </p:txBody>
      </p:sp>
      <p:sp>
        <p:nvSpPr>
          <p:cNvPr id="3" name="Title 2"/>
          <p:cNvSpPr>
            <a:spLocks noGrp="1"/>
          </p:cNvSpPr>
          <p:nvPr>
            <p:ph type="ctrTitle"/>
          </p:nvPr>
        </p:nvSpPr>
        <p:spPr/>
        <p:txBody>
          <a:bodyPr/>
          <a:lstStyle/>
          <a:p>
            <a:r>
              <a:rPr lang="en-US" dirty="0" smtClean="0"/>
              <a:t>Adaptive Payments – Simple </a:t>
            </a:r>
            <a:endParaRPr lang="en-US" dirty="0"/>
          </a:p>
        </p:txBody>
      </p:sp>
    </p:spTree>
    <p:extLst>
      <p:ext uri="{BB962C8B-B14F-4D97-AF65-F5344CB8AC3E}">
        <p14:creationId xmlns:p14="http://schemas.microsoft.com/office/powerpoint/2010/main" val="21262922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What: Allows the API caller to set up transaction between one Sender and up to 10 Receivers</a:t>
            </a:r>
          </a:p>
          <a:p>
            <a:r>
              <a:rPr lang="en-US" sz="2800" dirty="0" smtClean="0"/>
              <a:t>What you need to know:</a:t>
            </a:r>
          </a:p>
          <a:p>
            <a:pPr lvl="1">
              <a:buFont typeface="Wingdings" pitchFamily="2" charset="2"/>
              <a:buChar char="Ø"/>
            </a:pPr>
            <a:r>
              <a:rPr lang="en-US" sz="2000" dirty="0" smtClean="0"/>
              <a:t>You need to specify each receiver, by email address</a:t>
            </a:r>
          </a:p>
          <a:p>
            <a:pPr lvl="1">
              <a:buFont typeface="Wingdings" pitchFamily="2" charset="2"/>
              <a:buChar char="Ø"/>
            </a:pPr>
            <a:r>
              <a:rPr lang="en-US" sz="2000" dirty="0" smtClean="0"/>
              <a:t>You need to specify the amount each individual receiver will get</a:t>
            </a:r>
          </a:p>
          <a:p>
            <a:pPr lvl="1">
              <a:buFont typeface="Wingdings" pitchFamily="2" charset="2"/>
              <a:buChar char="Ø"/>
            </a:pPr>
            <a:r>
              <a:rPr lang="en-US" sz="2000" dirty="0" smtClean="0"/>
              <a:t>All receivers will be visible to the Sender</a:t>
            </a:r>
          </a:p>
          <a:p>
            <a:pPr lvl="1">
              <a:buNone/>
            </a:pPr>
            <a:endParaRPr lang="en-US" sz="2000" dirty="0" smtClean="0"/>
          </a:p>
          <a:p>
            <a:r>
              <a:rPr lang="en-US" sz="2400" dirty="0" smtClean="0"/>
              <a:t>Example:</a:t>
            </a:r>
          </a:p>
          <a:p>
            <a:pPr>
              <a:buNone/>
            </a:pPr>
            <a:r>
              <a:rPr lang="en-US" sz="2400" dirty="0" smtClean="0"/>
              <a:t>	A store that supports a local charity, $5 out of each payment they receive is split to the charity</a:t>
            </a:r>
          </a:p>
          <a:p>
            <a:endParaRPr lang="en-US" sz="2800" dirty="0" smtClean="0"/>
          </a:p>
          <a:p>
            <a:pPr>
              <a:buNone/>
            </a:pPr>
            <a:endParaRPr lang="en-US" sz="2800" dirty="0"/>
          </a:p>
        </p:txBody>
      </p:sp>
      <p:sp>
        <p:nvSpPr>
          <p:cNvPr id="3" name="Title 2"/>
          <p:cNvSpPr>
            <a:spLocks noGrp="1"/>
          </p:cNvSpPr>
          <p:nvPr>
            <p:ph type="ctrTitle"/>
          </p:nvPr>
        </p:nvSpPr>
        <p:spPr/>
        <p:txBody>
          <a:bodyPr/>
          <a:lstStyle/>
          <a:p>
            <a:r>
              <a:rPr lang="en-US" dirty="0" smtClean="0"/>
              <a:t>Adaptive Payments – Parallel</a:t>
            </a:r>
            <a:endParaRPr lang="en-US" dirty="0"/>
          </a:p>
        </p:txBody>
      </p:sp>
    </p:spTree>
    <p:extLst>
      <p:ext uri="{BB962C8B-B14F-4D97-AF65-F5344CB8AC3E}">
        <p14:creationId xmlns:p14="http://schemas.microsoft.com/office/powerpoint/2010/main" val="21262922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sz="2400" dirty="0" smtClean="0"/>
              <a:t>What: Allows the API caller to set up a multi-level transaction between one Sender and one Primary receiver and up to 9 Secondary Receivers</a:t>
            </a:r>
          </a:p>
          <a:p>
            <a:r>
              <a:rPr lang="en-US" sz="2800" dirty="0" smtClean="0"/>
              <a:t>What you need to know:</a:t>
            </a:r>
          </a:p>
          <a:p>
            <a:pPr lvl="1">
              <a:buFont typeface="Wingdings" pitchFamily="2" charset="2"/>
              <a:buChar char="Ø"/>
            </a:pPr>
            <a:r>
              <a:rPr lang="en-US" sz="2000" dirty="0" smtClean="0"/>
              <a:t>You need to specify each receiver, by email address</a:t>
            </a:r>
          </a:p>
          <a:p>
            <a:pPr lvl="1">
              <a:buFont typeface="Wingdings" pitchFamily="2" charset="2"/>
              <a:buChar char="Ø"/>
            </a:pPr>
            <a:r>
              <a:rPr lang="en-US" sz="2000" dirty="0" smtClean="0"/>
              <a:t>One of the receivers must be designated as primary</a:t>
            </a:r>
          </a:p>
          <a:p>
            <a:pPr lvl="1">
              <a:buFont typeface="Wingdings" pitchFamily="2" charset="2"/>
              <a:buChar char="Ø"/>
            </a:pPr>
            <a:r>
              <a:rPr lang="en-US" sz="2000" dirty="0" smtClean="0"/>
              <a:t>The primary will initially receive 100% of the money. Disbursements to secondary receivers will be made from the primary’s account.</a:t>
            </a:r>
          </a:p>
          <a:p>
            <a:pPr lvl="1">
              <a:buFont typeface="Wingdings" pitchFamily="2" charset="2"/>
              <a:buChar char="Ø"/>
            </a:pPr>
            <a:r>
              <a:rPr lang="en-US" sz="2000" dirty="0" smtClean="0"/>
              <a:t>Only the Primary is visible to the Sender. All the secondary receivers remain invisible.</a:t>
            </a:r>
          </a:p>
          <a:p>
            <a:pPr lvl="1">
              <a:buNone/>
            </a:pPr>
            <a:endParaRPr lang="en-US" sz="2000" dirty="0" smtClean="0"/>
          </a:p>
          <a:p>
            <a:r>
              <a:rPr lang="en-US" sz="2400" dirty="0" smtClean="0"/>
              <a:t>Example:</a:t>
            </a:r>
          </a:p>
          <a:p>
            <a:pPr>
              <a:buNone/>
            </a:pPr>
            <a:r>
              <a:rPr lang="en-US" sz="2400" dirty="0" smtClean="0"/>
              <a:t>	A webmaster that runs a marketplace. Vendors sell on this marketplace, and webmaster (invisible, as a secondary receiver) takes a commission out of each sale.</a:t>
            </a:r>
          </a:p>
          <a:p>
            <a:endParaRPr lang="en-US" sz="2800" dirty="0" smtClean="0"/>
          </a:p>
          <a:p>
            <a:pPr>
              <a:buNone/>
            </a:pPr>
            <a:endParaRPr lang="en-US" sz="2800" dirty="0"/>
          </a:p>
        </p:txBody>
      </p:sp>
      <p:sp>
        <p:nvSpPr>
          <p:cNvPr id="3" name="Title 2"/>
          <p:cNvSpPr>
            <a:spLocks noGrp="1"/>
          </p:cNvSpPr>
          <p:nvPr>
            <p:ph type="ctrTitle"/>
          </p:nvPr>
        </p:nvSpPr>
        <p:spPr/>
        <p:txBody>
          <a:bodyPr/>
          <a:lstStyle/>
          <a:p>
            <a:r>
              <a:rPr lang="en-US" dirty="0" smtClean="0"/>
              <a:t>Adaptive Payments – Chained Payments</a:t>
            </a:r>
            <a:endParaRPr lang="en-US" dirty="0"/>
          </a:p>
        </p:txBody>
      </p:sp>
    </p:spTree>
    <p:extLst>
      <p:ext uri="{BB962C8B-B14F-4D97-AF65-F5344CB8AC3E}">
        <p14:creationId xmlns:p14="http://schemas.microsoft.com/office/powerpoint/2010/main" val="2126292276"/>
      </p:ext>
    </p:extLst>
  </p:cSld>
  <p:clrMapOvr>
    <a:masterClrMapping/>
  </p:clrMapOvr>
  <p:timing>
    <p:tnLst>
      <p:par>
        <p:cTn id="1" dur="indefinite" restart="never" nodeType="tmRoot"/>
      </p:par>
    </p:tnLst>
  </p:timing>
</p:sld>
</file>

<file path=ppt/theme/theme1.xml><?xml version="1.0" encoding="utf-8"?>
<a:theme xmlns:a="http://schemas.openxmlformats.org/drawingml/2006/main" name="pux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puxl</Template>
  <TotalTime>223</TotalTime>
  <Words>917</Words>
  <Application>Microsoft Office PowerPoint</Application>
  <PresentationFormat>On-screen Show (4:3)</PresentationFormat>
  <Paragraphs>107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puxl</vt:lpstr>
      <vt:lpstr>Care and Feeding of PayPal APIs</vt:lpstr>
      <vt:lpstr>The Sandbox</vt:lpstr>
      <vt:lpstr>The Sandbox – How to Use it</vt:lpstr>
      <vt:lpstr>The PayPal API System</vt:lpstr>
      <vt:lpstr>Money Moving APIs – Express Checkout</vt:lpstr>
      <vt:lpstr>Money Moving APIs – Adaptive Payments</vt:lpstr>
      <vt:lpstr>Adaptive Payments – Simple </vt:lpstr>
      <vt:lpstr>Adaptive Payments – Parallel</vt:lpstr>
      <vt:lpstr>Adaptive Payments – Chained Payments</vt:lpstr>
      <vt:lpstr>Adaptive Payments – Delayed Chained Payments</vt:lpstr>
      <vt:lpstr>Adaptive Payments – PreApproved Payments</vt:lpstr>
      <vt:lpstr>Account Creation APIs – Adaptive Accounts</vt:lpstr>
      <vt:lpstr>Mobile</vt:lpstr>
      <vt:lpstr>Resources:</vt:lpstr>
    </vt:vector>
  </TitlesOfParts>
  <Company>eBay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Lenny Markus</dc:creator>
  <cp:lastModifiedBy>Frakes, Whitney</cp:lastModifiedBy>
  <cp:revision>11</cp:revision>
  <dcterms:created xsi:type="dcterms:W3CDTF">2012-01-20T17:22:18Z</dcterms:created>
  <dcterms:modified xsi:type="dcterms:W3CDTF">2012-10-26T15:17:34Z</dcterms:modified>
</cp:coreProperties>
</file>