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706" r:id="rId2"/>
    <p:sldId id="707" r:id="rId3"/>
    <p:sldId id="709" r:id="rId4"/>
    <p:sldId id="733" r:id="rId5"/>
    <p:sldId id="731" r:id="rId6"/>
    <p:sldId id="719" r:id="rId7"/>
    <p:sldId id="720" r:id="rId8"/>
    <p:sldId id="721" r:id="rId9"/>
    <p:sldId id="722" r:id="rId10"/>
    <p:sldId id="732" r:id="rId11"/>
    <p:sldId id="725" r:id="rId12"/>
    <p:sldId id="726" r:id="rId13"/>
    <p:sldId id="734" r:id="rId14"/>
    <p:sldId id="727" r:id="rId15"/>
    <p:sldId id="729" r:id="rId16"/>
    <p:sldId id="711" r:id="rId17"/>
    <p:sldId id="713" r:id="rId18"/>
    <p:sldId id="714" r:id="rId19"/>
    <p:sldId id="715" r:id="rId20"/>
    <p:sldId id="712" r:id="rId21"/>
    <p:sldId id="730" r:id="rId22"/>
    <p:sldId id="735" r:id="rId23"/>
    <p:sldId id="728" r:id="rId24"/>
    <p:sldId id="716" r:id="rId25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70036" autoAdjust="0"/>
  </p:normalViewPr>
  <p:slideViewPr>
    <p:cSldViewPr>
      <p:cViewPr>
        <p:scale>
          <a:sx n="90" d="100"/>
          <a:sy n="90" d="100"/>
        </p:scale>
        <p:origin x="-2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12/2/14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P2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One</a:t>
            </a:r>
            <a:r>
              <a:rPr lang="en-US" baseline="0" dirty="0" smtClean="0"/>
              <a:t> of our progress reports asserted that we would track finger detection performance based on a single index finger is open or closed; we changed this metric to how many fingers were up in the frame vs. how many fingers were actually detected 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smtClean="0"/>
              <a:t>P4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Initially intended to track more built-in gestures; final product can only track left click, right click, open palm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399"/>
            <a:ext cx="5111750" cy="52578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7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607993" y="964009"/>
            <a:ext cx="3429000" cy="68349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7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466"/>
          <a:stretch/>
        </p:blipFill>
        <p:spPr>
          <a:xfrm>
            <a:off x="-152400" y="609600"/>
            <a:ext cx="9372600" cy="6248400"/>
          </a:xfrm>
          <a:prstGeom prst="rect">
            <a:avLst/>
          </a:prstGeom>
        </p:spPr>
      </p:pic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685800" y="3635375"/>
            <a:ext cx="7772400" cy="1470025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“Project Palm” 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7772400" cy="1752600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Nikhil Dixit | </a:t>
            </a:r>
            <a:r>
              <a:rPr lang="en-US" sz="2400" dirty="0" err="1" smtClean="0">
                <a:solidFill>
                  <a:srgbClr val="FFFFFF"/>
                </a:solidFill>
              </a:rPr>
              <a:t>Thejas</a:t>
            </a:r>
            <a:r>
              <a:rPr lang="en-US" sz="2400" dirty="0" smtClean="0">
                <a:solidFill>
                  <a:srgbClr val="FFFFFF"/>
                </a:solidFill>
              </a:rPr>
              <a:t> Prasad | </a:t>
            </a:r>
            <a:r>
              <a:rPr lang="en-US" sz="2400" dirty="0" err="1" smtClean="0">
                <a:solidFill>
                  <a:srgbClr val="FFFFFF"/>
                </a:solidFill>
              </a:rPr>
              <a:t>Chirag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Sakhuja</a:t>
            </a:r>
            <a:r>
              <a:rPr lang="en-US" sz="2400" dirty="0" smtClean="0">
                <a:solidFill>
                  <a:srgbClr val="FFFFFF"/>
                </a:solidFill>
              </a:rPr>
              <a:t> | Julian Sia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98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Methods: Algorithm </a:t>
            </a:r>
            <a:r>
              <a:rPr lang="en-US" sz="3200" dirty="0" smtClean="0">
                <a:solidFill>
                  <a:srgbClr val="000000"/>
                </a:solidFill>
              </a:rPr>
              <a:t>– 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preprocess()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3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preprocess(frame, hue):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 frame to HSV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“Black out” non-skin parts of frame 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erosions and dilations to remove noise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Gaussian blur to smooth edges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 from HSV to gray</a:t>
            </a:r>
          </a:p>
        </p:txBody>
      </p:sp>
    </p:spTree>
    <p:extLst>
      <p:ext uri="{BB962C8B-B14F-4D97-AF65-F5344CB8AC3E}">
        <p14:creationId xmlns:p14="http://schemas.microsoft.com/office/powerpoint/2010/main" val="231710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Methods: Algorithm </a:t>
            </a:r>
            <a:r>
              <a:rPr lang="en-US" sz="3200" dirty="0" smtClean="0">
                <a:solidFill>
                  <a:srgbClr val="000000"/>
                </a:solidFill>
              </a:rPr>
              <a:t>– </a:t>
            </a:r>
            <a:r>
              <a:rPr lang="en-US" sz="3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detect_hand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							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detect_fingers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373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detect_hand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cleaned_frame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all contours in frame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contour with largest area (by our definition, this is the “hand”)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detect_fingers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detected_hand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 convex hull using contours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convexity defects (which correspond to # of fingers)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Dismiss spurious fingers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4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Methods: Algorithm </a:t>
            </a:r>
            <a:r>
              <a:rPr lang="en-US" sz="3200" dirty="0" smtClean="0">
                <a:solidFill>
                  <a:srgbClr val="000000"/>
                </a:solidFill>
              </a:rPr>
              <a:t>– </a:t>
            </a:r>
            <a:r>
              <a:rPr lang="en-US" sz="3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map_to_mouse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3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map_to_mouse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(fingers):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 fingers up)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lock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fingers down)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do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left click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fingers up)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lock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	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fingers down)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track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mouse corresponding to palm movement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5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000000"/>
                </a:solidFill>
              </a:rPr>
              <a:t>Results</a:t>
            </a:r>
            <a:endParaRPr lang="en-US" sz="6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8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Results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Tracking and extracting the hand using a built in webcam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P2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Track individual fingers from the extracted hand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P3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Analyze the traces of the fingers to identify gestures</a:t>
            </a:r>
          </a:p>
          <a:p>
            <a:r>
              <a:rPr lang="en-US" dirty="0">
                <a:solidFill>
                  <a:srgbClr val="FF6600"/>
                </a:solidFill>
              </a:rPr>
              <a:t>P</a:t>
            </a:r>
            <a:r>
              <a:rPr lang="en-US" dirty="0" smtClean="0">
                <a:solidFill>
                  <a:srgbClr val="FF6600"/>
                </a:solidFill>
              </a:rPr>
              <a:t>4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Map the gestures to mouse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denotes </a:t>
            </a:r>
            <a:r>
              <a:rPr lang="en-US" sz="2600" dirty="0" smtClean="0">
                <a:solidFill>
                  <a:srgbClr val="000000"/>
                </a:solidFill>
              </a:rPr>
              <a:t>an </a:t>
            </a:r>
            <a:r>
              <a:rPr lang="en-US" sz="2600" dirty="0" smtClean="0">
                <a:solidFill>
                  <a:srgbClr val="00B050"/>
                </a:solidFill>
              </a:rPr>
              <a:t>Original</a:t>
            </a:r>
            <a:r>
              <a:rPr lang="en-US" sz="2600" dirty="0" smtClean="0">
                <a:solidFill>
                  <a:srgbClr val="00B050"/>
                </a:solidFill>
              </a:rPr>
              <a:t>/Complete </a:t>
            </a:r>
            <a:r>
              <a:rPr lang="en-US" sz="2600" dirty="0" smtClean="0">
                <a:solidFill>
                  <a:srgbClr val="00B05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denotes </a:t>
            </a:r>
            <a:r>
              <a:rPr lang="en-US" sz="2600" dirty="0">
                <a:solidFill>
                  <a:srgbClr val="000000"/>
                </a:solidFill>
              </a:rPr>
              <a:t>an </a:t>
            </a:r>
            <a:r>
              <a:rPr lang="en-US" sz="2600" dirty="0">
                <a:solidFill>
                  <a:srgbClr val="FF6600"/>
                </a:solidFill>
              </a:rPr>
              <a:t>Original</a:t>
            </a:r>
            <a:r>
              <a:rPr lang="en-US" sz="2600" dirty="0" smtClean="0">
                <a:solidFill>
                  <a:srgbClr val="FF6600"/>
                </a:solidFill>
              </a:rPr>
              <a:t>/Partially Complete </a:t>
            </a:r>
            <a:r>
              <a:rPr lang="en-US" sz="2600" dirty="0" smtClean="0">
                <a:solidFill>
                  <a:srgbClr val="FF660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denotes a </a:t>
            </a:r>
            <a:r>
              <a:rPr lang="en-US" sz="2600" dirty="0">
                <a:solidFill>
                  <a:srgbClr val="0000FF"/>
                </a:solidFill>
              </a:rPr>
              <a:t>Modified/Complete Objective </a:t>
            </a:r>
          </a:p>
          <a:p>
            <a:pPr marL="0" indent="0">
              <a:buNone/>
            </a:pPr>
            <a:endParaRPr lang="en-US" sz="26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7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Achievement Statistics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69.6% accuracy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P2</a:t>
            </a:r>
            <a:r>
              <a:rPr lang="en-US" dirty="0" smtClean="0"/>
              <a:t>: </a:t>
            </a:r>
            <a:r>
              <a:rPr lang="en-US" dirty="0" smtClean="0"/>
              <a:t>46.7% accuracy</a:t>
            </a:r>
            <a:r>
              <a:rPr lang="en-US" dirty="0" smtClean="0">
                <a:solidFill>
                  <a:srgbClr val="FF0000"/>
                </a:solidFill>
              </a:rPr>
              <a:t>**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P3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0000"/>
                </a:solidFill>
              </a:rPr>
              <a:t>undefined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P4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0000"/>
                </a:solidFill>
              </a:rPr>
              <a:t>u</a:t>
            </a:r>
            <a:r>
              <a:rPr lang="en-US" i="1" dirty="0" smtClean="0">
                <a:solidFill>
                  <a:schemeClr val="tx1"/>
                </a:solidFill>
              </a:rPr>
              <a:t>ndefined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denotes </a:t>
            </a:r>
            <a:r>
              <a:rPr lang="en-US" sz="2200" dirty="0" smtClean="0">
                <a:solidFill>
                  <a:srgbClr val="000000"/>
                </a:solidFill>
              </a:rPr>
              <a:t>an </a:t>
            </a:r>
            <a:r>
              <a:rPr lang="en-US" sz="2200" dirty="0" smtClean="0">
                <a:solidFill>
                  <a:srgbClr val="00B050"/>
                </a:solidFill>
              </a:rPr>
              <a:t>Original</a:t>
            </a:r>
            <a:r>
              <a:rPr lang="en-US" sz="2200" dirty="0" smtClean="0">
                <a:solidFill>
                  <a:srgbClr val="00B050"/>
                </a:solidFill>
              </a:rPr>
              <a:t>/Complete Objective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denotes </a:t>
            </a:r>
            <a:r>
              <a:rPr lang="en-US" sz="2200" dirty="0">
                <a:solidFill>
                  <a:srgbClr val="000000"/>
                </a:solidFill>
              </a:rPr>
              <a:t>an </a:t>
            </a:r>
            <a:r>
              <a:rPr lang="en-US" sz="2200" dirty="0">
                <a:solidFill>
                  <a:srgbClr val="FF6600"/>
                </a:solidFill>
              </a:rPr>
              <a:t>Original</a:t>
            </a:r>
            <a:r>
              <a:rPr lang="en-US" sz="2200" dirty="0" smtClean="0">
                <a:solidFill>
                  <a:srgbClr val="FF6600"/>
                </a:solidFill>
              </a:rPr>
              <a:t>/Partially Complete </a:t>
            </a:r>
            <a:r>
              <a:rPr lang="en-US" sz="2200" dirty="0" smtClean="0">
                <a:solidFill>
                  <a:srgbClr val="FF660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d</a:t>
            </a:r>
            <a:r>
              <a:rPr lang="en-US" sz="2200" dirty="0" smtClean="0">
                <a:solidFill>
                  <a:srgbClr val="000000"/>
                </a:solidFill>
              </a:rPr>
              <a:t>enotes a </a:t>
            </a:r>
            <a:r>
              <a:rPr lang="en-US" sz="2200" dirty="0" smtClean="0">
                <a:solidFill>
                  <a:srgbClr val="0000FF"/>
                </a:solidFill>
              </a:rPr>
              <a:t>Modified/Complete Objective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denotes a </a:t>
            </a:r>
            <a:r>
              <a:rPr lang="en-US" sz="2200" dirty="0" smtClean="0">
                <a:solidFill>
                  <a:srgbClr val="FF0000"/>
                </a:solidFill>
              </a:rPr>
              <a:t>non-ideal case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3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P1: </a:t>
            </a:r>
            <a:r>
              <a:rPr lang="en-US" sz="3600" b="1" dirty="0">
                <a:solidFill>
                  <a:srgbClr val="000000"/>
                </a:solidFill>
              </a:rPr>
              <a:t>Hand Tracking &amp;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Progress: </a:t>
            </a:r>
            <a:r>
              <a:rPr lang="en-US" dirty="0" smtClean="0">
                <a:solidFill>
                  <a:srgbClr val="008000"/>
                </a:solidFill>
              </a:rPr>
              <a:t>Completed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Good for clear, consistent, well-lit, non-skin colored backgrounds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Bad with noisy backgrounds</a:t>
            </a:r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6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P2: Digit Tracking &amp; Extraction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Progress: </a:t>
            </a:r>
            <a:r>
              <a:rPr lang="en-US" dirty="0" smtClean="0">
                <a:solidFill>
                  <a:srgbClr val="0000FF"/>
                </a:solidFill>
              </a:rPr>
              <a:t>Completed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Good when hand is neither obfuscated by another object in the front nor partially obfuscating the 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Difficult to distinguish 1 from 0 fingers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Spurious single finger detection in dark area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P3: Gesture Tracking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Progress: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Completed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Good when hand is neither obfuscated by another object in the front nor partially obfuscating the 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Difficult to distinguish 1 from 0 fingers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P4: Map Arbitrary Gestures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Progress: </a:t>
            </a:r>
            <a:r>
              <a:rPr lang="en-US" dirty="0" smtClean="0">
                <a:solidFill>
                  <a:srgbClr val="FF6600"/>
                </a:solidFill>
              </a:rPr>
              <a:t>Partially Complete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Good performance when conditions listed in P1, P2, and P3 are met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Somewhat sluggish mouse movement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Mouse, Left click, and right click (somewhat)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No scrolling, drag and drop, pinch and zoom, arbitrary gesture tracking</a:t>
            </a:r>
          </a:p>
        </p:txBody>
      </p:sp>
    </p:spTree>
    <p:extLst>
      <p:ext uri="{BB962C8B-B14F-4D97-AF65-F5344CB8AC3E}">
        <p14:creationId xmlns:p14="http://schemas.microsoft.com/office/powerpoint/2010/main" val="295219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Overview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Description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Objectives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Methods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Progress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Performance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Challenges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Demo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6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Challenges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Spurious Skin Detection (False +)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Partial Fix: </a:t>
            </a:r>
            <a:r>
              <a:rPr lang="en-US" dirty="0" smtClean="0">
                <a:solidFill>
                  <a:srgbClr val="000000"/>
                </a:solidFill>
              </a:rPr>
              <a:t>Erosions and Dilations, Blurring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More 	Robust Potential Fix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Stereo </a:t>
            </a:r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ision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Spurious finger detection (False +)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Fix: </a:t>
            </a:r>
            <a:r>
              <a:rPr lang="en-US" dirty="0" smtClean="0">
                <a:solidFill>
                  <a:srgbClr val="000000"/>
                </a:solidFill>
              </a:rPr>
              <a:t>Dismissal </a:t>
            </a:r>
            <a:r>
              <a:rPr lang="en-US" dirty="0" smtClean="0">
                <a:solidFill>
                  <a:srgbClr val="000000"/>
                </a:solidFill>
              </a:rPr>
              <a:t>Heuristic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More Robust Potential Fix: </a:t>
            </a:r>
            <a:r>
              <a:rPr lang="en-US" dirty="0" smtClean="0">
                <a:solidFill>
                  <a:srgbClr val="000000"/>
                </a:solidFill>
              </a:rPr>
              <a:t>Hull points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u="sng" dirty="0" smtClean="0">
                <a:solidFill>
                  <a:srgbClr val="000000"/>
                </a:solidFill>
              </a:rPr>
              <a:t>Suboptimal Detection (False -)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Skin heuristic based on fixed range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Potential Fix: </a:t>
            </a: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ynamic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ange</a:t>
            </a:r>
          </a:p>
        </p:txBody>
      </p:sp>
    </p:spTree>
    <p:extLst>
      <p:ext uri="{BB962C8B-B14F-4D97-AF65-F5344CB8AC3E}">
        <p14:creationId xmlns:p14="http://schemas.microsoft.com/office/powerpoint/2010/main" val="11767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rgbClr val="000000"/>
                </a:solidFill>
              </a:rPr>
              <a:t>Questions?</a:t>
            </a:r>
            <a:endParaRPr lang="en-US" sz="6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Further Reading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0000"/>
                </a:solidFill>
              </a:rPr>
              <a:t>Adaptive Skin Color Model for Hand Segmentation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by </a:t>
            </a:r>
            <a:r>
              <a:rPr lang="en-US" dirty="0" err="1">
                <a:solidFill>
                  <a:srgbClr val="000000"/>
                </a:solidFill>
              </a:rPr>
              <a:t>Dawod</a:t>
            </a:r>
            <a:r>
              <a:rPr lang="en-US" dirty="0">
                <a:solidFill>
                  <a:srgbClr val="000000"/>
                </a:solidFill>
              </a:rPr>
              <a:t> et. al.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i="1" dirty="0">
                <a:solidFill>
                  <a:srgbClr val="000000"/>
                </a:solidFill>
              </a:rPr>
              <a:t>Implementation of an Improved HCI Application for Hand Gesture Recognition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by Joshi et. </a:t>
            </a:r>
            <a:r>
              <a:rPr lang="en-US" dirty="0" smtClean="0">
                <a:solidFill>
                  <a:srgbClr val="000000"/>
                </a:solidFill>
              </a:rPr>
              <a:t>Al.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8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Citations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http</a:t>
            </a:r>
            <a:r>
              <a:rPr lang="en-US" dirty="0">
                <a:solidFill>
                  <a:srgbClr val="000000"/>
                </a:solidFill>
              </a:rPr>
              <a:t>://www.pyimagesearch.com/2014/08/18/skin-detection-step-step-example-using-python-opencv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dirty="0">
                <a:solidFill>
                  <a:srgbClr val="000000"/>
                </a:solidFill>
              </a:rPr>
              <a:t>http://simena86.github.io/blog/2013/08/12/hand-tracking-and-recognition-with-</a:t>
            </a:r>
            <a:r>
              <a:rPr lang="en-US" dirty="0" err="1">
                <a:solidFill>
                  <a:srgbClr val="000000"/>
                </a:solidFill>
              </a:rPr>
              <a:t>opencv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89723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Motivation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Extend the range of use (literally) of your machine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Explore more about tracking with motion</a:t>
            </a:r>
          </a:p>
        </p:txBody>
      </p:sp>
    </p:spTree>
    <p:extLst>
      <p:ext uri="{BB962C8B-B14F-4D97-AF65-F5344CB8AC3E}">
        <p14:creationId xmlns:p14="http://schemas.microsoft.com/office/powerpoint/2010/main" val="422713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Description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Capture video from webcam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Track fingers across frames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Translate gestures into mouse operations</a:t>
            </a:r>
          </a:p>
        </p:txBody>
      </p:sp>
    </p:spTree>
    <p:extLst>
      <p:ext uri="{BB962C8B-B14F-4D97-AF65-F5344CB8AC3E}">
        <p14:creationId xmlns:p14="http://schemas.microsoft.com/office/powerpoint/2010/main" val="367247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Objectives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P1: Track and extract the hand using a built in webcam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P2: Track individual fingers from the extracted hand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P3: Analyze the traces of the fingers to identify gestures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4: Map the gestures to mouse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000000"/>
                </a:solidFill>
              </a:rPr>
              <a:t>Methods</a:t>
            </a:r>
            <a:endParaRPr lang="en-US" sz="6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6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>
                <a:solidFill>
                  <a:srgbClr val="000000"/>
                </a:solidFill>
              </a:rPr>
              <a:t>Methods: Languages, Libraries, Hardware</a:t>
            </a:r>
            <a:endParaRPr lang="en-US" sz="31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Python 2.7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NumPy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err="1" smtClean="0">
                <a:solidFill>
                  <a:srgbClr val="000000"/>
                </a:solidFill>
              </a:rPr>
              <a:t>OpenCV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err="1" smtClean="0">
                <a:solidFill>
                  <a:srgbClr val="000000"/>
                </a:solidFill>
              </a:rPr>
              <a:t>PyUserInput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Laptop Specs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Intel i5 @ 2.6 GHz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720p webcam</a:t>
            </a:r>
          </a:p>
        </p:txBody>
      </p:sp>
    </p:spTree>
    <p:extLst>
      <p:ext uri="{BB962C8B-B14F-4D97-AF65-F5344CB8AC3E}">
        <p14:creationId xmlns:p14="http://schemas.microsoft.com/office/powerpoint/2010/main" val="16389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Methods: Algorithm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3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hue = </a:t>
            </a: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detect_hue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(camera </a:t>
            </a:r>
            <a:r>
              <a:rPr 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recording):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 = </a:t>
            </a: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current_frame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(camera)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cleaned_frame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preprocess(frame, hue)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 = </a:t>
            </a: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detect_hand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cleaned_frame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fingers = </a:t>
            </a: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detect_fingers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map_to_mouse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(fingers)</a:t>
            </a:r>
          </a:p>
        </p:txBody>
      </p:sp>
    </p:spTree>
    <p:extLst>
      <p:ext uri="{BB962C8B-B14F-4D97-AF65-F5344CB8AC3E}">
        <p14:creationId xmlns:p14="http://schemas.microsoft.com/office/powerpoint/2010/main" val="211639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Methods: Algorithm </a:t>
            </a:r>
            <a:r>
              <a:rPr lang="en-US" sz="3200" dirty="0" smtClean="0">
                <a:solidFill>
                  <a:srgbClr val="000000"/>
                </a:solidFill>
              </a:rPr>
              <a:t>– </a:t>
            </a:r>
            <a:r>
              <a:rPr lang="en-US" sz="3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detect_hue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3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detect_hue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Capture hue from predetermined region for 25 frames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5</a:t>
            </a:r>
            <a:r>
              <a:rPr lang="en-US" baseline="30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95</a:t>
            </a:r>
            <a:r>
              <a:rPr lang="en-US" baseline="30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percentiles of hues in region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 base hue parameters</a:t>
            </a:r>
          </a:p>
        </p:txBody>
      </p:sp>
    </p:spTree>
    <p:extLst>
      <p:ext uri="{BB962C8B-B14F-4D97-AF65-F5344CB8AC3E}">
        <p14:creationId xmlns:p14="http://schemas.microsoft.com/office/powerpoint/2010/main" val="171345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4_01_Wordmark_4x3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2014_01_Wordmark_4x3.potx</Template>
  <TotalTime>6023</TotalTime>
  <Words>764</Words>
  <Application>Microsoft Macintosh PowerPoint</Application>
  <PresentationFormat>On-screen Show (4:3)</PresentationFormat>
  <Paragraphs>148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2014_01_Wordmark_4x3</vt:lpstr>
      <vt:lpstr>“Project Palm” </vt:lpstr>
      <vt:lpstr>Overview </vt:lpstr>
      <vt:lpstr>Motivation</vt:lpstr>
      <vt:lpstr>Description</vt:lpstr>
      <vt:lpstr>Objectives</vt:lpstr>
      <vt:lpstr>Methods</vt:lpstr>
      <vt:lpstr>Methods: Languages, Libraries, Hardware</vt:lpstr>
      <vt:lpstr>Methods: Algorithm</vt:lpstr>
      <vt:lpstr>Methods: Algorithm – detect_hue()</vt:lpstr>
      <vt:lpstr>Methods: Algorithm – preprocess()</vt:lpstr>
      <vt:lpstr>Methods: Algorithm – detect_hand(),          detect_fingers()</vt:lpstr>
      <vt:lpstr>Methods: Algorithm – map_to_mouse()</vt:lpstr>
      <vt:lpstr>Results</vt:lpstr>
      <vt:lpstr>Results</vt:lpstr>
      <vt:lpstr>Achievement Statistics </vt:lpstr>
      <vt:lpstr>P1: Hand Tracking &amp; Extraction</vt:lpstr>
      <vt:lpstr>P2: Digit Tracking &amp; Extraction</vt:lpstr>
      <vt:lpstr>P3: Gesture Tracking</vt:lpstr>
      <vt:lpstr>P4: Map Arbitrary Gestures</vt:lpstr>
      <vt:lpstr>Demo</vt:lpstr>
      <vt:lpstr>Challenges </vt:lpstr>
      <vt:lpstr>PowerPoint Presentation</vt:lpstr>
      <vt:lpstr>Further Reading</vt:lpstr>
      <vt:lpstr>Citations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University Marketing and Creative Services</dc:creator>
  <cp:lastModifiedBy>Julian Sia</cp:lastModifiedBy>
  <cp:revision>444</cp:revision>
  <cp:lastPrinted>2011-01-24T02:49:42Z</cp:lastPrinted>
  <dcterms:created xsi:type="dcterms:W3CDTF">2011-06-30T15:04:08Z</dcterms:created>
  <dcterms:modified xsi:type="dcterms:W3CDTF">2014-12-02T07:11:44Z</dcterms:modified>
</cp:coreProperties>
</file>