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62" r:id="rId6"/>
    <p:sldId id="26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6FECB-8323-4B37-A476-BFB0D0DA3391}" v="816" dt="2023-05-16T19:54:52.61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62" d="100"/>
          <a:sy n="62" d="100"/>
        </p:scale>
        <p:origin x="52" y="2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10664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732">
                <a:solidFill>
                  <a:schemeClr val="tx1"/>
                </a:solidFill>
              </a:defRPr>
            </a:lvl1pPr>
            <a:lvl2pPr marL="81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1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4266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5687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3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7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199"/>
            </a:lvl1pPr>
            <a:lvl2pPr marL="812582" indent="0">
              <a:buFontTx/>
              <a:buNone/>
              <a:defRPr/>
            </a:lvl2pPr>
            <a:lvl3pPr marL="1625163" indent="0">
              <a:buFontTx/>
              <a:buNone/>
              <a:defRPr/>
            </a:lvl3pPr>
            <a:lvl4pPr marL="2437745" indent="0">
              <a:buFontTx/>
              <a:buNone/>
              <a:defRPr/>
            </a:lvl4pPr>
            <a:lvl5pPr marL="325032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6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5687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7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3199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8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3199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6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7109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4976" b="0">
                <a:solidFill>
                  <a:schemeClr val="accent1">
                    <a:lumMod val="75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4976" b="0">
                <a:solidFill>
                  <a:schemeClr val="accent1">
                    <a:lumMod val="75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4266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3555"/>
            </a:lvl1pPr>
            <a:lvl2pPr>
              <a:defRPr sz="3199"/>
            </a:lvl2pPr>
            <a:lvl3pPr>
              <a:defRPr sz="2844"/>
            </a:lvl3pPr>
            <a:lvl4pPr>
              <a:defRPr sz="2488"/>
            </a:lvl4pPr>
            <a:lvl5pPr>
              <a:defRPr sz="2488"/>
            </a:lvl5pPr>
            <a:lvl6pPr>
              <a:defRPr sz="2488"/>
            </a:lvl6pPr>
            <a:lvl7pPr>
              <a:defRPr sz="2488"/>
            </a:lvl7pPr>
            <a:lvl8pPr>
              <a:defRPr sz="2488"/>
            </a:lvl8pPr>
            <a:lvl9pPr>
              <a:defRPr sz="248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4976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3199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7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8329" y="-4763"/>
            <a:ext cx="5013607" cy="6862763"/>
            <a:chOff x="2928938" y="-4763"/>
            <a:chExt cx="5014912" cy="686276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6880" y="1380068"/>
            <a:ext cx="6053146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/>
              <a:t>Martin Marietta Materials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4603" y="3996267"/>
            <a:ext cx="5165423" cy="1388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Group Names:</a:t>
            </a:r>
          </a:p>
          <a:p>
            <a:pPr>
              <a:lnSpc>
                <a:spcPct val="90000"/>
              </a:lnSpc>
            </a:pPr>
            <a:r>
              <a:rPr lang="en-US" sz="2300"/>
              <a:t>Kofi Yeboah</a:t>
            </a:r>
          </a:p>
          <a:p>
            <a:pPr>
              <a:lnSpc>
                <a:spcPct val="90000"/>
              </a:lnSpc>
            </a:pPr>
            <a:r>
              <a:rPr lang="en-US" sz="2300"/>
              <a:t>Ameen Rufai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5C263C-911A-3072-F319-59D509901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62" t="9090" r="7059" b="5"/>
          <a:stretch/>
        </p:blipFill>
        <p:spPr>
          <a:xfrm>
            <a:off x="20" y="10"/>
            <a:ext cx="5446861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59" descr="Wall of advesive notes with one standing out">
            <a:extLst>
              <a:ext uri="{FF2B5EF4-FFF2-40B4-BE49-F238E27FC236}">
                <a16:creationId xmlns:a16="http://schemas.microsoft.com/office/drawing/2014/main" id="{B54DA4D2-B1CB-D6BC-F611-DFB61A7FBF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13574" r="7" b="2014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771" y="0"/>
            <a:ext cx="2436179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3924" y="-5782"/>
            <a:ext cx="10162476" cy="1632751"/>
          </a:xfrm>
        </p:spPr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9194" y="2640400"/>
            <a:ext cx="10016104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1287C3"/>
              </a:buClr>
            </a:pPr>
            <a:r>
              <a:rPr lang="en-US" sz="2800" dirty="0"/>
              <a:t>Martin Marietta Materials is an American building materials company that specializes in producing and supplying aggregates, cement, ready-mixed concrete, and asphalt for use in various construction projects. </a:t>
            </a:r>
          </a:p>
          <a:p>
            <a:pPr>
              <a:buClr>
                <a:srgbClr val="1287C3"/>
              </a:buClr>
            </a:pPr>
            <a:r>
              <a:rPr lang="en-US" sz="2800" dirty="0"/>
              <a:t>Headquarters: located in Raleigh, North Carolina, and operates over 300 quarries, mines, distribution yards, and plants in 27 states as well as in Canada and the Bahamas. </a:t>
            </a:r>
          </a:p>
          <a:p>
            <a:pPr>
              <a:buClr>
                <a:srgbClr val="1287C3"/>
              </a:buClr>
            </a:pPr>
            <a:r>
              <a:rPr lang="en-US" sz="2800" dirty="0"/>
              <a:t>Martin Marietta Materials employs more than 17,000 people across its operations in the US.</a:t>
            </a:r>
          </a:p>
          <a:p>
            <a:pPr>
              <a:buClr>
                <a:srgbClr val="1287C3"/>
              </a:buClr>
            </a:pPr>
            <a:r>
              <a:rPr lang="en-US" sz="2800" dirty="0"/>
              <a:t>The company's network infrastructure includes fiber optic cables, microwave links, and wireless connectivity. 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87" y="-1253131"/>
            <a:ext cx="8928421" cy="2110382"/>
          </a:xfrm>
        </p:spPr>
        <p:txBody>
          <a:bodyPr/>
          <a:lstStyle/>
          <a:p>
            <a:r>
              <a:rPr lang="en-US" sz="7100" dirty="0"/>
              <a:t>Company Setup</a:t>
            </a:r>
            <a:endParaRPr lang="en-US" dirty="0"/>
          </a:p>
        </p:txBody>
      </p:sp>
      <p:pic>
        <p:nvPicPr>
          <p:cNvPr id="4" name="Picture 3" descr="A computer screen shot of a network&#10;&#10;Description automatically generated with medium confidence">
            <a:extLst>
              <a:ext uri="{FF2B5EF4-FFF2-40B4-BE49-F238E27FC236}">
                <a16:creationId xmlns:a16="http://schemas.microsoft.com/office/drawing/2014/main" id="{4B49F81B-8A9D-909C-0701-1CFCEEED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88825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-5747"/>
            <a:ext cx="10016104" cy="1486269"/>
          </a:xfrm>
        </p:spPr>
        <p:txBody>
          <a:bodyPr/>
          <a:lstStyle/>
          <a:p>
            <a:r>
              <a:rPr lang="en-US" dirty="0"/>
              <a:t>Topology &amp;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5F22-197D-C299-689D-B0F2E6276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924" y="1470032"/>
            <a:ext cx="5412028" cy="4988510"/>
          </a:xfrm>
        </p:spPr>
        <p:txBody>
          <a:bodyPr>
            <a:normAutofit/>
          </a:bodyPr>
          <a:lstStyle/>
          <a:p>
            <a:r>
              <a:rPr lang="en-US" dirty="0"/>
              <a:t>The type of topology we used for our company is a Star Topology. Each device on the network is connected to a switch using individual cables.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/>
              <a:t>Why? In case of one device or cable failure will not affect the rest of devices or entire network.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/>
              <a:t>Cables Used: Fast Ethernet Cables, Copper Straight Through Cables, and Copper Cross Over Cables.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2C76FD-A4A5-3270-4317-F9D0CE99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85" y="1836424"/>
            <a:ext cx="5136336" cy="42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BD6B-399A-6106-81A0-BEEFA841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 (WAN)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87BB-DAB8-596A-A805-0731B261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924" y="2174913"/>
            <a:ext cx="10016104" cy="3124201"/>
          </a:xfrm>
        </p:spPr>
        <p:txBody>
          <a:bodyPr/>
          <a:lstStyle/>
          <a:p>
            <a:r>
              <a:rPr lang="en-US" dirty="0"/>
              <a:t>Wide area networks are designed to connect networks over long distances. For example: across cities, states, and countries. </a:t>
            </a:r>
          </a:p>
          <a:p>
            <a:pPr>
              <a:buClr>
                <a:srgbClr val="1287C3"/>
              </a:buClr>
            </a:pPr>
            <a:r>
              <a:rPr lang="en-US" dirty="0"/>
              <a:t>Using WAN for our company will help with efficient data sharing, global connectivity, enhanced security over data sharing, and centralized network management. 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289" y="-524467"/>
            <a:ext cx="10016104" cy="1752599"/>
          </a:xfrm>
        </p:spPr>
        <p:txBody>
          <a:bodyPr/>
          <a:lstStyle/>
          <a:p>
            <a:r>
              <a:rPr lang="en-US" dirty="0"/>
              <a:t>Subnet Mask &amp; IP Address</a:t>
            </a:r>
          </a:p>
        </p:txBody>
      </p:sp>
      <p:pic>
        <p:nvPicPr>
          <p:cNvPr id="3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059BF20-72DD-1291-61C8-8FC0C278C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8" y="563533"/>
            <a:ext cx="11830833" cy="6293527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240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Martin Marietta Materials </vt:lpstr>
      <vt:lpstr>Background Information</vt:lpstr>
      <vt:lpstr>Company Setup</vt:lpstr>
      <vt:lpstr>Topology &amp; Cables</vt:lpstr>
      <vt:lpstr>Wide Area Network (WAN)</vt:lpstr>
      <vt:lpstr>Subnet Mask &amp; IP Address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Kofi O Yeboah</cp:lastModifiedBy>
  <cp:revision>271</cp:revision>
  <dcterms:created xsi:type="dcterms:W3CDTF">2023-05-16T16:05:03Z</dcterms:created>
  <dcterms:modified xsi:type="dcterms:W3CDTF">2023-05-16T23:13:48Z</dcterms:modified>
</cp:coreProperties>
</file>