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  <p:sldMasterId id="2147483751" r:id="rId2"/>
    <p:sldMasterId id="2147483752" r:id="rId3"/>
    <p:sldMasterId id="2147483753" r:id="rId4"/>
    <p:sldMasterId id="2147483757" r:id="rId5"/>
    <p:sldMasterId id="2147483758" r:id="rId6"/>
    <p:sldMasterId id="2147483762" r:id="rId7"/>
  </p:sldMasterIdLst>
  <p:notesMasterIdLst>
    <p:notesMasterId r:id="rId79"/>
  </p:notesMasterIdLst>
  <p:sldIdLst>
    <p:sldId id="256" r:id="rId8"/>
    <p:sldId id="432" r:id="rId9"/>
    <p:sldId id="433" r:id="rId10"/>
    <p:sldId id="434" r:id="rId11"/>
    <p:sldId id="435" r:id="rId12"/>
    <p:sldId id="436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451" r:id="rId64"/>
    <p:sldId id="452" r:id="rId65"/>
    <p:sldId id="453" r:id="rId66"/>
    <p:sldId id="313" r:id="rId67"/>
    <p:sldId id="314" r:id="rId68"/>
    <p:sldId id="315" r:id="rId69"/>
    <p:sldId id="454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450" r:id="rId7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80"/>
      <p:bold r:id="rId81"/>
      <p:italic r:id="rId82"/>
      <p:boldItalic r:id="rId83"/>
    </p:embeddedFont>
    <p:embeddedFont>
      <p:font typeface="Inconsolata" pitchFamily="1" charset="0"/>
      <p:regular r:id="rId84"/>
      <p:bold r:id="rId85"/>
    </p:embeddedFont>
    <p:embeddedFont>
      <p:font typeface="Lato" panose="020F0502020204030203" pitchFamily="34" charset="0"/>
      <p:regular r:id="rId86"/>
      <p:bold r:id="rId87"/>
      <p:italic r:id="rId88"/>
      <p:boldItalic r:id="rId89"/>
    </p:embeddedFont>
    <p:embeddedFont>
      <p:font typeface="Proxima Nova" panose="02010600030101010101" charset="0"/>
      <p:regular r:id="rId90"/>
      <p:bold r:id="rId91"/>
      <p:italic r:id="rId92"/>
      <p:boldItalic r:id="rId93"/>
    </p:embeddedFont>
    <p:embeddedFont>
      <p:font typeface="Raleway" pitchFamily="2" charset="0"/>
      <p:regular r:id="rId94"/>
      <p:bold r:id="rId95"/>
      <p:italic r:id="rId96"/>
      <p:boldItalic r:id="rId97"/>
    </p:embeddedFont>
    <p:embeddedFont>
      <p:font typeface="Roboto" panose="02000000000000000000" pitchFamily="2" charset="0"/>
      <p:regular r:id="rId98"/>
      <p:bold r:id="rId99"/>
      <p:italic r:id="rId100"/>
      <p:boldItalic r:id="rId101"/>
    </p:embeddedFont>
    <p:embeddedFont>
      <p:font typeface="Roboto Mono" panose="02010600030101010101" charset="0"/>
      <p:regular r:id="rId102"/>
      <p:bold r:id="rId103"/>
      <p:italic r:id="rId104"/>
      <p:boldItalic r:id="rId10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290B0C-EA0F-4DDA-B49B-7D2983DA5169}">
  <a:tblStyle styleId="{D0290B0C-EA0F-4DDA-B49B-7D2983DA51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918" y="3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07" Type="http://schemas.openxmlformats.org/officeDocument/2006/relationships/viewProps" Target="viewProps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notesMaster" Target="notesMasters/notesMaster1.xml"/><Relationship Id="rId87" Type="http://schemas.openxmlformats.org/officeDocument/2006/relationships/font" Target="fonts/font8.fntdata"/><Relationship Id="rId102" Type="http://schemas.openxmlformats.org/officeDocument/2006/relationships/font" Target="fonts/font23.fntdata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font" Target="fonts/font3.fntdata"/><Relationship Id="rId90" Type="http://schemas.openxmlformats.org/officeDocument/2006/relationships/font" Target="fonts/font11.fntdata"/><Relationship Id="rId95" Type="http://schemas.openxmlformats.org/officeDocument/2006/relationships/font" Target="fonts/font16.fntdata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openxmlformats.org/officeDocument/2006/relationships/font" Target="fonts/font21.fntdata"/><Relationship Id="rId105" Type="http://schemas.openxmlformats.org/officeDocument/2006/relationships/font" Target="fonts/font26.fntdata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font" Target="fonts/font14.fntdata"/><Relationship Id="rId98" Type="http://schemas.openxmlformats.org/officeDocument/2006/relationships/font" Target="fonts/font1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font" Target="fonts/font24.fntdata"/><Relationship Id="rId108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presProps" Target="pres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font" Target="fonts/font15.fntdata"/><Relationship Id="rId99" Type="http://schemas.openxmlformats.org/officeDocument/2006/relationships/font" Target="fonts/font20.fntdata"/><Relationship Id="rId101" Type="http://schemas.openxmlformats.org/officeDocument/2006/relationships/font" Target="fonts/font2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tableStyles" Target="tableStyles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font" Target="fonts/font18.fntdata"/><Relationship Id="rId104" Type="http://schemas.openxmlformats.org/officeDocument/2006/relationships/font" Target="fonts/font25.fntdata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e.cs61a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set-up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3"/>
              </a:rPr>
              <a:t>https://scheme.cs61a.org/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demo:</a:t>
            </a:r>
            <a:br>
              <a:rPr lang="en">
                <a:solidFill>
                  <a:schemeClr val="dk1"/>
                </a:solidFill>
              </a:rPr>
            </a:br>
            <a:r>
              <a:rPr lang="en" sz="1000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1000">
                <a:solidFill>
                  <a:srgbClr val="E6DB74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define</a:t>
            </a:r>
            <a:r>
              <a:rPr lang="en" sz="1000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(</a:t>
            </a:r>
            <a:r>
              <a:rPr lang="en" sz="1000">
                <a:solidFill>
                  <a:srgbClr val="F92672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falsey</a:t>
            </a:r>
            <a:r>
              <a:rPr lang="en" sz="1000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val) (</a:t>
            </a:r>
            <a:r>
              <a:rPr lang="en" sz="1000">
                <a:solidFill>
                  <a:srgbClr val="E6DB74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begin</a:t>
            </a:r>
            <a:r>
              <a:rPr lang="en" sz="1000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(</a:t>
            </a:r>
            <a:r>
              <a:rPr lang="en" sz="1000">
                <a:solidFill>
                  <a:srgbClr val="E6DB74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print</a:t>
            </a:r>
            <a:r>
              <a:rPr lang="en" sz="1000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val) </a:t>
            </a:r>
            <a:r>
              <a:rPr lang="en" sz="1000">
                <a:solidFill>
                  <a:srgbClr val="AE81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#f</a:t>
            </a:r>
            <a:r>
              <a:rPr lang="en" sz="1000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))</a:t>
            </a:r>
            <a:endParaRPr sz="1000">
              <a:solidFill>
                <a:srgbClr val="FFFFFF"/>
              </a:solidFill>
              <a:highlight>
                <a:srgbClr val="18181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  <a:highlight>
                <a:srgbClr val="18181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>
                <a:solidFill>
                  <a:srgbClr val="E6DB74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define-macro</a:t>
            </a:r>
            <a:r>
              <a:rPr lang="en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(</a:t>
            </a:r>
            <a:r>
              <a:rPr lang="en">
                <a:solidFill>
                  <a:srgbClr val="F92672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if-macro</a:t>
            </a:r>
            <a:r>
              <a:rPr lang="en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cond1 expr1 else expr2) `(</a:t>
            </a:r>
            <a:r>
              <a:rPr lang="en">
                <a:solidFill>
                  <a:srgbClr val="E6DB74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,cond1 ,expr1 ,expr2))</a:t>
            </a:r>
            <a:endParaRPr>
              <a:solidFill>
                <a:srgbClr val="FFFFFF"/>
              </a:solidFill>
              <a:highlight>
                <a:srgbClr val="18181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___</a:t>
            </a:r>
            <a:endParaRPr>
              <a:solidFill>
                <a:srgbClr val="FFFFFF"/>
              </a:solidFill>
              <a:highlight>
                <a:srgbClr val="18181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>
                <a:solidFill>
                  <a:srgbClr val="E6DB74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define-macro</a:t>
            </a:r>
            <a:r>
              <a:rPr lang="en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(</a:t>
            </a:r>
            <a:r>
              <a:rPr lang="en">
                <a:solidFill>
                  <a:srgbClr val="F92672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add-or-sub</a:t>
            </a:r>
            <a:r>
              <a:rPr lang="en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cond1 x1 x2)`(</a:t>
            </a:r>
            <a:r>
              <a:rPr lang="en">
                <a:solidFill>
                  <a:srgbClr val="E6DB74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,cond1 (</a:t>
            </a:r>
            <a:r>
              <a:rPr lang="en">
                <a:solidFill>
                  <a:srgbClr val="E6DB74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+</a:t>
            </a:r>
            <a:r>
              <a:rPr lang="en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,x1 ,x2)(</a:t>
            </a:r>
            <a:r>
              <a:rPr lang="en">
                <a:solidFill>
                  <a:srgbClr val="E6DB74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-</a:t>
            </a:r>
            <a:r>
              <a:rPr lang="en">
                <a:solidFill>
                  <a:srgbClr val="FFFFFF"/>
                </a:solidFill>
                <a:highlight>
                  <a:srgbClr val="181818"/>
                </a:highlight>
                <a:latin typeface="Inconsolata"/>
                <a:ea typeface="Inconsolata"/>
                <a:cs typeface="Inconsolata"/>
                <a:sym typeface="Inconsolata"/>
              </a:rPr>
              <a:t> ,x1 ,x2)))</a:t>
            </a:r>
            <a:endParaRPr>
              <a:solidFill>
                <a:srgbClr val="FFFFFF"/>
              </a:solidFill>
              <a:highlight>
                <a:srgbClr val="181818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d45b6039d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d45b6039d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5d45b6039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5d45b6039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d45b6039d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d45b6039d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d45b6039d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d45b6039d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 the students why the parent of the lambda function is the global frame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d45b6039d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d45b6039d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d45b6039d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d45b6039d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animations on this slide to see the skeleton code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d45b6039d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d45b6039d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5d45b6039d_3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5d45b6039d_3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d45b6039d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d45b6039d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d45b6039d_3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d45b6039d_3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f7e87af1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f7e87af1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d45b6039d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d45b6039d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Alex: put em on yer cheat sheet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d45b6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d45b6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5d45b6039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5d45b6039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5d45b6039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5d45b6039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5d45b603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5d45b603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d45b6039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d45b6039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d45b6039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d45b6039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5d45b6039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5d45b6039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5d45b6039d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5d45b6039d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d45b6039d_3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d45b6039d_3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7e87af1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f7e87af1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5d45b6039d_3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5d45b6039d_3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d45b6039d_3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d45b6039d_3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d45b6039d_3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d45b6039d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d45b6039d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d45b6039d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5d45b6039d_3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5d45b6039d_3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d45b6039d_3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5d45b6039d_3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d47ee2c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d47ee2c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d47ee2c9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d47ee2c9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d47ee2c9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d47ee2c90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d47ee2c9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d47ee2c9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7e87af1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7e87af1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d47ee2c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5d47ee2c9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d47ee2c90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d47ee2c90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d45b6039d_3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d45b6039d_3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d45b6039d_3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d45b6039d_3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5d45b6039d_3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5d45b6039d_3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5d45b6039d_3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5d45b6039d_3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5d45b6039d_3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5d45b6039d_3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5d45b6039d_3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5d45b6039d_3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5d45b6039d_3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5d45b6039d_3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5d45b6039d_3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5d45b6039d_3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7e87af1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7e87af1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d45b6039d_3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d45b6039d_3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5d45b6039d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5d45b6039d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5d45b6039d_3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5d45b6039d_3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5d47ee2c90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5d47ee2c90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5d45b6039d_3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5d45b6039d_3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5d47ee2c9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5d47ee2c9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5d45b6039d_3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5d45b6039d_3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5d45b6039d_3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5d45b6039d_3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8627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5d45b6039d_3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5d45b6039d_3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282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5d45b6039d_3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5d45b6039d_3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77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f7e87af1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f7e87af1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d45b6039d_3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d45b6039d_3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5d45b6039d_3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5d45b6039d_3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5d45b6039d_3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5d45b6039d_3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d45b6039d_3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d45b6039d_3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3591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5d45b6039d_3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5d45b6039d_3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5d45b6039d_3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5d45b6039d_3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5d45b6039d_3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5d45b6039d_3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5d45b6039d_3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5d45b6039d_3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5d45b6039d_3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5d45b6039d_3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5d45b6039d_3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5d45b6039d_3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d45b6039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d45b6039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5d45b6039d_3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5d45b6039d_3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f7e87af1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f7e87af1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d45b6039d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d45b6039d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d45b6039d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d45b6039d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  <a:defRPr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7"/>
          <p:cNvSpPr/>
          <p:nvPr/>
        </p:nvSpPr>
        <p:spPr>
          <a:xfrm rot="-5400000">
            <a:off x="4348000" y="6178500"/>
            <a:ext cx="4479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ldNum" idx="12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9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9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9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/>
          <p:nvPr/>
        </p:nvSpPr>
        <p:spPr>
          <a:xfrm>
            <a:off x="0" y="0"/>
            <a:ext cx="9144000" cy="5324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4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40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0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0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164" name="Google Shape;164;p41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165" name="Google Shape;165;p41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1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1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1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1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42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2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4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3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4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0" name="Google Shape;190;p44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2" name="Google Shape;192;p4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4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206" name="Google Shape;206;p4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4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0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8" name="Google Shape;588;p10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9563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95136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95217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18124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03025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"/>
              <a:buNone/>
              <a:def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  <a:defRPr sz="2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Font typeface="Roboto"/>
              <a:buChar char="○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■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383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38767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37237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6313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55099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72243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81390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56194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757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10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"/>
              <a:buNone/>
              <a:defRPr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8087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05945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lambda4e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nks.cs61a.org/mtreview-hipho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ythontutor.com/visualize.html#code=a%20%3D%20%5B1,2,3%5D%0Ab%20%3D%20%284,5%29%0Ac,%20d%20%3D%20%22six%22,%207%0Ae%20%3D%20lambda%20x%3A%208%0Aa.append%28b%29%0Aa.append%28c%29%0Aa.append%28d%29%0Aa.append%28e%29&amp;cumulative=false&amp;curInstr=0&amp;heapPrimitives=nevernest&amp;mode=display&amp;origin=opt-frontend.js&amp;py=3&amp;rawInputLstJSON=%5B%5D&amp;textReferences=fal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hDKN2v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1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MidTerm</a:t>
            </a:r>
            <a:r>
              <a:rPr lang="en" dirty="0"/>
              <a:t> Review</a:t>
            </a:r>
            <a:endParaRPr dirty="0"/>
          </a:p>
        </p:txBody>
      </p:sp>
      <p:sp>
        <p:nvSpPr>
          <p:cNvPr id="597" name="Google Shape;597;p111"/>
          <p:cNvSpPr txBox="1">
            <a:spLocks noGrp="1"/>
          </p:cNvSpPr>
          <p:nvPr>
            <p:ph type="subTitle" idx="1"/>
          </p:nvPr>
        </p:nvSpPr>
        <p:spPr>
          <a:xfrm>
            <a:off x="311700" y="3778823"/>
            <a:ext cx="8520600" cy="13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Lambda Expressions</a:t>
            </a:r>
            <a:endParaRPr sz="3600"/>
          </a:p>
        </p:txBody>
      </p:sp>
      <p:sp>
        <p:nvSpPr>
          <p:cNvPr id="638" name="Google Shape;638;p1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>
                <a:solidFill>
                  <a:srgbClr val="4A86E8"/>
                </a:solidFill>
              </a:rPr>
              <a:t>lambda expression </a:t>
            </a:r>
            <a:r>
              <a:rPr lang="en"/>
              <a:t>is an expression that evaluates to a function.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above example, on line 1, the RHS is a lambda expression that evaluates to a function; and then we are binding it to </a:t>
            </a:r>
            <a:r>
              <a:rPr lang="en" b="1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Lambda functions have no intrinsic name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Their parent frame is the frame in which they were defined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9" name="Google Shape;639;p117"/>
          <p:cNvSpPr txBox="1"/>
          <p:nvPr/>
        </p:nvSpPr>
        <p:spPr>
          <a:xfrm>
            <a:off x="1557075" y="2063050"/>
            <a:ext cx="5864100" cy="114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lambda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 x * x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f(2)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0" name="Google Shape;640;p117"/>
          <p:cNvSpPr txBox="1"/>
          <p:nvPr/>
        </p:nvSpPr>
        <p:spPr>
          <a:xfrm>
            <a:off x="1557075" y="5445675"/>
            <a:ext cx="5864100" cy="114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do_twice(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 print(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“Hello!”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http://bit.ly/lambda4eva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Functions in Environment Diagrams</a:t>
            </a:r>
            <a:endParaRPr sz="3600"/>
          </a:p>
        </p:txBody>
      </p:sp>
      <p:sp>
        <p:nvSpPr>
          <p:cNvPr id="646" name="Google Shape;646;p118"/>
          <p:cNvSpPr txBox="1">
            <a:spLocks noGrp="1"/>
          </p:cNvSpPr>
          <p:nvPr>
            <p:ph type="body" idx="1"/>
          </p:nvPr>
        </p:nvSpPr>
        <p:spPr>
          <a:xfrm>
            <a:off x="311700" y="3975646"/>
            <a:ext cx="8520600" cy="26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Unlike primitive values, functions are written in the objects section. 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We also write the parent of the function, the frame in which it was defined.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When a function is passed to another variable,  we draw another arrow to the existing function object.</a:t>
            </a:r>
            <a:endParaRPr/>
          </a:p>
        </p:txBody>
      </p:sp>
      <p:pic>
        <p:nvPicPr>
          <p:cNvPr id="647" name="Google Shape;647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575" y="1857150"/>
            <a:ext cx="4675068" cy="1402519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118"/>
          <p:cNvSpPr txBox="1"/>
          <p:nvPr/>
        </p:nvSpPr>
        <p:spPr>
          <a:xfrm>
            <a:off x="311700" y="2197275"/>
            <a:ext cx="2388300" cy="153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g </a:t>
            </a: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f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Environment Diagram Tips</a:t>
            </a:r>
            <a:endParaRPr sz="3600"/>
          </a:p>
        </p:txBody>
      </p:sp>
      <p:sp>
        <p:nvSpPr>
          <p:cNvPr id="654" name="Google Shape;654;p1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arenR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Name of frame should be 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intrinsic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name of function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arenR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Parent frame of a function never changes once you write it down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arenR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Don't conflate: function name vs. function call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rabicParenR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Remember evaluation procedure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lphaLcParenR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Evaluate the operator (usually a lookup)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AutoNum type="alphaLcParenR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Evaluate the operands (may involve calling another function)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"/>
              <a:buAutoNum type="alphaLcParenR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Apply the operator on the operands (this is where you actually call the function and make a new frame)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Practice:</a:t>
            </a:r>
            <a:r>
              <a:rPr lang="en"/>
              <a:t> Hippity-Hoppity-HOFy</a:t>
            </a:r>
            <a:endParaRPr/>
          </a:p>
        </p:txBody>
      </p:sp>
      <p:sp>
        <p:nvSpPr>
          <p:cNvPr id="660" name="Google Shape;660;p120"/>
          <p:cNvSpPr txBox="1"/>
          <p:nvPr/>
        </p:nvSpPr>
        <p:spPr>
          <a:xfrm>
            <a:off x="1639950" y="2102300"/>
            <a:ext cx="5864100" cy="329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hop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800" b="1"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hip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endParaRPr sz="1800" b="1"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wrap(f(y))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wrap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b="1"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x + y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hip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800" b="1"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hop(2)(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: x+2)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1" name="Google Shape;661;p120"/>
          <p:cNvSpPr txBox="1"/>
          <p:nvPr/>
        </p:nvSpPr>
        <p:spPr>
          <a:xfrm>
            <a:off x="571500" y="1356875"/>
            <a:ext cx="80010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Please draw an environment diagram for the following program.</a:t>
            </a:r>
            <a:endParaRPr sz="2000"/>
          </a:p>
        </p:txBody>
      </p:sp>
      <p:sp>
        <p:nvSpPr>
          <p:cNvPr id="662" name="Google Shape;662;p120"/>
          <p:cNvSpPr txBox="1"/>
          <p:nvPr/>
        </p:nvSpPr>
        <p:spPr>
          <a:xfrm>
            <a:off x="1639925" y="5781250"/>
            <a:ext cx="58641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hlink"/>
                </a:solidFill>
                <a:hlinkClick r:id="rId3"/>
              </a:rPr>
              <a:t>links.cs61a.org/mtreview-hiphop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Practice:</a:t>
            </a:r>
            <a:r>
              <a:rPr lang="en"/>
              <a:t> do_n_then_again</a:t>
            </a:r>
            <a:endParaRPr/>
          </a:p>
        </p:txBody>
      </p:sp>
      <p:sp>
        <p:nvSpPr>
          <p:cNvPr id="668" name="Google Shape;668;p121"/>
          <p:cNvSpPr txBox="1"/>
          <p:nvPr/>
        </p:nvSpPr>
        <p:spPr>
          <a:xfrm>
            <a:off x="447250" y="1176125"/>
            <a:ext cx="85641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Implement a function that takes in a positive integer </a:t>
            </a:r>
            <a:r>
              <a:rPr lang="en" sz="2000" b="1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/>
              <a:t>, a value </a:t>
            </a:r>
            <a:r>
              <a:rPr lang="en" sz="2000" b="1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2000"/>
              <a:t>, and returns a function that will continue to take in functions one at a time, applying the first function to </a:t>
            </a:r>
            <a:r>
              <a:rPr lang="en" sz="2000" b="1"/>
              <a:t>x</a:t>
            </a:r>
            <a:r>
              <a:rPr lang="en" sz="2000"/>
              <a:t> </a:t>
            </a:r>
            <a:r>
              <a:rPr lang="en" sz="2000" b="1"/>
              <a:t>n</a:t>
            </a:r>
            <a:r>
              <a:rPr lang="en" sz="2000"/>
              <a:t> times, the second function to the new value of </a:t>
            </a:r>
            <a:r>
              <a:rPr lang="en" sz="2000" b="1"/>
              <a:t>x</a:t>
            </a:r>
            <a:r>
              <a:rPr lang="en" sz="2000"/>
              <a:t> (</a:t>
            </a:r>
            <a:r>
              <a:rPr lang="en" sz="2000" b="1"/>
              <a:t>n</a:t>
            </a:r>
            <a:r>
              <a:rPr lang="en" sz="2000"/>
              <a:t>-1) times, and so on until </a:t>
            </a:r>
            <a:r>
              <a:rPr lang="en" sz="2000" b="1"/>
              <a:t>n</a:t>
            </a:r>
            <a:r>
              <a:rPr lang="en" sz="2000"/>
              <a:t> functions have been passed in; after which the value after all of the operations is returned.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69" name="Google Shape;669;p121"/>
          <p:cNvSpPr txBox="1"/>
          <p:nvPr/>
        </p:nvSpPr>
        <p:spPr>
          <a:xfrm>
            <a:off x="215400" y="2998450"/>
            <a:ext cx="8713200" cy="251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do_n = do_n_then_again(1,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do_n(lambda x: x * x)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4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(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do_n = do_n_then_again(3,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do_n(lambda x: x+2)(lambda x: x*x)(lambda x: -x)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-4096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(((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+ 2 + 2 + 2)^2)^2) * -1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22"/>
          <p:cNvSpPr txBox="1">
            <a:spLocks noGrp="1"/>
          </p:cNvSpPr>
          <p:nvPr>
            <p:ph type="title"/>
          </p:nvPr>
        </p:nvSpPr>
        <p:spPr>
          <a:xfrm>
            <a:off x="311700" y="1427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do_n_then_again</a:t>
            </a:r>
            <a:endParaRPr/>
          </a:p>
        </p:txBody>
      </p:sp>
      <p:sp>
        <p:nvSpPr>
          <p:cNvPr id="675" name="Google Shape;675;p122"/>
          <p:cNvSpPr txBox="1"/>
          <p:nvPr/>
        </p:nvSpPr>
        <p:spPr>
          <a:xfrm>
            <a:off x="1253850" y="3564300"/>
            <a:ext cx="386100" cy="3293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r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6" name="Google Shape;676;p122"/>
          <p:cNvSpPr txBox="1"/>
          <p:nvPr/>
        </p:nvSpPr>
        <p:spPr>
          <a:xfrm>
            <a:off x="215400" y="906300"/>
            <a:ext cx="8713200" cy="251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do_n = do_n_then_again(1,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do_n(lambda x: x * x)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4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(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do_n = do_n_then_again(3, 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do_n(lambda x: x+2)(lambda x: x*x)(lambda x: -x)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-4096 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(((</a:t>
            </a:r>
            <a:r>
              <a:rPr lang="en" sz="2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+ 2 + 2 + 2)^2)^2) * -1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7" name="Google Shape;677;p122"/>
          <p:cNvSpPr txBox="1"/>
          <p:nvPr/>
        </p:nvSpPr>
        <p:spPr>
          <a:xfrm>
            <a:off x="1639950" y="3564300"/>
            <a:ext cx="5864100" cy="329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do_n_then_again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__________: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__________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_________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__________: </a:t>
            </a:r>
            <a:endParaRPr sz="1800" dirty="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 __________________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do_n_then_again(____, ___) 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do_n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lang="zh-CN" altLang="en-US"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Google Shape;678;p122">
            <a:extLst>
              <a:ext uri="{FF2B5EF4-FFF2-40B4-BE49-F238E27FC236}">
                <a16:creationId xmlns:a16="http://schemas.microsoft.com/office/drawing/2014/main" id="{7191B626-36E3-4A2A-8F53-AF1EE05355F0}"/>
              </a:ext>
            </a:extLst>
          </p:cNvPr>
          <p:cNvSpPr txBox="1"/>
          <p:nvPr/>
        </p:nvSpPr>
        <p:spPr>
          <a:xfrm>
            <a:off x="1626979" y="3565918"/>
            <a:ext cx="5864100" cy="329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do_n_then_again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==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new_x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range(n): </a:t>
            </a:r>
            <a:endParaRPr sz="1800" dirty="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new_x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f(new_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do_n_then_again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n-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new_x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do_n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689" name="Google Shape;689;p1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Definitions: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>
                <a:solidFill>
                  <a:srgbClr val="4A86E8"/>
                </a:solidFill>
              </a:rPr>
              <a:t>Sequence</a:t>
            </a:r>
            <a:r>
              <a:rPr lang="en" sz="2000"/>
              <a:t>: a collection of values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>
                <a:solidFill>
                  <a:srgbClr val="4A86E8"/>
                </a:solidFill>
              </a:rPr>
              <a:t>List</a:t>
            </a:r>
            <a:r>
              <a:rPr lang="en" sz="2000"/>
              <a:t>: an ordered sequence of values of any data type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>
                <a:solidFill>
                  <a:srgbClr val="4A86E8"/>
                </a:solidFill>
              </a:rPr>
              <a:t>Index</a:t>
            </a:r>
            <a:r>
              <a:rPr lang="en" sz="2000"/>
              <a:t>: start from 0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Functions: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>
                <a:solidFill>
                  <a:srgbClr val="4A86E8"/>
                </a:solidFill>
              </a:rPr>
              <a:t>len(lst)</a:t>
            </a:r>
            <a:r>
              <a:rPr lang="en" sz="2000"/>
              <a:t>: returns number of elements in the list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>
                <a:solidFill>
                  <a:srgbClr val="4A86E8"/>
                </a:solidFill>
              </a:rPr>
              <a:t>range(start, end)</a:t>
            </a:r>
            <a:r>
              <a:rPr lang="en" sz="2000"/>
              <a:t>: </a:t>
            </a:r>
            <a:r>
              <a:rPr lang="en" sz="2000">
                <a:solidFill>
                  <a:schemeClr val="dk1"/>
                </a:solidFill>
              </a:rPr>
              <a:t>function creates a sequence containing the values within a specified range.</a:t>
            </a:r>
            <a:endParaRPr sz="20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>
                <a:solidFill>
                  <a:schemeClr val="dk1"/>
                </a:solidFill>
              </a:rPr>
              <a:t>start is inclusive, end is exclusive</a:t>
            </a:r>
            <a:endParaRPr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>
                <a:solidFill>
                  <a:schemeClr val="dk1"/>
                </a:solidFill>
              </a:rPr>
              <a:t>can work with 1 input; start defaults to 0</a:t>
            </a:r>
            <a:endParaRPr>
              <a:solidFill>
                <a:schemeClr val="dk1"/>
              </a:solidFill>
            </a:endParaRPr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Ie. range(0,5) is the same as range(5)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825" y="1888446"/>
            <a:ext cx="5333675" cy="24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and Pointer Diagram</a:t>
            </a:r>
            <a:endParaRPr/>
          </a:p>
        </p:txBody>
      </p:sp>
      <p:sp>
        <p:nvSpPr>
          <p:cNvPr id="696" name="Google Shape;696;p125"/>
          <p:cNvSpPr txBox="1">
            <a:spLocks noGrp="1"/>
          </p:cNvSpPr>
          <p:nvPr>
            <p:ph type="body" idx="1"/>
          </p:nvPr>
        </p:nvSpPr>
        <p:spPr>
          <a:xfrm>
            <a:off x="311700" y="1274050"/>
            <a:ext cx="85206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Lists are drawn using boxes and pointers in environment diagrams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2743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2743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7" name="Google Shape;697;p125"/>
          <p:cNvSpPr txBox="1"/>
          <p:nvPr/>
        </p:nvSpPr>
        <p:spPr>
          <a:xfrm>
            <a:off x="507500" y="1888450"/>
            <a:ext cx="2911800" cy="333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a = 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1, 2, 3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b = 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 , d = “six” , 7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e = lambda x: 8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a.append(b)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a.append(c)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a.append(d)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a.append(e)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8" name="Google Shape;698;p125"/>
          <p:cNvSpPr txBox="1"/>
          <p:nvPr/>
        </p:nvSpPr>
        <p:spPr>
          <a:xfrm>
            <a:off x="311700" y="3941675"/>
            <a:ext cx="50367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Python Tutor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6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6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6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6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&amp; List comprehension</a:t>
            </a:r>
            <a:endParaRPr/>
          </a:p>
        </p:txBody>
      </p:sp>
      <p:sp>
        <p:nvSpPr>
          <p:cNvPr id="704" name="Google Shape;704;p126"/>
          <p:cNvSpPr txBox="1">
            <a:spLocks noGrp="1"/>
          </p:cNvSpPr>
          <p:nvPr>
            <p:ph type="body" idx="1"/>
          </p:nvPr>
        </p:nvSpPr>
        <p:spPr>
          <a:xfrm>
            <a:off x="464100" y="4848463"/>
            <a:ext cx="80277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b="1">
                <a:solidFill>
                  <a:srgbClr val="4A86E8"/>
                </a:solidFill>
              </a:rPr>
              <a:t>List Comprehensions</a:t>
            </a:r>
            <a:r>
              <a:rPr lang="en">
                <a:solidFill>
                  <a:schemeClr val="dk1"/>
                </a:solidFill>
              </a:rPr>
              <a:t> are a compact way to create a new list from an existing 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5" name="Google Shape;705;p126"/>
          <p:cNvSpPr txBox="1"/>
          <p:nvPr/>
        </p:nvSpPr>
        <p:spPr>
          <a:xfrm>
            <a:off x="2027900" y="2948700"/>
            <a:ext cx="4666200" cy="178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result = []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elem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a_list: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elem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2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result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[elem * 2]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6" name="Google Shape;706;p126"/>
          <p:cNvSpPr txBox="1"/>
          <p:nvPr/>
        </p:nvSpPr>
        <p:spPr>
          <a:xfrm>
            <a:off x="696750" y="5640400"/>
            <a:ext cx="7750500" cy="47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result = [elem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elem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a_list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elem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2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7" name="Google Shape;707;p126"/>
          <p:cNvSpPr txBox="1">
            <a:spLocks noGrp="1"/>
          </p:cNvSpPr>
          <p:nvPr>
            <p:ph type="body" idx="1"/>
          </p:nvPr>
        </p:nvSpPr>
        <p:spPr>
          <a:xfrm>
            <a:off x="464100" y="2355607"/>
            <a:ext cx="85206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b="1">
                <a:solidFill>
                  <a:srgbClr val="4A86E8"/>
                </a:solidFill>
              </a:rPr>
              <a:t>For loops</a:t>
            </a:r>
            <a:r>
              <a:rPr lang="en" i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are a convenient way to iterate through a list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8" name="Google Shape;708;p126"/>
          <p:cNvSpPr txBox="1"/>
          <p:nvPr/>
        </p:nvSpPr>
        <p:spPr>
          <a:xfrm>
            <a:off x="464100" y="1356875"/>
            <a:ext cx="8716800" cy="1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Suppose that we’re given a list and want to make a new one where we double all the even elements of the original.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What Is </a:t>
            </a:r>
            <a:r>
              <a:rPr lang="en-US" dirty="0"/>
              <a:t>this course about</a:t>
            </a:r>
            <a:r>
              <a:rPr lang="en" dirty="0"/>
              <a:t>?</a:t>
            </a:r>
            <a:endParaRPr dirty="0"/>
          </a:p>
        </p:txBody>
      </p:sp>
      <p:sp>
        <p:nvSpPr>
          <p:cNvPr id="137" name="Google Shape;137;p33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buClr>
                <a:schemeClr val="dk1"/>
              </a:buClr>
              <a:buSzPts val="2000"/>
            </a:pPr>
            <a:r>
              <a:rPr lang="en" sz="2000">
                <a:solidFill>
                  <a:schemeClr val="dk1"/>
                </a:solidFill>
              </a:rPr>
              <a:t>A course about </a:t>
            </a:r>
            <a:r>
              <a:rPr lang="en" sz="2000" b="1">
                <a:solidFill>
                  <a:srgbClr val="0371C1"/>
                </a:solidFill>
              </a:rPr>
              <a:t>managing complexity</a:t>
            </a:r>
            <a:endParaRPr sz="2000" b="1">
              <a:solidFill>
                <a:srgbClr val="0371C1"/>
              </a:solidFill>
            </a:endParaRPr>
          </a:p>
          <a:p>
            <a:pPr lvl="1" indent="-35560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>
                <a:solidFill>
                  <a:schemeClr val="dk1"/>
                </a:solidFill>
              </a:rPr>
              <a:t>Mastering functional abstraction and data abstraction</a:t>
            </a:r>
            <a:endParaRPr sz="2000">
              <a:solidFill>
                <a:schemeClr val="dk1"/>
              </a:solidFill>
            </a:endParaRPr>
          </a:p>
          <a:p>
            <a:pPr lvl="1" indent="-35560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>
                <a:solidFill>
                  <a:schemeClr val="dk1"/>
                </a:solidFill>
              </a:rPr>
              <a:t>Learning trade-offs of various programming paradigms</a:t>
            </a:r>
            <a:endParaRPr sz="2000">
              <a:solidFill>
                <a:schemeClr val="dk1"/>
              </a:solidFill>
            </a:endParaRPr>
          </a:p>
          <a:p>
            <a:pPr indent="-355600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" sz="2000">
                <a:solidFill>
                  <a:schemeClr val="dk1"/>
                </a:solidFill>
              </a:rPr>
              <a:t>An introduction to </a:t>
            </a:r>
            <a:r>
              <a:rPr lang="en" sz="2000" b="1">
                <a:solidFill>
                  <a:srgbClr val="0371C1"/>
                </a:solidFill>
              </a:rPr>
              <a:t>programming</a:t>
            </a:r>
            <a:endParaRPr sz="2000" b="1">
              <a:solidFill>
                <a:srgbClr val="0371C1"/>
              </a:solidFill>
            </a:endParaRPr>
          </a:p>
          <a:p>
            <a:pPr lvl="1" indent="-35560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>
                <a:solidFill>
                  <a:schemeClr val="dk1"/>
                </a:solidFill>
              </a:rPr>
              <a:t>Learning how to write programs in Python, Scheme, and SQL</a:t>
            </a:r>
            <a:endParaRPr sz="2000">
              <a:solidFill>
                <a:schemeClr val="dk1"/>
              </a:solidFill>
            </a:endParaRPr>
          </a:p>
          <a:p>
            <a:pPr lvl="1" indent="-35560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>
                <a:solidFill>
                  <a:schemeClr val="dk1"/>
                </a:solidFill>
              </a:rPr>
              <a:t>Combining multiple programming techniques in large projects</a:t>
            </a:r>
            <a:endParaRPr sz="2000">
              <a:solidFill>
                <a:schemeClr val="dk1"/>
              </a:solidFill>
            </a:endParaRPr>
          </a:p>
          <a:p>
            <a:pPr lvl="1" indent="-35560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>
                <a:solidFill>
                  <a:schemeClr val="dk1"/>
                </a:solidFill>
              </a:rPr>
              <a:t>Understanding how computers interpret programming languages</a:t>
            </a:r>
            <a:endParaRPr sz="2000">
              <a:solidFill>
                <a:schemeClr val="dk1"/>
              </a:solidFill>
            </a:endParaRPr>
          </a:p>
          <a:p>
            <a:pPr indent="-355600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" sz="2000">
                <a:solidFill>
                  <a:schemeClr val="dk1"/>
                </a:solidFill>
              </a:rPr>
              <a:t>A </a:t>
            </a:r>
            <a:r>
              <a:rPr lang="en" sz="2000" b="1">
                <a:solidFill>
                  <a:srgbClr val="0371C1"/>
                </a:solidFill>
              </a:rPr>
              <a:t>challenging course</a:t>
            </a:r>
            <a:r>
              <a:rPr lang="en" sz="2000">
                <a:solidFill>
                  <a:schemeClr val="dk1"/>
                </a:solidFill>
              </a:rPr>
              <a:t> that demanded a lot of you</a:t>
            </a:r>
            <a:endParaRPr sz="2000">
              <a:solidFill>
                <a:schemeClr val="dk1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7"/>
          <p:cNvSpPr txBox="1">
            <a:spLocks noGrp="1"/>
          </p:cNvSpPr>
          <p:nvPr>
            <p:ph type="title"/>
          </p:nvPr>
        </p:nvSpPr>
        <p:spPr>
          <a:xfrm>
            <a:off x="265500" y="174675"/>
            <a:ext cx="8683800" cy="6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Mutating a list vs. Creating a list</a:t>
            </a:r>
            <a:endParaRPr sz="2800"/>
          </a:p>
        </p:txBody>
      </p:sp>
      <p:sp>
        <p:nvSpPr>
          <p:cNvPr id="714" name="Google Shape;714;p127"/>
          <p:cNvSpPr txBox="1">
            <a:spLocks noGrp="1"/>
          </p:cNvSpPr>
          <p:nvPr>
            <p:ph type="body" idx="2"/>
          </p:nvPr>
        </p:nvSpPr>
        <p:spPr>
          <a:xfrm>
            <a:off x="4864150" y="126928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Slicing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lst[start:end:step]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Shallow copying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lst[:]</a:t>
            </a:r>
            <a:endParaRPr sz="20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Concatenating</a:t>
            </a:r>
            <a:endParaRPr sz="20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/>
              <a:t>lst1 = lst1 + lst2</a:t>
            </a:r>
            <a:endParaRPr sz="20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List constructor</a:t>
            </a:r>
            <a:endParaRPr sz="20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2000">
                <a:solidFill>
                  <a:schemeClr val="dk1"/>
                </a:solidFill>
              </a:rPr>
              <a:t>lst2 = list(lst1)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highlight>
                <a:srgbClr val="C1D7E4"/>
              </a:highlight>
            </a:endParaRPr>
          </a:p>
        </p:txBody>
      </p:sp>
      <p:sp>
        <p:nvSpPr>
          <p:cNvPr id="715" name="Google Shape;715;p127"/>
          <p:cNvSpPr txBox="1">
            <a:spLocks noGrp="1"/>
          </p:cNvSpPr>
          <p:nvPr>
            <p:ph type="subTitle" idx="1"/>
          </p:nvPr>
        </p:nvSpPr>
        <p:spPr>
          <a:xfrm>
            <a:off x="265500" y="1374875"/>
            <a:ext cx="4163700" cy="47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lst.append(element)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lst.extend(sequence)</a:t>
            </a:r>
            <a:endParaRPr/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>
                <a:solidFill>
                  <a:schemeClr val="dk1"/>
                </a:solidFill>
              </a:rPr>
              <a:t>lst1 += lst2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lst.insert(index, element)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lst.remove(element)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lst.pop(index)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lst1[0:1] = lst2[0:5]</a:t>
            </a:r>
            <a:endParaRPr/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replaces the 0-th box with 5 elements from lst2 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 of above </a:t>
            </a:r>
            <a:r>
              <a:rPr lang="en" i="1"/>
              <a:t>except pop </a:t>
            </a:r>
            <a:r>
              <a:rPr lang="en"/>
              <a:t>return </a:t>
            </a:r>
            <a:r>
              <a:rPr lang="en" b="1"/>
              <a:t>None 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8"/>
          <p:cNvSpPr txBox="1">
            <a:spLocks noGrp="1"/>
          </p:cNvSpPr>
          <p:nvPr>
            <p:ph type="title"/>
          </p:nvPr>
        </p:nvSpPr>
        <p:spPr>
          <a:xfrm>
            <a:off x="311700" y="17639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721" name="Google Shape;721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75" y="1032962"/>
            <a:ext cx="8195006" cy="119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675" y="2340767"/>
            <a:ext cx="4663249" cy="81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3" name="Google Shape;723;p128"/>
          <p:cNvCxnSpPr/>
          <p:nvPr/>
        </p:nvCxnSpPr>
        <p:spPr>
          <a:xfrm>
            <a:off x="646775" y="2285750"/>
            <a:ext cx="7323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9"/>
          <p:cNvSpPr txBox="1">
            <a:spLocks noGrp="1"/>
          </p:cNvSpPr>
          <p:nvPr>
            <p:ph type="title"/>
          </p:nvPr>
        </p:nvSpPr>
        <p:spPr>
          <a:xfrm>
            <a:off x="311700" y="17639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729" name="Google Shape;729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675" y="2340767"/>
            <a:ext cx="4663249" cy="8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129"/>
          <p:cNvPicPr preferRelativeResize="0"/>
          <p:nvPr/>
        </p:nvPicPr>
        <p:blipFill rotWithShape="1">
          <a:blip r:embed="rId4">
            <a:alphaModFix/>
          </a:blip>
          <a:srcRect r="41503" b="80419"/>
          <a:stretch/>
        </p:blipFill>
        <p:spPr>
          <a:xfrm>
            <a:off x="944800" y="3465065"/>
            <a:ext cx="4630390" cy="136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129"/>
          <p:cNvPicPr preferRelativeResize="0"/>
          <p:nvPr/>
        </p:nvPicPr>
        <p:blipFill rotWithShape="1">
          <a:blip r:embed="rId4">
            <a:alphaModFix/>
          </a:blip>
          <a:srcRect l="89427" b="80419"/>
          <a:stretch/>
        </p:blipFill>
        <p:spPr>
          <a:xfrm>
            <a:off x="5575194" y="3336925"/>
            <a:ext cx="836879" cy="136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75" y="1032962"/>
            <a:ext cx="8195006" cy="1198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3" name="Google Shape;733;p129"/>
          <p:cNvCxnSpPr/>
          <p:nvPr/>
        </p:nvCxnSpPr>
        <p:spPr>
          <a:xfrm>
            <a:off x="580175" y="3795113"/>
            <a:ext cx="7323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30"/>
          <p:cNvSpPr txBox="1">
            <a:spLocks noGrp="1"/>
          </p:cNvSpPr>
          <p:nvPr>
            <p:ph type="title"/>
          </p:nvPr>
        </p:nvSpPr>
        <p:spPr>
          <a:xfrm>
            <a:off x="311700" y="17639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739" name="Google Shape;739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675" y="2340767"/>
            <a:ext cx="4663249" cy="8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130"/>
          <p:cNvPicPr preferRelativeResize="0"/>
          <p:nvPr/>
        </p:nvPicPr>
        <p:blipFill rotWithShape="1">
          <a:blip r:embed="rId4">
            <a:alphaModFix/>
          </a:blip>
          <a:srcRect r="41503" b="80419"/>
          <a:stretch/>
        </p:blipFill>
        <p:spPr>
          <a:xfrm>
            <a:off x="944800" y="3465065"/>
            <a:ext cx="4630390" cy="136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130"/>
          <p:cNvPicPr preferRelativeResize="0"/>
          <p:nvPr/>
        </p:nvPicPr>
        <p:blipFill rotWithShape="1">
          <a:blip r:embed="rId4">
            <a:alphaModFix/>
          </a:blip>
          <a:srcRect b="80419"/>
          <a:stretch/>
        </p:blipFill>
        <p:spPr>
          <a:xfrm>
            <a:off x="944800" y="4947171"/>
            <a:ext cx="7915501" cy="136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130"/>
          <p:cNvPicPr preferRelativeResize="0"/>
          <p:nvPr/>
        </p:nvPicPr>
        <p:blipFill rotWithShape="1">
          <a:blip r:embed="rId4">
            <a:alphaModFix/>
          </a:blip>
          <a:srcRect l="89427" b="80419"/>
          <a:stretch/>
        </p:blipFill>
        <p:spPr>
          <a:xfrm>
            <a:off x="5575194" y="3336925"/>
            <a:ext cx="836879" cy="136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75" y="1032962"/>
            <a:ext cx="8195006" cy="1198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4" name="Google Shape;744;p130"/>
          <p:cNvCxnSpPr/>
          <p:nvPr/>
        </p:nvCxnSpPr>
        <p:spPr>
          <a:xfrm>
            <a:off x="593500" y="5521650"/>
            <a:ext cx="7323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750" name="Google Shape;750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0" y="1587050"/>
            <a:ext cx="4861874" cy="132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1" name="Google Shape;751;p131"/>
          <p:cNvCxnSpPr/>
          <p:nvPr/>
        </p:nvCxnSpPr>
        <p:spPr>
          <a:xfrm>
            <a:off x="127425" y="1471663"/>
            <a:ext cx="7323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757" name="Google Shape;757;p132"/>
          <p:cNvPicPr preferRelativeResize="0"/>
          <p:nvPr/>
        </p:nvPicPr>
        <p:blipFill rotWithShape="1">
          <a:blip r:embed="rId3">
            <a:alphaModFix/>
          </a:blip>
          <a:srcRect t="29509" r="26448" b="59397"/>
          <a:stretch/>
        </p:blipFill>
        <p:spPr>
          <a:xfrm>
            <a:off x="1574538" y="2211239"/>
            <a:ext cx="5038761" cy="77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132"/>
          <p:cNvPicPr preferRelativeResize="0"/>
          <p:nvPr/>
        </p:nvPicPr>
        <p:blipFill rotWithShape="1">
          <a:blip r:embed="rId4">
            <a:alphaModFix/>
          </a:blip>
          <a:srcRect l="9361" r="27254" b="55869"/>
          <a:stretch/>
        </p:blipFill>
        <p:spPr>
          <a:xfrm>
            <a:off x="763725" y="1670676"/>
            <a:ext cx="3019006" cy="580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9" name="Google Shape;759;p132"/>
          <p:cNvCxnSpPr/>
          <p:nvPr/>
        </p:nvCxnSpPr>
        <p:spPr>
          <a:xfrm>
            <a:off x="31425" y="1819675"/>
            <a:ext cx="7323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765" name="Google Shape;765;p133"/>
          <p:cNvPicPr preferRelativeResize="0"/>
          <p:nvPr/>
        </p:nvPicPr>
        <p:blipFill rotWithShape="1">
          <a:blip r:embed="rId3">
            <a:alphaModFix/>
          </a:blip>
          <a:srcRect t="29509" r="26448" b="59397"/>
          <a:stretch/>
        </p:blipFill>
        <p:spPr>
          <a:xfrm>
            <a:off x="1574538" y="2211239"/>
            <a:ext cx="5038761" cy="770942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33"/>
          <p:cNvSpPr txBox="1"/>
          <p:nvPr/>
        </p:nvSpPr>
        <p:spPr>
          <a:xfrm>
            <a:off x="130150" y="2119867"/>
            <a:ext cx="36720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eval operand: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t.append( t [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t [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 ])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t.append( t [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])</a:t>
            </a:r>
            <a:endParaRPr sz="13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t.append(       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[2]     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7" name="Google Shape;767;p133"/>
          <p:cNvSpPr/>
          <p:nvPr/>
        </p:nvSpPr>
        <p:spPr>
          <a:xfrm rot="5400000">
            <a:off x="2242525" y="2158000"/>
            <a:ext cx="166500" cy="35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8" name="Google Shape;768;p133"/>
          <p:cNvPicPr preferRelativeResize="0"/>
          <p:nvPr/>
        </p:nvPicPr>
        <p:blipFill rotWithShape="1">
          <a:blip r:embed="rId4">
            <a:alphaModFix/>
          </a:blip>
          <a:srcRect l="9361" r="27254" b="55869"/>
          <a:stretch/>
        </p:blipFill>
        <p:spPr>
          <a:xfrm>
            <a:off x="763725" y="1615416"/>
            <a:ext cx="3019006" cy="5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133"/>
          <p:cNvSpPr/>
          <p:nvPr/>
        </p:nvSpPr>
        <p:spPr>
          <a:xfrm rot="5400000">
            <a:off x="3043524" y="2158000"/>
            <a:ext cx="166500" cy="35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33"/>
          <p:cNvSpPr/>
          <p:nvPr/>
        </p:nvSpPr>
        <p:spPr>
          <a:xfrm rot="5400000">
            <a:off x="2922029" y="2549621"/>
            <a:ext cx="166500" cy="35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33"/>
          <p:cNvSpPr/>
          <p:nvPr/>
        </p:nvSpPr>
        <p:spPr>
          <a:xfrm rot="5400000">
            <a:off x="2605860" y="2345285"/>
            <a:ext cx="165300" cy="1554000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(Fall 2016)</a:t>
            </a:r>
            <a:endParaRPr/>
          </a:p>
        </p:txBody>
      </p:sp>
      <p:pic>
        <p:nvPicPr>
          <p:cNvPr id="777" name="Google Shape;777;p134"/>
          <p:cNvPicPr preferRelativeResize="0"/>
          <p:nvPr/>
        </p:nvPicPr>
        <p:blipFill rotWithShape="1">
          <a:blip r:embed="rId3">
            <a:alphaModFix/>
          </a:blip>
          <a:srcRect t="21021" b="59397"/>
          <a:stretch/>
        </p:blipFill>
        <p:spPr>
          <a:xfrm>
            <a:off x="439925" y="4314725"/>
            <a:ext cx="7831725" cy="1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134"/>
          <p:cNvPicPr preferRelativeResize="0"/>
          <p:nvPr/>
        </p:nvPicPr>
        <p:blipFill rotWithShape="1">
          <a:blip r:embed="rId3">
            <a:alphaModFix/>
          </a:blip>
          <a:srcRect t="29509" r="26448" b="59397"/>
          <a:stretch/>
        </p:blipFill>
        <p:spPr>
          <a:xfrm>
            <a:off x="1574538" y="2211239"/>
            <a:ext cx="5038761" cy="770942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34"/>
          <p:cNvSpPr txBox="1"/>
          <p:nvPr/>
        </p:nvSpPr>
        <p:spPr>
          <a:xfrm>
            <a:off x="130150" y="2119867"/>
            <a:ext cx="36720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eval operand: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t.append( t [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t [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 ])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t.append( t [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1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])</a:t>
            </a:r>
            <a:endParaRPr sz="13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t.append(        </a:t>
            </a:r>
            <a:r>
              <a:rPr lang="en" sz="13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[2]     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0" name="Google Shape;780;p134"/>
          <p:cNvSpPr/>
          <p:nvPr/>
        </p:nvSpPr>
        <p:spPr>
          <a:xfrm rot="5400000">
            <a:off x="2242525" y="2158000"/>
            <a:ext cx="166500" cy="35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1" name="Google Shape;781;p134"/>
          <p:cNvPicPr preferRelativeResize="0"/>
          <p:nvPr/>
        </p:nvPicPr>
        <p:blipFill rotWithShape="1">
          <a:blip r:embed="rId4">
            <a:alphaModFix/>
          </a:blip>
          <a:srcRect l="9361" r="27254" b="55869"/>
          <a:stretch/>
        </p:blipFill>
        <p:spPr>
          <a:xfrm>
            <a:off x="763725" y="1615416"/>
            <a:ext cx="3019006" cy="5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134"/>
          <p:cNvSpPr/>
          <p:nvPr/>
        </p:nvSpPr>
        <p:spPr>
          <a:xfrm rot="5400000">
            <a:off x="3043524" y="2158000"/>
            <a:ext cx="166500" cy="35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34"/>
          <p:cNvSpPr/>
          <p:nvPr/>
        </p:nvSpPr>
        <p:spPr>
          <a:xfrm rot="5400000">
            <a:off x="2922029" y="2549621"/>
            <a:ext cx="166500" cy="35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34"/>
          <p:cNvSpPr/>
          <p:nvPr/>
        </p:nvSpPr>
        <p:spPr>
          <a:xfrm rot="5400000">
            <a:off x="2605860" y="2345285"/>
            <a:ext cx="165300" cy="1554000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5" name="Google Shape;785;p134"/>
          <p:cNvCxnSpPr/>
          <p:nvPr/>
        </p:nvCxnSpPr>
        <p:spPr>
          <a:xfrm>
            <a:off x="130150" y="4789250"/>
            <a:ext cx="7323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14 Midterm 2 (Modified) </a:t>
            </a:r>
            <a:endParaRPr/>
          </a:p>
        </p:txBody>
      </p:sp>
      <p:sp>
        <p:nvSpPr>
          <p:cNvPr id="791" name="Google Shape;791;p135"/>
          <p:cNvSpPr txBox="1">
            <a:spLocks noGrp="1"/>
          </p:cNvSpPr>
          <p:nvPr>
            <p:ph type="body" idx="1"/>
          </p:nvPr>
        </p:nvSpPr>
        <p:spPr>
          <a:xfrm>
            <a:off x="4998725" y="4164327"/>
            <a:ext cx="1891500" cy="5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Python Tutor</a:t>
            </a:r>
            <a:endParaRPr/>
          </a:p>
        </p:txBody>
      </p:sp>
      <p:sp>
        <p:nvSpPr>
          <p:cNvPr id="792" name="Google Shape;792;p135"/>
          <p:cNvSpPr txBox="1"/>
          <p:nvPr/>
        </p:nvSpPr>
        <p:spPr>
          <a:xfrm>
            <a:off x="423875" y="2228125"/>
            <a:ext cx="4361400" cy="333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a = 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1, 2, 3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b = 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 a, lambda: a[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]]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a[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 = b[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 is 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a[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 = b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c = b[:]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a[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 = c[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 = b[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b[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(d)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3" name="Google Shape;793;p135"/>
          <p:cNvSpPr txBox="1">
            <a:spLocks noGrp="1"/>
          </p:cNvSpPr>
          <p:nvPr>
            <p:ph type="body" idx="1"/>
          </p:nvPr>
        </p:nvSpPr>
        <p:spPr>
          <a:xfrm>
            <a:off x="464100" y="1689032"/>
            <a:ext cx="74439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Draw box and pointer Diagram for the following code.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3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14 Final</a:t>
            </a:r>
            <a:endParaRPr/>
          </a:p>
        </p:txBody>
      </p:sp>
      <p:pic>
        <p:nvPicPr>
          <p:cNvPr id="799" name="Google Shape;799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79" y="-125303"/>
            <a:ext cx="6067675" cy="705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“Building Blocks” of Programs</a:t>
            </a:r>
            <a:endParaRPr/>
          </a:p>
        </p:txBody>
      </p:sp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3100"/>
            <a:ext cx="4145850" cy="17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750" y="4538175"/>
            <a:ext cx="24574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4700" y="1764413"/>
            <a:ext cx="2457450" cy="191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6446" y="3901346"/>
            <a:ext cx="1793974" cy="19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3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Su14 Midterm 2</a:t>
            </a:r>
            <a:endParaRPr/>
          </a:p>
        </p:txBody>
      </p:sp>
      <p:pic>
        <p:nvPicPr>
          <p:cNvPr id="806" name="Google Shape;806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879"/>
            <a:ext cx="6858001" cy="371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14 Midterm 2</a:t>
            </a:r>
            <a:endParaRPr/>
          </a:p>
        </p:txBody>
      </p:sp>
      <p:sp>
        <p:nvSpPr>
          <p:cNvPr id="812" name="Google Shape;812;p138"/>
          <p:cNvSpPr txBox="1">
            <a:spLocks noGrp="1"/>
          </p:cNvSpPr>
          <p:nvPr>
            <p:ph type="body" idx="1"/>
          </p:nvPr>
        </p:nvSpPr>
        <p:spPr>
          <a:xfrm>
            <a:off x="311700" y="1536631"/>
            <a:ext cx="8520600" cy="1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Fill in the blanks that the code results in the environment diagram shown. You can use only brackets, commas, colors and te names luke, spock, and yoda, NOT  integer literals</a:t>
            </a:r>
            <a:endParaRPr/>
          </a:p>
        </p:txBody>
      </p:sp>
      <p:sp>
        <p:nvSpPr>
          <p:cNvPr id="813" name="Google Shape;813;p138"/>
          <p:cNvSpPr txBox="1"/>
          <p:nvPr/>
        </p:nvSpPr>
        <p:spPr>
          <a:xfrm>
            <a:off x="311700" y="2758275"/>
            <a:ext cx="5235300" cy="170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spoke, yoda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luke =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[                          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yoda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yoda = [                          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yoda.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                      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14" name="Google Shape;814;p138"/>
          <p:cNvPicPr preferRelativeResize="0"/>
          <p:nvPr/>
        </p:nvPicPr>
        <p:blipFill rotWithShape="1">
          <a:blip r:embed="rId3">
            <a:alphaModFix/>
          </a:blip>
          <a:srcRect l="3709" t="57452" r="22842"/>
          <a:stretch/>
        </p:blipFill>
        <p:spPr>
          <a:xfrm>
            <a:off x="3720825" y="4346300"/>
            <a:ext cx="5111474" cy="25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3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Tree Recursion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4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825" name="Google Shape;825;p140"/>
          <p:cNvSpPr txBox="1">
            <a:spLocks noGrp="1"/>
          </p:cNvSpPr>
          <p:nvPr>
            <p:ph type="body" idx="1"/>
          </p:nvPr>
        </p:nvSpPr>
        <p:spPr>
          <a:xfrm>
            <a:off x="311700" y="1536630"/>
            <a:ext cx="85206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Base Case(s)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Simplest possible inputs for the problem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May be more than one!</a:t>
            </a:r>
            <a:endParaRPr sz="2000">
              <a:highlight>
                <a:srgbClr val="C1D7E4"/>
              </a:highlight>
            </a:endParaRPr>
          </a:p>
        </p:txBody>
      </p:sp>
      <p:sp>
        <p:nvSpPr>
          <p:cNvPr id="826" name="Google Shape;826;p140"/>
          <p:cNvSpPr txBox="1">
            <a:spLocks noGrp="1"/>
          </p:cNvSpPr>
          <p:nvPr>
            <p:ph type="body" idx="1"/>
          </p:nvPr>
        </p:nvSpPr>
        <p:spPr>
          <a:xfrm>
            <a:off x="311700" y="2714502"/>
            <a:ext cx="85206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Shrinking the problem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the function again with slightly smaller inputs!</a:t>
            </a:r>
            <a:endParaRPr sz="2000">
              <a:highlight>
                <a:srgbClr val="C1D7E4"/>
              </a:highlight>
            </a:endParaRPr>
          </a:p>
        </p:txBody>
      </p:sp>
      <p:sp>
        <p:nvSpPr>
          <p:cNvPr id="827" name="Google Shape;827;p140"/>
          <p:cNvSpPr txBox="1">
            <a:spLocks noGrp="1"/>
          </p:cNvSpPr>
          <p:nvPr>
            <p:ph type="body" idx="1"/>
          </p:nvPr>
        </p:nvSpPr>
        <p:spPr>
          <a:xfrm>
            <a:off x="311700" y="3584380"/>
            <a:ext cx="85206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Using the solved smaller problem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write a working recursive function, you should assume that you can call it on smaller input and use this to solve the larger problem</a:t>
            </a:r>
            <a:endParaRPr sz="2000">
              <a:highlight>
                <a:srgbClr val="C1D7E4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4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</a:t>
            </a:r>
            <a:endParaRPr/>
          </a:p>
        </p:txBody>
      </p:sp>
      <p:sp>
        <p:nvSpPr>
          <p:cNvPr id="833" name="Google Shape;833;p141"/>
          <p:cNvSpPr txBox="1">
            <a:spLocks noGrp="1"/>
          </p:cNvSpPr>
          <p:nvPr>
            <p:ph type="body" idx="1"/>
          </p:nvPr>
        </p:nvSpPr>
        <p:spPr>
          <a:xfrm>
            <a:off x="311700" y="1536627"/>
            <a:ext cx="8520600" cy="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/>
              <a:t>Recursive function with (potentially) more than one recursive call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Rest is the same!</a:t>
            </a:r>
            <a:endParaRPr/>
          </a:p>
        </p:txBody>
      </p:sp>
      <p:sp>
        <p:nvSpPr>
          <p:cNvPr id="834" name="Google Shape;834;p141"/>
          <p:cNvSpPr txBox="1">
            <a:spLocks noGrp="1"/>
          </p:cNvSpPr>
          <p:nvPr>
            <p:ph type="body" idx="1"/>
          </p:nvPr>
        </p:nvSpPr>
        <p:spPr>
          <a:xfrm>
            <a:off x="311700" y="2320803"/>
            <a:ext cx="85206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you draw out the function calls, it forms a tree shape</a:t>
            </a:r>
            <a:endParaRPr/>
          </a:p>
        </p:txBody>
      </p:sp>
      <p:sp>
        <p:nvSpPr>
          <p:cNvPr id="835" name="Google Shape;835;p141"/>
          <p:cNvSpPr txBox="1">
            <a:spLocks noGrp="1"/>
          </p:cNvSpPr>
          <p:nvPr>
            <p:ph type="body" idx="1"/>
          </p:nvPr>
        </p:nvSpPr>
        <p:spPr>
          <a:xfrm>
            <a:off x="311700" y="2884279"/>
            <a:ext cx="8520600" cy="22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Usually split up into different cases: you take one of several options or explore all the different choices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Count Partitions (yes, again)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Count Partitions</a:t>
            </a:r>
            <a:endParaRPr/>
          </a:p>
        </p:txBody>
      </p:sp>
      <p:sp>
        <p:nvSpPr>
          <p:cNvPr id="841" name="Google Shape;841;p142"/>
          <p:cNvSpPr txBox="1"/>
          <p:nvPr/>
        </p:nvSpPr>
        <p:spPr>
          <a:xfrm>
            <a:off x="311700" y="1356875"/>
            <a:ext cx="3460800" cy="2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Suppose we want to find all the sets of integers which sum to 4, where all the integers are positive and less than or equal to 3.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142"/>
          <p:cNvSpPr txBox="1"/>
          <p:nvPr/>
        </p:nvSpPr>
        <p:spPr>
          <a:xfrm>
            <a:off x="357150" y="5464700"/>
            <a:ext cx="8429700" cy="1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Why do we consider these two cases?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142"/>
          <p:cNvSpPr txBox="1"/>
          <p:nvPr/>
        </p:nvSpPr>
        <p:spPr>
          <a:xfrm>
            <a:off x="3908700" y="1356875"/>
            <a:ext cx="5235300" cy="3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with_m = count_part(n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wo_m = count_part(n,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 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4" name="Google Shape;844;p142"/>
          <p:cNvSpPr txBox="1"/>
          <p:nvPr/>
        </p:nvSpPr>
        <p:spPr>
          <a:xfrm>
            <a:off x="396900" y="5909475"/>
            <a:ext cx="835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They don’t overlap, include all the possible solutions, and slowly work towards our base cases.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142"/>
          <p:cNvSpPr txBox="1"/>
          <p:nvPr/>
        </p:nvSpPr>
        <p:spPr>
          <a:xfrm>
            <a:off x="311700" y="3209175"/>
            <a:ext cx="4101900" cy="11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Two possibilities: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Set has a 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It doesn’t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142"/>
          <p:cNvSpPr txBox="1"/>
          <p:nvPr/>
        </p:nvSpPr>
        <p:spPr>
          <a:xfrm>
            <a:off x="311700" y="4754463"/>
            <a:ext cx="8652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Generally, many tree recursion problems have cases of the form “use this first one or don’t”, or “use one of these”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43"/>
          <p:cNvSpPr txBox="1">
            <a:spLocks noGrp="1"/>
          </p:cNvSpPr>
          <p:nvPr>
            <p:ph type="title"/>
          </p:nvPr>
        </p:nvSpPr>
        <p:spPr>
          <a:xfrm>
            <a:off x="420625" y="274675"/>
            <a:ext cx="85587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Practice Problem: Your Father’s Parentheses</a:t>
            </a:r>
            <a:endParaRPr/>
          </a:p>
        </p:txBody>
      </p:sp>
      <p:sp>
        <p:nvSpPr>
          <p:cNvPr id="852" name="Google Shape;852;p14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▷"/>
            </a:pPr>
            <a:r>
              <a:rPr lang="en" sz="1800">
                <a:solidFill>
                  <a:schemeClr val="dk1"/>
                </a:solidFill>
              </a:rPr>
              <a:t>Suppose we have a sequence of quantities that we want to multiply together, but can only multiply two at a time.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▷"/>
            </a:pPr>
            <a:r>
              <a:rPr lang="en" sz="1800">
                <a:solidFill>
                  <a:schemeClr val="dk1"/>
                </a:solidFill>
              </a:rPr>
              <a:t>We can express the various ways of doing so by counting the number of different ways to parenthesize the sequence.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▷"/>
            </a:pPr>
            <a:r>
              <a:rPr lang="en" sz="1800">
                <a:solidFill>
                  <a:schemeClr val="dk1"/>
                </a:solidFill>
              </a:rPr>
              <a:t>Define a function 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count_groupings(n) </a:t>
            </a:r>
            <a:r>
              <a:rPr lang="en" sz="1800">
                <a:solidFill>
                  <a:schemeClr val="dk1"/>
                </a:solidFill>
              </a:rPr>
              <a:t>that returns the number of ways parenthesizing the product of </a:t>
            </a:r>
            <a:r>
              <a:rPr lang="en" sz="1800" i="1">
                <a:solidFill>
                  <a:schemeClr val="dk1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 numbers, where </a:t>
            </a:r>
            <a:r>
              <a:rPr lang="en" sz="1800" i="1">
                <a:solidFill>
                  <a:schemeClr val="dk1"/>
                </a:solidFill>
              </a:rPr>
              <a:t>n &gt; 0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43"/>
          <p:cNvSpPr txBox="1">
            <a:spLocks noGrp="1"/>
          </p:cNvSpPr>
          <p:nvPr>
            <p:ph type="body" idx="1"/>
          </p:nvPr>
        </p:nvSpPr>
        <p:spPr>
          <a:xfrm>
            <a:off x="0" y="6053200"/>
            <a:ext cx="2630700" cy="8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Source: Mt1, Spring 2016</a:t>
            </a:r>
            <a:endParaRPr i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44"/>
          <p:cNvSpPr txBox="1">
            <a:spLocks noGrp="1"/>
          </p:cNvSpPr>
          <p:nvPr>
            <p:ph type="title"/>
          </p:nvPr>
        </p:nvSpPr>
        <p:spPr>
          <a:xfrm>
            <a:off x="969900" y="274667"/>
            <a:ext cx="75282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Your Father’s Parentheses</a:t>
            </a:r>
            <a:endParaRPr/>
          </a:p>
        </p:txBody>
      </p:sp>
      <p:sp>
        <p:nvSpPr>
          <p:cNvPr id="859" name="Google Shape;859;p144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▷"/>
            </a:pPr>
            <a:r>
              <a:rPr lang="en" sz="1800">
                <a:solidFill>
                  <a:schemeClr val="dk1"/>
                </a:solidFill>
              </a:rPr>
              <a:t>For example, here are the possibilities for products of 1, 2, 3, 4 and 5 elements: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0" name="Google Shape;860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75" y="2968600"/>
            <a:ext cx="7037450" cy="25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45"/>
          <p:cNvSpPr txBox="1">
            <a:spLocks noGrp="1"/>
          </p:cNvSpPr>
          <p:nvPr>
            <p:ph type="title"/>
          </p:nvPr>
        </p:nvSpPr>
        <p:spPr>
          <a:xfrm>
            <a:off x="893700" y="274667"/>
            <a:ext cx="75282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Your Father’s Parentheses</a:t>
            </a:r>
            <a:endParaRPr/>
          </a:p>
        </p:txBody>
      </p:sp>
      <p:sp>
        <p:nvSpPr>
          <p:cNvPr id="866" name="Google Shape;866;p145"/>
          <p:cNvSpPr txBox="1">
            <a:spLocks noGrp="1"/>
          </p:cNvSpPr>
          <p:nvPr>
            <p:ph type="body" idx="1"/>
          </p:nvPr>
        </p:nvSpPr>
        <p:spPr>
          <a:xfrm>
            <a:off x="893700" y="1831467"/>
            <a:ext cx="78543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def count_groupings(n):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if n == 1: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return ____________________________________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elif n == 2: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return ____________________________________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for ___________________________________________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__________________________________________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return ________________________________________</a:t>
            </a:r>
            <a:endParaRPr sz="1800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46"/>
          <p:cNvSpPr txBox="1">
            <a:spLocks noGrp="1"/>
          </p:cNvSpPr>
          <p:nvPr>
            <p:ph type="title"/>
          </p:nvPr>
        </p:nvSpPr>
        <p:spPr>
          <a:xfrm>
            <a:off x="893700" y="274667"/>
            <a:ext cx="75282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Your Father’s Parentheses</a:t>
            </a:r>
            <a:endParaRPr/>
          </a:p>
        </p:txBody>
      </p:sp>
      <p:sp>
        <p:nvSpPr>
          <p:cNvPr id="872" name="Google Shape;872;p146"/>
          <p:cNvSpPr txBox="1">
            <a:spLocks noGrp="1"/>
          </p:cNvSpPr>
          <p:nvPr>
            <p:ph type="body" idx="1"/>
          </p:nvPr>
        </p:nvSpPr>
        <p:spPr>
          <a:xfrm>
            <a:off x="893700" y="1831467"/>
            <a:ext cx="78360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def count_groupings(n):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if n == 1: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    return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elif n == 2: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    return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_______________________________________________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for ___________________________________________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___________________________________________</a:t>
            </a:r>
            <a:endParaRPr sz="1800" dirty="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return ________________________________________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Managing Complexity</a:t>
            </a:r>
            <a:endParaRPr/>
          </a:p>
        </p:txBody>
      </p:sp>
      <p:pic>
        <p:nvPicPr>
          <p:cNvPr id="152" name="Google Shape;1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50" y="2243201"/>
            <a:ext cx="3876076" cy="13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550" y="1809750"/>
            <a:ext cx="28765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6726" y="3720201"/>
            <a:ext cx="52292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47"/>
          <p:cNvSpPr txBox="1">
            <a:spLocks noGrp="1"/>
          </p:cNvSpPr>
          <p:nvPr>
            <p:ph type="title"/>
          </p:nvPr>
        </p:nvSpPr>
        <p:spPr>
          <a:xfrm>
            <a:off x="893700" y="274667"/>
            <a:ext cx="75282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Your Father’s Parentheses</a:t>
            </a:r>
            <a:endParaRPr/>
          </a:p>
        </p:txBody>
      </p:sp>
      <p:sp>
        <p:nvSpPr>
          <p:cNvPr id="878" name="Google Shape;878;p147"/>
          <p:cNvSpPr txBox="1">
            <a:spLocks noGrp="1"/>
          </p:cNvSpPr>
          <p:nvPr>
            <p:ph type="body" idx="1"/>
          </p:nvPr>
        </p:nvSpPr>
        <p:spPr>
          <a:xfrm>
            <a:off x="893700" y="1831467"/>
            <a:ext cx="78360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def count_groupings(n):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if n == 1: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    return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elif n == 2: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    return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   total = 0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for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i in range(1, n)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   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total += count_groupings(i) * count_groupings(n - i)</a:t>
            </a:r>
            <a:endParaRPr sz="1800" dirty="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return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total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8"/>
          <p:cNvSpPr txBox="1">
            <a:spLocks noGrp="1"/>
          </p:cNvSpPr>
          <p:nvPr>
            <p:ph type="title"/>
          </p:nvPr>
        </p:nvSpPr>
        <p:spPr>
          <a:xfrm>
            <a:off x="893700" y="274667"/>
            <a:ext cx="75282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Your Father’s Parentheses</a:t>
            </a:r>
            <a:endParaRPr/>
          </a:p>
        </p:txBody>
      </p:sp>
      <p:sp>
        <p:nvSpPr>
          <p:cNvPr id="884" name="Google Shape;884;p148"/>
          <p:cNvSpPr txBox="1">
            <a:spLocks noGrp="1"/>
          </p:cNvSpPr>
          <p:nvPr>
            <p:ph type="body" idx="1"/>
          </p:nvPr>
        </p:nvSpPr>
        <p:spPr>
          <a:xfrm>
            <a:off x="893700" y="1831467"/>
            <a:ext cx="78360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def count_groupings(n):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if n == 1: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    return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elif n == 2: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    return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   total = 0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for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i in range(1, n)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   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total += count_groupings(i) * count_groupings(n - i)</a:t>
            </a:r>
            <a:endParaRPr sz="1800" dirty="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return </a:t>
            </a:r>
            <a:r>
              <a:rPr lang="en" sz="1800" dirty="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total</a:t>
            </a: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___________________________________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4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5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Constructor</a:t>
            </a:r>
            <a:br>
              <a:rPr lang="en" b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def tree(label, branches=[]):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 in a </a:t>
            </a:r>
            <a:r>
              <a:rPr lang="en"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(label) for the root node, and a </a:t>
            </a:r>
            <a:r>
              <a:rPr lang="en"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branches. </a:t>
            </a:r>
            <a:r>
              <a:rPr lang="en" sz="20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branch must itself also be a tree.</a:t>
            </a:r>
            <a:br>
              <a:rPr lang="en" sz="20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Selectors</a:t>
            </a:r>
            <a:br>
              <a:rPr lang="en" b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def label(tree):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 a </a:t>
            </a:r>
            <a:r>
              <a:rPr lang="en"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whatever is stored in the </a:t>
            </a:r>
            <a:r>
              <a:rPr lang="en" sz="20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root node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def branches(tree):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 a </a:t>
            </a:r>
            <a:r>
              <a:rPr lang="en"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tree’s subtrees.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def is_leaf(tree):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 a </a:t>
            </a:r>
            <a:r>
              <a:rPr lang="en"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true if tree has no children, false otherwise.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15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The Tree Data Abstraction</a:t>
            </a:r>
            <a:endParaRPr>
              <a:solidFill>
                <a:srgbClr val="0371C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5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Structure for Tree Problems</a:t>
            </a:r>
            <a:endParaRPr/>
          </a:p>
        </p:txBody>
      </p:sp>
      <p:sp>
        <p:nvSpPr>
          <p:cNvPr id="901" name="Google Shape;901;p1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Base Case</a:t>
            </a:r>
            <a:r>
              <a:rPr lang="en" sz="2400"/>
              <a:t>: smallest version of the problem - no additional work needed to get answer. </a:t>
            </a:r>
            <a:r>
              <a:rPr lang="en" sz="2400">
                <a:solidFill>
                  <a:srgbClr val="4A86E8"/>
                </a:solidFill>
              </a:rPr>
              <a:t>(usually if it’s a </a:t>
            </a:r>
            <a:r>
              <a:rPr lang="en" sz="2400" i="1">
                <a:solidFill>
                  <a:srgbClr val="4A86E8"/>
                </a:solidFill>
              </a:rPr>
              <a:t>leaf</a:t>
            </a:r>
            <a:r>
              <a:rPr lang="en" sz="2400">
                <a:solidFill>
                  <a:srgbClr val="4A86E8"/>
                </a:solidFill>
              </a:rPr>
              <a:t>)</a:t>
            </a:r>
            <a:endParaRPr sz="2400">
              <a:solidFill>
                <a:srgbClr val="4A86E8"/>
              </a:solidFill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400" b="1"/>
              <a:t>Recursive call: </a:t>
            </a:r>
            <a:r>
              <a:rPr lang="en" sz="2400"/>
              <a:t>do the same function on smaller parts of the tree </a:t>
            </a:r>
            <a:r>
              <a:rPr lang="en" sz="2400">
                <a:solidFill>
                  <a:srgbClr val="4A86E8"/>
                </a:solidFill>
              </a:rPr>
              <a:t>(usually on the </a:t>
            </a:r>
            <a:r>
              <a:rPr lang="en" sz="2400" i="1">
                <a:solidFill>
                  <a:srgbClr val="4A86E8"/>
                </a:solidFill>
              </a:rPr>
              <a:t>branches</a:t>
            </a:r>
            <a:r>
              <a:rPr lang="en" sz="2400">
                <a:solidFill>
                  <a:srgbClr val="4A86E8"/>
                </a:solidFill>
              </a:rPr>
              <a:t>)</a:t>
            </a:r>
            <a:endParaRPr sz="2400">
              <a:solidFill>
                <a:srgbClr val="4A86E8"/>
              </a:solidFill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400" b="1"/>
              <a:t>Final answer:</a:t>
            </a:r>
            <a:r>
              <a:rPr lang="en" sz="2400"/>
              <a:t> put together results from all the branches</a:t>
            </a:r>
            <a:endParaRPr sz="2400"/>
          </a:p>
          <a:p>
            <a:pPr marL="914400" lvl="1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Aggregator functions (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2000"/>
              <a:t>,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Creating a new tree w/ updated label and branches</a:t>
            </a:r>
            <a:endParaRPr sz="2000">
              <a:highlight>
                <a:srgbClr val="C1D7E4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5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replace_with_sum</a:t>
            </a:r>
            <a:endParaRPr/>
          </a:p>
        </p:txBody>
      </p:sp>
      <p:sp>
        <p:nvSpPr>
          <p:cNvPr id="907" name="Google Shape;907;p152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8" name="Google Shape;908;p152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Write a function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replace_with_sum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that takes in a tree, and returns a new tree where each node is the sum of itself and all descendant nodes (its children, its children’s children, ...)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152"/>
          <p:cNvSpPr/>
          <p:nvPr/>
        </p:nvSpPr>
        <p:spPr>
          <a:xfrm>
            <a:off x="1776584" y="2893750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52"/>
          <p:cNvSpPr txBox="1"/>
          <p:nvPr/>
        </p:nvSpPr>
        <p:spPr>
          <a:xfrm>
            <a:off x="1917280" y="2960837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152"/>
          <p:cNvSpPr/>
          <p:nvPr/>
        </p:nvSpPr>
        <p:spPr>
          <a:xfrm>
            <a:off x="1275250" y="3635772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152"/>
          <p:cNvSpPr txBox="1"/>
          <p:nvPr/>
        </p:nvSpPr>
        <p:spPr>
          <a:xfrm>
            <a:off x="1415947" y="37028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152"/>
          <p:cNvSpPr/>
          <p:nvPr/>
        </p:nvSpPr>
        <p:spPr>
          <a:xfrm>
            <a:off x="2281329" y="3635772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52"/>
          <p:cNvSpPr txBox="1"/>
          <p:nvPr/>
        </p:nvSpPr>
        <p:spPr>
          <a:xfrm>
            <a:off x="2422025" y="37028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6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152"/>
          <p:cNvSpPr/>
          <p:nvPr/>
        </p:nvSpPr>
        <p:spPr>
          <a:xfrm>
            <a:off x="2952141" y="4517583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52"/>
          <p:cNvSpPr txBox="1"/>
          <p:nvPr/>
        </p:nvSpPr>
        <p:spPr>
          <a:xfrm>
            <a:off x="2965950" y="4584675"/>
            <a:ext cx="54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152"/>
          <p:cNvSpPr/>
          <p:nvPr/>
        </p:nvSpPr>
        <p:spPr>
          <a:xfrm>
            <a:off x="2281329" y="4517583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52"/>
          <p:cNvSpPr txBox="1"/>
          <p:nvPr/>
        </p:nvSpPr>
        <p:spPr>
          <a:xfrm>
            <a:off x="2422025" y="4584670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152"/>
          <p:cNvSpPr/>
          <p:nvPr/>
        </p:nvSpPr>
        <p:spPr>
          <a:xfrm>
            <a:off x="1469820" y="4517583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52"/>
          <p:cNvSpPr txBox="1"/>
          <p:nvPr/>
        </p:nvSpPr>
        <p:spPr>
          <a:xfrm>
            <a:off x="1610516" y="45846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152"/>
          <p:cNvSpPr/>
          <p:nvPr/>
        </p:nvSpPr>
        <p:spPr>
          <a:xfrm>
            <a:off x="1206025" y="5399393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52"/>
          <p:cNvSpPr txBox="1"/>
          <p:nvPr/>
        </p:nvSpPr>
        <p:spPr>
          <a:xfrm>
            <a:off x="1346721" y="5466481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3" name="Google Shape;923;p152"/>
          <p:cNvCxnSpPr>
            <a:stCxn id="909" idx="3"/>
            <a:endCxn id="911" idx="0"/>
          </p:cNvCxnSpPr>
          <p:nvPr/>
        </p:nvCxnSpPr>
        <p:spPr>
          <a:xfrm flipH="1">
            <a:off x="1560446" y="3380531"/>
            <a:ext cx="299700" cy="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152"/>
          <p:cNvCxnSpPr>
            <a:stCxn id="909" idx="5"/>
            <a:endCxn id="913" idx="0"/>
          </p:cNvCxnSpPr>
          <p:nvPr/>
        </p:nvCxnSpPr>
        <p:spPr>
          <a:xfrm>
            <a:off x="2263621" y="3380531"/>
            <a:ext cx="303000" cy="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152"/>
          <p:cNvCxnSpPr>
            <a:stCxn id="911" idx="4"/>
            <a:endCxn id="919" idx="0"/>
          </p:cNvCxnSpPr>
          <p:nvPr/>
        </p:nvCxnSpPr>
        <p:spPr>
          <a:xfrm>
            <a:off x="1560550" y="4206072"/>
            <a:ext cx="1947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152"/>
          <p:cNvCxnSpPr>
            <a:stCxn id="913" idx="4"/>
            <a:endCxn id="917" idx="0"/>
          </p:cNvCxnSpPr>
          <p:nvPr/>
        </p:nvCxnSpPr>
        <p:spPr>
          <a:xfrm>
            <a:off x="2566629" y="4206072"/>
            <a:ext cx="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152"/>
          <p:cNvCxnSpPr>
            <a:stCxn id="913" idx="5"/>
            <a:endCxn id="915" idx="0"/>
          </p:cNvCxnSpPr>
          <p:nvPr/>
        </p:nvCxnSpPr>
        <p:spPr>
          <a:xfrm>
            <a:off x="2768366" y="4122553"/>
            <a:ext cx="469200" cy="3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152"/>
          <p:cNvCxnSpPr>
            <a:stCxn id="919" idx="4"/>
            <a:endCxn id="921" idx="0"/>
          </p:cNvCxnSpPr>
          <p:nvPr/>
        </p:nvCxnSpPr>
        <p:spPr>
          <a:xfrm flipH="1">
            <a:off x="1491420" y="5087883"/>
            <a:ext cx="2637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9" name="Google Shape;929;p152"/>
          <p:cNvSpPr/>
          <p:nvPr/>
        </p:nvSpPr>
        <p:spPr>
          <a:xfrm>
            <a:off x="5741130" y="2812799"/>
            <a:ext cx="585600" cy="585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52"/>
          <p:cNvSpPr txBox="1"/>
          <p:nvPr/>
        </p:nvSpPr>
        <p:spPr>
          <a:xfrm>
            <a:off x="5812174" y="2881675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36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152"/>
          <p:cNvSpPr/>
          <p:nvPr/>
        </p:nvSpPr>
        <p:spPr>
          <a:xfrm>
            <a:off x="5226598" y="3574359"/>
            <a:ext cx="585600" cy="585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52"/>
          <p:cNvSpPr txBox="1"/>
          <p:nvPr/>
        </p:nvSpPr>
        <p:spPr>
          <a:xfrm>
            <a:off x="5299950" y="3643225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152"/>
          <p:cNvSpPr/>
          <p:nvPr/>
        </p:nvSpPr>
        <p:spPr>
          <a:xfrm>
            <a:off x="6259164" y="3574359"/>
            <a:ext cx="585600" cy="585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152"/>
          <p:cNvSpPr txBox="1"/>
          <p:nvPr/>
        </p:nvSpPr>
        <p:spPr>
          <a:xfrm>
            <a:off x="6326698" y="3643225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152"/>
          <p:cNvSpPr/>
          <p:nvPr/>
        </p:nvSpPr>
        <p:spPr>
          <a:xfrm>
            <a:off x="6947637" y="4479388"/>
            <a:ext cx="585600" cy="585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52"/>
          <p:cNvSpPr txBox="1"/>
          <p:nvPr/>
        </p:nvSpPr>
        <p:spPr>
          <a:xfrm>
            <a:off x="7024328" y="4548250"/>
            <a:ext cx="5706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152"/>
          <p:cNvSpPr/>
          <p:nvPr/>
        </p:nvSpPr>
        <p:spPr>
          <a:xfrm>
            <a:off x="6259164" y="4479388"/>
            <a:ext cx="585600" cy="585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52"/>
          <p:cNvSpPr txBox="1"/>
          <p:nvPr/>
        </p:nvSpPr>
        <p:spPr>
          <a:xfrm>
            <a:off x="6403564" y="4548242"/>
            <a:ext cx="296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152"/>
          <p:cNvSpPr/>
          <p:nvPr/>
        </p:nvSpPr>
        <p:spPr>
          <a:xfrm>
            <a:off x="5426290" y="4479388"/>
            <a:ext cx="585600" cy="585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52"/>
          <p:cNvSpPr txBox="1"/>
          <p:nvPr/>
        </p:nvSpPr>
        <p:spPr>
          <a:xfrm>
            <a:off x="5570691" y="4548231"/>
            <a:ext cx="296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152"/>
          <p:cNvSpPr/>
          <p:nvPr/>
        </p:nvSpPr>
        <p:spPr>
          <a:xfrm>
            <a:off x="5155550" y="5384418"/>
            <a:ext cx="585600" cy="585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52"/>
          <p:cNvSpPr txBox="1"/>
          <p:nvPr/>
        </p:nvSpPr>
        <p:spPr>
          <a:xfrm>
            <a:off x="5299951" y="5453272"/>
            <a:ext cx="296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3" name="Google Shape;943;p152"/>
          <p:cNvCxnSpPr>
            <a:stCxn id="929" idx="3"/>
            <a:endCxn id="931" idx="0"/>
          </p:cNvCxnSpPr>
          <p:nvPr/>
        </p:nvCxnSpPr>
        <p:spPr>
          <a:xfrm flipH="1">
            <a:off x="5519389" y="3312639"/>
            <a:ext cx="30750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152"/>
          <p:cNvCxnSpPr>
            <a:stCxn id="929" idx="5"/>
            <a:endCxn id="933" idx="0"/>
          </p:cNvCxnSpPr>
          <p:nvPr/>
        </p:nvCxnSpPr>
        <p:spPr>
          <a:xfrm>
            <a:off x="6240971" y="3312639"/>
            <a:ext cx="31110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152"/>
          <p:cNvCxnSpPr>
            <a:stCxn id="931" idx="4"/>
            <a:endCxn id="939" idx="0"/>
          </p:cNvCxnSpPr>
          <p:nvPr/>
        </p:nvCxnSpPr>
        <p:spPr>
          <a:xfrm>
            <a:off x="5519398" y="4159959"/>
            <a:ext cx="199800" cy="3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152"/>
          <p:cNvCxnSpPr>
            <a:stCxn id="933" idx="4"/>
            <a:endCxn id="937" idx="0"/>
          </p:cNvCxnSpPr>
          <p:nvPr/>
        </p:nvCxnSpPr>
        <p:spPr>
          <a:xfrm>
            <a:off x="6551964" y="4159959"/>
            <a:ext cx="0" cy="3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152"/>
          <p:cNvCxnSpPr>
            <a:stCxn id="933" idx="5"/>
            <a:endCxn id="935" idx="0"/>
          </p:cNvCxnSpPr>
          <p:nvPr/>
        </p:nvCxnSpPr>
        <p:spPr>
          <a:xfrm>
            <a:off x="6759005" y="4074199"/>
            <a:ext cx="481500" cy="40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52"/>
          <p:cNvCxnSpPr>
            <a:stCxn id="939" idx="4"/>
            <a:endCxn id="941" idx="0"/>
          </p:cNvCxnSpPr>
          <p:nvPr/>
        </p:nvCxnSpPr>
        <p:spPr>
          <a:xfrm flipH="1">
            <a:off x="5448490" y="5064988"/>
            <a:ext cx="270600" cy="3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52"/>
          <p:cNvCxnSpPr/>
          <p:nvPr/>
        </p:nvCxnSpPr>
        <p:spPr>
          <a:xfrm>
            <a:off x="3799950" y="4069975"/>
            <a:ext cx="89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5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replace_with_sum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53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p153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153"/>
          <p:cNvSpPr txBox="1"/>
          <p:nvPr/>
        </p:nvSpPr>
        <p:spPr>
          <a:xfrm>
            <a:off x="634800" y="2896750"/>
            <a:ext cx="4782000" cy="230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replace_with_sum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___________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__________________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new_branches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_____________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branch_sum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sum(___________)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tree(______, _______)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8" name="Google Shape;958;p153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Write a function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replace_with_sum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that takes in a tree, and returns a new tree where each node is the sum of itself and all descendant nodes (its children, its children’s children, ...)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153"/>
          <p:cNvSpPr/>
          <p:nvPr/>
        </p:nvSpPr>
        <p:spPr>
          <a:xfrm>
            <a:off x="6909265" y="2772697"/>
            <a:ext cx="439500" cy="4395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153"/>
          <p:cNvSpPr txBox="1"/>
          <p:nvPr/>
        </p:nvSpPr>
        <p:spPr>
          <a:xfrm>
            <a:off x="6977522" y="2844975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153"/>
          <p:cNvSpPr/>
          <p:nvPr/>
        </p:nvSpPr>
        <p:spPr>
          <a:xfrm>
            <a:off x="6523032" y="3344362"/>
            <a:ext cx="439500" cy="4395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153"/>
          <p:cNvSpPr/>
          <p:nvPr/>
        </p:nvSpPr>
        <p:spPr>
          <a:xfrm>
            <a:off x="7298126" y="3344362"/>
            <a:ext cx="439500" cy="4395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3" name="Google Shape;963;p153"/>
          <p:cNvCxnSpPr>
            <a:stCxn id="959" idx="3"/>
            <a:endCxn id="961" idx="0"/>
          </p:cNvCxnSpPr>
          <p:nvPr/>
        </p:nvCxnSpPr>
        <p:spPr>
          <a:xfrm flipH="1">
            <a:off x="6742928" y="3147834"/>
            <a:ext cx="230700" cy="19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153"/>
          <p:cNvCxnSpPr>
            <a:stCxn id="959" idx="5"/>
            <a:endCxn id="962" idx="0"/>
          </p:cNvCxnSpPr>
          <p:nvPr/>
        </p:nvCxnSpPr>
        <p:spPr>
          <a:xfrm>
            <a:off x="7284401" y="3147834"/>
            <a:ext cx="233400" cy="19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5" name="Google Shape;965;p153"/>
          <p:cNvCxnSpPr/>
          <p:nvPr/>
        </p:nvCxnSpPr>
        <p:spPr>
          <a:xfrm>
            <a:off x="6753921" y="3788731"/>
            <a:ext cx="0" cy="2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6" name="Google Shape;966;p153"/>
          <p:cNvSpPr/>
          <p:nvPr/>
        </p:nvSpPr>
        <p:spPr>
          <a:xfrm>
            <a:off x="6523022" y="3951555"/>
            <a:ext cx="439500" cy="4395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153"/>
          <p:cNvSpPr txBox="1"/>
          <p:nvPr/>
        </p:nvSpPr>
        <p:spPr>
          <a:xfrm>
            <a:off x="6591272" y="3431125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153"/>
          <p:cNvSpPr txBox="1"/>
          <p:nvPr/>
        </p:nvSpPr>
        <p:spPr>
          <a:xfrm>
            <a:off x="7366372" y="3437950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153"/>
          <p:cNvSpPr txBox="1"/>
          <p:nvPr/>
        </p:nvSpPr>
        <p:spPr>
          <a:xfrm>
            <a:off x="6602422" y="4035850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153"/>
          <p:cNvSpPr/>
          <p:nvPr/>
        </p:nvSpPr>
        <p:spPr>
          <a:xfrm>
            <a:off x="6988665" y="4766797"/>
            <a:ext cx="439500" cy="4395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53"/>
          <p:cNvSpPr txBox="1"/>
          <p:nvPr/>
        </p:nvSpPr>
        <p:spPr>
          <a:xfrm>
            <a:off x="7056922" y="4839075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153"/>
          <p:cNvSpPr/>
          <p:nvPr/>
        </p:nvSpPr>
        <p:spPr>
          <a:xfrm>
            <a:off x="6602432" y="5338462"/>
            <a:ext cx="439500" cy="4395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153"/>
          <p:cNvSpPr/>
          <p:nvPr/>
        </p:nvSpPr>
        <p:spPr>
          <a:xfrm>
            <a:off x="7377526" y="5338462"/>
            <a:ext cx="439500" cy="4395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4" name="Google Shape;974;p153"/>
          <p:cNvCxnSpPr>
            <a:stCxn id="970" idx="3"/>
            <a:endCxn id="972" idx="0"/>
          </p:cNvCxnSpPr>
          <p:nvPr/>
        </p:nvCxnSpPr>
        <p:spPr>
          <a:xfrm flipH="1">
            <a:off x="6822328" y="5141934"/>
            <a:ext cx="230700" cy="19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153"/>
          <p:cNvCxnSpPr>
            <a:stCxn id="970" idx="5"/>
            <a:endCxn id="973" idx="0"/>
          </p:cNvCxnSpPr>
          <p:nvPr/>
        </p:nvCxnSpPr>
        <p:spPr>
          <a:xfrm>
            <a:off x="7363801" y="5141934"/>
            <a:ext cx="233400" cy="19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153"/>
          <p:cNvCxnSpPr/>
          <p:nvPr/>
        </p:nvCxnSpPr>
        <p:spPr>
          <a:xfrm>
            <a:off x="6833321" y="5782831"/>
            <a:ext cx="0" cy="2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153"/>
          <p:cNvSpPr/>
          <p:nvPr/>
        </p:nvSpPr>
        <p:spPr>
          <a:xfrm>
            <a:off x="6602422" y="5945655"/>
            <a:ext cx="439500" cy="4395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153"/>
          <p:cNvSpPr txBox="1"/>
          <p:nvPr/>
        </p:nvSpPr>
        <p:spPr>
          <a:xfrm>
            <a:off x="6670672" y="5425225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153"/>
          <p:cNvSpPr txBox="1"/>
          <p:nvPr/>
        </p:nvSpPr>
        <p:spPr>
          <a:xfrm>
            <a:off x="7445772" y="5432050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153"/>
          <p:cNvSpPr txBox="1"/>
          <p:nvPr/>
        </p:nvSpPr>
        <p:spPr>
          <a:xfrm>
            <a:off x="6681822" y="6029950"/>
            <a:ext cx="303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1" name="Google Shape;981;p153"/>
          <p:cNvCxnSpPr/>
          <p:nvPr/>
        </p:nvCxnSpPr>
        <p:spPr>
          <a:xfrm>
            <a:off x="7201175" y="4075725"/>
            <a:ext cx="0" cy="46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replace_with_sum</a:t>
            </a:r>
            <a:endParaRPr/>
          </a:p>
        </p:txBody>
      </p:sp>
      <p:sp>
        <p:nvSpPr>
          <p:cNvPr id="987" name="Google Shape;987;p154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8" name="Google Shape;988;p154"/>
          <p:cNvSpPr/>
          <p:nvPr/>
        </p:nvSpPr>
        <p:spPr>
          <a:xfrm>
            <a:off x="3964180" y="2817550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54"/>
          <p:cNvSpPr txBox="1"/>
          <p:nvPr/>
        </p:nvSpPr>
        <p:spPr>
          <a:xfrm>
            <a:off x="4104877" y="2884637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154"/>
          <p:cNvSpPr/>
          <p:nvPr/>
        </p:nvSpPr>
        <p:spPr>
          <a:xfrm>
            <a:off x="3462847" y="3559572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154"/>
          <p:cNvSpPr txBox="1"/>
          <p:nvPr/>
        </p:nvSpPr>
        <p:spPr>
          <a:xfrm>
            <a:off x="3603543" y="36266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154"/>
          <p:cNvSpPr/>
          <p:nvPr/>
        </p:nvSpPr>
        <p:spPr>
          <a:xfrm>
            <a:off x="4468925" y="3559572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54"/>
          <p:cNvSpPr txBox="1"/>
          <p:nvPr/>
        </p:nvSpPr>
        <p:spPr>
          <a:xfrm>
            <a:off x="4609622" y="36266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6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154"/>
          <p:cNvSpPr/>
          <p:nvPr/>
        </p:nvSpPr>
        <p:spPr>
          <a:xfrm>
            <a:off x="5139738" y="4441383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54"/>
          <p:cNvSpPr txBox="1"/>
          <p:nvPr/>
        </p:nvSpPr>
        <p:spPr>
          <a:xfrm>
            <a:off x="5153546" y="4508475"/>
            <a:ext cx="54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154"/>
          <p:cNvSpPr/>
          <p:nvPr/>
        </p:nvSpPr>
        <p:spPr>
          <a:xfrm>
            <a:off x="4468925" y="4441383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154"/>
          <p:cNvSpPr txBox="1"/>
          <p:nvPr/>
        </p:nvSpPr>
        <p:spPr>
          <a:xfrm>
            <a:off x="4609622" y="4508470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154"/>
          <p:cNvSpPr/>
          <p:nvPr/>
        </p:nvSpPr>
        <p:spPr>
          <a:xfrm>
            <a:off x="3657416" y="4441383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154"/>
          <p:cNvSpPr txBox="1"/>
          <p:nvPr/>
        </p:nvSpPr>
        <p:spPr>
          <a:xfrm>
            <a:off x="3798113" y="45084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154"/>
          <p:cNvSpPr/>
          <p:nvPr/>
        </p:nvSpPr>
        <p:spPr>
          <a:xfrm>
            <a:off x="3393621" y="5323193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154"/>
          <p:cNvSpPr txBox="1"/>
          <p:nvPr/>
        </p:nvSpPr>
        <p:spPr>
          <a:xfrm>
            <a:off x="3534318" y="5390281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2" name="Google Shape;1002;p154"/>
          <p:cNvCxnSpPr>
            <a:stCxn id="988" idx="3"/>
            <a:endCxn id="990" idx="0"/>
          </p:cNvCxnSpPr>
          <p:nvPr/>
        </p:nvCxnSpPr>
        <p:spPr>
          <a:xfrm flipH="1">
            <a:off x="3748043" y="3304331"/>
            <a:ext cx="299700" cy="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Google Shape;1003;p154"/>
          <p:cNvCxnSpPr>
            <a:stCxn id="988" idx="5"/>
            <a:endCxn id="992" idx="0"/>
          </p:cNvCxnSpPr>
          <p:nvPr/>
        </p:nvCxnSpPr>
        <p:spPr>
          <a:xfrm>
            <a:off x="4451218" y="3304331"/>
            <a:ext cx="303000" cy="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154"/>
          <p:cNvCxnSpPr>
            <a:stCxn id="990" idx="4"/>
            <a:endCxn id="998" idx="0"/>
          </p:cNvCxnSpPr>
          <p:nvPr/>
        </p:nvCxnSpPr>
        <p:spPr>
          <a:xfrm>
            <a:off x="3748147" y="4129872"/>
            <a:ext cx="1947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154"/>
          <p:cNvCxnSpPr>
            <a:stCxn id="992" idx="4"/>
            <a:endCxn id="996" idx="0"/>
          </p:cNvCxnSpPr>
          <p:nvPr/>
        </p:nvCxnSpPr>
        <p:spPr>
          <a:xfrm>
            <a:off x="4754225" y="4129872"/>
            <a:ext cx="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154"/>
          <p:cNvCxnSpPr>
            <a:stCxn id="992" idx="5"/>
            <a:endCxn id="994" idx="0"/>
          </p:cNvCxnSpPr>
          <p:nvPr/>
        </p:nvCxnSpPr>
        <p:spPr>
          <a:xfrm>
            <a:off x="4955963" y="4046353"/>
            <a:ext cx="469200" cy="3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154"/>
          <p:cNvCxnSpPr>
            <a:stCxn id="998" idx="4"/>
            <a:endCxn id="1000" idx="0"/>
          </p:cNvCxnSpPr>
          <p:nvPr/>
        </p:nvCxnSpPr>
        <p:spPr>
          <a:xfrm flipH="1">
            <a:off x="3679016" y="5011683"/>
            <a:ext cx="2637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8" name="Google Shape;1008;p154"/>
          <p:cNvSpPr/>
          <p:nvPr/>
        </p:nvSpPr>
        <p:spPr>
          <a:xfrm>
            <a:off x="3159021" y="3450475"/>
            <a:ext cx="1172100" cy="2713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154"/>
          <p:cNvSpPr/>
          <p:nvPr/>
        </p:nvSpPr>
        <p:spPr>
          <a:xfrm>
            <a:off x="4424446" y="3446125"/>
            <a:ext cx="1349400" cy="1801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E7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154"/>
          <p:cNvSpPr txBox="1"/>
          <p:nvPr/>
        </p:nvSpPr>
        <p:spPr>
          <a:xfrm>
            <a:off x="432925" y="1404325"/>
            <a:ext cx="80670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Key idea: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take the </a:t>
            </a:r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recursive leap of faith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and trust that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replace_with_sum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will do what it’s supposed to on smaller problems (branches)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154"/>
          <p:cNvSpPr txBox="1"/>
          <p:nvPr/>
        </p:nvSpPr>
        <p:spPr>
          <a:xfrm>
            <a:off x="3357725" y="3495000"/>
            <a:ext cx="60819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55"/>
          <p:cNvSpPr/>
          <p:nvPr/>
        </p:nvSpPr>
        <p:spPr>
          <a:xfrm>
            <a:off x="4424438" y="3446125"/>
            <a:ext cx="1349400" cy="1801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E7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155"/>
          <p:cNvSpPr/>
          <p:nvPr/>
        </p:nvSpPr>
        <p:spPr>
          <a:xfrm>
            <a:off x="3159013" y="3450475"/>
            <a:ext cx="1172100" cy="2713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replace_with_sum</a:t>
            </a:r>
            <a:endParaRPr/>
          </a:p>
        </p:txBody>
      </p:sp>
      <p:sp>
        <p:nvSpPr>
          <p:cNvPr id="1019" name="Google Shape;1019;p155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Google Shape;1020;p155"/>
          <p:cNvSpPr/>
          <p:nvPr/>
        </p:nvSpPr>
        <p:spPr>
          <a:xfrm>
            <a:off x="3964171" y="2817550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55"/>
          <p:cNvSpPr txBox="1"/>
          <p:nvPr/>
        </p:nvSpPr>
        <p:spPr>
          <a:xfrm>
            <a:off x="4104868" y="2884637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155"/>
          <p:cNvSpPr/>
          <p:nvPr/>
        </p:nvSpPr>
        <p:spPr>
          <a:xfrm>
            <a:off x="3462838" y="3559572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55"/>
          <p:cNvSpPr/>
          <p:nvPr/>
        </p:nvSpPr>
        <p:spPr>
          <a:xfrm>
            <a:off x="4468916" y="3559572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55"/>
          <p:cNvSpPr txBox="1"/>
          <p:nvPr/>
        </p:nvSpPr>
        <p:spPr>
          <a:xfrm>
            <a:off x="4534762" y="3626650"/>
            <a:ext cx="481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155"/>
          <p:cNvSpPr/>
          <p:nvPr/>
        </p:nvSpPr>
        <p:spPr>
          <a:xfrm>
            <a:off x="5139729" y="444138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55"/>
          <p:cNvSpPr txBox="1"/>
          <p:nvPr/>
        </p:nvSpPr>
        <p:spPr>
          <a:xfrm>
            <a:off x="5153537" y="4508475"/>
            <a:ext cx="54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155"/>
          <p:cNvSpPr/>
          <p:nvPr/>
        </p:nvSpPr>
        <p:spPr>
          <a:xfrm>
            <a:off x="4468916" y="444138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55"/>
          <p:cNvSpPr txBox="1"/>
          <p:nvPr/>
        </p:nvSpPr>
        <p:spPr>
          <a:xfrm>
            <a:off x="4609613" y="4508470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155"/>
          <p:cNvSpPr/>
          <p:nvPr/>
        </p:nvSpPr>
        <p:spPr>
          <a:xfrm>
            <a:off x="3657407" y="444138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155"/>
          <p:cNvSpPr txBox="1"/>
          <p:nvPr/>
        </p:nvSpPr>
        <p:spPr>
          <a:xfrm>
            <a:off x="3798104" y="45084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155"/>
          <p:cNvSpPr/>
          <p:nvPr/>
        </p:nvSpPr>
        <p:spPr>
          <a:xfrm>
            <a:off x="3393613" y="532319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155"/>
          <p:cNvSpPr txBox="1"/>
          <p:nvPr/>
        </p:nvSpPr>
        <p:spPr>
          <a:xfrm>
            <a:off x="3534309" y="5390281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3" name="Google Shape;1033;p155"/>
          <p:cNvCxnSpPr>
            <a:stCxn id="1020" idx="3"/>
            <a:endCxn id="1022" idx="0"/>
          </p:cNvCxnSpPr>
          <p:nvPr/>
        </p:nvCxnSpPr>
        <p:spPr>
          <a:xfrm flipH="1">
            <a:off x="3748034" y="3304331"/>
            <a:ext cx="299700" cy="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155"/>
          <p:cNvCxnSpPr>
            <a:stCxn id="1020" idx="5"/>
            <a:endCxn id="1023" idx="0"/>
          </p:cNvCxnSpPr>
          <p:nvPr/>
        </p:nvCxnSpPr>
        <p:spPr>
          <a:xfrm>
            <a:off x="4451209" y="3304331"/>
            <a:ext cx="303000" cy="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155"/>
          <p:cNvCxnSpPr>
            <a:stCxn id="1022" idx="4"/>
            <a:endCxn id="1029" idx="0"/>
          </p:cNvCxnSpPr>
          <p:nvPr/>
        </p:nvCxnSpPr>
        <p:spPr>
          <a:xfrm>
            <a:off x="3748138" y="4129872"/>
            <a:ext cx="1947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155"/>
          <p:cNvCxnSpPr>
            <a:stCxn id="1023" idx="4"/>
            <a:endCxn id="1027" idx="0"/>
          </p:cNvCxnSpPr>
          <p:nvPr/>
        </p:nvCxnSpPr>
        <p:spPr>
          <a:xfrm>
            <a:off x="4754216" y="4129872"/>
            <a:ext cx="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155"/>
          <p:cNvCxnSpPr>
            <a:stCxn id="1023" idx="5"/>
            <a:endCxn id="1025" idx="0"/>
          </p:cNvCxnSpPr>
          <p:nvPr/>
        </p:nvCxnSpPr>
        <p:spPr>
          <a:xfrm>
            <a:off x="4955954" y="4046353"/>
            <a:ext cx="469200" cy="3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155"/>
          <p:cNvCxnSpPr>
            <a:stCxn id="1029" idx="4"/>
            <a:endCxn id="1031" idx="0"/>
          </p:cNvCxnSpPr>
          <p:nvPr/>
        </p:nvCxnSpPr>
        <p:spPr>
          <a:xfrm flipH="1">
            <a:off x="3679007" y="5011683"/>
            <a:ext cx="2637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9" name="Google Shape;1039;p155"/>
          <p:cNvSpPr txBox="1"/>
          <p:nvPr/>
        </p:nvSpPr>
        <p:spPr>
          <a:xfrm>
            <a:off x="432925" y="1404325"/>
            <a:ext cx="80670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Key idea: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take the </a:t>
            </a:r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recursive leap of faith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and trust that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replace_with_sum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will do what it’s supposed to on smaller problems (branches)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155"/>
          <p:cNvSpPr txBox="1"/>
          <p:nvPr/>
        </p:nvSpPr>
        <p:spPr>
          <a:xfrm>
            <a:off x="3518862" y="3601050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155"/>
          <p:cNvSpPr txBox="1"/>
          <p:nvPr/>
        </p:nvSpPr>
        <p:spPr>
          <a:xfrm>
            <a:off x="781375" y="3308325"/>
            <a:ext cx="24849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replace_with_sum(b)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1042" name="Google Shape;1042;p155"/>
          <p:cNvSpPr txBox="1"/>
          <p:nvPr/>
        </p:nvSpPr>
        <p:spPr>
          <a:xfrm>
            <a:off x="5773850" y="3197250"/>
            <a:ext cx="24849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replace_with_sum(b)</a:t>
            </a:r>
            <a:endParaRPr sz="1600">
              <a:solidFill>
                <a:srgbClr val="674EA7"/>
              </a:solidFill>
            </a:endParaRPr>
          </a:p>
        </p:txBody>
      </p:sp>
      <p:cxnSp>
        <p:nvCxnSpPr>
          <p:cNvPr id="1043" name="Google Shape;1043;p155"/>
          <p:cNvCxnSpPr/>
          <p:nvPr/>
        </p:nvCxnSpPr>
        <p:spPr>
          <a:xfrm>
            <a:off x="2664300" y="3749175"/>
            <a:ext cx="640500" cy="4101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4" name="Google Shape;1044;p155"/>
          <p:cNvCxnSpPr/>
          <p:nvPr/>
        </p:nvCxnSpPr>
        <p:spPr>
          <a:xfrm flipH="1">
            <a:off x="5626825" y="3653375"/>
            <a:ext cx="402300" cy="55410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56"/>
          <p:cNvSpPr/>
          <p:nvPr/>
        </p:nvSpPr>
        <p:spPr>
          <a:xfrm>
            <a:off x="4424438" y="3446125"/>
            <a:ext cx="1349400" cy="1801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E7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156"/>
          <p:cNvSpPr/>
          <p:nvPr/>
        </p:nvSpPr>
        <p:spPr>
          <a:xfrm>
            <a:off x="3159013" y="3450475"/>
            <a:ext cx="1172100" cy="2713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replace_with_sum</a:t>
            </a:r>
            <a:endParaRPr/>
          </a:p>
        </p:txBody>
      </p:sp>
      <p:sp>
        <p:nvSpPr>
          <p:cNvPr id="1052" name="Google Shape;1052;p156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3" name="Google Shape;1053;p156"/>
          <p:cNvSpPr/>
          <p:nvPr/>
        </p:nvSpPr>
        <p:spPr>
          <a:xfrm>
            <a:off x="3964171" y="2817550"/>
            <a:ext cx="570600" cy="570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156"/>
          <p:cNvSpPr txBox="1"/>
          <p:nvPr/>
        </p:nvSpPr>
        <p:spPr>
          <a:xfrm>
            <a:off x="4104868" y="2884637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156"/>
          <p:cNvSpPr/>
          <p:nvPr/>
        </p:nvSpPr>
        <p:spPr>
          <a:xfrm>
            <a:off x="3462838" y="3559572"/>
            <a:ext cx="570600" cy="5703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156"/>
          <p:cNvSpPr/>
          <p:nvPr/>
        </p:nvSpPr>
        <p:spPr>
          <a:xfrm>
            <a:off x="4468916" y="3559572"/>
            <a:ext cx="570600" cy="5703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156"/>
          <p:cNvSpPr txBox="1"/>
          <p:nvPr/>
        </p:nvSpPr>
        <p:spPr>
          <a:xfrm>
            <a:off x="4534762" y="3626650"/>
            <a:ext cx="481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156"/>
          <p:cNvSpPr/>
          <p:nvPr/>
        </p:nvSpPr>
        <p:spPr>
          <a:xfrm>
            <a:off x="5139729" y="444138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156"/>
          <p:cNvSpPr txBox="1"/>
          <p:nvPr/>
        </p:nvSpPr>
        <p:spPr>
          <a:xfrm>
            <a:off x="5153537" y="4508475"/>
            <a:ext cx="54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156"/>
          <p:cNvSpPr/>
          <p:nvPr/>
        </p:nvSpPr>
        <p:spPr>
          <a:xfrm>
            <a:off x="4468916" y="444138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156"/>
          <p:cNvSpPr txBox="1"/>
          <p:nvPr/>
        </p:nvSpPr>
        <p:spPr>
          <a:xfrm>
            <a:off x="4609613" y="4508470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156"/>
          <p:cNvSpPr/>
          <p:nvPr/>
        </p:nvSpPr>
        <p:spPr>
          <a:xfrm>
            <a:off x="3657407" y="444138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156"/>
          <p:cNvSpPr txBox="1"/>
          <p:nvPr/>
        </p:nvSpPr>
        <p:spPr>
          <a:xfrm>
            <a:off x="3798104" y="45084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156"/>
          <p:cNvSpPr/>
          <p:nvPr/>
        </p:nvSpPr>
        <p:spPr>
          <a:xfrm>
            <a:off x="3393613" y="532319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156"/>
          <p:cNvSpPr txBox="1"/>
          <p:nvPr/>
        </p:nvSpPr>
        <p:spPr>
          <a:xfrm>
            <a:off x="3534309" y="5390281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6" name="Google Shape;1066;p156"/>
          <p:cNvCxnSpPr>
            <a:stCxn id="1053" idx="3"/>
            <a:endCxn id="1055" idx="0"/>
          </p:cNvCxnSpPr>
          <p:nvPr/>
        </p:nvCxnSpPr>
        <p:spPr>
          <a:xfrm flipH="1">
            <a:off x="3748034" y="3304331"/>
            <a:ext cx="299700" cy="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156"/>
          <p:cNvCxnSpPr>
            <a:stCxn id="1053" idx="5"/>
            <a:endCxn id="1056" idx="0"/>
          </p:cNvCxnSpPr>
          <p:nvPr/>
        </p:nvCxnSpPr>
        <p:spPr>
          <a:xfrm>
            <a:off x="4451209" y="3304331"/>
            <a:ext cx="303000" cy="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156"/>
          <p:cNvCxnSpPr>
            <a:stCxn id="1055" idx="4"/>
            <a:endCxn id="1062" idx="0"/>
          </p:cNvCxnSpPr>
          <p:nvPr/>
        </p:nvCxnSpPr>
        <p:spPr>
          <a:xfrm>
            <a:off x="3748138" y="4129872"/>
            <a:ext cx="1947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156"/>
          <p:cNvCxnSpPr>
            <a:stCxn id="1056" idx="4"/>
            <a:endCxn id="1060" idx="0"/>
          </p:cNvCxnSpPr>
          <p:nvPr/>
        </p:nvCxnSpPr>
        <p:spPr>
          <a:xfrm>
            <a:off x="4754216" y="4129872"/>
            <a:ext cx="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156"/>
          <p:cNvCxnSpPr>
            <a:stCxn id="1056" idx="5"/>
            <a:endCxn id="1058" idx="0"/>
          </p:cNvCxnSpPr>
          <p:nvPr/>
        </p:nvCxnSpPr>
        <p:spPr>
          <a:xfrm>
            <a:off x="4955954" y="4046353"/>
            <a:ext cx="469200" cy="3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156"/>
          <p:cNvCxnSpPr>
            <a:stCxn id="1062" idx="4"/>
            <a:endCxn id="1064" idx="0"/>
          </p:cNvCxnSpPr>
          <p:nvPr/>
        </p:nvCxnSpPr>
        <p:spPr>
          <a:xfrm flipH="1">
            <a:off x="3679007" y="5011683"/>
            <a:ext cx="2637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2" name="Google Shape;1072;p156"/>
          <p:cNvSpPr txBox="1"/>
          <p:nvPr/>
        </p:nvSpPr>
        <p:spPr>
          <a:xfrm>
            <a:off x="432925" y="1404325"/>
            <a:ext cx="80670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Since the branches are all done thanks to recursion, the root node of each branch has the total sum of all nodes in it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156"/>
          <p:cNvSpPr txBox="1"/>
          <p:nvPr/>
        </p:nvSpPr>
        <p:spPr>
          <a:xfrm>
            <a:off x="3518862" y="3601050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156"/>
          <p:cNvSpPr txBox="1"/>
          <p:nvPr/>
        </p:nvSpPr>
        <p:spPr>
          <a:xfrm>
            <a:off x="1625650" y="3485925"/>
            <a:ext cx="1837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Sum of green branch: 10</a:t>
            </a:r>
            <a:endParaRPr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156"/>
          <p:cNvSpPr txBox="1"/>
          <p:nvPr/>
        </p:nvSpPr>
        <p:spPr>
          <a:xfrm>
            <a:off x="5946400" y="3422550"/>
            <a:ext cx="1837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Sum of purple branch: 25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Representing Collections of Data</a:t>
            </a:r>
            <a:endParaRPr/>
          </a:p>
        </p:txBody>
      </p:sp>
      <p:pic>
        <p:nvPicPr>
          <p:cNvPr id="160" name="Google Shape;1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526" y="2438400"/>
            <a:ext cx="25241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451" y="2027376"/>
            <a:ext cx="2387677" cy="20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8775" y="4181750"/>
            <a:ext cx="5499626" cy="15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57"/>
          <p:cNvSpPr/>
          <p:nvPr/>
        </p:nvSpPr>
        <p:spPr>
          <a:xfrm>
            <a:off x="4424438" y="3446125"/>
            <a:ext cx="1349400" cy="1801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E7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57"/>
          <p:cNvSpPr/>
          <p:nvPr/>
        </p:nvSpPr>
        <p:spPr>
          <a:xfrm>
            <a:off x="3159013" y="3450475"/>
            <a:ext cx="1172100" cy="2713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15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replace_with_sum</a:t>
            </a:r>
            <a:endParaRPr/>
          </a:p>
        </p:txBody>
      </p:sp>
      <p:sp>
        <p:nvSpPr>
          <p:cNvPr id="1083" name="Google Shape;1083;p157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4" name="Google Shape;1084;p157"/>
          <p:cNvSpPr/>
          <p:nvPr/>
        </p:nvSpPr>
        <p:spPr>
          <a:xfrm>
            <a:off x="3964171" y="2817550"/>
            <a:ext cx="570600" cy="5703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157"/>
          <p:cNvSpPr txBox="1"/>
          <p:nvPr/>
        </p:nvSpPr>
        <p:spPr>
          <a:xfrm>
            <a:off x="4033450" y="2884625"/>
            <a:ext cx="46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36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157"/>
          <p:cNvSpPr/>
          <p:nvPr/>
        </p:nvSpPr>
        <p:spPr>
          <a:xfrm>
            <a:off x="3462838" y="3559572"/>
            <a:ext cx="570600" cy="570300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157"/>
          <p:cNvSpPr/>
          <p:nvPr/>
        </p:nvSpPr>
        <p:spPr>
          <a:xfrm>
            <a:off x="4468916" y="3559572"/>
            <a:ext cx="570600" cy="570300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157"/>
          <p:cNvSpPr txBox="1"/>
          <p:nvPr/>
        </p:nvSpPr>
        <p:spPr>
          <a:xfrm>
            <a:off x="4534762" y="3626650"/>
            <a:ext cx="481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57"/>
          <p:cNvSpPr/>
          <p:nvPr/>
        </p:nvSpPr>
        <p:spPr>
          <a:xfrm>
            <a:off x="5139729" y="444138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157"/>
          <p:cNvSpPr txBox="1"/>
          <p:nvPr/>
        </p:nvSpPr>
        <p:spPr>
          <a:xfrm>
            <a:off x="5153537" y="4508475"/>
            <a:ext cx="54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57"/>
          <p:cNvSpPr/>
          <p:nvPr/>
        </p:nvSpPr>
        <p:spPr>
          <a:xfrm>
            <a:off x="4468916" y="444138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57"/>
          <p:cNvSpPr txBox="1"/>
          <p:nvPr/>
        </p:nvSpPr>
        <p:spPr>
          <a:xfrm>
            <a:off x="4609613" y="4508470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57"/>
          <p:cNvSpPr/>
          <p:nvPr/>
        </p:nvSpPr>
        <p:spPr>
          <a:xfrm>
            <a:off x="3657407" y="444138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57"/>
          <p:cNvSpPr txBox="1"/>
          <p:nvPr/>
        </p:nvSpPr>
        <p:spPr>
          <a:xfrm>
            <a:off x="3798104" y="4508459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157"/>
          <p:cNvSpPr/>
          <p:nvPr/>
        </p:nvSpPr>
        <p:spPr>
          <a:xfrm>
            <a:off x="3393613" y="5323193"/>
            <a:ext cx="570600" cy="570300"/>
          </a:xfrm>
          <a:prstGeom prst="ellipse">
            <a:avLst/>
          </a:prstGeom>
          <a:solidFill>
            <a:srgbClr val="D9D9D9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57"/>
          <p:cNvSpPr txBox="1"/>
          <p:nvPr/>
        </p:nvSpPr>
        <p:spPr>
          <a:xfrm>
            <a:off x="3534309" y="5390281"/>
            <a:ext cx="289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7" name="Google Shape;1097;p157"/>
          <p:cNvCxnSpPr>
            <a:stCxn id="1084" idx="3"/>
            <a:endCxn id="1086" idx="0"/>
          </p:cNvCxnSpPr>
          <p:nvPr/>
        </p:nvCxnSpPr>
        <p:spPr>
          <a:xfrm flipH="1">
            <a:off x="3748034" y="3304331"/>
            <a:ext cx="299700" cy="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8" name="Google Shape;1098;p157"/>
          <p:cNvCxnSpPr>
            <a:stCxn id="1084" idx="5"/>
            <a:endCxn id="1087" idx="0"/>
          </p:cNvCxnSpPr>
          <p:nvPr/>
        </p:nvCxnSpPr>
        <p:spPr>
          <a:xfrm>
            <a:off x="4451209" y="3304331"/>
            <a:ext cx="303000" cy="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157"/>
          <p:cNvCxnSpPr>
            <a:stCxn id="1086" idx="4"/>
            <a:endCxn id="1093" idx="0"/>
          </p:cNvCxnSpPr>
          <p:nvPr/>
        </p:nvCxnSpPr>
        <p:spPr>
          <a:xfrm>
            <a:off x="3748138" y="4129872"/>
            <a:ext cx="1947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0" name="Google Shape;1100;p157"/>
          <p:cNvCxnSpPr>
            <a:stCxn id="1087" idx="4"/>
            <a:endCxn id="1091" idx="0"/>
          </p:cNvCxnSpPr>
          <p:nvPr/>
        </p:nvCxnSpPr>
        <p:spPr>
          <a:xfrm>
            <a:off x="4754216" y="4129872"/>
            <a:ext cx="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1" name="Google Shape;1101;p157"/>
          <p:cNvCxnSpPr>
            <a:stCxn id="1087" idx="5"/>
            <a:endCxn id="1089" idx="0"/>
          </p:cNvCxnSpPr>
          <p:nvPr/>
        </p:nvCxnSpPr>
        <p:spPr>
          <a:xfrm>
            <a:off x="4955954" y="4046353"/>
            <a:ext cx="469200" cy="3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157"/>
          <p:cNvCxnSpPr>
            <a:stCxn id="1093" idx="4"/>
            <a:endCxn id="1095" idx="0"/>
          </p:cNvCxnSpPr>
          <p:nvPr/>
        </p:nvCxnSpPr>
        <p:spPr>
          <a:xfrm flipH="1">
            <a:off x="3679007" y="5011683"/>
            <a:ext cx="2637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157"/>
          <p:cNvSpPr txBox="1"/>
          <p:nvPr/>
        </p:nvSpPr>
        <p:spPr>
          <a:xfrm>
            <a:off x="432925" y="1404325"/>
            <a:ext cx="80670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Add these up with the root node and we’re done!</a:t>
            </a:r>
            <a:br>
              <a:rPr lang="en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Note that the only thing left to change after the recursive calls was the root node.</a:t>
            </a:r>
            <a:endParaRPr sz="20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57"/>
          <p:cNvSpPr txBox="1"/>
          <p:nvPr/>
        </p:nvSpPr>
        <p:spPr>
          <a:xfrm>
            <a:off x="3518862" y="3601050"/>
            <a:ext cx="543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5" name="Google Shape;1105;p157"/>
          <p:cNvCxnSpPr/>
          <p:nvPr/>
        </p:nvCxnSpPr>
        <p:spPr>
          <a:xfrm rot="10800000" flipH="1">
            <a:off x="3389400" y="3136000"/>
            <a:ext cx="432900" cy="43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6" name="Google Shape;1106;p157"/>
          <p:cNvCxnSpPr/>
          <p:nvPr/>
        </p:nvCxnSpPr>
        <p:spPr>
          <a:xfrm rot="10800000">
            <a:off x="4667150" y="3177925"/>
            <a:ext cx="401100" cy="38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5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1112" name="Google Shape;1112;p158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3" name="Google Shape;1113;p158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Case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smallest version of the problem - no additional work needed. (usually if it’s a </a:t>
            </a:r>
            <a:r>
              <a:rPr lang="en" sz="24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leaf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158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replace_with_sum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1120" name="Google Shape;1120;p159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1" name="Google Shape;1121;p159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Case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smallest version of the problem - no additional work needed. (usually if it’s a </a:t>
            </a:r>
            <a:r>
              <a:rPr lang="en" sz="24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leaf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59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replace_with_sum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_____________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_____________________</a:t>
            </a:r>
            <a:endParaRPr sz="1800" b="1"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6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1128" name="Google Shape;1128;p160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9" name="Google Shape;1129;p160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Case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smallest version of the problem - no additional work needed. (usually if it’s a </a:t>
            </a:r>
            <a:r>
              <a:rPr lang="en" sz="24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leaf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160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replace_with_sum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is_leaf(t)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tree(label(t))</a:t>
            </a:r>
            <a:endParaRPr sz="1800" b="1"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1" name="Google Shape;1131;p160"/>
          <p:cNvSpPr txBox="1"/>
          <p:nvPr/>
        </p:nvSpPr>
        <p:spPr>
          <a:xfrm>
            <a:off x="1244275" y="5638800"/>
            <a:ext cx="63807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Simplest possible input</a:t>
            </a: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: if the tree is just a single leaf,</a:t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there’s no summing necessary</a:t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6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1137" name="Google Shape;1137;p161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8" name="Google Shape;1138;p161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Recursive call: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the same function on smaller parts of the tree (usually the </a:t>
            </a:r>
            <a:r>
              <a:rPr lang="en" sz="24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branches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61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new_branches = [replace_with_sum(b) for b in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0" name="Google Shape;1140;p161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tree(label(t))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new_branches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______________________________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	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6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1146" name="Google Shape;1146;p162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7" name="Google Shape;1147;p162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Recursive call: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the same function on smaller parts of the tree (usually the </a:t>
            </a:r>
            <a:r>
              <a:rPr lang="en" sz="24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branches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62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new_branches = [replace_with_sum(b) for b in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9" name="Google Shape;1149;p162"/>
          <p:cNvSpPr txBox="1"/>
          <p:nvPr/>
        </p:nvSpPr>
        <p:spPr>
          <a:xfrm>
            <a:off x="1244275" y="5562600"/>
            <a:ext cx="6872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: don’t go any deeper down the tree, or think about how the recursive calls work. Just trust that they do what they’re supposed to!</a:t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62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tree(label(t))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new_branches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[replace_with_sum(b)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		branches(t)]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1156" name="Google Shape;1156;p163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163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answer: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put together results from all the branches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163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= [replace_with_sum(b) for b in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tree(sum(new_branches), new_branches)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9" name="Google Shape;1159;p163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tree(label(t))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new_branches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[replace_with_sum(b)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branches(t)]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branch_sum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________________________________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1156" name="Google Shape;1156;p163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163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answer: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put together results from all the branches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163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= [replace_with_sum(b) for b in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tree(sum(new_branches), new_branches)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9" name="Google Shape;1159;p163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tree(label(t))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new_branches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[replace_with_sum(b)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branches(t)]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branch_sum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sum([label(b) </a:t>
            </a:r>
            <a:r>
              <a:rPr lang="en" altLang="zh-C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altLang="zh-C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new_branches])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850473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1156" name="Google Shape;1156;p163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163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answer: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put together results from all the branches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163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= [replace_with_sum(b) for b in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tree(sum(new_branches), new_branches)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9" name="Google Shape;1159;p163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tree(label(t))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new_branches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[replace_with_sum(b)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branches(t)]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branch_sum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sum([label(b) </a:t>
            </a:r>
            <a:r>
              <a:rPr lang="en" altLang="zh-C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altLang="zh-C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new_branches])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altLang="zh-C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_______________________________________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481861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replace_with_sum</a:t>
            </a:r>
            <a:endParaRPr/>
          </a:p>
        </p:txBody>
      </p:sp>
      <p:sp>
        <p:nvSpPr>
          <p:cNvPr id="1156" name="Google Shape;1156;p163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163"/>
          <p:cNvSpPr txBox="1"/>
          <p:nvPr/>
        </p:nvSpPr>
        <p:spPr>
          <a:xfrm>
            <a:off x="633325" y="1447600"/>
            <a:ext cx="76452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answer: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put together results from all the branches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163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is_leaf(tree):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label(tree)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 new_branches = [replace_with_sum(b) for b in 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			branches(tree)]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tree(sum(new_branches), new_branches)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9" name="Google Shape;1159;p163"/>
          <p:cNvSpPr txBox="1"/>
          <p:nvPr/>
        </p:nvSpPr>
        <p:spPr>
          <a:xfrm>
            <a:off x="634800" y="2668150"/>
            <a:ext cx="7874400" cy="264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replace_with_sum(t):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is_leaf(t):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tree(label(t))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new_branches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[replace_with_sum(b)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sz="1800" b="1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		 		branches(t)]</a:t>
            </a:r>
            <a:endParaRPr sz="1800" dirty="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branch_sum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sum([label(b) </a:t>
            </a:r>
            <a:r>
              <a:rPr lang="en" altLang="zh-C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altLang="zh-C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new_branches])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altLang="zh-C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tree(label(t) </a:t>
            </a:r>
            <a:r>
              <a:rPr lang="en" altLang="zh-C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altLang="zh-C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branch_sum, new_branches)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 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1186;p166">
            <a:extLst>
              <a:ext uri="{FF2B5EF4-FFF2-40B4-BE49-F238E27FC236}">
                <a16:creationId xmlns:a16="http://schemas.microsoft.com/office/drawing/2014/main" id="{B5B98FC0-4379-4E21-A7D1-75BEA13BB496}"/>
              </a:ext>
            </a:extLst>
          </p:cNvPr>
          <p:cNvSpPr txBox="1"/>
          <p:nvPr/>
        </p:nvSpPr>
        <p:spPr>
          <a:xfrm>
            <a:off x="1244275" y="5613333"/>
            <a:ext cx="65541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lang="en" sz="20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after the recursive calls, the only thing you need to modify directly is the root label</a:t>
            </a:r>
            <a:endParaRPr sz="200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8661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Mutability</a:t>
            </a:r>
            <a:endParaRPr/>
          </a:p>
        </p:txBody>
      </p:sp>
      <p:pic>
        <p:nvPicPr>
          <p:cNvPr id="168" name="Google Shape;1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4975"/>
            <a:ext cx="4838024" cy="23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925" y="3067425"/>
            <a:ext cx="2596550" cy="25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886" y="4274125"/>
            <a:ext cx="4629715" cy="15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6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closest (Sp15)</a:t>
            </a:r>
            <a:endParaRPr/>
          </a:p>
        </p:txBody>
      </p:sp>
      <p:sp>
        <p:nvSpPr>
          <p:cNvPr id="1201" name="Google Shape;1201;p16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closest, which takes a tree of numbers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/>
              <a:t> and returns the smallest absolute difference anywhere in the tree between a label and the sum of the labels of its branches.</a:t>
            </a:r>
            <a:endParaRPr/>
          </a:p>
        </p:txBody>
      </p:sp>
      <p:sp>
        <p:nvSpPr>
          <p:cNvPr id="1202" name="Google Shape;1202;p168"/>
          <p:cNvSpPr txBox="1"/>
          <p:nvPr/>
        </p:nvSpPr>
        <p:spPr>
          <a:xfrm>
            <a:off x="634800" y="3119175"/>
            <a:ext cx="78744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# |10 - (2 + 8)| = 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            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diff = abs(______________________________________)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min(______________________________________)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69"/>
          <p:cNvSpPr/>
          <p:nvPr/>
        </p:nvSpPr>
        <p:spPr>
          <a:xfrm>
            <a:off x="4187831" y="3740250"/>
            <a:ext cx="1778100" cy="1929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E7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1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closest (Sp15)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169"/>
          <p:cNvSpPr/>
          <p:nvPr/>
        </p:nvSpPr>
        <p:spPr>
          <a:xfrm>
            <a:off x="3769441" y="3052125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169"/>
          <p:cNvSpPr txBox="1"/>
          <p:nvPr/>
        </p:nvSpPr>
        <p:spPr>
          <a:xfrm>
            <a:off x="3826259" y="3140924"/>
            <a:ext cx="525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169"/>
          <p:cNvSpPr/>
          <p:nvPr/>
        </p:nvSpPr>
        <p:spPr>
          <a:xfrm>
            <a:off x="3207525" y="3883819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169"/>
          <p:cNvSpPr txBox="1"/>
          <p:nvPr/>
        </p:nvSpPr>
        <p:spPr>
          <a:xfrm>
            <a:off x="3365224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169"/>
          <p:cNvSpPr/>
          <p:nvPr/>
        </p:nvSpPr>
        <p:spPr>
          <a:xfrm>
            <a:off x="4335182" y="3883819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169"/>
          <p:cNvSpPr txBox="1"/>
          <p:nvPr/>
        </p:nvSpPr>
        <p:spPr>
          <a:xfrm>
            <a:off x="4492881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8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169"/>
          <p:cNvSpPr/>
          <p:nvPr/>
        </p:nvSpPr>
        <p:spPr>
          <a:xfrm>
            <a:off x="5143671" y="4824694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169"/>
          <p:cNvSpPr txBox="1"/>
          <p:nvPr/>
        </p:nvSpPr>
        <p:spPr>
          <a:xfrm>
            <a:off x="5159149" y="4899895"/>
            <a:ext cx="6087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169"/>
          <p:cNvSpPr/>
          <p:nvPr/>
        </p:nvSpPr>
        <p:spPr>
          <a:xfrm>
            <a:off x="4335086" y="4824694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169"/>
          <p:cNvSpPr txBox="1"/>
          <p:nvPr/>
        </p:nvSpPr>
        <p:spPr>
          <a:xfrm>
            <a:off x="4492785" y="4899889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9" name="Google Shape;1219;p169"/>
          <p:cNvCxnSpPr>
            <a:stCxn id="1209" idx="3"/>
            <a:endCxn id="1211" idx="0"/>
          </p:cNvCxnSpPr>
          <p:nvPr/>
        </p:nvCxnSpPr>
        <p:spPr>
          <a:xfrm flipH="1">
            <a:off x="3527409" y="3598058"/>
            <a:ext cx="3357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0" name="Google Shape;1220;p169"/>
          <p:cNvCxnSpPr>
            <a:stCxn id="1209" idx="5"/>
            <a:endCxn id="1213" idx="0"/>
          </p:cNvCxnSpPr>
          <p:nvPr/>
        </p:nvCxnSpPr>
        <p:spPr>
          <a:xfrm>
            <a:off x="4315374" y="3598058"/>
            <a:ext cx="3396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169"/>
          <p:cNvCxnSpPr>
            <a:stCxn id="1213" idx="4"/>
            <a:endCxn id="1217" idx="0"/>
          </p:cNvCxnSpPr>
          <p:nvPr/>
        </p:nvCxnSpPr>
        <p:spPr>
          <a:xfrm>
            <a:off x="4654982" y="4523419"/>
            <a:ext cx="0" cy="3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169"/>
          <p:cNvCxnSpPr>
            <a:stCxn id="1213" idx="5"/>
            <a:endCxn id="1215" idx="0"/>
          </p:cNvCxnSpPr>
          <p:nvPr/>
        </p:nvCxnSpPr>
        <p:spPr>
          <a:xfrm>
            <a:off x="4881115" y="4429751"/>
            <a:ext cx="582300" cy="3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3" name="Google Shape;1223;p169"/>
          <p:cNvSpPr/>
          <p:nvPr/>
        </p:nvSpPr>
        <p:spPr>
          <a:xfrm>
            <a:off x="3072625" y="3748400"/>
            <a:ext cx="855300" cy="95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69"/>
          <p:cNvSpPr/>
          <p:nvPr/>
        </p:nvSpPr>
        <p:spPr>
          <a:xfrm>
            <a:off x="2627450" y="3725300"/>
            <a:ext cx="339600" cy="9963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169"/>
          <p:cNvSpPr txBox="1"/>
          <p:nvPr/>
        </p:nvSpPr>
        <p:spPr>
          <a:xfrm>
            <a:off x="1160875" y="3903800"/>
            <a:ext cx="15045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Smallest difference: 2</a:t>
            </a:r>
            <a:endParaRPr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169"/>
          <p:cNvSpPr/>
          <p:nvPr/>
        </p:nvSpPr>
        <p:spPr>
          <a:xfrm>
            <a:off x="6081925" y="3727300"/>
            <a:ext cx="264000" cy="19749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169"/>
          <p:cNvSpPr txBox="1"/>
          <p:nvPr/>
        </p:nvSpPr>
        <p:spPr>
          <a:xfrm>
            <a:off x="6497425" y="4307350"/>
            <a:ext cx="1778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Smallest difference: 1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(|8- (4 + 3)| = 1)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169"/>
          <p:cNvSpPr/>
          <p:nvPr/>
        </p:nvSpPr>
        <p:spPr>
          <a:xfrm>
            <a:off x="5107250" y="2977600"/>
            <a:ext cx="324000" cy="1438500"/>
          </a:xfrm>
          <a:prstGeom prst="rightBrace">
            <a:avLst>
              <a:gd name="adj1" fmla="val 8333"/>
              <a:gd name="adj2" fmla="val 3023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69"/>
          <p:cNvSpPr txBox="1"/>
          <p:nvPr/>
        </p:nvSpPr>
        <p:spPr>
          <a:xfrm>
            <a:off x="5593950" y="2895525"/>
            <a:ext cx="2408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Smallest difference: 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(|10 - (2+8)| = 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70"/>
          <p:cNvSpPr/>
          <p:nvPr/>
        </p:nvSpPr>
        <p:spPr>
          <a:xfrm>
            <a:off x="4187831" y="3740250"/>
            <a:ext cx="1778100" cy="1929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E7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7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closest (Sp15)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170"/>
          <p:cNvSpPr/>
          <p:nvPr/>
        </p:nvSpPr>
        <p:spPr>
          <a:xfrm>
            <a:off x="3769441" y="3052125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170"/>
          <p:cNvSpPr txBox="1"/>
          <p:nvPr/>
        </p:nvSpPr>
        <p:spPr>
          <a:xfrm>
            <a:off x="3826259" y="3140924"/>
            <a:ext cx="525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170"/>
          <p:cNvSpPr/>
          <p:nvPr/>
        </p:nvSpPr>
        <p:spPr>
          <a:xfrm>
            <a:off x="3207525" y="3883819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170"/>
          <p:cNvSpPr txBox="1"/>
          <p:nvPr/>
        </p:nvSpPr>
        <p:spPr>
          <a:xfrm>
            <a:off x="3365224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170"/>
          <p:cNvSpPr/>
          <p:nvPr/>
        </p:nvSpPr>
        <p:spPr>
          <a:xfrm>
            <a:off x="4335182" y="3883819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70"/>
          <p:cNvSpPr txBox="1"/>
          <p:nvPr/>
        </p:nvSpPr>
        <p:spPr>
          <a:xfrm>
            <a:off x="4492881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8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2" name="Google Shape;1242;p170"/>
          <p:cNvSpPr/>
          <p:nvPr/>
        </p:nvSpPr>
        <p:spPr>
          <a:xfrm>
            <a:off x="5143671" y="4824694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170"/>
          <p:cNvSpPr txBox="1"/>
          <p:nvPr/>
        </p:nvSpPr>
        <p:spPr>
          <a:xfrm>
            <a:off x="5159149" y="4899895"/>
            <a:ext cx="6087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4" name="Google Shape;1244;p170"/>
          <p:cNvSpPr/>
          <p:nvPr/>
        </p:nvSpPr>
        <p:spPr>
          <a:xfrm>
            <a:off x="4335086" y="4824694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170"/>
          <p:cNvSpPr txBox="1"/>
          <p:nvPr/>
        </p:nvSpPr>
        <p:spPr>
          <a:xfrm>
            <a:off x="4492785" y="4899889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6" name="Google Shape;1246;p170"/>
          <p:cNvCxnSpPr>
            <a:stCxn id="1236" idx="3"/>
            <a:endCxn id="1238" idx="0"/>
          </p:cNvCxnSpPr>
          <p:nvPr/>
        </p:nvCxnSpPr>
        <p:spPr>
          <a:xfrm flipH="1">
            <a:off x="3527409" y="3598058"/>
            <a:ext cx="3357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7" name="Google Shape;1247;p170"/>
          <p:cNvCxnSpPr>
            <a:stCxn id="1236" idx="5"/>
            <a:endCxn id="1240" idx="0"/>
          </p:cNvCxnSpPr>
          <p:nvPr/>
        </p:nvCxnSpPr>
        <p:spPr>
          <a:xfrm>
            <a:off x="4315374" y="3598058"/>
            <a:ext cx="3396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8" name="Google Shape;1248;p170"/>
          <p:cNvCxnSpPr>
            <a:stCxn id="1240" idx="4"/>
            <a:endCxn id="1244" idx="0"/>
          </p:cNvCxnSpPr>
          <p:nvPr/>
        </p:nvCxnSpPr>
        <p:spPr>
          <a:xfrm>
            <a:off x="4654982" y="4523419"/>
            <a:ext cx="0" cy="3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9" name="Google Shape;1249;p170"/>
          <p:cNvCxnSpPr>
            <a:stCxn id="1240" idx="5"/>
            <a:endCxn id="1242" idx="0"/>
          </p:cNvCxnSpPr>
          <p:nvPr/>
        </p:nvCxnSpPr>
        <p:spPr>
          <a:xfrm>
            <a:off x="4881115" y="4429751"/>
            <a:ext cx="582300" cy="3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0" name="Google Shape;1250;p170"/>
          <p:cNvSpPr/>
          <p:nvPr/>
        </p:nvSpPr>
        <p:spPr>
          <a:xfrm>
            <a:off x="3072625" y="3748400"/>
            <a:ext cx="855300" cy="95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170"/>
          <p:cNvSpPr/>
          <p:nvPr/>
        </p:nvSpPr>
        <p:spPr>
          <a:xfrm>
            <a:off x="2627450" y="3725300"/>
            <a:ext cx="339600" cy="9963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170"/>
          <p:cNvSpPr txBox="1"/>
          <p:nvPr/>
        </p:nvSpPr>
        <p:spPr>
          <a:xfrm>
            <a:off x="1160875" y="3903800"/>
            <a:ext cx="15045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Smallest difference: 2</a:t>
            </a:r>
            <a:endParaRPr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170"/>
          <p:cNvSpPr/>
          <p:nvPr/>
        </p:nvSpPr>
        <p:spPr>
          <a:xfrm>
            <a:off x="6081925" y="3727300"/>
            <a:ext cx="264000" cy="19749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70"/>
          <p:cNvSpPr txBox="1"/>
          <p:nvPr/>
        </p:nvSpPr>
        <p:spPr>
          <a:xfrm>
            <a:off x="6497425" y="4307350"/>
            <a:ext cx="2111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Smallest difference: 1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(|8 - (4 + 3)| = 1)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170"/>
          <p:cNvSpPr/>
          <p:nvPr/>
        </p:nvSpPr>
        <p:spPr>
          <a:xfrm>
            <a:off x="5107250" y="2977600"/>
            <a:ext cx="324000" cy="1438500"/>
          </a:xfrm>
          <a:prstGeom prst="rightBrace">
            <a:avLst>
              <a:gd name="adj1" fmla="val 8333"/>
              <a:gd name="adj2" fmla="val 3023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70"/>
          <p:cNvSpPr txBox="1"/>
          <p:nvPr/>
        </p:nvSpPr>
        <p:spPr>
          <a:xfrm>
            <a:off x="5593950" y="2895525"/>
            <a:ext cx="2739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Smallest difference: 0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(|10 - (2+8)| = 0)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6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Problem: closest (Sp15)</a:t>
            </a:r>
            <a:endParaRPr/>
          </a:p>
        </p:txBody>
      </p:sp>
      <p:sp>
        <p:nvSpPr>
          <p:cNvPr id="1201" name="Google Shape;1201;p16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closest, which takes a tree of numbers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/>
              <a:t> and returns the smallest absolute difference anywhere in the tree between a label and the sum of the labels of its branches.</a:t>
            </a:r>
            <a:endParaRPr/>
          </a:p>
        </p:txBody>
      </p:sp>
      <p:sp>
        <p:nvSpPr>
          <p:cNvPr id="1202" name="Google Shape;1202;p168"/>
          <p:cNvSpPr txBox="1"/>
          <p:nvPr/>
        </p:nvSpPr>
        <p:spPr>
          <a:xfrm>
            <a:off x="634800" y="3119175"/>
            <a:ext cx="78744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# |10 - (2 + 8)| = 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            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diff = abs(______________________________________)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min(______________________________________)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407173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7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closest (Sp15)</a:t>
            </a:r>
            <a:endParaRPr/>
          </a:p>
        </p:txBody>
      </p:sp>
      <p:sp>
        <p:nvSpPr>
          <p:cNvPr id="1269" name="Google Shape;1269;p17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looking at the skeleton for hints.</a:t>
            </a: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if...</a:t>
            </a:r>
            <a:r>
              <a:rPr lang="en"/>
              <a:t>probably an implicit base case! (list comprehension?)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min...</a:t>
            </a:r>
            <a:r>
              <a:rPr lang="en"/>
              <a:t>will probably consider many possible closest values </a:t>
            </a:r>
            <a:endParaRPr/>
          </a:p>
        </p:txBody>
      </p:sp>
      <p:sp>
        <p:nvSpPr>
          <p:cNvPr id="1270" name="Google Shape;1270;p172"/>
          <p:cNvSpPr txBox="1"/>
          <p:nvPr/>
        </p:nvSpPr>
        <p:spPr>
          <a:xfrm>
            <a:off x="634800" y="3119175"/>
            <a:ext cx="78744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diff = abs(______________________________________)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min(______________________________________)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73"/>
          <p:cNvSpPr/>
          <p:nvPr/>
        </p:nvSpPr>
        <p:spPr>
          <a:xfrm>
            <a:off x="4187831" y="3740250"/>
            <a:ext cx="1778100" cy="1929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E7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17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closest (Sp15)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173"/>
          <p:cNvSpPr/>
          <p:nvPr/>
        </p:nvSpPr>
        <p:spPr>
          <a:xfrm>
            <a:off x="3769441" y="3052125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173"/>
          <p:cNvSpPr txBox="1"/>
          <p:nvPr/>
        </p:nvSpPr>
        <p:spPr>
          <a:xfrm>
            <a:off x="3826259" y="3140924"/>
            <a:ext cx="525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9" name="Google Shape;1279;p173"/>
          <p:cNvSpPr/>
          <p:nvPr/>
        </p:nvSpPr>
        <p:spPr>
          <a:xfrm>
            <a:off x="3207525" y="3883819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173"/>
          <p:cNvSpPr txBox="1"/>
          <p:nvPr/>
        </p:nvSpPr>
        <p:spPr>
          <a:xfrm>
            <a:off x="3365224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173"/>
          <p:cNvSpPr/>
          <p:nvPr/>
        </p:nvSpPr>
        <p:spPr>
          <a:xfrm>
            <a:off x="4335182" y="3883819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73"/>
          <p:cNvSpPr txBox="1"/>
          <p:nvPr/>
        </p:nvSpPr>
        <p:spPr>
          <a:xfrm>
            <a:off x="4492881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8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173"/>
          <p:cNvSpPr/>
          <p:nvPr/>
        </p:nvSpPr>
        <p:spPr>
          <a:xfrm>
            <a:off x="5143671" y="4824694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73"/>
          <p:cNvSpPr txBox="1"/>
          <p:nvPr/>
        </p:nvSpPr>
        <p:spPr>
          <a:xfrm>
            <a:off x="5159149" y="4899895"/>
            <a:ext cx="6087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173"/>
          <p:cNvSpPr/>
          <p:nvPr/>
        </p:nvSpPr>
        <p:spPr>
          <a:xfrm>
            <a:off x="4335086" y="4824694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173"/>
          <p:cNvSpPr txBox="1"/>
          <p:nvPr/>
        </p:nvSpPr>
        <p:spPr>
          <a:xfrm>
            <a:off x="4492785" y="4899889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7" name="Google Shape;1287;p173"/>
          <p:cNvCxnSpPr>
            <a:stCxn id="1277" idx="3"/>
            <a:endCxn id="1279" idx="0"/>
          </p:cNvCxnSpPr>
          <p:nvPr/>
        </p:nvCxnSpPr>
        <p:spPr>
          <a:xfrm flipH="1">
            <a:off x="3527409" y="3598058"/>
            <a:ext cx="3357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8" name="Google Shape;1288;p173"/>
          <p:cNvCxnSpPr>
            <a:stCxn id="1277" idx="5"/>
            <a:endCxn id="1281" idx="0"/>
          </p:cNvCxnSpPr>
          <p:nvPr/>
        </p:nvCxnSpPr>
        <p:spPr>
          <a:xfrm>
            <a:off x="4315374" y="3598058"/>
            <a:ext cx="3396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9" name="Google Shape;1289;p173"/>
          <p:cNvCxnSpPr>
            <a:stCxn id="1281" idx="4"/>
            <a:endCxn id="1285" idx="0"/>
          </p:cNvCxnSpPr>
          <p:nvPr/>
        </p:nvCxnSpPr>
        <p:spPr>
          <a:xfrm>
            <a:off x="4654982" y="4523419"/>
            <a:ext cx="0" cy="3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0" name="Google Shape;1290;p173"/>
          <p:cNvCxnSpPr>
            <a:stCxn id="1281" idx="5"/>
            <a:endCxn id="1283" idx="0"/>
          </p:cNvCxnSpPr>
          <p:nvPr/>
        </p:nvCxnSpPr>
        <p:spPr>
          <a:xfrm>
            <a:off x="4881115" y="4429751"/>
            <a:ext cx="582300" cy="3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1" name="Google Shape;1291;p173"/>
          <p:cNvSpPr txBox="1"/>
          <p:nvPr/>
        </p:nvSpPr>
        <p:spPr>
          <a:xfrm>
            <a:off x="475150" y="1404325"/>
            <a:ext cx="74124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Key idea: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we can check the smallest difference using each of the branches, and the smallest difference using the root node, then pick the smallest of all of them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2" name="Google Shape;1292;p173"/>
          <p:cNvSpPr/>
          <p:nvPr/>
        </p:nvSpPr>
        <p:spPr>
          <a:xfrm>
            <a:off x="3072625" y="3748400"/>
            <a:ext cx="855300" cy="95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173"/>
          <p:cNvSpPr/>
          <p:nvPr/>
        </p:nvSpPr>
        <p:spPr>
          <a:xfrm>
            <a:off x="2627450" y="3725300"/>
            <a:ext cx="339600" cy="9963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73"/>
          <p:cNvSpPr txBox="1"/>
          <p:nvPr/>
        </p:nvSpPr>
        <p:spPr>
          <a:xfrm>
            <a:off x="1160875" y="3903800"/>
            <a:ext cx="15045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Smallest difference: 2</a:t>
            </a:r>
            <a:endParaRPr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173"/>
          <p:cNvSpPr/>
          <p:nvPr/>
        </p:nvSpPr>
        <p:spPr>
          <a:xfrm>
            <a:off x="6081925" y="3727300"/>
            <a:ext cx="264000" cy="19749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73"/>
          <p:cNvSpPr txBox="1"/>
          <p:nvPr/>
        </p:nvSpPr>
        <p:spPr>
          <a:xfrm>
            <a:off x="6497425" y="4307350"/>
            <a:ext cx="1778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Smallest difference: 1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(|8- (4 + 3)| = 1)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173"/>
          <p:cNvSpPr/>
          <p:nvPr/>
        </p:nvSpPr>
        <p:spPr>
          <a:xfrm>
            <a:off x="5107250" y="2977600"/>
            <a:ext cx="324000" cy="1438500"/>
          </a:xfrm>
          <a:prstGeom prst="rightBrace">
            <a:avLst>
              <a:gd name="adj1" fmla="val 8333"/>
              <a:gd name="adj2" fmla="val 3023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173"/>
          <p:cNvSpPr txBox="1"/>
          <p:nvPr/>
        </p:nvSpPr>
        <p:spPr>
          <a:xfrm>
            <a:off x="5593950" y="2895525"/>
            <a:ext cx="2408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Smallest difference: 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(|10 - (2+8)| = 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74"/>
          <p:cNvSpPr/>
          <p:nvPr/>
        </p:nvSpPr>
        <p:spPr>
          <a:xfrm>
            <a:off x="4187831" y="3740250"/>
            <a:ext cx="1778100" cy="1929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E7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17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closest (Sp15)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174"/>
          <p:cNvSpPr/>
          <p:nvPr/>
        </p:nvSpPr>
        <p:spPr>
          <a:xfrm>
            <a:off x="3769441" y="3052125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174"/>
          <p:cNvSpPr txBox="1"/>
          <p:nvPr/>
        </p:nvSpPr>
        <p:spPr>
          <a:xfrm>
            <a:off x="3826259" y="3140924"/>
            <a:ext cx="525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10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174"/>
          <p:cNvSpPr/>
          <p:nvPr/>
        </p:nvSpPr>
        <p:spPr>
          <a:xfrm>
            <a:off x="3207525" y="3883819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174"/>
          <p:cNvSpPr txBox="1"/>
          <p:nvPr/>
        </p:nvSpPr>
        <p:spPr>
          <a:xfrm>
            <a:off x="3365224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174"/>
          <p:cNvSpPr/>
          <p:nvPr/>
        </p:nvSpPr>
        <p:spPr>
          <a:xfrm>
            <a:off x="4335182" y="3883819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174"/>
          <p:cNvSpPr txBox="1"/>
          <p:nvPr/>
        </p:nvSpPr>
        <p:spPr>
          <a:xfrm>
            <a:off x="4492881" y="3959013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8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174"/>
          <p:cNvSpPr/>
          <p:nvPr/>
        </p:nvSpPr>
        <p:spPr>
          <a:xfrm>
            <a:off x="5143671" y="4824694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174"/>
          <p:cNvSpPr txBox="1"/>
          <p:nvPr/>
        </p:nvSpPr>
        <p:spPr>
          <a:xfrm>
            <a:off x="5159149" y="4899895"/>
            <a:ext cx="6087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3" name="Google Shape;1313;p174"/>
          <p:cNvSpPr/>
          <p:nvPr/>
        </p:nvSpPr>
        <p:spPr>
          <a:xfrm>
            <a:off x="4335086" y="4824694"/>
            <a:ext cx="639600" cy="639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174"/>
          <p:cNvSpPr txBox="1"/>
          <p:nvPr/>
        </p:nvSpPr>
        <p:spPr>
          <a:xfrm>
            <a:off x="4492785" y="4899889"/>
            <a:ext cx="3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5" name="Google Shape;1315;p174"/>
          <p:cNvCxnSpPr>
            <a:stCxn id="1305" idx="3"/>
            <a:endCxn id="1307" idx="0"/>
          </p:cNvCxnSpPr>
          <p:nvPr/>
        </p:nvCxnSpPr>
        <p:spPr>
          <a:xfrm flipH="1">
            <a:off x="3527409" y="3598058"/>
            <a:ext cx="3357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174"/>
          <p:cNvCxnSpPr>
            <a:stCxn id="1305" idx="5"/>
            <a:endCxn id="1309" idx="0"/>
          </p:cNvCxnSpPr>
          <p:nvPr/>
        </p:nvCxnSpPr>
        <p:spPr>
          <a:xfrm>
            <a:off x="4315374" y="3598058"/>
            <a:ext cx="3396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174"/>
          <p:cNvCxnSpPr>
            <a:stCxn id="1309" idx="4"/>
            <a:endCxn id="1313" idx="0"/>
          </p:cNvCxnSpPr>
          <p:nvPr/>
        </p:nvCxnSpPr>
        <p:spPr>
          <a:xfrm>
            <a:off x="4654982" y="4523419"/>
            <a:ext cx="0" cy="3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174"/>
          <p:cNvCxnSpPr>
            <a:stCxn id="1309" idx="5"/>
            <a:endCxn id="1311" idx="0"/>
          </p:cNvCxnSpPr>
          <p:nvPr/>
        </p:nvCxnSpPr>
        <p:spPr>
          <a:xfrm>
            <a:off x="4881115" y="4429751"/>
            <a:ext cx="582300" cy="3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174"/>
          <p:cNvSpPr txBox="1"/>
          <p:nvPr/>
        </p:nvSpPr>
        <p:spPr>
          <a:xfrm>
            <a:off x="475150" y="1404325"/>
            <a:ext cx="74124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Key idea: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we can check the smallest difference using each of the branches, and the smallest difference using the root node, then pick the smallest of all of them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174"/>
          <p:cNvSpPr/>
          <p:nvPr/>
        </p:nvSpPr>
        <p:spPr>
          <a:xfrm>
            <a:off x="3072625" y="3748400"/>
            <a:ext cx="855300" cy="95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74"/>
          <p:cNvSpPr/>
          <p:nvPr/>
        </p:nvSpPr>
        <p:spPr>
          <a:xfrm>
            <a:off x="2627450" y="3725300"/>
            <a:ext cx="339600" cy="9963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174"/>
          <p:cNvSpPr txBox="1"/>
          <p:nvPr/>
        </p:nvSpPr>
        <p:spPr>
          <a:xfrm>
            <a:off x="1160875" y="3903800"/>
            <a:ext cx="15045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Smallest difference: 2</a:t>
            </a:r>
            <a:endParaRPr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3" name="Google Shape;1323;p174"/>
          <p:cNvSpPr/>
          <p:nvPr/>
        </p:nvSpPr>
        <p:spPr>
          <a:xfrm>
            <a:off x="6081925" y="3727300"/>
            <a:ext cx="264000" cy="19749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74"/>
          <p:cNvSpPr txBox="1"/>
          <p:nvPr/>
        </p:nvSpPr>
        <p:spPr>
          <a:xfrm>
            <a:off x="6497425" y="4307350"/>
            <a:ext cx="2111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Smallest difference: 1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(|8 - (4 + 3)| = 1)</a:t>
            </a:r>
            <a:endParaRPr sz="1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174"/>
          <p:cNvSpPr/>
          <p:nvPr/>
        </p:nvSpPr>
        <p:spPr>
          <a:xfrm>
            <a:off x="5107250" y="2977600"/>
            <a:ext cx="324000" cy="1438500"/>
          </a:xfrm>
          <a:prstGeom prst="rightBrace">
            <a:avLst>
              <a:gd name="adj1" fmla="val 8333"/>
              <a:gd name="adj2" fmla="val 3023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174"/>
          <p:cNvSpPr txBox="1"/>
          <p:nvPr/>
        </p:nvSpPr>
        <p:spPr>
          <a:xfrm>
            <a:off x="5593950" y="2895525"/>
            <a:ext cx="2739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Smallest difference: 0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(|10 - (2+8)| = 0)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7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closest (Sp15)</a:t>
            </a:r>
            <a:endParaRPr/>
          </a:p>
        </p:txBody>
      </p:sp>
      <p:sp>
        <p:nvSpPr>
          <p:cNvPr id="1332" name="Google Shape;1332;p17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Start by finding the smallest difference using the root node.</a:t>
            </a:r>
            <a:endParaRPr/>
          </a:p>
        </p:txBody>
      </p:sp>
      <p:sp>
        <p:nvSpPr>
          <p:cNvPr id="1333" name="Google Shape;1333;p175"/>
          <p:cNvSpPr txBox="1"/>
          <p:nvPr/>
        </p:nvSpPr>
        <p:spPr>
          <a:xfrm>
            <a:off x="634800" y="3119175"/>
            <a:ext cx="81975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					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7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closest (Sp15)</a:t>
            </a:r>
            <a:endParaRPr/>
          </a:p>
        </p:txBody>
      </p:sp>
      <p:sp>
        <p:nvSpPr>
          <p:cNvPr id="1339" name="Google Shape;1339;p17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Start by finding the smallest difference using the root node.</a:t>
            </a:r>
            <a:endParaRPr/>
          </a:p>
        </p:txBody>
      </p:sp>
      <p:sp>
        <p:nvSpPr>
          <p:cNvPr id="1340" name="Google Shape;1340;p176"/>
          <p:cNvSpPr txBox="1"/>
          <p:nvPr/>
        </p:nvSpPr>
        <p:spPr>
          <a:xfrm>
            <a:off x="634800" y="3119175"/>
            <a:ext cx="81975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diff = abs(label(t) - sum([label(b) for b in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					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branches(t)]))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7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closest (Sp15)</a:t>
            </a:r>
            <a:endParaRPr/>
          </a:p>
        </p:txBody>
      </p:sp>
      <p:sp>
        <p:nvSpPr>
          <p:cNvPr id="1346" name="Google Shape;1346;p17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find the smallest difference for each of the branches.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Pick the smallest overall result (using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/>
              <a:t>) for the final answer.</a:t>
            </a:r>
            <a:endParaRPr/>
          </a:p>
        </p:txBody>
      </p:sp>
      <p:sp>
        <p:nvSpPr>
          <p:cNvPr id="1347" name="Google Shape;1347;p177"/>
          <p:cNvSpPr txBox="1"/>
          <p:nvPr/>
        </p:nvSpPr>
        <p:spPr>
          <a:xfrm>
            <a:off x="634800" y="3119175"/>
            <a:ext cx="81975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closest(t):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b="1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	 """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b="1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b="1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b="1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						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b="1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								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b="1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0 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b="1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b="1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	 diff = abs(label(t) - sum([label(b) for b in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10					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branches(t)]))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min([diff] + [closest(b) for b in branches(t)])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(Higher-Order) Functions</a:t>
            </a: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7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closest (Sp15)</a:t>
            </a:r>
            <a:endParaRPr/>
          </a:p>
        </p:txBody>
      </p:sp>
      <p:sp>
        <p:nvSpPr>
          <p:cNvPr id="1353" name="Google Shape;1353;p17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54" name="Google Shape;1354;p178"/>
          <p:cNvSpPr txBox="1"/>
          <p:nvPr/>
        </p:nvSpPr>
        <p:spPr>
          <a:xfrm>
            <a:off x="634800" y="3119175"/>
            <a:ext cx="8197500" cy="31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closest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	# |10 - (2 + 8)| = 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closest(tree(10,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[tree(2), tree(8,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				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[tree(4), tree(3)])]))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diff = abs(label(t) - sum([label(b) for b in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					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branches(t)]))</a:t>
            </a:r>
            <a:endParaRPr sz="10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min([diff] + [closest(b) for b in branches(t)])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>
            <a:spLocks noGrp="1"/>
          </p:cNvSpPr>
          <p:nvPr>
            <p:ph type="title"/>
          </p:nvPr>
        </p:nvSpPr>
        <p:spPr>
          <a:xfrm>
            <a:off x="311700" y="20175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Q&amp;A</a:t>
            </a:r>
            <a:endParaRPr/>
          </a:p>
          <a:p>
            <a:r>
              <a:rPr lang="en"/>
              <a:t>Ask us anything!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Functions</a:t>
            </a:r>
            <a:endParaRPr sz="3600"/>
          </a:p>
        </p:txBody>
      </p:sp>
      <p:sp>
        <p:nvSpPr>
          <p:cNvPr id="620" name="Google Shape;620;p1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>
                <a:solidFill>
                  <a:srgbClr val="4A86E8"/>
                </a:solidFill>
              </a:rPr>
              <a:t>function </a:t>
            </a:r>
            <a:r>
              <a:rPr lang="en"/>
              <a:t>is made up of a series of statements, and takes in an input and maps it to an output.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we describe functions: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Domain: </a:t>
            </a:r>
            <a:r>
              <a:rPr lang="en">
                <a:solidFill>
                  <a:schemeClr val="dk1"/>
                </a:solidFill>
              </a:rPr>
              <a:t>The set of possible inputs a function may take in.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Range: </a:t>
            </a:r>
            <a:r>
              <a:rPr lang="en">
                <a:solidFill>
                  <a:schemeClr val="dk1"/>
                </a:solidFill>
              </a:rPr>
              <a:t>The set of possible output values a function may return.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Behavior</a:t>
            </a:r>
            <a:r>
              <a:rPr lang="en">
                <a:solidFill>
                  <a:schemeClr val="dk1"/>
                </a:solidFill>
              </a:rPr>
              <a:t>: The relationship between input and output.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</p:txBody>
      </p:sp>
      <p:sp>
        <p:nvSpPr>
          <p:cNvPr id="621" name="Google Shape;621;p115"/>
          <p:cNvSpPr txBox="1"/>
          <p:nvPr/>
        </p:nvSpPr>
        <p:spPr>
          <a:xfrm>
            <a:off x="311700" y="4969575"/>
            <a:ext cx="8520600" cy="14247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EXAM TIP</a:t>
            </a:r>
            <a:r>
              <a:rPr lang="en" sz="19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 close attention to the specified domain and range of a function on the exam. What do the parameters represent? What should the function return?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Higher Order Functions</a:t>
            </a:r>
            <a:endParaRPr sz="3600"/>
          </a:p>
        </p:txBody>
      </p:sp>
      <p:sp>
        <p:nvSpPr>
          <p:cNvPr id="627" name="Google Shape;627;p1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</a:t>
            </a:r>
            <a:r>
              <a:rPr lang="en" sz="2400" b="1">
                <a:solidFill>
                  <a:srgbClr val="4A86E8"/>
                </a:solidFill>
              </a:rPr>
              <a:t>higher-order function</a:t>
            </a:r>
            <a:r>
              <a:rPr lang="en" sz="2400"/>
              <a:t> is:</a:t>
            </a:r>
            <a:endParaRPr sz="2400"/>
          </a:p>
          <a:p>
            <a:pPr marL="13716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function that takes a function as an argument </a:t>
            </a:r>
            <a:r>
              <a:rPr lang="en" sz="2400">
                <a:solidFill>
                  <a:srgbClr val="666666"/>
                </a:solidFill>
              </a:rPr>
              <a:t>and/or	</a:t>
            </a:r>
            <a:endParaRPr sz="2400">
              <a:solidFill>
                <a:srgbClr val="666666"/>
              </a:solidFill>
            </a:endParaRPr>
          </a:p>
          <a:p>
            <a:pPr marL="13716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function that returns a function as a return value</a:t>
            </a:r>
            <a:endParaRPr sz="2400"/>
          </a:p>
        </p:txBody>
      </p:sp>
      <p:sp>
        <p:nvSpPr>
          <p:cNvPr id="628" name="Google Shape;628;p116"/>
          <p:cNvSpPr txBox="1"/>
          <p:nvPr/>
        </p:nvSpPr>
        <p:spPr>
          <a:xfrm>
            <a:off x="1156750" y="4165700"/>
            <a:ext cx="2650500" cy="118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do_twice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f()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9" name="Google Shape;629;p116"/>
          <p:cNvSpPr txBox="1"/>
          <p:nvPr/>
        </p:nvSpPr>
        <p:spPr>
          <a:xfrm>
            <a:off x="770650" y="4165700"/>
            <a:ext cx="386100" cy="1189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r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0" name="Google Shape;630;p116"/>
          <p:cNvSpPr txBox="1"/>
          <p:nvPr/>
        </p:nvSpPr>
        <p:spPr>
          <a:xfrm>
            <a:off x="5624275" y="4165700"/>
            <a:ext cx="2650500" cy="118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do_nothin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1" name="Google Shape;631;p116"/>
          <p:cNvSpPr txBox="1"/>
          <p:nvPr/>
        </p:nvSpPr>
        <p:spPr>
          <a:xfrm>
            <a:off x="5238175" y="4165700"/>
            <a:ext cx="386100" cy="1189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r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aseline="30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 baseline="30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2" name="Google Shape;632;p116"/>
          <p:cNvSpPr txBox="1"/>
          <p:nvPr/>
        </p:nvSpPr>
        <p:spPr>
          <a:xfrm>
            <a:off x="3930375" y="4381925"/>
            <a:ext cx="118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and/or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mbda 2018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5329</Words>
  <Application>Microsoft Office PowerPoint</Application>
  <PresentationFormat>全屏显示(4:3)</PresentationFormat>
  <Paragraphs>681</Paragraphs>
  <Slides>71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71</vt:i4>
      </vt:variant>
    </vt:vector>
  </HeadingPairs>
  <TitlesOfParts>
    <vt:vector size="86" baseType="lpstr">
      <vt:lpstr>Roboto Mono</vt:lpstr>
      <vt:lpstr>Roboto</vt:lpstr>
      <vt:lpstr>Consolas</vt:lpstr>
      <vt:lpstr>Proxima Nova</vt:lpstr>
      <vt:lpstr>Lato</vt:lpstr>
      <vt:lpstr>Arial</vt:lpstr>
      <vt:lpstr>Inconsolata</vt:lpstr>
      <vt:lpstr>Raleway</vt:lpstr>
      <vt:lpstr>Simple Light</vt:lpstr>
      <vt:lpstr>Lambda 2018</vt:lpstr>
      <vt:lpstr>Simple Light</vt:lpstr>
      <vt:lpstr>Antonio template</vt:lpstr>
      <vt:lpstr>Simple Light</vt:lpstr>
      <vt:lpstr>1_Simple Light</vt:lpstr>
      <vt:lpstr>2_Simple Light</vt:lpstr>
      <vt:lpstr>MidTerm Review</vt:lpstr>
      <vt:lpstr>What Is this course about?</vt:lpstr>
      <vt:lpstr>“Building Blocks” of Programs</vt:lpstr>
      <vt:lpstr>Managing Complexity</vt:lpstr>
      <vt:lpstr>Representing Collections of Data</vt:lpstr>
      <vt:lpstr>Mutability</vt:lpstr>
      <vt:lpstr>(Higher-Order) Functions</vt:lpstr>
      <vt:lpstr>Functions</vt:lpstr>
      <vt:lpstr>Higher Order Functions</vt:lpstr>
      <vt:lpstr>Lambda Expressions</vt:lpstr>
      <vt:lpstr>Functions in Environment Diagrams</vt:lpstr>
      <vt:lpstr>Environment Diagram Tips</vt:lpstr>
      <vt:lpstr>Practice: Hippity-Hoppity-HOFy</vt:lpstr>
      <vt:lpstr>Practice: do_n_then_again</vt:lpstr>
      <vt:lpstr>Implement do_n_then_again</vt:lpstr>
      <vt:lpstr>Sequences</vt:lpstr>
      <vt:lpstr>The Basics</vt:lpstr>
      <vt:lpstr>Box and Pointer Diagram</vt:lpstr>
      <vt:lpstr>For loop &amp; List comprehension</vt:lpstr>
      <vt:lpstr>Mutating a list vs. Creating a list</vt:lpstr>
      <vt:lpstr>Question 3: (Fall 2016)</vt:lpstr>
      <vt:lpstr>Question 3: (Fall 2016)</vt:lpstr>
      <vt:lpstr>Question 3: (Fall 2016)</vt:lpstr>
      <vt:lpstr>Question 3: (Fall 2016)</vt:lpstr>
      <vt:lpstr>Question 3: (Fall 2016)</vt:lpstr>
      <vt:lpstr>Question 3: (Fall 2016)</vt:lpstr>
      <vt:lpstr>Question 3: (Fall 2016)</vt:lpstr>
      <vt:lpstr>Summer 14 Midterm 2 (Modified) </vt:lpstr>
      <vt:lpstr>Fall 14 Final</vt:lpstr>
      <vt:lpstr>Su14 Midterm 2</vt:lpstr>
      <vt:lpstr>Fall 14 Midterm 2</vt:lpstr>
      <vt:lpstr>Recursion and Tree Recursion</vt:lpstr>
      <vt:lpstr>The Basics</vt:lpstr>
      <vt:lpstr>Tree Recursion</vt:lpstr>
      <vt:lpstr>Revisiting Count Partitions</vt:lpstr>
      <vt:lpstr>Practice Problem: Your Father’s Parentheses</vt:lpstr>
      <vt:lpstr>Your Father’s Parentheses</vt:lpstr>
      <vt:lpstr>Your Father’s Parentheses</vt:lpstr>
      <vt:lpstr>Your Father’s Parentheses</vt:lpstr>
      <vt:lpstr>Your Father’s Parentheses</vt:lpstr>
      <vt:lpstr>Your Father’s Parentheses</vt:lpstr>
      <vt:lpstr>Trees</vt:lpstr>
      <vt:lpstr>The Tree Data Abstraction </vt:lpstr>
      <vt:lpstr>General Structure for Tree Problems</vt:lpstr>
      <vt:lpstr>Practice Problem: replace_with_sum</vt:lpstr>
      <vt:lpstr>Practice Problem: replace_with_sum </vt:lpstr>
      <vt:lpstr>Strategy: replace_with_sum</vt:lpstr>
      <vt:lpstr>Strategy: replace_with_sum</vt:lpstr>
      <vt:lpstr>Strategy: replace_with_sum</vt:lpstr>
      <vt:lpstr>Strategy: replace_with_sum</vt:lpstr>
      <vt:lpstr>Solution: replace_with_sum</vt:lpstr>
      <vt:lpstr>Solution: replace_with_sum</vt:lpstr>
      <vt:lpstr>Solution: replace_with_sum</vt:lpstr>
      <vt:lpstr>Solution: replace_with_sum</vt:lpstr>
      <vt:lpstr>Solution: replace_with_sum</vt:lpstr>
      <vt:lpstr>Solution: replace_with_sum</vt:lpstr>
      <vt:lpstr>Solution: replace_with_sum</vt:lpstr>
      <vt:lpstr>Solution: replace_with_sum</vt:lpstr>
      <vt:lpstr>Solution: replace_with_sum</vt:lpstr>
      <vt:lpstr>Practice Problem: closest (Sp15)</vt:lpstr>
      <vt:lpstr>Practice Problem: closest (Sp15) </vt:lpstr>
      <vt:lpstr>Practice Problem: closest (Sp15) </vt:lpstr>
      <vt:lpstr>Practice Problem: closest (Sp15)</vt:lpstr>
      <vt:lpstr>Strategy: closest (Sp15)</vt:lpstr>
      <vt:lpstr>Strategy: closest (Sp15) </vt:lpstr>
      <vt:lpstr>Strategy: closest (Sp15) </vt:lpstr>
      <vt:lpstr>Solution: closest (Sp15)</vt:lpstr>
      <vt:lpstr>Solution: closest (Sp15)</vt:lpstr>
      <vt:lpstr>Solution: closest (Sp15)</vt:lpstr>
      <vt:lpstr>Solution: closest (Sp15)</vt:lpstr>
      <vt:lpstr>Q&amp;A Ask us anything!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Review</dc:title>
  <dc:creator>xinyu</dc:creator>
  <cp:lastModifiedBy>冯 新宇</cp:lastModifiedBy>
  <cp:revision>19</cp:revision>
  <dcterms:modified xsi:type="dcterms:W3CDTF">2021-11-08T06:31:38Z</dcterms:modified>
</cp:coreProperties>
</file>