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DF44-F9F4-476E-9D40-98B753090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Thermal Monitor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82BD1-537A-455B-B1A9-9317AD291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Kyele Haynes</a:t>
            </a:r>
          </a:p>
        </p:txBody>
      </p:sp>
    </p:spTree>
    <p:extLst>
      <p:ext uri="{BB962C8B-B14F-4D97-AF65-F5344CB8AC3E}">
        <p14:creationId xmlns:p14="http://schemas.microsoft.com/office/powerpoint/2010/main" val="77108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9578-D75E-4BA3-B265-7EDC1AF1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86242-44B1-467C-B4D7-F205D886B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Office buildings and schools have many different bookable rooms that get used throughout the day.</a:t>
            </a:r>
          </a:p>
          <a:p>
            <a:pPr lvl="1"/>
            <a:r>
              <a:rPr lang="en-CA" dirty="0"/>
              <a:t>Essential to the business for planning, workflow etc.</a:t>
            </a:r>
          </a:p>
          <a:p>
            <a:r>
              <a:rPr lang="en-CA" dirty="0"/>
              <a:t>The Thermal Monitor uses the AMG8833 sensor to detect if and when people (heat signatures) are in the room and relay this information via the Raspberry Pi.</a:t>
            </a:r>
          </a:p>
          <a:p>
            <a:r>
              <a:rPr lang="en-CA" dirty="0"/>
              <a:t> Help the facility make use of rooms more effectively and economically.</a:t>
            </a:r>
          </a:p>
          <a:p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233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14FD-B160-47ED-9643-B7191DFF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Budget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4B1A071-BCD2-46CE-B0F0-A141D4DCA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457229"/>
              </p:ext>
            </p:extLst>
          </p:nvPr>
        </p:nvGraphicFramePr>
        <p:xfrm>
          <a:off x="1295402" y="2558001"/>
          <a:ext cx="6183315" cy="3317867"/>
        </p:xfrm>
        <a:graphic>
          <a:graphicData uri="http://schemas.openxmlformats.org/drawingml/2006/table">
            <a:tbl>
              <a:tblPr/>
              <a:tblGrid>
                <a:gridCol w="1035579">
                  <a:extLst>
                    <a:ext uri="{9D8B030D-6E8A-4147-A177-3AD203B41FA5}">
                      <a16:colId xmlns:a16="http://schemas.microsoft.com/office/drawing/2014/main" val="2680811017"/>
                    </a:ext>
                  </a:extLst>
                </a:gridCol>
                <a:gridCol w="673629">
                  <a:extLst>
                    <a:ext uri="{9D8B030D-6E8A-4147-A177-3AD203B41FA5}">
                      <a16:colId xmlns:a16="http://schemas.microsoft.com/office/drawing/2014/main" val="2105492072"/>
                    </a:ext>
                  </a:extLst>
                </a:gridCol>
                <a:gridCol w="1126068">
                  <a:extLst>
                    <a:ext uri="{9D8B030D-6E8A-4147-A177-3AD203B41FA5}">
                      <a16:colId xmlns:a16="http://schemas.microsoft.com/office/drawing/2014/main" val="153367709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184341024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730005351"/>
                    </a:ext>
                  </a:extLst>
                </a:gridCol>
                <a:gridCol w="2402946">
                  <a:extLst>
                    <a:ext uri="{9D8B030D-6E8A-4147-A177-3AD203B41FA5}">
                      <a16:colId xmlns:a16="http://schemas.microsoft.com/office/drawing/2014/main" val="479956921"/>
                    </a:ext>
                  </a:extLst>
                </a:gridCol>
              </a:tblGrid>
              <a:tr h="150812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 Number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Supplier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Comments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900125"/>
                  </a:ext>
                </a:extLst>
              </a:tr>
              <a:tr h="150812">
                <a:tc>
                  <a:txBody>
                    <a:bodyPr/>
                    <a:lstStyle/>
                    <a:p>
                      <a:pPr algn="l" fontAlgn="b"/>
                      <a:endParaRPr lang="en-CA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563878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Raspberry Pi 3 B+ with power supply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C3775-5200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Elmwood Electronics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$59.99 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Main control board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131934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Adafruit AMG8833 IR Thermal Camera Breakout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3538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Elmwood Electronics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$59.99 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8x8 array of IR thermal sensors, range of 7 meters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954981"/>
                  </a:ext>
                </a:extLst>
              </a:tr>
              <a:tr h="150812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SUBTOTAL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$119.98 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137621"/>
                  </a:ext>
                </a:extLst>
              </a:tr>
              <a:tr h="150812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HST (13%)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$15.60 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934013"/>
                  </a:ext>
                </a:extLst>
              </a:tr>
              <a:tr h="150812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SHIPPING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$6.92 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624278"/>
                  </a:ext>
                </a:extLst>
              </a:tr>
              <a:tr h="150812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$142.50 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478546"/>
                  </a:ext>
                </a:extLst>
              </a:tr>
              <a:tr h="150812"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88709"/>
                  </a:ext>
                </a:extLst>
              </a:tr>
              <a:tr h="150812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CA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Preowned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633676"/>
                  </a:ext>
                </a:extLst>
              </a:tr>
              <a:tr h="150812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Parts Kit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Humber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$100 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Purchased at humber book store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665468"/>
                  </a:ext>
                </a:extLst>
              </a:tr>
              <a:tr h="150812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Acrylic/case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Humber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 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 be done in prototype lab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065771"/>
                  </a:ext>
                </a:extLst>
              </a:tr>
              <a:tr h="150812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Safety glasses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Already Own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 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0169208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USB to Ethernet Adapter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Already Own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 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connection to computer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259671"/>
                  </a:ext>
                </a:extLst>
              </a:tr>
              <a:tr h="150812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Ethernet patch cable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Already Own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 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connection to computer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393752"/>
                  </a:ext>
                </a:extLst>
              </a:tr>
              <a:tr h="150812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$136 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013599"/>
                  </a:ext>
                </a:extLst>
              </a:tr>
              <a:tr h="150812"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63374"/>
                  </a:ext>
                </a:extLst>
              </a:tr>
              <a:tr h="150812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$278.50 </a:t>
                      </a: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2416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A9110FF-D1E9-4780-8234-7780F1F97CCE}"/>
              </a:ext>
            </a:extLst>
          </p:cNvPr>
          <p:cNvSpPr txBox="1"/>
          <p:nvPr/>
        </p:nvSpPr>
        <p:spPr>
          <a:xfrm>
            <a:off x="7478717" y="2558001"/>
            <a:ext cx="30574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Additional Notes: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Had to purchase an SD Card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Adds ~$12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667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634C-7EA2-4BDC-958F-A1711F9C1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4264570" cy="1303867"/>
          </a:xfrm>
        </p:spPr>
        <p:txBody>
          <a:bodyPr/>
          <a:lstStyle/>
          <a:p>
            <a:r>
              <a:rPr lang="en-CA" dirty="0"/>
              <a:t>Project Schedule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536990"/>
              </p:ext>
            </p:extLst>
          </p:nvPr>
        </p:nvGraphicFramePr>
        <p:xfrm>
          <a:off x="6474372" y="677336"/>
          <a:ext cx="5044966" cy="5439684"/>
        </p:xfrm>
        <a:graphic>
          <a:graphicData uri="http://schemas.openxmlformats.org/drawingml/2006/table">
            <a:tbl>
              <a:tblPr/>
              <a:tblGrid>
                <a:gridCol w="1901563">
                  <a:extLst>
                    <a:ext uri="{9D8B030D-6E8A-4147-A177-3AD203B41FA5}">
                      <a16:colId xmlns:a16="http://schemas.microsoft.com/office/drawing/2014/main" val="3360098865"/>
                    </a:ext>
                  </a:extLst>
                </a:gridCol>
                <a:gridCol w="1047801">
                  <a:extLst>
                    <a:ext uri="{9D8B030D-6E8A-4147-A177-3AD203B41FA5}">
                      <a16:colId xmlns:a16="http://schemas.microsoft.com/office/drawing/2014/main" val="971455809"/>
                    </a:ext>
                  </a:extLst>
                </a:gridCol>
                <a:gridCol w="1047801">
                  <a:extLst>
                    <a:ext uri="{9D8B030D-6E8A-4147-A177-3AD203B41FA5}">
                      <a16:colId xmlns:a16="http://schemas.microsoft.com/office/drawing/2014/main" val="3130603020"/>
                    </a:ext>
                  </a:extLst>
                </a:gridCol>
                <a:gridCol w="1047801">
                  <a:extLst>
                    <a:ext uri="{9D8B030D-6E8A-4147-A177-3AD203B41FA5}">
                      <a16:colId xmlns:a16="http://schemas.microsoft.com/office/drawing/2014/main" val="3300125215"/>
                    </a:ext>
                  </a:extLst>
                </a:gridCol>
              </a:tblGrid>
              <a:tr h="146412"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Task Name</a:t>
                      </a:r>
                      <a:endParaRPr lang="en-US" sz="9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Duration</a:t>
                      </a:r>
                      <a:endParaRPr lang="en-US" sz="9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Start</a:t>
                      </a:r>
                      <a:endParaRPr lang="en-US" sz="9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Finish</a:t>
                      </a:r>
                      <a:endParaRPr lang="en-US" sz="9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212658"/>
                  </a:ext>
                </a:extLst>
              </a:tr>
              <a:tr h="248306"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CribPi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Raspberry Pi Blink Test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hr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9/4/18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9/4/18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682349"/>
                  </a:ext>
                </a:extLst>
              </a:tr>
              <a:tr h="248306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Choose I2C device/Address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hr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9/4/18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9/4/18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711935"/>
                  </a:ext>
                </a:extLst>
              </a:tr>
              <a:tr h="314655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on AMG8833 IR Thermal Camera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days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9/4/18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10/9/18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297144"/>
                  </a:ext>
                </a:extLst>
              </a:tr>
              <a:tr h="365784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existing thermal camera projects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days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9/11/18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9/25/18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660067"/>
                  </a:ext>
                </a:extLst>
              </a:tr>
              <a:tr h="161706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Proposal Rough Draft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days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9/4/18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9/11/18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73785"/>
                  </a:ext>
                </a:extLst>
              </a:tr>
              <a:tr h="248306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Creating a schedule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days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Wed 9/12/18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9/18/18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957019"/>
                  </a:ext>
                </a:extLst>
              </a:tr>
              <a:tr h="314655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Creating a list of needed parts/equipment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days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9/18/18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9/25/18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619621"/>
                  </a:ext>
                </a:extLst>
              </a:tr>
              <a:tr h="161706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Creating a budget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days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 9/20/18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9/25/18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976116"/>
                  </a:ext>
                </a:extLst>
              </a:tr>
              <a:tr h="248306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Ordering/Delivery of parts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days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9/25/18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10/16/18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23034"/>
                  </a:ext>
                </a:extLst>
              </a:tr>
              <a:tr h="248306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Setup Raspberry Pi OS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days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10/2/18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10/16/18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971323"/>
                  </a:ext>
                </a:extLst>
              </a:tr>
              <a:tr h="365784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 code assignment, working with first years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days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10/9/18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10/16/18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324647"/>
                  </a:ext>
                </a:extLst>
              </a:tr>
              <a:tr h="314655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Implementing project with breadboard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days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10/9/18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10/23/18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168735"/>
                  </a:ext>
                </a:extLst>
              </a:tr>
              <a:tr h="248306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Designing PCB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days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 10/12/18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 10/29/18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896339"/>
                  </a:ext>
                </a:extLst>
              </a:tr>
              <a:tr h="248306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 Video/Script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days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10/23/18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11/6/18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39380"/>
                  </a:ext>
                </a:extLst>
              </a:tr>
              <a:tr h="248306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Soldering PCB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days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10/30/18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11/6/18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81221"/>
                  </a:ext>
                </a:extLst>
              </a:tr>
              <a:tr h="314655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 on demonstration + progress report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days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11/6/18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11/13/18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543793"/>
                  </a:ext>
                </a:extLst>
              </a:tr>
              <a:tr h="248306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Enclosure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days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11/6/18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11/20/18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936799"/>
                  </a:ext>
                </a:extLst>
              </a:tr>
              <a:tr h="248306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 on presentation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days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11/13/18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11/27/18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580594"/>
                  </a:ext>
                </a:extLst>
              </a:tr>
              <a:tr h="248306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Presentation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hr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11/27/18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11/27/18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320456"/>
                  </a:ext>
                </a:extLst>
              </a:tr>
              <a:tr h="248306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 Instructions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days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11/13/18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12/11/18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436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54031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95402" y="2501462"/>
            <a:ext cx="38477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Additional Notes: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Enclosure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Did not start until Nov 19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Finished Nov </a:t>
            </a:r>
            <a:r>
              <a:rPr lang="en-US" dirty="0" smtClean="0"/>
              <a:t>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 Instructions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Have not started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Will not take as long as expected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422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D779-F84C-4C6E-A575-494EFA425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Enclosed Hardware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B01097-1B83-4378-89B3-2EB060CDA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57993"/>
            <a:ext cx="4423833" cy="3317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1F9289-800B-4AA7-B531-FE5C23803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65" y="2557993"/>
            <a:ext cx="4423833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FE913-1330-465E-ABEC-2844B423D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4800598" cy="1303867"/>
          </a:xfrm>
        </p:spPr>
        <p:txBody>
          <a:bodyPr>
            <a:normAutofit fontScale="90000"/>
          </a:bodyPr>
          <a:lstStyle/>
          <a:p>
            <a:r>
              <a:rPr lang="en-CA" dirty="0"/>
              <a:t>Reading From the AMG8833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407522-182D-4F8E-94B9-A0ECDB1C6B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646" b="44252"/>
          <a:stretch/>
        </p:blipFill>
        <p:spPr>
          <a:xfrm>
            <a:off x="1609534" y="2949933"/>
            <a:ext cx="4172333" cy="2277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1CA33A-4C87-4658-8311-57121D2679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126"/>
          <a:stretch/>
        </p:blipFill>
        <p:spPr>
          <a:xfrm>
            <a:off x="6471710" y="703688"/>
            <a:ext cx="5010522" cy="544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15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</TotalTime>
  <Words>448</Words>
  <Application>Microsoft Office PowerPoint</Application>
  <PresentationFormat>Widescreen</PresentationFormat>
  <Paragraphs>168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Garamond</vt:lpstr>
      <vt:lpstr>Segoe UI</vt:lpstr>
      <vt:lpstr>Organic</vt:lpstr>
      <vt:lpstr>Thermal Monitor</vt:lpstr>
      <vt:lpstr>Project Introduction</vt:lpstr>
      <vt:lpstr>Project Budget</vt:lpstr>
      <vt:lpstr>Project Schedule</vt:lpstr>
      <vt:lpstr>Enclosed Hardware</vt:lpstr>
      <vt:lpstr>Reading From the AMG8833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Thermal Monitor</dc:title>
  <dc:creator>Admin</dc:creator>
  <cp:lastModifiedBy>Kyele Haynes</cp:lastModifiedBy>
  <cp:revision>5</cp:revision>
  <dcterms:created xsi:type="dcterms:W3CDTF">2018-11-27T03:18:36Z</dcterms:created>
  <dcterms:modified xsi:type="dcterms:W3CDTF">2018-11-27T18:27:41Z</dcterms:modified>
</cp:coreProperties>
</file>