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7" r:id="rId3"/>
    <p:sldId id="259" r:id="rId4"/>
    <p:sldId id="275" r:id="rId5"/>
    <p:sldId id="261" r:id="rId6"/>
    <p:sldId id="276" r:id="rId7"/>
    <p:sldId id="294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97" r:id="rId16"/>
    <p:sldId id="299" r:id="rId17"/>
    <p:sldId id="298" r:id="rId18"/>
    <p:sldId id="296" r:id="rId19"/>
    <p:sldId id="295" r:id="rId20"/>
    <p:sldId id="300" r:id="rId21"/>
    <p:sldId id="288" r:id="rId22"/>
    <p:sldId id="290" r:id="rId23"/>
    <p:sldId id="291" r:id="rId24"/>
    <p:sldId id="292" r:id="rId25"/>
    <p:sldId id="293" r:id="rId26"/>
  </p:sldIdLst>
  <p:sldSz cx="9144000" cy="6858000" type="screen4x3"/>
  <p:notesSz cx="6858000" cy="9144000"/>
  <p:embeddedFontLst>
    <p:embeddedFont>
      <p:font typeface="맑은 고딕 Semilight" panose="020B0502040204020203" pitchFamily="50" charset="-127"/>
      <p:regular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나눔바른고딕" panose="020B0603020101020101" pitchFamily="50" charset="-127"/>
      <p:regular r:id="rId32"/>
      <p:bold r:id="rId33"/>
    </p:embeddedFont>
    <p:embeddedFont>
      <p:font typeface="나눔바른고딕 UltraLight" panose="020B0603020101020101" pitchFamily="50" charset="-127"/>
      <p:regular r:id="rId34"/>
    </p:embeddedFont>
    <p:embeddedFont>
      <p:font typeface="Cambria Math" panose="02040503050406030204" pitchFamily="18" charset="0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037"/>
    <a:srgbClr val="D7D7D7"/>
    <a:srgbClr val="A1A0A0"/>
    <a:srgbClr val="D9D9D9"/>
    <a:srgbClr val="DDDDDD"/>
    <a:srgbClr val="8E8E8E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1272433"/>
            <a:ext cx="7462031" cy="4556867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9"/>
              <a:ext cx="7462031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1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8"/>
              <a:ext cx="7209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56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32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32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929533"/>
            <a:ext cx="7462030" cy="3516603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8"/>
              <a:ext cx="7462031" cy="279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8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88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9"/>
              <a:ext cx="7209692" cy="99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4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3" cy="51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0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2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54BF03-1B7D-48B7-81F5-F1EF58BB91CF}"/>
              </a:ext>
            </a:extLst>
          </p:cNvPr>
          <p:cNvCxnSpPr>
            <a:cxnSpLocks/>
          </p:cNvCxnSpPr>
          <p:nvPr userDrawn="1"/>
        </p:nvCxnSpPr>
        <p:spPr>
          <a:xfrm>
            <a:off x="967155" y="5567187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5">
            <a:extLst>
              <a:ext uri="{FF2B5EF4-FFF2-40B4-BE49-F238E27FC236}">
                <a16:creationId xmlns:a16="http://schemas.microsoft.com/office/drawing/2014/main" id="{2DDA3937-4DB4-444E-B559-09235D5B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5462770"/>
            <a:ext cx="7209691" cy="9609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텍스트 개체 틀 8">
            <a:extLst>
              <a:ext uri="{FF2B5EF4-FFF2-40B4-BE49-F238E27FC236}">
                <a16:creationId xmlns:a16="http://schemas.microsoft.com/office/drawing/2014/main" id="{C3A27243-B9EB-483A-86E9-38934ADF0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155" y="4682019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455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9775B5-81E0-4AE7-AF25-EB3232F4B8C2}"/>
              </a:ext>
            </a:extLst>
          </p:cNvPr>
          <p:cNvSpPr/>
          <p:nvPr userDrawn="1"/>
        </p:nvSpPr>
        <p:spPr>
          <a:xfrm>
            <a:off x="840984" y="929533"/>
            <a:ext cx="7462030" cy="4504113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6DE94-C275-411F-80EF-E3C2845CF73E}"/>
              </a:ext>
            </a:extLst>
          </p:cNvPr>
          <p:cNvSpPr txBox="1"/>
          <p:nvPr userDrawn="1"/>
        </p:nvSpPr>
        <p:spPr>
          <a:xfrm>
            <a:off x="840984" y="1070164"/>
            <a:ext cx="7462030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Machine</a:t>
            </a:r>
          </a:p>
          <a:p>
            <a:pPr>
              <a:lnSpc>
                <a:spcPct val="80000"/>
              </a:lnSpc>
            </a:pPr>
            <a:r>
              <a:rPr lang="en-US" altLang="ko-KR" sz="88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Learning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44018-A5B7-4C27-9B7E-0D529153DC90}"/>
              </a:ext>
            </a:extLst>
          </p:cNvPr>
          <p:cNvCxnSpPr>
            <a:cxnSpLocks/>
          </p:cNvCxnSpPr>
          <p:nvPr userDrawn="1"/>
        </p:nvCxnSpPr>
        <p:spPr>
          <a:xfrm>
            <a:off x="967155" y="4212184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E96A499-E2CB-47CC-8357-BBBE85C0E3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67155" y="4342453"/>
            <a:ext cx="7209691" cy="9609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53680B5-AAE3-47FC-A5A1-8A6255C82A2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67155" y="3327016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807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1349"/>
            <a:ext cx="7886700" cy="989340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4610869"/>
          </a:xfrm>
        </p:spPr>
        <p:txBody>
          <a:bodyPr lIns="36000" tIns="36000" rIns="36000" bIns="36000">
            <a:spAutoFit/>
          </a:bodyPr>
          <a:lstStyle>
            <a:lvl1pPr marL="271463" indent="-271463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5349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2pPr>
            <a:lvl3pPr marL="803275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/>
            </a:lvl3pPr>
            <a:lvl4pPr marL="10810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  <a:defRPr/>
            </a:lvl4pPr>
            <a:lvl5pPr marL="13477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E166D9-1F40-4411-A037-142EC1E7E0A8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2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06E8-9193-44D7-9CA0-BA0C921EADD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9" r:id="rId3"/>
    <p:sldLayoutId id="2147483662" r:id="rId4"/>
    <p:sldLayoutId id="214748366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33.png"/><Relationship Id="rId5" Type="http://schemas.openxmlformats.org/officeDocument/2006/relationships/image" Target="../media/image40.png"/><Relationship Id="rId15" Type="http://schemas.openxmlformats.org/officeDocument/2006/relationships/image" Target="../media/image29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43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5.png"/><Relationship Id="rId5" Type="http://schemas.openxmlformats.org/officeDocument/2006/relationships/image" Target="../media/image35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image" Target="../media/image21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image" Target="../media/image44.png"/><Relationship Id="rId4" Type="http://schemas.openxmlformats.org/officeDocument/2006/relationships/image" Target="../media/image54.png"/><Relationship Id="rId9" Type="http://schemas.openxmlformats.org/officeDocument/2006/relationships/image" Target="../media/image21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6D39F3-88C9-4262-A0E0-70869CF6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신경망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3E1343-24F3-401C-9E4D-09BF0F53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3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3.3  </a:t>
            </a:r>
            <a:r>
              <a:rPr lang="ko-KR" altLang="en-US"/>
              <a:t>다차원 배열의 계산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FDF27616-0278-433C-B796-69DC248E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행렬의 내적</a:t>
            </a:r>
            <a:r>
              <a:rPr lang="en-US" altLang="ko-KR"/>
              <a:t>(</a:t>
            </a:r>
            <a:r>
              <a:rPr lang="ko-KR" altLang="en-US"/>
              <a:t>행렬곱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D4F3D-E9D1-448D-B9C0-0AD363CCA1B2}"/>
              </a:ext>
            </a:extLst>
          </p:cNvPr>
          <p:cNvGrpSpPr/>
          <p:nvPr/>
        </p:nvGrpSpPr>
        <p:grpSpPr>
          <a:xfrm>
            <a:off x="628650" y="2684711"/>
            <a:ext cx="8230313" cy="3298222"/>
            <a:chOff x="456843" y="2596000"/>
            <a:chExt cx="8230313" cy="3298222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6AACA1D-5839-487E-9C08-3C47FA38B653}"/>
                </a:ext>
              </a:extLst>
            </p:cNvPr>
            <p:cNvCxnSpPr/>
            <p:nvPr/>
          </p:nvCxnSpPr>
          <p:spPr>
            <a:xfrm>
              <a:off x="1187450" y="3213100"/>
              <a:ext cx="10080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583A86A-A30B-4D5D-B0E4-BFD99E1339A4}"/>
                </a:ext>
              </a:extLst>
            </p:cNvPr>
            <p:cNvCxnSpPr/>
            <p:nvPr/>
          </p:nvCxnSpPr>
          <p:spPr>
            <a:xfrm>
              <a:off x="3203575" y="2852738"/>
              <a:ext cx="0" cy="792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화살표: 원형 17">
              <a:extLst>
                <a:ext uri="{FF2B5EF4-FFF2-40B4-BE49-F238E27FC236}">
                  <a16:creationId xmlns:a16="http://schemas.microsoft.com/office/drawing/2014/main" id="{DA4711D8-97A2-4D86-8A97-66D97F883E3A}"/>
                </a:ext>
              </a:extLst>
            </p:cNvPr>
            <p:cNvSpPr/>
            <p:nvPr/>
          </p:nvSpPr>
          <p:spPr>
            <a:xfrm flipV="1">
              <a:off x="1403350" y="4216400"/>
              <a:ext cx="2447925" cy="1670050"/>
            </a:xfrm>
            <a:prstGeom prst="circularArrow">
              <a:avLst>
                <a:gd name="adj1" fmla="val 0"/>
                <a:gd name="adj2" fmla="val 919979"/>
                <a:gd name="adj3" fmla="val 20625156"/>
                <a:gd name="adj4" fmla="val 10800000"/>
                <a:gd name="adj5" fmla="val 5187"/>
              </a:avLst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화살표: 원형 18">
              <a:extLst>
                <a:ext uri="{FF2B5EF4-FFF2-40B4-BE49-F238E27FC236}">
                  <a16:creationId xmlns:a16="http://schemas.microsoft.com/office/drawing/2014/main" id="{3DC3B013-4604-4FD6-9A49-6DF20B7955FF}"/>
                </a:ext>
              </a:extLst>
            </p:cNvPr>
            <p:cNvSpPr/>
            <p:nvPr/>
          </p:nvSpPr>
          <p:spPr>
            <a:xfrm flipV="1">
              <a:off x="2520950" y="4216400"/>
              <a:ext cx="1619250" cy="1670050"/>
            </a:xfrm>
            <a:prstGeom prst="circularArrow">
              <a:avLst>
                <a:gd name="adj1" fmla="val 0"/>
                <a:gd name="adj2" fmla="val 919979"/>
                <a:gd name="adj3" fmla="val 20625156"/>
                <a:gd name="adj4" fmla="val 10800000"/>
                <a:gd name="adj5" fmla="val 5187"/>
              </a:avLst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화살표: 원형 19">
              <a:extLst>
                <a:ext uri="{FF2B5EF4-FFF2-40B4-BE49-F238E27FC236}">
                  <a16:creationId xmlns:a16="http://schemas.microsoft.com/office/drawing/2014/main" id="{4523C8DF-22B7-4C09-BF12-1F774E193AE8}"/>
                </a:ext>
              </a:extLst>
            </p:cNvPr>
            <p:cNvSpPr/>
            <p:nvPr/>
          </p:nvSpPr>
          <p:spPr>
            <a:xfrm flipV="1">
              <a:off x="1768475" y="4508500"/>
              <a:ext cx="571500" cy="1085850"/>
            </a:xfrm>
            <a:prstGeom prst="circularArrow">
              <a:avLst>
                <a:gd name="adj1" fmla="val 0"/>
                <a:gd name="adj2" fmla="val 919979"/>
                <a:gd name="adj3" fmla="val 20625156"/>
                <a:gd name="adj4" fmla="val 10800000"/>
                <a:gd name="adj5" fmla="val 5187"/>
              </a:avLst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3C267C-23BC-4E14-B408-0B111C49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843" y="2596000"/>
              <a:ext cx="8230313" cy="3298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43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3.3  </a:t>
            </a:r>
            <a:r>
              <a:rPr lang="ko-KR" altLang="en-US"/>
              <a:t>다차원 배열의 계산</a:t>
            </a:r>
          </a:p>
        </p:txBody>
      </p:sp>
      <p:sp>
        <p:nvSpPr>
          <p:cNvPr id="52" name="내용 개체 틀 51">
            <a:extLst>
              <a:ext uri="{FF2B5EF4-FFF2-40B4-BE49-F238E27FC236}">
                <a16:creationId xmlns:a16="http://schemas.microsoft.com/office/drawing/2014/main" id="{DE0F8D18-0A6E-4CCD-88A5-61E4A4F4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600540"/>
          </a:xfrm>
        </p:spPr>
        <p:txBody>
          <a:bodyPr/>
          <a:lstStyle/>
          <a:p>
            <a:r>
              <a:rPr lang="ko-KR" altLang="en-US"/>
              <a:t>신경망의 내적</a:t>
            </a:r>
            <a:endParaRPr lang="en-US" altLang="ko-KR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9A58FE-A2F8-4381-85AF-25941D0B3EA5}"/>
              </a:ext>
            </a:extLst>
          </p:cNvPr>
          <p:cNvCxnSpPr>
            <a:cxnSpLocks/>
          </p:cNvCxnSpPr>
          <p:nvPr/>
        </p:nvCxnSpPr>
        <p:spPr>
          <a:xfrm flipV="1">
            <a:off x="3860374" y="2754786"/>
            <a:ext cx="1096963" cy="61753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AE34E0-9919-47D1-ACCB-D890CFE11CDB}"/>
              </a:ext>
            </a:extLst>
          </p:cNvPr>
          <p:cNvCxnSpPr>
            <a:cxnSpLocks/>
          </p:cNvCxnSpPr>
          <p:nvPr/>
        </p:nvCxnSpPr>
        <p:spPr>
          <a:xfrm>
            <a:off x="3860514" y="3372584"/>
            <a:ext cx="1107271" cy="60573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5D4D3FE-DFDC-4A95-8C27-0F95A6917D3A}"/>
              </a:ext>
            </a:extLst>
          </p:cNvPr>
          <p:cNvCxnSpPr>
            <a:cxnSpLocks/>
          </p:cNvCxnSpPr>
          <p:nvPr/>
        </p:nvCxnSpPr>
        <p:spPr>
          <a:xfrm>
            <a:off x="3860374" y="3372323"/>
            <a:ext cx="1244121" cy="170302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2ED55DE-4C60-49A3-903B-D2C5CAC5BC6F}"/>
              </a:ext>
            </a:extLst>
          </p:cNvPr>
          <p:cNvCxnSpPr>
            <a:cxnSpLocks/>
          </p:cNvCxnSpPr>
          <p:nvPr/>
        </p:nvCxnSpPr>
        <p:spPr>
          <a:xfrm flipV="1">
            <a:off x="3860514" y="2988860"/>
            <a:ext cx="1161862" cy="18841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577664-0CFC-4E70-9B65-491673F2C653}"/>
              </a:ext>
            </a:extLst>
          </p:cNvPr>
          <p:cNvCxnSpPr>
            <a:cxnSpLocks/>
          </p:cNvCxnSpPr>
          <p:nvPr/>
        </p:nvCxnSpPr>
        <p:spPr>
          <a:xfrm flipV="1">
            <a:off x="3860374" y="4237630"/>
            <a:ext cx="1114235" cy="63488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9CB6F1-4DA6-415D-9767-7DD27324130F}"/>
              </a:ext>
            </a:extLst>
          </p:cNvPr>
          <p:cNvCxnSpPr>
            <a:cxnSpLocks/>
          </p:cNvCxnSpPr>
          <p:nvPr/>
        </p:nvCxnSpPr>
        <p:spPr>
          <a:xfrm>
            <a:off x="3860374" y="4872511"/>
            <a:ext cx="1100587" cy="45694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23386F34-2F63-42BE-A342-C971E97B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2665266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5" name="TextBox 26">
            <a:extLst>
              <a:ext uri="{FF2B5EF4-FFF2-40B4-BE49-F238E27FC236}">
                <a16:creationId xmlns:a16="http://schemas.microsoft.com/office/drawing/2014/main" id="{971B0596-9501-4F24-A4A0-DFCBD021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908" y="3217846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6" name="TextBox 27">
            <a:extLst>
              <a:ext uri="{FF2B5EF4-FFF2-40B4-BE49-F238E27FC236}">
                <a16:creationId xmlns:a16="http://schemas.microsoft.com/office/drawing/2014/main" id="{F9B29D39-4E1C-46D1-8074-718DF1CC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79" y="3517269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7" name="TextBox 28">
            <a:extLst>
              <a:ext uri="{FF2B5EF4-FFF2-40B4-BE49-F238E27FC236}">
                <a16:creationId xmlns:a16="http://schemas.microsoft.com/office/drawing/2014/main" id="{F58177E0-AE6F-4BED-BB88-6A94F36D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839" y="3969472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8" name="TextBox 29">
            <a:extLst>
              <a:ext uri="{FF2B5EF4-FFF2-40B4-BE49-F238E27FC236}">
                <a16:creationId xmlns:a16="http://schemas.microsoft.com/office/drawing/2014/main" id="{60FC109F-F117-4D96-B2A4-385721C3F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30" y="4597080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F37D53F8-D459-43F2-8DC8-749738A63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24" y="5142240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ko-KR" altLang="en-US">
              <a:latin typeface="Cambria Math" panose="020405030504060302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9D73A5-2561-4F27-BFD5-C7FEA693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80" y="6111100"/>
            <a:ext cx="2548349" cy="36579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25DC8B56-C03E-4433-AD07-A49D483488CA}"/>
              </a:ext>
            </a:extLst>
          </p:cNvPr>
          <p:cNvSpPr/>
          <p:nvPr/>
        </p:nvSpPr>
        <p:spPr bwMode="auto">
          <a:xfrm>
            <a:off x="2851814" y="2868323"/>
            <a:ext cx="1008490" cy="1008000"/>
          </a:xfrm>
          <a:prstGeom prst="ellipse">
            <a:avLst/>
          </a:prstGeom>
          <a:blipFill>
            <a:blip r:embed="rId3">
              <a:grayscl/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14F043A-0784-4367-AEE0-AAD2E7DA1CB3}"/>
              </a:ext>
            </a:extLst>
          </p:cNvPr>
          <p:cNvSpPr/>
          <p:nvPr/>
        </p:nvSpPr>
        <p:spPr bwMode="auto">
          <a:xfrm>
            <a:off x="2851814" y="4365248"/>
            <a:ext cx="1008490" cy="1008000"/>
          </a:xfrm>
          <a:prstGeom prst="ellipse">
            <a:avLst/>
          </a:prstGeom>
          <a:blipFill>
            <a:blip r:embed="rId4">
              <a:grayscl/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22A9CC5-24F9-4AAD-B8B6-EE9B7529196D}"/>
              </a:ext>
            </a:extLst>
          </p:cNvPr>
          <p:cNvSpPr/>
          <p:nvPr/>
        </p:nvSpPr>
        <p:spPr bwMode="auto">
          <a:xfrm>
            <a:off x="4951881" y="2249961"/>
            <a:ext cx="1008490" cy="1008000"/>
          </a:xfrm>
          <a:prstGeom prst="ellipse">
            <a:avLst/>
          </a:prstGeom>
          <a:blipFill>
            <a:blip r:embed="rId5">
              <a:grayscl/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66516B3-C554-45AC-8659-D3428D8719B9}"/>
              </a:ext>
            </a:extLst>
          </p:cNvPr>
          <p:cNvSpPr/>
          <p:nvPr/>
        </p:nvSpPr>
        <p:spPr bwMode="auto">
          <a:xfrm>
            <a:off x="4951881" y="3588950"/>
            <a:ext cx="1008490" cy="1008000"/>
          </a:xfrm>
          <a:prstGeom prst="ellipse">
            <a:avLst/>
          </a:prstGeom>
          <a:blipFill>
            <a:blip r:embed="rId6">
              <a:grayscl/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C310E20-ED0E-4CB0-8C4C-DA92AC9257B1}"/>
              </a:ext>
            </a:extLst>
          </p:cNvPr>
          <p:cNvSpPr/>
          <p:nvPr/>
        </p:nvSpPr>
        <p:spPr bwMode="auto">
          <a:xfrm>
            <a:off x="4951881" y="4912745"/>
            <a:ext cx="1008490" cy="1008000"/>
          </a:xfrm>
          <a:prstGeom prst="ellipse">
            <a:avLst/>
          </a:prstGeom>
          <a:blipFill>
            <a:blip r:embed="rId7">
              <a:grayscl/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847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3.4  3</a:t>
            </a:r>
            <a:r>
              <a:rPr lang="ko-KR" altLang="en-US"/>
              <a:t>층 신경망 구현하기</a:t>
            </a:r>
          </a:p>
        </p:txBody>
      </p:sp>
      <p:sp>
        <p:nvSpPr>
          <p:cNvPr id="94" name="내용 개체 틀 93">
            <a:extLst>
              <a:ext uri="{FF2B5EF4-FFF2-40B4-BE49-F238E27FC236}">
                <a16:creationId xmlns:a16="http://schemas.microsoft.com/office/drawing/2014/main" id="{323F80D9-8745-4261-B758-2CB13B13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1629540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층 신경망</a:t>
            </a:r>
            <a:endParaRPr lang="en-US" altLang="ko-KR"/>
          </a:p>
          <a:p>
            <a:pPr lvl="1"/>
            <a:r>
              <a:rPr lang="ko-KR" altLang="en-US">
                <a:sym typeface="Wingdings" pitchFamily="2" charset="2"/>
              </a:rPr>
              <a:t>입력층 </a:t>
            </a:r>
            <a:r>
              <a:rPr lang="en-US" altLang="ko-KR">
                <a:sym typeface="Wingdings" pitchFamily="2" charset="2"/>
              </a:rPr>
              <a:t>2</a:t>
            </a:r>
            <a:r>
              <a:rPr lang="ko-KR" altLang="en-US">
                <a:sym typeface="Wingdings" pitchFamily="2" charset="2"/>
              </a:rPr>
              <a:t>개</a:t>
            </a:r>
            <a:r>
              <a:rPr lang="en-US" altLang="ko-KR">
                <a:sym typeface="Wingdings" pitchFamily="2" charset="2"/>
              </a:rPr>
              <a:t>, </a:t>
            </a:r>
            <a:r>
              <a:rPr lang="ko-KR" altLang="en-US">
                <a:sym typeface="Wingdings" pitchFamily="2" charset="2"/>
              </a:rPr>
              <a:t>첫 번째 은닉층 </a:t>
            </a:r>
            <a:r>
              <a:rPr lang="en-US" altLang="ko-KR">
                <a:sym typeface="Wingdings" pitchFamily="2" charset="2"/>
              </a:rPr>
              <a:t>3</a:t>
            </a:r>
            <a:r>
              <a:rPr lang="ko-KR" altLang="en-US">
                <a:sym typeface="Wingdings" pitchFamily="2" charset="2"/>
              </a:rPr>
              <a:t>개</a:t>
            </a:r>
            <a:r>
              <a:rPr lang="en-US" altLang="ko-KR">
                <a:sym typeface="Wingdings" pitchFamily="2" charset="2"/>
              </a:rPr>
              <a:t>, </a:t>
            </a:r>
            <a:r>
              <a:rPr lang="ko-KR" altLang="en-US">
                <a:sym typeface="Wingdings" pitchFamily="2" charset="2"/>
              </a:rPr>
              <a:t>두번째 은닉층 </a:t>
            </a:r>
            <a:r>
              <a:rPr lang="en-US" altLang="ko-KR">
                <a:sym typeface="Wingdings" pitchFamily="2" charset="2"/>
              </a:rPr>
              <a:t>2</a:t>
            </a:r>
            <a:r>
              <a:rPr lang="ko-KR" altLang="en-US">
                <a:sym typeface="Wingdings" pitchFamily="2" charset="2"/>
              </a:rPr>
              <a:t>개</a:t>
            </a:r>
            <a:r>
              <a:rPr lang="en-US" altLang="ko-KR">
                <a:sym typeface="Wingdings" pitchFamily="2" charset="2"/>
              </a:rPr>
              <a:t>, </a:t>
            </a:r>
            <a:r>
              <a:rPr lang="ko-KR" altLang="en-US">
                <a:sym typeface="Wingdings" pitchFamily="2" charset="2"/>
              </a:rPr>
              <a:t>출력층 </a:t>
            </a:r>
            <a:r>
              <a:rPr lang="en-US" altLang="ko-KR">
                <a:sym typeface="Wingdings" pitchFamily="2" charset="2"/>
              </a:rPr>
              <a:t>2</a:t>
            </a:r>
            <a:r>
              <a:rPr lang="ko-KR" altLang="en-US">
                <a:sym typeface="Wingdings" pitchFamily="2" charset="2"/>
              </a:rPr>
              <a:t>개의 뉴런으로 구성</a:t>
            </a:r>
            <a:endParaRPr lang="en-US" altLang="ko-KR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42502C5-7F12-4D09-8441-45E3D31AEBC8}"/>
              </a:ext>
            </a:extLst>
          </p:cNvPr>
          <p:cNvGrpSpPr/>
          <p:nvPr/>
        </p:nvGrpSpPr>
        <p:grpSpPr>
          <a:xfrm>
            <a:off x="1447362" y="3363226"/>
            <a:ext cx="6708412" cy="3389390"/>
            <a:chOff x="1447362" y="3363226"/>
            <a:chExt cx="6708412" cy="338939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C983CCB-67D6-4122-BA99-BE084F90A703}"/>
                </a:ext>
              </a:extLst>
            </p:cNvPr>
            <p:cNvSpPr/>
            <p:nvPr/>
          </p:nvSpPr>
          <p:spPr bwMode="auto">
            <a:xfrm>
              <a:off x="3381185" y="3363226"/>
              <a:ext cx="921600" cy="921600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92122DF-29A3-49F5-B721-E6E041F99E09}"/>
                </a:ext>
              </a:extLst>
            </p:cNvPr>
            <p:cNvSpPr/>
            <p:nvPr/>
          </p:nvSpPr>
          <p:spPr bwMode="auto">
            <a:xfrm>
              <a:off x="3381185" y="5831016"/>
              <a:ext cx="921600" cy="921600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46F5042-CBE5-4589-AA89-7A413C948B3A}"/>
                </a:ext>
              </a:extLst>
            </p:cNvPr>
            <p:cNvSpPr/>
            <p:nvPr/>
          </p:nvSpPr>
          <p:spPr bwMode="auto">
            <a:xfrm>
              <a:off x="3381185" y="4596389"/>
              <a:ext cx="921600" cy="921600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9BEF202-8AB1-4CA5-8368-1BBBA3BEC055}"/>
                </a:ext>
              </a:extLst>
            </p:cNvPr>
            <p:cNvSpPr/>
            <p:nvPr/>
          </p:nvSpPr>
          <p:spPr bwMode="auto">
            <a:xfrm>
              <a:off x="5319431" y="3933729"/>
              <a:ext cx="921600" cy="921600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87257C-DE02-41C6-9C2E-2958F745B2DB}"/>
                </a:ext>
              </a:extLst>
            </p:cNvPr>
            <p:cNvSpPr/>
            <p:nvPr/>
          </p:nvSpPr>
          <p:spPr bwMode="auto">
            <a:xfrm>
              <a:off x="5319431" y="5316100"/>
              <a:ext cx="921600" cy="921600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76632AA3-3BFD-4E73-840E-E292A376F943}"/>
                </a:ext>
              </a:extLst>
            </p:cNvPr>
            <p:cNvCxnSpPr>
              <a:cxnSpLocks/>
              <a:stCxn id="68" idx="6"/>
              <a:endCxn id="45" idx="2"/>
            </p:cNvCxnSpPr>
            <p:nvPr/>
          </p:nvCxnSpPr>
          <p:spPr bwMode="auto">
            <a:xfrm flipV="1">
              <a:off x="2370326" y="3824026"/>
              <a:ext cx="1010859" cy="57096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FFF07DD-5532-439B-B69E-DD738CCC1DB3}"/>
                </a:ext>
              </a:extLst>
            </p:cNvPr>
            <p:cNvCxnSpPr>
              <a:cxnSpLocks/>
              <a:stCxn id="68" idx="6"/>
            </p:cNvCxnSpPr>
            <p:nvPr/>
          </p:nvCxnSpPr>
          <p:spPr bwMode="auto">
            <a:xfrm>
              <a:off x="2370326" y="4394987"/>
              <a:ext cx="1062086" cy="46724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ADA22B3-9644-4102-9836-5B2AAD2DBC1E}"/>
                </a:ext>
              </a:extLst>
            </p:cNvPr>
            <p:cNvCxnSpPr>
              <a:cxnSpLocks/>
              <a:stCxn id="68" idx="6"/>
              <a:endCxn id="46" idx="1"/>
            </p:cNvCxnSpPr>
            <p:nvPr/>
          </p:nvCxnSpPr>
          <p:spPr bwMode="auto">
            <a:xfrm>
              <a:off x="2370326" y="4394987"/>
              <a:ext cx="1145824" cy="15709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213CC7C-4A36-4A74-8A9F-9422917DF24C}"/>
                </a:ext>
              </a:extLst>
            </p:cNvPr>
            <p:cNvCxnSpPr>
              <a:cxnSpLocks/>
              <a:stCxn id="69" idx="6"/>
              <a:endCxn id="45" idx="3"/>
            </p:cNvCxnSpPr>
            <p:nvPr/>
          </p:nvCxnSpPr>
          <p:spPr bwMode="auto">
            <a:xfrm flipV="1">
              <a:off x="2370326" y="4149861"/>
              <a:ext cx="1145824" cy="16338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6547F23-B57B-4F46-BF06-4D681327C86C}"/>
                </a:ext>
              </a:extLst>
            </p:cNvPr>
            <p:cNvCxnSpPr>
              <a:cxnSpLocks/>
              <a:stCxn id="69" idx="6"/>
            </p:cNvCxnSpPr>
            <p:nvPr/>
          </p:nvCxnSpPr>
          <p:spPr bwMode="auto">
            <a:xfrm flipV="1">
              <a:off x="2370326" y="5233916"/>
              <a:ext cx="1082558" cy="54982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760F4BF-1E0A-46BD-B830-25CE2B8D2472}"/>
                </a:ext>
              </a:extLst>
            </p:cNvPr>
            <p:cNvCxnSpPr>
              <a:cxnSpLocks/>
              <a:stCxn id="69" idx="6"/>
              <a:endCxn id="46" idx="2"/>
            </p:cNvCxnSpPr>
            <p:nvPr/>
          </p:nvCxnSpPr>
          <p:spPr bwMode="auto">
            <a:xfrm>
              <a:off x="2370326" y="5783738"/>
              <a:ext cx="1010859" cy="50807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3DD4C19-D8CA-48CE-9D80-439CCED30ABB}"/>
                </a:ext>
              </a:extLst>
            </p:cNvPr>
            <p:cNvCxnSpPr>
              <a:cxnSpLocks/>
              <a:stCxn id="45" idx="6"/>
            </p:cNvCxnSpPr>
            <p:nvPr/>
          </p:nvCxnSpPr>
          <p:spPr bwMode="auto">
            <a:xfrm>
              <a:off x="4302785" y="3824026"/>
              <a:ext cx="1040314" cy="38630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BEFA2A9-BAD4-4EF9-BE8F-6FEBE49C6180}"/>
                </a:ext>
              </a:extLst>
            </p:cNvPr>
            <p:cNvCxnSpPr>
              <a:cxnSpLocks/>
              <a:stCxn id="45" idx="6"/>
              <a:endCxn id="49" idx="1"/>
            </p:cNvCxnSpPr>
            <p:nvPr/>
          </p:nvCxnSpPr>
          <p:spPr bwMode="auto">
            <a:xfrm>
              <a:off x="4302785" y="3824026"/>
              <a:ext cx="1151611" cy="162703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E94937F-9C7E-43C4-ADCC-4F124321982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 bwMode="auto">
            <a:xfrm flipV="1">
              <a:off x="4302785" y="4394529"/>
              <a:ext cx="1016646" cy="6626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69937AF-5F62-46FF-92E9-8A5CD76FE815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 bwMode="auto">
            <a:xfrm>
              <a:off x="4302785" y="5057189"/>
              <a:ext cx="1016646" cy="71971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F02A3A3E-735C-43ED-82A5-4729ECF1EFB2}"/>
                </a:ext>
              </a:extLst>
            </p:cNvPr>
            <p:cNvCxnSpPr>
              <a:cxnSpLocks/>
              <a:stCxn id="46" idx="6"/>
              <a:endCxn id="48" idx="3"/>
            </p:cNvCxnSpPr>
            <p:nvPr/>
          </p:nvCxnSpPr>
          <p:spPr bwMode="auto">
            <a:xfrm flipV="1">
              <a:off x="4302785" y="4720364"/>
              <a:ext cx="1151611" cy="15714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FD9D08E-A023-44A4-AD61-3C6C2B35F14C}"/>
                </a:ext>
              </a:extLst>
            </p:cNvPr>
            <p:cNvCxnSpPr>
              <a:cxnSpLocks/>
              <a:stCxn id="46" idx="6"/>
            </p:cNvCxnSpPr>
            <p:nvPr/>
          </p:nvCxnSpPr>
          <p:spPr bwMode="auto">
            <a:xfrm flipV="1">
              <a:off x="4302785" y="5916304"/>
              <a:ext cx="1016646" cy="3755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1930DC2-C484-43AF-8015-0CB1B8A949E0}"/>
                </a:ext>
              </a:extLst>
            </p:cNvPr>
            <p:cNvCxnSpPr>
              <a:cxnSpLocks/>
              <a:stCxn id="48" idx="6"/>
              <a:endCxn id="70" idx="2"/>
            </p:cNvCxnSpPr>
            <p:nvPr/>
          </p:nvCxnSpPr>
          <p:spPr>
            <a:xfrm>
              <a:off x="6241031" y="4394529"/>
              <a:ext cx="991779" cy="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1D3F1B8-8327-4881-80D5-3349E909F682}"/>
                </a:ext>
              </a:extLst>
            </p:cNvPr>
            <p:cNvCxnSpPr>
              <a:cxnSpLocks/>
              <a:stCxn id="49" idx="6"/>
              <a:endCxn id="71" idx="2"/>
            </p:cNvCxnSpPr>
            <p:nvPr/>
          </p:nvCxnSpPr>
          <p:spPr>
            <a:xfrm>
              <a:off x="6241031" y="5776900"/>
              <a:ext cx="991779" cy="68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D30C48B-A3C9-46E2-8366-F76F9882375E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6241031" y="4394529"/>
              <a:ext cx="1046873" cy="11464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CB076BF-4C9D-41A3-96BF-68A50F2DF5C2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 flipV="1">
              <a:off x="6241031" y="4572002"/>
              <a:ext cx="1019578" cy="12048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430DA92-4B41-4700-ABCC-C191C9F04D7F}"/>
                </a:ext>
              </a:extLst>
            </p:cNvPr>
            <p:cNvSpPr/>
            <p:nvPr/>
          </p:nvSpPr>
          <p:spPr bwMode="auto">
            <a:xfrm>
              <a:off x="1447362" y="3933729"/>
              <a:ext cx="922964" cy="922516"/>
            </a:xfrm>
            <a:prstGeom prst="ellipse">
              <a:avLst/>
            </a:prstGeom>
            <a:blipFill>
              <a:blip r:embed="rId2">
                <a:grayscl/>
              </a:blip>
              <a:stretch>
                <a:fillRect/>
              </a:stretch>
            </a:blip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F3DA6A-6B4A-4625-BCC7-0D2109B9ED8C}"/>
                </a:ext>
              </a:extLst>
            </p:cNvPr>
            <p:cNvSpPr/>
            <p:nvPr/>
          </p:nvSpPr>
          <p:spPr bwMode="auto">
            <a:xfrm>
              <a:off x="1447362" y="5322480"/>
              <a:ext cx="922964" cy="922516"/>
            </a:xfrm>
            <a:prstGeom prst="ellipse">
              <a:avLst/>
            </a:prstGeom>
            <a:blipFill>
              <a:blip r:embed="rId3">
                <a:grayscl/>
              </a:blip>
              <a:stretch>
                <a:fillRect/>
              </a:stretch>
            </a:blip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651CADD-8A4D-446C-8F3B-94F9749BC3C2}"/>
                </a:ext>
              </a:extLst>
            </p:cNvPr>
            <p:cNvSpPr/>
            <p:nvPr/>
          </p:nvSpPr>
          <p:spPr bwMode="auto">
            <a:xfrm>
              <a:off x="7232810" y="3933729"/>
              <a:ext cx="922964" cy="922516"/>
            </a:xfrm>
            <a:prstGeom prst="ellipse">
              <a:avLst/>
            </a:prstGeom>
            <a:blipFill>
              <a:blip r:embed="rId4">
                <a:grayscl/>
              </a:blip>
              <a:stretch>
                <a:fillRect/>
              </a:stretch>
            </a:blip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F765794-5D60-431C-8903-54A0DE5A2BE9}"/>
                </a:ext>
              </a:extLst>
            </p:cNvPr>
            <p:cNvSpPr/>
            <p:nvPr/>
          </p:nvSpPr>
          <p:spPr bwMode="auto">
            <a:xfrm>
              <a:off x="7232810" y="5322480"/>
              <a:ext cx="922964" cy="922516"/>
            </a:xfrm>
            <a:prstGeom prst="ellipse">
              <a:avLst/>
            </a:prstGeom>
            <a:blipFill>
              <a:blip r:embed="rId5">
                <a:grayscl/>
              </a:blip>
              <a:stretch>
                <a:fillRect/>
              </a:stretch>
            </a:blip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3.4  3</a:t>
            </a:r>
            <a:r>
              <a:rPr lang="ko-KR" altLang="en-US"/>
              <a:t>층 신경망 구현하기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E2F4659F-3EA9-46F2-859B-42B53AEB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>
                <a:sym typeface="Wingdings" pitchFamily="2" charset="2"/>
              </a:rPr>
              <a:t>중요한 표기</a:t>
            </a:r>
            <a:endParaRPr lang="en-US" altLang="ko-KR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3F6408-18AE-4EA4-9F28-70B91E9E346F}"/>
              </a:ext>
            </a:extLst>
          </p:cNvPr>
          <p:cNvGrpSpPr/>
          <p:nvPr/>
        </p:nvGrpSpPr>
        <p:grpSpPr>
          <a:xfrm>
            <a:off x="976592" y="2921915"/>
            <a:ext cx="3121105" cy="3670337"/>
            <a:chOff x="1190786" y="2458887"/>
            <a:chExt cx="3121105" cy="3670337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F19D56C-77A1-4DC2-9132-12F39C4A6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9094" y="2947111"/>
              <a:ext cx="1096962" cy="6191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6C7BB15-DBD9-4FE2-8A97-5268558AAD45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41" y="3566323"/>
              <a:ext cx="1151084" cy="50405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E0FF5E4-F0C9-480D-81CF-D32ABB37705C}"/>
                </a:ext>
              </a:extLst>
            </p:cNvPr>
            <p:cNvCxnSpPr>
              <a:cxnSpLocks/>
            </p:cNvCxnSpPr>
            <p:nvPr/>
          </p:nvCxnSpPr>
          <p:spPr>
            <a:xfrm>
              <a:off x="2199094" y="3566236"/>
              <a:ext cx="1244328" cy="170285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B9C5EC2-5884-4231-856D-438568555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9441" y="3145809"/>
              <a:ext cx="1151084" cy="19209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83E0CF3-891C-4B18-A9BF-671261CA2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9094" y="4483416"/>
              <a:ext cx="1151431" cy="5830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9ABECA8-1363-45A8-B1F0-42DA63F04D41}"/>
                </a:ext>
              </a:extLst>
            </p:cNvPr>
            <p:cNvCxnSpPr>
              <a:cxnSpLocks/>
            </p:cNvCxnSpPr>
            <p:nvPr/>
          </p:nvCxnSpPr>
          <p:spPr>
            <a:xfrm>
              <a:off x="2199094" y="5066424"/>
              <a:ext cx="1096962" cy="558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9DCDB38-72FE-4BBF-94B3-F093E78BF8DF}"/>
                </a:ext>
              </a:extLst>
            </p:cNvPr>
            <p:cNvSpPr/>
            <p:nvPr/>
          </p:nvSpPr>
          <p:spPr bwMode="auto">
            <a:xfrm>
              <a:off x="1190967" y="4554775"/>
              <a:ext cx="1008490" cy="1008000"/>
            </a:xfrm>
            <a:prstGeom prst="ellipse">
              <a:avLst/>
            </a:prstGeom>
            <a:blipFill>
              <a:blip r:embed="rId2">
                <a:grayscl/>
              </a:blip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7A6699-7C57-4C59-A483-2F221E823CF6}"/>
                </a:ext>
              </a:extLst>
            </p:cNvPr>
            <p:cNvSpPr/>
            <p:nvPr/>
          </p:nvSpPr>
          <p:spPr bwMode="auto">
            <a:xfrm>
              <a:off x="1190786" y="3077534"/>
              <a:ext cx="1008490" cy="1008000"/>
            </a:xfrm>
            <a:prstGeom prst="ellipse">
              <a:avLst/>
            </a:prstGeom>
            <a:blipFill>
              <a:blip r:embed="rId3">
                <a:grayscl/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4ED7D9-05DD-4DEB-9FB0-F2A2B586BB19}"/>
                </a:ext>
              </a:extLst>
            </p:cNvPr>
            <p:cNvSpPr/>
            <p:nvPr/>
          </p:nvSpPr>
          <p:spPr bwMode="auto">
            <a:xfrm>
              <a:off x="3295787" y="2458887"/>
              <a:ext cx="1008490" cy="1008000"/>
            </a:xfrm>
            <a:prstGeom prst="ellipse">
              <a:avLst/>
            </a:prstGeom>
            <a:blipFill>
              <a:blip r:embed="rId4">
                <a:biLevel thresh="75000"/>
              </a:blip>
              <a:stretch>
                <a:fillRect/>
              </a:stretch>
            </a:blipFill>
            <a:ln w="38100"/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408FD98-9295-4A44-9148-E352B9E41AAA}"/>
                </a:ext>
              </a:extLst>
            </p:cNvPr>
            <p:cNvSpPr/>
            <p:nvPr/>
          </p:nvSpPr>
          <p:spPr bwMode="auto">
            <a:xfrm>
              <a:off x="3295598" y="3766508"/>
              <a:ext cx="1008490" cy="1008000"/>
            </a:xfrm>
            <a:prstGeom prst="ellipse">
              <a:avLst/>
            </a:prstGeom>
            <a:blipFill>
              <a:blip r:embed="rId5">
                <a:grayscl/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347BCBB-4DDF-476E-83A6-8337C369A845}"/>
                </a:ext>
              </a:extLst>
            </p:cNvPr>
            <p:cNvSpPr/>
            <p:nvPr/>
          </p:nvSpPr>
          <p:spPr bwMode="auto">
            <a:xfrm>
              <a:off x="3303401" y="5121224"/>
              <a:ext cx="1008490" cy="1008000"/>
            </a:xfrm>
            <a:prstGeom prst="ellipse">
              <a:avLst/>
            </a:prstGeom>
            <a:blipFill>
              <a:blip r:embed="rId6">
                <a:grayscl/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A42B8D-6FE1-414B-9C3C-6EEB66B4E2C3}"/>
                </a:ext>
              </a:extLst>
            </p:cNvPr>
            <p:cNvSpPr/>
            <p:nvPr/>
          </p:nvSpPr>
          <p:spPr>
            <a:xfrm>
              <a:off x="2359869" y="3363530"/>
              <a:ext cx="661916" cy="436007"/>
            </a:xfrm>
            <a:prstGeom prst="rect">
              <a:avLst/>
            </a:prstGeom>
            <a:blipFill>
              <a:blip r:embed="rId7">
                <a:biLevel thresh="75000"/>
              </a:blip>
              <a:stretch>
                <a:fillRect b="-2778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C6DAF5-46DF-4BF6-B585-262E8C78DE0A}"/>
              </a:ext>
            </a:extLst>
          </p:cNvPr>
          <p:cNvGrpSpPr/>
          <p:nvPr/>
        </p:nvGrpSpPr>
        <p:grpSpPr>
          <a:xfrm>
            <a:off x="4840677" y="3456117"/>
            <a:ext cx="3213249" cy="2352735"/>
            <a:chOff x="4977000" y="3062267"/>
            <a:chExt cx="3213249" cy="2352735"/>
          </a:xfrm>
        </p:grpSpPr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E8B4F672-3735-48BB-BB6B-19C4091079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86787" y="4661673"/>
              <a:ext cx="687388" cy="349250"/>
            </a:xfrm>
            <a:prstGeom prst="bentConnector3">
              <a:avLst>
                <a:gd name="adj1" fmla="val 1002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46D97E0-71B9-4380-BABA-D51ABF746D7D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 rot="16200000" flipH="1">
              <a:off x="5728910" y="4493528"/>
              <a:ext cx="322232" cy="319086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12">
              <a:extLst>
                <a:ext uri="{FF2B5EF4-FFF2-40B4-BE49-F238E27FC236}">
                  <a16:creationId xmlns:a16="http://schemas.microsoft.com/office/drawing/2014/main" id="{E972F02D-3780-4050-9F16-8617F5289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9544" y="5014892"/>
              <a:ext cx="23407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latinLnBrk="1">
                <a:defRPr kumimoji="1" sz="2000"/>
              </a:lvl1pPr>
              <a:lvl2pPr marL="742950" indent="-285750">
                <a:defRPr kumimoji="1"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/>
                <a:t>다음 층의 </a:t>
              </a:r>
              <a:r>
                <a:rPr lang="en-US" altLang="ko-KR"/>
                <a:t>1</a:t>
              </a:r>
              <a:r>
                <a:rPr lang="ko-KR" altLang="en-US"/>
                <a:t>번째 뉴런</a:t>
              </a:r>
            </a:p>
          </p:txBody>
        </p:sp>
        <p:sp>
          <p:nvSpPr>
            <p:cNvPr id="75" name="TextBox 68">
              <a:extLst>
                <a:ext uri="{FF2B5EF4-FFF2-40B4-BE49-F238E27FC236}">
                  <a16:creationId xmlns:a16="http://schemas.microsoft.com/office/drawing/2014/main" id="{016DA435-7204-41AD-9E38-1E53CD0A7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569" y="4614132"/>
              <a:ext cx="21114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/>
              <a:r>
                <a:rPr lang="ko-KR" altLang="en-US" sz="2000">
                  <a:latin typeface="+mn-lt"/>
                  <a:ea typeface="+mn-ea"/>
                </a:rPr>
                <a:t>앞 층의 </a:t>
              </a:r>
              <a:r>
                <a:rPr lang="en-US" altLang="ko-KR" sz="2000">
                  <a:latin typeface="+mn-lt"/>
                  <a:ea typeface="+mn-ea"/>
                </a:rPr>
                <a:t>2</a:t>
              </a:r>
              <a:r>
                <a:rPr lang="ko-KR" altLang="en-US" sz="2000">
                  <a:latin typeface="+mn-lt"/>
                  <a:ea typeface="+mn-ea"/>
                </a:rPr>
                <a:t>번째 뉴런</a:t>
              </a:r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A03F0E02-288A-43C2-911A-AE5D8BF68D09}"/>
                </a:ext>
              </a:extLst>
            </p:cNvPr>
            <p:cNvCxnSpPr/>
            <p:nvPr/>
          </p:nvCxnSpPr>
          <p:spPr>
            <a:xfrm flipV="1">
              <a:off x="5730481" y="3246417"/>
              <a:ext cx="534988" cy="501650"/>
            </a:xfrm>
            <a:prstGeom prst="bentConnector3">
              <a:avLst>
                <a:gd name="adj1" fmla="val -57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7">
              <a:extLst>
                <a:ext uri="{FF2B5EF4-FFF2-40B4-BE49-F238E27FC236}">
                  <a16:creationId xmlns:a16="http://schemas.microsoft.com/office/drawing/2014/main" id="{AECE5EF3-7F83-41A7-8098-1F7EB9807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906" y="3062267"/>
              <a:ext cx="1537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>
                  <a:latin typeface="+mn-lt"/>
                  <a:ea typeface="+mn-ea"/>
                </a:rPr>
                <a:t>1</a:t>
              </a:r>
              <a:r>
                <a:rPr lang="ko-KR" altLang="en-US" sz="2000">
                  <a:latin typeface="+mn-lt"/>
                  <a:ea typeface="+mn-ea"/>
                </a:rPr>
                <a:t>층의 가중치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C8411D-0671-4EB9-85CF-594F2341530D}"/>
                </a:ext>
              </a:extLst>
            </p:cNvPr>
            <p:cNvSpPr/>
            <p:nvPr/>
          </p:nvSpPr>
          <p:spPr>
            <a:xfrm>
              <a:off x="4977000" y="3684328"/>
              <a:ext cx="1203843" cy="792977"/>
            </a:xfrm>
            <a:prstGeom prst="rect">
              <a:avLst/>
            </a:prstGeom>
            <a:blipFill>
              <a:blip r:embed="rId7">
                <a:biLevel thresh="75000"/>
              </a:blip>
              <a:stretch>
                <a:fillRect b="-2778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4B4657E-6FCC-40C9-9669-87AF65C38696}"/>
              </a:ext>
            </a:extLst>
          </p:cNvPr>
          <p:cNvGrpSpPr/>
          <p:nvPr/>
        </p:nvGrpSpPr>
        <p:grpSpPr>
          <a:xfrm>
            <a:off x="976592" y="2461853"/>
            <a:ext cx="3236912" cy="369332"/>
            <a:chOff x="4689366" y="3547766"/>
            <a:chExt cx="323691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66D953-A300-49E9-9B45-637EB1B87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중요한 표기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9C88D4C-7548-42C9-8F19-3AEB77F5F40F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85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3.4  3</a:t>
            </a:r>
            <a:r>
              <a:rPr lang="ko-KR" altLang="en-US"/>
              <a:t>층 신경망 구현하기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77C87E9-690C-4673-BADC-1EC8FDB8013C}"/>
              </a:ext>
            </a:extLst>
          </p:cNvPr>
          <p:cNvGrpSpPr/>
          <p:nvPr/>
        </p:nvGrpSpPr>
        <p:grpSpPr>
          <a:xfrm>
            <a:off x="905329" y="1588331"/>
            <a:ext cx="7333341" cy="4610798"/>
            <a:chOff x="905329" y="1588331"/>
            <a:chExt cx="7333341" cy="4610798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737192D-48F8-4335-A404-D31D87203E4E}"/>
                </a:ext>
              </a:extLst>
            </p:cNvPr>
            <p:cNvSpPr/>
            <p:nvPr/>
          </p:nvSpPr>
          <p:spPr bwMode="auto">
            <a:xfrm>
              <a:off x="3023263" y="2476223"/>
              <a:ext cx="1013550" cy="1013058"/>
            </a:xfrm>
            <a:prstGeom prst="ellipse">
              <a:avLst/>
            </a:prstGeom>
            <a:blipFill>
              <a:blip r:embed="rId2">
                <a:biLevel thresh="75000"/>
              </a:blip>
              <a:stretch>
                <a:fillRect/>
              </a:stretch>
            </a:blipFill>
            <a:ln w="38100">
              <a:noFill/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F676FA0-021B-45BD-A3B5-085E5B36D73F}"/>
                </a:ext>
              </a:extLst>
            </p:cNvPr>
            <p:cNvSpPr/>
            <p:nvPr/>
          </p:nvSpPr>
          <p:spPr bwMode="auto">
            <a:xfrm>
              <a:off x="3026868" y="5197515"/>
              <a:ext cx="1002100" cy="1001614"/>
            </a:xfrm>
            <a:prstGeom prst="ellipse">
              <a:avLst/>
            </a:prstGeom>
            <a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495D522-309C-461A-A7BD-58E19C355BD6}"/>
                </a:ext>
              </a:extLst>
            </p:cNvPr>
            <p:cNvSpPr/>
            <p:nvPr/>
          </p:nvSpPr>
          <p:spPr bwMode="auto">
            <a:xfrm>
              <a:off x="3031124" y="3828886"/>
              <a:ext cx="997906" cy="1023555"/>
            </a:xfrm>
            <a:prstGeom prst="ellipse">
              <a:avLst/>
            </a:prstGeom>
            <a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893D5B4-5A91-4713-A630-360E8AAA0CE3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1926343" y="2092363"/>
              <a:ext cx="1242252" cy="1890539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C895D40-C9AE-47D2-A989-9A03BFB5AE8D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1926343" y="2092363"/>
              <a:ext cx="1401139" cy="3150006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B91FCAB-2D0C-4CF7-971B-3B006C24B6AC}"/>
                </a:ext>
              </a:extLst>
            </p:cNvPr>
            <p:cNvSpPr/>
            <p:nvPr/>
          </p:nvSpPr>
          <p:spPr>
            <a:xfrm>
              <a:off x="5126743" y="4647500"/>
              <a:ext cx="1008062" cy="10080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DAC8A62-13C0-4AEA-8A94-CB971A90F69C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 flipV="1">
              <a:off x="1919782" y="2985281"/>
              <a:ext cx="1101123" cy="64101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5FDA26F-E8C7-49A3-A7F1-AC44D55BCD18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1919782" y="3626296"/>
              <a:ext cx="1111342" cy="647082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E0FDAB6-E703-49C7-B0EC-428888083A7B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1919782" y="3626296"/>
              <a:ext cx="1186405" cy="1766198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ED780E8-84FE-485B-AB33-AB308DCE37E6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 flipV="1">
              <a:off x="1913819" y="3229325"/>
              <a:ext cx="1185544" cy="192223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9EE69A-3E5B-48F2-A6EC-FA994A086FBA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 flipV="1">
              <a:off x="1913819" y="4526465"/>
              <a:ext cx="1158248" cy="625098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DEE0339-14C8-4958-84D0-37558009EA3B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1913819" y="5151563"/>
              <a:ext cx="1107086" cy="541724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C43E623-6622-4562-96C9-5B12B68859DE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4029395" y="2985281"/>
              <a:ext cx="1096920" cy="641015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619FD8B-36FC-40FF-ABB9-47088190908B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029395" y="2985281"/>
              <a:ext cx="1244975" cy="1809846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BE4D97E-A3FA-422D-ACFB-CD2343180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9395" y="3775235"/>
              <a:ext cx="1117132" cy="564049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A38AA78-E6DA-4AB4-832A-C8997C685A1B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95" y="4339284"/>
              <a:ext cx="1123956" cy="609658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2AAF23E-DD56-491D-959A-D5DB5D5820DD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V="1">
              <a:off x="4029395" y="3982678"/>
              <a:ext cx="1244610" cy="1710609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B33EEDC-4769-4DB1-8C4F-556114051C7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4029395" y="5151532"/>
              <a:ext cx="1097348" cy="541755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9E124CB-22D1-407E-B41D-160475320E3D}"/>
                </a:ext>
              </a:extLst>
            </p:cNvPr>
            <p:cNvCxnSpPr>
              <a:cxnSpLocks/>
              <a:stCxn id="80" idx="6"/>
              <a:endCxn id="86" idx="2"/>
            </p:cNvCxnSpPr>
            <p:nvPr/>
          </p:nvCxnSpPr>
          <p:spPr>
            <a:xfrm flipV="1">
              <a:off x="6134805" y="3617676"/>
              <a:ext cx="1067994" cy="8620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54A58A6-139A-4D14-96BA-23E2F1083EA0}"/>
                </a:ext>
              </a:extLst>
            </p:cNvPr>
            <p:cNvCxnSpPr>
              <a:cxnSpLocks/>
              <a:stCxn id="42" idx="6"/>
              <a:endCxn id="87" idx="2"/>
            </p:cNvCxnSpPr>
            <p:nvPr/>
          </p:nvCxnSpPr>
          <p:spPr>
            <a:xfrm>
              <a:off x="6134805" y="5151532"/>
              <a:ext cx="1095375" cy="31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C228469-4320-470E-B8B1-6AB82EC17C8E}"/>
                </a:ext>
              </a:extLst>
            </p:cNvPr>
            <p:cNvSpPr/>
            <p:nvPr/>
          </p:nvSpPr>
          <p:spPr>
            <a:xfrm>
              <a:off x="918280" y="1588331"/>
              <a:ext cx="1008063" cy="1008063"/>
            </a:xfrm>
            <a:prstGeom prst="ellipse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2E9BCEF-BC3E-4055-A7CC-F36D7581FAB8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1926343" y="2092363"/>
              <a:ext cx="1145724" cy="676757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E7D678F-1388-4141-859D-336454480AC4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 flipV="1">
              <a:off x="6134805" y="3791541"/>
              <a:ext cx="1095375" cy="1359991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FA0E29F-C0F8-4027-8035-1F71621352D6}"/>
                </a:ext>
              </a:extLst>
            </p:cNvPr>
            <p:cNvSpPr/>
            <p:nvPr/>
          </p:nvSpPr>
          <p:spPr bwMode="auto">
            <a:xfrm>
              <a:off x="5126315" y="3122296"/>
              <a:ext cx="1008490" cy="10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7B86C48-D21C-4B5C-AA5E-E6D93B4B5819}"/>
                </a:ext>
              </a:extLst>
            </p:cNvPr>
            <p:cNvSpPr/>
            <p:nvPr/>
          </p:nvSpPr>
          <p:spPr bwMode="auto">
            <a:xfrm>
              <a:off x="911292" y="3122296"/>
              <a:ext cx="1008490" cy="1008000"/>
            </a:xfrm>
            <a:prstGeom prst="ellipse">
              <a:avLst/>
            </a:prstGeom>
            <a:blipFill>
              <a:blip r:embed="rId5">
                <a:grayscl/>
              </a:blip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3A676F5-8FF9-4ED2-A20D-B8C3B195C2EF}"/>
                </a:ext>
              </a:extLst>
            </p:cNvPr>
            <p:cNvSpPr/>
            <p:nvPr/>
          </p:nvSpPr>
          <p:spPr bwMode="auto">
            <a:xfrm>
              <a:off x="905329" y="4647563"/>
              <a:ext cx="1008490" cy="1008000"/>
            </a:xfrm>
            <a:prstGeom prst="ellipse">
              <a:avLst/>
            </a:prstGeom>
            <a:blipFill>
              <a:blip r:embed="rId6">
                <a:grayscl/>
              </a:blip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7F98B13-412E-4CB5-86F7-9396DE269692}"/>
                </a:ext>
              </a:extLst>
            </p:cNvPr>
            <p:cNvSpPr/>
            <p:nvPr/>
          </p:nvSpPr>
          <p:spPr bwMode="auto">
            <a:xfrm>
              <a:off x="7202799" y="3113676"/>
              <a:ext cx="1008490" cy="1008000"/>
            </a:xfrm>
            <a:prstGeom prst="ellipse">
              <a:avLst/>
            </a:prstGeom>
            <a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1DCABC7-4B60-4248-A225-B95148CB16BF}"/>
                </a:ext>
              </a:extLst>
            </p:cNvPr>
            <p:cNvSpPr/>
            <p:nvPr/>
          </p:nvSpPr>
          <p:spPr bwMode="auto">
            <a:xfrm>
              <a:off x="7230180" y="4647563"/>
              <a:ext cx="1008490" cy="1008000"/>
            </a:xfrm>
            <a:prstGeom prst="ellipse">
              <a:avLst/>
            </a:prstGeom>
            <a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B8CFCC5F-D36E-49ED-B26E-94FA9A21D0E7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>
              <a:off x="6134805" y="3626296"/>
              <a:ext cx="1127125" cy="1322646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D312D7-B002-4251-8EA8-8553233EFF7C}"/>
                </a:ext>
              </a:extLst>
            </p:cNvPr>
            <p:cNvSpPr/>
            <p:nvPr/>
          </p:nvSpPr>
          <p:spPr>
            <a:xfrm>
              <a:off x="2000466" y="3733325"/>
              <a:ext cx="661916" cy="436007"/>
            </a:xfrm>
            <a:prstGeom prst="rect">
              <a:avLst/>
            </a:prstGeom>
            <a:blipFill>
              <a:blip r:embed="rId9">
                <a:biLevel thresh="75000"/>
              </a:blip>
              <a:stretch>
                <a:fillRect b="-2778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4D109E7-E3E9-431B-B99B-0B0F80B4F205}"/>
                </a:ext>
              </a:extLst>
            </p:cNvPr>
            <p:cNvSpPr/>
            <p:nvPr/>
          </p:nvSpPr>
          <p:spPr>
            <a:xfrm>
              <a:off x="2052412" y="2846687"/>
              <a:ext cx="661916" cy="436007"/>
            </a:xfrm>
            <a:prstGeom prst="rect">
              <a:avLst/>
            </a:prstGeom>
            <a:blipFill>
              <a:blip r:embed="rId10">
                <a:grayscl/>
              </a:blip>
              <a:stretch>
                <a:fillRect b="-1370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BA2374-F138-4E37-85E7-739417B43342}"/>
                </a:ext>
              </a:extLst>
            </p:cNvPr>
            <p:cNvSpPr/>
            <p:nvPr/>
          </p:nvSpPr>
          <p:spPr>
            <a:xfrm>
              <a:off x="2272490" y="1944727"/>
              <a:ext cx="661916" cy="436007"/>
            </a:xfrm>
            <a:prstGeom prst="rect">
              <a:avLst/>
            </a:prstGeom>
            <a:blipFill>
              <a:blip r:embed="rId11">
                <a:grayscl/>
              </a:blip>
              <a:stretch>
                <a:fillRect b="-2778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5A7C206-E126-4F3D-8CF4-F79FBD0DA16A}"/>
              </a:ext>
            </a:extLst>
          </p:cNvPr>
          <p:cNvGrpSpPr/>
          <p:nvPr/>
        </p:nvGrpSpPr>
        <p:grpSpPr>
          <a:xfrm>
            <a:off x="2953544" y="6433128"/>
            <a:ext cx="3236912" cy="369332"/>
            <a:chOff x="4689366" y="3547766"/>
            <a:chExt cx="3236912" cy="36933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7D5637E-29A8-4D3B-A3FA-938D76CB4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입력층에서 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층으로의 신호 전달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9FAEC5B-0954-4551-AEE9-8F58F555E34B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84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3.4  3</a:t>
            </a:r>
            <a:r>
              <a:rPr lang="ko-KR" altLang="en-US"/>
              <a:t>층 신경망 구현하기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D98C92B-53EF-40F1-834E-9A1F8F9B63AB}"/>
              </a:ext>
            </a:extLst>
          </p:cNvPr>
          <p:cNvGrpSpPr/>
          <p:nvPr/>
        </p:nvGrpSpPr>
        <p:grpSpPr>
          <a:xfrm>
            <a:off x="2953544" y="6433128"/>
            <a:ext cx="3236912" cy="369332"/>
            <a:chOff x="4689366" y="3547766"/>
            <a:chExt cx="3236912" cy="36933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F6595F1-B79E-4552-86C7-B7C42A59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입력층에서 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층으로의 신호 전달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2CC459D-0A62-49C0-8B78-C3AA4E3F901C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FE93B86-134D-4632-A12C-05ABB7E0A967}"/>
              </a:ext>
            </a:extLst>
          </p:cNvPr>
          <p:cNvGrpSpPr/>
          <p:nvPr/>
        </p:nvGrpSpPr>
        <p:grpSpPr>
          <a:xfrm>
            <a:off x="905329" y="1506042"/>
            <a:ext cx="7333341" cy="4895952"/>
            <a:chOff x="905329" y="1506042"/>
            <a:chExt cx="7333341" cy="489595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B91FCAB-2D0C-4CF7-971B-3B006C24B6AC}"/>
                </a:ext>
              </a:extLst>
            </p:cNvPr>
            <p:cNvSpPr/>
            <p:nvPr/>
          </p:nvSpPr>
          <p:spPr>
            <a:xfrm>
              <a:off x="5126529" y="4650132"/>
              <a:ext cx="1008062" cy="10080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C43E623-6622-4562-96C9-5B12B68859DE}"/>
                </a:ext>
              </a:extLst>
            </p:cNvPr>
            <p:cNvCxnSpPr>
              <a:cxnSpLocks/>
              <a:stCxn id="135" idx="6"/>
              <a:endCxn id="80" idx="2"/>
            </p:cNvCxnSpPr>
            <p:nvPr/>
          </p:nvCxnSpPr>
          <p:spPr>
            <a:xfrm>
              <a:off x="4187917" y="2985384"/>
              <a:ext cx="938398" cy="643544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619FD8B-36FC-40FF-ABB9-47088190908B}"/>
                </a:ext>
              </a:extLst>
            </p:cNvPr>
            <p:cNvCxnSpPr>
              <a:cxnSpLocks/>
              <a:stCxn id="135" idx="6"/>
              <a:endCxn id="42" idx="1"/>
            </p:cNvCxnSpPr>
            <p:nvPr/>
          </p:nvCxnSpPr>
          <p:spPr>
            <a:xfrm>
              <a:off x="4187917" y="2985384"/>
              <a:ext cx="1086239" cy="1812375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BE4D97E-A3FA-422D-ACFB-CD2343180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34" y="3777869"/>
              <a:ext cx="936193" cy="585416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2AAF23E-DD56-491D-959A-D5DB5D5820DD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V="1">
              <a:off x="4216012" y="3985310"/>
              <a:ext cx="1057993" cy="1760551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B33EEDC-4769-4DB1-8C4F-556114051C7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4216012" y="5154164"/>
              <a:ext cx="910517" cy="591697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9E124CB-22D1-407E-B41D-160475320E3D}"/>
                </a:ext>
              </a:extLst>
            </p:cNvPr>
            <p:cNvCxnSpPr>
              <a:cxnSpLocks/>
              <a:stCxn id="80" idx="6"/>
              <a:endCxn id="86" idx="2"/>
            </p:cNvCxnSpPr>
            <p:nvPr/>
          </p:nvCxnSpPr>
          <p:spPr>
            <a:xfrm flipV="1">
              <a:off x="6134805" y="3620308"/>
              <a:ext cx="1067994" cy="8620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54A58A6-139A-4D14-96BA-23E2F1083EA0}"/>
                </a:ext>
              </a:extLst>
            </p:cNvPr>
            <p:cNvCxnSpPr>
              <a:cxnSpLocks/>
              <a:stCxn id="42" idx="6"/>
              <a:endCxn id="87" idx="2"/>
            </p:cNvCxnSpPr>
            <p:nvPr/>
          </p:nvCxnSpPr>
          <p:spPr>
            <a:xfrm>
              <a:off x="6134591" y="5154164"/>
              <a:ext cx="1095589" cy="31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E7D678F-1388-4141-859D-336454480AC4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 flipV="1">
              <a:off x="6134591" y="3794174"/>
              <a:ext cx="1095589" cy="1359990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FA0E29F-C0F8-4027-8035-1F71621352D6}"/>
                </a:ext>
              </a:extLst>
            </p:cNvPr>
            <p:cNvSpPr/>
            <p:nvPr/>
          </p:nvSpPr>
          <p:spPr bwMode="auto">
            <a:xfrm>
              <a:off x="5126315" y="3124928"/>
              <a:ext cx="1008490" cy="10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7F98B13-412E-4CB5-86F7-9396DE269692}"/>
                </a:ext>
              </a:extLst>
            </p:cNvPr>
            <p:cNvSpPr/>
            <p:nvPr/>
          </p:nvSpPr>
          <p:spPr bwMode="auto">
            <a:xfrm>
              <a:off x="7202799" y="3116308"/>
              <a:ext cx="1008490" cy="1008000"/>
            </a:xfrm>
            <a:prstGeom prst="ellipse">
              <a:avLst/>
            </a:pr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1DCABC7-4B60-4248-A225-B95148CB16BF}"/>
                </a:ext>
              </a:extLst>
            </p:cNvPr>
            <p:cNvSpPr/>
            <p:nvPr/>
          </p:nvSpPr>
          <p:spPr bwMode="auto">
            <a:xfrm>
              <a:off x="7230180" y="4650195"/>
              <a:ext cx="1008490" cy="1008000"/>
            </a:xfrm>
            <a:prstGeom prst="ellipse">
              <a:avLst/>
            </a:prstGeom>
            <a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B8CFCC5F-D36E-49ED-B26E-94FA9A21D0E7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>
              <a:off x="6134805" y="3628928"/>
              <a:ext cx="1146276" cy="1318385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737192D-48F8-4335-A404-D31D87203E4E}"/>
                </a:ext>
              </a:extLst>
            </p:cNvPr>
            <p:cNvSpPr/>
            <p:nvPr/>
          </p:nvSpPr>
          <p:spPr bwMode="auto">
            <a:xfrm>
              <a:off x="2872159" y="2327824"/>
              <a:ext cx="1315758" cy="13151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766EF90-84CC-453E-8209-F5F15CCCF85E}"/>
                </a:ext>
              </a:extLst>
            </p:cNvPr>
            <p:cNvSpPr/>
            <p:nvPr/>
          </p:nvSpPr>
          <p:spPr bwMode="auto">
            <a:xfrm>
              <a:off x="3698041" y="2743559"/>
              <a:ext cx="491945" cy="491706"/>
            </a:xfrm>
            <a:prstGeom prst="ellipse">
              <a:avLst/>
            </a:prstGeom>
            <a:blipFill>
              <a:blip r:embed="rId4">
                <a:biLevel thresh="75000"/>
              </a:blip>
              <a:stretch>
                <a:fillRect/>
              </a:stretch>
            </a:blipFill>
            <a:ln w="38100"/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1E1CE40-D2AB-40C9-BAD6-F0C514A9D267}"/>
                </a:ext>
              </a:extLst>
            </p:cNvPr>
            <p:cNvSpPr/>
            <p:nvPr/>
          </p:nvSpPr>
          <p:spPr bwMode="auto">
            <a:xfrm>
              <a:off x="2868055" y="2741012"/>
              <a:ext cx="496800" cy="496800"/>
            </a:xfrm>
            <a:prstGeom prst="ellipse">
              <a:avLst/>
            </a:prstGeom>
            <a:blipFill>
              <a:blip r:embed="rId5">
                <a:biLevel thresh="75000"/>
              </a:blip>
              <a:stretch>
                <a:fillRect/>
              </a:stretch>
            </a:blipFill>
            <a:ln w="38100"/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EB5435-12D6-4E54-AC96-28F547FE4272}"/>
                </a:ext>
              </a:extLst>
            </p:cNvPr>
            <p:cNvCxnSpPr>
              <a:cxnSpLocks/>
              <a:stCxn id="75" idx="6"/>
              <a:endCxn id="74" idx="2"/>
            </p:cNvCxnSpPr>
            <p:nvPr/>
          </p:nvCxnSpPr>
          <p:spPr>
            <a:xfrm>
              <a:off x="3364855" y="2989412"/>
              <a:ext cx="33318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BF15434-DDAF-4386-A5BE-C85F623920DA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>
              <a:off x="3887399" y="1865524"/>
              <a:ext cx="1321507" cy="1515659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9ADB27E-2BA9-4C01-9A13-98A7DA5B338F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>
              <a:off x="3887399" y="1865524"/>
              <a:ext cx="1520443" cy="2825480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9804A3D-D26B-4498-8B2F-E44F6B294E71}"/>
                </a:ext>
              </a:extLst>
            </p:cNvPr>
            <p:cNvSpPr/>
            <p:nvPr/>
          </p:nvSpPr>
          <p:spPr>
            <a:xfrm>
              <a:off x="3168436" y="1506042"/>
              <a:ext cx="718963" cy="71896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rgbClr val="A1A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ko-KR" altLang="en-US" dirty="0">
                <a:solidFill>
                  <a:srgbClr val="A1A0A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ECB0720-C3BA-4317-B0CE-50E85D2AC90A}"/>
                </a:ext>
              </a:extLst>
            </p:cNvPr>
            <p:cNvCxnSpPr>
              <a:cxnSpLocks/>
              <a:stCxn id="100" idx="6"/>
            </p:cNvCxnSpPr>
            <p:nvPr/>
          </p:nvCxnSpPr>
          <p:spPr>
            <a:xfrm>
              <a:off x="5990042" y="2322184"/>
              <a:ext cx="1271888" cy="1103607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02557FDC-348B-42DA-8D9D-137E1E161553}"/>
                </a:ext>
              </a:extLst>
            </p:cNvPr>
            <p:cNvCxnSpPr>
              <a:cxnSpLocks/>
              <a:stCxn id="100" idx="6"/>
            </p:cNvCxnSpPr>
            <p:nvPr/>
          </p:nvCxnSpPr>
          <p:spPr>
            <a:xfrm>
              <a:off x="5990042" y="2322184"/>
              <a:ext cx="1407045" cy="2440885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1CAB7995-835B-4C92-9A11-51C36AAC083B}"/>
                </a:ext>
              </a:extLst>
            </p:cNvPr>
            <p:cNvSpPr/>
            <p:nvPr/>
          </p:nvSpPr>
          <p:spPr>
            <a:xfrm>
              <a:off x="5271079" y="1962702"/>
              <a:ext cx="718963" cy="71896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rgbClr val="A1A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ko-KR" altLang="en-US" dirty="0">
                <a:solidFill>
                  <a:srgbClr val="A1A0A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604206C6-8237-4026-89A1-4E049E7A2F1F}"/>
                </a:ext>
              </a:extLst>
            </p:cNvPr>
            <p:cNvSpPr/>
            <p:nvPr/>
          </p:nvSpPr>
          <p:spPr bwMode="auto">
            <a:xfrm>
              <a:off x="2872159" y="5086874"/>
              <a:ext cx="1315758" cy="13151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A63DBAEC-20D5-415B-B78E-3ED40ECF7BF9}"/>
                </a:ext>
              </a:extLst>
            </p:cNvPr>
            <p:cNvSpPr/>
            <p:nvPr/>
          </p:nvSpPr>
          <p:spPr bwMode="auto">
            <a:xfrm>
              <a:off x="3711751" y="5498581"/>
              <a:ext cx="491945" cy="491706"/>
            </a:xfrm>
            <a:prstGeom prst="ellipse">
              <a:avLst/>
            </a:prstGeom>
            <a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38100"/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99ACE153-CCAB-44E7-BB54-55740DD8D7BE}"/>
                </a:ext>
              </a:extLst>
            </p:cNvPr>
            <p:cNvSpPr/>
            <p:nvPr/>
          </p:nvSpPr>
          <p:spPr bwMode="auto">
            <a:xfrm>
              <a:off x="2877533" y="5510434"/>
              <a:ext cx="468000" cy="468000"/>
            </a:xfrm>
            <a:prstGeom prst="ellipse">
              <a:avLst/>
            </a:prstGeom>
            <a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28575">
              <a:solidFill>
                <a:srgbClr val="D7D7D7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18D711E9-08D7-4715-A801-34E2B729469D}"/>
                </a:ext>
              </a:extLst>
            </p:cNvPr>
            <p:cNvCxnSpPr>
              <a:cxnSpLocks/>
              <a:stCxn id="131" idx="6"/>
              <a:endCxn id="130" idx="2"/>
            </p:cNvCxnSpPr>
            <p:nvPr/>
          </p:nvCxnSpPr>
          <p:spPr>
            <a:xfrm>
              <a:off x="3345533" y="5744434"/>
              <a:ext cx="36621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BD07E0E-8047-4EAE-8215-2ED4828673E3}"/>
                </a:ext>
              </a:extLst>
            </p:cNvPr>
            <p:cNvSpPr/>
            <p:nvPr/>
          </p:nvSpPr>
          <p:spPr bwMode="auto">
            <a:xfrm>
              <a:off x="2876262" y="3707304"/>
              <a:ext cx="1321199" cy="1321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741B1E16-CEC8-4C53-933F-85E3717AF729}"/>
                </a:ext>
              </a:extLst>
            </p:cNvPr>
            <p:cNvSpPr/>
            <p:nvPr/>
          </p:nvSpPr>
          <p:spPr bwMode="auto">
            <a:xfrm>
              <a:off x="3718575" y="4122051"/>
              <a:ext cx="488994" cy="491706"/>
            </a:xfrm>
            <a:prstGeom prst="ellipse">
              <a:avLst/>
            </a:prstGeom>
            <a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38100"/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A513555-EDAA-458A-AAE8-7C961BF13B83}"/>
                </a:ext>
              </a:extLst>
            </p:cNvPr>
            <p:cNvSpPr/>
            <p:nvPr/>
          </p:nvSpPr>
          <p:spPr bwMode="auto">
            <a:xfrm>
              <a:off x="2879513" y="4133904"/>
              <a:ext cx="468000" cy="468000"/>
            </a:xfrm>
            <a:prstGeom prst="ellipse">
              <a:avLst/>
            </a:prstGeom>
            <a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28575">
              <a:solidFill>
                <a:srgbClr val="D7D7D7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4487B0F2-0666-4BA9-A92B-86F0FF8E31D2}"/>
                </a:ext>
              </a:extLst>
            </p:cNvPr>
            <p:cNvCxnSpPr>
              <a:cxnSpLocks/>
              <a:stCxn id="142" idx="6"/>
              <a:endCxn id="141" idx="2"/>
            </p:cNvCxnSpPr>
            <p:nvPr/>
          </p:nvCxnSpPr>
          <p:spPr>
            <a:xfrm>
              <a:off x="3347513" y="4367904"/>
              <a:ext cx="37106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2A922CED-6155-4FA5-ACEC-EC71CC91043C}"/>
                </a:ext>
              </a:extLst>
            </p:cNvPr>
            <p:cNvCxnSpPr>
              <a:cxnSpLocks/>
            </p:cNvCxnSpPr>
            <p:nvPr/>
          </p:nvCxnSpPr>
          <p:spPr>
            <a:xfrm>
              <a:off x="1926343" y="2094995"/>
              <a:ext cx="1028531" cy="2106729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4C93E313-B902-4B6A-B4C5-C9C7D4C6E301}"/>
                </a:ext>
              </a:extLst>
            </p:cNvPr>
            <p:cNvCxnSpPr>
              <a:cxnSpLocks/>
            </p:cNvCxnSpPr>
            <p:nvPr/>
          </p:nvCxnSpPr>
          <p:spPr>
            <a:xfrm>
              <a:off x="1926343" y="2094995"/>
              <a:ext cx="1117108" cy="3411877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490F180A-972F-4F81-8C14-40AC12279B98}"/>
                </a:ext>
              </a:extLst>
            </p:cNvPr>
            <p:cNvCxnSpPr>
              <a:cxnSpLocks/>
            </p:cNvCxnSpPr>
            <p:nvPr/>
          </p:nvCxnSpPr>
          <p:spPr>
            <a:xfrm>
              <a:off x="1923136" y="3620308"/>
              <a:ext cx="963201" cy="746879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08315201-9A7F-42B2-B45E-5AC14C461335}"/>
                </a:ext>
              </a:extLst>
            </p:cNvPr>
            <p:cNvCxnSpPr>
              <a:cxnSpLocks/>
            </p:cNvCxnSpPr>
            <p:nvPr/>
          </p:nvCxnSpPr>
          <p:spPr>
            <a:xfrm>
              <a:off x="1923136" y="3620308"/>
              <a:ext cx="997485" cy="1961626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BE43C9CC-7C6F-42C7-AD51-8003CF380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151" y="4490113"/>
              <a:ext cx="997646" cy="661322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C42A8B9-C95E-46CB-92D9-3642EF58C39B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>
              <a:off x="1916151" y="5151435"/>
              <a:ext cx="961382" cy="592999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6B18D8B-0315-481C-8782-387A03CC30A0}"/>
                </a:ext>
              </a:extLst>
            </p:cNvPr>
            <p:cNvSpPr/>
            <p:nvPr/>
          </p:nvSpPr>
          <p:spPr>
            <a:xfrm>
              <a:off x="3338582" y="3925030"/>
              <a:ext cx="396660" cy="327861"/>
            </a:xfrm>
            <a:prstGeom prst="rect">
              <a:avLst/>
            </a:prstGeom>
            <a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25481" t="1" r="-21165" b="-16668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A58A0877-040A-49DB-B969-9266E63695D9}"/>
                </a:ext>
              </a:extLst>
            </p:cNvPr>
            <p:cNvSpPr/>
            <p:nvPr/>
          </p:nvSpPr>
          <p:spPr>
            <a:xfrm>
              <a:off x="3338582" y="5306885"/>
              <a:ext cx="396660" cy="327861"/>
            </a:xfrm>
            <a:prstGeom prst="rect">
              <a:avLst/>
            </a:prstGeom>
            <a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25481" t="1" r="-21165" b="-16668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C57FA6C1-853B-4F54-AB45-253A28508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07570" y="4365130"/>
              <a:ext cx="971295" cy="581404"/>
            </a:xfrm>
            <a:prstGeom prst="straightConnector1">
              <a:avLst/>
            </a:prstGeom>
            <a:noFill/>
            <a:ln w="12700" cap="flat" cmpd="sng" algn="ctr">
              <a:solidFill>
                <a:srgbClr val="D7D7D7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7BA71DA-353F-404A-876B-DD42BF7637B2}"/>
                </a:ext>
              </a:extLst>
            </p:cNvPr>
            <p:cNvSpPr/>
            <p:nvPr/>
          </p:nvSpPr>
          <p:spPr>
            <a:xfrm>
              <a:off x="3331708" y="2563796"/>
              <a:ext cx="396660" cy="327861"/>
            </a:xfrm>
            <a:prstGeom prst="rect">
              <a:avLst/>
            </a:prstGeom>
            <a:blipFill>
              <a:blip r:embed="rId10"/>
              <a:stretch>
                <a:fillRect l="-25481" t="1" r="-21165" b="-16668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ED780E8-84FE-485B-AB33-AB308DCE37E6}"/>
                </a:ext>
              </a:extLst>
            </p:cNvPr>
            <p:cNvCxnSpPr>
              <a:cxnSpLocks/>
              <a:stCxn id="85" idx="6"/>
              <a:endCxn id="75" idx="3"/>
            </p:cNvCxnSpPr>
            <p:nvPr/>
          </p:nvCxnSpPr>
          <p:spPr>
            <a:xfrm flipV="1">
              <a:off x="1913819" y="3165057"/>
              <a:ext cx="1026991" cy="198913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DAC8A62-13C0-4AEA-8A94-CB971A90F69C}"/>
                </a:ext>
              </a:extLst>
            </p:cNvPr>
            <p:cNvCxnSpPr>
              <a:cxnSpLocks/>
              <a:stCxn id="84" idx="6"/>
              <a:endCxn id="75" idx="2"/>
            </p:cNvCxnSpPr>
            <p:nvPr/>
          </p:nvCxnSpPr>
          <p:spPr>
            <a:xfrm flipV="1">
              <a:off x="1919782" y="2989412"/>
              <a:ext cx="948273" cy="63951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2E9BCEF-BC3E-4055-A7CC-F36D7581FAB8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1926343" y="2094995"/>
              <a:ext cx="980630" cy="777859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D312D7-B002-4251-8EA8-8553233EFF7C}"/>
                </a:ext>
              </a:extLst>
            </p:cNvPr>
            <p:cNvSpPr/>
            <p:nvPr/>
          </p:nvSpPr>
          <p:spPr>
            <a:xfrm>
              <a:off x="1939566" y="3673567"/>
              <a:ext cx="661916" cy="436007"/>
            </a:xfrm>
            <a:prstGeom prst="rect">
              <a:avLst/>
            </a:prstGeom>
            <a:blipFill>
              <a:blip r:embed="rId11">
                <a:biLevel thresh="75000"/>
              </a:blip>
              <a:stretch>
                <a:fillRect b="-2778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4D109E7-E3E9-431B-B99B-0B0F80B4F205}"/>
                </a:ext>
              </a:extLst>
            </p:cNvPr>
            <p:cNvSpPr/>
            <p:nvPr/>
          </p:nvSpPr>
          <p:spPr>
            <a:xfrm>
              <a:off x="2007204" y="2843210"/>
              <a:ext cx="661916" cy="436007"/>
            </a:xfrm>
            <a:prstGeom prst="rect">
              <a:avLst/>
            </a:prstGeom>
            <a:blipFill>
              <a:blip r:embed="rId12">
                <a:grayscl/>
              </a:blip>
              <a:stretch>
                <a:fillRect b="-1370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BA2374-F138-4E37-85E7-739417B43342}"/>
                </a:ext>
              </a:extLst>
            </p:cNvPr>
            <p:cNvSpPr/>
            <p:nvPr/>
          </p:nvSpPr>
          <p:spPr>
            <a:xfrm>
              <a:off x="2196595" y="1945545"/>
              <a:ext cx="661916" cy="436007"/>
            </a:xfrm>
            <a:prstGeom prst="rect">
              <a:avLst/>
            </a:prstGeom>
            <a:blipFill>
              <a:blip r:embed="rId13">
                <a:grayscl/>
              </a:blip>
              <a:stretch>
                <a:fillRect b="-2778"/>
              </a:stretch>
            </a:blipFill>
          </p:spPr>
          <p:txBody>
            <a:bodyPr/>
            <a:lstStyle/>
            <a:p>
              <a:endParaRPr lang="ko-KR" altLang="en-US">
                <a:noFill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C228469-4320-470E-B8B1-6AB82EC17C8E}"/>
                </a:ext>
              </a:extLst>
            </p:cNvPr>
            <p:cNvSpPr/>
            <p:nvPr/>
          </p:nvSpPr>
          <p:spPr>
            <a:xfrm>
              <a:off x="918280" y="1590963"/>
              <a:ext cx="1008063" cy="1008063"/>
            </a:xfrm>
            <a:prstGeom prst="ellipse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ambria Math" panose="02040503050406030204" pitchFamily="18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7B86C48-D21C-4B5C-AA5E-E6D93B4B5819}"/>
                </a:ext>
              </a:extLst>
            </p:cNvPr>
            <p:cNvSpPr/>
            <p:nvPr/>
          </p:nvSpPr>
          <p:spPr bwMode="auto">
            <a:xfrm>
              <a:off x="911292" y="3124928"/>
              <a:ext cx="1008490" cy="1008000"/>
            </a:xfrm>
            <a:prstGeom prst="ellipse">
              <a:avLst/>
            </a:prstGeom>
            <a:blipFill>
              <a:blip r:embed="rId14">
                <a:grayscl/>
              </a:blip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3A676F5-8FF9-4ED2-A20D-B8C3B195C2EF}"/>
                </a:ext>
              </a:extLst>
            </p:cNvPr>
            <p:cNvSpPr/>
            <p:nvPr/>
          </p:nvSpPr>
          <p:spPr bwMode="auto">
            <a:xfrm>
              <a:off x="905329" y="4650195"/>
              <a:ext cx="1008490" cy="1008000"/>
            </a:xfrm>
            <a:prstGeom prst="ellipse">
              <a:avLst/>
            </a:prstGeom>
            <a:blipFill>
              <a:blip r:embed="rId15">
                <a:grayscl/>
              </a:blip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36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3.4  3</a:t>
            </a:r>
            <a:r>
              <a:rPr lang="ko-KR" altLang="en-US"/>
              <a:t>층 신경망 구현하기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D98C92B-53EF-40F1-834E-9A1F8F9B63AB}"/>
              </a:ext>
            </a:extLst>
          </p:cNvPr>
          <p:cNvGrpSpPr/>
          <p:nvPr/>
        </p:nvGrpSpPr>
        <p:grpSpPr>
          <a:xfrm>
            <a:off x="2953544" y="6433128"/>
            <a:ext cx="3236912" cy="369332"/>
            <a:chOff x="4689366" y="3547766"/>
            <a:chExt cx="3236912" cy="36933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F6595F1-B79E-4552-86C7-B7C42A59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층에서 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층으로의 신호 전달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2CC459D-0A62-49C0-8B78-C3AA4E3F901C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타원 146">
            <a:extLst>
              <a:ext uri="{FF2B5EF4-FFF2-40B4-BE49-F238E27FC236}">
                <a16:creationId xmlns:a16="http://schemas.microsoft.com/office/drawing/2014/main" id="{AFE41F87-C68F-438D-B7AE-449C9DFCF1FD}"/>
              </a:ext>
            </a:extLst>
          </p:cNvPr>
          <p:cNvSpPr/>
          <p:nvPr/>
        </p:nvSpPr>
        <p:spPr bwMode="auto">
          <a:xfrm>
            <a:off x="4967191" y="4500203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82D726D-1DDB-4C0A-948A-43DF00ACCB2D}"/>
              </a:ext>
            </a:extLst>
          </p:cNvPr>
          <p:cNvSpPr/>
          <p:nvPr/>
        </p:nvSpPr>
        <p:spPr>
          <a:xfrm>
            <a:off x="5424620" y="4736175"/>
            <a:ext cx="396660" cy="327861"/>
          </a:xfrm>
          <a:prstGeom prst="rect">
            <a:avLst/>
          </a:pr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 l="-25481" t="1" r="-21165" b="-16668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D1AE476-CA1F-4957-B511-79394067DB84}"/>
              </a:ext>
            </a:extLst>
          </p:cNvPr>
          <p:cNvSpPr/>
          <p:nvPr/>
        </p:nvSpPr>
        <p:spPr bwMode="auto">
          <a:xfrm>
            <a:off x="4967191" y="2971916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672106A-50E1-4942-828E-49235F1CB7BC}"/>
              </a:ext>
            </a:extLst>
          </p:cNvPr>
          <p:cNvSpPr/>
          <p:nvPr/>
        </p:nvSpPr>
        <p:spPr>
          <a:xfrm>
            <a:off x="5424620" y="3207888"/>
            <a:ext cx="396660" cy="327861"/>
          </a:xfrm>
          <a:prstGeom prst="rect">
            <a:avLst/>
          </a:prstGeom>
          <a:blipFill>
            <a:blip r:embed="rId2"/>
            <a:stretch>
              <a:fillRect l="-25481" t="1" r="-21165" b="-16668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3A3959A-176C-4F91-9ADB-9B86B044993F}"/>
              </a:ext>
            </a:extLst>
          </p:cNvPr>
          <p:cNvSpPr/>
          <p:nvPr/>
        </p:nvSpPr>
        <p:spPr bwMode="auto">
          <a:xfrm>
            <a:off x="2872159" y="5086874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16D515E-E125-4C01-AD1C-30E36334BCC9}"/>
              </a:ext>
            </a:extLst>
          </p:cNvPr>
          <p:cNvSpPr/>
          <p:nvPr/>
        </p:nvSpPr>
        <p:spPr bwMode="auto">
          <a:xfrm>
            <a:off x="3711689" y="5498581"/>
            <a:ext cx="491945" cy="491706"/>
          </a:xfrm>
          <a:prstGeom prst="ellipse">
            <a:avLst/>
          </a:prstGeom>
          <a:blipFill>
            <a:blip r:embed="rId3">
              <a:biLevel thresh="75000"/>
            </a:blip>
            <a:stretch>
              <a:fillRect/>
            </a:stretch>
          </a:blipFill>
          <a:ln w="3810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39E1C01-63ED-4035-B194-7F9DC7DCA981}"/>
              </a:ext>
            </a:extLst>
          </p:cNvPr>
          <p:cNvSpPr/>
          <p:nvPr/>
        </p:nvSpPr>
        <p:spPr bwMode="auto">
          <a:xfrm>
            <a:off x="2877471" y="5510434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D81A92E-5305-4495-8CAC-7074496B92E1}"/>
              </a:ext>
            </a:extLst>
          </p:cNvPr>
          <p:cNvCxnSpPr>
            <a:cxnSpLocks/>
            <a:stCxn id="65" idx="6"/>
            <a:endCxn id="63" idx="2"/>
          </p:cNvCxnSpPr>
          <p:nvPr/>
        </p:nvCxnSpPr>
        <p:spPr>
          <a:xfrm>
            <a:off x="3345471" y="5744434"/>
            <a:ext cx="366218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EDED8207-2989-4154-9BD6-68BDB9541128}"/>
              </a:ext>
            </a:extLst>
          </p:cNvPr>
          <p:cNvSpPr/>
          <p:nvPr/>
        </p:nvSpPr>
        <p:spPr bwMode="auto">
          <a:xfrm>
            <a:off x="2872132" y="3707349"/>
            <a:ext cx="1321199" cy="1321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EC37761-DF1C-4C51-8214-6EE840C50525}"/>
              </a:ext>
            </a:extLst>
          </p:cNvPr>
          <p:cNvSpPr/>
          <p:nvPr/>
        </p:nvSpPr>
        <p:spPr bwMode="auto">
          <a:xfrm>
            <a:off x="3718575" y="4122096"/>
            <a:ext cx="488994" cy="491706"/>
          </a:xfrm>
          <a:prstGeom prst="ellipse">
            <a:avLst/>
          </a:prstGeom>
          <a:blipFill>
            <a:blip r:embed="rId4">
              <a:biLevel thresh="75000"/>
            </a:blip>
            <a:stretch>
              <a:fillRect/>
            </a:stretch>
          </a:blipFill>
          <a:ln w="3810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56C082-2DAF-4994-8456-061903D52E8F}"/>
              </a:ext>
            </a:extLst>
          </p:cNvPr>
          <p:cNvSpPr/>
          <p:nvPr/>
        </p:nvSpPr>
        <p:spPr bwMode="auto">
          <a:xfrm>
            <a:off x="2879513" y="4133949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0037862-6C5A-443C-8607-1DAC0CC09646}"/>
              </a:ext>
            </a:extLst>
          </p:cNvPr>
          <p:cNvCxnSpPr>
            <a:cxnSpLocks/>
            <a:stCxn id="71" idx="6"/>
            <a:endCxn id="70" idx="2"/>
          </p:cNvCxnSpPr>
          <p:nvPr/>
        </p:nvCxnSpPr>
        <p:spPr>
          <a:xfrm>
            <a:off x="3347513" y="4367949"/>
            <a:ext cx="371062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5737192D-48F8-4335-A404-D31D87203E4E}"/>
              </a:ext>
            </a:extLst>
          </p:cNvPr>
          <p:cNvSpPr/>
          <p:nvPr/>
        </p:nvSpPr>
        <p:spPr bwMode="auto">
          <a:xfrm>
            <a:off x="2872159" y="2327824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93D5B4-5A91-4713-A630-360E8AAA0CE3}"/>
              </a:ext>
            </a:extLst>
          </p:cNvPr>
          <p:cNvCxnSpPr>
            <a:cxnSpLocks/>
            <a:stCxn id="59" idx="6"/>
            <a:endCxn id="71" idx="1"/>
          </p:cNvCxnSpPr>
          <p:nvPr/>
        </p:nvCxnSpPr>
        <p:spPr>
          <a:xfrm>
            <a:off x="1926343" y="2094995"/>
            <a:ext cx="1021707" cy="2107491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C895D40-C9AE-47D2-A989-9A03BFB5AE8D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926343" y="2094995"/>
            <a:ext cx="1117108" cy="3411877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AC8A62-13C0-4AEA-8A94-CB971A90F69C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923136" y="2988125"/>
            <a:ext cx="944920" cy="632183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5FDA26F-E8C7-49A3-A7F1-AC44D55BCD18}"/>
              </a:ext>
            </a:extLst>
          </p:cNvPr>
          <p:cNvCxnSpPr>
            <a:cxnSpLocks/>
            <a:stCxn id="55" idx="6"/>
            <a:endCxn id="71" idx="2"/>
          </p:cNvCxnSpPr>
          <p:nvPr/>
        </p:nvCxnSpPr>
        <p:spPr>
          <a:xfrm>
            <a:off x="1923136" y="3620308"/>
            <a:ext cx="956377" cy="747641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0FDAB6-E703-49C7-B0EC-428888083A7B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1923136" y="3620308"/>
            <a:ext cx="997485" cy="196162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ED780E8-84FE-485B-AB33-AB308DCE37E6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1916151" y="3161969"/>
            <a:ext cx="1023949" cy="198946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9EE69A-3E5B-48F2-A6EC-FA994A086FBA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1916151" y="4490113"/>
            <a:ext cx="997646" cy="661322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EE0339-14C8-4958-84D0-37558009EA3B}"/>
              </a:ext>
            </a:extLst>
          </p:cNvPr>
          <p:cNvCxnSpPr>
            <a:cxnSpLocks/>
            <a:stCxn id="56" idx="6"/>
            <a:endCxn id="65" idx="2"/>
          </p:cNvCxnSpPr>
          <p:nvPr/>
        </p:nvCxnSpPr>
        <p:spPr>
          <a:xfrm>
            <a:off x="1916151" y="5151435"/>
            <a:ext cx="961320" cy="592999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619FD8B-36FC-40FF-ABB9-47088190908B}"/>
              </a:ext>
            </a:extLst>
          </p:cNvPr>
          <p:cNvCxnSpPr>
            <a:cxnSpLocks/>
            <a:stCxn id="135" idx="6"/>
          </p:cNvCxnSpPr>
          <p:nvPr/>
        </p:nvCxnSpPr>
        <p:spPr>
          <a:xfrm>
            <a:off x="4187917" y="2985384"/>
            <a:ext cx="846363" cy="201587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A38AA78-E6DA-4AB4-832A-C8997C685A1B}"/>
              </a:ext>
            </a:extLst>
          </p:cNvPr>
          <p:cNvCxnSpPr>
            <a:cxnSpLocks/>
            <a:stCxn id="70" idx="6"/>
          </p:cNvCxnSpPr>
          <p:nvPr/>
        </p:nvCxnSpPr>
        <p:spPr>
          <a:xfrm>
            <a:off x="4207569" y="4367949"/>
            <a:ext cx="770831" cy="798411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B33EEDC-4769-4DB1-8C4F-556114051C7C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4203634" y="5283200"/>
            <a:ext cx="807786" cy="461234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9E124CB-22D1-407E-B41D-160475320E3D}"/>
              </a:ext>
            </a:extLst>
          </p:cNvPr>
          <p:cNvCxnSpPr>
            <a:cxnSpLocks/>
            <a:stCxn id="107" idx="6"/>
            <a:endCxn id="86" idx="2"/>
          </p:cNvCxnSpPr>
          <p:nvPr/>
        </p:nvCxnSpPr>
        <p:spPr>
          <a:xfrm flipV="1">
            <a:off x="6292931" y="3620308"/>
            <a:ext cx="909868" cy="8399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54A58A6-139A-4D14-96BA-23E2F1083EA0}"/>
              </a:ext>
            </a:extLst>
          </p:cNvPr>
          <p:cNvCxnSpPr>
            <a:cxnSpLocks/>
            <a:stCxn id="158" idx="6"/>
            <a:endCxn id="87" idx="2"/>
          </p:cNvCxnSpPr>
          <p:nvPr/>
        </p:nvCxnSpPr>
        <p:spPr>
          <a:xfrm flipV="1">
            <a:off x="6292931" y="5154195"/>
            <a:ext cx="937249" cy="3568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8C228469-4320-470E-B8B1-6AB82EC17C8E}"/>
              </a:ext>
            </a:extLst>
          </p:cNvPr>
          <p:cNvSpPr/>
          <p:nvPr/>
        </p:nvSpPr>
        <p:spPr>
          <a:xfrm>
            <a:off x="918280" y="1590963"/>
            <a:ext cx="1008063" cy="10080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rgbClr val="A1A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dirty="0">
              <a:solidFill>
                <a:srgbClr val="A1A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2E9BCEF-BC3E-4055-A7CC-F36D7581FAB8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926343" y="2094995"/>
            <a:ext cx="980630" cy="777859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E7D678F-1388-4141-859D-336454480AC4}"/>
              </a:ext>
            </a:extLst>
          </p:cNvPr>
          <p:cNvCxnSpPr>
            <a:cxnSpLocks/>
            <a:stCxn id="158" idx="6"/>
          </p:cNvCxnSpPr>
          <p:nvPr/>
        </p:nvCxnSpPr>
        <p:spPr>
          <a:xfrm flipV="1">
            <a:off x="6292931" y="3794175"/>
            <a:ext cx="937249" cy="1363588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07F98B13-412E-4CB5-86F7-9396DE269692}"/>
              </a:ext>
            </a:extLst>
          </p:cNvPr>
          <p:cNvSpPr/>
          <p:nvPr/>
        </p:nvSpPr>
        <p:spPr bwMode="auto">
          <a:xfrm>
            <a:off x="7202799" y="3116308"/>
            <a:ext cx="1008490" cy="1008000"/>
          </a:xfrm>
          <a:prstGeom prst="ellipse">
            <a:avLst/>
          </a:prstGeom>
          <a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1DCABC7-4B60-4248-A225-B95148CB16BF}"/>
              </a:ext>
            </a:extLst>
          </p:cNvPr>
          <p:cNvSpPr/>
          <p:nvPr/>
        </p:nvSpPr>
        <p:spPr bwMode="auto">
          <a:xfrm>
            <a:off x="7230180" y="4650195"/>
            <a:ext cx="1008490" cy="1008000"/>
          </a:xfrm>
          <a:prstGeom prst="ellipse">
            <a:avLst/>
          </a:prstGeom>
          <a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8CFCC5F-D36E-49ED-B26E-94FA9A21D0E7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6292931" y="3628707"/>
            <a:ext cx="988150" cy="131860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766EF90-84CC-453E-8209-F5F15CCCF85E}"/>
              </a:ext>
            </a:extLst>
          </p:cNvPr>
          <p:cNvSpPr/>
          <p:nvPr/>
        </p:nvSpPr>
        <p:spPr bwMode="auto">
          <a:xfrm>
            <a:off x="3698041" y="2739531"/>
            <a:ext cx="491945" cy="491706"/>
          </a:xfrm>
          <a:prstGeom prst="ellipse">
            <a:avLst/>
          </a:prstGeom>
          <a:blipFill>
            <a:blip r:embed="rId7">
              <a:biLevel thresh="75000"/>
            </a:blip>
            <a:stretch>
              <a:fillRect/>
            </a:stretch>
          </a:blipFill>
          <a:ln w="3810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BEB5435-12D6-4E54-AC96-28F547FE4272}"/>
              </a:ext>
            </a:extLst>
          </p:cNvPr>
          <p:cNvCxnSpPr>
            <a:cxnSpLocks/>
            <a:stCxn id="145" idx="6"/>
            <a:endCxn id="74" idx="2"/>
          </p:cNvCxnSpPr>
          <p:nvPr/>
        </p:nvCxnSpPr>
        <p:spPr>
          <a:xfrm>
            <a:off x="3354337" y="2985384"/>
            <a:ext cx="343704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9ADB27E-2BA9-4C01-9A13-98A7DA5B338F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3887399" y="1865524"/>
            <a:ext cx="1268801" cy="306461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19804A3D-D26B-4498-8B2F-E44F6B294E71}"/>
              </a:ext>
            </a:extLst>
          </p:cNvPr>
          <p:cNvSpPr/>
          <p:nvPr/>
        </p:nvSpPr>
        <p:spPr>
          <a:xfrm>
            <a:off x="3168436" y="1506042"/>
            <a:ext cx="718963" cy="718963"/>
          </a:xfrm>
          <a:prstGeom prst="ellipse">
            <a:avLst/>
          </a:prstGeom>
          <a:solidFill>
            <a:srgbClr val="D9D9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mbria Math" panose="02040503050406030204" pitchFamily="18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ECB0720-C3BA-4317-B0CE-50E85D2AC90A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5990042" y="2322184"/>
            <a:ext cx="1271888" cy="1103607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2557FDC-348B-42DA-8D9D-137E1E161553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5990042" y="2322184"/>
            <a:ext cx="1407045" cy="2440885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1CAB7995-835B-4C92-9A11-51C36AAC083B}"/>
              </a:ext>
            </a:extLst>
          </p:cNvPr>
          <p:cNvSpPr/>
          <p:nvPr/>
        </p:nvSpPr>
        <p:spPr>
          <a:xfrm>
            <a:off x="5271079" y="1962702"/>
            <a:ext cx="718963" cy="7189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rgbClr val="A1A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dirty="0">
              <a:solidFill>
                <a:srgbClr val="A1A0A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C241D6C-3CDB-467C-9BB0-6112F10A6FEC}"/>
              </a:ext>
            </a:extLst>
          </p:cNvPr>
          <p:cNvSpPr/>
          <p:nvPr/>
        </p:nvSpPr>
        <p:spPr bwMode="auto">
          <a:xfrm>
            <a:off x="914646" y="3116308"/>
            <a:ext cx="1008490" cy="1008000"/>
          </a:xfrm>
          <a:prstGeom prst="ellipse">
            <a:avLst/>
          </a:prstGeom>
          <a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035E54C-8CC3-45E2-975D-0A8255012891}"/>
              </a:ext>
            </a:extLst>
          </p:cNvPr>
          <p:cNvSpPr/>
          <p:nvPr/>
        </p:nvSpPr>
        <p:spPr bwMode="auto">
          <a:xfrm>
            <a:off x="907661" y="4647435"/>
            <a:ext cx="1008490" cy="1008000"/>
          </a:xfrm>
          <a:prstGeom prst="ellipse">
            <a:avLst/>
          </a:prstGeom>
          <a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43E623-6622-4562-96C9-5B12B68859DE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4189986" y="2985384"/>
            <a:ext cx="784623" cy="5971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BE4D97E-A3FA-422D-ACFB-CD2343180577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4207569" y="3684896"/>
            <a:ext cx="767040" cy="683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AAF23E-DD56-491D-959A-D5DB5D5820DD}"/>
              </a:ext>
            </a:extLst>
          </p:cNvPr>
          <p:cNvCxnSpPr>
            <a:cxnSpLocks/>
            <a:stCxn id="63" idx="6"/>
            <a:endCxn id="108" idx="3"/>
          </p:cNvCxnSpPr>
          <p:nvPr/>
        </p:nvCxnSpPr>
        <p:spPr>
          <a:xfrm flipV="1">
            <a:off x="4203634" y="3805071"/>
            <a:ext cx="832587" cy="19393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BF15434-DDAF-4386-A5BE-C85F623920DA}"/>
              </a:ext>
            </a:extLst>
          </p:cNvPr>
          <p:cNvCxnSpPr>
            <a:cxnSpLocks/>
            <a:stCxn id="91" idx="6"/>
            <a:endCxn id="108" idx="1"/>
          </p:cNvCxnSpPr>
          <p:nvPr/>
        </p:nvCxnSpPr>
        <p:spPr>
          <a:xfrm>
            <a:off x="3887399" y="1865524"/>
            <a:ext cx="1148822" cy="159185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A1FC1857-056B-4EC6-BB19-684008FF90BA}"/>
              </a:ext>
            </a:extLst>
          </p:cNvPr>
          <p:cNvSpPr/>
          <p:nvPr/>
        </p:nvSpPr>
        <p:spPr bwMode="auto">
          <a:xfrm>
            <a:off x="5800986" y="3382854"/>
            <a:ext cx="491945" cy="491706"/>
          </a:xfrm>
          <a:prstGeom prst="ellipse">
            <a:avLst/>
          </a:prstGeom>
          <a:blipFill>
            <a:blip r:embed="rId10">
              <a:biLevel thresh="75000"/>
            </a:blip>
            <a:stretch>
              <a:fillRect/>
            </a:stretch>
          </a:blipFill>
          <a:ln w="3810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FE6EB27-E6BF-495B-AD67-ABC491A197AB}"/>
              </a:ext>
            </a:extLst>
          </p:cNvPr>
          <p:cNvSpPr/>
          <p:nvPr/>
        </p:nvSpPr>
        <p:spPr bwMode="auto">
          <a:xfrm>
            <a:off x="4964177" y="3385374"/>
            <a:ext cx="491945" cy="491706"/>
          </a:xfrm>
          <a:prstGeom prst="ellipse">
            <a:avLst/>
          </a:prstGeom>
          <a:blipFill>
            <a:blip r:embed="rId11">
              <a:biLevel thresh="75000"/>
            </a:blip>
            <a:stretch>
              <a:fillRect/>
            </a:stretch>
          </a:blipFill>
          <a:ln w="3810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7C2786B-8541-42DB-ABEC-1B3C4B5BC4A8}"/>
              </a:ext>
            </a:extLst>
          </p:cNvPr>
          <p:cNvCxnSpPr>
            <a:cxnSpLocks/>
            <a:stCxn id="108" idx="6"/>
            <a:endCxn id="107" idx="2"/>
          </p:cNvCxnSpPr>
          <p:nvPr/>
        </p:nvCxnSpPr>
        <p:spPr>
          <a:xfrm flipV="1">
            <a:off x="5456122" y="3628707"/>
            <a:ext cx="344864" cy="252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E925066-79E3-44BF-ADDC-BD2B54F2A31B}"/>
              </a:ext>
            </a:extLst>
          </p:cNvPr>
          <p:cNvSpPr/>
          <p:nvPr/>
        </p:nvSpPr>
        <p:spPr>
          <a:xfrm>
            <a:off x="4200745" y="2094994"/>
            <a:ext cx="735723" cy="436007"/>
          </a:xfrm>
          <a:prstGeom prst="rect">
            <a:avLst/>
          </a:prstGeom>
          <a:blipFill>
            <a:blip r:embed="rId12"/>
            <a:stretch>
              <a:fillRect b="-2778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EDA1D2-893F-4FAF-A321-55FA92E8DB9A}"/>
              </a:ext>
            </a:extLst>
          </p:cNvPr>
          <p:cNvSpPr/>
          <p:nvPr/>
        </p:nvSpPr>
        <p:spPr>
          <a:xfrm>
            <a:off x="3971778" y="3229006"/>
            <a:ext cx="735723" cy="436007"/>
          </a:xfrm>
          <a:prstGeom prst="rect">
            <a:avLst/>
          </a:prstGeom>
          <a:blipFill>
            <a:blip r:embed="rId13"/>
            <a:stretch>
              <a:fillRect b="-2778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EC89C73-4547-4A20-9455-D395FDFDF5E6}"/>
              </a:ext>
            </a:extLst>
          </p:cNvPr>
          <p:cNvSpPr/>
          <p:nvPr/>
        </p:nvSpPr>
        <p:spPr>
          <a:xfrm>
            <a:off x="4134885" y="4121797"/>
            <a:ext cx="735723" cy="436007"/>
          </a:xfrm>
          <a:prstGeom prst="rect">
            <a:avLst/>
          </a:prstGeom>
          <a:blipFill>
            <a:blip r:embed="rId14"/>
            <a:stretch>
              <a:fillRect b="-2778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6573782-74CD-4B31-A0D4-A62CB16C1E1C}"/>
              </a:ext>
            </a:extLst>
          </p:cNvPr>
          <p:cNvSpPr/>
          <p:nvPr/>
        </p:nvSpPr>
        <p:spPr bwMode="auto">
          <a:xfrm>
            <a:off x="2886337" y="2751384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8DD507D-3CDE-4225-A233-64B4567E436A}"/>
              </a:ext>
            </a:extLst>
          </p:cNvPr>
          <p:cNvSpPr/>
          <p:nvPr/>
        </p:nvSpPr>
        <p:spPr>
          <a:xfrm>
            <a:off x="4325948" y="5038692"/>
            <a:ext cx="735723" cy="436007"/>
          </a:xfrm>
          <a:prstGeom prst="rect">
            <a:avLst/>
          </a:prstGeom>
          <a:blipFill>
            <a:blip r:embed="rId15"/>
            <a:stretch>
              <a:fillRect b="-2778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98452BB-CD4B-4262-9CBD-729C79BE7C26}"/>
              </a:ext>
            </a:extLst>
          </p:cNvPr>
          <p:cNvSpPr/>
          <p:nvPr/>
        </p:nvSpPr>
        <p:spPr bwMode="auto">
          <a:xfrm>
            <a:off x="5800986" y="4911910"/>
            <a:ext cx="491945" cy="491706"/>
          </a:xfrm>
          <a:prstGeom prst="ellipse">
            <a:avLst/>
          </a:prstGeom>
          <a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37BA80E8-20B0-4DAB-8586-4452E5BA69EF}"/>
              </a:ext>
            </a:extLst>
          </p:cNvPr>
          <p:cNvSpPr/>
          <p:nvPr/>
        </p:nvSpPr>
        <p:spPr bwMode="auto">
          <a:xfrm>
            <a:off x="4971001" y="4923763"/>
            <a:ext cx="468000" cy="468000"/>
          </a:xfrm>
          <a:prstGeom prst="ellipse">
            <a:avLst/>
          </a:prstGeom>
          <a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6974D2B-9643-42AA-8891-F901ADF0FB08}"/>
              </a:ext>
            </a:extLst>
          </p:cNvPr>
          <p:cNvCxnSpPr>
            <a:cxnSpLocks/>
            <a:stCxn id="159" idx="6"/>
            <a:endCxn id="158" idx="2"/>
          </p:cNvCxnSpPr>
          <p:nvPr/>
        </p:nvCxnSpPr>
        <p:spPr>
          <a:xfrm>
            <a:off x="5439001" y="5157763"/>
            <a:ext cx="361985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6520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타원 207">
            <a:extLst>
              <a:ext uri="{FF2B5EF4-FFF2-40B4-BE49-F238E27FC236}">
                <a16:creationId xmlns:a16="http://schemas.microsoft.com/office/drawing/2014/main" id="{1D84D560-EA25-4DE7-9D47-135DB99751A0}"/>
              </a:ext>
            </a:extLst>
          </p:cNvPr>
          <p:cNvSpPr/>
          <p:nvPr/>
        </p:nvSpPr>
        <p:spPr bwMode="auto">
          <a:xfrm>
            <a:off x="7075320" y="2979606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E61A346-F338-4CB0-91DA-5B6D79880C0D}"/>
              </a:ext>
            </a:extLst>
          </p:cNvPr>
          <p:cNvSpPr/>
          <p:nvPr/>
        </p:nvSpPr>
        <p:spPr>
          <a:xfrm>
            <a:off x="7423666" y="3137141"/>
            <a:ext cx="497137" cy="360147"/>
          </a:xfrm>
          <a:prstGeom prst="rect">
            <a:avLst/>
          </a:prstGeom>
          <a:blipFill>
            <a:blip r:embed="rId2"/>
            <a:stretch>
              <a:fillRect r="-16867" b="-16393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9105314-692D-4B63-9996-A9F0CD881334}"/>
              </a:ext>
            </a:extLst>
          </p:cNvPr>
          <p:cNvSpPr/>
          <p:nvPr/>
        </p:nvSpPr>
        <p:spPr bwMode="auto">
          <a:xfrm>
            <a:off x="7909115" y="3391313"/>
            <a:ext cx="491945" cy="491706"/>
          </a:xfrm>
          <a:prstGeom prst="ellipse">
            <a:avLst/>
          </a:prstGeom>
          <a:blipFill>
            <a:blip r:embed="rId3">
              <a:biLevel thresh="75000"/>
            </a:blip>
            <a:stretch>
              <a:fillRect/>
            </a:stretch>
          </a:blipFill>
          <a:ln w="3810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8B12AC9-BED6-43BB-B12A-8C7A3F00AEF4}"/>
              </a:ext>
            </a:extLst>
          </p:cNvPr>
          <p:cNvSpPr/>
          <p:nvPr/>
        </p:nvSpPr>
        <p:spPr bwMode="auto">
          <a:xfrm>
            <a:off x="7079130" y="3403166"/>
            <a:ext cx="468000" cy="468000"/>
          </a:xfrm>
          <a:prstGeom prst="ellipse">
            <a:avLst/>
          </a:prstGeom>
          <a:blipFill>
            <a:blip r:embed="rId4">
              <a:biLevel thresh="75000"/>
            </a:blip>
            <a:stretch>
              <a:fillRect/>
            </a:stretch>
          </a:blipFill>
          <a:ln w="3810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DD33AD88-EA24-48FF-9F49-C2CC3EE9E9DD}"/>
              </a:ext>
            </a:extLst>
          </p:cNvPr>
          <p:cNvCxnSpPr>
            <a:cxnSpLocks/>
            <a:stCxn id="211" idx="6"/>
            <a:endCxn id="210" idx="2"/>
          </p:cNvCxnSpPr>
          <p:nvPr/>
        </p:nvCxnSpPr>
        <p:spPr>
          <a:xfrm>
            <a:off x="7547130" y="3637166"/>
            <a:ext cx="361985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96" name="타원 195">
            <a:extLst>
              <a:ext uri="{FF2B5EF4-FFF2-40B4-BE49-F238E27FC236}">
                <a16:creationId xmlns:a16="http://schemas.microsoft.com/office/drawing/2014/main" id="{883A4EA1-543E-475C-9E1D-82E0D6A6763E}"/>
              </a:ext>
            </a:extLst>
          </p:cNvPr>
          <p:cNvSpPr/>
          <p:nvPr/>
        </p:nvSpPr>
        <p:spPr bwMode="auto">
          <a:xfrm>
            <a:off x="7075320" y="4493875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1F9F39-3B96-47D5-A6C5-14692C2418BB}"/>
              </a:ext>
            </a:extLst>
          </p:cNvPr>
          <p:cNvSpPr/>
          <p:nvPr/>
        </p:nvSpPr>
        <p:spPr>
          <a:xfrm>
            <a:off x="7423666" y="4651410"/>
            <a:ext cx="497137" cy="360147"/>
          </a:xfrm>
          <a:prstGeom prst="rect">
            <a:avLst/>
          </a:prstGeom>
          <a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 r="-16867" b="-16667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5B76BB4-3AD3-4F88-96EA-E1DC1A9C613A}"/>
              </a:ext>
            </a:extLst>
          </p:cNvPr>
          <p:cNvSpPr/>
          <p:nvPr/>
        </p:nvSpPr>
        <p:spPr bwMode="auto">
          <a:xfrm>
            <a:off x="7909115" y="4905582"/>
            <a:ext cx="491945" cy="491706"/>
          </a:xfrm>
          <a:prstGeom prst="ellipse">
            <a:avLst/>
          </a:prstGeom>
          <a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4385D11E-0554-4317-88BE-6F5778B9456B}"/>
              </a:ext>
            </a:extLst>
          </p:cNvPr>
          <p:cNvSpPr/>
          <p:nvPr/>
        </p:nvSpPr>
        <p:spPr bwMode="auto">
          <a:xfrm>
            <a:off x="7079130" y="4917435"/>
            <a:ext cx="468000" cy="468000"/>
          </a:xfrm>
          <a:prstGeom prst="ellipse">
            <a:avLst/>
          </a:prstGeom>
          <a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3F16FAD4-8D99-41A8-A9AC-77FF7A6EF077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7547130" y="5151435"/>
            <a:ext cx="361985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AFE41F87-C68F-438D-B7AE-449C9DFCF1FD}"/>
              </a:ext>
            </a:extLst>
          </p:cNvPr>
          <p:cNvSpPr/>
          <p:nvPr/>
        </p:nvSpPr>
        <p:spPr bwMode="auto">
          <a:xfrm>
            <a:off x="4967191" y="4500203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D1AE476-CA1F-4957-B511-79394067DB84}"/>
              </a:ext>
            </a:extLst>
          </p:cNvPr>
          <p:cNvSpPr/>
          <p:nvPr/>
        </p:nvSpPr>
        <p:spPr bwMode="auto">
          <a:xfrm>
            <a:off x="4967191" y="2971916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3A3959A-176C-4F91-9ADB-9B86B044993F}"/>
              </a:ext>
            </a:extLst>
          </p:cNvPr>
          <p:cNvSpPr/>
          <p:nvPr/>
        </p:nvSpPr>
        <p:spPr bwMode="auto">
          <a:xfrm>
            <a:off x="2872159" y="5086874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16D515E-E125-4C01-AD1C-30E36334BCC9}"/>
              </a:ext>
            </a:extLst>
          </p:cNvPr>
          <p:cNvSpPr/>
          <p:nvPr/>
        </p:nvSpPr>
        <p:spPr bwMode="auto">
          <a:xfrm>
            <a:off x="3725337" y="5514146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39E1C01-63ED-4035-B194-7F9DC7DCA981}"/>
              </a:ext>
            </a:extLst>
          </p:cNvPr>
          <p:cNvSpPr/>
          <p:nvPr/>
        </p:nvSpPr>
        <p:spPr bwMode="auto">
          <a:xfrm>
            <a:off x="2877471" y="5514146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D81A92E-5305-4495-8CAC-7074496B92E1}"/>
              </a:ext>
            </a:extLst>
          </p:cNvPr>
          <p:cNvCxnSpPr>
            <a:cxnSpLocks/>
            <a:stCxn id="65" idx="6"/>
            <a:endCxn id="63" idx="2"/>
          </p:cNvCxnSpPr>
          <p:nvPr/>
        </p:nvCxnSpPr>
        <p:spPr>
          <a:xfrm>
            <a:off x="3345471" y="5748146"/>
            <a:ext cx="379866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EDED8207-2989-4154-9BD6-68BDB9541128}"/>
              </a:ext>
            </a:extLst>
          </p:cNvPr>
          <p:cNvSpPr/>
          <p:nvPr/>
        </p:nvSpPr>
        <p:spPr bwMode="auto">
          <a:xfrm>
            <a:off x="2872132" y="3707349"/>
            <a:ext cx="1321199" cy="1321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EC37761-DF1C-4C51-8214-6EE840C50525}"/>
              </a:ext>
            </a:extLst>
          </p:cNvPr>
          <p:cNvSpPr/>
          <p:nvPr/>
        </p:nvSpPr>
        <p:spPr bwMode="auto">
          <a:xfrm>
            <a:off x="3732223" y="4133056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56C082-2DAF-4994-8456-061903D52E8F}"/>
              </a:ext>
            </a:extLst>
          </p:cNvPr>
          <p:cNvSpPr/>
          <p:nvPr/>
        </p:nvSpPr>
        <p:spPr bwMode="auto">
          <a:xfrm>
            <a:off x="2879513" y="4133056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0037862-6C5A-443C-8607-1DAC0CC09646}"/>
              </a:ext>
            </a:extLst>
          </p:cNvPr>
          <p:cNvCxnSpPr>
            <a:cxnSpLocks/>
            <a:stCxn id="71" idx="6"/>
            <a:endCxn id="70" idx="2"/>
          </p:cNvCxnSpPr>
          <p:nvPr/>
        </p:nvCxnSpPr>
        <p:spPr>
          <a:xfrm>
            <a:off x="3347513" y="4367056"/>
            <a:ext cx="384710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3.4  3</a:t>
            </a:r>
            <a:r>
              <a:rPr lang="ko-KR" altLang="en-US"/>
              <a:t>층 신경망 구현하기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D98C92B-53EF-40F1-834E-9A1F8F9B63AB}"/>
              </a:ext>
            </a:extLst>
          </p:cNvPr>
          <p:cNvGrpSpPr/>
          <p:nvPr/>
        </p:nvGrpSpPr>
        <p:grpSpPr>
          <a:xfrm>
            <a:off x="2953544" y="6433128"/>
            <a:ext cx="3236912" cy="369332"/>
            <a:chOff x="4689366" y="3547766"/>
            <a:chExt cx="3236912" cy="36933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F6595F1-B79E-4552-86C7-B7C42A59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층에서 출력층으로의 신호 전달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2CC459D-0A62-49C0-8B78-C3AA4E3F901C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타원 134">
            <a:extLst>
              <a:ext uri="{FF2B5EF4-FFF2-40B4-BE49-F238E27FC236}">
                <a16:creationId xmlns:a16="http://schemas.microsoft.com/office/drawing/2014/main" id="{5737192D-48F8-4335-A404-D31D87203E4E}"/>
              </a:ext>
            </a:extLst>
          </p:cNvPr>
          <p:cNvSpPr/>
          <p:nvPr/>
        </p:nvSpPr>
        <p:spPr bwMode="auto">
          <a:xfrm>
            <a:off x="2872159" y="2327824"/>
            <a:ext cx="1315758" cy="1315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93D5B4-5A91-4713-A630-360E8AAA0CE3}"/>
              </a:ext>
            </a:extLst>
          </p:cNvPr>
          <p:cNvCxnSpPr>
            <a:cxnSpLocks/>
            <a:stCxn id="59" idx="6"/>
            <a:endCxn id="71" idx="1"/>
          </p:cNvCxnSpPr>
          <p:nvPr/>
        </p:nvCxnSpPr>
        <p:spPr>
          <a:xfrm>
            <a:off x="1926343" y="2094995"/>
            <a:ext cx="1021707" cy="2106598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C895D40-C9AE-47D2-A989-9A03BFB5AE8D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926343" y="2094995"/>
            <a:ext cx="1117108" cy="3411877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AC8A62-13C0-4AEA-8A94-CB971A90F69C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923136" y="2988125"/>
            <a:ext cx="944920" cy="632183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5FDA26F-E8C7-49A3-A7F1-AC44D55BCD18}"/>
              </a:ext>
            </a:extLst>
          </p:cNvPr>
          <p:cNvCxnSpPr>
            <a:cxnSpLocks/>
            <a:stCxn id="55" idx="6"/>
            <a:endCxn id="71" idx="2"/>
          </p:cNvCxnSpPr>
          <p:nvPr/>
        </p:nvCxnSpPr>
        <p:spPr>
          <a:xfrm>
            <a:off x="1923136" y="3620308"/>
            <a:ext cx="956377" cy="746748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0FDAB6-E703-49C7-B0EC-428888083A7B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1923136" y="3620308"/>
            <a:ext cx="997485" cy="196162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ED780E8-84FE-485B-AB33-AB308DCE37E6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1916151" y="3161969"/>
            <a:ext cx="1023949" cy="198946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9EE69A-3E5B-48F2-A6EC-FA994A086FBA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1916151" y="4490113"/>
            <a:ext cx="997646" cy="661322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EE0339-14C8-4958-84D0-37558009EA3B}"/>
              </a:ext>
            </a:extLst>
          </p:cNvPr>
          <p:cNvCxnSpPr>
            <a:cxnSpLocks/>
            <a:stCxn id="56" idx="6"/>
            <a:endCxn id="65" idx="2"/>
          </p:cNvCxnSpPr>
          <p:nvPr/>
        </p:nvCxnSpPr>
        <p:spPr>
          <a:xfrm>
            <a:off x="1916151" y="5151435"/>
            <a:ext cx="961320" cy="596711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54A58A6-139A-4D14-96BA-23E2F1083EA0}"/>
              </a:ext>
            </a:extLst>
          </p:cNvPr>
          <p:cNvCxnSpPr>
            <a:cxnSpLocks/>
            <a:stCxn id="158" idx="6"/>
            <a:endCxn id="196" idx="2"/>
          </p:cNvCxnSpPr>
          <p:nvPr/>
        </p:nvCxnSpPr>
        <p:spPr>
          <a:xfrm flipV="1">
            <a:off x="6289773" y="5151435"/>
            <a:ext cx="785547" cy="6328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8C228469-4320-470E-B8B1-6AB82EC17C8E}"/>
              </a:ext>
            </a:extLst>
          </p:cNvPr>
          <p:cNvSpPr/>
          <p:nvPr/>
        </p:nvSpPr>
        <p:spPr>
          <a:xfrm>
            <a:off x="918280" y="1590963"/>
            <a:ext cx="1008063" cy="10080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rgbClr val="A1A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dirty="0">
              <a:solidFill>
                <a:srgbClr val="A1A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2E9BCEF-BC3E-4055-A7CC-F36D7581FAB8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926343" y="2094995"/>
            <a:ext cx="980630" cy="777859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8CFCC5F-D36E-49ED-B26E-94FA9A21D0E7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6289773" y="3629476"/>
            <a:ext cx="823497" cy="1395914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766EF90-84CC-453E-8209-F5F15CCCF85E}"/>
              </a:ext>
            </a:extLst>
          </p:cNvPr>
          <p:cNvSpPr/>
          <p:nvPr/>
        </p:nvSpPr>
        <p:spPr bwMode="auto">
          <a:xfrm>
            <a:off x="3711689" y="2755507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BEB5435-12D6-4E54-AC96-28F547FE4272}"/>
              </a:ext>
            </a:extLst>
          </p:cNvPr>
          <p:cNvCxnSpPr>
            <a:cxnSpLocks/>
            <a:stCxn id="145" idx="6"/>
            <a:endCxn id="74" idx="2"/>
          </p:cNvCxnSpPr>
          <p:nvPr/>
        </p:nvCxnSpPr>
        <p:spPr>
          <a:xfrm>
            <a:off x="3354337" y="2989507"/>
            <a:ext cx="357352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19804A3D-D26B-4498-8B2F-E44F6B294E71}"/>
              </a:ext>
            </a:extLst>
          </p:cNvPr>
          <p:cNvSpPr/>
          <p:nvPr/>
        </p:nvSpPr>
        <p:spPr>
          <a:xfrm>
            <a:off x="3168436" y="1506042"/>
            <a:ext cx="718963" cy="7189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rgbClr val="A1A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dirty="0">
              <a:solidFill>
                <a:srgbClr val="A1A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2557FDC-348B-42DA-8D9D-137E1E161553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5990042" y="2322184"/>
            <a:ext cx="1233718" cy="262319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1CAB7995-835B-4C92-9A11-51C36AAC083B}"/>
              </a:ext>
            </a:extLst>
          </p:cNvPr>
          <p:cNvSpPr/>
          <p:nvPr/>
        </p:nvSpPr>
        <p:spPr>
          <a:xfrm>
            <a:off x="5271079" y="1962702"/>
            <a:ext cx="718963" cy="718963"/>
          </a:xfrm>
          <a:prstGeom prst="ellipse">
            <a:avLst/>
          </a:prstGeom>
          <a:solidFill>
            <a:srgbClr val="D9D9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mbria Math" panose="02040503050406030204" pitchFamily="18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C241D6C-3CDB-467C-9BB0-6112F10A6FEC}"/>
              </a:ext>
            </a:extLst>
          </p:cNvPr>
          <p:cNvSpPr/>
          <p:nvPr/>
        </p:nvSpPr>
        <p:spPr bwMode="auto">
          <a:xfrm>
            <a:off x="914646" y="3116308"/>
            <a:ext cx="1008490" cy="1008000"/>
          </a:xfrm>
          <a:prstGeom prst="ellipse">
            <a:avLst/>
          </a:prstGeom>
          <a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035E54C-8CC3-45E2-975D-0A8255012891}"/>
              </a:ext>
            </a:extLst>
          </p:cNvPr>
          <p:cNvSpPr/>
          <p:nvPr/>
        </p:nvSpPr>
        <p:spPr bwMode="auto">
          <a:xfrm>
            <a:off x="907661" y="4647435"/>
            <a:ext cx="1008490" cy="1008000"/>
          </a:xfrm>
          <a:prstGeom prst="ellipse">
            <a:avLst/>
          </a:prstGeom>
          <a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43E623-6622-4562-96C9-5B12B68859DE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4179689" y="2989507"/>
            <a:ext cx="808568" cy="606678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BE4D97E-A3FA-422D-ACFB-CD2343180577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4200223" y="3698545"/>
            <a:ext cx="788034" cy="668511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AAF23E-DD56-491D-959A-D5DB5D5820DD}"/>
              </a:ext>
            </a:extLst>
          </p:cNvPr>
          <p:cNvCxnSpPr>
            <a:cxnSpLocks/>
            <a:stCxn id="63" idx="6"/>
            <a:endCxn id="108" idx="3"/>
          </p:cNvCxnSpPr>
          <p:nvPr/>
        </p:nvCxnSpPr>
        <p:spPr>
          <a:xfrm flipV="1">
            <a:off x="4193337" y="3794939"/>
            <a:ext cx="853025" cy="1953207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BF15434-DDAF-4386-A5BE-C85F623920DA}"/>
              </a:ext>
            </a:extLst>
          </p:cNvPr>
          <p:cNvCxnSpPr>
            <a:cxnSpLocks/>
            <a:stCxn id="91" idx="6"/>
            <a:endCxn id="108" idx="1"/>
          </p:cNvCxnSpPr>
          <p:nvPr/>
        </p:nvCxnSpPr>
        <p:spPr>
          <a:xfrm>
            <a:off x="3887399" y="1865524"/>
            <a:ext cx="1158963" cy="1598489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A1FC1857-056B-4EC6-BB19-684008FF90BA}"/>
              </a:ext>
            </a:extLst>
          </p:cNvPr>
          <p:cNvSpPr/>
          <p:nvPr/>
        </p:nvSpPr>
        <p:spPr bwMode="auto">
          <a:xfrm>
            <a:off x="5797828" y="3383623"/>
            <a:ext cx="491945" cy="491706"/>
          </a:xfrm>
          <a:prstGeom prst="ellipse">
            <a:avLst/>
          </a:prstGeom>
          <a:blipFill>
            <a:blip r:embed="rId10">
              <a:biLevel thresh="75000"/>
            </a:blip>
            <a:stretch>
              <a:fillRect/>
            </a:stretch>
          </a:blipFill>
          <a:ln w="3810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FE6EB27-E6BF-495B-AD67-ABC491A197AB}"/>
              </a:ext>
            </a:extLst>
          </p:cNvPr>
          <p:cNvSpPr/>
          <p:nvPr/>
        </p:nvSpPr>
        <p:spPr bwMode="auto">
          <a:xfrm>
            <a:off x="4977825" y="3395476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7C2786B-8541-42DB-ABEC-1B3C4B5BC4A8}"/>
              </a:ext>
            </a:extLst>
          </p:cNvPr>
          <p:cNvCxnSpPr>
            <a:cxnSpLocks/>
            <a:stCxn id="108" idx="6"/>
            <a:endCxn id="107" idx="2"/>
          </p:cNvCxnSpPr>
          <p:nvPr/>
        </p:nvCxnSpPr>
        <p:spPr>
          <a:xfrm>
            <a:off x="5445825" y="3629476"/>
            <a:ext cx="352003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96573782-74CD-4B31-A0D4-A62CB16C1E1C}"/>
              </a:ext>
            </a:extLst>
          </p:cNvPr>
          <p:cNvSpPr/>
          <p:nvPr/>
        </p:nvSpPr>
        <p:spPr bwMode="auto">
          <a:xfrm>
            <a:off x="2886337" y="2755507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98452BB-CD4B-4262-9CBD-729C79BE7C26}"/>
              </a:ext>
            </a:extLst>
          </p:cNvPr>
          <p:cNvSpPr/>
          <p:nvPr/>
        </p:nvSpPr>
        <p:spPr bwMode="auto">
          <a:xfrm>
            <a:off x="5797828" y="4911910"/>
            <a:ext cx="491945" cy="491706"/>
          </a:xfrm>
          <a:prstGeom prst="ellipse">
            <a:avLst/>
          </a:prstGeom>
          <a:blipFill>
            <a:blip r:embed="rId11">
              <a:biLevel thresh="75000"/>
            </a:blip>
            <a:stretch>
              <a:fillRect/>
            </a:stretch>
          </a:blipFill>
          <a:ln w="38100"/>
        </p:spPr>
        <p:txBody>
          <a:bodyPr/>
          <a:lstStyle/>
          <a:p>
            <a:endParaRPr lang="ko-KR" altLang="en-US" dirty="0">
              <a:noFill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37BA80E8-20B0-4DAB-8586-4452E5BA69EF}"/>
              </a:ext>
            </a:extLst>
          </p:cNvPr>
          <p:cNvSpPr/>
          <p:nvPr/>
        </p:nvSpPr>
        <p:spPr bwMode="auto">
          <a:xfrm>
            <a:off x="4971001" y="4923763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6974D2B-9643-42AA-8891-F901ADF0FB08}"/>
              </a:ext>
            </a:extLst>
          </p:cNvPr>
          <p:cNvCxnSpPr>
            <a:cxnSpLocks/>
            <a:stCxn id="159" idx="6"/>
            <a:endCxn id="158" idx="2"/>
          </p:cNvCxnSpPr>
          <p:nvPr/>
        </p:nvCxnSpPr>
        <p:spPr>
          <a:xfrm>
            <a:off x="5439001" y="5157763"/>
            <a:ext cx="358827" cy="0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B79720BF-FE2B-4181-ACBA-101A803907A3}"/>
              </a:ext>
            </a:extLst>
          </p:cNvPr>
          <p:cNvCxnSpPr>
            <a:cxnSpLocks/>
          </p:cNvCxnSpPr>
          <p:nvPr/>
        </p:nvCxnSpPr>
        <p:spPr>
          <a:xfrm>
            <a:off x="4187917" y="2985384"/>
            <a:ext cx="846363" cy="201587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944FD81-EF96-4F65-BA71-215F8F69F934}"/>
              </a:ext>
            </a:extLst>
          </p:cNvPr>
          <p:cNvCxnSpPr>
            <a:cxnSpLocks/>
          </p:cNvCxnSpPr>
          <p:nvPr/>
        </p:nvCxnSpPr>
        <p:spPr>
          <a:xfrm>
            <a:off x="4207569" y="4367949"/>
            <a:ext cx="770831" cy="798411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8FDFA22F-78A8-4F80-AC4E-921E3FFF18F4}"/>
              </a:ext>
            </a:extLst>
          </p:cNvPr>
          <p:cNvCxnSpPr>
            <a:cxnSpLocks/>
          </p:cNvCxnSpPr>
          <p:nvPr/>
        </p:nvCxnSpPr>
        <p:spPr>
          <a:xfrm flipV="1">
            <a:off x="4203634" y="5283200"/>
            <a:ext cx="807786" cy="461234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7A82E6AE-3A4A-40BB-A7BA-2C707D5CCDA5}"/>
              </a:ext>
            </a:extLst>
          </p:cNvPr>
          <p:cNvCxnSpPr>
            <a:cxnSpLocks/>
          </p:cNvCxnSpPr>
          <p:nvPr/>
        </p:nvCxnSpPr>
        <p:spPr>
          <a:xfrm>
            <a:off x="3887399" y="1865524"/>
            <a:ext cx="1268801" cy="3064616"/>
          </a:xfrm>
          <a:prstGeom prst="straightConnector1">
            <a:avLst/>
          </a:prstGeom>
          <a:noFill/>
          <a:ln w="12700" cap="flat" cmpd="sng" algn="ctr">
            <a:solidFill>
              <a:srgbClr val="D7D7D7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9E124CB-22D1-407E-B41D-160475320E3D}"/>
              </a:ext>
            </a:extLst>
          </p:cNvPr>
          <p:cNvCxnSpPr>
            <a:cxnSpLocks/>
            <a:stCxn id="107" idx="6"/>
            <a:endCxn id="211" idx="2"/>
          </p:cNvCxnSpPr>
          <p:nvPr/>
        </p:nvCxnSpPr>
        <p:spPr>
          <a:xfrm>
            <a:off x="6289773" y="3629476"/>
            <a:ext cx="789357" cy="769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E7D678F-1388-4141-859D-336454480AC4}"/>
              </a:ext>
            </a:extLst>
          </p:cNvPr>
          <p:cNvCxnSpPr>
            <a:cxnSpLocks/>
            <a:stCxn id="147" idx="6"/>
            <a:endCxn id="211" idx="3"/>
          </p:cNvCxnSpPr>
          <p:nvPr/>
        </p:nvCxnSpPr>
        <p:spPr>
          <a:xfrm flipV="1">
            <a:off x="6282949" y="3802629"/>
            <a:ext cx="864718" cy="135513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w="med" len="lg"/>
            <a:tailEnd type="triangle" w="med" len="lg"/>
          </a:ln>
          <a:effectLst/>
        </p:spPr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ECB0720-C3BA-4317-B0CE-50E85D2AC90A}"/>
              </a:ext>
            </a:extLst>
          </p:cNvPr>
          <p:cNvCxnSpPr>
            <a:cxnSpLocks/>
            <a:stCxn id="100" idx="6"/>
            <a:endCxn id="211" idx="1"/>
          </p:cNvCxnSpPr>
          <p:nvPr/>
        </p:nvCxnSpPr>
        <p:spPr>
          <a:xfrm>
            <a:off x="5990042" y="2322184"/>
            <a:ext cx="1157625" cy="114951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w="med" len="lg"/>
            <a:tailEnd type="triangle" w="med" len="lg"/>
          </a:ln>
          <a:effectLst/>
        </p:spPr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E925066-79E3-44BF-ADDC-BD2B54F2A31B}"/>
              </a:ext>
            </a:extLst>
          </p:cNvPr>
          <p:cNvSpPr/>
          <p:nvPr/>
        </p:nvSpPr>
        <p:spPr>
          <a:xfrm>
            <a:off x="6341445" y="2309909"/>
            <a:ext cx="682201" cy="436007"/>
          </a:xfrm>
          <a:prstGeom prst="rect">
            <a:avLst/>
          </a:prstGeom>
          <a:blipFill>
            <a:blip r:embed="rId12"/>
            <a:stretch>
              <a:fillRect b="-2778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194EF2D-A83D-462E-B55B-C9E38FA573FC}"/>
              </a:ext>
            </a:extLst>
          </p:cNvPr>
          <p:cNvSpPr/>
          <p:nvPr/>
        </p:nvSpPr>
        <p:spPr>
          <a:xfrm>
            <a:off x="6219372" y="3138723"/>
            <a:ext cx="682201" cy="436007"/>
          </a:xfrm>
          <a:prstGeom prst="rect">
            <a:avLst/>
          </a:prstGeom>
          <a:blipFill>
            <a:blip r:embed="rId13"/>
            <a:stretch>
              <a:fillRect b="-2778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C7D5BE7-481E-4DBF-90E5-689CFE0FDBB7}"/>
              </a:ext>
            </a:extLst>
          </p:cNvPr>
          <p:cNvSpPr/>
          <p:nvPr/>
        </p:nvSpPr>
        <p:spPr>
          <a:xfrm>
            <a:off x="6195426" y="4048482"/>
            <a:ext cx="682201" cy="436007"/>
          </a:xfrm>
          <a:prstGeom prst="rect">
            <a:avLst/>
          </a:prstGeom>
          <a:blipFill>
            <a:blip r:embed="rId14"/>
            <a:stretch>
              <a:fillRect b="-2778"/>
            </a:stretch>
          </a:blipFill>
        </p:spPr>
        <p:txBody>
          <a:bodyPr/>
          <a:lstStyle/>
          <a:p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7407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4C08-0F45-4087-B54B-9197BB7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  </a:t>
            </a:r>
            <a:r>
              <a:rPr lang="ko-KR" altLang="en-US"/>
              <a:t>출력층 설계하기</a:t>
            </a:r>
          </a:p>
        </p:txBody>
      </p:sp>
      <p:sp>
        <p:nvSpPr>
          <p:cNvPr id="36" name="내용 개체 틀 35">
            <a:extLst>
              <a:ext uri="{FF2B5EF4-FFF2-40B4-BE49-F238E27FC236}">
                <a16:creationId xmlns:a16="http://schemas.microsoft.com/office/drawing/2014/main" id="{E142DA7C-510D-4265-8AE7-76F5D679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3305896"/>
          </a:xfrm>
        </p:spPr>
        <p:txBody>
          <a:bodyPr/>
          <a:lstStyle/>
          <a:p>
            <a:r>
              <a:rPr lang="ko-KR" altLang="en-US" b="1">
                <a:solidFill>
                  <a:srgbClr val="D30037"/>
                </a:solidFill>
              </a:rPr>
              <a:t>회귀</a:t>
            </a:r>
            <a:r>
              <a:rPr lang="ko-KR" altLang="en-US">
                <a:solidFill>
                  <a:srgbClr val="D30037"/>
                </a:solidFill>
              </a:rPr>
              <a:t> </a:t>
            </a:r>
            <a:r>
              <a:rPr lang="en-US" altLang="ko-KR" baseline="30000">
                <a:solidFill>
                  <a:srgbClr val="D30037"/>
                </a:solidFill>
                <a:latin typeface="+mj-ea"/>
              </a:rPr>
              <a:t>regression</a:t>
            </a:r>
            <a:r>
              <a:rPr lang="en-US" altLang="ko-KR"/>
              <a:t>– </a:t>
            </a:r>
            <a:r>
              <a:rPr lang="ko-KR" altLang="en-US"/>
              <a:t>항등 함수 사용</a:t>
            </a:r>
          </a:p>
          <a:p>
            <a:pPr lvl="1"/>
            <a:r>
              <a:rPr lang="ko-KR" altLang="en-US"/>
              <a:t> 입력 데이터에서 연속적인 수치를 예측</a:t>
            </a:r>
            <a:br>
              <a:rPr lang="en-US" altLang="ko-KR"/>
            </a:br>
            <a:r>
              <a:rPr lang="en-US" altLang="ko-KR">
                <a:solidFill>
                  <a:prstClr val="black"/>
                </a:solidFill>
              </a:rPr>
              <a:t>ex) </a:t>
            </a:r>
            <a:r>
              <a:rPr lang="ko-KR" altLang="en-US">
                <a:solidFill>
                  <a:prstClr val="black"/>
                </a:solidFill>
              </a:rPr>
              <a:t>사진 속 인물의 몸무게를 예측하는 문제</a:t>
            </a:r>
            <a:endParaRPr lang="ko-KR" altLang="en-US"/>
          </a:p>
          <a:p>
            <a:r>
              <a:rPr lang="ko-KR" altLang="en-US" b="1">
                <a:solidFill>
                  <a:srgbClr val="D30037"/>
                </a:solidFill>
              </a:rPr>
              <a:t>분류</a:t>
            </a:r>
            <a:r>
              <a:rPr lang="ko-KR" altLang="en-US">
                <a:solidFill>
                  <a:srgbClr val="D30037"/>
                </a:solidFill>
              </a:rPr>
              <a:t> </a:t>
            </a:r>
            <a:r>
              <a:rPr lang="en-US" altLang="ko-KR" baseline="30000">
                <a:solidFill>
                  <a:srgbClr val="D30037"/>
                </a:solidFill>
                <a:latin typeface="+mj-ea"/>
              </a:rPr>
              <a:t>classification</a:t>
            </a:r>
            <a:r>
              <a:rPr lang="en-US" altLang="ko-KR"/>
              <a:t>– </a:t>
            </a:r>
            <a:r>
              <a:rPr lang="ko-KR" altLang="en-US"/>
              <a:t>소프트맥스 함수 사용</a:t>
            </a:r>
          </a:p>
          <a:p>
            <a:pPr lvl="1"/>
            <a:r>
              <a:rPr lang="ko-KR" altLang="en-US"/>
              <a:t> 데이터가 어느 클래스에 속하는지</a:t>
            </a:r>
            <a:br>
              <a:rPr lang="en-US" altLang="ko-KR"/>
            </a:br>
            <a:r>
              <a:rPr lang="en-US" altLang="ko-KR"/>
              <a:t>ex) </a:t>
            </a:r>
            <a:r>
              <a:rPr lang="ko-KR" altLang="en-US"/>
              <a:t>사진 속 인물의 성별을 분류하는 문제</a:t>
            </a:r>
            <a:endParaRPr lang="en-US" altLang="ko-KR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5B525E-BBE3-4560-8BEE-2EEA27DC33F6}"/>
              </a:ext>
            </a:extLst>
          </p:cNvPr>
          <p:cNvGrpSpPr/>
          <p:nvPr/>
        </p:nvGrpSpPr>
        <p:grpSpPr>
          <a:xfrm>
            <a:off x="522213" y="5230269"/>
            <a:ext cx="7993137" cy="1217120"/>
            <a:chOff x="522213" y="5209915"/>
            <a:chExt cx="7993137" cy="70388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E11A9D8-72D8-4EF7-B0A5-3F2B061E4806}"/>
                </a:ext>
              </a:extLst>
            </p:cNvPr>
            <p:cNvSpPr/>
            <p:nvPr/>
          </p:nvSpPr>
          <p:spPr>
            <a:xfrm>
              <a:off x="628650" y="5209915"/>
              <a:ext cx="7886700" cy="703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72000" anchor="ctr">
              <a:spAutoFit/>
            </a:bodyPr>
            <a:lstStyle/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출력층의 활성화 함수는 풀고자 하는 문제의 성질에 맞게 정한다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회귀에는 항등함수를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, 2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클래스 분류에는 시그모이드 함수를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다중 클래스 분류에는 소프트맥스 함수를 사용하는 것이 일반적이다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EC0D50-D5EB-4D63-AC79-2BE040D736DE}"/>
                </a:ext>
              </a:extLst>
            </p:cNvPr>
            <p:cNvSpPr/>
            <p:nvPr/>
          </p:nvSpPr>
          <p:spPr>
            <a:xfrm>
              <a:off x="522213" y="5209915"/>
              <a:ext cx="106438" cy="703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21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4C08-0F45-4087-B54B-9197BB7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  </a:t>
            </a:r>
            <a:r>
              <a:rPr lang="ko-KR" altLang="en-US"/>
              <a:t>출력층 설계하기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35">
                <a:extLst>
                  <a:ext uri="{FF2B5EF4-FFF2-40B4-BE49-F238E27FC236}">
                    <a16:creationId xmlns:a16="http://schemas.microsoft.com/office/drawing/2014/main" id="{E142DA7C-510D-4265-8AE7-76F5D679A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5987"/>
                <a:ext cx="7886700" cy="5066891"/>
              </a:xfrm>
            </p:spPr>
            <p:txBody>
              <a:bodyPr/>
              <a:lstStyle/>
              <a:p>
                <a:r>
                  <a:rPr lang="ko-KR" altLang="en-US" b="1">
                    <a:solidFill>
                      <a:srgbClr val="D30037"/>
                    </a:solidFill>
                  </a:rPr>
                  <a:t>항등 함수 </a:t>
                </a:r>
                <a:r>
                  <a:rPr lang="en-US" altLang="ko-KR" baseline="30000">
                    <a:solidFill>
                      <a:srgbClr val="D30037"/>
                    </a:solidFill>
                    <a:latin typeface="+mj-ea"/>
                  </a:rPr>
                  <a:t>identity function</a:t>
                </a:r>
                <a:endParaRPr lang="en-US" altLang="ko-KR">
                  <a:solidFill>
                    <a:srgbClr val="D30037"/>
                  </a:solidFill>
                </a:endParaRPr>
              </a:p>
              <a:p>
                <a:pPr lvl="1"/>
                <a:r>
                  <a:rPr lang="ko-KR" altLang="en-US"/>
                  <a:t>입력을 그대로 출력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r>
                  <a:rPr lang="ko-KR" altLang="en-US" b="1">
                    <a:solidFill>
                      <a:srgbClr val="D30037"/>
                    </a:solidFill>
                  </a:rPr>
                  <a:t>소프트맥스 함수 </a:t>
                </a:r>
                <a:r>
                  <a:rPr lang="en-US" altLang="ko-KR" baseline="30000">
                    <a:solidFill>
                      <a:srgbClr val="D30037"/>
                    </a:solidFill>
                    <a:latin typeface="+mj-ea"/>
                  </a:rPr>
                  <a:t>softmax function</a:t>
                </a:r>
                <a:endParaRPr lang="en-US" altLang="ko-KR">
                  <a:solidFill>
                    <a:srgbClr val="D30037"/>
                  </a:solidFill>
                </a:endParaRPr>
              </a:p>
              <a:p>
                <a:pPr lvl="1"/>
                <a:endParaRPr lang="en-US" altLang="ko-KR" b="0" i="1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/>
                  <a:t> = </a:t>
                </a:r>
                <a:r>
                  <a:rPr lang="ko-KR" altLang="en-US"/>
                  <a:t>출력층 뉴런 수</a:t>
                </a:r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= </a:t>
                </a:r>
                <a:r>
                  <a:rPr lang="ko-KR" altLang="en-US"/>
                  <a:t>𝑘번째 출력</a:t>
                </a:r>
                <a:endParaRPr lang="en-US" altLang="ko-KR"/>
              </a:p>
            </p:txBody>
          </p:sp>
        </mc:Choice>
        <mc:Fallback xmlns="">
          <p:sp>
            <p:nvSpPr>
              <p:cNvPr id="36" name="내용 개체 틀 35">
                <a:extLst>
                  <a:ext uri="{FF2B5EF4-FFF2-40B4-BE49-F238E27FC236}">
                    <a16:creationId xmlns:a16="http://schemas.microsoft.com/office/drawing/2014/main" id="{E142DA7C-510D-4265-8AE7-76F5D679A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5987"/>
                <a:ext cx="7886700" cy="5066891"/>
              </a:xfrm>
              <a:blipFill>
                <a:blip r:embed="rId2"/>
                <a:stretch>
                  <a:fillRect l="-2009" b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그림 39">
            <a:extLst>
              <a:ext uri="{FF2B5EF4-FFF2-40B4-BE49-F238E27FC236}">
                <a16:creationId xmlns:a16="http://schemas.microsoft.com/office/drawing/2014/main" id="{D875512F-6C1B-4107-9D0A-161B6C38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73" y="4687220"/>
            <a:ext cx="2316681" cy="804742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05ACB726-624D-45C3-895E-0DF75378AEA6}"/>
              </a:ext>
            </a:extLst>
          </p:cNvPr>
          <p:cNvGrpSpPr/>
          <p:nvPr/>
        </p:nvGrpSpPr>
        <p:grpSpPr>
          <a:xfrm>
            <a:off x="5616058" y="1225496"/>
            <a:ext cx="2201416" cy="2631221"/>
            <a:chOff x="5970984" y="1129436"/>
            <a:chExt cx="2201416" cy="2631221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643DE80-D316-4E5B-B672-CE236A2FBA8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70984" y="1174161"/>
              <a:ext cx="792088" cy="792088"/>
            </a:xfrm>
            <a:prstGeom prst="ellipse">
              <a:avLst/>
            </a:prstGeom>
            <a:blipFill>
              <a:blip r:embed="rId4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3FFAD90-8F0B-4203-B3DF-33CAA87D14F2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80312" y="1175581"/>
              <a:ext cx="792088" cy="792088"/>
            </a:xfrm>
            <a:prstGeom prst="ellipse">
              <a:avLst/>
            </a:prstGeom>
            <a:blipFill>
              <a:blip r:embed="rId5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6A2EC7C-99A4-4A28-B491-B257A99C8EF7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6762750" y="1570038"/>
              <a:ext cx="617538" cy="15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BC7516-8CAE-47FA-9777-AB939D54A74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95019" y="1129436"/>
              <a:ext cx="504056" cy="369332"/>
            </a:xfrm>
            <a:prstGeom prst="rect">
              <a:avLst/>
            </a:prstGeom>
            <a:blipFill>
              <a:blip r:embed="rId6">
                <a:grayscl/>
              </a:blip>
              <a:stretch>
                <a:fillRect r="-7317" b="-163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84DFAF2-9FAD-4C5C-86A0-B0BE84C9D3A2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70984" y="2071365"/>
              <a:ext cx="792088" cy="792088"/>
            </a:xfrm>
            <a:prstGeom prst="ellipse">
              <a:avLst/>
            </a:prstGeom>
            <a:blipFill>
              <a:blip r:embed="rId7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CDE92E5-1FEC-447D-8DD7-E4C31B45D16E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80312" y="2072075"/>
              <a:ext cx="792088" cy="792088"/>
            </a:xfrm>
            <a:prstGeom prst="ellipse">
              <a:avLst/>
            </a:prstGeom>
            <a:blipFill>
              <a:blip r:embed="rId8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B8C3F64-5CDA-44E9-B510-E90DFE4F9A30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>
              <a:off x="6762750" y="2466975"/>
              <a:ext cx="617538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1A3CE9-5693-4076-8F52-7DD58CBCB2DC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95019" y="2026640"/>
              <a:ext cx="504056" cy="369332"/>
            </a:xfrm>
            <a:prstGeom prst="rect">
              <a:avLst/>
            </a:prstGeom>
            <a:blipFill>
              <a:blip r:embed="rId9">
                <a:grayscl/>
              </a:blip>
              <a:stretch>
                <a:fillRect r="-7317" b="-163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4DD5183-C991-4BAE-91A3-40E3E7562864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70984" y="2967149"/>
              <a:ext cx="792088" cy="792088"/>
            </a:xfrm>
            <a:prstGeom prst="ellipse">
              <a:avLst/>
            </a:prstGeom>
            <a:blipFill>
              <a:blip r:embed="rId10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6A1B08-32BF-4925-9B7A-F7E3B8E68C28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80312" y="2968569"/>
              <a:ext cx="792088" cy="792088"/>
            </a:xfrm>
            <a:prstGeom prst="ellipse">
              <a:avLst/>
            </a:prstGeom>
            <a:blipFill>
              <a:blip r:embed="rId11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7DD82C9-35BE-4329-BA47-83260AF733D9}"/>
                </a:ext>
              </a:extLst>
            </p:cNvPr>
            <p:cNvCxnSpPr>
              <a:stCxn id="49" idx="6"/>
              <a:endCxn id="50" idx="2"/>
            </p:cNvCxnSpPr>
            <p:nvPr/>
          </p:nvCxnSpPr>
          <p:spPr>
            <a:xfrm>
              <a:off x="6762750" y="3363913"/>
              <a:ext cx="61753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065651-6FAC-4F56-BCA0-E9CA0AD37A0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95019" y="2922424"/>
              <a:ext cx="504056" cy="369332"/>
            </a:xfrm>
            <a:prstGeom prst="rect">
              <a:avLst/>
            </a:prstGeom>
            <a:blipFill>
              <a:blip r:embed="rId12">
                <a:grayscl/>
              </a:blip>
              <a:stretch>
                <a:fillRect r="-7317" b="-163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A210533-147A-40CD-9874-873AEAD36426}"/>
              </a:ext>
            </a:extLst>
          </p:cNvPr>
          <p:cNvGrpSpPr/>
          <p:nvPr/>
        </p:nvGrpSpPr>
        <p:grpSpPr>
          <a:xfrm>
            <a:off x="5616231" y="4101552"/>
            <a:ext cx="2201416" cy="2631221"/>
            <a:chOff x="5970984" y="3829606"/>
            <a:chExt cx="2201416" cy="263122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4ACF55D-C893-430F-BDD8-A4DDC40ADC16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70984" y="3874331"/>
              <a:ext cx="792088" cy="792088"/>
            </a:xfrm>
            <a:prstGeom prst="ellipse">
              <a:avLst/>
            </a:prstGeom>
            <a:blipFill>
              <a:blip r:embed="rId13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9150358-8CC1-48D7-ABC2-D4D7FF1F37C4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80312" y="3875751"/>
              <a:ext cx="792088" cy="792088"/>
            </a:xfrm>
            <a:prstGeom prst="ellipse">
              <a:avLst/>
            </a:prstGeom>
            <a:blipFill>
              <a:blip r:embed="rId14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B1C179E-3DB4-4F20-B0B4-9B5A39E32CE3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6762750" y="4270375"/>
              <a:ext cx="617538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504D8C5-E660-4647-A6AE-0BB4FE34441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95019" y="3829606"/>
              <a:ext cx="504056" cy="369332"/>
            </a:xfrm>
            <a:prstGeom prst="rect">
              <a:avLst/>
            </a:prstGeom>
            <a:blipFill>
              <a:blip r:embed="rId15">
                <a:grayscl/>
              </a:blip>
              <a:stretch>
                <a:fillRect r="-7317" b="-163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195E351-EE7E-4B2B-8973-DBE58AC57783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70984" y="4771535"/>
              <a:ext cx="792088" cy="792088"/>
            </a:xfrm>
            <a:prstGeom prst="ellipse">
              <a:avLst/>
            </a:prstGeom>
            <a:blipFill>
              <a:blip r:embed="rId16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451DD27-993C-429E-AE86-FB833BA3AEA7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80312" y="4772245"/>
              <a:ext cx="792088" cy="792088"/>
            </a:xfrm>
            <a:prstGeom prst="ellipse">
              <a:avLst/>
            </a:prstGeom>
            <a:blipFill>
              <a:blip r:embed="rId17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5702860-52EF-43D9-B60B-17735994323E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>
              <a:off x="6762750" y="5167313"/>
              <a:ext cx="617538" cy="15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7A993D-3CF4-47DA-8D78-9BFCB64515A7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70984" y="5667319"/>
              <a:ext cx="792088" cy="792088"/>
            </a:xfrm>
            <a:prstGeom prst="ellipse">
              <a:avLst/>
            </a:prstGeom>
            <a:blipFill>
              <a:blip r:embed="rId18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AF44842-FC7D-4E19-B36B-936EF32C596C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80312" y="5668739"/>
              <a:ext cx="792088" cy="792088"/>
            </a:xfrm>
            <a:prstGeom prst="ellipse">
              <a:avLst/>
            </a:prstGeom>
            <a:blipFill>
              <a:blip r:embed="rId19">
                <a:grayscl/>
              </a:blip>
              <a:stretch>
                <a:fillRect/>
              </a:stretch>
            </a:blipFill>
            <a:ln w="19050"/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312B9992-0ABE-450E-89DB-405C56A4F7FB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>
            <a:xfrm>
              <a:off x="6762750" y="6062663"/>
              <a:ext cx="617538" cy="15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1FDF239-459D-4D7B-AD91-B6CD3630AD74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4270375"/>
              <a:ext cx="648970" cy="75703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4BDD5-C8C8-4AF5-82B6-C329FAEF7B8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6762750" y="4302125"/>
              <a:ext cx="733561" cy="148261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4A5AE87-19E0-4A9C-9432-F0289BC0B5B6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6763072" y="4415274"/>
              <a:ext cx="635948" cy="75230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236D02B-C4F1-49CB-A5FB-A259B5D3C1F7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>
              <a:off x="6763072" y="5167579"/>
              <a:ext cx="643568" cy="74883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C51DBE3-71D6-43A3-9D90-D9789020141C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 flipV="1">
              <a:off x="6763072" y="5316974"/>
              <a:ext cx="643568" cy="74638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E3AD731-E0B9-40D4-84EA-9C9D84468F97}"/>
                </a:ext>
              </a:extLst>
            </p:cNvPr>
            <p:cNvCxnSpPr>
              <a:cxnSpLocks/>
              <a:stCxn id="60" idx="6"/>
              <a:endCxn id="54" idx="3"/>
            </p:cNvCxnSpPr>
            <p:nvPr/>
          </p:nvCxnSpPr>
          <p:spPr>
            <a:xfrm flipV="1">
              <a:off x="6763072" y="4551840"/>
              <a:ext cx="733239" cy="151152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</p:grp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750B35E-A892-47CB-8C8F-AE3CEA732733}"/>
              </a:ext>
            </a:extLst>
          </p:cNvPr>
          <p:cNvCxnSpPr/>
          <p:nvPr/>
        </p:nvCxnSpPr>
        <p:spPr>
          <a:xfrm>
            <a:off x="552734" y="3979134"/>
            <a:ext cx="74994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8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8459-0BEF-4C40-AF3A-DF79BE5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신경망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A47FC-04BA-41E4-84DF-64849F516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</a:t>
            </a:r>
            <a:r>
              <a:rPr lang="en-US" altLang="ko-KR" b="1"/>
              <a:t>3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4096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4C08-0F45-4087-B54B-9197BB7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  </a:t>
            </a:r>
            <a:r>
              <a:rPr lang="ko-KR" altLang="en-US"/>
              <a:t>출력층 설계하기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6CB5E85-E18E-4367-865A-F0C05926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5987"/>
                <a:ext cx="7886700" cy="5002771"/>
              </a:xfrm>
            </p:spPr>
            <p:txBody>
              <a:bodyPr/>
              <a:lstStyle/>
              <a:p>
                <a:r>
                  <a:rPr lang="ko-KR" altLang="en-US"/>
                  <a:t>소프트맥스 함수의 특징</a:t>
                </a:r>
                <a:endParaRPr lang="en-US" altLang="ko-KR"/>
              </a:p>
              <a:p>
                <a:pPr lvl="1"/>
                <a:r>
                  <a:rPr lang="ko-KR" altLang="en-US">
                    <a:latin typeface="+mj-ea"/>
                    <a:ea typeface="+mj-ea"/>
                  </a:rPr>
                  <a:t>출력은 </a:t>
                </a:r>
                <a:r>
                  <a:rPr lang="en-US" altLang="ko-KR">
                    <a:latin typeface="+mj-ea"/>
                    <a:ea typeface="+mj-ea"/>
                  </a:rPr>
                  <a:t>0</a:t>
                </a:r>
                <a:r>
                  <a:rPr lang="ko-KR" altLang="en-US">
                    <a:latin typeface="+mj-ea"/>
                    <a:ea typeface="+mj-ea"/>
                  </a:rPr>
                  <a:t>에서 </a:t>
                </a:r>
                <a:r>
                  <a:rPr lang="en-US" altLang="ko-KR">
                    <a:latin typeface="+mj-ea"/>
                    <a:ea typeface="+mj-ea"/>
                  </a:rPr>
                  <a:t>1.0 </a:t>
                </a:r>
                <a:r>
                  <a:rPr lang="ko-KR" altLang="en-US">
                    <a:latin typeface="+mj-ea"/>
                    <a:ea typeface="+mj-ea"/>
                  </a:rPr>
                  <a:t>사이의 실수</a:t>
                </a:r>
                <a:r>
                  <a:rPr lang="en-US" altLang="ko-KR">
                    <a:latin typeface="+mj-ea"/>
                    <a:ea typeface="+mj-ea"/>
                  </a:rPr>
                  <a:t>, </a:t>
                </a:r>
                <a:r>
                  <a:rPr lang="ko-KR" altLang="en-US">
                    <a:latin typeface="+mj-ea"/>
                    <a:ea typeface="+mj-ea"/>
                  </a:rPr>
                  <a:t>출력의 총합은 </a:t>
                </a:r>
                <a:r>
                  <a:rPr lang="en-US" altLang="ko-KR">
                    <a:latin typeface="+mj-ea"/>
                    <a:ea typeface="+mj-ea"/>
                  </a:rPr>
                  <a:t>1</a:t>
                </a:r>
              </a:p>
              <a:p>
                <a:pPr lvl="2"/>
                <a:r>
                  <a:rPr lang="ko-KR" altLang="en-US"/>
                  <a:t>소프트맥스 함수의 출력을 </a:t>
                </a:r>
                <a:r>
                  <a:rPr lang="en-US" altLang="ko-KR"/>
                  <a:t>'</a:t>
                </a:r>
                <a:r>
                  <a:rPr lang="ko-KR" altLang="en-US"/>
                  <a:t>확률</a:t>
                </a:r>
                <a:r>
                  <a:rPr lang="en-US" altLang="ko-KR"/>
                  <a:t>'</a:t>
                </a:r>
                <a:r>
                  <a:rPr lang="ko-KR" altLang="en-US"/>
                  <a:t>로 해석할 수 있다</a:t>
                </a:r>
                <a:r>
                  <a:rPr lang="en-US" altLang="ko-KR"/>
                  <a:t>.</a:t>
                </a:r>
              </a:p>
              <a:p>
                <a:pPr lvl="1"/>
                <a:r>
                  <a:rPr lang="ko-KR" altLang="en-US">
                    <a:latin typeface="+mj-ea"/>
                    <a:ea typeface="+mj-ea"/>
                  </a:rPr>
                  <a:t>함수를 적용해도 각 원소의 대소 관계는 변하지 않는다</a:t>
                </a:r>
                <a:r>
                  <a:rPr lang="en-US" altLang="ko-KR">
                    <a:latin typeface="+mj-ea"/>
                    <a:ea typeface="+mj-ea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가 단조 증가 함수이기 때문 </a:t>
                </a:r>
                <a:r>
                  <a:rPr lang="en-US" altLang="ko-KR"/>
                  <a:t>(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/>
                  <a:t>일 때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)</a:t>
                </a:r>
              </a:p>
              <a:p>
                <a:pPr lvl="1"/>
                <a:r>
                  <a:rPr lang="ko-KR" altLang="en-US">
                    <a:latin typeface="+mj-ea"/>
                    <a:ea typeface="+mj-ea"/>
                  </a:rPr>
                  <a:t>신경망을 이용한 분류에서는 일반적으로 가장 큰 출력을 내는  뉴런에 해당하는 클래스로만 인식한다</a:t>
                </a:r>
                <a:r>
                  <a:rPr lang="en-US" altLang="ko-KR">
                    <a:latin typeface="+mj-ea"/>
                    <a:ea typeface="+mj-ea"/>
                  </a:rPr>
                  <a:t>.</a:t>
                </a:r>
              </a:p>
              <a:p>
                <a:pPr lvl="2"/>
                <a:r>
                  <a:rPr lang="ko-KR" altLang="en-US"/>
                  <a:t>추론 단계에서는 출력층의 소프트맥스 함수를 생략하는 것이 일반적</a:t>
                </a:r>
                <a:br>
                  <a:rPr lang="en-US" altLang="ko-KR"/>
                </a:br>
                <a:r>
                  <a:rPr lang="en-US" altLang="ko-KR"/>
                  <a:t>(</a:t>
                </a:r>
                <a:r>
                  <a:rPr lang="ko-KR" altLang="en-US"/>
                  <a:t>지수 함수 계산에 드는 자원 낭비</a:t>
                </a:r>
                <a:r>
                  <a:rPr lang="en-US" altLang="ko-KR"/>
                  <a:t>)</a:t>
                </a:r>
              </a:p>
              <a:p>
                <a:pPr lvl="2"/>
                <a:r>
                  <a:rPr lang="ko-KR" altLang="en-US"/>
                  <a:t>학습 단계에서는 출력층에서 소프트맥스 함수를 사용</a:t>
                </a:r>
                <a:endParaRPr lang="en-US" altLang="ko-KR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6CB5E85-E18E-4367-865A-F0C05926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5987"/>
                <a:ext cx="7886700" cy="5002771"/>
              </a:xfrm>
              <a:blipFill>
                <a:blip r:embed="rId2"/>
                <a:stretch>
                  <a:fillRect l="-2009" r="-1855" b="-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66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4C08-0F45-4087-B54B-9197BB7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  </a:t>
            </a:r>
            <a:r>
              <a:rPr lang="ko-KR" altLang="en-US"/>
              <a:t>출력층 설계하기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B5E85-E18E-4367-865A-F0C05926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2237911"/>
          </a:xfrm>
        </p:spPr>
        <p:txBody>
          <a:bodyPr/>
          <a:lstStyle/>
          <a:p>
            <a:r>
              <a:rPr lang="ko-KR" altLang="en-US"/>
              <a:t>출력층의 뉴런 수 정하기</a:t>
            </a:r>
            <a:endParaRPr lang="en-US" altLang="ko-KR"/>
          </a:p>
          <a:p>
            <a:pPr lvl="1"/>
            <a:r>
              <a:rPr lang="ko-KR" altLang="en-US"/>
              <a:t>출력층의 뉴런 수는 풀려는 문제에 맞게 적절히 정한다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분류에서는 분류하고 싶은 클래스 수로 설정하는 것이 일반적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14338" name="Picture 2" descr="http://postfiles10.naver.net/MjAxNzA4MTVfMTgy/MDAxNTAyNzU3NjEyNjA1.4V4EYUwOVbbVZbIdJ4iaskd7PZALBoPps1A764zCVQkg.Ptsk4kfrLHt22o1iNj8bz13YFMD91TbzYtwsGyrXWvwg.PNG.infoefficien/image.png?type=w773">
            <a:extLst>
              <a:ext uri="{FF2B5EF4-FFF2-40B4-BE49-F238E27FC236}">
                <a16:creationId xmlns:a16="http://schemas.microsoft.com/office/drawing/2014/main" id="{45B95507-B945-4274-AE3B-BD19A3DE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28" y="3542518"/>
            <a:ext cx="5776343" cy="324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52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4C08-0F45-4087-B54B-9197BB7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3.6  </a:t>
            </a:r>
            <a:r>
              <a:rPr lang="ko-KR" altLang="en-US"/>
              <a:t>손글씨 숫자 인식</a:t>
            </a:r>
            <a:r>
              <a:rPr lang="en-US" altLang="ko-KR"/>
              <a:t>(MNIST)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B5E85-E18E-4367-865A-F0C05926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2569797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MNIST </a:t>
            </a:r>
            <a:r>
              <a:rPr lang="ko-KR" altLang="en-US"/>
              <a:t>데이터셋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 mnist?</a:t>
            </a:r>
          </a:p>
          <a:p>
            <a:pPr lvl="2">
              <a:defRPr/>
            </a:pPr>
            <a:r>
              <a:rPr lang="ko-KR" altLang="en-US"/>
              <a:t>손글씨 숫자 이미지 집합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0 ~ 9</a:t>
            </a:r>
            <a:r>
              <a:rPr lang="ko-KR" altLang="en-US"/>
              <a:t>까지의 숫자 이미지로 구성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훈련 이미지 </a:t>
            </a:r>
            <a:r>
              <a:rPr lang="en-US" altLang="ko-KR"/>
              <a:t>60,000</a:t>
            </a:r>
            <a:r>
              <a:rPr lang="ko-KR" altLang="en-US"/>
              <a:t>장</a:t>
            </a:r>
            <a:r>
              <a:rPr lang="en-US" altLang="ko-KR"/>
              <a:t>(</a:t>
            </a:r>
            <a:r>
              <a:rPr lang="ko-KR" altLang="en-US"/>
              <a:t>학습</a:t>
            </a:r>
            <a:r>
              <a:rPr lang="en-US" altLang="ko-KR"/>
              <a:t>), </a:t>
            </a:r>
            <a:r>
              <a:rPr lang="ko-KR" altLang="en-US"/>
              <a:t>시험 이미지 </a:t>
            </a:r>
            <a:r>
              <a:rPr lang="en-US" altLang="ko-KR"/>
              <a:t>10,000</a:t>
            </a:r>
            <a:r>
              <a:rPr lang="ko-KR" altLang="en-US"/>
              <a:t>장</a:t>
            </a:r>
            <a:r>
              <a:rPr lang="en-US" altLang="ko-KR"/>
              <a:t>(</a:t>
            </a:r>
            <a:r>
              <a:rPr lang="ko-KR" altLang="en-US"/>
              <a:t>분류</a:t>
            </a:r>
            <a:r>
              <a:rPr lang="en-US" altLang="ko-KR"/>
              <a:t>)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8917EA33-7EF7-43D1-94D5-18D35C21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374" y="4291082"/>
            <a:ext cx="2442139" cy="244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 descr="http://postfiles16.naver.net/MjAxNzA4MTdfMjg3/MDAxNTAyOTY1NjM0NzEy.lZIs-vN6WtOb3VyTD-RbxAV2BpYsQBfFCEWbCuAAYVog.ZKRrRtzzgno294t39KSFZkb_NWGgwfv3ct1s-urUG44g.PNG.infoefficien/image.png?type=w773">
            <a:extLst>
              <a:ext uri="{FF2B5EF4-FFF2-40B4-BE49-F238E27FC236}">
                <a16:creationId xmlns:a16="http://schemas.microsoft.com/office/drawing/2014/main" id="{43A369AA-BB56-4F76-8F13-BB3A7218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0" y="5320686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35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4C08-0F45-4087-B54B-9197BB7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3.6  </a:t>
            </a:r>
            <a:r>
              <a:rPr lang="ko-KR" altLang="en-US"/>
              <a:t>손글씨 숫자 인식</a:t>
            </a:r>
            <a:r>
              <a:rPr lang="en-US" altLang="ko-KR"/>
              <a:t>(MNIST)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B5E85-E18E-4367-865A-F0C05926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254671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MNIST </a:t>
            </a:r>
            <a:r>
              <a:rPr lang="ko-KR" altLang="en-US"/>
              <a:t>데이터셋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 </a:t>
            </a:r>
            <a:r>
              <a:rPr lang="ko-KR" altLang="en-US"/>
              <a:t>신경망 구성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입력층 뉴런 </a:t>
            </a:r>
            <a:r>
              <a:rPr lang="en-US" altLang="ko-KR"/>
              <a:t>784</a:t>
            </a:r>
            <a:r>
              <a:rPr lang="ko-KR" altLang="en-US"/>
              <a:t>개</a:t>
            </a:r>
            <a:r>
              <a:rPr lang="en-US" altLang="ko-KR"/>
              <a:t>(28*28), </a:t>
            </a:r>
            <a:r>
              <a:rPr lang="ko-KR" altLang="en-US"/>
              <a:t>출력층 뉴런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(0~9)</a:t>
            </a:r>
          </a:p>
          <a:p>
            <a:pPr lvl="2">
              <a:defRPr/>
            </a:pPr>
            <a:r>
              <a:rPr lang="ko-KR" altLang="en-US"/>
              <a:t>은닉층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(</a:t>
            </a:r>
            <a:r>
              <a:rPr lang="ko-KR" altLang="en-US"/>
              <a:t>첫 번째 </a:t>
            </a:r>
            <a:r>
              <a:rPr lang="en-US" altLang="ko-KR"/>
              <a:t>– 50</a:t>
            </a:r>
            <a:r>
              <a:rPr lang="ko-KR" altLang="en-US"/>
              <a:t>개 뉴런</a:t>
            </a:r>
            <a:r>
              <a:rPr lang="en-US" altLang="ko-KR"/>
              <a:t>, </a:t>
            </a:r>
            <a:r>
              <a:rPr lang="ko-KR" altLang="en-US"/>
              <a:t>두 번째 </a:t>
            </a:r>
            <a:r>
              <a:rPr lang="en-US" altLang="ko-KR"/>
              <a:t>– 100</a:t>
            </a:r>
            <a:r>
              <a:rPr lang="ko-KR" altLang="en-US"/>
              <a:t>개 뉴런</a:t>
            </a:r>
            <a:r>
              <a:rPr lang="en-US" altLang="ko-KR"/>
              <a:t>)</a:t>
            </a:r>
          </a:p>
          <a:p>
            <a:pPr lvl="2">
              <a:defRPr/>
            </a:pPr>
            <a:r>
              <a:rPr lang="ko-KR" altLang="en-US"/>
              <a:t>은닉층 뉴런의 개수는 임의지정 값</a:t>
            </a:r>
            <a:endParaRPr lang="en-US" altLang="ko-KR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BDB89E-865D-4840-82C1-F0693CD68460}"/>
              </a:ext>
            </a:extLst>
          </p:cNvPr>
          <p:cNvGrpSpPr/>
          <p:nvPr/>
        </p:nvGrpSpPr>
        <p:grpSpPr>
          <a:xfrm>
            <a:off x="2082508" y="4252701"/>
            <a:ext cx="4978980" cy="2605299"/>
            <a:chOff x="2082508" y="4252701"/>
            <a:chExt cx="4978980" cy="260529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59D48E-0B89-4A9D-A3CB-E8B8614C0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2355" y="4252701"/>
              <a:ext cx="4879287" cy="1922801"/>
            </a:xfrm>
            <a:prstGeom prst="rect">
              <a:avLst/>
            </a:prstGeom>
          </p:spPr>
        </p:pic>
        <p:pic>
          <p:nvPicPr>
            <p:cNvPr id="15362" name="Picture 2" descr="http://postfiles12.naver.net/MjAxNzA4MjJfMTY3/MDAxNTAzMzgyMjkzNjYx.djs5XNd_PzP921jBhHFwQCeAHt4OGUkSSyNzp6nfjCEg.aRCvP6F37skycCedviKGgRm7i8li7VI_s_qWw6GgkGIg.PNG.infoefficien/image.png?type=w773">
              <a:extLst>
                <a:ext uri="{FF2B5EF4-FFF2-40B4-BE49-F238E27FC236}">
                  <a16:creationId xmlns:a16="http://schemas.microsoft.com/office/drawing/2014/main" id="{EFE10C1D-9C8C-4058-895D-08E2F8BDD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508" y="5743687"/>
              <a:ext cx="4978980" cy="1114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256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4C08-0F45-4087-B54B-9197BB7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3.6  </a:t>
            </a:r>
            <a:r>
              <a:rPr lang="ko-KR" altLang="en-US"/>
              <a:t>손글씨 숫자 인식</a:t>
            </a:r>
            <a:r>
              <a:rPr lang="en-US" altLang="ko-KR"/>
              <a:t>(MNIST)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B5E85-E18E-4367-865A-F0C05926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254671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MNIST </a:t>
            </a:r>
            <a:r>
              <a:rPr lang="ko-KR" altLang="en-US"/>
              <a:t>데이터셋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 </a:t>
            </a:r>
            <a:r>
              <a:rPr lang="ko-KR" altLang="en-US"/>
              <a:t>신경망 구성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입력층 뉴런 </a:t>
            </a:r>
            <a:r>
              <a:rPr lang="en-US" altLang="ko-KR"/>
              <a:t>784</a:t>
            </a:r>
            <a:r>
              <a:rPr lang="ko-KR" altLang="en-US"/>
              <a:t>개</a:t>
            </a:r>
            <a:r>
              <a:rPr lang="en-US" altLang="ko-KR"/>
              <a:t>(28*28), </a:t>
            </a:r>
            <a:r>
              <a:rPr lang="ko-KR" altLang="en-US"/>
              <a:t>출력층 뉴런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(0~9)</a:t>
            </a:r>
          </a:p>
          <a:p>
            <a:pPr lvl="2">
              <a:defRPr/>
            </a:pPr>
            <a:r>
              <a:rPr lang="ko-KR" altLang="en-US"/>
              <a:t>은닉층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(</a:t>
            </a:r>
            <a:r>
              <a:rPr lang="ko-KR" altLang="en-US"/>
              <a:t>첫 번째 </a:t>
            </a:r>
            <a:r>
              <a:rPr lang="en-US" altLang="ko-KR"/>
              <a:t>– 50</a:t>
            </a:r>
            <a:r>
              <a:rPr lang="ko-KR" altLang="en-US"/>
              <a:t>개 뉴런</a:t>
            </a:r>
            <a:r>
              <a:rPr lang="en-US" altLang="ko-KR"/>
              <a:t>, </a:t>
            </a:r>
            <a:r>
              <a:rPr lang="ko-KR" altLang="en-US"/>
              <a:t>두 번째 </a:t>
            </a:r>
            <a:r>
              <a:rPr lang="en-US" altLang="ko-KR"/>
              <a:t>– 100</a:t>
            </a:r>
            <a:r>
              <a:rPr lang="ko-KR" altLang="en-US"/>
              <a:t>개 뉴런</a:t>
            </a:r>
            <a:r>
              <a:rPr lang="en-US" altLang="ko-KR"/>
              <a:t>)</a:t>
            </a:r>
          </a:p>
          <a:p>
            <a:pPr lvl="2">
              <a:defRPr/>
            </a:pPr>
            <a:r>
              <a:rPr lang="ko-KR" altLang="en-US"/>
              <a:t>은닉층 뉴런의 개수는 임의지정 값</a:t>
            </a:r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A7A343-00A8-4D0C-9FCE-BA2CCA23DB15}"/>
              </a:ext>
            </a:extLst>
          </p:cNvPr>
          <p:cNvGrpSpPr/>
          <p:nvPr/>
        </p:nvGrpSpPr>
        <p:grpSpPr>
          <a:xfrm>
            <a:off x="1891678" y="4252701"/>
            <a:ext cx="5360644" cy="2525306"/>
            <a:chOff x="1701621" y="4252701"/>
            <a:chExt cx="5530451" cy="260529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AC85193-038E-4B0D-A619-06DCD58B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5622" y="4252701"/>
              <a:ext cx="5027070" cy="1981038"/>
            </a:xfrm>
            <a:prstGeom prst="rect">
              <a:avLst/>
            </a:prstGeom>
          </p:spPr>
        </p:pic>
        <p:pic>
          <p:nvPicPr>
            <p:cNvPr id="16386" name="Picture 2" descr="http://postfiles8.naver.net/MjAxNzA4MjJfMTA2/MDAxNTAzMzg0MjMzNDE5.EC6FZwU4IKaK7PyD2i1Tejh5kF5HHIO-G8wPR3leF0cg.lqrU4B5wOMsWAC6CyExqNRei74JGdwTR7fdx8eSg0Bog.PNG.infoefficien/image.png?type=w773">
              <a:extLst>
                <a:ext uri="{FF2B5EF4-FFF2-40B4-BE49-F238E27FC236}">
                  <a16:creationId xmlns:a16="http://schemas.microsoft.com/office/drawing/2014/main" id="{236AB317-A6A4-4419-B286-80A85E41A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621" y="5806284"/>
              <a:ext cx="5530451" cy="1051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0994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3.7 </a:t>
            </a:r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600540"/>
          </a:xfrm>
        </p:spPr>
        <p:txBody>
          <a:bodyPr/>
          <a:lstStyle/>
          <a:p>
            <a:r>
              <a:rPr lang="ko-KR" altLang="en-US"/>
              <a:t>신경망의 순전파와 활성화 함수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297B98-8000-4F3D-A9DC-21052AF6D5F1}"/>
              </a:ext>
            </a:extLst>
          </p:cNvPr>
          <p:cNvSpPr/>
          <p:nvPr/>
        </p:nvSpPr>
        <p:spPr>
          <a:xfrm>
            <a:off x="628651" y="2456873"/>
            <a:ext cx="7895932" cy="42164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marL="0" lvl="2">
              <a:lnSpc>
                <a:spcPct val="130000"/>
              </a:lnSpc>
              <a:spcAft>
                <a:spcPts val="500"/>
              </a:spcAft>
              <a:defRPr/>
            </a:pPr>
            <a:r>
              <a:rPr lang="ko-KR" altLang="en-US" b="1">
                <a:solidFill>
                  <a:srgbClr val="E7E6E6">
                    <a:lumMod val="50000"/>
                  </a:srgbClr>
                </a:solidFill>
                <a:latin typeface="나눔바른고딕"/>
                <a:ea typeface="나눔바른고딕"/>
              </a:rPr>
              <a:t>이번 장에서 배운 내용</a:t>
            </a:r>
            <a:endParaRPr lang="en-US" altLang="ko-KR" b="1">
              <a:solidFill>
                <a:srgbClr val="E7E6E6">
                  <a:lumMod val="50000"/>
                </a:srgbClr>
              </a:solidFill>
              <a:latin typeface="나눔바른고딕"/>
              <a:ea typeface="나눔바른고딕"/>
            </a:endParaRPr>
          </a:p>
          <a:p>
            <a:pPr marL="285750" lvl="2" indent="-285750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신경망에서는 활성화 함수로 시그모이드 함수와 </a:t>
            </a:r>
            <a:r>
              <a:rPr lang="en-US" altLang="ko-KR">
                <a:solidFill>
                  <a:prstClr val="black"/>
                </a:solidFill>
              </a:rPr>
              <a:t>ReLU </a:t>
            </a:r>
            <a:r>
              <a:rPr lang="ko-KR" altLang="en-US">
                <a:solidFill>
                  <a:prstClr val="black"/>
                </a:solidFill>
              </a:rPr>
              <a:t>함수 같은 매끄럽게 변화하는 함수를 이용한다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marL="285750" lvl="2" indent="-285750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넘파이의 다차원 배열을 잘 사용하면 신경망을 효율적으로 구현할 수 있다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marL="285750" lvl="2" indent="-285750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기계학습 문제는 크게 회귀와 분류로 나눌 수 있다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marL="285750" lvl="2" indent="-285750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출력층의 활성화 함수로는 회귀에서는 주로 항등 함수를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분류에서는 주로 소프트맥스 함수를 이용한다</a:t>
            </a:r>
          </a:p>
          <a:p>
            <a:pPr marL="285750" lvl="2" indent="-285750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분류에서는 출력층의 뉴런 수를 분류하려는 클래스 수와 같게 설정한다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marL="285750" lvl="2" indent="-285750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입력 데이터를 묶은 것을 배치라 하며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추론 처리를 이 배치 단위로 진행하면 결과를 훨씬 빠르게 얻을 수 있다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6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31F6F5F-7D4D-47F0-8CD3-49CEBDF6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 </a:t>
            </a:r>
            <a:r>
              <a:rPr lang="ko-KR" altLang="en-US"/>
              <a:t>신경망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DAA4-5882-49B6-BFF1-BE751675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437849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3.1  </a:t>
            </a:r>
            <a:r>
              <a:rPr lang="ko-KR" altLang="en-US"/>
              <a:t>퍼셉트론에서 신경망으로</a:t>
            </a:r>
          </a:p>
          <a:p>
            <a:pPr marL="0" indent="0">
              <a:buNone/>
            </a:pPr>
            <a:r>
              <a:rPr lang="en-US" altLang="ko-KR"/>
              <a:t>3.2  </a:t>
            </a:r>
            <a:r>
              <a:rPr lang="ko-KR" altLang="en-US"/>
              <a:t>활성화 함수</a:t>
            </a:r>
          </a:p>
          <a:p>
            <a:pPr marL="0" indent="0">
              <a:buNone/>
            </a:pPr>
            <a:r>
              <a:rPr lang="en-US" altLang="ko-KR"/>
              <a:t>3.3  </a:t>
            </a:r>
            <a:r>
              <a:rPr lang="ko-KR" altLang="en-US"/>
              <a:t>다차원 배열의 계산</a:t>
            </a:r>
          </a:p>
          <a:p>
            <a:pPr marL="0" indent="0">
              <a:buNone/>
            </a:pPr>
            <a:r>
              <a:rPr lang="en-US" altLang="ko-KR"/>
              <a:t>3.4  3</a:t>
            </a:r>
            <a:r>
              <a:rPr lang="ko-KR" altLang="en-US"/>
              <a:t>층 신경망 구현하기</a:t>
            </a:r>
          </a:p>
          <a:p>
            <a:pPr marL="0" indent="0">
              <a:buNone/>
            </a:pPr>
            <a:r>
              <a:rPr lang="en-US" altLang="ko-KR"/>
              <a:t>3.5  </a:t>
            </a:r>
            <a:r>
              <a:rPr lang="ko-KR" altLang="en-US"/>
              <a:t>출력층 설계하기</a:t>
            </a:r>
          </a:p>
          <a:p>
            <a:pPr marL="0" indent="0">
              <a:buNone/>
            </a:pPr>
            <a:r>
              <a:rPr lang="en-US" altLang="ko-KR"/>
              <a:t>3.6  </a:t>
            </a:r>
            <a:r>
              <a:rPr lang="ko-KR" altLang="en-US"/>
              <a:t>손글씨 숫자 인식</a:t>
            </a:r>
          </a:p>
          <a:p>
            <a:pPr marL="0" indent="0">
              <a:buNone/>
            </a:pPr>
            <a:r>
              <a:rPr lang="en-US" altLang="ko-KR"/>
              <a:t>3.7  </a:t>
            </a:r>
            <a:r>
              <a:rPr lang="ko-KR" altLang="en-US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40880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 </a:t>
            </a:r>
            <a:r>
              <a:rPr lang="ko-KR" altLang="en-US"/>
              <a:t>퍼셉트론에서 신경망으로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2969907"/>
          </a:xfrm>
        </p:spPr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퍼셉트론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복잡한 함수 표현 가능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가중치 설정은 사람이 수동으로 해야함</a:t>
            </a:r>
          </a:p>
          <a:p>
            <a:r>
              <a:rPr lang="ko-KR" altLang="en-US">
                <a:sym typeface="Wingdings" panose="05000000000000000000" pitchFamily="2" charset="2"/>
              </a:rPr>
              <a:t>신경망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가중치 매개변수의 적절한 값을 데이터로부터 자동 학습</a:t>
            </a:r>
          </a:p>
        </p:txBody>
      </p:sp>
    </p:spTree>
    <p:extLst>
      <p:ext uri="{BB962C8B-B14F-4D97-AF65-F5344CB8AC3E}">
        <p14:creationId xmlns:p14="http://schemas.microsoft.com/office/powerpoint/2010/main" val="376423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 </a:t>
            </a:r>
            <a:r>
              <a:rPr lang="ko-KR" altLang="en-US"/>
              <a:t>퍼셉트론에서 신경망으로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A15A74-5046-4BE1-8D36-670DAF3BFB61}"/>
              </a:ext>
            </a:extLst>
          </p:cNvPr>
          <p:cNvGrpSpPr/>
          <p:nvPr/>
        </p:nvGrpSpPr>
        <p:grpSpPr>
          <a:xfrm>
            <a:off x="1929619" y="1864687"/>
            <a:ext cx="5216525" cy="4479350"/>
            <a:chOff x="1929619" y="1864687"/>
            <a:chExt cx="5216525" cy="447935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954C495-FC96-4783-A737-99B7A3B897C7}"/>
                </a:ext>
              </a:extLst>
            </p:cNvPr>
            <p:cNvSpPr/>
            <p:nvPr/>
          </p:nvSpPr>
          <p:spPr>
            <a:xfrm>
              <a:off x="1929619" y="3276987"/>
              <a:ext cx="1008062" cy="1008063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2A6C459-BB7A-4182-A065-F1DA08FC0901}"/>
                </a:ext>
              </a:extLst>
            </p:cNvPr>
            <p:cNvSpPr/>
            <p:nvPr/>
          </p:nvSpPr>
          <p:spPr>
            <a:xfrm>
              <a:off x="1929619" y="4777175"/>
              <a:ext cx="1008062" cy="100806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BD6FA66-4AE5-4CCC-9578-DF5BD795DBE6}"/>
                </a:ext>
              </a:extLst>
            </p:cNvPr>
            <p:cNvSpPr/>
            <p:nvPr/>
          </p:nvSpPr>
          <p:spPr>
            <a:xfrm>
              <a:off x="4033056" y="2657862"/>
              <a:ext cx="1009650" cy="1008063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0EBCCC9-FC1C-4DFD-8865-C334F615C04B}"/>
                </a:ext>
              </a:extLst>
            </p:cNvPr>
            <p:cNvSpPr/>
            <p:nvPr/>
          </p:nvSpPr>
          <p:spPr>
            <a:xfrm>
              <a:off x="4033056" y="5335975"/>
              <a:ext cx="1009650" cy="100806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14F259D-8F81-4F84-A7EE-01616700D187}"/>
                </a:ext>
              </a:extLst>
            </p:cNvPr>
            <p:cNvSpPr/>
            <p:nvPr/>
          </p:nvSpPr>
          <p:spPr>
            <a:xfrm>
              <a:off x="4033056" y="3996919"/>
              <a:ext cx="1009650" cy="100806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9264C38-F3AF-4D3B-B927-B4EF2EF9AE02}"/>
                </a:ext>
              </a:extLst>
            </p:cNvPr>
            <p:cNvSpPr/>
            <p:nvPr/>
          </p:nvSpPr>
          <p:spPr>
            <a:xfrm>
              <a:off x="6138081" y="3276987"/>
              <a:ext cx="1008063" cy="1008063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D9653D7-779A-44A6-870A-F82258C91557}"/>
                </a:ext>
              </a:extLst>
            </p:cNvPr>
            <p:cNvSpPr/>
            <p:nvPr/>
          </p:nvSpPr>
          <p:spPr>
            <a:xfrm>
              <a:off x="6138081" y="4777175"/>
              <a:ext cx="1008063" cy="100806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16BF692-DCCB-4B4E-ACF0-F3F862B1D935}"/>
                </a:ext>
              </a:extLst>
            </p:cNvPr>
            <p:cNvCxnSpPr>
              <a:stCxn id="29" idx="6"/>
              <a:endCxn id="31" idx="2"/>
            </p:cNvCxnSpPr>
            <p:nvPr/>
          </p:nvCxnSpPr>
          <p:spPr>
            <a:xfrm flipV="1">
              <a:off x="2937681" y="3161894"/>
              <a:ext cx="1095375" cy="6191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31DBE74-D80B-4FC4-B085-A1D15860D2AF}"/>
                </a:ext>
              </a:extLst>
            </p:cNvPr>
            <p:cNvCxnSpPr>
              <a:stCxn id="29" idx="6"/>
              <a:endCxn id="33" idx="2"/>
            </p:cNvCxnSpPr>
            <p:nvPr/>
          </p:nvCxnSpPr>
          <p:spPr>
            <a:xfrm>
              <a:off x="2937681" y="3781019"/>
              <a:ext cx="1095375" cy="7199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6167ECC-E88B-447C-94A1-22293AAD4CB4}"/>
                </a:ext>
              </a:extLst>
            </p:cNvPr>
            <p:cNvCxnSpPr>
              <a:endCxn id="32" idx="2"/>
            </p:cNvCxnSpPr>
            <p:nvPr/>
          </p:nvCxnSpPr>
          <p:spPr>
            <a:xfrm>
              <a:off x="2937681" y="3780225"/>
              <a:ext cx="1095375" cy="20597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4C69621-4E9D-43DD-89F7-FD10E75407DA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 flipV="1">
              <a:off x="2937681" y="3161894"/>
              <a:ext cx="1095375" cy="21193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1C79CC0-F407-4F9D-A0E6-7C14C018DA3B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2937681" y="4500950"/>
              <a:ext cx="1095375" cy="7794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B27B46F-B307-456A-84CA-CAF38B09A990}"/>
                </a:ext>
              </a:extLst>
            </p:cNvPr>
            <p:cNvCxnSpPr>
              <a:endCxn id="32" idx="2"/>
            </p:cNvCxnSpPr>
            <p:nvPr/>
          </p:nvCxnSpPr>
          <p:spPr>
            <a:xfrm>
              <a:off x="2937681" y="5280412"/>
              <a:ext cx="1095375" cy="5595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2CE148-991B-4D48-81CA-0E33D13A21BF}"/>
                </a:ext>
              </a:extLst>
            </p:cNvPr>
            <p:cNvCxnSpPr>
              <a:stCxn id="31" idx="6"/>
              <a:endCxn id="34" idx="2"/>
            </p:cNvCxnSpPr>
            <p:nvPr/>
          </p:nvCxnSpPr>
          <p:spPr>
            <a:xfrm>
              <a:off x="5042706" y="3161894"/>
              <a:ext cx="1095375" cy="6191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399C54-6DD1-4415-8FB4-08DB4EE06166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5042706" y="3162687"/>
              <a:ext cx="1095375" cy="211851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A694E9E-1DDA-4A48-8398-EF788B6726DB}"/>
                </a:ext>
              </a:extLst>
            </p:cNvPr>
            <p:cNvCxnSpPr>
              <a:endCxn id="34" idx="2"/>
            </p:cNvCxnSpPr>
            <p:nvPr/>
          </p:nvCxnSpPr>
          <p:spPr>
            <a:xfrm flipV="1">
              <a:off x="5042706" y="3781019"/>
              <a:ext cx="1095375" cy="71993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C97BB50-678E-40D8-890D-88AA7744490A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>
              <a:off x="5042706" y="4500950"/>
              <a:ext cx="1095375" cy="78025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18B22AB-1E36-4E1A-9AFC-6A851054E164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 flipV="1">
              <a:off x="5042706" y="3781019"/>
              <a:ext cx="1095375" cy="20589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412EEEC-52E2-4302-BD83-32986A11FB59}"/>
                </a:ext>
              </a:extLst>
            </p:cNvPr>
            <p:cNvCxnSpPr>
              <a:endCxn id="35" idx="2"/>
            </p:cNvCxnSpPr>
            <p:nvPr/>
          </p:nvCxnSpPr>
          <p:spPr>
            <a:xfrm flipV="1">
              <a:off x="5042706" y="5281206"/>
              <a:ext cx="1095375" cy="55800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F866D0-B7C2-4E15-B3B3-55D6E756CB5B}"/>
                </a:ext>
              </a:extLst>
            </p:cNvPr>
            <p:cNvSpPr/>
            <p:nvPr/>
          </p:nvSpPr>
          <p:spPr>
            <a:xfrm>
              <a:off x="1941449" y="1864687"/>
              <a:ext cx="9844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latin typeface="+mj-ea"/>
                  <a:ea typeface="+mj-ea"/>
                </a:rPr>
                <a:t>입력층</a:t>
              </a:r>
              <a:endParaRPr lang="en-US" altLang="ko-KR" sz="2000">
                <a:latin typeface="+mj-ea"/>
                <a:ea typeface="+mj-ea"/>
              </a:endParaRPr>
            </a:p>
            <a:p>
              <a:pPr algn="ctr"/>
              <a:r>
                <a: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0</a:t>
              </a:r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층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D396F83-E769-4D2A-9C3A-49A120BE4611}"/>
                </a:ext>
              </a:extLst>
            </p:cNvPr>
            <p:cNvSpPr/>
            <p:nvPr/>
          </p:nvSpPr>
          <p:spPr>
            <a:xfrm>
              <a:off x="4045680" y="1864687"/>
              <a:ext cx="9844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latin typeface="+mj-ea"/>
                  <a:ea typeface="+mj-ea"/>
                </a:rPr>
                <a:t>은닉층</a:t>
              </a:r>
              <a:endParaRPr lang="en-US" altLang="ko-KR" sz="2000">
                <a:latin typeface="+mj-ea"/>
                <a:ea typeface="+mj-ea"/>
              </a:endParaRPr>
            </a:p>
            <a:p>
              <a:pPr algn="ctr"/>
              <a:r>
                <a: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층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925FE2-4CDC-4AFC-BEA6-25769D5676D1}"/>
                </a:ext>
              </a:extLst>
            </p:cNvPr>
            <p:cNvSpPr/>
            <p:nvPr/>
          </p:nvSpPr>
          <p:spPr>
            <a:xfrm>
              <a:off x="6149911" y="1864687"/>
              <a:ext cx="9844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latin typeface="+mj-ea"/>
                  <a:ea typeface="+mj-ea"/>
                </a:rPr>
                <a:t>출력층</a:t>
              </a:r>
              <a:endParaRPr lang="en-US" altLang="ko-KR" sz="2000">
                <a:latin typeface="+mj-ea"/>
                <a:ea typeface="+mj-ea"/>
              </a:endParaRPr>
            </a:p>
            <a:p>
              <a:pPr algn="ctr"/>
              <a:r>
                <a: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63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 </a:t>
            </a:r>
            <a:r>
              <a:rPr lang="ko-KR" altLang="en-US"/>
              <a:t>퍼셉트론에서 신경망으로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47DA21-8D42-4404-94FF-8487E0BE3117}"/>
              </a:ext>
            </a:extLst>
          </p:cNvPr>
          <p:cNvGrpSpPr/>
          <p:nvPr/>
        </p:nvGrpSpPr>
        <p:grpSpPr>
          <a:xfrm>
            <a:off x="1067384" y="1950344"/>
            <a:ext cx="3231844" cy="4124123"/>
            <a:chOff x="1067384" y="1950344"/>
            <a:chExt cx="3231844" cy="4124123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111E5C2-8E6D-485E-AEEE-46A33A40C525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067384" y="3508698"/>
              <a:ext cx="1008112" cy="1008112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2E0576B1-8048-409A-A9EB-A44FF5938BD7}"/>
                </a:ext>
              </a:extLst>
            </p:cNvPr>
            <p:cNvSpPr/>
            <p:nvPr/>
          </p:nvSpPr>
          <p:spPr>
            <a:xfrm>
              <a:off x="3291166" y="3508748"/>
              <a:ext cx="1008062" cy="1008062"/>
            </a:xfrm>
            <a:prstGeom prst="ellips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i="1" kern="0" dirty="0">
                  <a:solidFill>
                    <a:prstClr val="black"/>
                  </a:solidFill>
                  <a:latin typeface="Georgia"/>
                  <a:ea typeface="맑은 고딕" panose="020B0503020000020004" pitchFamily="50" charset="-127"/>
                </a:rPr>
                <a:t>y</a:t>
              </a:r>
              <a:endParaRPr kumimoji="1" lang="ko-KR" altLang="en-US" i="1" kern="0" dirty="0">
                <a:solidFill>
                  <a:prstClr val="black"/>
                </a:solidFill>
                <a:latin typeface="Georgia"/>
                <a:ea typeface="맑은 고딕" panose="020B0503020000020004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3FBB5E5-B2AC-403B-BA00-4A3D4EB5E79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067384" y="5066355"/>
              <a:ext cx="1008112" cy="1008112"/>
            </a:xfrm>
            <a:prstGeom prst="ellipse">
              <a:avLst/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>
                  <a:noFill/>
                  <a:latin typeface="굴림" panose="020B0600000101010101" pitchFamily="50" charset="-127"/>
                  <a:ea typeface="굴림" panose="020B0600000101010101" pitchFamily="50" charset="-127"/>
                </a:rPr>
                <a:t> </a:t>
              </a: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6BFF9114-B6A9-47FA-A97D-455BDC39D591}"/>
                </a:ext>
              </a:extLst>
            </p:cNvPr>
            <p:cNvCxnSpPr>
              <a:stCxn id="73" idx="6"/>
              <a:endCxn id="74" idx="2"/>
            </p:cNvCxnSpPr>
            <p:nvPr/>
          </p:nvCxnSpPr>
          <p:spPr>
            <a:xfrm>
              <a:off x="2075496" y="4012754"/>
              <a:ext cx="1215670" cy="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9B6519F0-7F68-41CF-A495-D09E0609FB5B}"/>
                </a:ext>
              </a:extLst>
            </p:cNvPr>
            <p:cNvCxnSpPr>
              <a:stCxn id="75" idx="6"/>
              <a:endCxn id="74" idx="2"/>
            </p:cNvCxnSpPr>
            <p:nvPr/>
          </p:nvCxnSpPr>
          <p:spPr>
            <a:xfrm flipV="1">
              <a:off x="2075496" y="4012779"/>
              <a:ext cx="1215670" cy="155763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7CB5363-C979-41FF-A1F4-538F912CCD0C}"/>
                </a:ext>
              </a:extLst>
            </p:cNvPr>
            <p:cNvSpPr/>
            <p:nvPr/>
          </p:nvSpPr>
          <p:spPr>
            <a:xfrm>
              <a:off x="1067535" y="1950344"/>
              <a:ext cx="1008062" cy="1008062"/>
            </a:xfrm>
            <a:prstGeom prst="ellipse">
              <a:avLst/>
            </a:prstGeom>
            <a:solidFill>
              <a:srgbClr val="D9D9D9"/>
            </a:solidFill>
            <a:ln w="19050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395E73E7-06CB-4C0B-BB9B-E853409A914D}"/>
                </a:ext>
              </a:extLst>
            </p:cNvPr>
            <p:cNvCxnSpPr>
              <a:stCxn id="78" idx="6"/>
              <a:endCxn id="74" idx="2"/>
            </p:cNvCxnSpPr>
            <p:nvPr/>
          </p:nvCxnSpPr>
          <p:spPr>
            <a:xfrm>
              <a:off x="2075597" y="2454375"/>
              <a:ext cx="1215569" cy="15584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185270-016E-42D6-9A1F-F265FC393E3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286483" y="3607703"/>
              <a:ext cx="525849" cy="369332"/>
            </a:xfrm>
            <a:prstGeom prst="rect">
              <a:avLst/>
            </a:prstGeom>
            <a:blipFill>
              <a:blip r:embed="rId6"/>
              <a:stretch>
                <a:fillRect b="-1639"/>
              </a:stretch>
            </a:blipFill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>
                  <a:noFill/>
                  <a:latin typeface="굴림" panose="020B0600000101010101" pitchFamily="50" charset="-127"/>
                  <a:ea typeface="굴림" panose="020B0600000101010101" pitchFamily="50" charset="-127"/>
                </a:rPr>
                <a:t> 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1B63FE9-CF2C-4655-82C7-20680D04073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086652" y="4457254"/>
              <a:ext cx="531171" cy="369332"/>
            </a:xfrm>
            <a:prstGeom prst="rect">
              <a:avLst/>
            </a:prstGeom>
            <a:blipFill>
              <a:blip r:embed="rId7"/>
              <a:stretch>
                <a:fillRect b="-1639"/>
              </a:stretch>
            </a:blipFill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>
                  <a:noFill/>
                  <a:latin typeface="굴림" panose="020B0600000101010101" pitchFamily="50" charset="-127"/>
                  <a:ea typeface="굴림" panose="020B0600000101010101" pitchFamily="50" charset="-127"/>
                </a:rPr>
                <a:t> </a:t>
              </a:r>
            </a:p>
          </p:txBody>
        </p:sp>
        <p:sp>
          <p:nvSpPr>
            <p:cNvPr id="82" name="TextBox 25">
              <a:extLst>
                <a:ext uri="{FF2B5EF4-FFF2-40B4-BE49-F238E27FC236}">
                  <a16:creationId xmlns:a16="http://schemas.microsoft.com/office/drawing/2014/main" id="{62CECC48-E196-400E-92DB-F56EC1CA7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823" y="267956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b</a:t>
              </a:r>
              <a:endParaRPr kumimoji="1" lang="ko-KR" altLang="en-US" sz="180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B05EEBC-B5CF-4336-A88E-8D8DB56C6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1255" y="2785266"/>
            <a:ext cx="4535817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6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 </a:t>
            </a:r>
            <a:r>
              <a:rPr lang="ko-KR" altLang="en-US"/>
              <a:t>퍼셉트론에서 신경망으로</a:t>
            </a:r>
          </a:p>
        </p:txBody>
      </p:sp>
      <p:sp>
        <p:nvSpPr>
          <p:cNvPr id="99" name="내용 개체 틀 98">
            <a:extLst>
              <a:ext uri="{FF2B5EF4-FFF2-40B4-BE49-F238E27FC236}">
                <a16:creationId xmlns:a16="http://schemas.microsoft.com/office/drawing/2014/main" id="{43E4B93A-73F7-4058-96F7-366C746B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1149408"/>
          </a:xfrm>
        </p:spPr>
        <p:txBody>
          <a:bodyPr/>
          <a:lstStyle/>
          <a:p>
            <a:r>
              <a:rPr lang="ko-KR" altLang="en-US"/>
              <a:t>활성화 함수의 등장</a:t>
            </a:r>
          </a:p>
          <a:p>
            <a:pPr lvl="1"/>
            <a:r>
              <a:rPr lang="ko-KR" altLang="en-US"/>
              <a:t>입력 신호의 총합을 출력 신호로 변환하는 함수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C852C80-5852-4E4B-A453-C80AB40FCD6D}"/>
              </a:ext>
            </a:extLst>
          </p:cNvPr>
          <p:cNvGrpSpPr/>
          <p:nvPr/>
        </p:nvGrpSpPr>
        <p:grpSpPr>
          <a:xfrm>
            <a:off x="1087006" y="3111528"/>
            <a:ext cx="3573704" cy="3381292"/>
            <a:chOff x="1087006" y="3111528"/>
            <a:chExt cx="3573704" cy="338129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14F602C-3B0C-47D3-BDA2-909EAD38BD17}"/>
                </a:ext>
              </a:extLst>
            </p:cNvPr>
            <p:cNvSpPr/>
            <p:nvPr/>
          </p:nvSpPr>
          <p:spPr bwMode="auto">
            <a:xfrm>
              <a:off x="3222435" y="4064466"/>
              <a:ext cx="1438275" cy="1436688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endParaRPr lang="ko-KR" altLang="en-US" kern="0">
                <a:solidFill>
                  <a:prstClr val="black"/>
                </a:solidFill>
                <a:latin typeface="Georgia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FDD7F87-C715-41C1-B397-CBC7620AB425}"/>
                </a:ext>
              </a:extLst>
            </p:cNvPr>
            <p:cNvCxnSpPr>
              <a:cxnSpLocks/>
              <a:stCxn id="31" idx="6"/>
              <a:endCxn id="40" idx="3"/>
            </p:cNvCxnSpPr>
            <p:nvPr/>
          </p:nvCxnSpPr>
          <p:spPr bwMode="auto">
            <a:xfrm flipV="1">
              <a:off x="2095310" y="4986549"/>
              <a:ext cx="1224217" cy="100229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A43206-52C0-4048-844E-E0A096FD9554}"/>
                </a:ext>
              </a:extLst>
            </p:cNvPr>
            <p:cNvSpPr/>
            <p:nvPr/>
          </p:nvSpPr>
          <p:spPr bwMode="auto">
            <a:xfrm>
              <a:off x="1087247" y="3111528"/>
              <a:ext cx="1008063" cy="1008062"/>
            </a:xfrm>
            <a:prstGeom prst="ellipse">
              <a:avLst/>
            </a:prstGeom>
            <a:solidFill>
              <a:srgbClr val="D9D9D9"/>
            </a:solidFill>
            <a:ln w="19050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>
                  <a:latin typeface="Cambria Math" panose="02040503050406030204" pitchFamily="18" charset="0"/>
                </a:rPr>
                <a:t>1</a:t>
              </a:r>
              <a:endParaRPr lang="ko-KR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EF818F4-517D-4DE6-AF86-17A422ADCE45}"/>
                </a:ext>
              </a:extLst>
            </p:cNvPr>
            <p:cNvCxnSpPr>
              <a:cxnSpLocks/>
              <a:stCxn id="34" idx="6"/>
              <a:endCxn id="40" idx="1"/>
            </p:cNvCxnSpPr>
            <p:nvPr/>
          </p:nvCxnSpPr>
          <p:spPr bwMode="auto">
            <a:xfrm>
              <a:off x="2095310" y="3615559"/>
              <a:ext cx="1224217" cy="9635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271DB13-005C-4094-8904-532E8F706954}"/>
                </a:ext>
              </a:extLst>
            </p:cNvPr>
            <p:cNvCxnSpPr>
              <a:cxnSpLocks/>
              <a:stCxn id="29" idx="6"/>
              <a:endCxn id="40" idx="2"/>
            </p:cNvCxnSpPr>
            <p:nvPr/>
          </p:nvCxnSpPr>
          <p:spPr bwMode="auto">
            <a:xfrm flipV="1">
              <a:off x="2095551" y="4782810"/>
              <a:ext cx="1139584" cy="1343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D0470BB-09D2-437F-A3DA-2F60F1FBC74F}"/>
                </a:ext>
              </a:extLst>
            </p:cNvPr>
            <p:cNvSpPr/>
            <p:nvPr/>
          </p:nvSpPr>
          <p:spPr>
            <a:xfrm>
              <a:off x="3235135" y="4494679"/>
              <a:ext cx="576262" cy="57626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kern="0">
                  <a:solidFill>
                    <a:prstClr val="black"/>
                  </a:solidFill>
                  <a:latin typeface="Georgia"/>
                  <a:ea typeface="맑은 고딕" panose="020B0503020000020004" pitchFamily="50" charset="-127"/>
                </a:rPr>
                <a:t>a</a:t>
              </a:r>
              <a:endParaRPr lang="ko-KR" altLang="en-US" kern="0">
                <a:solidFill>
                  <a:prstClr val="black"/>
                </a:solidFill>
                <a:latin typeface="Georgia"/>
                <a:ea typeface="맑은 고딕" panose="020B0503020000020004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F3A01DF-FA46-48D7-A2FF-C55A18F968FC}"/>
                </a:ext>
              </a:extLst>
            </p:cNvPr>
            <p:cNvSpPr/>
            <p:nvPr/>
          </p:nvSpPr>
          <p:spPr>
            <a:xfrm>
              <a:off x="4055446" y="4494679"/>
              <a:ext cx="576262" cy="576263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kern="0">
                  <a:solidFill>
                    <a:prstClr val="black"/>
                  </a:solidFill>
                  <a:latin typeface="Georgia"/>
                  <a:ea typeface="맑은 고딕" panose="020B0503020000020004" pitchFamily="50" charset="-127"/>
                </a:rPr>
                <a:t>y</a:t>
              </a:r>
              <a:endParaRPr lang="ko-KR" altLang="en-US" kern="0">
                <a:solidFill>
                  <a:prstClr val="black"/>
                </a:solidFill>
                <a:latin typeface="Georgia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D5092DE-C72B-4538-B564-B54CA37F0D26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3811397" y="4782810"/>
              <a:ext cx="244049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w="med" len="lg"/>
              <a:tailEnd type="triangle" w="med" len="lg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173F1D-0714-4426-9894-ED54FF343EF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722306" y="4238330"/>
              <a:ext cx="433437" cy="340741"/>
            </a:xfrm>
            <a:prstGeom prst="rect">
              <a:avLst/>
            </a:prstGeom>
            <a:blipFill>
              <a:blip r:embed="rId2"/>
              <a:stretch>
                <a:fillRect r="-19394" b="-26159"/>
              </a:stretch>
            </a:blipFill>
          </p:spPr>
          <p:txBody>
            <a:bodyPr/>
            <a:lstStyle/>
            <a:p>
              <a:pPr>
                <a:defRPr/>
              </a:pPr>
              <a:endParaRPr lang="ko-KR" altLang="en-US" dirty="0">
                <a:noFill/>
              </a:endParaRPr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627CDFD1-A748-41F7-8AA2-C94A0A50A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215" y="351835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b</a:t>
              </a:r>
              <a:endParaRPr kumimoji="1" lang="ko-KR" altLang="en-US" sz="180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048FFA7-6EE2-4755-891C-AFBE673BAAAF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87247" y="4292272"/>
              <a:ext cx="1008304" cy="1007944"/>
            </a:xfrm>
            <a:prstGeom prst="ellipse">
              <a:avLst/>
            </a:prstGeom>
            <a:blipFill>
              <a:blip r:embed="rId3">
                <a:grayscl/>
              </a:blip>
              <a:stretch>
                <a:fillRect/>
              </a:stretch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A72CFE-0C16-4D78-B1F3-B9500841F39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277694" y="4295164"/>
              <a:ext cx="525949" cy="369270"/>
            </a:xfrm>
            <a:prstGeom prst="rect">
              <a:avLst/>
            </a:prstGeom>
            <a:blipFill>
              <a:blip r:embed="rId4"/>
              <a:stretch>
                <a:fillRect b="-1639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49C8013-E1FA-4D1D-90CF-E22F87064612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87006" y="5484876"/>
              <a:ext cx="1008304" cy="1007944"/>
            </a:xfrm>
            <a:prstGeom prst="ellipse">
              <a:avLst/>
            </a:prstGeom>
            <a:blipFill>
              <a:blip r:embed="rId5">
                <a:grayscl/>
              </a:blip>
              <a:stretch>
                <a:fillRect/>
              </a:stretch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CDE3C5-7BE0-4800-8C2C-38DC0848B52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272371" y="5137119"/>
              <a:ext cx="531272" cy="369270"/>
            </a:xfrm>
            <a:prstGeom prst="rect">
              <a:avLst/>
            </a:prstGeom>
            <a:blipFill>
              <a:blip r:embed="rId6"/>
              <a:stretch>
                <a:fillRect b="-3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461B3F8E-3CF5-405F-9EA5-34244E62A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757" y="4266340"/>
            <a:ext cx="3310415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1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 </a:t>
            </a:r>
            <a:r>
              <a:rPr lang="ko-KR" altLang="en-US"/>
              <a:t>활성화 함수</a:t>
            </a:r>
          </a:p>
        </p:txBody>
      </p:sp>
      <p:pic>
        <p:nvPicPr>
          <p:cNvPr id="11266" name="Picture 2" descr="http://postfiles15.naver.net/MjAxNzA4MTRfMjkg/MDAxNTAyNjc3ODk1NDc2.drAYJiXkE38FsfJcsGQNIYryqa1N5rW1MXQBTQgvK7og.dt6G9YXV0_KHpoLNKcZViSk-eUGAW3ROPo-10ZaRBeEg.PNG.infoefficien/image.png?type=w773">
            <a:extLst>
              <a:ext uri="{FF2B5EF4-FFF2-40B4-BE49-F238E27FC236}">
                <a16:creationId xmlns:a16="http://schemas.microsoft.com/office/drawing/2014/main" id="{F6B3CE05-6DF4-4684-AF4A-A3F2298F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50" y="1611772"/>
            <a:ext cx="35433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내용 개체 틀 27">
            <a:extLst>
              <a:ext uri="{FF2B5EF4-FFF2-40B4-BE49-F238E27FC236}">
                <a16:creationId xmlns:a16="http://schemas.microsoft.com/office/drawing/2014/main" id="{B71907D0-E3D5-4D0A-B00D-E7C2213F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600540"/>
          </a:xfrm>
        </p:spPr>
        <p:txBody>
          <a:bodyPr/>
          <a:lstStyle/>
          <a:p>
            <a:r>
              <a:rPr lang="ko-KR" altLang="en-US"/>
              <a:t>계단 함수</a:t>
            </a:r>
          </a:p>
        </p:txBody>
      </p:sp>
      <p:sp>
        <p:nvSpPr>
          <p:cNvPr id="22" name="내용 개체 틀 8">
            <a:extLst>
              <a:ext uri="{FF2B5EF4-FFF2-40B4-BE49-F238E27FC236}">
                <a16:creationId xmlns:a16="http://schemas.microsoft.com/office/drawing/2014/main" id="{3A67F8F6-7382-49FD-8B0C-D212B4E849FF}"/>
              </a:ext>
            </a:extLst>
          </p:cNvPr>
          <p:cNvSpPr txBox="1">
            <a:spLocks/>
          </p:cNvSpPr>
          <p:nvPr/>
        </p:nvSpPr>
        <p:spPr>
          <a:xfrm>
            <a:off x="628650" y="3817816"/>
            <a:ext cx="7886700" cy="600540"/>
          </a:xfrm>
          <a:prstGeom prst="rect">
            <a:avLst/>
          </a:prstGeom>
        </p:spPr>
        <p:txBody>
          <a:bodyPr vert="horz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시그모이드 함수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501936-949C-4BB3-96EB-3E93F09B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23" y="5008428"/>
            <a:ext cx="2651990" cy="8535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3959ECA-02B3-4B72-8880-15AAAAA17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023" y="2554876"/>
            <a:ext cx="2651990" cy="853514"/>
          </a:xfrm>
          <a:prstGeom prst="rect">
            <a:avLst/>
          </a:prstGeom>
        </p:spPr>
      </p:pic>
      <p:pic>
        <p:nvPicPr>
          <p:cNvPr id="11268" name="Picture 4" descr="http://postfiles5.naver.net/MjAxNzA4MTRfMjE2/MDAxNTAyNjgwNzI2MDI5.1G6cLnJFgreEETGQIpl8BNDzWa0Q6qpLgQS-bkv4MvQg.9HEBFFCTJPHsmCtZlpFr16QWmy2bIRvPymcF1L5hb5Eg.PNG.infoefficien/image.png?type=w773">
            <a:extLst>
              <a:ext uri="{FF2B5EF4-FFF2-40B4-BE49-F238E27FC236}">
                <a16:creationId xmlns:a16="http://schemas.microsoft.com/office/drawing/2014/main" id="{9C6DAF66-0763-43B5-BF04-EB1B835A4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50" y="4215985"/>
            <a:ext cx="35433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4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 </a:t>
            </a:r>
            <a:r>
              <a:rPr lang="ko-KR" altLang="en-US"/>
              <a:t>활성화 함수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47F80B5A-A9D6-495F-8965-E7F68DC5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8030854" cy="2109671"/>
          </a:xfrm>
        </p:spPr>
        <p:txBody>
          <a:bodyPr/>
          <a:lstStyle/>
          <a:p>
            <a:r>
              <a:rPr lang="en-US" altLang="ko-KR"/>
              <a:t>ReLU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ko-KR" altLang="en-US"/>
              <a:t>시그모이드 함수는 신경망 분야에서 오래전부터 이용해왔으나</a:t>
            </a:r>
            <a:r>
              <a:rPr lang="en-US" altLang="ko-KR"/>
              <a:t>, </a:t>
            </a:r>
            <a:r>
              <a:rPr lang="ko-KR" altLang="en-US"/>
              <a:t>최근에는 </a:t>
            </a:r>
            <a:r>
              <a:rPr lang="en-US" altLang="ko-KR"/>
              <a:t>ReLU </a:t>
            </a:r>
            <a:r>
              <a:rPr lang="en-US" altLang="ko-KR" sz="2000" baseline="30000">
                <a:latin typeface="+mj-ea"/>
              </a:rPr>
              <a:t>Rectified Linear Unit,  </a:t>
            </a:r>
            <a:r>
              <a:rPr lang="ko-KR" altLang="en-US" sz="2000" b="1" baseline="30000">
                <a:latin typeface="+mj-ea"/>
              </a:rPr>
              <a:t>렐루</a:t>
            </a:r>
            <a:r>
              <a:rPr lang="ko-KR" altLang="en-US"/>
              <a:t> 함수를 주로 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B20BA6-14CE-4F3F-AA5E-65E06817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39" y="4330752"/>
            <a:ext cx="2554445" cy="823031"/>
          </a:xfrm>
          <a:prstGeom prst="rect">
            <a:avLst/>
          </a:prstGeom>
        </p:spPr>
      </p:pic>
      <p:pic>
        <p:nvPicPr>
          <p:cNvPr id="10242" name="Picture 2" descr="http://postfiles2.naver.net/MjAxNzA4MTRfMjI0/MDAxNTAyNjk2NTgzNTI1.oig8TGlwTVtl8MFfUAlVb1rvfasc3joRiHmEwoyckFkg.8RVYS8_JZ9__Z4FVwgdJOUOjf12B-lQvkcWrnJkEPLcg.PNG.infoefficien/image.png?type=w773">
            <a:extLst>
              <a:ext uri="{FF2B5EF4-FFF2-40B4-BE49-F238E27FC236}">
                <a16:creationId xmlns:a16="http://schemas.microsoft.com/office/drawing/2014/main" id="{D4621AB7-7D6A-45EE-BE52-6C9701A3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24" y="3499786"/>
            <a:ext cx="3819108" cy="29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29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4068</TotalTime>
  <Words>632</Words>
  <Application>Microsoft Office PowerPoint</Application>
  <PresentationFormat>화면 슬라이드 쇼(4:3)</PresentationFormat>
  <Paragraphs>159</Paragraphs>
  <Slides>25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맑은 고딕 Semilight</vt:lpstr>
      <vt:lpstr>Georgia</vt:lpstr>
      <vt:lpstr>Arial</vt:lpstr>
      <vt:lpstr>나눔바른고딕</vt:lpstr>
      <vt:lpstr>나눔바른고딕 UltraLight</vt:lpstr>
      <vt:lpstr>굴림</vt:lpstr>
      <vt:lpstr>Wingdings</vt:lpstr>
      <vt:lpstr>Cambria Math</vt:lpstr>
      <vt:lpstr>맑은 고딕</vt:lpstr>
      <vt:lpstr>Office 테마</vt:lpstr>
      <vt:lpstr>신경망</vt:lpstr>
      <vt:lpstr>신경망</vt:lpstr>
      <vt:lpstr>3.  신경망</vt:lpstr>
      <vt:lpstr>3.1  퍼셉트론에서 신경망으로</vt:lpstr>
      <vt:lpstr>3.1  퍼셉트론에서 신경망으로</vt:lpstr>
      <vt:lpstr>3.1  퍼셉트론에서 신경망으로</vt:lpstr>
      <vt:lpstr>3.1  퍼셉트론에서 신경망으로</vt:lpstr>
      <vt:lpstr>3.2  활성화 함수</vt:lpstr>
      <vt:lpstr>3.2  활성화 함수</vt:lpstr>
      <vt:lpstr>3.3  다차원 배열의 계산</vt:lpstr>
      <vt:lpstr>3.3  다차원 배열의 계산</vt:lpstr>
      <vt:lpstr>3.4  3층 신경망 구현하기</vt:lpstr>
      <vt:lpstr>3.4  3층 신경망 구현하기</vt:lpstr>
      <vt:lpstr>3.4  3층 신경망 구현하기</vt:lpstr>
      <vt:lpstr>3.4  3층 신경망 구현하기</vt:lpstr>
      <vt:lpstr>3.4  3층 신경망 구현하기</vt:lpstr>
      <vt:lpstr>3.4  3층 신경망 구현하기</vt:lpstr>
      <vt:lpstr>3.5  출력층 설계하기</vt:lpstr>
      <vt:lpstr>3.5  출력층 설계하기</vt:lpstr>
      <vt:lpstr>3.5  출력층 설계하기</vt:lpstr>
      <vt:lpstr>3.5  출력층 설계하기</vt:lpstr>
      <vt:lpstr>3.6  손글씨 숫자 인식(MNIST)</vt:lpstr>
      <vt:lpstr>3.6  손글씨 숫자 인식(MNIST)</vt:lpstr>
      <vt:lpstr>3.6  손글씨 숫자 인식(MNIST)</vt:lpstr>
      <vt:lpstr>3.7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신경망</dc:title>
  <dc:creator>서성발</dc:creator>
  <cp:lastModifiedBy>서성발</cp:lastModifiedBy>
  <cp:revision>51</cp:revision>
  <dcterms:created xsi:type="dcterms:W3CDTF">2017-09-11T15:40:54Z</dcterms:created>
  <dcterms:modified xsi:type="dcterms:W3CDTF">2017-11-01T15:28:23Z</dcterms:modified>
</cp:coreProperties>
</file>