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57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</p:sldIdLst>
  <p:sldSz cx="9144000" cy="6858000" type="screen4x3"/>
  <p:notesSz cx="6858000" cy="9144000"/>
  <p:embeddedFontLst>
    <p:embeddedFont>
      <p:font typeface="맑은 고딕 Semilight" panose="020B0502040204020203" pitchFamily="50" charset="-127"/>
      <p:regular r:id="rId17"/>
    </p:embeddedFont>
    <p:embeddedFont>
      <p:font typeface="나눔바른고딕" panose="020B0603020101020101" pitchFamily="50" charset="-127"/>
      <p:regular r:id="rId18"/>
      <p:bold r:id="rId19"/>
    </p:embeddedFont>
    <p:embeddedFont>
      <p:font typeface="나눔바른고딕 UltraLight" panose="020B0603020101020101" pitchFamily="50" charset="-127"/>
      <p:regular r:id="rId20"/>
    </p:embeddedFont>
    <p:embeddedFont>
      <p:font typeface="Cambria Math" panose="02040503050406030204" pitchFamily="18" charset="0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037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3EB9297-99EC-4D51-B71C-ED5F860CA5B7}"/>
              </a:ext>
            </a:extLst>
          </p:cNvPr>
          <p:cNvGrpSpPr/>
          <p:nvPr userDrawn="1"/>
        </p:nvGrpSpPr>
        <p:grpSpPr>
          <a:xfrm>
            <a:off x="840984" y="1272433"/>
            <a:ext cx="7462031" cy="4556867"/>
            <a:chOff x="840984" y="938326"/>
            <a:chExt cx="7462031" cy="45568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9775B5-81E0-4AE7-AF25-EB3232F4B8C2}"/>
                </a:ext>
              </a:extLst>
            </p:cNvPr>
            <p:cNvSpPr/>
            <p:nvPr userDrawn="1"/>
          </p:nvSpPr>
          <p:spPr>
            <a:xfrm>
              <a:off x="840984" y="938326"/>
              <a:ext cx="7462031" cy="4556867"/>
            </a:xfrm>
            <a:prstGeom prst="rect">
              <a:avLst/>
            </a:prstGeom>
            <a:solidFill>
              <a:srgbClr val="D30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A6DE94-C275-411F-80EF-E3C2845CF73E}"/>
                </a:ext>
              </a:extLst>
            </p:cNvPr>
            <p:cNvSpPr txBox="1"/>
            <p:nvPr userDrawn="1"/>
          </p:nvSpPr>
          <p:spPr>
            <a:xfrm>
              <a:off x="840984" y="1120559"/>
              <a:ext cx="7462031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10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Deep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4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Learning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1759E9-D509-48F3-8C8B-9100586C3C4A}"/>
                </a:ext>
              </a:extLst>
            </p:cNvPr>
            <p:cNvSpPr txBox="1"/>
            <p:nvPr userDrawn="1"/>
          </p:nvSpPr>
          <p:spPr>
            <a:xfrm>
              <a:off x="967155" y="3779328"/>
              <a:ext cx="72096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56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from Scratch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344018-A5B7-4C27-9B7E-0D529153DC90}"/>
                </a:ext>
              </a:extLst>
            </p:cNvPr>
            <p:cNvCxnSpPr/>
            <p:nvPr userDrawn="1"/>
          </p:nvCxnSpPr>
          <p:spPr>
            <a:xfrm>
              <a:off x="1090246" y="4733435"/>
              <a:ext cx="69986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C5FF68-94F4-49F0-BCC1-93E2806F9992}"/>
                </a:ext>
              </a:extLst>
            </p:cNvPr>
            <p:cNvSpPr txBox="1"/>
            <p:nvPr userDrawn="1"/>
          </p:nvSpPr>
          <p:spPr>
            <a:xfrm>
              <a:off x="1002323" y="4819541"/>
              <a:ext cx="713935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sz="320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맑은 고딕 Semilight" panose="020B0502040204020203" pitchFamily="50" charset="-127"/>
                </a:rPr>
                <a:t>밑바닥부터 시작하는 딥러닝</a:t>
              </a:r>
              <a:endParaRPr lang="en-US" altLang="ko-KR" sz="32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007839-4E1C-4995-98BA-8C251F16233B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1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3EB9297-99EC-4D51-B71C-ED5F860CA5B7}"/>
              </a:ext>
            </a:extLst>
          </p:cNvPr>
          <p:cNvGrpSpPr/>
          <p:nvPr userDrawn="1"/>
        </p:nvGrpSpPr>
        <p:grpSpPr>
          <a:xfrm>
            <a:off x="840984" y="929533"/>
            <a:ext cx="7462030" cy="3516603"/>
            <a:chOff x="840984" y="938326"/>
            <a:chExt cx="7462031" cy="45568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9775B5-81E0-4AE7-AF25-EB3232F4B8C2}"/>
                </a:ext>
              </a:extLst>
            </p:cNvPr>
            <p:cNvSpPr/>
            <p:nvPr userDrawn="1"/>
          </p:nvSpPr>
          <p:spPr>
            <a:xfrm>
              <a:off x="840984" y="938326"/>
              <a:ext cx="7462031" cy="4556867"/>
            </a:xfrm>
            <a:prstGeom prst="rect">
              <a:avLst/>
            </a:prstGeom>
            <a:solidFill>
              <a:srgbClr val="D30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A6DE94-C275-411F-80EF-E3C2845CF73E}"/>
                </a:ext>
              </a:extLst>
            </p:cNvPr>
            <p:cNvSpPr txBox="1"/>
            <p:nvPr userDrawn="1"/>
          </p:nvSpPr>
          <p:spPr>
            <a:xfrm>
              <a:off x="840984" y="1120558"/>
              <a:ext cx="7462031" cy="279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80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Deep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88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Learning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1759E9-D509-48F3-8C8B-9100586C3C4A}"/>
                </a:ext>
              </a:extLst>
            </p:cNvPr>
            <p:cNvSpPr txBox="1"/>
            <p:nvPr userDrawn="1"/>
          </p:nvSpPr>
          <p:spPr>
            <a:xfrm>
              <a:off x="967155" y="3779329"/>
              <a:ext cx="7209692" cy="997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44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from Scratch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344018-A5B7-4C27-9B7E-0D529153DC90}"/>
                </a:ext>
              </a:extLst>
            </p:cNvPr>
            <p:cNvCxnSpPr/>
            <p:nvPr userDrawn="1"/>
          </p:nvCxnSpPr>
          <p:spPr>
            <a:xfrm>
              <a:off x="1090246" y="4733435"/>
              <a:ext cx="69986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C5FF68-94F4-49F0-BCC1-93E2806F9992}"/>
                </a:ext>
              </a:extLst>
            </p:cNvPr>
            <p:cNvSpPr txBox="1"/>
            <p:nvPr userDrawn="1"/>
          </p:nvSpPr>
          <p:spPr>
            <a:xfrm>
              <a:off x="1002323" y="4819541"/>
              <a:ext cx="7139353" cy="51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sz="200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맑은 고딕 Semilight" panose="020B0502040204020203" pitchFamily="50" charset="-127"/>
                </a:rPr>
                <a:t>밑바닥부터 시작하는 딥러닝</a:t>
              </a:r>
              <a:endParaRPr lang="en-US" altLang="ko-KR" sz="20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007839-4E1C-4995-98BA-8C251F16233B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E54BF03-1B7D-48B7-81F5-F1EF58BB91CF}"/>
              </a:ext>
            </a:extLst>
          </p:cNvPr>
          <p:cNvCxnSpPr>
            <a:cxnSpLocks/>
          </p:cNvCxnSpPr>
          <p:nvPr userDrawn="1"/>
        </p:nvCxnSpPr>
        <p:spPr>
          <a:xfrm>
            <a:off x="967155" y="5567187"/>
            <a:ext cx="72096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5">
            <a:extLst>
              <a:ext uri="{FF2B5EF4-FFF2-40B4-BE49-F238E27FC236}">
                <a16:creationId xmlns:a16="http://schemas.microsoft.com/office/drawing/2014/main" id="{2DDA3937-4DB4-444E-B559-09235D5B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155" y="5462770"/>
            <a:ext cx="7209691" cy="9609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4400">
              <a:solidFill>
                <a:srgbClr val="FFFFFF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32" name="텍스트 개체 틀 8">
            <a:extLst>
              <a:ext uri="{FF2B5EF4-FFF2-40B4-BE49-F238E27FC236}">
                <a16:creationId xmlns:a16="http://schemas.microsoft.com/office/drawing/2014/main" id="{C3A27243-B9EB-483A-86E9-38934ADF07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7155" y="4682019"/>
            <a:ext cx="7209691" cy="78327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ko-KR" sz="4400" noProof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Chapter #</a:t>
            </a:r>
          </a:p>
        </p:txBody>
      </p:sp>
    </p:spTree>
    <p:extLst>
      <p:ext uri="{BB962C8B-B14F-4D97-AF65-F5344CB8AC3E}">
        <p14:creationId xmlns:p14="http://schemas.microsoft.com/office/powerpoint/2010/main" val="184550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19775B5-81E0-4AE7-AF25-EB3232F4B8C2}"/>
              </a:ext>
            </a:extLst>
          </p:cNvPr>
          <p:cNvSpPr/>
          <p:nvPr userDrawn="1"/>
        </p:nvSpPr>
        <p:spPr>
          <a:xfrm>
            <a:off x="840984" y="929533"/>
            <a:ext cx="7462030" cy="4504113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A6DE94-C275-411F-80EF-E3C2845CF73E}"/>
              </a:ext>
            </a:extLst>
          </p:cNvPr>
          <p:cNvSpPr txBox="1"/>
          <p:nvPr userDrawn="1"/>
        </p:nvSpPr>
        <p:spPr>
          <a:xfrm>
            <a:off x="840984" y="1070164"/>
            <a:ext cx="7462030" cy="222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0">
                <a:solidFill>
                  <a:srgbClr val="FFFF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Machine</a:t>
            </a:r>
          </a:p>
          <a:p>
            <a:pPr>
              <a:lnSpc>
                <a:spcPct val="80000"/>
              </a:lnSpc>
            </a:pPr>
            <a:r>
              <a:rPr lang="en-US" altLang="ko-KR" sz="8800">
                <a:solidFill>
                  <a:srgbClr val="FFFF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Learning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344018-A5B7-4C27-9B7E-0D529153DC90}"/>
              </a:ext>
            </a:extLst>
          </p:cNvPr>
          <p:cNvCxnSpPr>
            <a:cxnSpLocks/>
          </p:cNvCxnSpPr>
          <p:nvPr userDrawn="1"/>
        </p:nvCxnSpPr>
        <p:spPr>
          <a:xfrm>
            <a:off x="967155" y="4212184"/>
            <a:ext cx="72096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007839-4E1C-4995-98BA-8C251F16233B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E96A499-E2CB-47CC-8357-BBBE85C0E34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67155" y="4342453"/>
            <a:ext cx="7209691" cy="9609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4400">
              <a:solidFill>
                <a:srgbClr val="FFFFFF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53680B5-AAE3-47FC-A5A1-8A6255C82A2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67155" y="3327016"/>
            <a:ext cx="7209691" cy="78327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ko-KR" sz="4400" noProof="0">
                <a:solidFill>
                  <a:srgbClr val="FFFF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Chapter #</a:t>
            </a:r>
          </a:p>
        </p:txBody>
      </p:sp>
    </p:spTree>
    <p:extLst>
      <p:ext uri="{BB962C8B-B14F-4D97-AF65-F5344CB8AC3E}">
        <p14:creationId xmlns:p14="http://schemas.microsoft.com/office/powerpoint/2010/main" val="18807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1349"/>
            <a:ext cx="7886700" cy="989340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5987"/>
            <a:ext cx="7886700" cy="4610869"/>
          </a:xfrm>
        </p:spPr>
        <p:txBody>
          <a:bodyPr lIns="36000" tIns="36000" rIns="36000" bIns="36000">
            <a:spAutoFit/>
          </a:bodyPr>
          <a:lstStyle>
            <a:lvl1pPr marL="271463" indent="-271463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534988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defRPr/>
            </a:lvl2pPr>
            <a:lvl3pPr marL="803275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나눔바른고딕 UltraLight" panose="020B0603020101020101" pitchFamily="50" charset="-127"/>
              <a:buChar char="-"/>
              <a:defRPr/>
            </a:lvl3pPr>
            <a:lvl4pPr marL="1081088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  <a:defRPr/>
            </a:lvl4pPr>
            <a:lvl5pPr marL="1347788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E166D9-1F40-4411-A037-142EC1E7E0A8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550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5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006E8-9193-44D7-9CA0-BA0C921EADD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D5B13-C563-48AC-87E4-49F2C42F7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3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9" r:id="rId3"/>
    <p:sldLayoutId id="2147483670" r:id="rId4"/>
    <p:sldLayoutId id="2147483667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6D39F3-88C9-4262-A0E0-70869CF6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학습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3E1343-24F3-401C-9E4D-09BF0F532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Chapter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838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4.2  </a:t>
            </a:r>
            <a:r>
              <a:rPr lang="ko-KR" altLang="en-US"/>
              <a:t>손실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5987"/>
            <a:ext cx="7886700" cy="3241776"/>
          </a:xfrm>
        </p:spPr>
        <p:txBody>
          <a:bodyPr/>
          <a:lstStyle/>
          <a:p>
            <a:r>
              <a:rPr lang="ko-KR" altLang="en-US"/>
              <a:t>손실 함수를 사용하는 이유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미분을 통하여 매개변수</a:t>
            </a:r>
            <a:r>
              <a:rPr lang="en-US" altLang="ko-KR"/>
              <a:t>(</a:t>
            </a:r>
            <a:r>
              <a:rPr lang="ko-KR" altLang="en-US"/>
              <a:t>가중치와 편향</a:t>
            </a:r>
            <a:r>
              <a:rPr lang="en-US" altLang="ko-KR"/>
              <a:t>)</a:t>
            </a:r>
            <a:r>
              <a:rPr lang="ko-KR" altLang="en-US"/>
              <a:t>를 움직여 손실 함수의 값을 변화시키는데 정확도를 지표로 삼게 되면 미분 값이 대부분의 장소에서 </a:t>
            </a:r>
            <a:r>
              <a:rPr lang="en-US" altLang="ko-KR"/>
              <a:t>0</a:t>
            </a:r>
            <a:r>
              <a:rPr lang="ko-KR" altLang="en-US"/>
              <a:t>이 되어 매개변수를 갱신할 수 없기 때문이다</a:t>
            </a:r>
            <a:r>
              <a:rPr lang="en-US" altLang="ko-KR"/>
              <a:t>.</a:t>
            </a:r>
          </a:p>
          <a:p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E8FB57F-0D2C-4BD1-ADB3-AA6A873D6B6E}"/>
              </a:ext>
            </a:extLst>
          </p:cNvPr>
          <p:cNvGrpSpPr/>
          <p:nvPr/>
        </p:nvGrpSpPr>
        <p:grpSpPr>
          <a:xfrm>
            <a:off x="4740831" y="4363351"/>
            <a:ext cx="3352800" cy="2295525"/>
            <a:chOff x="4391025" y="4430819"/>
            <a:chExt cx="3352800" cy="2295525"/>
          </a:xfrm>
        </p:grpSpPr>
        <p:pic>
          <p:nvPicPr>
            <p:cNvPr id="6" name="그림 2">
              <a:extLst>
                <a:ext uri="{FF2B5EF4-FFF2-40B4-BE49-F238E27FC236}">
                  <a16:creationId xmlns:a16="http://schemas.microsoft.com/office/drawing/2014/main" id="{3B693AF4-859B-4C18-94AB-BBEA862D49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86"/>
            <a:stretch>
              <a:fillRect/>
            </a:stretch>
          </p:blipFill>
          <p:spPr bwMode="auto">
            <a:xfrm>
              <a:off x="4391025" y="4430819"/>
              <a:ext cx="3240088" cy="229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0973DF7-6125-4C8E-87C6-450B8D9B6DAC}"/>
                </a:ext>
              </a:extLst>
            </p:cNvPr>
            <p:cNvCxnSpPr/>
            <p:nvPr/>
          </p:nvCxnSpPr>
          <p:spPr>
            <a:xfrm flipV="1">
              <a:off x="4714875" y="4449869"/>
              <a:ext cx="2457450" cy="16629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CF5B105-5144-42A1-9028-13E38E871991}"/>
                </a:ext>
              </a:extLst>
            </p:cNvPr>
            <p:cNvCxnSpPr/>
            <p:nvPr/>
          </p:nvCxnSpPr>
          <p:spPr>
            <a:xfrm flipV="1">
              <a:off x="4591050" y="5960376"/>
              <a:ext cx="3152775" cy="50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0AE9BDF-0693-419C-AC03-41F2FCB38F18}"/>
              </a:ext>
            </a:extLst>
          </p:cNvPr>
          <p:cNvGrpSpPr/>
          <p:nvPr/>
        </p:nvGrpSpPr>
        <p:grpSpPr>
          <a:xfrm>
            <a:off x="853838" y="4363351"/>
            <a:ext cx="3240087" cy="2106613"/>
            <a:chOff x="628650" y="4363351"/>
            <a:chExt cx="3240087" cy="210661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AE0B666-AF26-4C48-9122-2B4DC21263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b="10591"/>
            <a:stretch>
              <a:fillRect/>
            </a:stretch>
          </p:blipFill>
          <p:spPr bwMode="auto">
            <a:xfrm>
              <a:off x="628650" y="4363351"/>
              <a:ext cx="3240087" cy="210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2D0AA3A-B56F-4EF6-9FC4-1982CFF09520}"/>
                </a:ext>
              </a:extLst>
            </p:cNvPr>
            <p:cNvCxnSpPr/>
            <p:nvPr/>
          </p:nvCxnSpPr>
          <p:spPr>
            <a:xfrm>
              <a:off x="962025" y="4836426"/>
              <a:ext cx="29067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54E795F-6838-4E88-8AFB-7B8F05C312A9}"/>
                </a:ext>
              </a:extLst>
            </p:cNvPr>
            <p:cNvCxnSpPr/>
            <p:nvPr/>
          </p:nvCxnSpPr>
          <p:spPr>
            <a:xfrm>
              <a:off x="952500" y="6350901"/>
              <a:ext cx="29162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369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4.3  </a:t>
            </a:r>
            <a:r>
              <a:rPr lang="ko-KR" altLang="en-US"/>
              <a:t>수치 미분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9C800AB7-DC94-4F40-B46C-9ABA9B1C10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9C800AB7-DC94-4F40-B46C-9ABA9B1C10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A25BDB6A-A779-40CA-ACBD-249451CFF1E0}"/>
              </a:ext>
            </a:extLst>
          </p:cNvPr>
          <p:cNvGrpSpPr/>
          <p:nvPr/>
        </p:nvGrpSpPr>
        <p:grpSpPr>
          <a:xfrm>
            <a:off x="1699146" y="2730258"/>
            <a:ext cx="5048250" cy="2558721"/>
            <a:chOff x="1699146" y="2730258"/>
            <a:chExt cx="5048250" cy="2558721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D697E5C-9B96-40B7-AB35-D89F91B3E541}"/>
                </a:ext>
              </a:extLst>
            </p:cNvPr>
            <p:cNvSpPr/>
            <p:nvPr/>
          </p:nvSpPr>
          <p:spPr>
            <a:xfrm>
              <a:off x="3985146" y="4096687"/>
              <a:ext cx="180975" cy="14172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879977E-D56D-4DD0-8C61-4A49B819EB68}"/>
                </a:ext>
              </a:extLst>
            </p:cNvPr>
            <p:cNvCxnSpPr/>
            <p:nvPr/>
          </p:nvCxnSpPr>
          <p:spPr>
            <a:xfrm flipV="1">
              <a:off x="2518296" y="2843251"/>
              <a:ext cx="0" cy="24457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62EA8A9-1F7D-46CE-A1B1-CB91E5F0770B}"/>
                </a:ext>
              </a:extLst>
            </p:cNvPr>
            <p:cNvCxnSpPr/>
            <p:nvPr/>
          </p:nvCxnSpPr>
          <p:spPr>
            <a:xfrm>
              <a:off x="1699146" y="4867770"/>
              <a:ext cx="5048250" cy="611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C224E81C-5E9F-433E-A73C-6DE380665F0A}"/>
                </a:ext>
              </a:extLst>
            </p:cNvPr>
            <p:cNvSpPr/>
            <p:nvPr/>
          </p:nvSpPr>
          <p:spPr>
            <a:xfrm>
              <a:off x="3018359" y="3317031"/>
              <a:ext cx="3228975" cy="1076960"/>
            </a:xfrm>
            <a:custGeom>
              <a:avLst/>
              <a:gdLst>
                <a:gd name="connsiteX0" fmla="*/ 0 w 3228975"/>
                <a:gd name="connsiteY0" fmla="*/ 1238577 h 1509937"/>
                <a:gd name="connsiteX1" fmla="*/ 933450 w 3228975"/>
                <a:gd name="connsiteY1" fmla="*/ 1457652 h 1509937"/>
                <a:gd name="connsiteX2" fmla="*/ 1447800 w 3228975"/>
                <a:gd name="connsiteY2" fmla="*/ 371802 h 1509937"/>
                <a:gd name="connsiteX3" fmla="*/ 3228975 w 3228975"/>
                <a:gd name="connsiteY3" fmla="*/ 327 h 150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8975" h="1509937">
                  <a:moveTo>
                    <a:pt x="0" y="1238577"/>
                  </a:moveTo>
                  <a:cubicBezTo>
                    <a:pt x="346075" y="1420346"/>
                    <a:pt x="692150" y="1602115"/>
                    <a:pt x="933450" y="1457652"/>
                  </a:cubicBezTo>
                  <a:cubicBezTo>
                    <a:pt x="1174750" y="1313190"/>
                    <a:pt x="1065213" y="614689"/>
                    <a:pt x="1447800" y="371802"/>
                  </a:cubicBezTo>
                  <a:cubicBezTo>
                    <a:pt x="1830388" y="128914"/>
                    <a:pt x="2927350" y="-7611"/>
                    <a:pt x="3228975" y="327"/>
                  </a:cubicBezTo>
                </a:path>
              </a:pathLst>
            </a:cu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C0DB16-9123-4575-8874-B315C8946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821" y="2730258"/>
              <a:ext cx="1000125" cy="255872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CF2E607-CAF3-40E4-B5CB-41840ECC2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8359" y="2795696"/>
              <a:ext cx="3100387" cy="2099249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4B94D86-ABE0-4D57-87D7-CCD391AC0C0F}"/>
                </a:ext>
              </a:extLst>
            </p:cNvPr>
            <p:cNvCxnSpPr/>
            <p:nvPr/>
          </p:nvCxnSpPr>
          <p:spPr>
            <a:xfrm>
              <a:off x="4075633" y="4167548"/>
              <a:ext cx="0" cy="72739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0EAFFD1-56B0-4FF0-93B8-8886078A0AA2}"/>
                </a:ext>
              </a:extLst>
            </p:cNvPr>
            <p:cNvCxnSpPr/>
            <p:nvPr/>
          </p:nvCxnSpPr>
          <p:spPr>
            <a:xfrm>
              <a:off x="5204346" y="3427509"/>
              <a:ext cx="0" cy="146743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15A4A9A-00C1-4689-846B-2FD04D5BC7E1}"/>
                    </a:ext>
                  </a:extLst>
                </p:cNvPr>
                <p:cNvSpPr txBox="1"/>
                <p:nvPr/>
              </p:nvSpPr>
              <p:spPr>
                <a:xfrm>
                  <a:off x="3887817" y="4889680"/>
                  <a:ext cx="366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15A4A9A-00C1-4689-846B-2FD04D5BC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7817" y="4889680"/>
                  <a:ext cx="36638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D0E8CCC-78D3-4E82-BEC7-032A232F2C51}"/>
                    </a:ext>
                  </a:extLst>
                </p:cNvPr>
                <p:cNvSpPr txBox="1"/>
                <p:nvPr/>
              </p:nvSpPr>
              <p:spPr>
                <a:xfrm>
                  <a:off x="4817188" y="4899960"/>
                  <a:ext cx="7743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D0E8CCC-78D3-4E82-BEC7-032A232F2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188" y="4899960"/>
                  <a:ext cx="77431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613E09B-4692-4ED4-BF46-04FB7451373F}"/>
              </a:ext>
            </a:extLst>
          </p:cNvPr>
          <p:cNvGrpSpPr/>
          <p:nvPr/>
        </p:nvGrpSpPr>
        <p:grpSpPr>
          <a:xfrm>
            <a:off x="571983" y="5502522"/>
            <a:ext cx="7993137" cy="1132226"/>
            <a:chOff x="522213" y="5234463"/>
            <a:chExt cx="7993137" cy="65478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8D5EA68-BDD3-47A9-BA37-6FC346830EF0}"/>
                </a:ext>
              </a:extLst>
            </p:cNvPr>
            <p:cNvSpPr/>
            <p:nvPr/>
          </p:nvSpPr>
          <p:spPr>
            <a:xfrm>
              <a:off x="628650" y="5234463"/>
              <a:ext cx="7886700" cy="6547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36000" bIns="72000" anchor="ctr">
              <a:spAutoFit/>
            </a:bodyPr>
            <a:lstStyle/>
            <a:p>
              <a:pPr marL="0" lvl="2" fontAlgn="auto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defRPr/>
              </a:pP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이처럼 아주 작은 차분으로 미분하는 것을 수치 미분이라고 함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. 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수식을 전개해 미분하는 것은 해석적이라는 말을 이용하여 해석적 해 등으로 표현된다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. 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해석적 미분은 오차를 포함하지 않은 진정한 미분값을 구해준다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B1604E-D40F-458C-9B39-8D087EB94DFC}"/>
                </a:ext>
              </a:extLst>
            </p:cNvPr>
            <p:cNvSpPr/>
            <p:nvPr/>
          </p:nvSpPr>
          <p:spPr>
            <a:xfrm>
              <a:off x="522213" y="5234463"/>
              <a:ext cx="106437" cy="6547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659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 </a:t>
            </a:r>
            <a:r>
              <a:rPr lang="ko-KR" altLang="en-US" dirty="0"/>
              <a:t>기울기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5987"/>
            <a:ext cx="7886700" cy="3225874"/>
          </a:xfrm>
        </p:spPr>
        <p:txBody>
          <a:bodyPr/>
          <a:lstStyle/>
          <a:p>
            <a:r>
              <a:rPr lang="ko-KR" altLang="en-US"/>
              <a:t>기울기란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모든 변수의 편미분을 벡터로 정리한 것</a:t>
            </a:r>
            <a:endParaRPr lang="en-US" altLang="ko-KR"/>
          </a:p>
          <a:p>
            <a:pPr lvl="1"/>
            <a:r>
              <a:rPr lang="ko-KR" altLang="en-US"/>
              <a:t>기울기를 벡터로 그려내면 기울기는 함수의 가장 낮은 장소 </a:t>
            </a:r>
            <a:r>
              <a:rPr lang="en-US" altLang="ko-KR"/>
              <a:t>(</a:t>
            </a:r>
            <a:r>
              <a:rPr lang="ko-KR" altLang="en-US"/>
              <a:t>최솟값</a:t>
            </a:r>
            <a:r>
              <a:rPr lang="en-US" altLang="ko-KR"/>
              <a:t>)</a:t>
            </a:r>
            <a:r>
              <a:rPr lang="ko-KR" altLang="en-US"/>
              <a:t>를 가리키게 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기울기가 가리키는 쪽은 각 장소에서 함수의 출력 값을 가장 크게 줄이는 방법</a:t>
            </a:r>
          </a:p>
        </p:txBody>
      </p:sp>
    </p:spTree>
    <p:extLst>
      <p:ext uri="{BB962C8B-B14F-4D97-AF65-F5344CB8AC3E}">
        <p14:creationId xmlns:p14="http://schemas.microsoft.com/office/powerpoint/2010/main" val="52889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 </a:t>
            </a:r>
            <a:r>
              <a:rPr lang="ko-KR" altLang="en-US" dirty="0"/>
              <a:t>기울기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5987"/>
                <a:ext cx="7886700" cy="2427322"/>
              </a:xfrm>
            </p:spPr>
            <p:txBody>
              <a:bodyPr/>
              <a:lstStyle/>
              <a:p>
                <a:r>
                  <a:rPr lang="ko-KR" altLang="en-US"/>
                  <a:t>경사법</a:t>
                </a:r>
                <a:endParaRPr lang="en-US" altLang="ko-KR"/>
              </a:p>
              <a:p>
                <a:pPr lvl="1"/>
                <a:r>
                  <a:rPr lang="ko-KR" altLang="en-US"/>
                  <a:t>현 위치에서 기울어진 방향으로 이동 후 기울기를 구하고 다시 나아가기를 반복하여 함수의 값을 점차 줄이는 방법</a:t>
                </a:r>
                <a:endParaRPr lang="en-US" altLang="ko-KR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5987"/>
                <a:ext cx="7886700" cy="2427322"/>
              </a:xfrm>
              <a:blipFill>
                <a:blip r:embed="rId2"/>
                <a:stretch>
                  <a:fillRect l="-20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F0134FE0-E388-465E-91AB-EA517EE1705D}"/>
              </a:ext>
            </a:extLst>
          </p:cNvPr>
          <p:cNvGrpSpPr/>
          <p:nvPr/>
        </p:nvGrpSpPr>
        <p:grpSpPr>
          <a:xfrm>
            <a:off x="571983" y="4282606"/>
            <a:ext cx="7993137" cy="2425655"/>
            <a:chOff x="522213" y="4860459"/>
            <a:chExt cx="7993137" cy="140279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4B8C4E-88BF-4363-917F-B33DC7CBF0E6}"/>
                </a:ext>
              </a:extLst>
            </p:cNvPr>
            <p:cNvSpPr/>
            <p:nvPr/>
          </p:nvSpPr>
          <p:spPr>
            <a:xfrm>
              <a:off x="628650" y="4860459"/>
              <a:ext cx="7886700" cy="14027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36000" bIns="72000" anchor="ctr">
              <a:spAutoFit/>
            </a:bodyPr>
            <a:lstStyle/>
            <a:p>
              <a:pPr marL="0" lvl="2" fontAlgn="auto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defRPr/>
              </a:pP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함수가 극솟값 최솟값 그리고 </a:t>
              </a:r>
              <a:r>
                <a:rPr lang="ko-KR" altLang="en-US">
                  <a:solidFill>
                    <a:srgbClr val="D30037"/>
                  </a:solidFill>
                  <a:latin typeface="+mj-ea"/>
                  <a:ea typeface="+mj-ea"/>
                </a:rPr>
                <a:t>안장점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이 되는 지점에서 기울기는 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0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이 된다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. </a:t>
              </a:r>
            </a:p>
            <a:p>
              <a:pPr marL="0" lvl="2" fontAlgn="auto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defRPr/>
              </a:pP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극솟값은 국소적인 최솟값인 점이고 안장점은 어느 방향에서 보면 극댓값이고 다른 방향에서 보면 극솟값이 되는 점이다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. </a:t>
              </a:r>
            </a:p>
            <a:p>
              <a:pPr marL="0" lvl="2" fontAlgn="auto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defRPr/>
              </a:pP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기울기가 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0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인 장소를 찾지만 그것이 반드시 최솟값이라고 할 수 없다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. </a:t>
              </a:r>
            </a:p>
            <a:p>
              <a:pPr marL="0" lvl="2" fontAlgn="auto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defRPr/>
              </a:pP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복잡하고 찌그러진 모양의 함수라면 평평한 곳으로 파고들면서 </a:t>
              </a:r>
              <a:r>
                <a:rPr lang="ko-KR" altLang="en-US">
                  <a:solidFill>
                    <a:srgbClr val="D30037"/>
                  </a:solidFill>
                  <a:latin typeface="+mj-ea"/>
                  <a:ea typeface="+mj-ea"/>
                </a:rPr>
                <a:t>고원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이라고 하는 학습이 진행되지 않는 정체기에 빠질 수 있다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9B54490-EAF2-4BC5-9F27-750FA351035F}"/>
                </a:ext>
              </a:extLst>
            </p:cNvPr>
            <p:cNvSpPr/>
            <p:nvPr/>
          </p:nvSpPr>
          <p:spPr>
            <a:xfrm>
              <a:off x="522213" y="4860459"/>
              <a:ext cx="106437" cy="14027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081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4.5  </a:t>
            </a:r>
            <a:r>
              <a:rPr lang="ko-KR" altLang="en-US"/>
              <a:t>학습 알고리즘 구현하기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5987"/>
            <a:ext cx="7886700" cy="5171022"/>
          </a:xfrm>
        </p:spPr>
        <p:txBody>
          <a:bodyPr/>
          <a:lstStyle/>
          <a:p>
            <a:r>
              <a:rPr lang="ko-KR" altLang="en-US" sz="1800"/>
              <a:t>전제</a:t>
            </a:r>
            <a:endParaRPr lang="en-US" altLang="ko-KR" sz="1800"/>
          </a:p>
          <a:p>
            <a:pPr lvl="1"/>
            <a:r>
              <a:rPr lang="ko-KR" altLang="en-US" sz="1600"/>
              <a:t>신경망에는 적응 가능한 가중치와 편향이 있고</a:t>
            </a:r>
            <a:r>
              <a:rPr lang="en-US" altLang="ko-KR" sz="1600"/>
              <a:t>, </a:t>
            </a:r>
            <a:r>
              <a:rPr lang="ko-KR" altLang="en-US" sz="1600"/>
              <a:t>이 가중치와 편향을 훈련 데이터에 적응하도록 조정하는 과정을 학습이라 한다</a:t>
            </a:r>
            <a:r>
              <a:rPr lang="en-US" altLang="ko-KR" sz="1600"/>
              <a:t>. </a:t>
            </a:r>
            <a:r>
              <a:rPr lang="ko-KR" altLang="en-US" sz="1600"/>
              <a:t>신경망 학습은 다음과 같이 </a:t>
            </a:r>
            <a:r>
              <a:rPr lang="en-US" altLang="ko-KR" sz="1600"/>
              <a:t>4</a:t>
            </a:r>
            <a:r>
              <a:rPr lang="ko-KR" altLang="en-US" sz="1600"/>
              <a:t>단계로 수행한다</a:t>
            </a:r>
            <a:r>
              <a:rPr lang="en-US" altLang="ko-KR" sz="1600"/>
              <a:t>.</a:t>
            </a:r>
          </a:p>
          <a:p>
            <a:r>
              <a:rPr lang="en-US" altLang="ko-KR" sz="1800"/>
              <a:t>1</a:t>
            </a:r>
            <a:r>
              <a:rPr lang="ko-KR" altLang="en-US" sz="1800"/>
              <a:t>단계</a:t>
            </a:r>
            <a:r>
              <a:rPr lang="en-US" altLang="ko-KR" sz="1800"/>
              <a:t>-</a:t>
            </a:r>
            <a:r>
              <a:rPr lang="ko-KR" altLang="en-US" sz="1800"/>
              <a:t>미니배치</a:t>
            </a:r>
            <a:endParaRPr lang="en-US" altLang="ko-KR" sz="1800"/>
          </a:p>
          <a:p>
            <a:pPr lvl="1"/>
            <a:r>
              <a:rPr lang="ko-KR" altLang="en-US" sz="1600"/>
              <a:t>훈련 데이터 중 일부를 무작위로 가져온다</a:t>
            </a:r>
            <a:r>
              <a:rPr lang="en-US" altLang="ko-KR" sz="1600"/>
              <a:t>. </a:t>
            </a:r>
            <a:r>
              <a:rPr lang="ko-KR" altLang="en-US" sz="1600"/>
              <a:t>이렇게 선별한 데이터를 미니배치라 하며</a:t>
            </a:r>
            <a:r>
              <a:rPr lang="en-US" altLang="ko-KR" sz="1600"/>
              <a:t>, </a:t>
            </a:r>
            <a:r>
              <a:rPr lang="ko-KR" altLang="en-US" sz="1600"/>
              <a:t>그 미니배치의 손실 함수 값을 줄이는 것이 목표이다</a:t>
            </a:r>
            <a:r>
              <a:rPr lang="en-US" altLang="ko-KR" sz="1600"/>
              <a:t>.</a:t>
            </a:r>
          </a:p>
          <a:p>
            <a:r>
              <a:rPr lang="en-US" altLang="ko-KR" sz="1800"/>
              <a:t>2</a:t>
            </a:r>
            <a:r>
              <a:rPr lang="ko-KR" altLang="en-US" sz="1800"/>
              <a:t>단계</a:t>
            </a:r>
            <a:r>
              <a:rPr lang="en-US" altLang="ko-KR" sz="1800"/>
              <a:t>-</a:t>
            </a:r>
            <a:r>
              <a:rPr lang="ko-KR" altLang="en-US" sz="1800"/>
              <a:t>기울기 산출</a:t>
            </a:r>
            <a:endParaRPr lang="en-US" altLang="ko-KR" sz="1800"/>
          </a:p>
          <a:p>
            <a:pPr lvl="1"/>
            <a:r>
              <a:rPr lang="ko-KR" altLang="en-US" sz="1600"/>
              <a:t>미니배치의 손실 함수 값을 줄이기 위해 각 가중치 매개변수의 기울기를 구한다</a:t>
            </a:r>
            <a:r>
              <a:rPr lang="en-US" altLang="ko-KR" sz="1600"/>
              <a:t>. </a:t>
            </a:r>
            <a:r>
              <a:rPr lang="ko-KR" altLang="en-US" sz="1600"/>
              <a:t>기울기는 손실 함수의 값을 가장 작게 하는 방향을 제시한다</a:t>
            </a:r>
            <a:r>
              <a:rPr lang="en-US" altLang="ko-KR" sz="1600"/>
              <a:t>.</a:t>
            </a:r>
          </a:p>
          <a:p>
            <a:r>
              <a:rPr lang="en-US" altLang="ko-KR" sz="1800"/>
              <a:t>3</a:t>
            </a:r>
            <a:r>
              <a:rPr lang="ko-KR" altLang="en-US" sz="1800"/>
              <a:t>단계</a:t>
            </a:r>
            <a:r>
              <a:rPr lang="en-US" altLang="ko-KR" sz="1800"/>
              <a:t>-</a:t>
            </a:r>
            <a:r>
              <a:rPr lang="ko-KR" altLang="en-US" sz="1800"/>
              <a:t>매개변수 갱신</a:t>
            </a:r>
            <a:endParaRPr lang="en-US" altLang="ko-KR" sz="1800"/>
          </a:p>
          <a:p>
            <a:pPr lvl="1"/>
            <a:r>
              <a:rPr lang="ko-KR" altLang="en-US" sz="1600"/>
              <a:t>가중치 매개변수를 기울기 방향으로 아주 조금 갱신한다</a:t>
            </a:r>
            <a:r>
              <a:rPr lang="en-US" altLang="ko-KR" sz="1600"/>
              <a:t>.</a:t>
            </a:r>
          </a:p>
          <a:p>
            <a:r>
              <a:rPr lang="en-US" altLang="ko-KR" sz="1800"/>
              <a:t>4</a:t>
            </a:r>
            <a:r>
              <a:rPr lang="ko-KR" altLang="en-US" sz="1800"/>
              <a:t>단계</a:t>
            </a:r>
            <a:r>
              <a:rPr lang="en-US" altLang="ko-KR" sz="1800"/>
              <a:t>-</a:t>
            </a:r>
            <a:r>
              <a:rPr lang="ko-KR" altLang="en-US" sz="1800"/>
              <a:t>반복</a:t>
            </a:r>
            <a:endParaRPr lang="en-US" altLang="ko-KR" sz="1800"/>
          </a:p>
          <a:p>
            <a:pPr lvl="1"/>
            <a:r>
              <a:rPr lang="en-US" altLang="ko-KR" sz="1600"/>
              <a:t>1~3</a:t>
            </a:r>
            <a:r>
              <a:rPr lang="ko-KR" altLang="en-US" sz="1600"/>
              <a:t>단계를 반복한다</a:t>
            </a:r>
            <a:r>
              <a:rPr lang="en-US" altLang="ko-KR" sz="160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913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ko-KR" altLang="en-US" dirty="0"/>
              <a:t>정리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297B98-8000-4F3D-A9DC-21052AF6D5F1}"/>
              </a:ext>
            </a:extLst>
          </p:cNvPr>
          <p:cNvSpPr/>
          <p:nvPr/>
        </p:nvSpPr>
        <p:spPr>
          <a:xfrm>
            <a:off x="628650" y="1980623"/>
            <a:ext cx="7895932" cy="421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marL="0" lvl="2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defRPr/>
            </a:pPr>
            <a:r>
              <a:rPr kumimoji="0" lang="ko-KR" altLang="en-US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이번 장에서 배운 내용</a:t>
            </a:r>
          </a:p>
          <a:p>
            <a:pPr marL="285750" lvl="2" indent="-285750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기계학습에서 사용하는 데이터셋은 훈련 데이터와 시험 데이터로 나눠 사용한다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lvl="2" indent="-285750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훈련 데이터로 학습한 모델의 범용 능력을 시험 데이터로 평가한다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lvl="2" indent="-285750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신경망 학습은 손실 함수를 지표로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손실 함수의 값이 작아지는 방향으로 가중치 매개변수를 갱신한다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lvl="2" indent="-285750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가중치 매개변수를 갱신할 때는 가중치 매개변수의 기울기를 이용하고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기울어진 방향으로 가중치의 값을 갱신하는 작업을 반복한다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lvl="2" indent="-285750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아주 작은 값을 주었을 때의 차분으로 미분하는 것을 수치 미분이라고 한다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lvl="2" indent="-285750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수치 미분을 이용해 가중치 매개변수의 기울기를 구할 수 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lvl="2" indent="-285750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수치 미분을 이용한 계산에는 시간이 걸리지만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그 구현은 간단하다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한편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다음 장에서 구현하는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오차역전파법은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기울기를 고속으로 구할 수 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465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18459-0BEF-4C40-AF3A-DF79BE56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학습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AA47FC-04BA-41E4-84DF-64849F516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Chapter </a:t>
            </a:r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096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31F6F5F-7D4D-47F0-8CD3-49CEBDF6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 </a:t>
            </a:r>
            <a:r>
              <a:rPr lang="ko-KR" altLang="en-US"/>
              <a:t>신경망 학습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BB5DAA4-5882-49B6-BFF1-BE7516755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4.1   </a:t>
            </a:r>
            <a:r>
              <a:rPr lang="ko-KR" altLang="en-US"/>
              <a:t>데이터에서 학습한다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4.2   </a:t>
            </a:r>
            <a:r>
              <a:rPr lang="ko-KR" altLang="en-US"/>
              <a:t>손실 함수</a:t>
            </a:r>
          </a:p>
          <a:p>
            <a:pPr marL="0" indent="0">
              <a:buNone/>
            </a:pPr>
            <a:r>
              <a:rPr lang="en-US" altLang="ko-KR"/>
              <a:t>4.3   </a:t>
            </a:r>
            <a:r>
              <a:rPr lang="ko-KR" altLang="en-US"/>
              <a:t>수치 미분</a:t>
            </a:r>
          </a:p>
          <a:p>
            <a:pPr marL="0" indent="0">
              <a:buNone/>
            </a:pPr>
            <a:r>
              <a:rPr lang="en-US" altLang="ko-KR"/>
              <a:t>4.4   </a:t>
            </a:r>
            <a:r>
              <a:rPr lang="ko-KR" altLang="en-US"/>
              <a:t>기울기</a:t>
            </a:r>
          </a:p>
          <a:p>
            <a:pPr marL="0" indent="0">
              <a:buNone/>
            </a:pPr>
            <a:r>
              <a:rPr lang="en-US" altLang="ko-KR"/>
              <a:t>4.5   </a:t>
            </a:r>
            <a:r>
              <a:rPr lang="ko-KR" altLang="en-US"/>
              <a:t>학습 알고리즘 구현</a:t>
            </a:r>
          </a:p>
          <a:p>
            <a:pPr marL="0" indent="0">
              <a:buNone/>
            </a:pPr>
            <a:r>
              <a:rPr lang="en-US" altLang="ko-KR"/>
              <a:t>4.6   </a:t>
            </a:r>
            <a:r>
              <a:rPr lang="ko-KR" altLang="en-US"/>
              <a:t>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80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4.1  </a:t>
            </a:r>
            <a:r>
              <a:rPr lang="ko-KR" altLang="en-US"/>
              <a:t>데이터에서 학습한다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5987"/>
            <a:ext cx="7886700" cy="2942207"/>
          </a:xfrm>
        </p:spPr>
        <p:txBody>
          <a:bodyPr/>
          <a:lstStyle/>
          <a:p>
            <a:r>
              <a:rPr lang="ko-KR" altLang="en-US">
                <a:sym typeface="Wingdings" panose="05000000000000000000" pitchFamily="2" charset="2"/>
              </a:rPr>
              <a:t>사람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경험과 직관을 단서로 일을 진행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기계학습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사람의 개입을 최소화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수집한 데이터로부터 패턴을 찾음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7959EE3-E503-440D-A697-C9D41F93A020}"/>
              </a:ext>
            </a:extLst>
          </p:cNvPr>
          <p:cNvGrpSpPr/>
          <p:nvPr/>
        </p:nvGrpSpPr>
        <p:grpSpPr>
          <a:xfrm>
            <a:off x="575431" y="5123609"/>
            <a:ext cx="7993137" cy="1152999"/>
            <a:chOff x="522213" y="5228455"/>
            <a:chExt cx="7993137" cy="66679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0D9EEC6-D5AE-49C4-AB2D-C3C7B5B12481}"/>
                </a:ext>
              </a:extLst>
            </p:cNvPr>
            <p:cNvSpPr/>
            <p:nvPr/>
          </p:nvSpPr>
          <p:spPr>
            <a:xfrm>
              <a:off x="628650" y="5228455"/>
              <a:ext cx="7886700" cy="6667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36000" bIns="72000" anchor="ctr">
              <a:spAutoFit/>
            </a:bodyPr>
            <a:lstStyle/>
            <a:p>
              <a:pPr marL="0" lvl="2" fontAlgn="auto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defRPr/>
              </a:pP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선형 분리 가능 문제는 유한번의 학습을 통해 풀 수 있다는 사실이 퍼셉트론 수렴 정리 </a:t>
              </a:r>
              <a:r>
                <a:rPr lang="en-US" altLang="ko-KR" baseline="30000">
                  <a:solidFill>
                    <a:schemeClr val="tx1"/>
                  </a:solidFill>
                  <a:latin typeface="+mj-ea"/>
                  <a:ea typeface="+mj-ea"/>
                </a:rPr>
                <a:t>perceptron convergence theorem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 로 증명되었습니다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. </a:t>
              </a:r>
              <a:b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</a:b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하지만 비선형 분리 문제는 자동으로 학습할 수 없습니다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5B0CE25-3907-4699-B17F-7C07C22768C7}"/>
                </a:ext>
              </a:extLst>
            </p:cNvPr>
            <p:cNvSpPr/>
            <p:nvPr/>
          </p:nvSpPr>
          <p:spPr>
            <a:xfrm>
              <a:off x="522213" y="5228455"/>
              <a:ext cx="106437" cy="6667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63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4.1  </a:t>
            </a:r>
            <a:r>
              <a:rPr lang="ko-KR" altLang="en-US"/>
              <a:t>데이터에서 학습한다</a:t>
            </a:r>
            <a:endParaRPr lang="ko-KR" altLang="en-US" dirty="0"/>
          </a:p>
        </p:txBody>
      </p:sp>
      <p:sp>
        <p:nvSpPr>
          <p:cNvPr id="43" name="내용 개체 틀 42">
            <a:extLst>
              <a:ext uri="{FF2B5EF4-FFF2-40B4-BE49-F238E27FC236}">
                <a16:creationId xmlns:a16="http://schemas.microsoft.com/office/drawing/2014/main" id="{D6888F66-7467-4295-9B92-014AB28F0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5987"/>
            <a:ext cx="7886700" cy="600540"/>
          </a:xfrm>
        </p:spPr>
        <p:txBody>
          <a:bodyPr/>
          <a:lstStyle/>
          <a:p>
            <a:r>
              <a:rPr lang="ko-KR" altLang="en-US"/>
              <a:t>데이터 주도 학습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DAF294B-F9F9-4772-9B30-D30BCE4BA39A}"/>
              </a:ext>
            </a:extLst>
          </p:cNvPr>
          <p:cNvGrpSpPr/>
          <p:nvPr/>
        </p:nvGrpSpPr>
        <p:grpSpPr>
          <a:xfrm>
            <a:off x="575431" y="5659673"/>
            <a:ext cx="7993137" cy="772126"/>
            <a:chOff x="522213" y="5338588"/>
            <a:chExt cx="7993137" cy="44653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DD462C0-EADB-4F36-B196-17DFE976A29D}"/>
                </a:ext>
              </a:extLst>
            </p:cNvPr>
            <p:cNvSpPr/>
            <p:nvPr/>
          </p:nvSpPr>
          <p:spPr>
            <a:xfrm>
              <a:off x="628650" y="5338588"/>
              <a:ext cx="7886700" cy="446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36000" bIns="72000" anchor="ctr">
              <a:spAutoFit/>
            </a:bodyPr>
            <a:lstStyle/>
            <a:p>
              <a:pPr marL="0" lvl="2" fontAlgn="auto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defRPr/>
              </a:pP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딥러닝을 종단간 기계학습이라고도 한다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. 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여기서 종단간은 처음부터 끝까지라는 의미로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데이터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(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입력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)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에서 목표한 결과를 사람의 개입 없이 얻는다는 뜻을 담고 있다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D127859-173D-4773-ACD3-81D1976ECF7E}"/>
                </a:ext>
              </a:extLst>
            </p:cNvPr>
            <p:cNvSpPr/>
            <p:nvPr/>
          </p:nvSpPr>
          <p:spPr>
            <a:xfrm>
              <a:off x="522213" y="5338588"/>
              <a:ext cx="106437" cy="44653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DFC7E5A-A090-421D-971A-CC44962DEA8C}"/>
              </a:ext>
            </a:extLst>
          </p:cNvPr>
          <p:cNvGrpSpPr/>
          <p:nvPr/>
        </p:nvGrpSpPr>
        <p:grpSpPr>
          <a:xfrm>
            <a:off x="627712" y="2379510"/>
            <a:ext cx="8095819" cy="2941392"/>
            <a:chOff x="627712" y="1922310"/>
            <a:chExt cx="8095819" cy="294139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EF65E5C-1E16-46DF-907D-0F8B92133D24}"/>
                </a:ext>
              </a:extLst>
            </p:cNvPr>
            <p:cNvGrpSpPr/>
            <p:nvPr/>
          </p:nvGrpSpPr>
          <p:grpSpPr>
            <a:xfrm>
              <a:off x="628646" y="2845219"/>
              <a:ext cx="8094884" cy="1040572"/>
              <a:chOff x="628646" y="2845219"/>
              <a:chExt cx="8094884" cy="1040572"/>
            </a:xfrm>
          </p:grpSpPr>
          <p:pic>
            <p:nvPicPr>
              <p:cNvPr id="11" name="내용 개체 틀 9">
                <a:extLst>
                  <a:ext uri="{FF2B5EF4-FFF2-40B4-BE49-F238E27FC236}">
                    <a16:creationId xmlns:a16="http://schemas.microsoft.com/office/drawing/2014/main" id="{4E6F2A04-0820-47D3-B4E0-2D7948992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646" y="3026058"/>
                <a:ext cx="657491" cy="676548"/>
              </a:xfrm>
              <a:prstGeom prst="rect">
                <a:avLst/>
              </a:prstGeom>
            </p:spPr>
          </p:pic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2EF975B0-7F29-4750-A3D4-E72735091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6137" y="3377101"/>
                <a:ext cx="11141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7FEBB81-A1B2-45D0-B535-895AB184E38B}"/>
                  </a:ext>
                </a:extLst>
              </p:cNvPr>
              <p:cNvSpPr/>
              <p:nvPr/>
            </p:nvSpPr>
            <p:spPr>
              <a:xfrm>
                <a:off x="2400299" y="2847566"/>
                <a:ext cx="2200276" cy="103822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사람이 생각한 특징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(SIFT, HOG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등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39FC438-8DBC-497A-87C3-7DC8DE959B9E}"/>
                  </a:ext>
                </a:extLst>
              </p:cNvPr>
              <p:cNvSpPr/>
              <p:nvPr/>
            </p:nvSpPr>
            <p:spPr>
              <a:xfrm>
                <a:off x="5153025" y="2845219"/>
                <a:ext cx="2200276" cy="103822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기계학습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(SVM, KNN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등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7F5A6E77-5DDB-447A-899C-9E3D8C9C7B99}"/>
                  </a:ext>
                </a:extLst>
              </p:cNvPr>
              <p:cNvCxnSpPr>
                <a:stCxn id="25" idx="3"/>
                <a:endCxn id="26" idx="1"/>
              </p:cNvCxnSpPr>
              <p:nvPr/>
            </p:nvCxnSpPr>
            <p:spPr>
              <a:xfrm flipV="1">
                <a:off x="4600575" y="3364332"/>
                <a:ext cx="552450" cy="23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5259B2-46D5-41DB-AEEB-B86D58D9EF1A}"/>
                  </a:ext>
                </a:extLst>
              </p:cNvPr>
              <p:cNvSpPr txBox="1"/>
              <p:nvPr/>
            </p:nvSpPr>
            <p:spPr>
              <a:xfrm>
                <a:off x="8077199" y="31796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결과</a:t>
                </a:r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8DA497E7-6D28-4A5E-B43E-2FB0CD982744}"/>
                  </a:ext>
                </a:extLst>
              </p:cNvPr>
              <p:cNvCxnSpPr>
                <a:stCxn id="26" idx="3"/>
                <a:endCxn id="30" idx="1"/>
              </p:cNvCxnSpPr>
              <p:nvPr/>
            </p:nvCxnSpPr>
            <p:spPr>
              <a:xfrm flipV="1">
                <a:off x="7353301" y="3364331"/>
                <a:ext cx="72389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4823915-C61B-4DB2-9BB6-609CE8EF0974}"/>
                </a:ext>
              </a:extLst>
            </p:cNvPr>
            <p:cNvGrpSpPr/>
            <p:nvPr/>
          </p:nvGrpSpPr>
          <p:grpSpPr>
            <a:xfrm>
              <a:off x="628649" y="4187154"/>
              <a:ext cx="8094881" cy="676548"/>
              <a:chOff x="628649" y="4187154"/>
              <a:chExt cx="8094881" cy="676548"/>
            </a:xfrm>
          </p:grpSpPr>
          <p:pic>
            <p:nvPicPr>
              <p:cNvPr id="12" name="내용 개체 틀 9">
                <a:extLst>
                  <a:ext uri="{FF2B5EF4-FFF2-40B4-BE49-F238E27FC236}">
                    <a16:creationId xmlns:a16="http://schemas.microsoft.com/office/drawing/2014/main" id="{2A6049D2-52F5-4A34-AABE-BFC11AED3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649" y="4187154"/>
                <a:ext cx="657491" cy="676548"/>
              </a:xfrm>
              <a:prstGeom prst="rect">
                <a:avLst/>
              </a:prstGeom>
            </p:spPr>
          </p:pic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68C8DE25-AB7F-4A5E-8355-95ECFAC7A408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1238512" y="4537298"/>
                <a:ext cx="1161787" cy="13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C5A6B8-6D38-416F-8C28-3DDCFCC027E8}"/>
                  </a:ext>
                </a:extLst>
              </p:cNvPr>
              <p:cNvSpPr txBox="1"/>
              <p:nvPr/>
            </p:nvSpPr>
            <p:spPr>
              <a:xfrm>
                <a:off x="8077199" y="436630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결과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FA7864A-717A-4783-A44C-E49274E8C075}"/>
                  </a:ext>
                </a:extLst>
              </p:cNvPr>
              <p:cNvSpPr/>
              <p:nvPr/>
            </p:nvSpPr>
            <p:spPr>
              <a:xfrm>
                <a:off x="2400299" y="4261972"/>
                <a:ext cx="2752725" cy="57798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신경망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딥러닝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55F95BC2-D09A-4E21-8B89-6582C16EBAC5}"/>
                  </a:ext>
                </a:extLst>
              </p:cNvPr>
              <p:cNvCxnSpPr>
                <a:stCxn id="35" idx="3"/>
                <a:endCxn id="31" idx="1"/>
              </p:cNvCxnSpPr>
              <p:nvPr/>
            </p:nvCxnSpPr>
            <p:spPr>
              <a:xfrm>
                <a:off x="5153024" y="4550966"/>
                <a:ext cx="29241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C3F73FC-EA83-48BA-98BE-F18CB4F960DE}"/>
                </a:ext>
              </a:extLst>
            </p:cNvPr>
            <p:cNvGrpSpPr/>
            <p:nvPr/>
          </p:nvGrpSpPr>
          <p:grpSpPr>
            <a:xfrm>
              <a:off x="627712" y="1922310"/>
              <a:ext cx="8095819" cy="676715"/>
              <a:chOff x="627712" y="1922310"/>
              <a:chExt cx="8095819" cy="676715"/>
            </a:xfrm>
          </p:grpSpPr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6A53985A-26C5-4558-B4CD-03D175230E76}"/>
                  </a:ext>
                </a:extLst>
              </p:cNvPr>
              <p:cNvCxnSpPr>
                <a:cxnSpLocks/>
                <a:stCxn id="9" idx="3"/>
                <a:endCxn id="15" idx="1"/>
              </p:cNvCxnSpPr>
              <p:nvPr/>
            </p:nvCxnSpPr>
            <p:spPr>
              <a:xfrm>
                <a:off x="1286137" y="2260668"/>
                <a:ext cx="111416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29F0122-60FE-4784-B47D-D9CE29BE1179}"/>
                  </a:ext>
                </a:extLst>
              </p:cNvPr>
              <p:cNvSpPr/>
              <p:nvPr/>
            </p:nvSpPr>
            <p:spPr>
              <a:xfrm>
                <a:off x="2400300" y="1971675"/>
                <a:ext cx="2752725" cy="57798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사람이 생각한 알고리즘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D08B94-1905-4D7C-B7D5-776A3E161259}"/>
                  </a:ext>
                </a:extLst>
              </p:cNvPr>
              <p:cNvSpPr txBox="1"/>
              <p:nvPr/>
            </p:nvSpPr>
            <p:spPr>
              <a:xfrm>
                <a:off x="8077200" y="207600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결과</a:t>
                </a: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DB5780F8-04CE-4417-8849-3DA3E6E8C384}"/>
                  </a:ext>
                </a:extLst>
              </p:cNvPr>
              <p:cNvCxnSpPr>
                <a:stCxn id="15" idx="3"/>
                <a:endCxn id="18" idx="1"/>
              </p:cNvCxnSpPr>
              <p:nvPr/>
            </p:nvCxnSpPr>
            <p:spPr>
              <a:xfrm flipV="1">
                <a:off x="5153025" y="2260668"/>
                <a:ext cx="292417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B90C4396-0CB0-4817-AEEF-3DD44253FA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712" y="1922310"/>
                <a:ext cx="658425" cy="67671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2770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4.1  </a:t>
            </a:r>
            <a:r>
              <a:rPr lang="ko-KR" altLang="en-US"/>
              <a:t>데이터에서 학습한다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5987"/>
            <a:ext cx="7886700" cy="4810410"/>
          </a:xfrm>
        </p:spPr>
        <p:txBody>
          <a:bodyPr/>
          <a:lstStyle/>
          <a:p>
            <a:r>
              <a:rPr lang="ko-KR" altLang="en-US" b="1">
                <a:solidFill>
                  <a:srgbClr val="D30037"/>
                </a:solidFill>
              </a:rPr>
              <a:t>훈련 데이터 </a:t>
            </a:r>
            <a:r>
              <a:rPr lang="en-US" altLang="ko-KR" baseline="30000">
                <a:solidFill>
                  <a:srgbClr val="D30037"/>
                </a:solidFill>
              </a:rPr>
              <a:t>training data</a:t>
            </a:r>
            <a:r>
              <a:rPr lang="ko-KR" altLang="en-US">
                <a:solidFill>
                  <a:srgbClr val="D30037"/>
                </a:solidFill>
              </a:rPr>
              <a:t> </a:t>
            </a:r>
            <a:r>
              <a:rPr lang="ko-KR" altLang="en-US"/>
              <a:t>와 </a:t>
            </a:r>
            <a:r>
              <a:rPr lang="ko-KR" altLang="en-US" b="1">
                <a:solidFill>
                  <a:srgbClr val="D30037"/>
                </a:solidFill>
              </a:rPr>
              <a:t>시험 데이터 </a:t>
            </a:r>
            <a:r>
              <a:rPr lang="en-US" altLang="ko-KR" baseline="30000">
                <a:solidFill>
                  <a:srgbClr val="D30037"/>
                </a:solidFill>
              </a:rPr>
              <a:t>test data</a:t>
            </a:r>
            <a:endParaRPr lang="en-US" altLang="ko-KR">
              <a:solidFill>
                <a:srgbClr val="D30037"/>
              </a:solidFill>
            </a:endParaRPr>
          </a:p>
          <a:p>
            <a:pPr lvl="1"/>
            <a:r>
              <a:rPr lang="ko-KR" altLang="en-US"/>
              <a:t>훈련 데이터만 사용하여 학습하면서 최적의 매개변수를 찾은 후에 시험 데이터를 사용하여 모델을 평가</a:t>
            </a:r>
            <a:endParaRPr lang="en-US" altLang="ko-KR"/>
          </a:p>
          <a:p>
            <a:r>
              <a:rPr lang="ko-KR" altLang="en-US"/>
              <a:t>훈련데이터와 시험데이터를 나누는 이유</a:t>
            </a:r>
            <a:endParaRPr lang="en-US" altLang="ko-KR"/>
          </a:p>
          <a:p>
            <a:pPr lvl="1"/>
            <a:r>
              <a:rPr lang="ko-KR" altLang="en-US"/>
              <a:t>훈련 데이터에 포함되지 않은 데이터로도 문제를</a:t>
            </a:r>
            <a:r>
              <a:rPr lang="en-US" altLang="ko-KR"/>
              <a:t> </a:t>
            </a:r>
            <a:r>
              <a:rPr lang="ko-KR" altLang="en-US"/>
              <a:t>올바르게 해결할 수 있는 능력</a:t>
            </a:r>
            <a:r>
              <a:rPr lang="en-US" altLang="ko-KR"/>
              <a:t>(</a:t>
            </a:r>
            <a:r>
              <a:rPr lang="ko-KR" altLang="en-US">
                <a:latin typeface="+mj-ea"/>
                <a:ea typeface="+mj-ea"/>
              </a:rPr>
              <a:t>범용 능력</a:t>
            </a:r>
            <a:r>
              <a:rPr lang="en-US" altLang="ko-KR"/>
              <a:t>)</a:t>
            </a:r>
            <a:r>
              <a:rPr lang="ko-KR" altLang="en-US"/>
              <a:t>이</a:t>
            </a:r>
            <a:r>
              <a:rPr lang="en-US" altLang="ko-KR"/>
              <a:t> </a:t>
            </a:r>
            <a:r>
              <a:rPr lang="ko-KR" altLang="en-US"/>
              <a:t>있는지</a:t>
            </a:r>
            <a:r>
              <a:rPr lang="en-US" altLang="ko-KR"/>
              <a:t> </a:t>
            </a:r>
            <a:r>
              <a:rPr lang="ko-KR" altLang="en-US"/>
              <a:t>확인하기 위해서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데이터셋 하나로만 매개변수의 학습과 평가를 수행하면 올바른 평가가 될 수 없음</a:t>
            </a:r>
            <a:r>
              <a:rPr lang="en-US" altLang="ko-KR"/>
              <a:t>. </a:t>
            </a:r>
            <a:r>
              <a:rPr lang="ko-KR" altLang="en-US"/>
              <a:t>한 데이터셋에만 지나치게 최적화된 상태를 </a:t>
            </a:r>
            <a:r>
              <a:rPr lang="ko-KR" altLang="en-US">
                <a:latin typeface="+mj-ea"/>
                <a:ea typeface="+mj-ea"/>
              </a:rPr>
              <a:t>오버피팅 </a:t>
            </a:r>
            <a:r>
              <a:rPr lang="en-US" altLang="ko-KR" baseline="30000">
                <a:latin typeface="+mj-ea"/>
                <a:ea typeface="+mj-ea"/>
              </a:rPr>
              <a:t>overfitting</a:t>
            </a:r>
            <a:r>
              <a:rPr lang="en-US" altLang="ko-KR">
                <a:latin typeface="+mj-ea"/>
                <a:ea typeface="+mj-ea"/>
              </a:rPr>
              <a:t> </a:t>
            </a:r>
            <a:r>
              <a:rPr lang="ko-KR" altLang="en-US"/>
              <a:t>이라고 함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2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4.2  </a:t>
            </a:r>
            <a:r>
              <a:rPr lang="ko-KR" altLang="en-US"/>
              <a:t>손실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5987"/>
            <a:ext cx="8419816" cy="2889885"/>
          </a:xfrm>
        </p:spPr>
        <p:txBody>
          <a:bodyPr/>
          <a:lstStyle/>
          <a:p>
            <a:r>
              <a:rPr lang="ko-KR" altLang="en-US" b="1">
                <a:solidFill>
                  <a:srgbClr val="D30037"/>
                </a:solidFill>
              </a:rPr>
              <a:t>손실 함수</a:t>
            </a:r>
            <a:r>
              <a:rPr lang="ko-KR" altLang="en-US">
                <a:solidFill>
                  <a:srgbClr val="D30037"/>
                </a:solidFill>
              </a:rPr>
              <a:t> </a:t>
            </a:r>
            <a:r>
              <a:rPr lang="en-US" altLang="ko-KR" baseline="30000">
                <a:solidFill>
                  <a:srgbClr val="D30037"/>
                </a:solidFill>
              </a:rPr>
              <a:t>loss function</a:t>
            </a:r>
          </a:p>
          <a:p>
            <a:pPr lvl="1"/>
            <a:r>
              <a:rPr lang="ko-KR" altLang="en-US"/>
              <a:t>신경망에서 최적의 매개변수를 탐색하는데 사용되는 하나의 지표</a:t>
            </a:r>
            <a:endParaRPr lang="en-US" altLang="ko-KR"/>
          </a:p>
          <a:p>
            <a:r>
              <a:rPr lang="ko-KR" altLang="en-US"/>
              <a:t>손실 함수의 종류</a:t>
            </a:r>
            <a:endParaRPr lang="en-US" altLang="ko-KR"/>
          </a:p>
          <a:p>
            <a:pPr lvl="1"/>
            <a:r>
              <a:rPr lang="ko-KR" altLang="en-US"/>
              <a:t>평균 제곱 오차</a:t>
            </a:r>
            <a:endParaRPr lang="en-US" altLang="ko-KR"/>
          </a:p>
          <a:p>
            <a:pPr lvl="1"/>
            <a:r>
              <a:rPr lang="ko-KR" altLang="en-US"/>
              <a:t>교차 엔트로피 오차</a:t>
            </a:r>
            <a:endParaRPr lang="en-US" altLang="ko-KR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FE5E1D6-3A89-41B6-B4EB-89CA4DEF3830}"/>
              </a:ext>
            </a:extLst>
          </p:cNvPr>
          <p:cNvGrpSpPr/>
          <p:nvPr/>
        </p:nvGrpSpPr>
        <p:grpSpPr>
          <a:xfrm>
            <a:off x="575431" y="4699994"/>
            <a:ext cx="7993137" cy="1577217"/>
            <a:chOff x="522213" y="5105790"/>
            <a:chExt cx="7993137" cy="9121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F23A047-EA61-45C5-BFAB-C5EF0F3085E0}"/>
                </a:ext>
              </a:extLst>
            </p:cNvPr>
            <p:cNvSpPr/>
            <p:nvPr/>
          </p:nvSpPr>
          <p:spPr>
            <a:xfrm>
              <a:off x="628650" y="5105790"/>
              <a:ext cx="7886700" cy="9121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36000" bIns="72000" anchor="ctr">
              <a:spAutoFit/>
            </a:bodyPr>
            <a:lstStyle/>
            <a:p>
              <a:pPr marL="0" lvl="2" fontAlgn="auto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defRPr/>
              </a:pP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손실 함수는 신경망 성능의 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'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나쁨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'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을 나타내는 지표로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현재의 신경망이 훈련 데이터를 얼마나 잘 처리하지 못하는지를 나타낸다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.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endParaRPr lang="en-US" altLang="ko-KR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marL="0" lvl="2" fontAlgn="auto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defRPr/>
              </a:pP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'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나쁨을 최소로 하는것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'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이 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'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좋음을 최대로 하는것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'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과 같기 때문에 본질적으로 수행하는 일은 다르지 않음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B8A1056-390F-4D32-A1D3-93072ECC344B}"/>
                </a:ext>
              </a:extLst>
            </p:cNvPr>
            <p:cNvSpPr/>
            <p:nvPr/>
          </p:nvSpPr>
          <p:spPr>
            <a:xfrm>
              <a:off x="522213" y="5111796"/>
              <a:ext cx="106437" cy="9001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712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4.2  </a:t>
            </a:r>
            <a:r>
              <a:rPr lang="ko-KR" altLang="en-US"/>
              <a:t>손실 함수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5987"/>
                <a:ext cx="7886700" cy="4546300"/>
              </a:xfrm>
            </p:spPr>
            <p:txBody>
              <a:bodyPr/>
              <a:lstStyle/>
              <a:p>
                <a:r>
                  <a:rPr lang="ko-KR" altLang="en-US" b="1" dirty="0">
                    <a:solidFill>
                      <a:srgbClr val="D30037"/>
                    </a:solidFill>
                  </a:rPr>
                  <a:t>평균 </a:t>
                </a:r>
                <a:r>
                  <a:rPr lang="ko-KR" altLang="en-US" b="1">
                    <a:solidFill>
                      <a:srgbClr val="D30037"/>
                    </a:solidFill>
                  </a:rPr>
                  <a:t>제곱 오차</a:t>
                </a:r>
                <a:r>
                  <a:rPr lang="ko-KR" altLang="en-US">
                    <a:solidFill>
                      <a:srgbClr val="D30037"/>
                    </a:solidFill>
                  </a:rPr>
                  <a:t> </a:t>
                </a:r>
                <a:r>
                  <a:rPr lang="en-US" altLang="ko-KR" baseline="30000">
                    <a:solidFill>
                      <a:srgbClr val="D30037"/>
                    </a:solidFill>
                  </a:rPr>
                  <a:t>mean squared error, MSE</a:t>
                </a:r>
                <a:endParaRPr lang="en-US" altLang="ko-KR" baseline="30000" dirty="0">
                  <a:solidFill>
                    <a:srgbClr val="D30037"/>
                  </a:solidFill>
                </a:endParaRPr>
              </a:p>
              <a:p>
                <a:pPr lvl="1" algn="ctr"/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ko-KR" altLang="en-US"/>
                  <a:t>예</a:t>
                </a:r>
                <a:r>
                  <a:rPr lang="en-US" altLang="ko-KR"/>
                  <a:t>) </a:t>
                </a:r>
                <a:r>
                  <a:rPr lang="ko-KR" altLang="en-US"/>
                  <a:t>숫자 </a:t>
                </a:r>
                <a:r>
                  <a:rPr lang="en-US" altLang="ko-KR"/>
                  <a:t>0~9 </a:t>
                </a:r>
                <a:r>
                  <a:rPr lang="ko-KR" altLang="en-US"/>
                  <a:t>까지의 신경망의 출력</a:t>
                </a:r>
                <a:endParaRPr lang="en-US" altLang="ko-KR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=[0.1, 0.05, 0.6, 0.0, 0.05, 0.1, 0.0, 0.1, 0.0, 0.0]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0, 0, 1, 0, 0, 0, 0, 0, 0, 0</m:t>
                        </m:r>
                      </m:e>
                    </m:d>
                  </m:oMath>
                </a14:m>
                <a:r>
                  <a:rPr lang="en-US" altLang="ko-KR"/>
                  <a:t> </a:t>
                </a:r>
                <a:r>
                  <a:rPr lang="en-US" altLang="ko-KR" sz="1600"/>
                  <a:t> </a:t>
                </a:r>
                <a:r>
                  <a:rPr lang="en-US" altLang="ko-KR" sz="1600">
                    <a:sym typeface="Wingdings" panose="05000000000000000000" pitchFamily="2" charset="2"/>
                  </a:rPr>
                  <a:t> '</a:t>
                </a:r>
                <a:r>
                  <a:rPr lang="ko-KR" altLang="en-US" sz="1600">
                    <a:sym typeface="Wingdings" panose="05000000000000000000" pitchFamily="2" charset="2"/>
                  </a:rPr>
                  <a:t>원</a:t>
                </a:r>
                <a:r>
                  <a:rPr lang="en-US" altLang="ko-KR" sz="1600">
                    <a:sym typeface="Wingdings" panose="05000000000000000000" pitchFamily="2" charset="2"/>
                  </a:rPr>
                  <a:t>-</a:t>
                </a:r>
                <a:r>
                  <a:rPr lang="ko-KR" altLang="en-US" sz="1600">
                    <a:sym typeface="Wingdings" panose="05000000000000000000" pitchFamily="2" charset="2"/>
                  </a:rPr>
                  <a:t>핫 인코딩</a:t>
                </a:r>
                <a:r>
                  <a:rPr lang="en-US" altLang="ko-KR" sz="1600">
                    <a:sym typeface="Wingdings" panose="05000000000000000000" pitchFamily="2" charset="2"/>
                  </a:rPr>
                  <a:t>'</a:t>
                </a:r>
                <a:endParaRPr lang="en-US" altLang="ko-KR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ko-KR" altLang="en-US" dirty="0" err="1"/>
                  <a:t>소프트맥스</a:t>
                </a:r>
                <a:r>
                  <a:rPr lang="ko-KR" altLang="en-US" dirty="0"/>
                  <a:t> 함수의 </a:t>
                </a:r>
                <a:r>
                  <a:rPr lang="ko-KR" altLang="en-US"/>
                  <a:t>출력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/>
                  <a:t>는 정답레이블</a:t>
                </a:r>
                <a:endParaRPr lang="en-US" altLang="ko-KR" dirty="0"/>
              </a:p>
              <a:p>
                <a:r>
                  <a:rPr lang="ko-KR" altLang="en-US" b="1" dirty="0">
                    <a:solidFill>
                      <a:srgbClr val="D30037"/>
                    </a:solidFill>
                  </a:rPr>
                  <a:t>교차 </a:t>
                </a:r>
                <a:r>
                  <a:rPr lang="ko-KR" altLang="en-US" b="1">
                    <a:solidFill>
                      <a:srgbClr val="D30037"/>
                    </a:solidFill>
                  </a:rPr>
                  <a:t>엔트로피 오차</a:t>
                </a:r>
                <a:r>
                  <a:rPr lang="ko-KR" altLang="en-US">
                    <a:solidFill>
                      <a:srgbClr val="D30037"/>
                    </a:solidFill>
                  </a:rPr>
                  <a:t> </a:t>
                </a:r>
                <a:r>
                  <a:rPr lang="en-US" altLang="ko-KR" baseline="30000">
                    <a:solidFill>
                      <a:srgbClr val="D30037"/>
                    </a:solidFill>
                  </a:rPr>
                  <a:t>cross entropy error, CEE</a:t>
                </a:r>
                <a:endParaRPr lang="en-US" altLang="ko-KR" baseline="30000" dirty="0">
                  <a:solidFill>
                    <a:srgbClr val="D30037"/>
                  </a:solidFill>
                </a:endParaRPr>
              </a:p>
              <a:p>
                <a:pPr lvl="1" algn="ctr"/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5987"/>
                <a:ext cx="7886700" cy="4546300"/>
              </a:xfrm>
              <a:blipFill>
                <a:blip r:embed="rId2"/>
                <a:stretch>
                  <a:fillRect l="-2009" b="-17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03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4.2  </a:t>
            </a:r>
            <a:r>
              <a:rPr lang="ko-KR" altLang="en-US"/>
              <a:t>손실 함수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5987"/>
                <a:ext cx="7886700" cy="3953574"/>
              </a:xfrm>
            </p:spPr>
            <p:txBody>
              <a:bodyPr/>
              <a:lstStyle/>
              <a:p>
                <a:r>
                  <a:rPr lang="ko-KR" altLang="en-US" b="1">
                    <a:solidFill>
                      <a:srgbClr val="D30037"/>
                    </a:solidFill>
                  </a:rPr>
                  <a:t>미니배치</a:t>
                </a:r>
                <a:r>
                  <a:rPr lang="en-US" altLang="ko-KR" baseline="30000">
                    <a:solidFill>
                      <a:srgbClr val="D30037"/>
                    </a:solidFill>
                  </a:rPr>
                  <a:t>mini-batch</a:t>
                </a:r>
                <a:r>
                  <a:rPr lang="ko-KR" altLang="en-US">
                    <a:solidFill>
                      <a:srgbClr val="D30037"/>
                    </a:solidFill>
                  </a:rPr>
                  <a:t> </a:t>
                </a:r>
                <a:r>
                  <a:rPr lang="ko-KR" altLang="en-US" dirty="0">
                    <a:solidFill>
                      <a:srgbClr val="D30037"/>
                    </a:solidFill>
                  </a:rPr>
                  <a:t>학습</a:t>
                </a:r>
                <a:endParaRPr lang="en-US" altLang="ko-KR" dirty="0">
                  <a:solidFill>
                    <a:srgbClr val="D30037"/>
                  </a:solidFill>
                </a:endParaRPr>
              </a:p>
              <a:p>
                <a:pPr lvl="1" algn="ctr"/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ko-KR" altLang="en-US"/>
                  <a:t>모든 훈련데이터를 대상으로 손실함수의 합을 구하려면 시간이 많이 걸림</a:t>
                </a:r>
                <a:endParaRPr lang="en-US" altLang="ko-KR"/>
              </a:p>
              <a:p>
                <a:pPr lvl="1"/>
                <a:r>
                  <a:rPr lang="ko-KR" altLang="en-US"/>
                  <a:t>전체의 데이터 중에서 무작위로 일부를 뽑아 그 일부만으로 학습하는 방법</a:t>
                </a:r>
                <a:endParaRPr lang="en-US" altLang="ko-KR"/>
              </a:p>
              <a:p>
                <a:pPr lvl="1"/>
                <a:r>
                  <a:rPr lang="ko-KR" altLang="en-US"/>
                  <a:t>일부 표본 데이터로 전체를 비슷하게 계측하는 방법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5987"/>
                <a:ext cx="7886700" cy="3953574"/>
              </a:xfrm>
              <a:blipFill>
                <a:blip r:embed="rId2"/>
                <a:stretch>
                  <a:fillRect l="-2009" b="-29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54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1722</TotalTime>
  <Words>779</Words>
  <Application>Microsoft Office PowerPoint</Application>
  <PresentationFormat>화면 슬라이드 쇼(4:3)</PresentationFormat>
  <Paragraphs>100</Paragraphs>
  <Slides>15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 Semilight</vt:lpstr>
      <vt:lpstr>Arial</vt:lpstr>
      <vt:lpstr>나눔바른고딕</vt:lpstr>
      <vt:lpstr>나눔바른고딕 UltraLight</vt:lpstr>
      <vt:lpstr>Wingdings</vt:lpstr>
      <vt:lpstr>Cambria Math</vt:lpstr>
      <vt:lpstr>Office 테마</vt:lpstr>
      <vt:lpstr>신경망 학습</vt:lpstr>
      <vt:lpstr>신경망 학습</vt:lpstr>
      <vt:lpstr>4.  신경망 학습</vt:lpstr>
      <vt:lpstr>4.1  데이터에서 학습한다</vt:lpstr>
      <vt:lpstr>4.1  데이터에서 학습한다</vt:lpstr>
      <vt:lpstr>4.1  데이터에서 학습한다</vt:lpstr>
      <vt:lpstr>4.2  손실 함수</vt:lpstr>
      <vt:lpstr>4.2  손실 함수</vt:lpstr>
      <vt:lpstr>4.2  손실 함수</vt:lpstr>
      <vt:lpstr>4.2  손실 함수</vt:lpstr>
      <vt:lpstr>4.3  수치 미분</vt:lpstr>
      <vt:lpstr>4.4  기울기</vt:lpstr>
      <vt:lpstr>4.4  기울기 </vt:lpstr>
      <vt:lpstr>4.5  학습 알고리즘 구현하기 </vt:lpstr>
      <vt:lpstr>4.6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신경망 학스</dc:title>
  <dc:creator>서성발</dc:creator>
  <cp:lastModifiedBy>서성발</cp:lastModifiedBy>
  <cp:revision>41</cp:revision>
  <dcterms:created xsi:type="dcterms:W3CDTF">2017-09-11T15:40:54Z</dcterms:created>
  <dcterms:modified xsi:type="dcterms:W3CDTF">2017-11-01T15:28:50Z</dcterms:modified>
</cp:coreProperties>
</file>