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8"/>
  </p:notesMasterIdLst>
  <p:sldIdLst>
    <p:sldId id="258" r:id="rId2"/>
    <p:sldId id="257" r:id="rId3"/>
    <p:sldId id="259" r:id="rId4"/>
    <p:sldId id="261" r:id="rId5"/>
    <p:sldId id="262" r:id="rId6"/>
    <p:sldId id="263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8" r:id="rId18"/>
    <p:sldId id="286" r:id="rId19"/>
    <p:sldId id="289" r:id="rId20"/>
    <p:sldId id="290" r:id="rId21"/>
    <p:sldId id="291" r:id="rId22"/>
    <p:sldId id="292" r:id="rId23"/>
    <p:sldId id="272" r:id="rId24"/>
    <p:sldId id="293" r:id="rId25"/>
    <p:sldId id="294" r:id="rId26"/>
    <p:sldId id="274" r:id="rId27"/>
  </p:sldIdLst>
  <p:sldSz cx="9144000" cy="6858000" type="screen4x3"/>
  <p:notesSz cx="6858000" cy="9144000"/>
  <p:embeddedFontLst>
    <p:embeddedFont>
      <p:font typeface="맑은 고딕 Semilight" panose="020B0502040204020203" pitchFamily="50" charset="-127"/>
      <p:regular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나눔바른고딕 UltraLight" panose="020B0603020101020101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Cambria Math" panose="02040503050406030204" pitchFamily="18" charset="0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037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4C18D-713A-4D4F-9427-9905704175F2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09EDA-3C68-4C7A-B4A2-0DFC41469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0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1272433"/>
            <a:ext cx="7462031" cy="4556867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9"/>
              <a:ext cx="7462031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1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8"/>
              <a:ext cx="7209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56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32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32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929533"/>
            <a:ext cx="7462030" cy="3516603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8"/>
              <a:ext cx="7462031" cy="279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8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88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9"/>
              <a:ext cx="7209692" cy="99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4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3" cy="51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0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2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54BF03-1B7D-48B7-81F5-F1EF58BB91CF}"/>
              </a:ext>
            </a:extLst>
          </p:cNvPr>
          <p:cNvCxnSpPr>
            <a:cxnSpLocks/>
          </p:cNvCxnSpPr>
          <p:nvPr userDrawn="1"/>
        </p:nvCxnSpPr>
        <p:spPr>
          <a:xfrm>
            <a:off x="967155" y="5567187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5">
            <a:extLst>
              <a:ext uri="{FF2B5EF4-FFF2-40B4-BE49-F238E27FC236}">
                <a16:creationId xmlns:a16="http://schemas.microsoft.com/office/drawing/2014/main" id="{2DDA3937-4DB4-444E-B559-09235D5B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5462770"/>
            <a:ext cx="7209691" cy="9609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텍스트 개체 틀 8">
            <a:extLst>
              <a:ext uri="{FF2B5EF4-FFF2-40B4-BE49-F238E27FC236}">
                <a16:creationId xmlns:a16="http://schemas.microsoft.com/office/drawing/2014/main" id="{C3A27243-B9EB-483A-86E9-38934ADF0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155" y="4682019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455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9775B5-81E0-4AE7-AF25-EB3232F4B8C2}"/>
              </a:ext>
            </a:extLst>
          </p:cNvPr>
          <p:cNvSpPr/>
          <p:nvPr userDrawn="1"/>
        </p:nvSpPr>
        <p:spPr>
          <a:xfrm>
            <a:off x="840984" y="929533"/>
            <a:ext cx="7462030" cy="4504113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6DE94-C275-411F-80EF-E3C2845CF73E}"/>
              </a:ext>
            </a:extLst>
          </p:cNvPr>
          <p:cNvSpPr txBox="1"/>
          <p:nvPr userDrawn="1"/>
        </p:nvSpPr>
        <p:spPr>
          <a:xfrm>
            <a:off x="840984" y="1070164"/>
            <a:ext cx="7462030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Machine</a:t>
            </a:r>
          </a:p>
          <a:p>
            <a:pPr>
              <a:lnSpc>
                <a:spcPct val="80000"/>
              </a:lnSpc>
            </a:pPr>
            <a:r>
              <a:rPr lang="en-US" altLang="ko-KR" sz="88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Learning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44018-A5B7-4C27-9B7E-0D529153DC90}"/>
              </a:ext>
            </a:extLst>
          </p:cNvPr>
          <p:cNvCxnSpPr>
            <a:cxnSpLocks/>
          </p:cNvCxnSpPr>
          <p:nvPr userDrawn="1"/>
        </p:nvCxnSpPr>
        <p:spPr>
          <a:xfrm>
            <a:off x="967155" y="4212184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E96A499-E2CB-47CC-8357-BBBE85C0E3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67155" y="4342453"/>
            <a:ext cx="7209691" cy="9609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53680B5-AAE3-47FC-A5A1-8A6255C82A2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67155" y="3327016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807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2870"/>
            <a:ext cx="7886700" cy="803604"/>
          </a:xfrm>
        </p:spPr>
        <p:txBody>
          <a:bodyPr>
            <a:normAutofit/>
          </a:bodyPr>
          <a:lstStyle>
            <a:lvl1pPr>
              <a:defRPr sz="36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0" y="63968"/>
            <a:ext cx="881803" cy="365125"/>
          </a:xfrm>
        </p:spPr>
        <p:txBody>
          <a:bodyPr/>
          <a:lstStyle>
            <a:lvl1pPr>
              <a:defRPr sz="1800">
                <a:latin typeface="+mj-ea"/>
                <a:ea typeface="+mj-ea"/>
              </a:defRPr>
            </a:lvl1pPr>
          </a:lstStyle>
          <a:p>
            <a:fld id="{34DD5B13-C563-48AC-87E4-49F2C42F73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E166D9-1F40-4411-A037-142EC1E7E0A8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596287-E66B-4F65-9EC9-8278EE14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474"/>
            <a:ext cx="7886700" cy="5035087"/>
          </a:xfrm>
        </p:spPr>
        <p:txBody>
          <a:bodyPr lIns="36000" tIns="36000" rIns="36000" bIns="36000">
            <a:spAutoFit/>
          </a:bodyPr>
          <a:lstStyle>
            <a:lvl1pPr marL="271463" indent="-271463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5349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2pPr>
            <a:lvl3pPr marL="803275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/>
            </a:lvl3pPr>
            <a:lvl4pPr marL="10810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  <a:defRPr/>
            </a:lvl4pPr>
            <a:lvl5pPr marL="13477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2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9" r:id="rId3"/>
    <p:sldLayoutId id="2147483662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0.png"/><Relationship Id="rId5" Type="http://schemas.openxmlformats.org/officeDocument/2006/relationships/image" Target="../media/image810.png"/><Relationship Id="rId10" Type="http://schemas.openxmlformats.org/officeDocument/2006/relationships/image" Target="../media/image86.png"/><Relationship Id="rId4" Type="http://schemas.openxmlformats.org/officeDocument/2006/relationships/image" Target="../media/image800.png"/><Relationship Id="rId9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6D39F3-88C9-4262-A0E0-70869CF6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오차역전파법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3E1343-24F3-401C-9E4D-09BF0F53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5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83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9B18370-A65B-4A89-800A-592786FB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5.3  </a:t>
            </a:r>
            <a:r>
              <a:rPr lang="ko-KR" altLang="en-US"/>
              <a:t>역전파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1F1B18-6046-4647-9A0D-F042A604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>
                    <a:sym typeface="Wingdings" panose="05000000000000000000" pitchFamily="2" charset="2"/>
                  </a:rPr>
                  <a:t>계산그래프의 특징 </a:t>
                </a:r>
                <a:r>
                  <a:rPr lang="en-US" altLang="ko-KR">
                    <a:sym typeface="Wingdings" panose="05000000000000000000" pitchFamily="2" charset="2"/>
                  </a:rPr>
                  <a:t>- </a:t>
                </a:r>
                <a:r>
                  <a:rPr lang="ko-KR" altLang="en-US">
                    <a:sym typeface="Wingdings" panose="05000000000000000000" pitchFamily="2" charset="2"/>
                  </a:rPr>
                  <a:t>국소적 미분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>
                    <a:sym typeface="Wingdings" panose="05000000000000000000" pitchFamily="2" charset="2"/>
                  </a:rPr>
                  <a:t>최종적으로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>
                    <a:sym typeface="Wingdings" panose="05000000000000000000" pitchFamily="2" charset="2"/>
                  </a:rPr>
                  <a:t>이라는 값을 출력하는 큰 계산그래프를 가정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ko-KR" altLang="en-US">
                    <a:sym typeface="Wingdings" panose="05000000000000000000" pitchFamily="2" charset="2"/>
                  </a:rPr>
                  <a:t> 은</a:t>
                </a:r>
                <a:r>
                  <a:rPr lang="en-US" altLang="ko-KR">
                    <a:sym typeface="Wingdings" panose="05000000000000000000" pitchFamily="2" charset="2"/>
                  </a:rPr>
                  <a:t> </a:t>
                </a:r>
                <a:r>
                  <a:rPr lang="ko-KR" altLang="en-US">
                    <a:sym typeface="Wingdings" panose="05000000000000000000" pitchFamily="2" charset="2"/>
                  </a:rPr>
                  <a:t>큰 계산 그래프의 어딘가에 존재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>
                    <a:sym typeface="Wingdings" panose="05000000000000000000" pitchFamily="2" charset="2"/>
                  </a:rPr>
                  <a:t>상류로부터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num>
                      <m:den>
                        <m:r>
                          <a:rPr lang="en-US" altLang="ko-KR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ko-KR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den>
                    </m:f>
                    <m:r>
                      <a:rPr lang="en-US" altLang="ko-KR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>
                    <a:sym typeface="Wingdings" panose="05000000000000000000" pitchFamily="2" charset="2"/>
                  </a:rPr>
                  <a:t>값이 전달되어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ko-KR" altLang="en-US">
                    <a:sym typeface="Wingdings" panose="05000000000000000000" pitchFamily="2" charset="2"/>
                  </a:rPr>
                  <a:t>에 대한 국소적 미분을 수행</a:t>
                </a:r>
                <a:endParaRPr lang="en-US" altLang="ko-KR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DCA01526-37FF-47F0-8835-4D3686CDC880}"/>
              </a:ext>
            </a:extLst>
          </p:cNvPr>
          <p:cNvGrpSpPr/>
          <p:nvPr/>
        </p:nvGrpSpPr>
        <p:grpSpPr>
          <a:xfrm>
            <a:off x="644534" y="3780429"/>
            <a:ext cx="7870816" cy="2906974"/>
            <a:chOff x="365760" y="3473678"/>
            <a:chExt cx="8392160" cy="3099525"/>
          </a:xfrm>
        </p:grpSpPr>
        <p:sp>
          <p:nvSpPr>
            <p:cNvPr id="23" name="타원 22"/>
            <p:cNvSpPr/>
            <p:nvPr/>
          </p:nvSpPr>
          <p:spPr>
            <a:xfrm>
              <a:off x="3483142" y="4782790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4229168" y="5107910"/>
              <a:ext cx="8636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641830" y="4902924"/>
              <a:ext cx="60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+</a:t>
              </a:r>
              <a:endParaRPr lang="ko-KR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488516" y="4700225"/>
                  <a:ext cx="3386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16" y="4700225"/>
                  <a:ext cx="33868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42544" y="4330893"/>
                  <a:ext cx="357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544" y="4330893"/>
                  <a:ext cx="3571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38568" y="5428358"/>
                  <a:ext cx="3611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568" y="5428358"/>
                  <a:ext cx="3611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091" r="-7273" b="-298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화살표 연결선 57"/>
            <p:cNvCxnSpPr/>
            <p:nvPr/>
          </p:nvCxnSpPr>
          <p:spPr>
            <a:xfrm flipV="1">
              <a:off x="2463185" y="5230460"/>
              <a:ext cx="903851" cy="630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444333" y="4390765"/>
              <a:ext cx="903851" cy="630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576898" y="3624709"/>
              <a:ext cx="1894522" cy="919807"/>
              <a:chOff x="223520" y="2702560"/>
              <a:chExt cx="2175867" cy="1056403"/>
            </a:xfrm>
          </p:grpSpPr>
          <p:sp>
            <p:nvSpPr>
              <p:cNvPr id="4" name="구름 3"/>
              <p:cNvSpPr/>
              <p:nvPr/>
            </p:nvSpPr>
            <p:spPr>
              <a:xfrm>
                <a:off x="223520" y="2702560"/>
                <a:ext cx="2054648" cy="1056403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467" y="2997049"/>
                <a:ext cx="1788920" cy="392791"/>
              </a:xfrm>
              <a:prstGeom prst="rect">
                <a:avLst/>
              </a:prstGeom>
            </p:spPr>
            <p:txBody>
              <a:bodyPr vert="horz" wrap="square" lIns="36000" tIns="36000" rIns="36000" bIns="3600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600">
                    <a:sym typeface="Wingdings" panose="05000000000000000000" pitchFamily="2" charset="2"/>
                  </a:rPr>
                  <a:t>임의의 계산</a:t>
                </a:r>
                <a:endParaRPr lang="en-US" altLang="ko-KR" sz="1600"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78872" y="5521081"/>
              <a:ext cx="1892803" cy="919807"/>
              <a:chOff x="223520" y="2702560"/>
              <a:chExt cx="2173893" cy="1056403"/>
            </a:xfrm>
          </p:grpSpPr>
          <p:sp>
            <p:nvSpPr>
              <p:cNvPr id="29" name="구름 28"/>
              <p:cNvSpPr/>
              <p:nvPr/>
            </p:nvSpPr>
            <p:spPr>
              <a:xfrm>
                <a:off x="223520" y="2702560"/>
                <a:ext cx="2054648" cy="1056403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0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494" y="2999359"/>
                <a:ext cx="1788919" cy="392791"/>
              </a:xfrm>
              <a:prstGeom prst="rect">
                <a:avLst/>
              </a:prstGeom>
            </p:spPr>
            <p:txBody>
              <a:bodyPr vert="horz" wrap="square" lIns="36000" tIns="36000" rIns="36000" bIns="3600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600">
                    <a:sym typeface="Wingdings" panose="05000000000000000000" pitchFamily="2" charset="2"/>
                  </a:rPr>
                  <a:t>임의의 계산</a:t>
                </a:r>
                <a:endParaRPr lang="en-US" altLang="ko-KR" sz="1600"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202652" y="4580669"/>
              <a:ext cx="2268008" cy="1056403"/>
              <a:chOff x="223520" y="2702560"/>
              <a:chExt cx="2268008" cy="1056403"/>
            </a:xfrm>
          </p:grpSpPr>
          <p:sp>
            <p:nvSpPr>
              <p:cNvPr id="35" name="구름 34"/>
              <p:cNvSpPr/>
              <p:nvPr/>
            </p:nvSpPr>
            <p:spPr>
              <a:xfrm>
                <a:off x="223520" y="2702560"/>
                <a:ext cx="2054648" cy="1056403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7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609" y="3036314"/>
                <a:ext cx="1788919" cy="392791"/>
              </a:xfrm>
              <a:prstGeom prst="rect">
                <a:avLst/>
              </a:prstGeom>
            </p:spPr>
            <p:txBody>
              <a:bodyPr vert="horz" wrap="square" lIns="36000" tIns="36000" rIns="36000" bIns="3600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600">
                    <a:sym typeface="Wingdings" panose="05000000000000000000" pitchFamily="2" charset="2"/>
                  </a:rPr>
                  <a:t>임의의 계산</a:t>
                </a:r>
                <a:endParaRPr lang="en-US" altLang="ko-KR" sz="1600">
                  <a:sym typeface="Wingdings" panose="05000000000000000000" pitchFamily="2" charset="2"/>
                </a:endParaRPr>
              </a:p>
            </p:txBody>
          </p:sp>
        </p:grpSp>
        <p:cxnSp>
          <p:nvCxnSpPr>
            <p:cNvPr id="40" name="직선 화살표 연결선 39"/>
            <p:cNvCxnSpPr/>
            <p:nvPr/>
          </p:nvCxnSpPr>
          <p:spPr>
            <a:xfrm>
              <a:off x="7348288" y="5107910"/>
              <a:ext cx="8636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215252" y="4913084"/>
                  <a:ext cx="3541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252" y="4913084"/>
                  <a:ext cx="35413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273" r="-5455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직사각형 41"/>
            <p:cNvSpPr/>
            <p:nvPr/>
          </p:nvSpPr>
          <p:spPr>
            <a:xfrm>
              <a:off x="365760" y="3473678"/>
              <a:ext cx="8392160" cy="3099525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03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142716D-F178-4085-9128-E4DA79DC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5.3  </a:t>
            </a:r>
            <a:r>
              <a:rPr lang="ko-KR" altLang="en-US"/>
              <a:t>역전파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3FF5D5-2E24-48ED-B9C6-01996F47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474"/>
            <a:ext cx="7886700" cy="1177108"/>
          </a:xfrm>
        </p:spPr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곱셈노드의 역전파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순전파 때의 입력신호들을 서로 바꾼 값을 곱한다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395379" y="3270922"/>
                <a:ext cx="12410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79" y="3270922"/>
                <a:ext cx="1241045" cy="369332"/>
              </a:xfrm>
              <a:prstGeom prst="rect">
                <a:avLst/>
              </a:prstGeom>
              <a:blipFill>
                <a:blip r:embed="rId2"/>
                <a:stretch>
                  <a:fillRect l="-14286" t="-25000" r="-788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95379" y="4836584"/>
                <a:ext cx="1359796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/>
                          <m:e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79" y="4836584"/>
                <a:ext cx="1359796" cy="1664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4E2E6E-643E-4008-BFA0-4AA3EE08C10C}"/>
              </a:ext>
            </a:extLst>
          </p:cNvPr>
          <p:cNvGrpSpPr/>
          <p:nvPr/>
        </p:nvGrpSpPr>
        <p:grpSpPr>
          <a:xfrm>
            <a:off x="3969698" y="2681896"/>
            <a:ext cx="3166595" cy="1529880"/>
            <a:chOff x="4699853" y="2215731"/>
            <a:chExt cx="3166595" cy="1529880"/>
          </a:xfrm>
        </p:grpSpPr>
        <p:sp>
          <p:nvSpPr>
            <p:cNvPr id="23" name="타원 22"/>
            <p:cNvSpPr/>
            <p:nvPr/>
          </p:nvSpPr>
          <p:spPr>
            <a:xfrm>
              <a:off x="5738662" y="2667628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6484688" y="2992748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63948" y="2796717"/>
                  <a:ext cx="6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b="1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948" y="2796717"/>
                  <a:ext cx="6061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009643" y="2583669"/>
                  <a:ext cx="3386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643" y="2583669"/>
                  <a:ext cx="3386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198064" y="2215731"/>
                  <a:ext cx="357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8064" y="2215731"/>
                  <a:ext cx="35714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94088" y="3313196"/>
                  <a:ext cx="3611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088" y="3313196"/>
                  <a:ext cx="36112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000" r="-1667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화살표 연결선 57"/>
            <p:cNvCxnSpPr/>
            <p:nvPr/>
          </p:nvCxnSpPr>
          <p:spPr>
            <a:xfrm flipV="1">
              <a:off x="4718705" y="3115298"/>
              <a:ext cx="903851" cy="63031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4699853" y="2275603"/>
              <a:ext cx="903851" cy="63031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3257A7-3621-4176-AC8F-9B9D3F3E6183}"/>
              </a:ext>
            </a:extLst>
          </p:cNvPr>
          <p:cNvGrpSpPr/>
          <p:nvPr/>
        </p:nvGrpSpPr>
        <p:grpSpPr>
          <a:xfrm>
            <a:off x="3891038" y="4662119"/>
            <a:ext cx="3247287" cy="2033909"/>
            <a:chOff x="4621193" y="4382340"/>
            <a:chExt cx="3247287" cy="2033909"/>
          </a:xfrm>
        </p:grpSpPr>
        <p:sp>
          <p:nvSpPr>
            <p:cNvPr id="36" name="타원 35"/>
            <p:cNvSpPr/>
            <p:nvPr/>
          </p:nvSpPr>
          <p:spPr>
            <a:xfrm>
              <a:off x="5721842" y="5075365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6486720" y="5400485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 flipV="1">
              <a:off x="4631205" y="4645682"/>
              <a:ext cx="903851" cy="630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922498" y="5564831"/>
                  <a:ext cx="394275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498" y="5564831"/>
                  <a:ext cx="394275" cy="5266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115425" y="5889566"/>
                  <a:ext cx="693010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425" y="5889566"/>
                  <a:ext cx="693010" cy="52668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073118" y="4382340"/>
                  <a:ext cx="69640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118" y="4382340"/>
                  <a:ext cx="696409" cy="52668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직선 화살표 연결선 56"/>
            <p:cNvCxnSpPr/>
            <p:nvPr/>
          </p:nvCxnSpPr>
          <p:spPr>
            <a:xfrm flipH="1">
              <a:off x="4621193" y="5566975"/>
              <a:ext cx="903851" cy="630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741890" y="5203679"/>
                  <a:ext cx="6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b="1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890" y="5203679"/>
                  <a:ext cx="60619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F1D253-C663-454D-9E6A-6C7FA7F4F033}"/>
              </a:ext>
            </a:extLst>
          </p:cNvPr>
          <p:cNvCxnSpPr/>
          <p:nvPr/>
        </p:nvCxnSpPr>
        <p:spPr>
          <a:xfrm>
            <a:off x="871470" y="4486243"/>
            <a:ext cx="74994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9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C2C469A-BAAE-472F-B12A-24569619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5.3  </a:t>
            </a:r>
            <a:r>
              <a:rPr lang="ko-KR" altLang="en-US"/>
              <a:t>역전파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0ED324-3B96-4A25-B762-6FAA49A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474"/>
            <a:ext cx="7886700" cy="1945524"/>
          </a:xfrm>
        </p:spPr>
        <p:txBody>
          <a:bodyPr/>
          <a:lstStyle/>
          <a:p>
            <a:pPr marL="306388" lvl="1" indent="0">
              <a:buNone/>
            </a:pPr>
            <a:r>
              <a:rPr lang="ko-KR" altLang="en-US">
                <a:sym typeface="Wingdings" panose="05000000000000000000" pitchFamily="2" charset="2"/>
              </a:rPr>
              <a:t>예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사과 가격의 미분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= 2.2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사과 개수의 미분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= 110</a:t>
            </a: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소비세의 미분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= 200</a:t>
            </a:r>
          </a:p>
        </p:txBody>
      </p:sp>
      <p:pic>
        <p:nvPicPr>
          <p:cNvPr id="32" name="Picture 2" descr="apple pictogram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t="5764" r="28616" b="5792"/>
          <a:stretch/>
        </p:blipFill>
        <p:spPr bwMode="auto">
          <a:xfrm>
            <a:off x="882355" y="3881374"/>
            <a:ext cx="580390" cy="7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1580319" y="4170894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079653" y="3977854"/>
            <a:ext cx="629920" cy="6299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326481" y="3977854"/>
            <a:ext cx="629920" cy="6299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825679" y="4170894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071039" y="4170894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6" descr="money pictogram에 대한 이미지 검색결과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648" y="3840238"/>
            <a:ext cx="640199" cy="80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V="1">
            <a:off x="2616639" y="4729694"/>
            <a:ext cx="558800" cy="640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262801" y="4729694"/>
            <a:ext cx="1224038" cy="1402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661599" y="5369774"/>
            <a:ext cx="965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661599" y="6131774"/>
            <a:ext cx="261136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08728" y="3798191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>
                    <a:lumMod val="65000"/>
                  </a:schemeClr>
                </a:solidFill>
              </a:rPr>
              <a:t>100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50799" y="3811647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>
                    <a:lumMod val="65000"/>
                  </a:schemeClr>
                </a:solidFill>
              </a:rPr>
              <a:t>200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02384" y="3788805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>
                    <a:lumMod val="65000"/>
                  </a:schemeClr>
                </a:solidFill>
              </a:rPr>
              <a:t>220</a:t>
            </a:r>
            <a:endParaRPr lang="ko-KR" alt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4161" y="5003735"/>
            <a:ext cx="174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>
                    <a:lumMod val="65000"/>
                  </a:schemeClr>
                </a:solidFill>
              </a:rPr>
              <a:t>사과 수 </a:t>
            </a:r>
            <a:r>
              <a:rPr lang="en-US" altLang="ko-KR" sz="1600" b="1">
                <a:solidFill>
                  <a:schemeClr val="bg1">
                    <a:lumMod val="65000"/>
                  </a:schemeClr>
                </a:solidFill>
              </a:rPr>
              <a:t>: 2</a:t>
            </a:r>
            <a:endParaRPr lang="ko-K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5439" y="5789624"/>
            <a:ext cx="153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>
                    <a:lumMod val="65000"/>
                  </a:schemeClr>
                </a:solidFill>
              </a:rPr>
              <a:t>소비세 </a:t>
            </a:r>
            <a:r>
              <a:rPr lang="en-US" altLang="ko-KR" sz="1600" b="1">
                <a:solidFill>
                  <a:schemeClr val="bg1">
                    <a:lumMod val="65000"/>
                  </a:schemeClr>
                </a:solidFill>
              </a:rPr>
              <a:t>: 1.1</a:t>
            </a:r>
            <a:endParaRPr lang="ko-KR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4471" y="3321998"/>
            <a:ext cx="8392160" cy="330251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6071039" y="4404574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825679" y="4404574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1569516" y="4404574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62129" y="4402394"/>
            <a:ext cx="54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59" name="TextBox 58"/>
          <p:cNvSpPr txBox="1"/>
          <p:nvPr/>
        </p:nvSpPr>
        <p:spPr>
          <a:xfrm>
            <a:off x="4250729" y="4423108"/>
            <a:ext cx="6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1.1</a:t>
            </a:r>
            <a:endParaRPr lang="ko-KR" altLang="en-US" b="1"/>
          </a:p>
        </p:txBody>
      </p:sp>
      <p:sp>
        <p:nvSpPr>
          <p:cNvPr id="60" name="TextBox 59"/>
          <p:cNvSpPr txBox="1"/>
          <p:nvPr/>
        </p:nvSpPr>
        <p:spPr>
          <a:xfrm>
            <a:off x="1968104" y="4423108"/>
            <a:ext cx="6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2.2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218470" y="4136734"/>
                <a:ext cx="3366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470" y="4136734"/>
                <a:ext cx="3366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476536" y="4138924"/>
                <a:ext cx="3366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536" y="4138924"/>
                <a:ext cx="33663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 flipH="1">
            <a:off x="1637019" y="5501854"/>
            <a:ext cx="11149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637020" y="6263854"/>
            <a:ext cx="27595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746031" y="4771726"/>
            <a:ext cx="621865" cy="730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378623" y="4792440"/>
            <a:ext cx="1272978" cy="1471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23510" y="5461074"/>
            <a:ext cx="6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110</a:t>
            </a:r>
            <a:endParaRPr lang="ko-KR" alt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2024344" y="6221623"/>
            <a:ext cx="6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200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9387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5.4  </a:t>
            </a:r>
            <a:r>
              <a:rPr lang="ko-KR" altLang="en-US"/>
              <a:t>단순한 계층 구현하기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94458F-12F9-4182-B6DA-2CFE9CC8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AB6413E-1951-489A-8D08-F1B0706F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474"/>
            <a:ext cx="7886700" cy="1097086"/>
          </a:xfrm>
        </p:spPr>
        <p:txBody>
          <a:bodyPr/>
          <a:lstStyle/>
          <a:p>
            <a:pPr lvl="1"/>
            <a:r>
              <a:rPr lang="ko-KR" altLang="en-US"/>
              <a:t>계층별로 순방향 전파된 계산값과 역방향 전파된 미분값 확인</a:t>
            </a:r>
          </a:p>
          <a:p>
            <a:pPr lvl="1"/>
            <a:r>
              <a:rPr lang="ko-KR" altLang="en-US"/>
              <a:t>계산 그래프를 이용해 복잡한 미분도 계산할 수 있다</a:t>
            </a:r>
            <a:r>
              <a:rPr lang="en-US" altLang="ko-KR"/>
              <a:t>.(</a:t>
            </a:r>
            <a:r>
              <a:rPr lang="ko-KR" altLang="en-US"/>
              <a:t>신경망</a:t>
            </a:r>
            <a:r>
              <a:rPr lang="en-US" altLang="ko-KR"/>
              <a:t>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76D8A8-03BA-4B4D-BCBA-059828EB91DD}"/>
              </a:ext>
            </a:extLst>
          </p:cNvPr>
          <p:cNvGrpSpPr/>
          <p:nvPr/>
        </p:nvGrpSpPr>
        <p:grpSpPr>
          <a:xfrm>
            <a:off x="223520" y="3277164"/>
            <a:ext cx="8696960" cy="3017520"/>
            <a:chOff x="213360" y="2865120"/>
            <a:chExt cx="8696960" cy="3017520"/>
          </a:xfrm>
        </p:grpSpPr>
        <p:sp>
          <p:nvSpPr>
            <p:cNvPr id="4" name="직사각형 3"/>
            <p:cNvSpPr/>
            <p:nvPr/>
          </p:nvSpPr>
          <p:spPr>
            <a:xfrm>
              <a:off x="213360" y="2865120"/>
              <a:ext cx="8696960" cy="30175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331162" y="3161785"/>
              <a:ext cx="1564640" cy="2126650"/>
              <a:chOff x="831850" y="2116450"/>
              <a:chExt cx="1564640" cy="212665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831850" y="2357120"/>
                <a:ext cx="1564640" cy="18859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958215" y="2682240"/>
                <a:ext cx="1311910" cy="1444020"/>
                <a:chOff x="760730" y="2174240"/>
                <a:chExt cx="1311910" cy="1444020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760730" y="2174240"/>
                  <a:ext cx="1311910" cy="4813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>
                      <a:solidFill>
                        <a:schemeClr val="tx1"/>
                      </a:solidFill>
                    </a:rPr>
                    <a:t>backward()</a:t>
                  </a:r>
                  <a:endParaRPr lang="ko-KR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760730" y="2655580"/>
                  <a:ext cx="1311910" cy="4813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>
                      <a:solidFill>
                        <a:schemeClr val="tx1"/>
                      </a:solidFill>
                    </a:rPr>
                    <a:t>forward()</a:t>
                  </a:r>
                  <a:endParaRPr lang="ko-KR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760730" y="3136920"/>
                  <a:ext cx="1311910" cy="4813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>
                      <a:solidFill>
                        <a:schemeClr val="tx1"/>
                      </a:solidFill>
                    </a:rPr>
                    <a:t>__init__()</a:t>
                  </a:r>
                  <a:endParaRPr lang="ko-KR" altLang="en-US" sz="16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직사각형 33"/>
              <p:cNvSpPr/>
              <p:nvPr/>
            </p:nvSpPr>
            <p:spPr>
              <a:xfrm>
                <a:off x="1021397" y="2116450"/>
                <a:ext cx="1185545" cy="4813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>
                    <a:solidFill>
                      <a:schemeClr val="tx1"/>
                    </a:solidFill>
                  </a:rPr>
                  <a:t>MulLayer</a:t>
                </a:r>
                <a:endParaRPr lang="ko-KR" altLang="en-US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305218" y="3161785"/>
              <a:ext cx="1564640" cy="1643895"/>
              <a:chOff x="831850" y="2116450"/>
              <a:chExt cx="1564640" cy="1643895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31850" y="2357120"/>
                <a:ext cx="1564640" cy="1403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958215" y="2682240"/>
                <a:ext cx="1311910" cy="962680"/>
                <a:chOff x="760730" y="2174240"/>
                <a:chExt cx="1311910" cy="962680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760730" y="2174240"/>
                  <a:ext cx="1311910" cy="4813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>
                      <a:solidFill>
                        <a:schemeClr val="tx1"/>
                      </a:solidFill>
                    </a:rPr>
                    <a:t>backward()</a:t>
                  </a:r>
                  <a:endParaRPr lang="ko-KR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760730" y="2655580"/>
                  <a:ext cx="1311910" cy="4813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>
                      <a:solidFill>
                        <a:schemeClr val="tx1"/>
                      </a:solidFill>
                    </a:rPr>
                    <a:t>forward()</a:t>
                  </a:r>
                  <a:endParaRPr lang="ko-KR" altLang="en-US" sz="16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1021397" y="2116450"/>
                <a:ext cx="1185545" cy="4813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>
                    <a:solidFill>
                      <a:schemeClr val="tx1"/>
                    </a:solidFill>
                  </a:rPr>
                  <a:t>AddLayer</a:t>
                </a:r>
                <a:endParaRPr lang="ko-KR" altLang="en-US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10258" y="4278868"/>
              <a:ext cx="1821536" cy="1455388"/>
              <a:chOff x="657382" y="4711549"/>
              <a:chExt cx="1804037" cy="1455388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657382" y="4713020"/>
                <a:ext cx="899796" cy="4813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apple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57382" y="5194360"/>
                <a:ext cx="899796" cy="4813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apple</a:t>
                </a:r>
              </a:p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num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561623" y="4711549"/>
                <a:ext cx="899796" cy="4813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orange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1561623" y="5192173"/>
                <a:ext cx="899796" cy="4813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orange</a:t>
                </a:r>
              </a:p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num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1107280" y="5685597"/>
                <a:ext cx="899796" cy="4813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</a:rPr>
                  <a:t>tax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직선 화살표 연결선 65"/>
            <p:cNvCxnSpPr/>
            <p:nvPr/>
          </p:nvCxnSpPr>
          <p:spPr>
            <a:xfrm flipV="1">
              <a:off x="2333739" y="4478067"/>
              <a:ext cx="1186970" cy="74559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5"/>
            <p:cNvCxnSpPr/>
            <p:nvPr/>
          </p:nvCxnSpPr>
          <p:spPr>
            <a:xfrm>
              <a:off x="4696177" y="4467412"/>
              <a:ext cx="7825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5"/>
            <p:cNvCxnSpPr/>
            <p:nvPr/>
          </p:nvCxnSpPr>
          <p:spPr>
            <a:xfrm>
              <a:off x="6680310" y="4478067"/>
              <a:ext cx="7825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65"/>
            <p:cNvCxnSpPr>
              <a:stCxn id="78" idx="3"/>
            </p:cNvCxnSpPr>
            <p:nvPr/>
          </p:nvCxnSpPr>
          <p:spPr>
            <a:xfrm rot="16200000" flipV="1">
              <a:off x="7210583" y="3460114"/>
              <a:ext cx="318204" cy="1378750"/>
            </a:xfrm>
            <a:prstGeom prst="bentConnector2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65"/>
            <p:cNvCxnSpPr/>
            <p:nvPr/>
          </p:nvCxnSpPr>
          <p:spPr>
            <a:xfrm flipH="1">
              <a:off x="4696177" y="3987894"/>
              <a:ext cx="782556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65"/>
            <p:cNvCxnSpPr/>
            <p:nvPr/>
          </p:nvCxnSpPr>
          <p:spPr>
            <a:xfrm flipH="1">
              <a:off x="2738153" y="3987894"/>
              <a:ext cx="782556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한쪽 모서리가 잘린 사각형 75"/>
            <p:cNvSpPr/>
            <p:nvPr/>
          </p:nvSpPr>
          <p:spPr>
            <a:xfrm>
              <a:off x="1727226" y="3755255"/>
              <a:ext cx="912581" cy="397313"/>
            </a:xfrm>
            <a:prstGeom prst="snip1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내용 개체 틀 2">
              <a:extLst>
                <a:ext uri="{FF2B5EF4-FFF2-40B4-BE49-F238E27FC236}">
                  <a16:creationId xmlns:a16="http://schemas.microsoft.com/office/drawing/2014/main" id="{08974579-4327-4D7C-B249-312E39F31E81}"/>
                </a:ext>
              </a:extLst>
            </p:cNvPr>
            <p:cNvSpPr txBox="1">
              <a:spLocks/>
            </p:cNvSpPr>
            <p:nvPr/>
          </p:nvSpPr>
          <p:spPr>
            <a:xfrm>
              <a:off x="1921928" y="3744128"/>
              <a:ext cx="648922" cy="392791"/>
            </a:xfrm>
            <a:prstGeom prst="rect">
              <a:avLst/>
            </a:prstGeom>
          </p:spPr>
          <p:txBody>
            <a:bodyPr vert="horz" wrap="square" lIns="36000" tIns="36000" rIns="36000" bIns="3600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  <a:lvl2pPr marL="534988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3275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81088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7788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>
                  <a:sym typeface="Wingdings" panose="05000000000000000000" pitchFamily="2" charset="2"/>
                </a:rPr>
                <a:t>print</a:t>
              </a:r>
            </a:p>
          </p:txBody>
        </p:sp>
        <p:sp>
          <p:nvSpPr>
            <p:cNvPr id="78" name="한쪽 모서리가 잘린 사각형 77"/>
            <p:cNvSpPr/>
            <p:nvPr/>
          </p:nvSpPr>
          <p:spPr>
            <a:xfrm>
              <a:off x="7602769" y="4308591"/>
              <a:ext cx="912581" cy="397313"/>
            </a:xfrm>
            <a:prstGeom prst="snip1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내용 개체 틀 2">
              <a:extLst>
                <a:ext uri="{FF2B5EF4-FFF2-40B4-BE49-F238E27FC236}">
                  <a16:creationId xmlns:a16="http://schemas.microsoft.com/office/drawing/2014/main" id="{08974579-4327-4D7C-B249-312E39F31E81}"/>
                </a:ext>
              </a:extLst>
            </p:cNvPr>
            <p:cNvSpPr txBox="1">
              <a:spLocks/>
            </p:cNvSpPr>
            <p:nvPr/>
          </p:nvSpPr>
          <p:spPr>
            <a:xfrm>
              <a:off x="7797471" y="4297464"/>
              <a:ext cx="648922" cy="392791"/>
            </a:xfrm>
            <a:prstGeom prst="rect">
              <a:avLst/>
            </a:prstGeom>
          </p:spPr>
          <p:txBody>
            <a:bodyPr vert="horz" wrap="square" lIns="36000" tIns="36000" rIns="36000" bIns="3600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  <a:lvl2pPr marL="534988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3275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81088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7788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>
                  <a:sym typeface="Wingdings" panose="05000000000000000000" pitchFamily="2" charset="2"/>
                </a:rPr>
                <a:t>print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72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5.5  </a:t>
            </a:r>
            <a:r>
              <a:rPr lang="ko-KR" altLang="en-US"/>
              <a:t>활성화 함수 계층 구현하기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234B02-781B-4531-BF73-2F1D0685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3D4966C-1403-472C-B0EF-628769D9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474"/>
            <a:ext cx="7886700" cy="600540"/>
          </a:xfrm>
        </p:spPr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Sigmoid</a:t>
            </a:r>
            <a:r>
              <a:rPr lang="ko-KR" altLang="en-US">
                <a:sym typeface="Wingdings" panose="05000000000000000000" pitchFamily="2" charset="2"/>
              </a:rPr>
              <a:t>계층</a:t>
            </a:r>
            <a:r>
              <a:rPr lang="en-US" altLang="ko-KR">
                <a:sym typeface="Wingdings" panose="05000000000000000000" pitchFamily="2" charset="2"/>
              </a:rPr>
              <a:t>, ReLU</a:t>
            </a:r>
            <a:r>
              <a:rPr lang="ko-KR" altLang="en-US">
                <a:sym typeface="Wingdings" panose="05000000000000000000" pitchFamily="2" charset="2"/>
              </a:rPr>
              <a:t>계층</a:t>
            </a:r>
            <a:endParaRPr lang="en-US" altLang="ko-KR"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E5DD5D-1455-4847-9418-AE8B02FF4CFE}"/>
              </a:ext>
            </a:extLst>
          </p:cNvPr>
          <p:cNvGrpSpPr/>
          <p:nvPr/>
        </p:nvGrpSpPr>
        <p:grpSpPr>
          <a:xfrm>
            <a:off x="604996" y="2481858"/>
            <a:ext cx="7934008" cy="2764084"/>
            <a:chOff x="612775" y="2522801"/>
            <a:chExt cx="7934008" cy="276408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775" y="2522801"/>
              <a:ext cx="3816985" cy="272022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2543121"/>
              <a:ext cx="3974783" cy="2743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51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C173690-5E15-4F48-B91B-8D17322F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474"/>
            <a:ext cx="7886700" cy="2505677"/>
          </a:xfrm>
        </p:spPr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ReLU</a:t>
            </a:r>
            <a:r>
              <a:rPr lang="ko-KR" altLang="en-US">
                <a:sym typeface="Wingdings" panose="05000000000000000000" pitchFamily="2" charset="2"/>
              </a:rPr>
              <a:t>계층의 계산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ReLU</a:t>
            </a:r>
            <a:r>
              <a:rPr lang="ko-KR" altLang="en-US">
                <a:sym typeface="Wingdings" panose="05000000000000000000" pitchFamily="2" charset="2"/>
              </a:rPr>
              <a:t>계층 미분 계산그래프</a:t>
            </a:r>
            <a:endParaRPr lang="en-US" altLang="ko-KR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298" y="1966047"/>
                <a:ext cx="2668905" cy="1000073"/>
              </a:xfrm>
              <a:prstGeom prst="rect">
                <a:avLst/>
              </a:prstGeom>
            </p:spPr>
            <p:txBody>
              <a:bodyPr vert="horz" wrap="square" lIns="36000" tIns="36000" rIns="36000" bIns="3600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&gt;0)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 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≤0)</m:t>
                            </m:r>
                          </m:e>
                        </m:eqAr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</m:oMath>
                </a14:m>
                <a:endParaRPr lang="en-US" altLang="ko-KR" sz="240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2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98" y="1966047"/>
                <a:ext cx="2668905" cy="1000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133" y="1966046"/>
                <a:ext cx="2668905" cy="1000073"/>
              </a:xfrm>
              <a:prstGeom prst="rect">
                <a:avLst/>
              </a:prstGeom>
            </p:spPr>
            <p:txBody>
              <a:bodyPr vert="horz" wrap="square" lIns="36000" tIns="36000" rIns="36000" bIns="3600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&gt;0)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 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≤0)</m:t>
                            </m:r>
                          </m:e>
                        </m:eqAr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</m:oMath>
                </a14:m>
                <a:endParaRPr lang="en-US" altLang="ko-KR" sz="240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33" y="1966046"/>
                <a:ext cx="2668905" cy="1000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B97B668D-AC3F-46EF-B921-8A8DB04665D1}"/>
              </a:ext>
            </a:extLst>
          </p:cNvPr>
          <p:cNvGrpSpPr/>
          <p:nvPr/>
        </p:nvGrpSpPr>
        <p:grpSpPr>
          <a:xfrm>
            <a:off x="561444" y="4084662"/>
            <a:ext cx="8021112" cy="2049812"/>
            <a:chOff x="485686" y="4030071"/>
            <a:chExt cx="8021112" cy="2049812"/>
          </a:xfrm>
        </p:grpSpPr>
        <p:sp>
          <p:nvSpPr>
            <p:cNvPr id="35" name="타원 34"/>
            <p:cNvSpPr/>
            <p:nvPr/>
          </p:nvSpPr>
          <p:spPr>
            <a:xfrm>
              <a:off x="1986488" y="4246110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485686" y="4439150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731046" y="4439150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H="1">
              <a:off x="2731046" y="4672830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485686" y="4672830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998353" y="4356743"/>
              <a:ext cx="732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ko-KR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010641" y="4030071"/>
                  <a:ext cx="2753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641" y="4030071"/>
                  <a:ext cx="2753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889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278579" y="4037661"/>
                  <a:ext cx="2793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579" y="4037661"/>
                  <a:ext cx="27937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1739" r="-17391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80054" y="4735576"/>
                  <a:ext cx="450893" cy="765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54" y="4735576"/>
                  <a:ext cx="450893" cy="7654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2891" y="4735576"/>
                  <a:ext cx="450893" cy="765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891" y="4735576"/>
                  <a:ext cx="450893" cy="7654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/>
                <p:cNvSpPr/>
                <p:nvPr/>
              </p:nvSpPr>
              <p:spPr>
                <a:xfrm>
                  <a:off x="1578943" y="5663323"/>
                  <a:ext cx="1445010" cy="416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943" y="5663323"/>
                  <a:ext cx="1445010" cy="4165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타원 45"/>
            <p:cNvSpPr/>
            <p:nvPr/>
          </p:nvSpPr>
          <p:spPr>
            <a:xfrm>
              <a:off x="6380480" y="4246110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4879678" y="4439150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7125038" y="4439150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7125038" y="4672830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4879678" y="4672830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392345" y="4356743"/>
              <a:ext cx="732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Arial" panose="020B0604020202020204" pitchFamily="34" charset="0"/>
                  <a:cs typeface="Arial" panose="020B0604020202020204" pitchFamily="34" charset="0"/>
                </a:rPr>
                <a:t>relu</a:t>
              </a:r>
              <a:endParaRPr lang="ko-KR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404633" y="4030071"/>
                  <a:ext cx="2753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633" y="4030071"/>
                  <a:ext cx="27539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889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672571" y="4037661"/>
                  <a:ext cx="2793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571" y="4037661"/>
                  <a:ext cx="27937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739" r="-17391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574046" y="4735576"/>
                  <a:ext cx="450893" cy="765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046" y="4735576"/>
                  <a:ext cx="450893" cy="7654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407518" y="4721844"/>
                  <a:ext cx="2725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518" y="4721844"/>
                  <a:ext cx="27251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/>
                <p:cNvSpPr/>
                <p:nvPr/>
              </p:nvSpPr>
              <p:spPr>
                <a:xfrm>
                  <a:off x="5972935" y="5663323"/>
                  <a:ext cx="1445010" cy="416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직사각형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935" y="5663323"/>
                  <a:ext cx="1445010" cy="416560"/>
                </a:xfrm>
                <a:prstGeom prst="rect">
                  <a:avLst/>
                </a:prstGeom>
                <a:blipFill>
                  <a:blip r:embed="rId13"/>
                  <a:stretch>
                    <a:fillRect b="-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89C60D77-6B65-412B-960D-833751FD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5.5  </a:t>
            </a:r>
            <a:r>
              <a:rPr lang="ko-KR" altLang="en-US"/>
              <a:t>활성화 함수 계층 구현하기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B116FA-3CCE-4C83-85BB-435B19A7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2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89FC240-C701-4B1F-82A7-67F8D679279F}"/>
              </a:ext>
            </a:extLst>
          </p:cNvPr>
          <p:cNvGrpSpPr/>
          <p:nvPr/>
        </p:nvGrpSpPr>
        <p:grpSpPr>
          <a:xfrm>
            <a:off x="935955" y="2009330"/>
            <a:ext cx="1649834" cy="1046881"/>
            <a:chOff x="758660" y="1110511"/>
            <a:chExt cx="1649834" cy="1046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내용 개체 틀 2">
                  <a:extLst>
                    <a:ext uri="{FF2B5EF4-FFF2-40B4-BE49-F238E27FC236}">
                      <a16:creationId xmlns:a16="http://schemas.microsoft.com/office/drawing/2014/main" id="{08974579-4327-4D7C-B249-312E39F31E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8660" y="1400227"/>
                  <a:ext cx="820283" cy="552835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rtlCol="0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lvl1pPr>
                  <a:lvl2pPr marL="534988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03275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81088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47788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</m:oMath>
                  </a14:m>
                  <a:endParaRPr lang="en-US" altLang="ko-KR" sz="2400"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2" name="내용 개체 틀 2">
                  <a:extLst>
                    <a:ext uri="{FF2B5EF4-FFF2-40B4-BE49-F238E27FC236}">
                      <a16:creationId xmlns:a16="http://schemas.microsoft.com/office/drawing/2014/main" id="{08974579-4327-4D7C-B249-312E39F31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60" y="1400227"/>
                  <a:ext cx="820283" cy="552835"/>
                </a:xfrm>
                <a:prstGeom prst="rect">
                  <a:avLst/>
                </a:prstGeom>
                <a:blipFill>
                  <a:blip r:embed="rId2"/>
                  <a:stretch>
                    <a:fillRect l="-17164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내용 개체 틀 2">
                  <a:extLst>
                    <a:ext uri="{FF2B5EF4-FFF2-40B4-BE49-F238E27FC236}">
                      <a16:creationId xmlns:a16="http://schemas.microsoft.com/office/drawing/2014/main" id="{08974579-4327-4D7C-B249-312E39F31E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88211" y="1110511"/>
                  <a:ext cx="820283" cy="1046881"/>
                </a:xfrm>
                <a:prstGeom prst="rect">
                  <a:avLst/>
                </a:prstGeom>
              </p:spPr>
              <p:txBody>
                <a:bodyPr vert="horz" wrap="square" lIns="36000" tIns="36000" rIns="36000" bIns="36000" rtlCol="0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lvl1pPr>
                  <a:lvl2pPr marL="534988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03275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81088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47788" indent="-228600" algn="l" defTabSz="914400" rtl="0" eaLnBrk="1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500"/>
                    </a:spcAft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ko-KR" sz="2400"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30" name="내용 개체 틀 2">
                  <a:extLst>
                    <a:ext uri="{FF2B5EF4-FFF2-40B4-BE49-F238E27FC236}">
                      <a16:creationId xmlns:a16="http://schemas.microsoft.com/office/drawing/2014/main" id="{08974579-4327-4D7C-B249-312E39F31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211" y="1110511"/>
                  <a:ext cx="820283" cy="1046881"/>
                </a:xfrm>
                <a:prstGeom prst="rect">
                  <a:avLst/>
                </a:prstGeom>
                <a:blipFill>
                  <a:blip r:embed="rId3"/>
                  <a:stretch>
                    <a:fillRect r="-283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AF7097E-86D1-4CCE-8BC0-0ED1E3D30AC9}"/>
              </a:ext>
            </a:extLst>
          </p:cNvPr>
          <p:cNvGrpSpPr/>
          <p:nvPr/>
        </p:nvGrpSpPr>
        <p:grpSpPr>
          <a:xfrm>
            <a:off x="4757674" y="2065508"/>
            <a:ext cx="3627120" cy="1475325"/>
            <a:chOff x="4437926" y="1516673"/>
            <a:chExt cx="3627120" cy="1475325"/>
          </a:xfrm>
        </p:grpSpPr>
        <p:sp>
          <p:nvSpPr>
            <p:cNvPr id="35" name="타원 34"/>
            <p:cNvSpPr/>
            <p:nvPr/>
          </p:nvSpPr>
          <p:spPr>
            <a:xfrm>
              <a:off x="5938728" y="1732712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4437926" y="1925752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6683286" y="1925752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H="1">
              <a:off x="6683286" y="2159432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4437926" y="2159432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62881" y="1516673"/>
                  <a:ext cx="2753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881" y="1516673"/>
                  <a:ext cx="2753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r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230819" y="1524263"/>
                  <a:ext cx="2793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819" y="1524263"/>
                  <a:ext cx="27937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2222" r="-20000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132294" y="2222178"/>
                  <a:ext cx="450893" cy="765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294" y="2222178"/>
                  <a:ext cx="450893" cy="7654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437926" y="2226596"/>
                  <a:ext cx="1382751" cy="765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926" y="2226596"/>
                  <a:ext cx="1382751" cy="7654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6003564" y="1847617"/>
              <a:ext cx="732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latin typeface="Arial" panose="020B0604020202020204" pitchFamily="34" charset="0"/>
                  <a:cs typeface="Arial" panose="020B0604020202020204" pitchFamily="34" charset="0"/>
                </a:rPr>
                <a:t>sig</a:t>
              </a:r>
              <a:endParaRPr lang="ko-KR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18C495-6A8E-4624-BE90-E7DFE154E38D}"/>
              </a:ext>
            </a:extLst>
          </p:cNvPr>
          <p:cNvGrpSpPr/>
          <p:nvPr/>
        </p:nvGrpSpPr>
        <p:grpSpPr>
          <a:xfrm>
            <a:off x="1083113" y="4198416"/>
            <a:ext cx="5664428" cy="2406168"/>
            <a:chOff x="591751" y="3695351"/>
            <a:chExt cx="5664428" cy="2406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91751" y="3695351"/>
                  <a:ext cx="5346977" cy="6451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ko-KR" sz="200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51" y="3695351"/>
                  <a:ext cx="5346977" cy="6451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054662" y="4556322"/>
                  <a:ext cx="3201517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662" y="4556322"/>
                  <a:ext cx="3201517" cy="6915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052063" y="5463652"/>
                  <a:ext cx="1670649" cy="637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063" y="5463652"/>
                  <a:ext cx="1670649" cy="63786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FA41D55C-28AF-4AB1-8584-4CC6D5FB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5.5  </a:t>
            </a:r>
            <a:r>
              <a:rPr lang="ko-KR" altLang="en-US"/>
              <a:t>활성화 함수 계층 구현하기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70B6A4-5480-4D62-9840-2CD0C339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5CA99D1-2826-422C-9FA4-E98C80A0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474"/>
            <a:ext cx="3409226" cy="600540"/>
          </a:xfrm>
        </p:spPr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Sigmoid</a:t>
            </a:r>
            <a:r>
              <a:rPr lang="ko-KR" altLang="en-US">
                <a:sym typeface="Wingdings" panose="05000000000000000000" pitchFamily="2" charset="2"/>
              </a:rPr>
              <a:t>계층의 계산</a:t>
            </a: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31" name="내용 개체 틀 7">
            <a:extLst>
              <a:ext uri="{FF2B5EF4-FFF2-40B4-BE49-F238E27FC236}">
                <a16:creationId xmlns:a16="http://schemas.microsoft.com/office/drawing/2014/main" id="{81D5D8A2-C699-4FBD-9028-E360FD1CC86F}"/>
              </a:ext>
            </a:extLst>
          </p:cNvPr>
          <p:cNvSpPr txBox="1">
            <a:spLocks/>
          </p:cNvSpPr>
          <p:nvPr/>
        </p:nvSpPr>
        <p:spPr>
          <a:xfrm>
            <a:off x="4173960" y="1376474"/>
            <a:ext cx="4794549" cy="632856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71463" indent="-2714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ym typeface="Wingdings" panose="05000000000000000000" pitchFamily="2" charset="2"/>
              </a:rPr>
              <a:t>Sigmoid</a:t>
            </a:r>
            <a:r>
              <a:rPr lang="ko-KR" altLang="en-US">
                <a:sym typeface="Wingdings" panose="05000000000000000000" pitchFamily="2" charset="2"/>
              </a:rPr>
              <a:t>계층 미분 계산그래프</a:t>
            </a:r>
          </a:p>
        </p:txBody>
      </p:sp>
      <p:sp>
        <p:nvSpPr>
          <p:cNvPr id="40" name="내용 개체 틀 7">
            <a:extLst>
              <a:ext uri="{FF2B5EF4-FFF2-40B4-BE49-F238E27FC236}">
                <a16:creationId xmlns:a16="http://schemas.microsoft.com/office/drawing/2014/main" id="{115DBC26-CC35-43D7-AB04-EF30B5D4B753}"/>
              </a:ext>
            </a:extLst>
          </p:cNvPr>
          <p:cNvSpPr txBox="1">
            <a:spLocks/>
          </p:cNvSpPr>
          <p:nvPr/>
        </p:nvSpPr>
        <p:spPr>
          <a:xfrm>
            <a:off x="628649" y="3524169"/>
            <a:ext cx="3988169" cy="525135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71463" indent="-2714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sym typeface="Wingdings" panose="05000000000000000000" pitchFamily="2" charset="2"/>
              </a:rPr>
              <a:t>다음과 같이 정리할 수 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414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5.6  Affine / Softmax </a:t>
            </a:r>
            <a:r>
              <a:rPr lang="ko-KR" altLang="en-US"/>
              <a:t>계층 구현하기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88A4C0-73D3-411C-A43F-CE60CE47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FFAD871-0300-49FD-83A0-81E6E516D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474"/>
            <a:ext cx="8058150" cy="2201491"/>
          </a:xfrm>
        </p:spPr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Affine </a:t>
            </a:r>
            <a:r>
              <a:rPr lang="ko-KR" altLang="en-US">
                <a:sym typeface="Wingdings" panose="05000000000000000000" pitchFamily="2" charset="2"/>
              </a:rPr>
              <a:t>변환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벡터공간 상에서 병진</a:t>
            </a:r>
            <a:r>
              <a:rPr lang="en-US" altLang="ko-KR">
                <a:sym typeface="Wingdings" panose="05000000000000000000" pitchFamily="2" charset="2"/>
              </a:rPr>
              <a:t>(translation), </a:t>
            </a:r>
            <a:r>
              <a:rPr lang="ko-KR" altLang="en-US">
                <a:sym typeface="Wingdings" panose="05000000000000000000" pitchFamily="2" charset="2"/>
              </a:rPr>
              <a:t>축척</a:t>
            </a:r>
            <a:r>
              <a:rPr lang="en-US" altLang="ko-KR">
                <a:sym typeface="Wingdings" panose="05000000000000000000" pitchFamily="2" charset="2"/>
              </a:rPr>
              <a:t>(scaling), </a:t>
            </a:r>
            <a:r>
              <a:rPr lang="ko-KR" altLang="en-US">
                <a:sym typeface="Wingdings" panose="05000000000000000000" pitchFamily="2" charset="2"/>
              </a:rPr>
              <a:t>회전</a:t>
            </a:r>
            <a:r>
              <a:rPr lang="en-US" altLang="ko-KR">
                <a:sym typeface="Wingdings" panose="05000000000000000000" pitchFamily="2" charset="2"/>
              </a:rPr>
              <a:t>(rotation), </a:t>
            </a:r>
            <a:r>
              <a:rPr lang="ko-KR" altLang="en-US">
                <a:sym typeface="Wingdings" panose="05000000000000000000" pitchFamily="2" charset="2"/>
              </a:rPr>
              <a:t>층 밀리기</a:t>
            </a:r>
            <a:r>
              <a:rPr lang="en-US" altLang="ko-KR">
                <a:sym typeface="Wingdings" panose="05000000000000000000" pitchFamily="2" charset="2"/>
              </a:rPr>
              <a:t>(shearing)</a:t>
            </a:r>
            <a:r>
              <a:rPr lang="ko-KR" altLang="en-US">
                <a:sym typeface="Wingdings" panose="05000000000000000000" pitchFamily="2" charset="2"/>
              </a:rPr>
              <a:t>등과 같은 변환을 수행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직선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선형성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이 보존된다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026" name="Picture 2" descr="affine transformation에 대한 이미지 검색결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36" y="3633120"/>
            <a:ext cx="4324927" cy="30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 txBox="1">
            <a:spLocks/>
          </p:cNvSpPr>
          <p:nvPr/>
        </p:nvSpPr>
        <p:spPr>
          <a:xfrm>
            <a:off x="213360" y="781423"/>
            <a:ext cx="8696960" cy="409718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ym typeface="Wingdings" panose="05000000000000000000" pitchFamily="2" charset="2"/>
              </a:rPr>
              <a:t>Affine</a:t>
            </a:r>
            <a:r>
              <a:rPr lang="ko-KR" altLang="en-US" sz="1800">
                <a:sym typeface="Wingdings" panose="05000000000000000000" pitchFamily="2" charset="2"/>
              </a:rPr>
              <a:t>계층 </a:t>
            </a:r>
            <a:r>
              <a:rPr lang="en-US" altLang="ko-KR" sz="1800">
                <a:sym typeface="Wingdings" panose="05000000000000000000" pitchFamily="2" charset="2"/>
              </a:rPr>
              <a:t>: </a:t>
            </a:r>
            <a:r>
              <a:rPr lang="ko-KR" altLang="en-US" sz="1800">
                <a:sym typeface="Wingdings" panose="05000000000000000000" pitchFamily="2" charset="2"/>
              </a:rPr>
              <a:t>행렬의 내적을 이용해 신경망의 순전파를 수행하는 계층</a:t>
            </a:r>
            <a:endParaRPr lang="en-US" altLang="ko-KR" sz="1800">
              <a:sym typeface="Wingdings" panose="05000000000000000000" pitchFamily="2" charset="2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717040" y="2022994"/>
            <a:ext cx="882008" cy="4851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716622" y="2315064"/>
            <a:ext cx="629920" cy="6299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63450" y="2315064"/>
            <a:ext cx="629920" cy="6299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83779" y="2639981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708008" y="2639981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433260" y="2994384"/>
            <a:ext cx="558800" cy="640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478220" y="3634464"/>
            <a:ext cx="965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03925" y="2476134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/>
              <a:t>dot</a:t>
            </a:r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55753" y="2466423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53" y="2466423"/>
                <a:ext cx="282129" cy="307777"/>
              </a:xfrm>
              <a:prstGeom prst="rect">
                <a:avLst/>
              </a:prstGeom>
              <a:blipFill>
                <a:blip r:embed="rId2"/>
                <a:stretch>
                  <a:fillRect l="-15217" r="-1304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365760" y="1322774"/>
            <a:ext cx="8392160" cy="269042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1717040" y="2774200"/>
            <a:ext cx="882008" cy="4851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02396" y="1598719"/>
                <a:ext cx="655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(2,)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396" y="1598719"/>
                <a:ext cx="655439" cy="646331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67988" y="2491679"/>
                <a:ext cx="750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988" y="2491679"/>
                <a:ext cx="750337" cy="646331"/>
              </a:xfrm>
              <a:prstGeom prst="rect">
                <a:avLst/>
              </a:prstGeom>
              <a:blipFill>
                <a:blip r:embed="rId4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77821" y="2033011"/>
                <a:ext cx="8762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(3,)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21" y="2033011"/>
                <a:ext cx="876270" cy="646331"/>
              </a:xfrm>
              <a:prstGeom prst="rect">
                <a:avLst/>
              </a:prstGeom>
              <a:blipFill>
                <a:blip r:embed="rId5"/>
                <a:stretch>
                  <a:fillRect t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30019" y="2035071"/>
                <a:ext cx="655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(3,)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019" y="2035071"/>
                <a:ext cx="655439" cy="646331"/>
              </a:xfrm>
              <a:prstGeom prst="rect">
                <a:avLst/>
              </a:prstGeom>
              <a:blipFill>
                <a:blip r:embed="rId6"/>
                <a:stretch>
                  <a:fillRect l="-935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777821" y="3023835"/>
                <a:ext cx="655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(3,)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21" y="3023835"/>
                <a:ext cx="655439" cy="646331"/>
              </a:xfrm>
              <a:prstGeom prst="rect">
                <a:avLst/>
              </a:prstGeom>
              <a:blipFill>
                <a:blip r:embed="rId7"/>
                <a:stretch>
                  <a:fillRect l="-935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75" y="4206658"/>
                <a:ext cx="8696960" cy="415105"/>
              </a:xfrm>
              <a:prstGeom prst="rect">
                <a:avLst/>
              </a:prstGeom>
            </p:spPr>
            <p:txBody>
              <a:bodyPr vert="horz" wrap="square" lIns="36000" tIns="36000" rIns="36000" bIns="3600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800">
                    <a:sym typeface="Wingdings" panose="05000000000000000000" pitchFamily="2" charset="2"/>
                  </a:rPr>
                  <a:t>입력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과</m:t>
                    </m:r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 </a:t>
                </a:r>
                <a:r>
                  <a:rPr lang="ko-KR" altLang="en-US" sz="1800">
                    <a:sym typeface="Wingdings" panose="05000000000000000000" pitchFamily="2" charset="2"/>
                  </a:rPr>
                  <a:t>가중치</a:t>
                </a:r>
                <a:r>
                  <a:rPr lang="en-US" altLang="ko-KR" sz="1800">
                    <a:sym typeface="Wingdings" panose="05000000000000000000" pitchFamily="2" charset="2"/>
                  </a:rPr>
                  <a:t>(W)</a:t>
                </a:r>
                <a:r>
                  <a:rPr lang="ko-KR" altLang="en-US" sz="1800">
                    <a:sym typeface="Wingdings" panose="05000000000000000000" pitchFamily="2" charset="2"/>
                  </a:rPr>
                  <a:t>의 역전파 미분값은 다음과 같다</a:t>
                </a:r>
                <a:r>
                  <a:rPr lang="en-US" altLang="ko-KR" sz="1800"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2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4206658"/>
                <a:ext cx="8696960" cy="415105"/>
              </a:xfrm>
              <a:prstGeom prst="rect">
                <a:avLst/>
              </a:prstGeom>
              <a:blipFill>
                <a:blip r:embed="rId8"/>
                <a:stretch>
                  <a:fillRect l="-1122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87613" y="4815221"/>
                <a:ext cx="2216312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3" y="4815221"/>
                <a:ext cx="2216312" cy="6353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612775" y="5639460"/>
                <a:ext cx="2183931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5639460"/>
                <a:ext cx="2183931" cy="6353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6B66E0-C33C-430F-80FF-F6C0480D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6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 txBox="1">
            <a:spLocks/>
          </p:cNvSpPr>
          <p:nvPr/>
        </p:nvSpPr>
        <p:spPr>
          <a:xfrm>
            <a:off x="213360" y="781423"/>
            <a:ext cx="8696960" cy="857020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ym typeface="Wingdings" panose="05000000000000000000" pitchFamily="2" charset="2"/>
              </a:rPr>
              <a:t>Affine</a:t>
            </a:r>
            <a:r>
              <a:rPr lang="ko-KR" altLang="en-US" sz="1800">
                <a:sym typeface="Wingdings" panose="05000000000000000000" pitchFamily="2" charset="2"/>
              </a:rPr>
              <a:t>계층의 역전파</a:t>
            </a:r>
            <a:endParaRPr lang="en-US" altLang="ko-KR" sz="18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>
                <a:sym typeface="Wingdings" panose="05000000000000000000" pitchFamily="2" charset="2"/>
              </a:rPr>
              <a:t>	- </a:t>
            </a:r>
            <a:r>
              <a:rPr lang="ko-KR" altLang="en-US" sz="1800">
                <a:sym typeface="Wingdings" panose="05000000000000000000" pitchFamily="2" charset="2"/>
              </a:rPr>
              <a:t>행렬 내적의 역전파는 행렬의 대응하는 차원의 원소 수가 일치하도록 내적을 조립</a:t>
            </a:r>
            <a:endParaRPr lang="en-US" altLang="ko-KR" sz="1800">
              <a:sym typeface="Wingdings" panose="05000000000000000000" pitchFamily="2" charset="2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63495" y="2184400"/>
            <a:ext cx="902328" cy="7199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583397" y="2751944"/>
            <a:ext cx="629920" cy="6299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0225" y="2751944"/>
            <a:ext cx="629920" cy="6299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50554" y="3005741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574783" y="3005741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244864" y="3415323"/>
            <a:ext cx="662926" cy="16163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4277922" y="5033909"/>
            <a:ext cx="965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0700" y="2913014"/>
            <a:ext cx="3959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/>
              <a:t>dot</a:t>
            </a:r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528" y="2903303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528" y="2903303"/>
                <a:ext cx="282129" cy="307777"/>
              </a:xfrm>
              <a:prstGeom prst="rect">
                <a:avLst/>
              </a:prstGeom>
              <a:blipFill>
                <a:blip r:embed="rId2"/>
                <a:stretch>
                  <a:fillRect l="-15217" r="-13043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379095" y="1810454"/>
            <a:ext cx="8392160" cy="359466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504123" y="3170441"/>
            <a:ext cx="961700" cy="81391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69171" y="1994959"/>
                <a:ext cx="655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(2,)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171" y="1994959"/>
                <a:ext cx="655439" cy="646331"/>
              </a:xfrm>
              <a:prstGeom prst="rect">
                <a:avLst/>
              </a:prstGeom>
              <a:blipFill>
                <a:blip r:embed="rId3"/>
                <a:stretch>
                  <a:fillRect l="-935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39911" y="3309798"/>
                <a:ext cx="750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11" y="3309798"/>
                <a:ext cx="750337" cy="646331"/>
              </a:xfrm>
              <a:prstGeom prst="rect">
                <a:avLst/>
              </a:prstGeom>
              <a:blipFill>
                <a:blip r:embed="rId4"/>
                <a:stretch>
                  <a:fillRect l="-2439" t="-5660" r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44596" y="2398771"/>
                <a:ext cx="8762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(3,)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96" y="2398771"/>
                <a:ext cx="876270" cy="646331"/>
              </a:xfrm>
              <a:prstGeom prst="rect">
                <a:avLst/>
              </a:prstGeom>
              <a:blipFill>
                <a:blip r:embed="rId5"/>
                <a:stretch>
                  <a:fillRect t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96794" y="2400831"/>
                <a:ext cx="655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(3,)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794" y="2400831"/>
                <a:ext cx="655439" cy="646331"/>
              </a:xfrm>
              <a:prstGeom prst="rect">
                <a:avLst/>
              </a:prstGeom>
              <a:blipFill>
                <a:blip r:embed="rId6"/>
                <a:stretch>
                  <a:fillRect l="-935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557799" y="4432514"/>
                <a:ext cx="655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(3,)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99" y="4432514"/>
                <a:ext cx="655439" cy="646331"/>
              </a:xfrm>
              <a:prstGeom prst="rect">
                <a:avLst/>
              </a:prstGeom>
              <a:blipFill>
                <a:blip r:embed="rId7"/>
                <a:stretch>
                  <a:fillRect l="-935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29461" y="2293401"/>
                <a:ext cx="169655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61" y="2293401"/>
                <a:ext cx="1696555" cy="619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92732" y="4210569"/>
                <a:ext cx="169655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732" y="4210569"/>
                <a:ext cx="1696555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 flipH="1">
            <a:off x="4233637" y="5163317"/>
            <a:ext cx="11149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337949" y="3470624"/>
            <a:ext cx="693640" cy="1692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6595914" y="3136870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350554" y="3136870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504123" y="2249106"/>
            <a:ext cx="923786" cy="748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504123" y="3273792"/>
            <a:ext cx="983629" cy="833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571" y="2865847"/>
            <a:ext cx="1895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(2,)</a:t>
            </a:r>
            <a:r>
              <a:rPr lang="ko-KR" altLang="en-US" sz="1400" b="1"/>
              <a:t>     </a:t>
            </a:r>
            <a:r>
              <a:rPr lang="en-US" altLang="ko-KR" sz="1400" b="1"/>
              <a:t>(3,)  (3,2)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92732" y="4807329"/>
            <a:ext cx="1895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(2,3)</a:t>
            </a:r>
            <a:r>
              <a:rPr lang="ko-KR" altLang="en-US" sz="1400" b="1"/>
              <a:t>    </a:t>
            </a:r>
            <a:r>
              <a:rPr lang="en-US" altLang="ko-KR" sz="1400" b="1"/>
              <a:t>(2,1) (1,3)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10497" y="3194868"/>
                <a:ext cx="405559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ko-KR" b="1"/>
              </a:p>
              <a:p>
                <a:pPr algn="ctr"/>
                <a:r>
                  <a:rPr lang="en-US" altLang="ko-KR" b="1"/>
                  <a:t>(3,)</a:t>
                </a:r>
                <a:endParaRPr lang="ko-KR" altLang="en-US" b="1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497" y="3194868"/>
                <a:ext cx="405559" cy="803682"/>
              </a:xfrm>
              <a:prstGeom prst="rect">
                <a:avLst/>
              </a:prstGeom>
              <a:blipFill>
                <a:blip r:embed="rId10"/>
                <a:stretch>
                  <a:fillRect l="-35821" r="-2388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121733" y="3221870"/>
                <a:ext cx="405559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ko-KR" b="1"/>
              </a:p>
              <a:p>
                <a:pPr algn="ctr"/>
                <a:r>
                  <a:rPr lang="en-US" altLang="ko-KR" b="1"/>
                  <a:t>(3,)</a:t>
                </a:r>
                <a:endParaRPr lang="ko-KR" altLang="en-US" b="1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33" y="3221870"/>
                <a:ext cx="405559" cy="803682"/>
              </a:xfrm>
              <a:prstGeom prst="rect">
                <a:avLst/>
              </a:prstGeom>
              <a:blipFill>
                <a:blip r:embed="rId11"/>
                <a:stretch>
                  <a:fillRect l="-35821" r="-23881" b="-16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05011" y="4433372"/>
                <a:ext cx="405559" cy="80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ko-KR" b="1"/>
              </a:p>
              <a:p>
                <a:pPr algn="ctr"/>
                <a:r>
                  <a:rPr lang="en-US" altLang="ko-KR" b="1"/>
                  <a:t>(3,)</a:t>
                </a:r>
                <a:endParaRPr lang="ko-KR" altLang="en-US" b="1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011" y="4433372"/>
                <a:ext cx="405559" cy="803682"/>
              </a:xfrm>
              <a:prstGeom prst="rect">
                <a:avLst/>
              </a:prstGeom>
              <a:blipFill>
                <a:blip r:embed="rId12"/>
                <a:stretch>
                  <a:fillRect l="-36364" r="-25758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F665A7-016B-4C95-9E43-C108ADBF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4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8459-0BEF-4C40-AF3A-DF79BE5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오차역전파법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A47FC-04BA-41E4-84DF-64849F516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096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60" y="781423"/>
                <a:ext cx="8696960" cy="4030710"/>
              </a:xfrm>
              <a:prstGeom prst="rect">
                <a:avLst/>
              </a:prstGeom>
            </p:spPr>
            <p:txBody>
              <a:bodyPr vert="horz" wrap="square" lIns="36000" tIns="36000" rIns="36000" bIns="3600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>
                    <a:sym typeface="Wingdings" panose="05000000000000000000" pitchFamily="2" charset="2"/>
                  </a:rPr>
                  <a:t>Softmax-with-Loss</a:t>
                </a:r>
                <a:r>
                  <a:rPr lang="ko-KR" altLang="en-US" sz="1800">
                    <a:sym typeface="Wingdings" panose="05000000000000000000" pitchFamily="2" charset="2"/>
                  </a:rPr>
                  <a:t>계층</a:t>
                </a:r>
                <a:endParaRPr lang="en-US" altLang="ko-KR" sz="180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sym typeface="Wingdings" panose="05000000000000000000" pitchFamily="2" charset="2"/>
                  </a:rPr>
                  <a:t>	- </a:t>
                </a:r>
                <a:r>
                  <a:rPr lang="ko-KR" altLang="en-US" sz="1800">
                    <a:sym typeface="Wingdings" panose="05000000000000000000" pitchFamily="2" charset="2"/>
                  </a:rPr>
                  <a:t>확률로 정규화된 출력과 그에 대한 손실 교차엔트로피를  출력하는 계층</a:t>
                </a:r>
                <a:r>
                  <a:rPr lang="en-US" altLang="ko-KR" sz="180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80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800">
                    <a:sym typeface="Wingdings" panose="05000000000000000000" pitchFamily="2" charset="2"/>
                  </a:rPr>
                  <a:t>입력</a:t>
                </a:r>
                <a:r>
                  <a:rPr lang="en-US" altLang="ko-KR" sz="180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를</m:t>
                    </m:r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 </a:t>
                </a:r>
                <a:r>
                  <a:rPr lang="ko-KR" altLang="en-US" sz="1800">
                    <a:sym typeface="Wingdings" panose="05000000000000000000" pitchFamily="2" charset="2"/>
                  </a:rPr>
                  <a:t>정규화하여 </a:t>
                </a:r>
                <a:r>
                  <a:rPr lang="en-US" altLang="ko-KR" sz="180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를</m:t>
                    </m:r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 </a:t>
                </a:r>
                <a:r>
                  <a:rPr lang="ko-KR" altLang="en-US" sz="1800">
                    <a:sym typeface="Wingdings" panose="05000000000000000000" pitchFamily="2" charset="2"/>
                  </a:rPr>
                  <a:t>출력</a:t>
                </a:r>
                <a:endParaRPr lang="en-US" altLang="ko-KR" sz="180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800">
                    <a:sym typeface="Wingdings" panose="05000000000000000000" pitchFamily="2" charset="2"/>
                  </a:rPr>
                  <a:t>Cross Entropy Error </a:t>
                </a:r>
                <a:r>
                  <a:rPr lang="ko-KR" altLang="en-US" sz="1800">
                    <a:sym typeface="Wingdings" panose="05000000000000000000" pitchFamily="2" charset="2"/>
                  </a:rPr>
                  <a:t>계층은 </a:t>
                </a:r>
                <a:r>
                  <a:rPr lang="en-US" altLang="ko-KR" sz="1800">
                    <a:sym typeface="Wingdings" panose="05000000000000000000" pitchFamily="2" charset="2"/>
                  </a:rPr>
                  <a:t>Softmax</a:t>
                </a:r>
                <a:r>
                  <a:rPr lang="ko-KR" altLang="en-US" sz="1800">
                    <a:sym typeface="Wingdings" panose="05000000000000000000" pitchFamily="2" charset="2"/>
                  </a:rPr>
                  <a:t>의 출력</a:t>
                </a:r>
                <a:r>
                  <a:rPr lang="en-US" altLang="ko-KR" sz="180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과</m:t>
                    </m:r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 </a:t>
                </a:r>
                <a:r>
                  <a:rPr lang="ko-KR" altLang="en-US" sz="1800">
                    <a:sym typeface="Wingdings" panose="05000000000000000000" pitchFamily="2" charset="2"/>
                  </a:rPr>
                  <a:t>정답레이블</a:t>
                </a:r>
                <a:r>
                  <a:rPr lang="en-US" altLang="ko-KR" sz="180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ko-KR" altLang="en-US" sz="1800">
                    <a:sym typeface="Wingdings" panose="05000000000000000000" pitchFamily="2" charset="2"/>
                  </a:rPr>
                  <a:t>을 받고</a:t>
                </a:r>
                <a:r>
                  <a:rPr lang="en-US" altLang="ko-KR" sz="1800">
                    <a:sym typeface="Wingdings" panose="05000000000000000000" pitchFamily="2" charset="2"/>
                  </a:rPr>
                  <a:t>, </a:t>
                </a:r>
                <a:r>
                  <a:rPr lang="ko-KR" altLang="en-US" sz="1800">
                    <a:sym typeface="Wingdings" panose="05000000000000000000" pitchFamily="2" charset="2"/>
                  </a:rPr>
                  <a:t>이들 데이터로부터 손실 </a:t>
                </a:r>
                <a:r>
                  <a:rPr lang="en-US" altLang="ko-KR" sz="1800">
                    <a:sym typeface="Wingdings" panose="05000000000000000000" pitchFamily="2" charset="2"/>
                  </a:rPr>
                  <a:t>L</a:t>
                </a:r>
                <a:r>
                  <a:rPr lang="ko-KR" altLang="en-US" sz="1800">
                    <a:sym typeface="Wingdings" panose="05000000000000000000" pitchFamily="2" charset="2"/>
                  </a:rPr>
                  <a:t>을 출력</a:t>
                </a:r>
                <a:endParaRPr lang="en-US" altLang="ko-KR" sz="180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800">
                    <a:sym typeface="Wingdings" panose="05000000000000000000" pitchFamily="2" charset="2"/>
                  </a:rPr>
                  <a:t>Softmax </a:t>
                </a:r>
                <a:r>
                  <a:rPr lang="ko-KR" altLang="en-US" sz="1800">
                    <a:sym typeface="Wingdings" panose="05000000000000000000" pitchFamily="2" charset="2"/>
                  </a:rPr>
                  <a:t>계층의 출력과 정답 레이블의 차분인</a:t>
                </a:r>
                <a:r>
                  <a:rPr lang="en-US" altLang="ko-KR" sz="180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값</m:t>
                    </m:r>
                  </m:oMath>
                </a14:m>
                <a:r>
                  <a:rPr lang="ko-KR" altLang="en-US" sz="1800">
                    <a:sym typeface="Wingdings" panose="05000000000000000000" pitchFamily="2" charset="2"/>
                  </a:rPr>
                  <a:t>이 역전파를 통해 앞 계층으로 전달</a:t>
                </a:r>
                <a:r>
                  <a:rPr lang="en-US" altLang="ko-KR" sz="180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>
                    <a:sym typeface="Wingdings" panose="05000000000000000000" pitchFamily="2" charset="2"/>
                  </a:rPr>
                  <a:t>→  </a:t>
                </a:r>
                <a:r>
                  <a:rPr lang="ko-KR" altLang="en-US" sz="1800">
                    <a:sym typeface="Wingdings" panose="05000000000000000000" pitchFamily="2" charset="2"/>
                  </a:rPr>
                  <a:t>신경망의 출력이 정답 레이블과 가까워지도록 가중치 매개변수의 값을 조정하기 위함</a:t>
                </a:r>
                <a:endParaRPr lang="en-US" altLang="ko-KR" sz="180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2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781423"/>
                <a:ext cx="8696960" cy="4030710"/>
              </a:xfrm>
              <a:prstGeom prst="rect">
                <a:avLst/>
              </a:prstGeom>
              <a:blipFill>
                <a:blip r:embed="rId2"/>
                <a:stretch>
                  <a:fillRect l="-1261" b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662961-CA1C-4228-884C-EBAF694E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1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 txBox="1">
            <a:spLocks/>
          </p:cNvSpPr>
          <p:nvPr/>
        </p:nvSpPr>
        <p:spPr>
          <a:xfrm>
            <a:off x="213360" y="781423"/>
            <a:ext cx="8696960" cy="857020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ym typeface="Wingdings" panose="05000000000000000000" pitchFamily="2" charset="2"/>
              </a:rPr>
              <a:t>Softmax-with-Loss</a:t>
            </a:r>
            <a:r>
              <a:rPr lang="ko-KR" altLang="en-US" sz="1800">
                <a:sym typeface="Wingdings" panose="05000000000000000000" pitchFamily="2" charset="2"/>
              </a:rPr>
              <a:t>계층</a:t>
            </a:r>
            <a:endParaRPr lang="en-US" altLang="ko-KR" sz="18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>
                <a:sym typeface="Wingdings" panose="05000000000000000000" pitchFamily="2" charset="2"/>
              </a:rPr>
              <a:t>	- </a:t>
            </a:r>
            <a:r>
              <a:rPr lang="ko-KR" altLang="en-US" sz="1800">
                <a:sym typeface="Wingdings" panose="05000000000000000000" pitchFamily="2" charset="2"/>
              </a:rPr>
              <a:t>확률로 정규화된 출력과 그에 대한 손실 교차엔트로피를  출력하는 계층</a:t>
            </a:r>
            <a:r>
              <a:rPr lang="en-US" altLang="ko-KR" sz="180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79095" y="1810454"/>
            <a:ext cx="8392160" cy="477322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155372" y="2259528"/>
            <a:ext cx="1541417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Soft-max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554753" y="2259528"/>
            <a:ext cx="1541417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76355" y="2940426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576355" y="3071555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03999" y="2551060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9" y="2551060"/>
                <a:ext cx="346120" cy="307777"/>
              </a:xfrm>
              <a:prstGeom prst="rect">
                <a:avLst/>
              </a:prstGeom>
              <a:blipFill>
                <a:blip r:embed="rId2"/>
                <a:stretch>
                  <a:fillRect l="-3509" r="-1754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99203" y="3137526"/>
                <a:ext cx="8572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03" y="3137526"/>
                <a:ext cx="857222" cy="307777"/>
              </a:xfrm>
              <a:prstGeom prst="rect">
                <a:avLst/>
              </a:prstGeom>
              <a:blipFill>
                <a:blip r:embed="rId3"/>
                <a:stretch>
                  <a:fillRect l="-4965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/>
          <p:nvPr/>
        </p:nvCxnSpPr>
        <p:spPr>
          <a:xfrm>
            <a:off x="576355" y="4218590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576355" y="4349719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03999" y="382922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9" y="3829224"/>
                <a:ext cx="352083" cy="307777"/>
              </a:xfrm>
              <a:prstGeom prst="rect">
                <a:avLst/>
              </a:prstGeom>
              <a:blipFill>
                <a:blip r:embed="rId4"/>
                <a:stretch>
                  <a:fillRect l="-5172" r="-1724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99203" y="4415690"/>
                <a:ext cx="869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03" y="4415690"/>
                <a:ext cx="869148" cy="307777"/>
              </a:xfrm>
              <a:prstGeom prst="rect">
                <a:avLst/>
              </a:prstGeom>
              <a:blipFill>
                <a:blip r:embed="rId5"/>
                <a:stretch>
                  <a:fillRect l="-4895" r="-699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>
            <a:off x="576355" y="5605321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576355" y="5736450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103999" y="52159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9" y="5215955"/>
                <a:ext cx="352083" cy="307777"/>
              </a:xfrm>
              <a:prstGeom prst="rect">
                <a:avLst/>
              </a:prstGeom>
              <a:blipFill>
                <a:blip r:embed="rId6"/>
                <a:stretch>
                  <a:fillRect l="-5172" r="-172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9203" y="5802421"/>
                <a:ext cx="869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03" y="5802421"/>
                <a:ext cx="869148" cy="307777"/>
              </a:xfrm>
              <a:prstGeom prst="rect">
                <a:avLst/>
              </a:prstGeom>
              <a:blipFill>
                <a:blip r:embed="rId7"/>
                <a:stretch>
                  <a:fillRect l="-4895" r="-699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/>
          <p:cNvCxnSpPr/>
          <p:nvPr/>
        </p:nvCxnSpPr>
        <p:spPr>
          <a:xfrm>
            <a:off x="3937940" y="2940426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3937940" y="3071555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465584" y="2551060"/>
                <a:ext cx="3399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584" y="2551060"/>
                <a:ext cx="339965" cy="307777"/>
              </a:xfrm>
              <a:prstGeom prst="rect">
                <a:avLst/>
              </a:prstGeom>
              <a:blipFill>
                <a:blip r:embed="rId8"/>
                <a:stretch>
                  <a:fillRect l="-12727" r="-3636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/>
          <p:cNvCxnSpPr/>
          <p:nvPr/>
        </p:nvCxnSpPr>
        <p:spPr>
          <a:xfrm>
            <a:off x="3931842" y="4218590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931842" y="4349719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59486" y="3829224"/>
                <a:ext cx="3459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486" y="3829224"/>
                <a:ext cx="345929" cy="307777"/>
              </a:xfrm>
              <a:prstGeom prst="rect">
                <a:avLst/>
              </a:prstGeom>
              <a:blipFill>
                <a:blip r:embed="rId9"/>
                <a:stretch>
                  <a:fillRect l="-14286" r="-3571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/>
          <p:cNvCxnSpPr/>
          <p:nvPr/>
        </p:nvCxnSpPr>
        <p:spPr>
          <a:xfrm>
            <a:off x="3931842" y="5605321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3931842" y="5736450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459486" y="5215955"/>
                <a:ext cx="3459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486" y="5215955"/>
                <a:ext cx="345929" cy="307777"/>
              </a:xfrm>
              <a:prstGeom prst="rect">
                <a:avLst/>
              </a:prstGeom>
              <a:blipFill>
                <a:blip r:embed="rId10"/>
                <a:stretch>
                  <a:fillRect l="-14286" r="-357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/>
          <p:cNvCxnSpPr/>
          <p:nvPr/>
        </p:nvCxnSpPr>
        <p:spPr>
          <a:xfrm>
            <a:off x="4910137" y="2425121"/>
            <a:ext cx="394530" cy="38660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4200693" y="2425121"/>
            <a:ext cx="70944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80127" y="1997984"/>
                <a:ext cx="3006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27" y="1997984"/>
                <a:ext cx="300659" cy="307777"/>
              </a:xfrm>
              <a:prstGeom prst="rect">
                <a:avLst/>
              </a:prstGeom>
              <a:blipFill>
                <a:blip r:embed="rId11"/>
                <a:stretch>
                  <a:fillRect l="-12245" r="-204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/>
          <p:cNvCxnSpPr/>
          <p:nvPr/>
        </p:nvCxnSpPr>
        <p:spPr>
          <a:xfrm>
            <a:off x="4889965" y="3687875"/>
            <a:ext cx="394530" cy="38660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4180521" y="3687875"/>
            <a:ext cx="70944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459955" y="3260738"/>
                <a:ext cx="3066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55" y="3260738"/>
                <a:ext cx="306622" cy="307777"/>
              </a:xfrm>
              <a:prstGeom prst="rect">
                <a:avLst/>
              </a:prstGeom>
              <a:blipFill>
                <a:blip r:embed="rId12"/>
                <a:stretch>
                  <a:fillRect l="-10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/>
          <p:cNvCxnSpPr/>
          <p:nvPr/>
        </p:nvCxnSpPr>
        <p:spPr>
          <a:xfrm>
            <a:off x="4889965" y="5011429"/>
            <a:ext cx="394530" cy="38660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4180521" y="5011429"/>
            <a:ext cx="70944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59955" y="4584292"/>
                <a:ext cx="3066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55" y="4584292"/>
                <a:ext cx="306622" cy="307777"/>
              </a:xfrm>
              <a:prstGeom prst="rect">
                <a:avLst/>
              </a:prstGeom>
              <a:blipFill>
                <a:blip r:embed="rId13"/>
                <a:stretch>
                  <a:fillRect l="-10000" r="-4000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/>
          <p:cNvCxnSpPr/>
          <p:nvPr/>
        </p:nvCxnSpPr>
        <p:spPr>
          <a:xfrm>
            <a:off x="7285465" y="4218590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7285465" y="4349719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813109" y="3829224"/>
                <a:ext cx="4081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09" y="3829224"/>
                <a:ext cx="408189" cy="307777"/>
              </a:xfrm>
              <a:prstGeom prst="rect">
                <a:avLst/>
              </a:prstGeom>
              <a:blipFill>
                <a:blip r:embed="rId14"/>
                <a:stretch>
                  <a:fillRect l="-10448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802522" y="4456573"/>
                <a:ext cx="4146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522" y="4456573"/>
                <a:ext cx="414601" cy="307777"/>
              </a:xfrm>
              <a:prstGeom prst="rect">
                <a:avLst/>
              </a:prstGeom>
              <a:blipFill>
                <a:blip r:embed="rId15"/>
                <a:stretch>
                  <a:fillRect l="-10294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F1D15-C485-4795-AF45-B7A28A86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3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1349"/>
            <a:ext cx="7886700" cy="989340"/>
          </a:xfrm>
        </p:spPr>
        <p:txBody>
          <a:bodyPr>
            <a:normAutofit/>
          </a:bodyPr>
          <a:lstStyle/>
          <a:p>
            <a:r>
              <a:rPr lang="en-US" altLang="ko-KR" sz="3600"/>
              <a:t>5.7  </a:t>
            </a:r>
            <a:r>
              <a:rPr lang="ko-KR" altLang="en-US" sz="3600"/>
              <a:t>오차역전파법 구현하기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705987"/>
            <a:ext cx="7886700" cy="479245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/>
              <a:t>전제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신경망에는 적응 가능한 가중치와 편향이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 가중치와 편향을 훈련 데이터에 적응하도록 조정하는 과정을 학습이라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신경망 학습은 다음과 같이 </a:t>
            </a:r>
            <a:r>
              <a:rPr lang="en-US" altLang="ko-KR" sz="1600" dirty="0"/>
              <a:t>4</a:t>
            </a:r>
            <a:r>
              <a:rPr lang="ko-KR" altLang="en-US" sz="1600" dirty="0"/>
              <a:t>단계로 수행한다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b="1"/>
              <a:t>1</a:t>
            </a:r>
            <a:r>
              <a:rPr lang="ko-KR" altLang="en-US" sz="1600" b="1"/>
              <a:t>단계 </a:t>
            </a:r>
            <a:r>
              <a:rPr lang="en-US" altLang="ko-KR" sz="1600" b="1"/>
              <a:t>- </a:t>
            </a:r>
            <a:r>
              <a:rPr lang="ko-KR" altLang="en-US" sz="1600" b="1"/>
              <a:t>미니배치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훈련 데이터 중 일부를 무작위로 가져온다</a:t>
            </a:r>
            <a:r>
              <a:rPr lang="en-US" altLang="ko-KR" sz="1600" dirty="0"/>
              <a:t>. </a:t>
            </a:r>
            <a:r>
              <a:rPr lang="ko-KR" altLang="en-US" sz="1600" dirty="0"/>
              <a:t>이렇게 선별한 데이터를 미니배치라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그 미니배치의 손실 함수 값을 줄이는 것이 목표이다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b="1"/>
              <a:t>2</a:t>
            </a:r>
            <a:r>
              <a:rPr lang="ko-KR" altLang="en-US" sz="1600" b="1"/>
              <a:t>단계 </a:t>
            </a:r>
            <a:r>
              <a:rPr lang="en-US" altLang="ko-KR" sz="1600" b="1"/>
              <a:t>- </a:t>
            </a:r>
            <a:r>
              <a:rPr lang="ko-KR" altLang="en-US" sz="1600" b="1"/>
              <a:t>기울기 </a:t>
            </a:r>
            <a:r>
              <a:rPr lang="ko-KR" altLang="en-US" sz="1600" b="1" dirty="0"/>
              <a:t>산출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미니배치의 손실 함수 값을 줄이기 위해 각 가중치 매개변수의 기울기를 구한다</a:t>
            </a:r>
            <a:r>
              <a:rPr lang="en-US" altLang="ko-KR" sz="1600" dirty="0"/>
              <a:t>. </a:t>
            </a:r>
            <a:r>
              <a:rPr lang="ko-KR" altLang="en-US" sz="1600" dirty="0"/>
              <a:t>기울기는 손실 함수의 값을 가장 작게 하는 방향을 제시한다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b="1"/>
              <a:t>3</a:t>
            </a:r>
            <a:r>
              <a:rPr lang="ko-KR" altLang="en-US" sz="1600" b="1"/>
              <a:t>단계 </a:t>
            </a:r>
            <a:r>
              <a:rPr lang="en-US" altLang="ko-KR" sz="1600" b="1"/>
              <a:t>- </a:t>
            </a:r>
            <a:r>
              <a:rPr lang="ko-KR" altLang="en-US" sz="1600" b="1"/>
              <a:t>매개변수 </a:t>
            </a:r>
            <a:r>
              <a:rPr lang="ko-KR" altLang="en-US" sz="1600" b="1" dirty="0"/>
              <a:t>갱신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가중치 매개변수를 기울기 방향으로 아주 조금 갱신한다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b="1"/>
              <a:t>4</a:t>
            </a:r>
            <a:r>
              <a:rPr lang="ko-KR" altLang="en-US" sz="1600" b="1"/>
              <a:t>단계 </a:t>
            </a:r>
            <a:r>
              <a:rPr lang="en-US" altLang="ko-KR" sz="1600" b="1"/>
              <a:t>- </a:t>
            </a:r>
            <a:r>
              <a:rPr lang="ko-KR" altLang="en-US" sz="1600" b="1"/>
              <a:t>반복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    1~3</a:t>
            </a:r>
            <a:r>
              <a:rPr lang="ko-KR" altLang="en-US" sz="1600" dirty="0"/>
              <a:t>단계를 반복한다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8A83B2-F92F-426D-9086-BB3ECACA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 txBox="1">
            <a:spLocks/>
          </p:cNvSpPr>
          <p:nvPr/>
        </p:nvSpPr>
        <p:spPr>
          <a:xfrm>
            <a:off x="213360" y="781423"/>
            <a:ext cx="8696960" cy="1281239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ym typeface="Wingdings" panose="05000000000000000000" pitchFamily="2" charset="2"/>
              </a:rPr>
              <a:t>오차 역전파법 적용</a:t>
            </a:r>
            <a:endParaRPr lang="en-US" altLang="ko-KR" sz="18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>
                <a:sym typeface="Wingdings" panose="05000000000000000000" pitchFamily="2" charset="2"/>
              </a:rPr>
              <a:t>	- 2</a:t>
            </a:r>
            <a:r>
              <a:rPr lang="ko-KR" altLang="en-US" sz="1800">
                <a:sym typeface="Wingdings" panose="05000000000000000000" pitchFamily="2" charset="2"/>
              </a:rPr>
              <a:t>단계</a:t>
            </a:r>
            <a:r>
              <a:rPr lang="en-US" altLang="ko-KR" sz="1800">
                <a:sym typeface="Wingdings" panose="05000000000000000000" pitchFamily="2" charset="2"/>
              </a:rPr>
              <a:t>(</a:t>
            </a:r>
            <a:r>
              <a:rPr lang="ko-KR" altLang="en-US" sz="1800">
                <a:sym typeface="Wingdings" panose="05000000000000000000" pitchFamily="2" charset="2"/>
              </a:rPr>
              <a:t>기울기 산출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  <a:r>
              <a:rPr lang="ko-KR" altLang="en-US" sz="1800">
                <a:sym typeface="Wingdings" panose="05000000000000000000" pitchFamily="2" charset="2"/>
              </a:rPr>
              <a:t>에 있어 수치 미분보다 효율적으로 기울기를 산출</a:t>
            </a:r>
            <a:r>
              <a:rPr lang="en-US" altLang="ko-KR" sz="18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800">
                <a:sym typeface="Wingdings" panose="05000000000000000000" pitchFamily="2" charset="2"/>
              </a:rPr>
              <a:t>layer.forward()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6032" y="2194559"/>
            <a:ext cx="8392160" cy="453281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0268" y="2416280"/>
            <a:ext cx="1164684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24549" y="3097179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24549" y="4516464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24549" y="5992779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3209609" y="2416279"/>
            <a:ext cx="1164684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688183" y="3097179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688183" y="4516464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688183" y="5992779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688183" y="3097179"/>
            <a:ext cx="403359" cy="1256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2688182" y="3097179"/>
            <a:ext cx="403360" cy="28956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688183" y="3097179"/>
            <a:ext cx="403359" cy="14247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688182" y="4524279"/>
            <a:ext cx="403360" cy="14685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2688182" y="3200399"/>
            <a:ext cx="403360" cy="279801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2688183" y="4715690"/>
            <a:ext cx="403359" cy="12770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5078950" y="2416279"/>
            <a:ext cx="1164684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563231" y="3097178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563231" y="4516463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563231" y="5992778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6971649" y="2416279"/>
            <a:ext cx="1164684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6455930" y="3097178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455930" y="4516463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6455930" y="5992778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18FDF5-5CEF-4BCA-83AD-87E061A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 txBox="1">
            <a:spLocks/>
          </p:cNvSpPr>
          <p:nvPr/>
        </p:nvSpPr>
        <p:spPr>
          <a:xfrm>
            <a:off x="213360" y="781423"/>
            <a:ext cx="8696960" cy="1281239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ym typeface="Wingdings" panose="05000000000000000000" pitchFamily="2" charset="2"/>
              </a:rPr>
              <a:t>역전파</a:t>
            </a:r>
            <a:r>
              <a:rPr lang="en-US" altLang="ko-KR" sz="1800">
                <a:sym typeface="Wingdings" panose="05000000000000000000" pitchFamily="2" charset="2"/>
              </a:rPr>
              <a:t>(backward propagation)</a:t>
            </a:r>
          </a:p>
          <a:p>
            <a:pPr marL="0" indent="0">
              <a:buNone/>
            </a:pPr>
            <a:r>
              <a:rPr lang="en-US" altLang="ko-KR" sz="1800">
                <a:sym typeface="Wingdings" panose="05000000000000000000" pitchFamily="2" charset="2"/>
              </a:rPr>
              <a:t>	- </a:t>
            </a:r>
            <a:r>
              <a:rPr lang="ko-KR" altLang="en-US" sz="1800">
                <a:sym typeface="Wingdings" panose="05000000000000000000" pitchFamily="2" charset="2"/>
              </a:rPr>
              <a:t>계층을 반대 순서로 호출한다</a:t>
            </a:r>
            <a:r>
              <a:rPr lang="en-US" altLang="ko-KR" sz="18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800">
                <a:sym typeface="Wingdings" panose="05000000000000000000" pitchFamily="2" charset="2"/>
              </a:rPr>
              <a:t>layer.backward()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6032" y="2194559"/>
            <a:ext cx="8392160" cy="453281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0268" y="2416280"/>
            <a:ext cx="1164684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24549" y="3097179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24549" y="4516464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24549" y="5992779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3209609" y="2416279"/>
            <a:ext cx="1164684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78950" y="2416279"/>
            <a:ext cx="1164684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971649" y="2416279"/>
            <a:ext cx="1164684" cy="41017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</a:t>
            </a:r>
            <a:endParaRPr lang="ko-KR" altLang="en-US" sz="2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6455930" y="3097178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455930" y="4516463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6455930" y="5992778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511153" y="3097178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511153" y="4516463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511153" y="5992778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511153" y="3097178"/>
            <a:ext cx="403359" cy="12566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511152" y="3097178"/>
            <a:ext cx="403360" cy="28956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511153" y="3097178"/>
            <a:ext cx="403359" cy="14247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11152" y="4524278"/>
            <a:ext cx="403360" cy="14685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511152" y="3200398"/>
            <a:ext cx="403360" cy="279801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511153" y="4715689"/>
            <a:ext cx="403359" cy="12770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662058" y="3063413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662058" y="4482698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662058" y="5959013"/>
            <a:ext cx="4033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582136-1D27-45BB-AB1F-FAF7F5F1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8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60" y="781423"/>
                <a:ext cx="8696960" cy="3088913"/>
              </a:xfrm>
              <a:prstGeom prst="rect">
                <a:avLst/>
              </a:prstGeom>
            </p:spPr>
            <p:txBody>
              <a:bodyPr vert="horz" wrap="square" lIns="36000" tIns="36000" rIns="36000" bIns="3600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5349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3275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810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47788" indent="-2286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800">
                    <a:sym typeface="Wingdings" panose="05000000000000000000" pitchFamily="2" charset="2"/>
                  </a:rPr>
                  <a:t>기울기 확인</a:t>
                </a:r>
                <a:r>
                  <a:rPr lang="en-US" altLang="ko-KR" sz="1800">
                    <a:sym typeface="Wingdings" panose="05000000000000000000" pitchFamily="2" charset="2"/>
                  </a:rPr>
                  <a:t>(gradient check)</a:t>
                </a:r>
              </a:p>
              <a:p>
                <a:pPr marL="0" indent="0">
                  <a:buNone/>
                </a:pPr>
                <a:r>
                  <a:rPr lang="en-US" altLang="ko-KR" sz="1800">
                    <a:sym typeface="Wingdings" panose="05000000000000000000" pitchFamily="2" charset="2"/>
                  </a:rPr>
                  <a:t>	- </a:t>
                </a:r>
                <a:r>
                  <a:rPr lang="ko-KR" altLang="en-US" sz="1800">
                    <a:sym typeface="Wingdings" panose="05000000000000000000" pitchFamily="2" charset="2"/>
                  </a:rPr>
                  <a:t>오차역전파법은 구현하기 복잡해 버그가 숨어있을 수 있다</a:t>
                </a:r>
                <a:r>
                  <a:rPr lang="en-US" altLang="ko-KR" sz="180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>
                    <a:sym typeface="Wingdings" panose="05000000000000000000" pitchFamily="2" charset="2"/>
                  </a:rPr>
                  <a:t>	- </a:t>
                </a:r>
                <a:r>
                  <a:rPr lang="ko-KR" altLang="en-US" sz="1800">
                    <a:sym typeface="Wingdings" panose="05000000000000000000" pitchFamily="2" charset="2"/>
                  </a:rPr>
                  <a:t>결과의 검증을 위해 </a:t>
                </a:r>
                <a:r>
                  <a:rPr lang="en-US" altLang="ko-KR" sz="1800">
                    <a:sym typeface="Wingdings" panose="05000000000000000000" pitchFamily="2" charset="2"/>
                  </a:rPr>
                  <a:t>‘</a:t>
                </a:r>
                <a:r>
                  <a:rPr lang="ko-KR" altLang="en-US" sz="1800">
                    <a:sym typeface="Wingdings" panose="05000000000000000000" pitchFamily="2" charset="2"/>
                  </a:rPr>
                  <a:t>수치 미분</a:t>
                </a:r>
                <a:r>
                  <a:rPr lang="en-US" altLang="ko-KR" sz="1800">
                    <a:sym typeface="Wingdings" panose="05000000000000000000" pitchFamily="2" charset="2"/>
                  </a:rPr>
                  <a:t>’ </a:t>
                </a:r>
                <a:r>
                  <a:rPr lang="ko-KR" altLang="en-US" sz="1800">
                    <a:sym typeface="Wingdings" panose="05000000000000000000" pitchFamily="2" charset="2"/>
                  </a:rPr>
                  <a:t>결과와 비교하여 검증 필요</a:t>
                </a:r>
                <a:r>
                  <a:rPr lang="en-US" altLang="ko-KR" sz="180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800">
                  <a:sym typeface="Wingdings" panose="05000000000000000000" pitchFamily="2" charset="2"/>
                </a:endParaRPr>
              </a:p>
              <a:p>
                <a:r>
                  <a:rPr lang="en-US" altLang="ko-KR" sz="1800">
                    <a:sym typeface="Wingdings" panose="05000000000000000000" pitchFamily="2" charset="2"/>
                  </a:rPr>
                  <a:t>(</a:t>
                </a:r>
                <a:r>
                  <a:rPr lang="ko-KR" altLang="en-US" sz="1800">
                    <a:sym typeface="Wingdings" panose="05000000000000000000" pitchFamily="2" charset="2"/>
                  </a:rPr>
                  <a:t>오차역전파법으로 구한 기울기</a:t>
                </a:r>
                <a:r>
                  <a:rPr lang="en-US" altLang="ko-KR" sz="1800">
                    <a:sym typeface="Wingdings" panose="05000000000000000000" pitchFamily="2" charset="2"/>
                  </a:rPr>
                  <a:t>) – (</a:t>
                </a:r>
                <a:r>
                  <a:rPr lang="ko-KR" altLang="en-US" sz="1800">
                    <a:sym typeface="Wingdings" panose="05000000000000000000" pitchFamily="2" charset="2"/>
                  </a:rPr>
                  <a:t>수치 미분으로 구한 기울기</a:t>
                </a:r>
                <a:r>
                  <a:rPr lang="en-US" altLang="ko-KR" sz="180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800">
                    <a:sym typeface="Wingdings" panose="05000000000000000000" pitchFamily="2" charset="2"/>
                  </a:rPr>
                  <a:t>= avg ( abs (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역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전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파</m:t>
                        </m:r>
                      </m:sub>
                    </m:sSub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역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전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파</m:t>
                        </m:r>
                      </m:sub>
                    </m:sSub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)-(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수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수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치</m:t>
                        </m:r>
                      </m:sub>
                    </m:sSub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)))</a:t>
                </a:r>
              </a:p>
              <a:p>
                <a:endParaRPr lang="en-US" altLang="ko-KR" sz="180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08974579-4327-4D7C-B249-312E39F3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781423"/>
                <a:ext cx="8696960" cy="3088913"/>
              </a:xfrm>
              <a:prstGeom prst="rect">
                <a:avLst/>
              </a:prstGeom>
              <a:blipFill>
                <a:blip r:embed="rId2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D643BB-C241-4DFE-A37E-7ABDCABB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0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5.8 </a:t>
            </a:r>
            <a:r>
              <a:rPr lang="ko-KR" altLang="en-US"/>
              <a:t>정리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9BE733-8FDC-4539-9580-43C4E962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297B98-8000-4F3D-A9DC-21052AF6D5F1}"/>
              </a:ext>
            </a:extLst>
          </p:cNvPr>
          <p:cNvSpPr/>
          <p:nvPr/>
        </p:nvSpPr>
        <p:spPr>
          <a:xfrm>
            <a:off x="628650" y="1520251"/>
            <a:ext cx="7895932" cy="419705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marL="0" lvl="2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pPr>
            <a:r>
              <a:rPr kumimoji="0"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이번 장에서 배운 내용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계산 그래프를 이용하면 계산 과정을 시각적으로 파악할 수 있다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계산 그래프의 노드는 국소적 계산으로 구성된다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국소적 계산을 조합해 전체 계산을 구성한다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계산 그래프의 순전파는 통상의 계산을 수행한다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한편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계산 그래프의 역전파로는 각 노드의 미분을 구할 수 있다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신경망의 구성 요소를 계층으로 구현하여 기울기를 효율적으로 계산할 수 있다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오차역전파법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).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수치 미분과 오차역전파법의 결과를 비교하면 오차역전파법의 구현에 잘못 없는지 확인할 수 있다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기울기 확인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).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6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31F6F5F-7D4D-47F0-8CD3-49CEBDF6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 </a:t>
            </a:r>
            <a:r>
              <a:rPr lang="ko-KR" altLang="en-US"/>
              <a:t>오차역전파법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9ACE9-5D1A-4A97-A2DF-3B706CD1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DAA4-5882-49B6-BFF1-BE751675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5.1   </a:t>
            </a:r>
            <a:r>
              <a:rPr lang="ko-KR" altLang="en-US"/>
              <a:t>계산 그래프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5.2   </a:t>
            </a:r>
            <a:r>
              <a:rPr lang="ko-KR" altLang="en-US"/>
              <a:t>연쇄법칙</a:t>
            </a:r>
          </a:p>
          <a:p>
            <a:pPr marL="0" indent="0">
              <a:buNone/>
            </a:pPr>
            <a:r>
              <a:rPr lang="en-US" altLang="ko-KR"/>
              <a:t>5.3   </a:t>
            </a:r>
            <a:r>
              <a:rPr lang="ko-KR" altLang="en-US"/>
              <a:t>역전파</a:t>
            </a:r>
          </a:p>
          <a:p>
            <a:pPr marL="0" indent="0">
              <a:buNone/>
            </a:pPr>
            <a:r>
              <a:rPr lang="en-US" altLang="ko-KR"/>
              <a:t>5.4   </a:t>
            </a:r>
            <a:r>
              <a:rPr lang="ko-KR" altLang="en-US"/>
              <a:t>단순한 계층 구현하기</a:t>
            </a:r>
          </a:p>
          <a:p>
            <a:pPr marL="0" indent="0">
              <a:buNone/>
            </a:pPr>
            <a:r>
              <a:rPr lang="en-US" altLang="ko-KR"/>
              <a:t>5.5   </a:t>
            </a:r>
            <a:r>
              <a:rPr lang="ko-KR" altLang="en-US"/>
              <a:t>활성화 함수 계층 구현하기</a:t>
            </a:r>
          </a:p>
          <a:p>
            <a:pPr marL="0" indent="0">
              <a:buNone/>
            </a:pPr>
            <a:r>
              <a:rPr lang="en-US" altLang="ko-KR"/>
              <a:t>5.6   Affine/Softmax </a:t>
            </a:r>
            <a:r>
              <a:rPr lang="ko-KR" altLang="en-US"/>
              <a:t>계층 구현하기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5.7   </a:t>
            </a:r>
            <a:r>
              <a:rPr lang="ko-KR" altLang="en-US"/>
              <a:t>오차역전파법 구현하기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5.8   </a:t>
            </a:r>
            <a:r>
              <a:rPr lang="ko-KR" altLang="en-US"/>
              <a:t>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80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5.1  </a:t>
            </a:r>
            <a:r>
              <a:rPr lang="ko-KR" altLang="en-US"/>
              <a:t>계산 그래프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C2154247-B597-4515-9757-402D55FB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노드</a:t>
            </a:r>
            <a:r>
              <a:rPr lang="en-US" altLang="ko-KR">
                <a:sym typeface="Wingdings" panose="05000000000000000000" pitchFamily="2" charset="2"/>
              </a:rPr>
              <a:t>(node), </a:t>
            </a:r>
            <a:r>
              <a:rPr lang="ko-KR" altLang="en-US">
                <a:sym typeface="Wingdings" panose="05000000000000000000" pitchFamily="2" charset="2"/>
              </a:rPr>
              <a:t>엣지</a:t>
            </a:r>
            <a:r>
              <a:rPr lang="en-US" altLang="ko-KR">
                <a:sym typeface="Wingdings" panose="05000000000000000000" pitchFamily="2" charset="2"/>
              </a:rPr>
              <a:t>(edge) </a:t>
            </a:r>
            <a:r>
              <a:rPr lang="ko-KR" altLang="en-US">
                <a:sym typeface="Wingdings" panose="05000000000000000000" pitchFamily="2" charset="2"/>
              </a:rPr>
              <a:t>구성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순전파</a:t>
            </a:r>
            <a:r>
              <a:rPr lang="en-US" altLang="ko-KR">
                <a:sym typeface="Wingdings" panose="05000000000000000000" pitchFamily="2" charset="2"/>
              </a:rPr>
              <a:t>(forward propagation)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ko-KR" altLang="en-US">
                <a:sym typeface="Wingdings" panose="05000000000000000000" pitchFamily="2" charset="2"/>
              </a:rPr>
              <a:t>왼쪽에서 오른쪽으로 진행</a:t>
            </a:r>
            <a:endParaRPr lang="en-US" altLang="ko-KR">
              <a:sym typeface="Wingdings" panose="05000000000000000000" pitchFamily="2" charset="2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BA8F15-060D-4FAE-807A-ED59E7194F98}"/>
              </a:ext>
            </a:extLst>
          </p:cNvPr>
          <p:cNvGrpSpPr/>
          <p:nvPr/>
        </p:nvGrpSpPr>
        <p:grpSpPr>
          <a:xfrm>
            <a:off x="375920" y="3343097"/>
            <a:ext cx="8392160" cy="3302514"/>
            <a:chOff x="375920" y="3090614"/>
            <a:chExt cx="8392160" cy="3302514"/>
          </a:xfrm>
        </p:grpSpPr>
        <p:grpSp>
          <p:nvGrpSpPr>
            <p:cNvPr id="20" name="그룹 19"/>
            <p:cNvGrpSpPr/>
            <p:nvPr/>
          </p:nvGrpSpPr>
          <p:grpSpPr>
            <a:xfrm>
              <a:off x="435610" y="3608854"/>
              <a:ext cx="7817686" cy="2291536"/>
              <a:chOff x="92082" y="3509824"/>
              <a:chExt cx="7817686" cy="2291536"/>
            </a:xfrm>
          </p:grpSpPr>
          <p:pic>
            <p:nvPicPr>
              <p:cNvPr id="1026" name="Picture 2" descr="apple pictogram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83" t="5764" r="28616" b="5792"/>
              <a:stretch/>
            </p:blipFill>
            <p:spPr bwMode="auto">
              <a:xfrm>
                <a:off x="460276" y="3550960"/>
                <a:ext cx="580390" cy="72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1158240" y="3962400"/>
                <a:ext cx="138176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타원 6"/>
              <p:cNvSpPr/>
              <p:nvPr/>
            </p:nvSpPr>
            <p:spPr>
              <a:xfrm>
                <a:off x="2657574" y="3647440"/>
                <a:ext cx="629920" cy="6299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904402" y="3647440"/>
                <a:ext cx="629920" cy="6299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3403600" y="3962400"/>
                <a:ext cx="138176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>
                <a:off x="5648960" y="3962400"/>
                <a:ext cx="138176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0" name="Picture 6" descr="money pictogram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9569" y="3509824"/>
                <a:ext cx="640199" cy="808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직선 화살표 연결선 14"/>
              <p:cNvCxnSpPr/>
              <p:nvPr/>
            </p:nvCxnSpPr>
            <p:spPr>
              <a:xfrm flipV="1">
                <a:off x="2194560" y="4399280"/>
                <a:ext cx="558800" cy="6400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840722" y="4399280"/>
                <a:ext cx="1224038" cy="14020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1239520" y="5039360"/>
                <a:ext cx="965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1239520" y="5801360"/>
                <a:ext cx="26113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486649" y="3589697"/>
                <a:ext cx="84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100</a:t>
                </a:r>
                <a:endParaRPr lang="ko-KR" altLang="en-US" b="1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28720" y="3603153"/>
                <a:ext cx="84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200</a:t>
                </a:r>
                <a:endParaRPr lang="ko-KR" altLang="en-US" b="1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80305" y="3580311"/>
                <a:ext cx="84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220</a:t>
                </a:r>
                <a:endParaRPr lang="ko-KR" altLang="en-US" b="1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2082" y="4693641"/>
                <a:ext cx="1919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/>
                  <a:t>사과 수 </a:t>
                </a:r>
                <a:r>
                  <a:rPr lang="en-US" altLang="ko-KR" sz="1600" b="1"/>
                  <a:t>: 2</a:t>
                </a:r>
                <a:endParaRPr lang="ko-KR" altLang="en-US" sz="1600" b="1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3359" y="5459210"/>
                <a:ext cx="1686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/>
                  <a:t>소비세 </a:t>
                </a:r>
                <a:r>
                  <a:rPr lang="en-US" altLang="ko-KR" sz="1600" b="1"/>
                  <a:t>: 1.1</a:t>
                </a:r>
                <a:endParaRPr lang="ko-KR" altLang="en-US" sz="1600" b="1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75920" y="3090614"/>
              <a:ext cx="8392160" cy="3302514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145279" y="3904599"/>
                  <a:ext cx="336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279" y="3904599"/>
                  <a:ext cx="33663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394574" y="3904599"/>
                  <a:ext cx="336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574" y="3904599"/>
                  <a:ext cx="33663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46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A6FD7DA-8B34-43E1-8090-7E933233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5.1  </a:t>
            </a:r>
            <a:r>
              <a:rPr lang="ko-KR" altLang="en-US"/>
              <a:t>계산 그래프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E285AF-C919-40AE-B9FB-9A9DA331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사과 가격이 오르면 최종 금액에 어떤 영향을 끼칠까</a:t>
            </a:r>
            <a:r>
              <a:rPr lang="en-US" altLang="ko-KR">
                <a:sym typeface="Wingdings" panose="05000000000000000000" pitchFamily="2" charset="2"/>
              </a:rPr>
              <a:t>?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>
                <a:sym typeface="Wingdings" panose="05000000000000000000" pitchFamily="2" charset="2"/>
              </a:rPr>
              <a:t>→ 사과 가격에 대한 지불 금액의 미분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역전파</a:t>
            </a:r>
            <a:r>
              <a:rPr lang="en-US" altLang="ko-KR">
                <a:sym typeface="Wingdings" panose="05000000000000000000" pitchFamily="2" charset="2"/>
              </a:rPr>
              <a:t>(back propagation)</a:t>
            </a:r>
            <a:r>
              <a:rPr lang="ko-KR" altLang="en-US">
                <a:sym typeface="Wingdings" panose="05000000000000000000" pitchFamily="2" charset="2"/>
              </a:rPr>
              <a:t>에 의한 미분 값의 전달</a:t>
            </a:r>
            <a:endParaRPr lang="en-US" altLang="ko-KR">
              <a:sym typeface="Wingdings" panose="05000000000000000000" pitchFamily="2" charset="2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E563EB-5052-4F5C-BDC7-AF1FAD5E79BB}"/>
              </a:ext>
            </a:extLst>
          </p:cNvPr>
          <p:cNvGrpSpPr/>
          <p:nvPr/>
        </p:nvGrpSpPr>
        <p:grpSpPr>
          <a:xfrm>
            <a:off x="375920" y="3372971"/>
            <a:ext cx="8392160" cy="3302514"/>
            <a:chOff x="365760" y="3202374"/>
            <a:chExt cx="8392160" cy="3302514"/>
          </a:xfrm>
        </p:grpSpPr>
        <p:pic>
          <p:nvPicPr>
            <p:cNvPr id="32" name="Picture 2" descr="apple pictogram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83" t="5764" r="28616" b="5792"/>
            <a:stretch/>
          </p:blipFill>
          <p:spPr bwMode="auto">
            <a:xfrm>
              <a:off x="793644" y="3761750"/>
              <a:ext cx="580390" cy="72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직선 화살표 연결선 33"/>
            <p:cNvCxnSpPr/>
            <p:nvPr/>
          </p:nvCxnSpPr>
          <p:spPr>
            <a:xfrm>
              <a:off x="1491608" y="4051270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2990942" y="3858230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237770" y="3858230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3736968" y="4051270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982328" y="4051270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Picture 6" descr="money pictogram에 대한 이미지 검색결과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937" y="3720614"/>
              <a:ext cx="640199" cy="808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화살표 연결선 43"/>
            <p:cNvCxnSpPr/>
            <p:nvPr/>
          </p:nvCxnSpPr>
          <p:spPr>
            <a:xfrm flipV="1">
              <a:off x="2527928" y="4610070"/>
              <a:ext cx="558800" cy="64008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4174090" y="4610070"/>
              <a:ext cx="1224038" cy="140208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1572888" y="5250150"/>
              <a:ext cx="9652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1572888" y="6012150"/>
              <a:ext cx="261136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20017" y="3678567"/>
              <a:ext cx="843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>
                      <a:lumMod val="65000"/>
                    </a:schemeClr>
                  </a:solidFill>
                </a:rPr>
                <a:t>100</a:t>
              </a:r>
              <a:endParaRPr lang="ko-KR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2088" y="3692023"/>
              <a:ext cx="843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>
                      <a:lumMod val="65000"/>
                    </a:schemeClr>
                  </a:solidFill>
                </a:rPr>
                <a:t>200</a:t>
              </a:r>
              <a:endParaRPr lang="ko-KR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3673" y="3669181"/>
              <a:ext cx="843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>
                      <a:lumMod val="65000"/>
                    </a:schemeClr>
                  </a:solidFill>
                </a:rPr>
                <a:t>220</a:t>
              </a:r>
              <a:endParaRPr lang="ko-KR" altLang="en-US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5450" y="4884111"/>
              <a:ext cx="1746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bg1">
                      <a:lumMod val="65000"/>
                    </a:schemeClr>
                  </a:solidFill>
                </a:rPr>
                <a:t>사과 수 </a:t>
              </a:r>
              <a:r>
                <a:rPr lang="en-US" altLang="ko-KR" sz="1600" b="1">
                  <a:solidFill>
                    <a:schemeClr val="bg1">
                      <a:lumMod val="65000"/>
                    </a:schemeClr>
                  </a:solidFill>
                </a:rPr>
                <a:t>: 2</a:t>
              </a:r>
              <a:endParaRPr lang="ko-KR" altLang="en-US" sz="16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6728" y="5670000"/>
              <a:ext cx="1534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bg1">
                      <a:lumMod val="65000"/>
                    </a:schemeClr>
                  </a:solidFill>
                </a:rPr>
                <a:t>소비세 </a:t>
              </a:r>
              <a:r>
                <a:rPr lang="en-US" altLang="ko-KR" sz="1600" b="1">
                  <a:solidFill>
                    <a:schemeClr val="bg1">
                      <a:lumMod val="65000"/>
                    </a:schemeClr>
                  </a:solidFill>
                </a:rPr>
                <a:t>: 1.1</a:t>
              </a:r>
              <a:endParaRPr lang="ko-KR" altLang="en-US" sz="16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5760" y="3202374"/>
              <a:ext cx="8392160" cy="3302514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H="1">
              <a:off x="5982328" y="4284950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H="1">
              <a:off x="3736968" y="4284950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H="1">
              <a:off x="1480805" y="4284950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473418" y="4282770"/>
              <a:ext cx="54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1</a:t>
              </a:r>
              <a:endParaRPr lang="ko-KR" altLang="en-US" b="1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62018" y="4303484"/>
              <a:ext cx="60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1.1</a:t>
              </a:r>
              <a:endParaRPr lang="ko-KR" altLang="en-US" b="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79393" y="4303484"/>
              <a:ext cx="60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2.2</a:t>
              </a:r>
              <a:endParaRPr lang="ko-KR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29759" y="4017110"/>
                  <a:ext cx="336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59" y="4017110"/>
                  <a:ext cx="33663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387825" y="4019300"/>
                  <a:ext cx="336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825" y="4019300"/>
                  <a:ext cx="33663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770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5.2  </a:t>
            </a:r>
            <a:r>
              <a:rPr lang="ko-KR" altLang="en-US"/>
              <a:t>연쇄법칙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F6FCC8-8EA6-4F9C-A2E8-389282D5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계산그래프 상 역전파의 미분전달 원리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>
                <a:sym typeface="Wingdings" panose="05000000000000000000" pitchFamily="2" charset="2"/>
              </a:rPr>
              <a:t>→ 연쇄법칙을 따름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연쇄법칙 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ko-KR" altLang="en-US">
                <a:sym typeface="Wingdings" panose="05000000000000000000" pitchFamily="2" charset="2"/>
              </a:rPr>
              <a:t>최종 변화율은 중간 변화율들의 곱으로 나타내어짐</a:t>
            </a:r>
            <a:endParaRPr lang="en-US" altLang="ko-KR">
              <a:sym typeface="Wingdings" panose="05000000000000000000" pitchFamily="2" charset="2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0DFAF0-AF19-4C69-BD9C-4FC15A9588D9}"/>
              </a:ext>
            </a:extLst>
          </p:cNvPr>
          <p:cNvGrpSpPr/>
          <p:nvPr/>
        </p:nvGrpSpPr>
        <p:grpSpPr>
          <a:xfrm>
            <a:off x="375920" y="4069614"/>
            <a:ext cx="8392160" cy="2192586"/>
            <a:chOff x="337912" y="3578294"/>
            <a:chExt cx="8392160" cy="219258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2439120" y="4168651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3938454" y="3975611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4684480" y="4168651"/>
              <a:ext cx="138176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4684480" y="4402331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428317" y="4402331"/>
              <a:ext cx="13817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812126" y="4518502"/>
                  <a:ext cx="610745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126" y="4518502"/>
                  <a:ext cx="610745" cy="5266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29775" y="4569113"/>
                  <a:ext cx="291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775" y="4569113"/>
                  <a:ext cx="2911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2083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85057" y="3847886"/>
                  <a:ext cx="2682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057" y="3847886"/>
                  <a:ext cx="268279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287822" y="3826951"/>
                  <a:ext cx="2716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822" y="3826951"/>
                  <a:ext cx="27167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818" r="-4545" b="-217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08974579-4327-4D7C-B249-312E39F31E81}"/>
                </a:ext>
              </a:extLst>
            </p:cNvPr>
            <p:cNvSpPr txBox="1">
              <a:spLocks/>
            </p:cNvSpPr>
            <p:nvPr/>
          </p:nvSpPr>
          <p:spPr>
            <a:xfrm>
              <a:off x="3855262" y="5156752"/>
              <a:ext cx="4795520" cy="432802"/>
            </a:xfrm>
            <a:prstGeom prst="rect">
              <a:avLst/>
            </a:prstGeom>
          </p:spPr>
          <p:txBody>
            <a:bodyPr vert="horz" wrap="square" lIns="36000" tIns="36000" rIns="36000" bIns="3600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defRPr>
              </a:lvl1pPr>
              <a:lvl2pPr marL="534988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3275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81088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7788" indent="-22860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800">
                  <a:sym typeface="Wingdings" panose="05000000000000000000" pitchFamily="2" charset="2"/>
                </a:rPr>
                <a:t>-  </a:t>
              </a:r>
              <a:r>
                <a:rPr lang="ko-KR" altLang="en-US" sz="1800">
                  <a:sym typeface="Wingdings" panose="05000000000000000000" pitchFamily="2" charset="2"/>
                </a:rPr>
                <a:t>순방향과는 반대 방향으로 국소적 미분을 곱한다</a:t>
              </a:r>
              <a:endParaRPr lang="en-US" altLang="ko-KR" sz="1800">
                <a:sym typeface="Wingdings" panose="05000000000000000000" pitchFamily="2" charset="2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182345" y="3990684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680453" y="3939193"/>
              <a:ext cx="629920" cy="6299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117800" y="4152071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800" y="4152071"/>
                  <a:ext cx="27122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909" t="-6667" r="-13636" b="-3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337912" y="3578294"/>
              <a:ext cx="8392160" cy="2192586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C32C151-B812-4D21-A0C4-421EEA02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5.2  </a:t>
            </a:r>
            <a:r>
              <a:rPr lang="ko-KR" altLang="en-US"/>
              <a:t>연쇄법칙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C3E94F-21FB-42A7-B6FF-5A31A99A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474"/>
            <a:ext cx="7886700" cy="1641338"/>
          </a:xfrm>
        </p:spPr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계산그래프의 역전파를 통한 합성함수의 미분</a:t>
            </a:r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예</a:t>
            </a:r>
            <a:r>
              <a:rPr lang="en-US" altLang="ko-KR">
                <a:sym typeface="Wingdings" panose="05000000000000000000" pitchFamily="2" charset="2"/>
              </a:rPr>
              <a:t>)                                                         </a:t>
            </a:r>
            <a:r>
              <a:rPr lang="ko-KR" altLang="en-US">
                <a:sym typeface="Wingdings" panose="05000000000000000000" pitchFamily="2" charset="2"/>
              </a:rPr>
              <a:t>일 때</a:t>
            </a:r>
            <a:r>
              <a:rPr lang="en-US" altLang="ko-KR">
                <a:sym typeface="Wingdings" panose="05000000000000000000" pitchFamily="2" charset="2"/>
              </a:rPr>
              <a:t>,           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63187" y="2548817"/>
                <a:ext cx="18525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87" y="2548817"/>
                <a:ext cx="1852558" cy="369332"/>
              </a:xfrm>
              <a:prstGeom prst="rect">
                <a:avLst/>
              </a:prstGeom>
              <a:blipFill>
                <a:blip r:embed="rId2"/>
                <a:stretch>
                  <a:fillRect t="-3279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6634" y="2548817"/>
                <a:ext cx="1249680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34" y="2548817"/>
                <a:ext cx="1249680" cy="823815"/>
              </a:xfrm>
              <a:prstGeom prst="rect">
                <a:avLst/>
              </a:prstGeom>
              <a:blipFill>
                <a:blip r:embed="rId3"/>
                <a:stretch>
                  <a:fillRect r="-10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32865" y="2425729"/>
                <a:ext cx="52867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65" y="2425729"/>
                <a:ext cx="528670" cy="702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9B700-E491-4D7F-8AFA-0CE6CAB61280}"/>
              </a:ext>
            </a:extLst>
          </p:cNvPr>
          <p:cNvGrpSpPr/>
          <p:nvPr/>
        </p:nvGrpSpPr>
        <p:grpSpPr>
          <a:xfrm>
            <a:off x="379142" y="3734121"/>
            <a:ext cx="8392160" cy="2753904"/>
            <a:chOff x="379142" y="3588987"/>
            <a:chExt cx="8392160" cy="27539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AF6F2A2-9F47-4036-916D-B02ED1D56900}"/>
                </a:ext>
              </a:extLst>
            </p:cNvPr>
            <p:cNvGrpSpPr/>
            <p:nvPr/>
          </p:nvGrpSpPr>
          <p:grpSpPr>
            <a:xfrm>
              <a:off x="490894" y="3848706"/>
              <a:ext cx="6846726" cy="2207170"/>
              <a:chOff x="395360" y="3801676"/>
              <a:chExt cx="6846726" cy="2207170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2868940" y="4591586"/>
                <a:ext cx="629920" cy="6299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115768" y="4591586"/>
                <a:ext cx="629920" cy="6299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>
                <a:off x="3614966" y="4784626"/>
                <a:ext cx="138176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5860326" y="4784626"/>
                <a:ext cx="138176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5860326" y="5018306"/>
                <a:ext cx="13817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H="1">
                <a:off x="3614966" y="5018306"/>
                <a:ext cx="13817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027628" y="4711720"/>
                <a:ext cx="606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+</a:t>
                </a:r>
                <a:endParaRPr lang="ko-KR" altLang="en-US" b="1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127633" y="4711720"/>
                <a:ext cx="606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**2</a:t>
                </a:r>
                <a:endParaRPr lang="ko-KR" altLang="en-US" b="1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>
                <a:off x="1341121" y="3801676"/>
                <a:ext cx="1420405" cy="9905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 flipV="1">
                <a:off x="1341121" y="5018306"/>
                <a:ext cx="1420405" cy="9905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 flipH="1" flipV="1">
                <a:off x="1097281" y="3801676"/>
                <a:ext cx="1575157" cy="11035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139921" y="4375547"/>
                    <a:ext cx="3136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921" y="4375547"/>
                    <a:ext cx="3136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07859" y="4383137"/>
                    <a:ext cx="3386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7859" y="4383137"/>
                    <a:ext cx="3386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942661" y="3801676"/>
                    <a:ext cx="3571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2661" y="3801676"/>
                    <a:ext cx="35714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942661" y="5616624"/>
                    <a:ext cx="3611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2661" y="5616624"/>
                    <a:ext cx="3611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000" r="-1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07671" y="5221506"/>
                    <a:ext cx="510204" cy="7016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7671" y="5221506"/>
                    <a:ext cx="510204" cy="70166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835736" y="5221506"/>
                    <a:ext cx="510204" cy="7016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736" y="5221506"/>
                    <a:ext cx="510204" cy="70166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305846" y="5221506"/>
                    <a:ext cx="514051" cy="7022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846" y="5221506"/>
                    <a:ext cx="514051" cy="7022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95360" y="4315998"/>
                    <a:ext cx="510204" cy="7016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60" y="4315998"/>
                    <a:ext cx="510204" cy="70166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865470" y="4315998"/>
                    <a:ext cx="514051" cy="7022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470" y="4315998"/>
                    <a:ext cx="514051" cy="7022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323789" y="4315998"/>
                    <a:ext cx="528670" cy="7023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3789" y="4315998"/>
                    <a:ext cx="528670" cy="70230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71D614-D71E-45A7-AA86-378AC1901698}"/>
                </a:ext>
              </a:extLst>
            </p:cNvPr>
            <p:cNvSpPr txBox="1"/>
            <p:nvPr/>
          </p:nvSpPr>
          <p:spPr>
            <a:xfrm>
              <a:off x="6821604" y="3677688"/>
              <a:ext cx="1860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**2 : 2</a:t>
              </a:r>
              <a:r>
                <a:rPr lang="ko-KR" altLang="en-US" b="1"/>
                <a:t>제곱 계산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E61D9C7-47A7-4A08-B333-868228E7B9CB}"/>
                </a:ext>
              </a:extLst>
            </p:cNvPr>
            <p:cNvSpPr/>
            <p:nvPr/>
          </p:nvSpPr>
          <p:spPr>
            <a:xfrm>
              <a:off x="379142" y="3588987"/>
              <a:ext cx="8392160" cy="2753904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90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45650" y="2885806"/>
                <a:ext cx="5085688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 = 2(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50" y="2885806"/>
                <a:ext cx="5085688" cy="702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690610-ADC0-48B0-9E09-122146F3A7F1}"/>
              </a:ext>
            </a:extLst>
          </p:cNvPr>
          <p:cNvGrpSpPr/>
          <p:nvPr/>
        </p:nvGrpSpPr>
        <p:grpSpPr>
          <a:xfrm>
            <a:off x="621826" y="1172788"/>
            <a:ext cx="3696357" cy="1664815"/>
            <a:chOff x="1026161" y="898961"/>
            <a:chExt cx="3696357" cy="1664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6161" y="1319460"/>
                  <a:ext cx="1249680" cy="8238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161" y="1319460"/>
                  <a:ext cx="1249680" cy="823815"/>
                </a:xfrm>
                <a:prstGeom prst="rect">
                  <a:avLst/>
                </a:prstGeom>
                <a:blipFill>
                  <a:blip r:embed="rId3"/>
                  <a:stretch>
                    <a:fillRect r="-102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777453" y="898961"/>
                  <a:ext cx="945065" cy="16648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453" y="898961"/>
                  <a:ext cx="945065" cy="1664815"/>
                </a:xfrm>
                <a:prstGeom prst="rect">
                  <a:avLst/>
                </a:prstGeom>
                <a:blipFill>
                  <a:blip r:embed="rId4"/>
                  <a:stretch>
                    <a:fillRect r="-361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오른쪽 화살표 5"/>
            <p:cNvSpPr/>
            <p:nvPr/>
          </p:nvSpPr>
          <p:spPr>
            <a:xfrm>
              <a:off x="2693983" y="1731368"/>
              <a:ext cx="817617" cy="117408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5F6BADBA-79CD-4AE9-BDA8-61EC1784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5.2  </a:t>
            </a:r>
            <a:r>
              <a:rPr lang="ko-KR" altLang="en-US"/>
              <a:t>연쇄법칙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001FBE-339F-4261-B3B1-5182E7E6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FCAADE-1EF5-45C9-9805-AFAA5F5910C7}"/>
              </a:ext>
            </a:extLst>
          </p:cNvPr>
          <p:cNvGrpSpPr/>
          <p:nvPr/>
        </p:nvGrpSpPr>
        <p:grpSpPr>
          <a:xfrm>
            <a:off x="379142" y="3731352"/>
            <a:ext cx="8392160" cy="2753904"/>
            <a:chOff x="379142" y="3588987"/>
            <a:chExt cx="8392160" cy="275390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8AC6C7B-9673-4DD3-A9B5-1389F974352F}"/>
                </a:ext>
              </a:extLst>
            </p:cNvPr>
            <p:cNvGrpSpPr/>
            <p:nvPr/>
          </p:nvGrpSpPr>
          <p:grpSpPr>
            <a:xfrm>
              <a:off x="621826" y="3851354"/>
              <a:ext cx="6717672" cy="2322135"/>
              <a:chOff x="453294" y="3942080"/>
              <a:chExt cx="6717672" cy="2322135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2797820" y="4731990"/>
                <a:ext cx="629920" cy="6299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044648" y="4731990"/>
                <a:ext cx="629920" cy="6299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>
                <a:off x="3543846" y="4925030"/>
                <a:ext cx="138176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5789206" y="4925030"/>
                <a:ext cx="138176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H="1">
                <a:off x="5789206" y="5158710"/>
                <a:ext cx="13817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H="1">
                <a:off x="3543846" y="5158710"/>
                <a:ext cx="13817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956508" y="4852124"/>
                <a:ext cx="606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+</a:t>
                </a:r>
                <a:endParaRPr lang="ko-KR" altLang="en-US" b="1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56513" y="4852124"/>
                <a:ext cx="606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**2</a:t>
                </a:r>
                <a:endParaRPr lang="ko-KR" altLang="en-US" b="1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>
                <a:off x="1270001" y="3942080"/>
                <a:ext cx="1420405" cy="9905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 flipV="1">
                <a:off x="1270001" y="5158710"/>
                <a:ext cx="1420405" cy="9905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 flipH="1" flipV="1">
                <a:off x="1026161" y="3942080"/>
                <a:ext cx="1575157" cy="11035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8801" y="4515951"/>
                    <a:ext cx="3136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801" y="4515951"/>
                    <a:ext cx="3136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336739" y="4523541"/>
                    <a:ext cx="3386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6739" y="4523541"/>
                    <a:ext cx="3386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71541" y="3942080"/>
                    <a:ext cx="3571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541" y="3942080"/>
                    <a:ext cx="35714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871541" y="5757028"/>
                    <a:ext cx="3611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541" y="5757028"/>
                    <a:ext cx="3611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085" r="-339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57802" y="5290790"/>
                    <a:ext cx="29655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200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802" y="5290790"/>
                    <a:ext cx="29655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67" r="-4167" b="-39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681144" y="5340885"/>
                    <a:ext cx="110716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∙2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altLang="ko-KR" sz="2000" b="0" i="1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altLang="ko-KR" sz="2000" b="0" i="1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sz="2000" b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1144" y="5340885"/>
                    <a:ext cx="1107163" cy="9233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05" r="-3867" b="-105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53294" y="4554318"/>
                    <a:ext cx="143597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)∙1</m:t>
                          </m:r>
                        </m:oMath>
                      </m:oMathPara>
                    </a14:m>
                    <a:endParaRPr lang="ko-KR" altLang="en-US" sz="200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294" y="4554318"/>
                    <a:ext cx="1435971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6000" r="-424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67D49B-B2EC-4C31-98C0-0DB182587A57}"/>
                </a:ext>
              </a:extLst>
            </p:cNvPr>
            <p:cNvSpPr txBox="1"/>
            <p:nvPr/>
          </p:nvSpPr>
          <p:spPr>
            <a:xfrm>
              <a:off x="6821604" y="3677688"/>
              <a:ext cx="1860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**2 : 2</a:t>
              </a:r>
              <a:r>
                <a:rPr lang="ko-KR" altLang="en-US" b="1"/>
                <a:t>제곱 계산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B914EC7-FDEC-4BC5-89AD-66A8BB5B079A}"/>
                </a:ext>
              </a:extLst>
            </p:cNvPr>
            <p:cNvSpPr/>
            <p:nvPr/>
          </p:nvSpPr>
          <p:spPr>
            <a:xfrm>
              <a:off x="379142" y="3588987"/>
              <a:ext cx="8392160" cy="2753904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76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5.3  </a:t>
            </a:r>
            <a:r>
              <a:rPr lang="ko-KR" altLang="en-US"/>
              <a:t>역전파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3CC861-A220-4251-9EB6-4C642986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덧셈노드의 역전파</a:t>
            </a: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738662" y="2667628"/>
            <a:ext cx="629920" cy="6299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484688" y="2992748"/>
            <a:ext cx="138176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97350" y="2787762"/>
            <a:ext cx="6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+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009643" y="2583669"/>
                <a:ext cx="338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643" y="2583669"/>
                <a:ext cx="338682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98064" y="2215731"/>
                <a:ext cx="357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064" y="2215731"/>
                <a:ext cx="35714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4088" y="3313196"/>
                <a:ext cx="361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88" y="3313196"/>
                <a:ext cx="361125" cy="369332"/>
              </a:xfrm>
              <a:prstGeom prst="rect">
                <a:avLst/>
              </a:prstGeom>
              <a:blipFill>
                <a:blip r:embed="rId4"/>
                <a:stretch>
                  <a:fillRect l="-5085" r="-3390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/>
          <p:cNvSpPr/>
          <p:nvPr/>
        </p:nvSpPr>
        <p:spPr>
          <a:xfrm>
            <a:off x="5721842" y="4844862"/>
            <a:ext cx="629920" cy="6299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6486720" y="5169982"/>
            <a:ext cx="1381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80530" y="4964996"/>
            <a:ext cx="6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+</a:t>
            </a:r>
            <a:endParaRPr lang="ko-KR" altLang="en-US" b="1"/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4631205" y="4415179"/>
            <a:ext cx="903851" cy="630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22498" y="5334328"/>
                <a:ext cx="39427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498" y="5334328"/>
                <a:ext cx="394275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15425" y="5659063"/>
                <a:ext cx="69083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25" y="5659063"/>
                <a:ext cx="690830" cy="526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73118" y="4151837"/>
                <a:ext cx="69083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18" y="4151837"/>
                <a:ext cx="690830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04570" y="2804757"/>
                <a:ext cx="16164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70" y="2804757"/>
                <a:ext cx="1616405" cy="369332"/>
              </a:xfrm>
              <a:prstGeom prst="rect">
                <a:avLst/>
              </a:prstGeom>
              <a:blipFill>
                <a:blip r:embed="rId8"/>
                <a:stretch>
                  <a:fillRect l="-10943" t="-16393" r="-5660" b="-45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4570" y="4326302"/>
                <a:ext cx="1356910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  <m:e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70" y="4326302"/>
                <a:ext cx="1356910" cy="1664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/>
          <p:nvPr/>
        </p:nvCxnSpPr>
        <p:spPr>
          <a:xfrm flipH="1">
            <a:off x="4621193" y="5336472"/>
            <a:ext cx="903851" cy="630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4718705" y="3115298"/>
            <a:ext cx="903851" cy="63031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699853" y="2275603"/>
            <a:ext cx="903851" cy="63031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08974579-4327-4D7C-B249-312E39F31E81}"/>
              </a:ext>
            </a:extLst>
          </p:cNvPr>
          <p:cNvSpPr txBox="1">
            <a:spLocks/>
          </p:cNvSpPr>
          <p:nvPr/>
        </p:nvSpPr>
        <p:spPr>
          <a:xfrm>
            <a:off x="3881120" y="6245483"/>
            <a:ext cx="5064257" cy="432802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>
                <a:sym typeface="Wingdings" panose="05000000000000000000" pitchFamily="2" charset="2"/>
              </a:rPr>
              <a:t>-  </a:t>
            </a:r>
            <a:r>
              <a:rPr lang="ko-KR" altLang="en-US" sz="1800">
                <a:sym typeface="Wingdings" panose="05000000000000000000" pitchFamily="2" charset="2"/>
              </a:rPr>
              <a:t>덧셈노드의 역전파는 입력값을 그대로 흘러보낸다</a:t>
            </a:r>
            <a:r>
              <a:rPr lang="en-US" altLang="ko-KR" sz="180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6D3139-CA09-471F-A865-211D432C3553}"/>
              </a:ext>
            </a:extLst>
          </p:cNvPr>
          <p:cNvCxnSpPr/>
          <p:nvPr/>
        </p:nvCxnSpPr>
        <p:spPr>
          <a:xfrm>
            <a:off x="871470" y="4074669"/>
            <a:ext cx="749944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9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6347</TotalTime>
  <Words>911</Words>
  <Application>Microsoft Office PowerPoint</Application>
  <PresentationFormat>화면 슬라이드 쇼(4:3)</PresentationFormat>
  <Paragraphs>326</Paragraphs>
  <Slides>26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맑은 고딕 Semilight</vt:lpstr>
      <vt:lpstr>Arial</vt:lpstr>
      <vt:lpstr>나눔바른고딕</vt:lpstr>
      <vt:lpstr>나눔바른고딕 UltraLight</vt:lpstr>
      <vt:lpstr>Wingdings</vt:lpstr>
      <vt:lpstr>맑은 고딕</vt:lpstr>
      <vt:lpstr>Cambria Math</vt:lpstr>
      <vt:lpstr>Office 테마</vt:lpstr>
      <vt:lpstr>오차역전파법</vt:lpstr>
      <vt:lpstr>오차역전파법</vt:lpstr>
      <vt:lpstr>5.  오차역전파법</vt:lpstr>
      <vt:lpstr>5.1  계산 그래프</vt:lpstr>
      <vt:lpstr>5.1  계산 그래프</vt:lpstr>
      <vt:lpstr>5.2  연쇄법칙</vt:lpstr>
      <vt:lpstr>5.2  연쇄법칙</vt:lpstr>
      <vt:lpstr>5.2  연쇄법칙</vt:lpstr>
      <vt:lpstr>5.3  역전파</vt:lpstr>
      <vt:lpstr>5.3  역전파</vt:lpstr>
      <vt:lpstr>5.3  역전파</vt:lpstr>
      <vt:lpstr>5.3  역전파</vt:lpstr>
      <vt:lpstr>5.4  단순한 계층 구현하기</vt:lpstr>
      <vt:lpstr>5.5  활성화 함수 계층 구현하기</vt:lpstr>
      <vt:lpstr>5.5  활성화 함수 계층 구현하기</vt:lpstr>
      <vt:lpstr>5.5  활성화 함수 계층 구현하기</vt:lpstr>
      <vt:lpstr>5.6  Affine / Softmax 계층 구현하기</vt:lpstr>
      <vt:lpstr>PowerPoint 프레젠테이션</vt:lpstr>
      <vt:lpstr>PowerPoint 프레젠테이션</vt:lpstr>
      <vt:lpstr>PowerPoint 프레젠테이션</vt:lpstr>
      <vt:lpstr>PowerPoint 프레젠테이션</vt:lpstr>
      <vt:lpstr>5.7  오차역전파법 구현하기</vt:lpstr>
      <vt:lpstr>PowerPoint 프레젠테이션</vt:lpstr>
      <vt:lpstr>PowerPoint 프레젠테이션</vt:lpstr>
      <vt:lpstr>PowerPoint 프레젠테이션</vt:lpstr>
      <vt:lpstr>5.8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오차역전파법</dc:title>
  <dc:creator>서성발</dc:creator>
  <cp:lastModifiedBy>서성발</cp:lastModifiedBy>
  <cp:revision>126</cp:revision>
  <dcterms:created xsi:type="dcterms:W3CDTF">2017-09-11T15:40:54Z</dcterms:created>
  <dcterms:modified xsi:type="dcterms:W3CDTF">2017-11-01T15:28:06Z</dcterms:modified>
</cp:coreProperties>
</file>