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5" r:id="rId3"/>
    <p:sldId id="288" r:id="rId4"/>
    <p:sldId id="308" r:id="rId5"/>
    <p:sldId id="310" r:id="rId6"/>
    <p:sldId id="318" r:id="rId7"/>
    <p:sldId id="313" r:id="rId8"/>
    <p:sldId id="320" r:id="rId9"/>
    <p:sldId id="321" r:id="rId10"/>
    <p:sldId id="314" r:id="rId11"/>
    <p:sldId id="322" r:id="rId12"/>
    <p:sldId id="325" r:id="rId13"/>
    <p:sldId id="326" r:id="rId14"/>
    <p:sldId id="327"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DFB49225-9A8E-44CA-B66A-25F96F828766}">
          <p14:sldIdLst>
            <p14:sldId id="256"/>
            <p14:sldId id="295"/>
            <p14:sldId id="288"/>
            <p14:sldId id="308"/>
            <p14:sldId id="310"/>
            <p14:sldId id="318"/>
            <p14:sldId id="313"/>
            <p14:sldId id="320"/>
            <p14:sldId id="321"/>
            <p14:sldId id="314"/>
            <p14:sldId id="322"/>
            <p14:sldId id="325"/>
            <p14:sldId id="326"/>
            <p14:sldId id="327"/>
          </p14:sldIdLst>
        </p14:section>
        <p14:section name="제목 없는 구역" id="{AB06AB8F-D6C7-4345-B24D-4D954AAA28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23" autoAdjust="0"/>
    <p:restoredTop sz="94660"/>
  </p:normalViewPr>
  <p:slideViewPr>
    <p:cSldViewPr snapToGrid="0">
      <p:cViewPr varScale="1">
        <p:scale>
          <a:sx n="114" d="100"/>
          <a:sy n="114" d="100"/>
        </p:scale>
        <p:origin x="576" y="96"/>
      </p:cViewPr>
      <p:guideLst/>
    </p:cSldViewPr>
  </p:slideViewPr>
  <p:notesTextViewPr>
    <p:cViewPr>
      <p:scale>
        <a:sx n="1" d="1"/>
        <a:sy n="1" d="1"/>
      </p:scale>
      <p:origin x="0" y="0"/>
    </p:cViewPr>
  </p:notesTextViewPr>
  <p:notesViewPr>
    <p:cSldViewPr snapToGrid="0">
      <p:cViewPr varScale="1">
        <p:scale>
          <a:sx n="64" d="100"/>
          <a:sy n="64" d="100"/>
        </p:scale>
        <p:origin x="113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E6ACC-2BC2-4696-B17F-58B7A0A446DF}" type="datetimeFigureOut">
              <a:rPr lang="ko-KR" altLang="en-US" smtClean="0"/>
              <a:t>2019-12-02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C8931-3F30-4438-BEDA-F2EA4798D557}" type="slidenum">
              <a:rPr lang="ko-KR" altLang="en-US" smtClean="0"/>
              <a:t>‹#›</a:t>
            </a:fld>
            <a:endParaRPr lang="ko-KR" altLang="en-US"/>
          </a:p>
        </p:txBody>
      </p:sp>
    </p:spTree>
    <p:extLst>
      <p:ext uri="{BB962C8B-B14F-4D97-AF65-F5344CB8AC3E}">
        <p14:creationId xmlns:p14="http://schemas.microsoft.com/office/powerpoint/2010/main" val="9178923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280734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422469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335254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247069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3956857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420076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73850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151655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39383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223253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5886E34-028A-43C2-8D62-DB379F692A64}" type="datetimeFigureOut">
              <a:rPr lang="ko-KR" altLang="en-US" smtClean="0"/>
              <a:t>2019-12-02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155994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86E34-028A-43C2-8D62-DB379F692A64}" type="datetimeFigureOut">
              <a:rPr lang="ko-KR" altLang="en-US" smtClean="0"/>
              <a:t>2019-12-02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0C622-CCF7-41F5-BD5B-01D7A6716FA6}" type="slidenum">
              <a:rPr lang="ko-KR" altLang="en-US" smtClean="0"/>
              <a:t>‹#›</a:t>
            </a:fld>
            <a:endParaRPr lang="ko-KR" altLang="en-US"/>
          </a:p>
        </p:txBody>
      </p:sp>
    </p:spTree>
    <p:extLst>
      <p:ext uri="{BB962C8B-B14F-4D97-AF65-F5344CB8AC3E}">
        <p14:creationId xmlns:p14="http://schemas.microsoft.com/office/powerpoint/2010/main" val="2663398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게임 소프트웨어 공학</a:t>
            </a:r>
            <a:br>
              <a:rPr lang="en-US" altLang="ko-KR" dirty="0"/>
            </a:br>
            <a:r>
              <a:rPr lang="ko-KR" altLang="en-US" dirty="0"/>
              <a:t>실습 </a:t>
            </a:r>
            <a:r>
              <a:rPr lang="en-US" altLang="ko-KR" dirty="0"/>
              <a:t>11</a:t>
            </a:r>
            <a:endParaRPr lang="ko-KR" altLang="en-US" dirty="0"/>
          </a:p>
        </p:txBody>
      </p:sp>
      <p:sp>
        <p:nvSpPr>
          <p:cNvPr id="3" name="부제목 2"/>
          <p:cNvSpPr>
            <a:spLocks noGrp="1"/>
          </p:cNvSpPr>
          <p:nvPr>
            <p:ph type="subTitle" idx="1"/>
          </p:nvPr>
        </p:nvSpPr>
        <p:spPr/>
        <p:txBody>
          <a:bodyPr/>
          <a:lstStyle/>
          <a:p>
            <a:r>
              <a:rPr lang="ko-KR" altLang="en-US"/>
              <a:t>한국산업기술대학교</a:t>
            </a:r>
            <a:endParaRPr lang="en-US" altLang="ko-KR" dirty="0"/>
          </a:p>
          <a:p>
            <a:r>
              <a:rPr lang="ko-KR" altLang="en-US" dirty="0"/>
              <a:t>게임공학부</a:t>
            </a:r>
            <a:endParaRPr lang="en-US" altLang="ko-KR" dirty="0"/>
          </a:p>
          <a:p>
            <a:r>
              <a:rPr lang="ko-KR" altLang="en-US" dirty="0" err="1"/>
              <a:t>이택희</a:t>
            </a:r>
            <a:endParaRPr lang="ko-KR" altLang="en-US" dirty="0"/>
          </a:p>
        </p:txBody>
      </p:sp>
    </p:spTree>
    <p:extLst>
      <p:ext uri="{BB962C8B-B14F-4D97-AF65-F5344CB8AC3E}">
        <p14:creationId xmlns:p14="http://schemas.microsoft.com/office/powerpoint/2010/main" val="73088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TextureAnim</a:t>
            </a:r>
            <a:r>
              <a:rPr lang="en-US" altLang="ko-KR" dirty="0"/>
              <a:t> API </a:t>
            </a:r>
            <a:r>
              <a:rPr lang="ko-KR" altLang="en-US" dirty="0"/>
              <a:t>추가</a:t>
            </a:r>
          </a:p>
        </p:txBody>
      </p:sp>
      <p:sp>
        <p:nvSpPr>
          <p:cNvPr id="3" name="내용 개체 틀 2"/>
          <p:cNvSpPr>
            <a:spLocks noGrp="1"/>
          </p:cNvSpPr>
          <p:nvPr>
            <p:ph idx="1"/>
          </p:nvPr>
        </p:nvSpPr>
        <p:spPr/>
        <p:txBody>
          <a:bodyPr>
            <a:normAutofit fontScale="70000" lnSpcReduction="20000"/>
          </a:bodyPr>
          <a:lstStyle/>
          <a:p>
            <a:r>
              <a:rPr lang="ko-KR" altLang="en-US" dirty="0"/>
              <a:t>신규 </a:t>
            </a:r>
            <a:r>
              <a:rPr lang="en-US" altLang="ko-KR" dirty="0"/>
              <a:t>API </a:t>
            </a:r>
            <a:r>
              <a:rPr lang="ko-KR" altLang="en-US" dirty="0"/>
              <a:t>사용</a:t>
            </a:r>
            <a:endParaRPr lang="en-US" altLang="ko-KR" dirty="0"/>
          </a:p>
          <a:p>
            <a:endParaRPr lang="en-US" altLang="ko-KR" dirty="0"/>
          </a:p>
          <a:p>
            <a:r>
              <a:rPr lang="en-US" altLang="ko-KR" dirty="0"/>
              <a:t>void </a:t>
            </a:r>
            <a:r>
              <a:rPr lang="en-US" altLang="ko-KR" dirty="0" err="1"/>
              <a:t>DrawTextureRectAnim</a:t>
            </a:r>
            <a:r>
              <a:rPr lang="en-US" altLang="ko-KR" dirty="0"/>
              <a:t>(</a:t>
            </a:r>
          </a:p>
          <a:p>
            <a:pPr marL="0" indent="0">
              <a:buNone/>
            </a:pPr>
            <a:r>
              <a:rPr lang="en-US" altLang="ko-KR" dirty="0"/>
              <a:t>float x, float y, float z,</a:t>
            </a:r>
          </a:p>
          <a:p>
            <a:pPr marL="0" indent="0">
              <a:buNone/>
            </a:pPr>
            <a:r>
              <a:rPr lang="en-US" altLang="ko-KR" dirty="0"/>
              <a:t>float </a:t>
            </a:r>
            <a:r>
              <a:rPr lang="en-US" altLang="ko-KR" dirty="0" err="1"/>
              <a:t>sizeX</a:t>
            </a:r>
            <a:r>
              <a:rPr lang="en-US" altLang="ko-KR" dirty="0"/>
              <a:t>, float </a:t>
            </a:r>
            <a:r>
              <a:rPr lang="en-US" altLang="ko-KR" dirty="0" err="1"/>
              <a:t>sizeY</a:t>
            </a:r>
            <a:r>
              <a:rPr lang="en-US" altLang="ko-KR" dirty="0"/>
              <a:t>, float </a:t>
            </a:r>
            <a:r>
              <a:rPr lang="en-US" altLang="ko-KR" dirty="0" err="1"/>
              <a:t>sizeZ</a:t>
            </a:r>
            <a:r>
              <a:rPr lang="en-US" altLang="ko-KR" dirty="0"/>
              <a:t>,</a:t>
            </a:r>
          </a:p>
          <a:p>
            <a:pPr marL="0" indent="0">
              <a:buNone/>
            </a:pPr>
            <a:r>
              <a:rPr lang="en-US" altLang="ko-KR" dirty="0"/>
              <a:t>float r, float g, float b, float a,</a:t>
            </a:r>
          </a:p>
          <a:p>
            <a:pPr marL="0" indent="0">
              <a:buNone/>
            </a:pPr>
            <a:r>
              <a:rPr lang="en-US" altLang="ko-KR" dirty="0"/>
              <a:t>int </a:t>
            </a:r>
            <a:r>
              <a:rPr lang="en-US" altLang="ko-KR" dirty="0" err="1"/>
              <a:t>textureID</a:t>
            </a:r>
            <a:r>
              <a:rPr lang="en-US" altLang="ko-KR" dirty="0"/>
              <a:t>,</a:t>
            </a:r>
          </a:p>
          <a:p>
            <a:pPr marL="0" indent="0">
              <a:buNone/>
            </a:pPr>
            <a:r>
              <a:rPr lang="en-US" altLang="ko-KR" dirty="0"/>
              <a:t>int </a:t>
            </a:r>
            <a:r>
              <a:rPr lang="en-US" altLang="ko-KR" dirty="0" err="1"/>
              <a:t>totalX</a:t>
            </a:r>
            <a:r>
              <a:rPr lang="en-US" altLang="ko-KR" dirty="0"/>
              <a:t>,</a:t>
            </a:r>
          </a:p>
          <a:p>
            <a:pPr marL="0" indent="0">
              <a:buNone/>
            </a:pPr>
            <a:r>
              <a:rPr lang="en-US" altLang="ko-KR" dirty="0"/>
              <a:t>int </a:t>
            </a:r>
            <a:r>
              <a:rPr lang="en-US" altLang="ko-KR" dirty="0" err="1"/>
              <a:t>totalY</a:t>
            </a:r>
            <a:r>
              <a:rPr lang="en-US" altLang="ko-KR" dirty="0"/>
              <a:t>,</a:t>
            </a:r>
          </a:p>
          <a:p>
            <a:pPr marL="0" indent="0">
              <a:buNone/>
            </a:pPr>
            <a:r>
              <a:rPr lang="en-US" altLang="ko-KR" dirty="0"/>
              <a:t>int </a:t>
            </a:r>
            <a:r>
              <a:rPr lang="en-US" altLang="ko-KR" dirty="0" err="1"/>
              <a:t>currX</a:t>
            </a:r>
            <a:r>
              <a:rPr lang="en-US" altLang="ko-KR" dirty="0"/>
              <a:t>,</a:t>
            </a:r>
          </a:p>
          <a:p>
            <a:pPr marL="0" indent="0">
              <a:buNone/>
            </a:pPr>
            <a:r>
              <a:rPr lang="en-US" altLang="ko-KR" dirty="0"/>
              <a:t>int </a:t>
            </a:r>
            <a:r>
              <a:rPr lang="en-US" altLang="ko-KR" dirty="0" err="1"/>
              <a:t>currY</a:t>
            </a:r>
            <a:r>
              <a:rPr lang="en-US" altLang="ko-KR" dirty="0"/>
              <a:t>);</a:t>
            </a:r>
            <a:endParaRPr lang="ko-KR" altLang="en-US" dirty="0"/>
          </a:p>
        </p:txBody>
      </p:sp>
    </p:spTree>
    <p:extLst>
      <p:ext uri="{BB962C8B-B14F-4D97-AF65-F5344CB8AC3E}">
        <p14:creationId xmlns:p14="http://schemas.microsoft.com/office/powerpoint/2010/main" val="10289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TextureAnim</a:t>
            </a:r>
            <a:r>
              <a:rPr lang="en-US" altLang="ko-KR" dirty="0"/>
              <a:t> API </a:t>
            </a:r>
            <a:r>
              <a:rPr lang="ko-KR" altLang="en-US" dirty="0"/>
              <a:t>추가</a:t>
            </a: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26" y="2730490"/>
            <a:ext cx="8705589" cy="1450932"/>
          </a:xfrm>
          <a:prstGeom prst="rect">
            <a:avLst/>
          </a:prstGeom>
          <a:ln>
            <a:solidFill>
              <a:schemeClr val="tx1"/>
            </a:solidFill>
          </a:ln>
        </p:spPr>
      </p:pic>
      <p:sp>
        <p:nvSpPr>
          <p:cNvPr id="3" name="오른쪽 중괄호 2"/>
          <p:cNvSpPr/>
          <p:nvPr/>
        </p:nvSpPr>
        <p:spPr>
          <a:xfrm rot="5400000">
            <a:off x="4341834" y="174744"/>
            <a:ext cx="651353" cy="87108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p:cNvSpPr txBox="1"/>
          <p:nvPr/>
        </p:nvSpPr>
        <p:spPr>
          <a:xfrm>
            <a:off x="4345489" y="4855825"/>
            <a:ext cx="851770" cy="523220"/>
          </a:xfrm>
          <a:prstGeom prst="rect">
            <a:avLst/>
          </a:prstGeom>
          <a:noFill/>
        </p:spPr>
        <p:txBody>
          <a:bodyPr wrap="square" rtlCol="0">
            <a:spAutoFit/>
          </a:bodyPr>
          <a:lstStyle/>
          <a:p>
            <a:r>
              <a:rPr lang="en-US" altLang="ko-KR" sz="2800" dirty="0"/>
              <a:t>6</a:t>
            </a:r>
            <a:r>
              <a:rPr lang="ko-KR" altLang="en-US" sz="2800" dirty="0"/>
              <a:t>개</a:t>
            </a:r>
          </a:p>
        </p:txBody>
      </p:sp>
      <p:sp>
        <p:nvSpPr>
          <p:cNvPr id="27" name="오른쪽 중괄호 26"/>
          <p:cNvSpPr/>
          <p:nvPr/>
        </p:nvSpPr>
        <p:spPr>
          <a:xfrm>
            <a:off x="9022914" y="2730490"/>
            <a:ext cx="572023" cy="14509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p:cNvSpPr txBox="1"/>
          <p:nvPr/>
        </p:nvSpPr>
        <p:spPr>
          <a:xfrm>
            <a:off x="9696191" y="3194346"/>
            <a:ext cx="851770" cy="523220"/>
          </a:xfrm>
          <a:prstGeom prst="rect">
            <a:avLst/>
          </a:prstGeom>
          <a:noFill/>
        </p:spPr>
        <p:txBody>
          <a:bodyPr wrap="square" rtlCol="0">
            <a:spAutoFit/>
          </a:bodyPr>
          <a:lstStyle/>
          <a:p>
            <a:r>
              <a:rPr lang="en-US" altLang="ko-KR" sz="2800" dirty="0"/>
              <a:t>1</a:t>
            </a:r>
            <a:r>
              <a:rPr lang="ko-KR" altLang="en-US" sz="2800" dirty="0"/>
              <a:t>개</a:t>
            </a:r>
          </a:p>
        </p:txBody>
      </p:sp>
      <p:sp>
        <p:nvSpPr>
          <p:cNvPr id="31" name="직사각형 30"/>
          <p:cNvSpPr/>
          <p:nvPr/>
        </p:nvSpPr>
        <p:spPr>
          <a:xfrm>
            <a:off x="355237" y="3071234"/>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(0, 0)</a:t>
            </a:r>
            <a:endParaRPr lang="ko-KR" altLang="en-US" sz="4400" dirty="0">
              <a:effectLst>
                <a:outerShdw blurRad="38100" dist="38100" dir="2700000" algn="tl">
                  <a:srgbClr val="000000">
                    <a:alpha val="43137"/>
                  </a:srgbClr>
                </a:outerShdw>
              </a:effectLst>
            </a:endParaRPr>
          </a:p>
        </p:txBody>
      </p:sp>
      <p:pic>
        <p:nvPicPr>
          <p:cNvPr id="18" name="그림 17"/>
          <p:cNvPicPr>
            <a:picLocks noChangeAspect="1"/>
          </p:cNvPicPr>
          <p:nvPr/>
        </p:nvPicPr>
        <p:blipFill rotWithShape="1">
          <a:blip r:embed="rId2">
            <a:extLst>
              <a:ext uri="{28A0092B-C50C-407E-A947-70E740481C1C}">
                <a14:useLocalDpi xmlns:a14="http://schemas.microsoft.com/office/drawing/2010/main" val="0"/>
              </a:ext>
            </a:extLst>
          </a:blip>
          <a:srcRect r="83153"/>
          <a:stretch/>
        </p:blipFill>
        <p:spPr>
          <a:xfrm>
            <a:off x="10151823" y="5199049"/>
            <a:ext cx="1466589" cy="1450932"/>
          </a:xfrm>
          <a:prstGeom prst="rect">
            <a:avLst/>
          </a:prstGeom>
          <a:ln>
            <a:solidFill>
              <a:schemeClr val="tx1"/>
            </a:solidFill>
          </a:ln>
        </p:spPr>
      </p:pic>
      <p:sp>
        <p:nvSpPr>
          <p:cNvPr id="7" name="아래쪽 화살표 6"/>
          <p:cNvSpPr/>
          <p:nvPr/>
        </p:nvSpPr>
        <p:spPr>
          <a:xfrm>
            <a:off x="11036167" y="2592025"/>
            <a:ext cx="433192" cy="2329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820452" y="3082757"/>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(1, 0)</a:t>
            </a:r>
            <a:endParaRPr lang="ko-KR" altLang="en-US" sz="4400" dirty="0">
              <a:effectLst>
                <a:outerShdw blurRad="38100" dist="38100" dir="2700000" algn="tl">
                  <a:srgbClr val="000000">
                    <a:alpha val="43137"/>
                  </a:srgbClr>
                </a:outerShdw>
              </a:effectLst>
            </a:endParaRPr>
          </a:p>
        </p:txBody>
      </p:sp>
      <p:sp>
        <p:nvSpPr>
          <p:cNvPr id="22" name="직사각형 21"/>
          <p:cNvSpPr/>
          <p:nvPr/>
        </p:nvSpPr>
        <p:spPr>
          <a:xfrm>
            <a:off x="3285666" y="3071233"/>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(2, 0)</a:t>
            </a:r>
            <a:endParaRPr lang="ko-KR" altLang="en-US" sz="4400" dirty="0">
              <a:effectLst>
                <a:outerShdw blurRad="38100" dist="38100" dir="2700000" algn="tl">
                  <a:srgbClr val="000000">
                    <a:alpha val="43137"/>
                  </a:srgbClr>
                </a:outerShdw>
              </a:effectLst>
            </a:endParaRPr>
          </a:p>
        </p:txBody>
      </p:sp>
      <p:sp>
        <p:nvSpPr>
          <p:cNvPr id="23" name="직사각형 22"/>
          <p:cNvSpPr/>
          <p:nvPr/>
        </p:nvSpPr>
        <p:spPr>
          <a:xfrm>
            <a:off x="4689076" y="3059709"/>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(3, 0)</a:t>
            </a:r>
            <a:endParaRPr lang="ko-KR" altLang="en-US" sz="4400" dirty="0">
              <a:effectLst>
                <a:outerShdw blurRad="38100" dist="38100" dir="2700000" algn="tl">
                  <a:srgbClr val="000000">
                    <a:alpha val="43137"/>
                  </a:srgbClr>
                </a:outerShdw>
              </a:effectLst>
            </a:endParaRPr>
          </a:p>
        </p:txBody>
      </p:sp>
      <p:sp>
        <p:nvSpPr>
          <p:cNvPr id="24" name="직사각형 23"/>
          <p:cNvSpPr/>
          <p:nvPr/>
        </p:nvSpPr>
        <p:spPr>
          <a:xfrm>
            <a:off x="6192202" y="3082757"/>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(4, 0)</a:t>
            </a:r>
            <a:endParaRPr lang="ko-KR" altLang="en-US" sz="4400" dirty="0">
              <a:effectLst>
                <a:outerShdw blurRad="38100" dist="38100" dir="2700000" algn="tl">
                  <a:srgbClr val="000000">
                    <a:alpha val="43137"/>
                  </a:srgbClr>
                </a:outerShdw>
              </a:effectLst>
            </a:endParaRPr>
          </a:p>
        </p:txBody>
      </p:sp>
      <p:sp>
        <p:nvSpPr>
          <p:cNvPr id="26" name="직사각형 25"/>
          <p:cNvSpPr/>
          <p:nvPr/>
        </p:nvSpPr>
        <p:spPr>
          <a:xfrm>
            <a:off x="7685140" y="3082757"/>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(5, 0)</a:t>
            </a:r>
            <a:endParaRPr lang="ko-KR" altLang="en-US" sz="4400" dirty="0">
              <a:effectLst>
                <a:outerShdw blurRad="38100" dist="38100" dir="2700000" algn="tl">
                  <a:srgbClr val="000000">
                    <a:alpha val="43137"/>
                  </a:srgbClr>
                </a:outerShdw>
              </a:effectLst>
            </a:endParaRPr>
          </a:p>
        </p:txBody>
      </p:sp>
      <p:sp>
        <p:nvSpPr>
          <p:cNvPr id="28" name="직사각형 27"/>
          <p:cNvSpPr/>
          <p:nvPr/>
        </p:nvSpPr>
        <p:spPr>
          <a:xfrm>
            <a:off x="10151823" y="5539794"/>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(0, 0)</a:t>
            </a:r>
            <a:endParaRPr lang="ko-KR" altLang="en-US" sz="4400" dirty="0">
              <a:effectLst>
                <a:outerShdw blurRad="38100" dist="38100" dir="2700000" algn="tl">
                  <a:srgbClr val="000000">
                    <a:alpha val="43137"/>
                  </a:srgbClr>
                </a:outerShdw>
              </a:effectLst>
            </a:endParaRPr>
          </a:p>
        </p:txBody>
      </p:sp>
      <p:sp>
        <p:nvSpPr>
          <p:cNvPr id="19" name="직사각형 18">
            <a:extLst>
              <a:ext uri="{FF2B5EF4-FFF2-40B4-BE49-F238E27FC236}">
                <a16:creationId xmlns:a16="http://schemas.microsoft.com/office/drawing/2014/main" id="{8D0F4A77-4AC0-4D4A-B09A-43D41EADAEAD}"/>
              </a:ext>
            </a:extLst>
          </p:cNvPr>
          <p:cNvSpPr/>
          <p:nvPr/>
        </p:nvSpPr>
        <p:spPr>
          <a:xfrm>
            <a:off x="96202" y="1723105"/>
            <a:ext cx="12191999" cy="584775"/>
          </a:xfrm>
          <a:prstGeom prst="rect">
            <a:avLst/>
          </a:prstGeom>
        </p:spPr>
        <p:txBody>
          <a:bodyPr wrap="square">
            <a:spAutoFit/>
          </a:bodyPr>
          <a:lstStyle/>
          <a:p>
            <a:pPr algn="ctr"/>
            <a:r>
              <a:rPr lang="en-US" altLang="ko-KR" sz="3200" dirty="0" err="1"/>
              <a:t>totalX</a:t>
            </a:r>
            <a:r>
              <a:rPr lang="en-US" altLang="ko-KR" sz="3200" dirty="0"/>
              <a:t>=6, totally=1, </a:t>
            </a:r>
            <a:r>
              <a:rPr lang="en-US" altLang="ko-KR" sz="3200" dirty="0" err="1"/>
              <a:t>currX</a:t>
            </a:r>
            <a:r>
              <a:rPr lang="en-US" altLang="ko-KR" sz="3200" dirty="0"/>
              <a:t>=0, curry = 0</a:t>
            </a:r>
            <a:endParaRPr lang="ko-KR" altLang="en-US" sz="3200" dirty="0"/>
          </a:p>
        </p:txBody>
      </p:sp>
      <p:sp>
        <p:nvSpPr>
          <p:cNvPr id="8" name="직사각형 7">
            <a:extLst>
              <a:ext uri="{FF2B5EF4-FFF2-40B4-BE49-F238E27FC236}">
                <a16:creationId xmlns:a16="http://schemas.microsoft.com/office/drawing/2014/main" id="{A294DC46-A7C5-4334-8C6C-B16D4BCD80FD}"/>
              </a:ext>
            </a:extLst>
          </p:cNvPr>
          <p:cNvSpPr/>
          <p:nvPr/>
        </p:nvSpPr>
        <p:spPr>
          <a:xfrm>
            <a:off x="7685140" y="5745580"/>
            <a:ext cx="2273764" cy="369332"/>
          </a:xfrm>
          <a:prstGeom prst="rect">
            <a:avLst/>
          </a:prstGeom>
        </p:spPr>
        <p:txBody>
          <a:bodyPr wrap="none">
            <a:spAutoFit/>
          </a:bodyPr>
          <a:lstStyle/>
          <a:p>
            <a:r>
              <a:rPr lang="en-US" altLang="ko-KR" dirty="0"/>
              <a:t>(</a:t>
            </a:r>
            <a:r>
              <a:rPr lang="en-US" altLang="ko-KR" dirty="0" err="1"/>
              <a:t>currX</a:t>
            </a:r>
            <a:r>
              <a:rPr lang="en-US" altLang="ko-KR" dirty="0"/>
              <a:t>=0, curry = 0)</a:t>
            </a:r>
            <a:endParaRPr lang="ko-KR" altLang="en-US" dirty="0"/>
          </a:p>
        </p:txBody>
      </p:sp>
    </p:spTree>
    <p:extLst>
      <p:ext uri="{BB962C8B-B14F-4D97-AF65-F5344CB8AC3E}">
        <p14:creationId xmlns:p14="http://schemas.microsoft.com/office/powerpoint/2010/main" val="24442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TextureAnim</a:t>
            </a:r>
            <a:r>
              <a:rPr lang="en-US" altLang="ko-KR" dirty="0"/>
              <a:t> API </a:t>
            </a:r>
            <a:r>
              <a:rPr lang="ko-KR" altLang="en-US" dirty="0"/>
              <a:t>추가</a:t>
            </a: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26" y="2730490"/>
            <a:ext cx="8705589" cy="1450932"/>
          </a:xfrm>
          <a:prstGeom prst="rect">
            <a:avLst/>
          </a:prstGeom>
          <a:ln>
            <a:solidFill>
              <a:schemeClr val="tx1"/>
            </a:solidFill>
          </a:ln>
        </p:spPr>
      </p:pic>
      <p:sp>
        <p:nvSpPr>
          <p:cNvPr id="3" name="오른쪽 중괄호 2"/>
          <p:cNvSpPr/>
          <p:nvPr/>
        </p:nvSpPr>
        <p:spPr>
          <a:xfrm rot="5400000">
            <a:off x="4341834" y="174744"/>
            <a:ext cx="651353" cy="87108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p:cNvSpPr txBox="1"/>
          <p:nvPr/>
        </p:nvSpPr>
        <p:spPr>
          <a:xfrm>
            <a:off x="4345489" y="4855825"/>
            <a:ext cx="851770" cy="523220"/>
          </a:xfrm>
          <a:prstGeom prst="rect">
            <a:avLst/>
          </a:prstGeom>
          <a:noFill/>
        </p:spPr>
        <p:txBody>
          <a:bodyPr wrap="square" rtlCol="0">
            <a:spAutoFit/>
          </a:bodyPr>
          <a:lstStyle/>
          <a:p>
            <a:r>
              <a:rPr lang="en-US" altLang="ko-KR" sz="2800" dirty="0"/>
              <a:t>6</a:t>
            </a:r>
            <a:r>
              <a:rPr lang="ko-KR" altLang="en-US" sz="2800" dirty="0"/>
              <a:t>개</a:t>
            </a:r>
          </a:p>
        </p:txBody>
      </p:sp>
      <p:sp>
        <p:nvSpPr>
          <p:cNvPr id="27" name="오른쪽 중괄호 26"/>
          <p:cNvSpPr/>
          <p:nvPr/>
        </p:nvSpPr>
        <p:spPr>
          <a:xfrm>
            <a:off x="9022914" y="2730490"/>
            <a:ext cx="572023" cy="14509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p:cNvSpPr txBox="1"/>
          <p:nvPr/>
        </p:nvSpPr>
        <p:spPr>
          <a:xfrm>
            <a:off x="9696191" y="3194346"/>
            <a:ext cx="851770" cy="523220"/>
          </a:xfrm>
          <a:prstGeom prst="rect">
            <a:avLst/>
          </a:prstGeom>
          <a:noFill/>
        </p:spPr>
        <p:txBody>
          <a:bodyPr wrap="square" rtlCol="0">
            <a:spAutoFit/>
          </a:bodyPr>
          <a:lstStyle/>
          <a:p>
            <a:r>
              <a:rPr lang="en-US" altLang="ko-KR" sz="2800" dirty="0"/>
              <a:t>1</a:t>
            </a:r>
            <a:r>
              <a:rPr lang="ko-KR" altLang="en-US" sz="2800" dirty="0"/>
              <a:t>개</a:t>
            </a:r>
          </a:p>
        </p:txBody>
      </p:sp>
      <p:sp>
        <p:nvSpPr>
          <p:cNvPr id="31" name="직사각형 30"/>
          <p:cNvSpPr/>
          <p:nvPr/>
        </p:nvSpPr>
        <p:spPr>
          <a:xfrm>
            <a:off x="355237" y="3071234"/>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(0, 0)</a:t>
            </a:r>
            <a:endParaRPr lang="ko-KR" altLang="en-US" sz="4400" dirty="0">
              <a:effectLst>
                <a:outerShdw blurRad="38100" dist="38100" dir="2700000" algn="tl">
                  <a:srgbClr val="000000">
                    <a:alpha val="43137"/>
                  </a:srgbClr>
                </a:outerShdw>
              </a:effectLst>
            </a:endParaRPr>
          </a:p>
        </p:txBody>
      </p:sp>
      <p:pic>
        <p:nvPicPr>
          <p:cNvPr id="18" name="그림 17"/>
          <p:cNvPicPr>
            <a:picLocks noChangeAspect="1"/>
          </p:cNvPicPr>
          <p:nvPr/>
        </p:nvPicPr>
        <p:blipFill rotWithShape="1">
          <a:blip r:embed="rId2">
            <a:extLst>
              <a:ext uri="{28A0092B-C50C-407E-A947-70E740481C1C}">
                <a14:useLocalDpi xmlns:a14="http://schemas.microsoft.com/office/drawing/2010/main" val="0"/>
              </a:ext>
            </a:extLst>
          </a:blip>
          <a:srcRect l="17006" r="66147"/>
          <a:stretch/>
        </p:blipFill>
        <p:spPr>
          <a:xfrm>
            <a:off x="10151823" y="5199049"/>
            <a:ext cx="1466589" cy="1450932"/>
          </a:xfrm>
          <a:prstGeom prst="rect">
            <a:avLst/>
          </a:prstGeom>
          <a:ln>
            <a:solidFill>
              <a:schemeClr val="tx1"/>
            </a:solidFill>
          </a:ln>
        </p:spPr>
      </p:pic>
      <p:sp>
        <p:nvSpPr>
          <p:cNvPr id="7" name="아래쪽 화살표 6"/>
          <p:cNvSpPr/>
          <p:nvPr/>
        </p:nvSpPr>
        <p:spPr>
          <a:xfrm>
            <a:off x="11036167" y="2592025"/>
            <a:ext cx="433192" cy="2329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820452" y="3082757"/>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(1, 0)</a:t>
            </a:r>
            <a:endParaRPr lang="ko-KR" altLang="en-US" sz="4400" dirty="0">
              <a:effectLst>
                <a:outerShdw blurRad="38100" dist="38100" dir="2700000" algn="tl">
                  <a:srgbClr val="000000">
                    <a:alpha val="43137"/>
                  </a:srgbClr>
                </a:outerShdw>
              </a:effectLst>
            </a:endParaRPr>
          </a:p>
        </p:txBody>
      </p:sp>
      <p:sp>
        <p:nvSpPr>
          <p:cNvPr id="22" name="직사각형 21"/>
          <p:cNvSpPr/>
          <p:nvPr/>
        </p:nvSpPr>
        <p:spPr>
          <a:xfrm>
            <a:off x="3285666" y="3071233"/>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(2, 0)</a:t>
            </a:r>
            <a:endParaRPr lang="ko-KR" altLang="en-US" sz="4400" dirty="0">
              <a:effectLst>
                <a:outerShdw blurRad="38100" dist="38100" dir="2700000" algn="tl">
                  <a:srgbClr val="000000">
                    <a:alpha val="43137"/>
                  </a:srgbClr>
                </a:outerShdw>
              </a:effectLst>
            </a:endParaRPr>
          </a:p>
        </p:txBody>
      </p:sp>
      <p:sp>
        <p:nvSpPr>
          <p:cNvPr id="23" name="직사각형 22"/>
          <p:cNvSpPr/>
          <p:nvPr/>
        </p:nvSpPr>
        <p:spPr>
          <a:xfrm>
            <a:off x="4689076" y="3059709"/>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(3, 0)</a:t>
            </a:r>
            <a:endParaRPr lang="ko-KR" altLang="en-US" sz="4400" dirty="0">
              <a:effectLst>
                <a:outerShdw blurRad="38100" dist="38100" dir="2700000" algn="tl">
                  <a:srgbClr val="000000">
                    <a:alpha val="43137"/>
                  </a:srgbClr>
                </a:outerShdw>
              </a:effectLst>
            </a:endParaRPr>
          </a:p>
        </p:txBody>
      </p:sp>
      <p:sp>
        <p:nvSpPr>
          <p:cNvPr id="24" name="직사각형 23"/>
          <p:cNvSpPr/>
          <p:nvPr/>
        </p:nvSpPr>
        <p:spPr>
          <a:xfrm>
            <a:off x="6192202" y="3082757"/>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(4, 0)</a:t>
            </a:r>
            <a:endParaRPr lang="ko-KR" altLang="en-US" sz="4400" dirty="0">
              <a:effectLst>
                <a:outerShdw blurRad="38100" dist="38100" dir="2700000" algn="tl">
                  <a:srgbClr val="000000">
                    <a:alpha val="43137"/>
                  </a:srgbClr>
                </a:outerShdw>
              </a:effectLst>
            </a:endParaRPr>
          </a:p>
        </p:txBody>
      </p:sp>
      <p:sp>
        <p:nvSpPr>
          <p:cNvPr id="26" name="직사각형 25"/>
          <p:cNvSpPr/>
          <p:nvPr/>
        </p:nvSpPr>
        <p:spPr>
          <a:xfrm>
            <a:off x="7685140" y="3082757"/>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(5, 0)</a:t>
            </a:r>
            <a:endParaRPr lang="ko-KR" altLang="en-US" sz="4400" dirty="0">
              <a:effectLst>
                <a:outerShdw blurRad="38100" dist="38100" dir="2700000" algn="tl">
                  <a:srgbClr val="000000">
                    <a:alpha val="43137"/>
                  </a:srgbClr>
                </a:outerShdw>
              </a:effectLst>
            </a:endParaRPr>
          </a:p>
        </p:txBody>
      </p:sp>
      <p:sp>
        <p:nvSpPr>
          <p:cNvPr id="28" name="직사각형 27"/>
          <p:cNvSpPr/>
          <p:nvPr/>
        </p:nvSpPr>
        <p:spPr>
          <a:xfrm>
            <a:off x="10151823" y="5539794"/>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(1, 0)</a:t>
            </a:r>
            <a:endParaRPr lang="ko-KR" altLang="en-US" sz="4400" dirty="0">
              <a:effectLst>
                <a:outerShdw blurRad="38100" dist="38100" dir="2700000" algn="tl">
                  <a:srgbClr val="000000">
                    <a:alpha val="43137"/>
                  </a:srgbClr>
                </a:outerShdw>
              </a:effectLst>
            </a:endParaRPr>
          </a:p>
        </p:txBody>
      </p:sp>
      <p:sp>
        <p:nvSpPr>
          <p:cNvPr id="19" name="직사각형 18">
            <a:extLst>
              <a:ext uri="{FF2B5EF4-FFF2-40B4-BE49-F238E27FC236}">
                <a16:creationId xmlns:a16="http://schemas.microsoft.com/office/drawing/2014/main" id="{CD77FFB1-EB75-4D73-8A7D-7215C780785C}"/>
              </a:ext>
            </a:extLst>
          </p:cNvPr>
          <p:cNvSpPr/>
          <p:nvPr/>
        </p:nvSpPr>
        <p:spPr>
          <a:xfrm>
            <a:off x="96202" y="1723105"/>
            <a:ext cx="12191999" cy="584775"/>
          </a:xfrm>
          <a:prstGeom prst="rect">
            <a:avLst/>
          </a:prstGeom>
        </p:spPr>
        <p:txBody>
          <a:bodyPr wrap="square">
            <a:spAutoFit/>
          </a:bodyPr>
          <a:lstStyle/>
          <a:p>
            <a:pPr algn="ctr"/>
            <a:r>
              <a:rPr lang="en-US" altLang="ko-KR" sz="3200" dirty="0" err="1"/>
              <a:t>totalX</a:t>
            </a:r>
            <a:r>
              <a:rPr lang="en-US" altLang="ko-KR" sz="3200" dirty="0"/>
              <a:t>=6, totally=1, </a:t>
            </a:r>
            <a:r>
              <a:rPr lang="en-US" altLang="ko-KR" sz="3200" dirty="0" err="1"/>
              <a:t>currX</a:t>
            </a:r>
            <a:r>
              <a:rPr lang="en-US" altLang="ko-KR" sz="3200" dirty="0"/>
              <a:t>=1, curry = 0</a:t>
            </a:r>
            <a:endParaRPr lang="ko-KR" altLang="en-US" sz="3200" dirty="0"/>
          </a:p>
        </p:txBody>
      </p:sp>
      <p:sp>
        <p:nvSpPr>
          <p:cNvPr id="20" name="직사각형 19">
            <a:extLst>
              <a:ext uri="{FF2B5EF4-FFF2-40B4-BE49-F238E27FC236}">
                <a16:creationId xmlns:a16="http://schemas.microsoft.com/office/drawing/2014/main" id="{8C90440F-DC15-4DB1-AE4A-8CA83A0FA0D1}"/>
              </a:ext>
            </a:extLst>
          </p:cNvPr>
          <p:cNvSpPr/>
          <p:nvPr/>
        </p:nvSpPr>
        <p:spPr>
          <a:xfrm>
            <a:off x="7685140" y="5745580"/>
            <a:ext cx="2273764" cy="369332"/>
          </a:xfrm>
          <a:prstGeom prst="rect">
            <a:avLst/>
          </a:prstGeom>
        </p:spPr>
        <p:txBody>
          <a:bodyPr wrap="none">
            <a:spAutoFit/>
          </a:bodyPr>
          <a:lstStyle/>
          <a:p>
            <a:r>
              <a:rPr lang="en-US" altLang="ko-KR" dirty="0"/>
              <a:t>(</a:t>
            </a:r>
            <a:r>
              <a:rPr lang="en-US" altLang="ko-KR" dirty="0" err="1"/>
              <a:t>currX</a:t>
            </a:r>
            <a:r>
              <a:rPr lang="en-US" altLang="ko-KR" dirty="0"/>
              <a:t>=1, curry = 0)</a:t>
            </a:r>
            <a:endParaRPr lang="ko-KR" altLang="en-US" dirty="0"/>
          </a:p>
        </p:txBody>
      </p:sp>
    </p:spTree>
    <p:extLst>
      <p:ext uri="{BB962C8B-B14F-4D97-AF65-F5344CB8AC3E}">
        <p14:creationId xmlns:p14="http://schemas.microsoft.com/office/powerpoint/2010/main" val="342497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TextureAnim</a:t>
            </a:r>
            <a:r>
              <a:rPr lang="en-US" altLang="ko-KR" dirty="0"/>
              <a:t> API </a:t>
            </a:r>
            <a:r>
              <a:rPr lang="ko-KR" altLang="en-US" dirty="0"/>
              <a:t>추가</a:t>
            </a: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26" y="2730490"/>
            <a:ext cx="8705589" cy="1450932"/>
          </a:xfrm>
          <a:prstGeom prst="rect">
            <a:avLst/>
          </a:prstGeom>
          <a:ln>
            <a:solidFill>
              <a:schemeClr val="tx1"/>
            </a:solidFill>
          </a:ln>
        </p:spPr>
      </p:pic>
      <p:sp>
        <p:nvSpPr>
          <p:cNvPr id="3" name="오른쪽 중괄호 2"/>
          <p:cNvSpPr/>
          <p:nvPr/>
        </p:nvSpPr>
        <p:spPr>
          <a:xfrm rot="5400000">
            <a:off x="4456436" y="1510738"/>
            <a:ext cx="427368" cy="8705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p:cNvSpPr txBox="1"/>
          <p:nvPr/>
        </p:nvSpPr>
        <p:spPr>
          <a:xfrm>
            <a:off x="4331659" y="6077217"/>
            <a:ext cx="851770" cy="523220"/>
          </a:xfrm>
          <a:prstGeom prst="rect">
            <a:avLst/>
          </a:prstGeom>
          <a:noFill/>
        </p:spPr>
        <p:txBody>
          <a:bodyPr wrap="square" rtlCol="0">
            <a:spAutoFit/>
          </a:bodyPr>
          <a:lstStyle/>
          <a:p>
            <a:r>
              <a:rPr lang="en-US" altLang="ko-KR" sz="2800" dirty="0"/>
              <a:t>6</a:t>
            </a:r>
            <a:r>
              <a:rPr lang="ko-KR" altLang="en-US" sz="2800" dirty="0"/>
              <a:t>개</a:t>
            </a:r>
          </a:p>
        </p:txBody>
      </p:sp>
      <p:sp>
        <p:nvSpPr>
          <p:cNvPr id="27" name="오른쪽 중괄호 26"/>
          <p:cNvSpPr/>
          <p:nvPr/>
        </p:nvSpPr>
        <p:spPr>
          <a:xfrm>
            <a:off x="9022914" y="2730489"/>
            <a:ext cx="572023" cy="2919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p:cNvSpPr txBox="1"/>
          <p:nvPr/>
        </p:nvSpPr>
        <p:spPr>
          <a:xfrm>
            <a:off x="9612375" y="3937311"/>
            <a:ext cx="851770" cy="523220"/>
          </a:xfrm>
          <a:prstGeom prst="rect">
            <a:avLst/>
          </a:prstGeom>
          <a:noFill/>
        </p:spPr>
        <p:txBody>
          <a:bodyPr wrap="square" rtlCol="0">
            <a:spAutoFit/>
          </a:bodyPr>
          <a:lstStyle/>
          <a:p>
            <a:r>
              <a:rPr lang="en-US" altLang="ko-KR" sz="2800" dirty="0">
                <a:solidFill>
                  <a:srgbClr val="FF0000"/>
                </a:solidFill>
              </a:rPr>
              <a:t>2</a:t>
            </a:r>
            <a:r>
              <a:rPr lang="ko-KR" altLang="en-US" sz="2800" dirty="0"/>
              <a:t>개</a:t>
            </a:r>
          </a:p>
        </p:txBody>
      </p:sp>
      <p:sp>
        <p:nvSpPr>
          <p:cNvPr id="31" name="직사각형 30"/>
          <p:cNvSpPr/>
          <p:nvPr/>
        </p:nvSpPr>
        <p:spPr>
          <a:xfrm>
            <a:off x="355237" y="3071234"/>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(0, 0)</a:t>
            </a:r>
            <a:endParaRPr lang="ko-KR" altLang="en-US" sz="4400" dirty="0">
              <a:effectLst>
                <a:outerShdw blurRad="38100" dist="38100" dir="2700000" algn="tl">
                  <a:srgbClr val="000000">
                    <a:alpha val="43137"/>
                  </a:srgbClr>
                </a:outerShdw>
              </a:effectLst>
            </a:endParaRPr>
          </a:p>
        </p:txBody>
      </p:sp>
      <p:pic>
        <p:nvPicPr>
          <p:cNvPr id="18" name="그림 17"/>
          <p:cNvPicPr>
            <a:picLocks noChangeAspect="1"/>
          </p:cNvPicPr>
          <p:nvPr/>
        </p:nvPicPr>
        <p:blipFill rotWithShape="1">
          <a:blip r:embed="rId2">
            <a:extLst>
              <a:ext uri="{28A0092B-C50C-407E-A947-70E740481C1C}">
                <a14:useLocalDpi xmlns:a14="http://schemas.microsoft.com/office/drawing/2010/main" val="0"/>
              </a:ext>
            </a:extLst>
          </a:blip>
          <a:srcRect l="17006" r="66147"/>
          <a:stretch/>
        </p:blipFill>
        <p:spPr>
          <a:xfrm>
            <a:off x="10151823" y="5199049"/>
            <a:ext cx="1466589" cy="1450932"/>
          </a:xfrm>
          <a:prstGeom prst="rect">
            <a:avLst/>
          </a:prstGeom>
          <a:ln>
            <a:solidFill>
              <a:schemeClr val="tx1"/>
            </a:solidFill>
          </a:ln>
        </p:spPr>
      </p:pic>
      <p:sp>
        <p:nvSpPr>
          <p:cNvPr id="7" name="아래쪽 화살표 6"/>
          <p:cNvSpPr/>
          <p:nvPr/>
        </p:nvSpPr>
        <p:spPr>
          <a:xfrm>
            <a:off x="11036167" y="2592025"/>
            <a:ext cx="433192" cy="2329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820452" y="3082757"/>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(1, 0)</a:t>
            </a:r>
            <a:endParaRPr lang="ko-KR" altLang="en-US" sz="4400" dirty="0">
              <a:effectLst>
                <a:outerShdw blurRad="38100" dist="38100" dir="2700000" algn="tl">
                  <a:srgbClr val="000000">
                    <a:alpha val="43137"/>
                  </a:srgbClr>
                </a:outerShdw>
              </a:effectLst>
            </a:endParaRPr>
          </a:p>
        </p:txBody>
      </p:sp>
      <p:sp>
        <p:nvSpPr>
          <p:cNvPr id="22" name="직사각형 21"/>
          <p:cNvSpPr/>
          <p:nvPr/>
        </p:nvSpPr>
        <p:spPr>
          <a:xfrm>
            <a:off x="3285666" y="3071233"/>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(2, 0)</a:t>
            </a:r>
            <a:endParaRPr lang="ko-KR" altLang="en-US" sz="4400" dirty="0">
              <a:effectLst>
                <a:outerShdw blurRad="38100" dist="38100" dir="2700000" algn="tl">
                  <a:srgbClr val="000000">
                    <a:alpha val="43137"/>
                  </a:srgbClr>
                </a:outerShdw>
              </a:effectLst>
            </a:endParaRPr>
          </a:p>
        </p:txBody>
      </p:sp>
      <p:sp>
        <p:nvSpPr>
          <p:cNvPr id="23" name="직사각형 22"/>
          <p:cNvSpPr/>
          <p:nvPr/>
        </p:nvSpPr>
        <p:spPr>
          <a:xfrm>
            <a:off x="4689076" y="3059709"/>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(3, 0)</a:t>
            </a:r>
            <a:endParaRPr lang="ko-KR" altLang="en-US" sz="4400" dirty="0">
              <a:effectLst>
                <a:outerShdw blurRad="38100" dist="38100" dir="2700000" algn="tl">
                  <a:srgbClr val="000000">
                    <a:alpha val="43137"/>
                  </a:srgbClr>
                </a:outerShdw>
              </a:effectLst>
            </a:endParaRPr>
          </a:p>
        </p:txBody>
      </p:sp>
      <p:sp>
        <p:nvSpPr>
          <p:cNvPr id="24" name="직사각형 23"/>
          <p:cNvSpPr/>
          <p:nvPr/>
        </p:nvSpPr>
        <p:spPr>
          <a:xfrm>
            <a:off x="6192202" y="3082757"/>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(4, 0)</a:t>
            </a:r>
            <a:endParaRPr lang="ko-KR" altLang="en-US" sz="4400" dirty="0">
              <a:effectLst>
                <a:outerShdw blurRad="38100" dist="38100" dir="2700000" algn="tl">
                  <a:srgbClr val="000000">
                    <a:alpha val="43137"/>
                  </a:srgbClr>
                </a:outerShdw>
              </a:effectLst>
            </a:endParaRPr>
          </a:p>
        </p:txBody>
      </p:sp>
      <p:sp>
        <p:nvSpPr>
          <p:cNvPr id="26" name="직사각형 25"/>
          <p:cNvSpPr/>
          <p:nvPr/>
        </p:nvSpPr>
        <p:spPr>
          <a:xfrm>
            <a:off x="7685140" y="3082757"/>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(5, 0)</a:t>
            </a:r>
            <a:endParaRPr lang="ko-KR" altLang="en-US" sz="4400" dirty="0">
              <a:effectLst>
                <a:outerShdw blurRad="38100" dist="38100" dir="2700000" algn="tl">
                  <a:srgbClr val="000000">
                    <a:alpha val="43137"/>
                  </a:srgbClr>
                </a:outerShdw>
              </a:effectLst>
            </a:endParaRPr>
          </a:p>
        </p:txBody>
      </p:sp>
      <p:sp>
        <p:nvSpPr>
          <p:cNvPr id="28" name="직사각형 27"/>
          <p:cNvSpPr/>
          <p:nvPr/>
        </p:nvSpPr>
        <p:spPr>
          <a:xfrm>
            <a:off x="10151823" y="5539794"/>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(1, 0)</a:t>
            </a:r>
            <a:endParaRPr lang="ko-KR" altLang="en-US" sz="4400" dirty="0">
              <a:effectLst>
                <a:outerShdw blurRad="38100" dist="38100" dir="2700000" algn="tl">
                  <a:srgbClr val="000000">
                    <a:alpha val="43137"/>
                  </a:srgbClr>
                </a:outerShdw>
              </a:effectLst>
            </a:endParaRPr>
          </a:p>
        </p:txBody>
      </p:sp>
      <p:pic>
        <p:nvPicPr>
          <p:cNvPr id="19" name="그림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67" y="4198921"/>
            <a:ext cx="8705589" cy="1450932"/>
          </a:xfrm>
          <a:prstGeom prst="rect">
            <a:avLst/>
          </a:prstGeom>
          <a:ln>
            <a:solidFill>
              <a:schemeClr val="tx1"/>
            </a:solidFill>
          </a:ln>
        </p:spPr>
      </p:pic>
      <p:sp>
        <p:nvSpPr>
          <p:cNvPr id="20" name="직사각형 19"/>
          <p:cNvSpPr/>
          <p:nvPr/>
        </p:nvSpPr>
        <p:spPr>
          <a:xfrm>
            <a:off x="359678" y="4539665"/>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(0, 1)</a:t>
            </a:r>
            <a:endParaRPr lang="ko-KR" altLang="en-US" sz="4400" dirty="0">
              <a:effectLst>
                <a:outerShdw blurRad="38100" dist="38100" dir="2700000" algn="tl">
                  <a:srgbClr val="000000">
                    <a:alpha val="43137"/>
                  </a:srgbClr>
                </a:outerShdw>
              </a:effectLst>
            </a:endParaRPr>
          </a:p>
        </p:txBody>
      </p:sp>
      <p:sp>
        <p:nvSpPr>
          <p:cNvPr id="25" name="직사각형 24"/>
          <p:cNvSpPr/>
          <p:nvPr/>
        </p:nvSpPr>
        <p:spPr>
          <a:xfrm>
            <a:off x="1824893" y="4551188"/>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(1, 1)</a:t>
            </a:r>
            <a:endParaRPr lang="ko-KR" altLang="en-US" sz="4400" dirty="0">
              <a:effectLst>
                <a:outerShdw blurRad="38100" dist="38100" dir="2700000" algn="tl">
                  <a:srgbClr val="000000">
                    <a:alpha val="43137"/>
                  </a:srgbClr>
                </a:outerShdw>
              </a:effectLst>
            </a:endParaRPr>
          </a:p>
        </p:txBody>
      </p:sp>
      <p:sp>
        <p:nvSpPr>
          <p:cNvPr id="30" name="직사각형 29"/>
          <p:cNvSpPr/>
          <p:nvPr/>
        </p:nvSpPr>
        <p:spPr>
          <a:xfrm>
            <a:off x="3290107" y="4539664"/>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(2, 1)</a:t>
            </a:r>
            <a:endParaRPr lang="ko-KR" altLang="en-US" sz="4400" dirty="0">
              <a:effectLst>
                <a:outerShdw blurRad="38100" dist="38100" dir="2700000" algn="tl">
                  <a:srgbClr val="000000">
                    <a:alpha val="43137"/>
                  </a:srgbClr>
                </a:outerShdw>
              </a:effectLst>
            </a:endParaRPr>
          </a:p>
        </p:txBody>
      </p:sp>
      <p:sp>
        <p:nvSpPr>
          <p:cNvPr id="32" name="직사각형 31"/>
          <p:cNvSpPr/>
          <p:nvPr/>
        </p:nvSpPr>
        <p:spPr>
          <a:xfrm>
            <a:off x="4693517" y="4528140"/>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(3, 1)</a:t>
            </a:r>
            <a:endParaRPr lang="ko-KR" altLang="en-US" sz="4400" dirty="0">
              <a:effectLst>
                <a:outerShdw blurRad="38100" dist="38100" dir="2700000" algn="tl">
                  <a:srgbClr val="000000">
                    <a:alpha val="43137"/>
                  </a:srgbClr>
                </a:outerShdw>
              </a:effectLst>
            </a:endParaRPr>
          </a:p>
        </p:txBody>
      </p:sp>
      <p:sp>
        <p:nvSpPr>
          <p:cNvPr id="33" name="직사각형 32"/>
          <p:cNvSpPr/>
          <p:nvPr/>
        </p:nvSpPr>
        <p:spPr>
          <a:xfrm>
            <a:off x="6196643" y="4551188"/>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(4, 1)</a:t>
            </a:r>
            <a:endParaRPr lang="ko-KR" altLang="en-US" sz="4400" dirty="0">
              <a:effectLst>
                <a:outerShdw blurRad="38100" dist="38100" dir="2700000" algn="tl">
                  <a:srgbClr val="000000">
                    <a:alpha val="43137"/>
                  </a:srgbClr>
                </a:outerShdw>
              </a:effectLst>
            </a:endParaRPr>
          </a:p>
        </p:txBody>
      </p:sp>
      <p:sp>
        <p:nvSpPr>
          <p:cNvPr id="34" name="직사각형 33"/>
          <p:cNvSpPr/>
          <p:nvPr/>
        </p:nvSpPr>
        <p:spPr>
          <a:xfrm>
            <a:off x="7689581" y="4551188"/>
            <a:ext cx="1471878" cy="769441"/>
          </a:xfrm>
          <a:prstGeom prst="rect">
            <a:avLst/>
          </a:prstGeom>
        </p:spPr>
        <p:txBody>
          <a:bodyPr wrap="none">
            <a:spAutoFit/>
          </a:bodyPr>
          <a:lstStyle/>
          <a:p>
            <a:r>
              <a:rPr lang="en-US" altLang="ko-KR" sz="4400" dirty="0">
                <a:solidFill>
                  <a:srgbClr val="FF0000"/>
                </a:solidFill>
                <a:effectLst>
                  <a:outerShdw blurRad="38100" dist="38100" dir="2700000" algn="tl">
                    <a:srgbClr val="000000">
                      <a:alpha val="43137"/>
                    </a:srgbClr>
                  </a:outerShdw>
                </a:effectLst>
              </a:rPr>
              <a:t>(5, 1)</a:t>
            </a:r>
            <a:endParaRPr lang="ko-KR" altLang="en-US" sz="4400" dirty="0">
              <a:effectLst>
                <a:outerShdw blurRad="38100" dist="38100" dir="2700000" algn="tl">
                  <a:srgbClr val="000000">
                    <a:alpha val="43137"/>
                  </a:srgbClr>
                </a:outerShdw>
              </a:effectLst>
            </a:endParaRPr>
          </a:p>
        </p:txBody>
      </p:sp>
      <p:sp>
        <p:nvSpPr>
          <p:cNvPr id="35" name="직사각형 34">
            <a:extLst>
              <a:ext uri="{FF2B5EF4-FFF2-40B4-BE49-F238E27FC236}">
                <a16:creationId xmlns:a16="http://schemas.microsoft.com/office/drawing/2014/main" id="{53ACD107-9005-4CE6-9B35-58A44EBA1B0E}"/>
              </a:ext>
            </a:extLst>
          </p:cNvPr>
          <p:cNvSpPr/>
          <p:nvPr/>
        </p:nvSpPr>
        <p:spPr>
          <a:xfrm>
            <a:off x="96202" y="1723105"/>
            <a:ext cx="12191999" cy="584775"/>
          </a:xfrm>
          <a:prstGeom prst="rect">
            <a:avLst/>
          </a:prstGeom>
        </p:spPr>
        <p:txBody>
          <a:bodyPr wrap="square">
            <a:spAutoFit/>
          </a:bodyPr>
          <a:lstStyle/>
          <a:p>
            <a:pPr algn="ctr"/>
            <a:r>
              <a:rPr lang="en-US" altLang="ko-KR" sz="3200" dirty="0" err="1"/>
              <a:t>totalX</a:t>
            </a:r>
            <a:r>
              <a:rPr lang="en-US" altLang="ko-KR" sz="3200" dirty="0"/>
              <a:t>=6, totally=2, </a:t>
            </a:r>
            <a:r>
              <a:rPr lang="en-US" altLang="ko-KR" sz="3200" dirty="0" err="1"/>
              <a:t>currX</a:t>
            </a:r>
            <a:r>
              <a:rPr lang="en-US" altLang="ko-KR" sz="3200" dirty="0"/>
              <a:t>=1, curry = 0</a:t>
            </a:r>
            <a:endParaRPr lang="ko-KR" altLang="en-US" sz="3200" dirty="0"/>
          </a:p>
        </p:txBody>
      </p:sp>
      <p:sp>
        <p:nvSpPr>
          <p:cNvPr id="36" name="직사각형 35">
            <a:extLst>
              <a:ext uri="{FF2B5EF4-FFF2-40B4-BE49-F238E27FC236}">
                <a16:creationId xmlns:a16="http://schemas.microsoft.com/office/drawing/2014/main" id="{A39E4C6D-B07B-40E4-BA4C-85892BBB8D29}"/>
              </a:ext>
            </a:extLst>
          </p:cNvPr>
          <p:cNvSpPr/>
          <p:nvPr/>
        </p:nvSpPr>
        <p:spPr>
          <a:xfrm>
            <a:off x="7764496" y="5932325"/>
            <a:ext cx="2273764" cy="369332"/>
          </a:xfrm>
          <a:prstGeom prst="rect">
            <a:avLst/>
          </a:prstGeom>
        </p:spPr>
        <p:txBody>
          <a:bodyPr wrap="none">
            <a:spAutoFit/>
          </a:bodyPr>
          <a:lstStyle/>
          <a:p>
            <a:r>
              <a:rPr lang="en-US" altLang="ko-KR" dirty="0"/>
              <a:t>(</a:t>
            </a:r>
            <a:r>
              <a:rPr lang="en-US" altLang="ko-KR" dirty="0" err="1"/>
              <a:t>currX</a:t>
            </a:r>
            <a:r>
              <a:rPr lang="en-US" altLang="ko-KR" dirty="0"/>
              <a:t>=1, curry = 0)</a:t>
            </a:r>
            <a:endParaRPr lang="ko-KR" altLang="en-US" dirty="0"/>
          </a:p>
        </p:txBody>
      </p:sp>
    </p:spTree>
    <p:extLst>
      <p:ext uri="{BB962C8B-B14F-4D97-AF65-F5344CB8AC3E}">
        <p14:creationId xmlns:p14="http://schemas.microsoft.com/office/powerpoint/2010/main" val="358861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TextureAnim</a:t>
            </a:r>
            <a:r>
              <a:rPr lang="en-US" altLang="ko-KR" dirty="0"/>
              <a:t> API </a:t>
            </a:r>
            <a:r>
              <a:rPr lang="ko-KR" altLang="en-US" dirty="0"/>
              <a:t>추가</a:t>
            </a:r>
          </a:p>
        </p:txBody>
      </p:sp>
      <p:sp>
        <p:nvSpPr>
          <p:cNvPr id="8" name="내용 개체 틀 7"/>
          <p:cNvSpPr>
            <a:spLocks noGrp="1"/>
          </p:cNvSpPr>
          <p:nvPr>
            <p:ph idx="1"/>
          </p:nvPr>
        </p:nvSpPr>
        <p:spPr/>
        <p:txBody>
          <a:bodyPr/>
          <a:lstStyle/>
          <a:p>
            <a:r>
              <a:rPr lang="ko-KR" altLang="en-US" dirty="0"/>
              <a:t>자연스럽게 애니메이션이 되게 하려면 어떻게 해야 할까</a:t>
            </a:r>
            <a:r>
              <a:rPr lang="en-US" altLang="ko-KR" dirty="0"/>
              <a:t>?</a:t>
            </a:r>
          </a:p>
          <a:p>
            <a:endParaRPr lang="en-US" altLang="ko-KR" dirty="0"/>
          </a:p>
          <a:p>
            <a:pPr lvl="1"/>
            <a:r>
              <a:rPr lang="en-US" altLang="ko-KR" dirty="0"/>
              <a:t>Object</a:t>
            </a:r>
            <a:r>
              <a:rPr lang="ko-KR" altLang="en-US" dirty="0"/>
              <a:t> 에 </a:t>
            </a:r>
            <a:r>
              <a:rPr lang="en-US" altLang="ko-KR" dirty="0"/>
              <a:t>Age </a:t>
            </a:r>
            <a:r>
              <a:rPr lang="ko-KR" altLang="en-US" dirty="0"/>
              <a:t>추가</a:t>
            </a:r>
            <a:endParaRPr lang="en-US" altLang="ko-KR" dirty="0"/>
          </a:p>
          <a:p>
            <a:pPr lvl="1"/>
            <a:r>
              <a:rPr lang="en-US" altLang="ko-KR" dirty="0"/>
              <a:t>Object Update</a:t>
            </a:r>
            <a:r>
              <a:rPr lang="ko-KR" altLang="en-US" dirty="0"/>
              <a:t> 시 </a:t>
            </a:r>
            <a:r>
              <a:rPr lang="en-US" altLang="ko-KR" dirty="0"/>
              <a:t>Age </a:t>
            </a:r>
            <a:r>
              <a:rPr lang="ko-KR" altLang="en-US" dirty="0"/>
              <a:t>증가</a:t>
            </a:r>
            <a:endParaRPr lang="en-US" altLang="ko-KR" dirty="0"/>
          </a:p>
          <a:p>
            <a:pPr lvl="1"/>
            <a:r>
              <a:rPr lang="en-US" altLang="ko-KR" dirty="0"/>
              <a:t>Age </a:t>
            </a:r>
            <a:r>
              <a:rPr lang="ko-KR" altLang="en-US" dirty="0"/>
              <a:t>값을 받아 </a:t>
            </a:r>
            <a:r>
              <a:rPr lang="en-US" altLang="ko-KR" dirty="0"/>
              <a:t>animation </a:t>
            </a:r>
            <a:r>
              <a:rPr lang="ko-KR" altLang="en-US" dirty="0"/>
              <a:t>에 활용</a:t>
            </a:r>
            <a:endParaRPr lang="en-US" altLang="ko-KR" dirty="0"/>
          </a:p>
        </p:txBody>
      </p:sp>
    </p:spTree>
    <p:extLst>
      <p:ext uri="{BB962C8B-B14F-4D97-AF65-F5344CB8AC3E}">
        <p14:creationId xmlns:p14="http://schemas.microsoft.com/office/powerpoint/2010/main" val="31580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구현 내용 체크</a:t>
            </a:r>
          </a:p>
        </p:txBody>
      </p:sp>
      <p:sp>
        <p:nvSpPr>
          <p:cNvPr id="3" name="내용 개체 틀 2"/>
          <p:cNvSpPr>
            <a:spLocks noGrp="1"/>
          </p:cNvSpPr>
          <p:nvPr>
            <p:ph idx="1"/>
          </p:nvPr>
        </p:nvSpPr>
        <p:spPr/>
        <p:txBody>
          <a:bodyPr/>
          <a:lstStyle/>
          <a:p>
            <a:r>
              <a:rPr lang="ko-KR" altLang="en-US" dirty="0"/>
              <a:t>충돌 처리 기능 추가</a:t>
            </a:r>
            <a:endParaRPr lang="en-US" altLang="ko-KR" dirty="0"/>
          </a:p>
          <a:p>
            <a:endParaRPr lang="en-US" altLang="ko-KR" dirty="0"/>
          </a:p>
          <a:p>
            <a:r>
              <a:rPr lang="en-US" altLang="ko-KR" dirty="0"/>
              <a:t>Damage </a:t>
            </a:r>
            <a:r>
              <a:rPr lang="ko-KR" altLang="en-US" dirty="0"/>
              <a:t>처리</a:t>
            </a:r>
            <a:endParaRPr lang="en-US" altLang="ko-KR" dirty="0"/>
          </a:p>
        </p:txBody>
      </p:sp>
    </p:spTree>
    <p:extLst>
      <p:ext uri="{BB962C8B-B14F-4D97-AF65-F5344CB8AC3E}">
        <p14:creationId xmlns:p14="http://schemas.microsoft.com/office/powerpoint/2010/main" val="283695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목차</a:t>
            </a:r>
          </a:p>
        </p:txBody>
      </p:sp>
      <p:sp>
        <p:nvSpPr>
          <p:cNvPr id="3" name="내용 개체 틀 2"/>
          <p:cNvSpPr>
            <a:spLocks noGrp="1"/>
          </p:cNvSpPr>
          <p:nvPr>
            <p:ph idx="1"/>
          </p:nvPr>
        </p:nvSpPr>
        <p:spPr/>
        <p:txBody>
          <a:bodyPr/>
          <a:lstStyle/>
          <a:p>
            <a:r>
              <a:rPr lang="en-US" altLang="ko-KR" dirty="0"/>
              <a:t>Gauge</a:t>
            </a:r>
            <a:r>
              <a:rPr lang="ko-KR" altLang="en-US" dirty="0"/>
              <a:t> </a:t>
            </a:r>
            <a:r>
              <a:rPr lang="en-US" altLang="ko-KR" dirty="0"/>
              <a:t>API</a:t>
            </a:r>
            <a:r>
              <a:rPr lang="ko-KR" altLang="en-US" dirty="0"/>
              <a:t> 추가</a:t>
            </a:r>
            <a:endParaRPr lang="en-US" altLang="ko-KR" dirty="0"/>
          </a:p>
          <a:p>
            <a:endParaRPr lang="en-US" altLang="ko-KR" dirty="0"/>
          </a:p>
          <a:p>
            <a:r>
              <a:rPr lang="en-US" altLang="ko-KR" dirty="0" err="1"/>
              <a:t>TextureAnim</a:t>
            </a:r>
            <a:r>
              <a:rPr lang="en-US" altLang="ko-KR" dirty="0"/>
              <a:t> API </a:t>
            </a:r>
            <a:r>
              <a:rPr lang="ko-KR" altLang="en-US" dirty="0"/>
              <a:t>추가</a:t>
            </a:r>
            <a:endParaRPr lang="en-US" altLang="ko-KR" dirty="0"/>
          </a:p>
        </p:txBody>
      </p:sp>
    </p:spTree>
    <p:extLst>
      <p:ext uri="{BB962C8B-B14F-4D97-AF65-F5344CB8AC3E}">
        <p14:creationId xmlns:p14="http://schemas.microsoft.com/office/powerpoint/2010/main" val="424384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a:bodyPr>
          <a:lstStyle/>
          <a:p>
            <a:r>
              <a:rPr lang="en-US" altLang="ko-KR" sz="5400" dirty="0"/>
              <a:t>Gauge</a:t>
            </a:r>
            <a:r>
              <a:rPr lang="ko-KR" altLang="en-US" sz="5400" dirty="0"/>
              <a:t> </a:t>
            </a:r>
            <a:r>
              <a:rPr lang="en-US" altLang="ko-KR" sz="5400" dirty="0"/>
              <a:t>API</a:t>
            </a:r>
            <a:r>
              <a:rPr lang="ko-KR" altLang="en-US" sz="5400" dirty="0"/>
              <a:t> 추가</a:t>
            </a:r>
            <a:endParaRPr lang="en-US" altLang="ko-KR" sz="5400" dirty="0"/>
          </a:p>
        </p:txBody>
      </p:sp>
      <p:sp>
        <p:nvSpPr>
          <p:cNvPr id="5" name="텍스트 개체 틀 4"/>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8957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Gauge</a:t>
            </a:r>
            <a:r>
              <a:rPr lang="ko-KR" altLang="en-US" dirty="0"/>
              <a:t> </a:t>
            </a:r>
            <a:r>
              <a:rPr lang="en-US" altLang="ko-KR" dirty="0"/>
              <a:t>API</a:t>
            </a:r>
            <a:r>
              <a:rPr lang="ko-KR" altLang="en-US" dirty="0"/>
              <a:t> 추가</a:t>
            </a:r>
            <a:endParaRPr lang="en-US" altLang="ko-KR" dirty="0"/>
          </a:p>
        </p:txBody>
      </p:sp>
      <p:sp>
        <p:nvSpPr>
          <p:cNvPr id="5" name="내용 개체 틀 4"/>
          <p:cNvSpPr>
            <a:spLocks noGrp="1"/>
          </p:cNvSpPr>
          <p:nvPr>
            <p:ph idx="1"/>
          </p:nvPr>
        </p:nvSpPr>
        <p:spPr/>
        <p:txBody>
          <a:bodyPr>
            <a:normAutofit/>
          </a:bodyPr>
          <a:lstStyle/>
          <a:p>
            <a:r>
              <a:rPr lang="en-US" altLang="ko-KR" sz="2800" dirty="0"/>
              <a:t>void </a:t>
            </a:r>
            <a:r>
              <a:rPr lang="en-US" altLang="ko-KR" sz="2800" dirty="0" err="1"/>
              <a:t>DrawSolidRectGauge</a:t>
            </a:r>
            <a:r>
              <a:rPr lang="en-US" altLang="ko-KR" sz="2800" dirty="0"/>
              <a:t>(</a:t>
            </a:r>
          </a:p>
          <a:p>
            <a:pPr marL="0" indent="0">
              <a:buNone/>
            </a:pPr>
            <a:r>
              <a:rPr lang="en-US" altLang="ko-KR" sz="2800" dirty="0"/>
              <a:t>float x, float y, float z,</a:t>
            </a:r>
          </a:p>
          <a:p>
            <a:pPr marL="0" indent="0">
              <a:buNone/>
            </a:pPr>
            <a:r>
              <a:rPr lang="en-US" altLang="ko-KR" sz="2800" dirty="0"/>
              <a:t>float </a:t>
            </a:r>
            <a:r>
              <a:rPr lang="en-US" altLang="ko-KR" sz="2800" dirty="0" err="1"/>
              <a:t>rx</a:t>
            </a:r>
            <a:r>
              <a:rPr lang="en-US" altLang="ko-KR" sz="2800" dirty="0"/>
              <a:t>, float </a:t>
            </a:r>
            <a:r>
              <a:rPr lang="en-US" altLang="ko-KR" sz="2800" dirty="0" err="1"/>
              <a:t>ry</a:t>
            </a:r>
            <a:r>
              <a:rPr lang="en-US" altLang="ko-KR" sz="2800" dirty="0"/>
              <a:t>, float </a:t>
            </a:r>
            <a:r>
              <a:rPr lang="en-US" altLang="ko-KR" sz="2800" dirty="0" err="1"/>
              <a:t>rz</a:t>
            </a:r>
            <a:r>
              <a:rPr lang="en-US" altLang="ko-KR" sz="2800" dirty="0"/>
              <a:t>,</a:t>
            </a:r>
          </a:p>
          <a:p>
            <a:pPr marL="0" indent="0">
              <a:buNone/>
            </a:pPr>
            <a:r>
              <a:rPr lang="en-US" altLang="ko-KR" sz="2800" dirty="0"/>
              <a:t>float </a:t>
            </a:r>
            <a:r>
              <a:rPr lang="en-US" altLang="ko-KR" sz="2800" dirty="0" err="1"/>
              <a:t>sizeX</a:t>
            </a:r>
            <a:r>
              <a:rPr lang="en-US" altLang="ko-KR" sz="2800" dirty="0"/>
              <a:t>, float </a:t>
            </a:r>
            <a:r>
              <a:rPr lang="en-US" altLang="ko-KR" sz="2800" dirty="0" err="1"/>
              <a:t>sizeY</a:t>
            </a:r>
            <a:r>
              <a:rPr lang="en-US" altLang="ko-KR" sz="2800" dirty="0"/>
              <a:t>, float </a:t>
            </a:r>
            <a:r>
              <a:rPr lang="en-US" altLang="ko-KR" sz="2800" dirty="0" err="1"/>
              <a:t>sizeZ</a:t>
            </a:r>
            <a:r>
              <a:rPr lang="en-US" altLang="ko-KR" sz="2800" dirty="0"/>
              <a:t>,</a:t>
            </a:r>
          </a:p>
          <a:p>
            <a:pPr marL="0" indent="0">
              <a:buNone/>
            </a:pPr>
            <a:r>
              <a:rPr lang="en-US" altLang="ko-KR" sz="2800" dirty="0"/>
              <a:t>float r, float g, float b, float a,</a:t>
            </a:r>
          </a:p>
          <a:p>
            <a:pPr marL="0" indent="0">
              <a:buNone/>
            </a:pPr>
            <a:r>
              <a:rPr lang="en-US" altLang="ko-KR" sz="2800" dirty="0"/>
              <a:t>float percent);</a:t>
            </a:r>
            <a:endParaRPr lang="ko-KR" altLang="en-US" sz="2800" dirty="0"/>
          </a:p>
        </p:txBody>
      </p:sp>
      <p:sp>
        <p:nvSpPr>
          <p:cNvPr id="3" name="사각형: 둥근 모서리 2">
            <a:extLst>
              <a:ext uri="{FF2B5EF4-FFF2-40B4-BE49-F238E27FC236}">
                <a16:creationId xmlns:a16="http://schemas.microsoft.com/office/drawing/2014/main" id="{DEB2AEBB-5529-43C9-BE4D-E7A0E96C1EC1}"/>
              </a:ext>
            </a:extLst>
          </p:cNvPr>
          <p:cNvSpPr/>
          <p:nvPr/>
        </p:nvSpPr>
        <p:spPr>
          <a:xfrm>
            <a:off x="7179564" y="3328187"/>
            <a:ext cx="1394234" cy="1267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Hero</a:t>
            </a:r>
            <a:endParaRPr lang="ko-KR" altLang="en-US" dirty="0"/>
          </a:p>
        </p:txBody>
      </p:sp>
      <p:sp>
        <p:nvSpPr>
          <p:cNvPr id="6" name="사각형: 둥근 모서리 5">
            <a:extLst>
              <a:ext uri="{FF2B5EF4-FFF2-40B4-BE49-F238E27FC236}">
                <a16:creationId xmlns:a16="http://schemas.microsoft.com/office/drawing/2014/main" id="{D26E0B24-61E0-436A-AEFF-35D5DE29D5F1}"/>
              </a:ext>
            </a:extLst>
          </p:cNvPr>
          <p:cNvSpPr/>
          <p:nvPr/>
        </p:nvSpPr>
        <p:spPr>
          <a:xfrm>
            <a:off x="7179564" y="3003259"/>
            <a:ext cx="1394234" cy="257459"/>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Gauge</a:t>
            </a:r>
            <a:endParaRPr lang="ko-KR" altLang="en-US" dirty="0"/>
          </a:p>
        </p:txBody>
      </p:sp>
      <p:sp>
        <p:nvSpPr>
          <p:cNvPr id="7" name="TextBox 6">
            <a:extLst>
              <a:ext uri="{FF2B5EF4-FFF2-40B4-BE49-F238E27FC236}">
                <a16:creationId xmlns:a16="http://schemas.microsoft.com/office/drawing/2014/main" id="{EAD51C46-97E8-47AC-974F-35C22FF8543E}"/>
              </a:ext>
            </a:extLst>
          </p:cNvPr>
          <p:cNvSpPr txBox="1"/>
          <p:nvPr/>
        </p:nvSpPr>
        <p:spPr>
          <a:xfrm>
            <a:off x="9161858" y="3702734"/>
            <a:ext cx="1333850" cy="523220"/>
          </a:xfrm>
          <a:prstGeom prst="rect">
            <a:avLst/>
          </a:prstGeom>
          <a:noFill/>
        </p:spPr>
        <p:txBody>
          <a:bodyPr wrap="square" rtlCol="0">
            <a:spAutoFit/>
          </a:bodyPr>
          <a:lstStyle/>
          <a:p>
            <a:r>
              <a:rPr lang="en-US" altLang="ko-KR" sz="2800" dirty="0"/>
              <a:t>(x, y, z)</a:t>
            </a:r>
            <a:endParaRPr lang="ko-KR" altLang="en-US" sz="2800" dirty="0"/>
          </a:p>
        </p:txBody>
      </p:sp>
      <p:sp>
        <p:nvSpPr>
          <p:cNvPr id="8" name="타원 7">
            <a:extLst>
              <a:ext uri="{FF2B5EF4-FFF2-40B4-BE49-F238E27FC236}">
                <a16:creationId xmlns:a16="http://schemas.microsoft.com/office/drawing/2014/main" id="{35FA2B48-5670-4B96-AC5B-05E735F9A627}"/>
              </a:ext>
            </a:extLst>
          </p:cNvPr>
          <p:cNvSpPr/>
          <p:nvPr/>
        </p:nvSpPr>
        <p:spPr>
          <a:xfrm>
            <a:off x="7767624" y="3842157"/>
            <a:ext cx="218114" cy="2348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dirty="0"/>
          </a:p>
        </p:txBody>
      </p:sp>
      <p:cxnSp>
        <p:nvCxnSpPr>
          <p:cNvPr id="10" name="직선 화살표 연결선 9">
            <a:extLst>
              <a:ext uri="{FF2B5EF4-FFF2-40B4-BE49-F238E27FC236}">
                <a16:creationId xmlns:a16="http://schemas.microsoft.com/office/drawing/2014/main" id="{45656E44-EA07-40D3-9645-BC60CA5DEAA7}"/>
              </a:ext>
            </a:extLst>
          </p:cNvPr>
          <p:cNvCxnSpPr>
            <a:stCxn id="8" idx="0"/>
            <a:endCxn id="6" idx="2"/>
          </p:cNvCxnSpPr>
          <p:nvPr/>
        </p:nvCxnSpPr>
        <p:spPr>
          <a:xfrm flipV="1">
            <a:off x="7876681" y="3260718"/>
            <a:ext cx="0" cy="581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13ABA8E-1000-41B4-840F-E1E59CBBF037}"/>
              </a:ext>
            </a:extLst>
          </p:cNvPr>
          <p:cNvSpPr txBox="1"/>
          <p:nvPr/>
        </p:nvSpPr>
        <p:spPr>
          <a:xfrm>
            <a:off x="9161857" y="3112046"/>
            <a:ext cx="1921907" cy="523220"/>
          </a:xfrm>
          <a:prstGeom prst="rect">
            <a:avLst/>
          </a:prstGeom>
          <a:noFill/>
        </p:spPr>
        <p:txBody>
          <a:bodyPr wrap="square" rtlCol="0">
            <a:spAutoFit/>
          </a:bodyPr>
          <a:lstStyle/>
          <a:p>
            <a:r>
              <a:rPr lang="en-US" altLang="ko-KR" sz="2800" dirty="0"/>
              <a:t>(</a:t>
            </a:r>
            <a:r>
              <a:rPr lang="en-US" altLang="ko-KR" sz="2800" dirty="0" err="1"/>
              <a:t>rx</a:t>
            </a:r>
            <a:r>
              <a:rPr lang="en-US" altLang="ko-KR" sz="2800" dirty="0"/>
              <a:t>, </a:t>
            </a:r>
            <a:r>
              <a:rPr lang="en-US" altLang="ko-KR" sz="2800" dirty="0" err="1"/>
              <a:t>ry</a:t>
            </a:r>
            <a:r>
              <a:rPr lang="en-US" altLang="ko-KR" sz="2800" dirty="0"/>
              <a:t>, </a:t>
            </a:r>
            <a:r>
              <a:rPr lang="en-US" altLang="ko-KR" sz="2800" dirty="0" err="1"/>
              <a:t>rz</a:t>
            </a:r>
            <a:r>
              <a:rPr lang="en-US" altLang="ko-KR" sz="2800" dirty="0"/>
              <a:t>)</a:t>
            </a:r>
            <a:endParaRPr lang="ko-KR" altLang="en-US" sz="2800" dirty="0"/>
          </a:p>
        </p:txBody>
      </p:sp>
      <p:cxnSp>
        <p:nvCxnSpPr>
          <p:cNvPr id="13" name="직선 화살표 연결선 12">
            <a:extLst>
              <a:ext uri="{FF2B5EF4-FFF2-40B4-BE49-F238E27FC236}">
                <a16:creationId xmlns:a16="http://schemas.microsoft.com/office/drawing/2014/main" id="{166332BB-5D64-405D-BA13-560E0FD0412B}"/>
              </a:ext>
            </a:extLst>
          </p:cNvPr>
          <p:cNvCxnSpPr>
            <a:stCxn id="11" idx="1"/>
          </p:cNvCxnSpPr>
          <p:nvPr/>
        </p:nvCxnSpPr>
        <p:spPr>
          <a:xfrm flipH="1">
            <a:off x="7876681" y="3373656"/>
            <a:ext cx="1285176" cy="2616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FE13FF71-D5C6-48FE-A5C1-AA1EA40BEE85}"/>
              </a:ext>
            </a:extLst>
          </p:cNvPr>
          <p:cNvCxnSpPr>
            <a:stCxn id="7" idx="1"/>
            <a:endCxn id="8" idx="6"/>
          </p:cNvCxnSpPr>
          <p:nvPr/>
        </p:nvCxnSpPr>
        <p:spPr>
          <a:xfrm flipH="1" flipV="1">
            <a:off x="7985738" y="3959603"/>
            <a:ext cx="1176120" cy="4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3D276AB-9E92-4C33-B451-61AC5ED9A802}"/>
              </a:ext>
            </a:extLst>
          </p:cNvPr>
          <p:cNvSpPr txBox="1"/>
          <p:nvPr/>
        </p:nvSpPr>
        <p:spPr>
          <a:xfrm>
            <a:off x="7916792" y="1803626"/>
            <a:ext cx="3437008" cy="523220"/>
          </a:xfrm>
          <a:prstGeom prst="rect">
            <a:avLst/>
          </a:prstGeom>
          <a:noFill/>
        </p:spPr>
        <p:txBody>
          <a:bodyPr wrap="square" rtlCol="0">
            <a:spAutoFit/>
          </a:bodyPr>
          <a:lstStyle/>
          <a:p>
            <a:r>
              <a:rPr lang="en-US" altLang="ko-KR" sz="2800" dirty="0"/>
              <a:t>(</a:t>
            </a:r>
            <a:r>
              <a:rPr lang="en-US" altLang="ko-KR" sz="2800" dirty="0" err="1"/>
              <a:t>sizeX</a:t>
            </a:r>
            <a:r>
              <a:rPr lang="en-US" altLang="ko-KR" sz="2800" dirty="0"/>
              <a:t>, </a:t>
            </a:r>
            <a:r>
              <a:rPr lang="en-US" altLang="ko-KR" sz="2800" dirty="0" err="1"/>
              <a:t>sizeY</a:t>
            </a:r>
            <a:r>
              <a:rPr lang="en-US" altLang="ko-KR" sz="2800" dirty="0"/>
              <a:t>, </a:t>
            </a:r>
            <a:r>
              <a:rPr lang="en-US" altLang="ko-KR" sz="2800" dirty="0" err="1"/>
              <a:t>sizeZ</a:t>
            </a:r>
            <a:r>
              <a:rPr lang="en-US" altLang="ko-KR" sz="2800" dirty="0"/>
              <a:t>)</a:t>
            </a:r>
            <a:endParaRPr lang="ko-KR" altLang="en-US" sz="2800" dirty="0"/>
          </a:p>
        </p:txBody>
      </p:sp>
      <p:cxnSp>
        <p:nvCxnSpPr>
          <p:cNvPr id="18" name="직선 화살표 연결선 17">
            <a:extLst>
              <a:ext uri="{FF2B5EF4-FFF2-40B4-BE49-F238E27FC236}">
                <a16:creationId xmlns:a16="http://schemas.microsoft.com/office/drawing/2014/main" id="{EB91F356-57B6-4D81-B5DF-3350FF39BB9C}"/>
              </a:ext>
            </a:extLst>
          </p:cNvPr>
          <p:cNvCxnSpPr>
            <a:stCxn id="16" idx="2"/>
          </p:cNvCxnSpPr>
          <p:nvPr/>
        </p:nvCxnSpPr>
        <p:spPr>
          <a:xfrm flipH="1">
            <a:off x="8573798" y="2326846"/>
            <a:ext cx="1061498" cy="681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31E11CEC-9A86-47EE-826B-103FF2DD3B9C}"/>
              </a:ext>
            </a:extLst>
          </p:cNvPr>
          <p:cNvSpPr/>
          <p:nvPr/>
        </p:nvSpPr>
        <p:spPr>
          <a:xfrm>
            <a:off x="7876681" y="3003259"/>
            <a:ext cx="697114" cy="2574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직사각형 19">
            <a:extLst>
              <a:ext uri="{FF2B5EF4-FFF2-40B4-BE49-F238E27FC236}">
                <a16:creationId xmlns:a16="http://schemas.microsoft.com/office/drawing/2014/main" id="{67DF45FF-0856-4965-9230-43A2E3D14512}"/>
              </a:ext>
            </a:extLst>
          </p:cNvPr>
          <p:cNvSpPr/>
          <p:nvPr/>
        </p:nvSpPr>
        <p:spPr>
          <a:xfrm>
            <a:off x="5988468" y="2142180"/>
            <a:ext cx="970074" cy="369332"/>
          </a:xfrm>
          <a:prstGeom prst="rect">
            <a:avLst/>
          </a:prstGeom>
        </p:spPr>
        <p:txBody>
          <a:bodyPr wrap="none">
            <a:spAutoFit/>
          </a:bodyPr>
          <a:lstStyle/>
          <a:p>
            <a:r>
              <a:rPr lang="en-US" altLang="ko-KR" dirty="0"/>
              <a:t>percent</a:t>
            </a:r>
            <a:endParaRPr lang="ko-KR" altLang="en-US" dirty="0"/>
          </a:p>
        </p:txBody>
      </p:sp>
      <p:cxnSp>
        <p:nvCxnSpPr>
          <p:cNvPr id="22" name="직선 화살표 연결선 21">
            <a:extLst>
              <a:ext uri="{FF2B5EF4-FFF2-40B4-BE49-F238E27FC236}">
                <a16:creationId xmlns:a16="http://schemas.microsoft.com/office/drawing/2014/main" id="{E0F9EF19-FEAA-433B-8E1F-AB53F09BEBF0}"/>
              </a:ext>
            </a:extLst>
          </p:cNvPr>
          <p:cNvCxnSpPr>
            <a:stCxn id="20" idx="2"/>
            <a:endCxn id="6" idx="0"/>
          </p:cNvCxnSpPr>
          <p:nvPr/>
        </p:nvCxnSpPr>
        <p:spPr>
          <a:xfrm>
            <a:off x="6473505" y="2511512"/>
            <a:ext cx="1403176" cy="491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16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a:bodyPr>
          <a:lstStyle/>
          <a:p>
            <a:r>
              <a:rPr lang="en-US" altLang="ko-KR" sz="5400" dirty="0" err="1"/>
              <a:t>TextureAnim</a:t>
            </a:r>
            <a:r>
              <a:rPr lang="en-US" altLang="ko-KR" sz="5400" dirty="0"/>
              <a:t> API </a:t>
            </a:r>
            <a:r>
              <a:rPr lang="ko-KR" altLang="en-US" sz="5400" dirty="0"/>
              <a:t>추가</a:t>
            </a:r>
            <a:endParaRPr lang="en-US" altLang="ko-KR" sz="5400" dirty="0"/>
          </a:p>
        </p:txBody>
      </p:sp>
      <p:sp>
        <p:nvSpPr>
          <p:cNvPr id="5" name="텍스트 개체 틀 4"/>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7126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TextureAnim</a:t>
            </a:r>
            <a:r>
              <a:rPr lang="en-US" altLang="ko-KR" dirty="0"/>
              <a:t> API </a:t>
            </a:r>
            <a:r>
              <a:rPr lang="ko-KR" altLang="en-US" dirty="0"/>
              <a:t>추가</a:t>
            </a:r>
            <a:endParaRPr lang="en-US" altLang="ko-KR" dirty="0"/>
          </a:p>
        </p:txBody>
      </p:sp>
      <p:sp>
        <p:nvSpPr>
          <p:cNvPr id="3" name="내용 개체 틀 2"/>
          <p:cNvSpPr>
            <a:spLocks noGrp="1"/>
          </p:cNvSpPr>
          <p:nvPr>
            <p:ph idx="1"/>
          </p:nvPr>
        </p:nvSpPr>
        <p:spPr/>
        <p:txBody>
          <a:bodyPr/>
          <a:lstStyle/>
          <a:p>
            <a:r>
              <a:rPr lang="en-US" altLang="ko-KR" dirty="0"/>
              <a:t>Texture Animation </a:t>
            </a:r>
            <a:r>
              <a:rPr lang="ko-KR" altLang="en-US" dirty="0"/>
              <a:t>을 캐릭터에 구현</a:t>
            </a:r>
            <a:endParaRPr lang="en-US" altLang="ko-KR" dirty="0"/>
          </a:p>
          <a:p>
            <a:endParaRPr lang="en-US" altLang="ko-KR" dirty="0"/>
          </a:p>
          <a:p>
            <a:r>
              <a:rPr lang="ko-KR" altLang="en-US" dirty="0"/>
              <a:t>적당한 텍스처 조사</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205" y="4001294"/>
            <a:ext cx="8705589" cy="1450932"/>
          </a:xfrm>
          <a:prstGeom prst="rect">
            <a:avLst/>
          </a:prstGeom>
        </p:spPr>
      </p:pic>
    </p:spTree>
    <p:extLst>
      <p:ext uri="{BB962C8B-B14F-4D97-AF65-F5344CB8AC3E}">
        <p14:creationId xmlns:p14="http://schemas.microsoft.com/office/powerpoint/2010/main" val="227186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7446" y="3354412"/>
            <a:ext cx="9832932" cy="2031325"/>
          </a:xfrm>
          <a:prstGeom prst="rect">
            <a:avLst/>
          </a:prstGeom>
          <a:noFill/>
        </p:spPr>
        <p:txBody>
          <a:bodyPr wrap="square" rtlCol="0">
            <a:spAutoFit/>
          </a:bodyPr>
          <a:lstStyle/>
          <a:p>
            <a:r>
              <a:rPr lang="ko-KR" altLang="en-US" dirty="0">
                <a:solidFill>
                  <a:schemeClr val="bg1">
                    <a:lumMod val="75000"/>
                  </a:schemeClr>
                </a:solidFill>
              </a:rPr>
              <a:t>알파알파알파알파알파알파알파알파알파알파알파알파알파알파알파알파알파알파알파알파알파</a:t>
            </a:r>
            <a:endParaRPr lang="en-US" altLang="ko-KR" dirty="0">
              <a:solidFill>
                <a:schemeClr val="bg1">
                  <a:lumMod val="75000"/>
                </a:schemeClr>
              </a:solidFill>
            </a:endParaRP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p:txBody>
      </p:sp>
      <p:sp>
        <p:nvSpPr>
          <p:cNvPr id="2" name="제목 1"/>
          <p:cNvSpPr>
            <a:spLocks noGrp="1"/>
          </p:cNvSpPr>
          <p:nvPr>
            <p:ph type="title"/>
          </p:nvPr>
        </p:nvSpPr>
        <p:spPr/>
        <p:txBody>
          <a:bodyPr/>
          <a:lstStyle/>
          <a:p>
            <a:r>
              <a:rPr lang="en-US" altLang="ko-KR" dirty="0" err="1"/>
              <a:t>TextureAnim</a:t>
            </a:r>
            <a:r>
              <a:rPr lang="en-US" altLang="ko-KR" dirty="0"/>
              <a:t> API </a:t>
            </a:r>
            <a:r>
              <a:rPr lang="ko-KR" altLang="en-US" dirty="0"/>
              <a:t>추가</a:t>
            </a: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336" y="3638039"/>
            <a:ext cx="8705589" cy="1450932"/>
          </a:xfrm>
          <a:prstGeom prst="rect">
            <a:avLst/>
          </a:prstGeom>
          <a:ln>
            <a:solidFill>
              <a:schemeClr val="tx1"/>
            </a:solidFill>
          </a:ln>
        </p:spPr>
      </p:pic>
      <p:cxnSp>
        <p:nvCxnSpPr>
          <p:cNvPr id="8" name="직선 연결선 7"/>
          <p:cNvCxnSpPr/>
          <p:nvPr/>
        </p:nvCxnSpPr>
        <p:spPr>
          <a:xfrm flipH="1" flipV="1">
            <a:off x="1741118" y="2417524"/>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flipH="1" flipV="1">
            <a:off x="10451925" y="2302315"/>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flipH="1" flipV="1">
            <a:off x="3215013" y="2417522"/>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flipH="1" flipV="1">
            <a:off x="4654462" y="2417522"/>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flipH="1" flipV="1">
            <a:off x="6093912" y="2417522"/>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flipH="1" flipV="1">
            <a:off x="7573026" y="2417522"/>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flipH="1" flipV="1">
            <a:off x="9012475" y="2417522"/>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29840" y="3319397"/>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17" name="TextBox 16"/>
          <p:cNvSpPr txBox="1"/>
          <p:nvPr/>
        </p:nvSpPr>
        <p:spPr>
          <a:xfrm>
            <a:off x="3793297" y="3326324"/>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18" name="TextBox 17"/>
          <p:cNvSpPr txBox="1"/>
          <p:nvPr/>
        </p:nvSpPr>
        <p:spPr>
          <a:xfrm>
            <a:off x="5227528" y="3319397"/>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19" name="TextBox 18"/>
          <p:cNvSpPr txBox="1"/>
          <p:nvPr/>
        </p:nvSpPr>
        <p:spPr>
          <a:xfrm>
            <a:off x="6692027" y="3326324"/>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20" name="TextBox 19"/>
          <p:cNvSpPr txBox="1"/>
          <p:nvPr/>
        </p:nvSpPr>
        <p:spPr>
          <a:xfrm>
            <a:off x="8146092" y="3326324"/>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21" name="TextBox 20"/>
          <p:cNvSpPr txBox="1"/>
          <p:nvPr/>
        </p:nvSpPr>
        <p:spPr>
          <a:xfrm>
            <a:off x="9561534" y="3326324"/>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22" name="TextBox 21"/>
          <p:cNvSpPr txBox="1"/>
          <p:nvPr/>
        </p:nvSpPr>
        <p:spPr>
          <a:xfrm>
            <a:off x="3180569" y="1831976"/>
            <a:ext cx="6512490" cy="584775"/>
          </a:xfrm>
          <a:prstGeom prst="rect">
            <a:avLst/>
          </a:prstGeom>
          <a:noFill/>
        </p:spPr>
        <p:txBody>
          <a:bodyPr wrap="square" rtlCol="0">
            <a:spAutoFit/>
          </a:bodyPr>
          <a:lstStyle/>
          <a:p>
            <a:r>
              <a:rPr lang="ko-KR" altLang="en-US" sz="3200" dirty="0">
                <a:solidFill>
                  <a:srgbClr val="FF0000"/>
                </a:solidFill>
              </a:rPr>
              <a:t>각 구간별 길이가 모두</a:t>
            </a:r>
            <a:r>
              <a:rPr lang="en-US" altLang="ko-KR" sz="3200" dirty="0">
                <a:solidFill>
                  <a:srgbClr val="FF0000"/>
                </a:solidFill>
              </a:rPr>
              <a:t> </a:t>
            </a:r>
            <a:r>
              <a:rPr lang="ko-KR" altLang="en-US" sz="3200" dirty="0">
                <a:solidFill>
                  <a:srgbClr val="FF0000"/>
                </a:solidFill>
              </a:rPr>
              <a:t>같아야 함</a:t>
            </a:r>
          </a:p>
        </p:txBody>
      </p:sp>
      <p:cxnSp>
        <p:nvCxnSpPr>
          <p:cNvPr id="24" name="직선 화살표 연결선 23"/>
          <p:cNvCxnSpPr>
            <a:stCxn id="22" idx="2"/>
          </p:cNvCxnSpPr>
          <p:nvPr/>
        </p:nvCxnSpPr>
        <p:spPr>
          <a:xfrm flipH="1">
            <a:off x="2592887" y="2416751"/>
            <a:ext cx="3298518" cy="909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stCxn id="22" idx="2"/>
            <a:endCxn id="17" idx="0"/>
          </p:cNvCxnSpPr>
          <p:nvPr/>
        </p:nvCxnSpPr>
        <p:spPr>
          <a:xfrm flipH="1">
            <a:off x="3924821" y="2416751"/>
            <a:ext cx="1966584" cy="909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stCxn id="22" idx="2"/>
            <a:endCxn id="18" idx="0"/>
          </p:cNvCxnSpPr>
          <p:nvPr/>
        </p:nvCxnSpPr>
        <p:spPr>
          <a:xfrm flipH="1">
            <a:off x="5359052" y="2416751"/>
            <a:ext cx="532353" cy="90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22" idx="2"/>
            <a:endCxn id="19" idx="0"/>
          </p:cNvCxnSpPr>
          <p:nvPr/>
        </p:nvCxnSpPr>
        <p:spPr>
          <a:xfrm>
            <a:off x="5891405" y="2416751"/>
            <a:ext cx="932146" cy="909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22" idx="2"/>
            <a:endCxn id="20" idx="0"/>
          </p:cNvCxnSpPr>
          <p:nvPr/>
        </p:nvCxnSpPr>
        <p:spPr>
          <a:xfrm>
            <a:off x="5891405" y="2416751"/>
            <a:ext cx="2386211" cy="909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22" idx="2"/>
            <a:endCxn id="21" idx="0"/>
          </p:cNvCxnSpPr>
          <p:nvPr/>
        </p:nvCxnSpPr>
        <p:spPr>
          <a:xfrm>
            <a:off x="5891405" y="2416751"/>
            <a:ext cx="3801653" cy="909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08967" y="5609502"/>
            <a:ext cx="9381995" cy="584775"/>
          </a:xfrm>
          <a:prstGeom prst="rect">
            <a:avLst/>
          </a:prstGeom>
          <a:noFill/>
        </p:spPr>
        <p:txBody>
          <a:bodyPr wrap="square" rtlCol="0">
            <a:spAutoFit/>
          </a:bodyPr>
          <a:lstStyle/>
          <a:p>
            <a:r>
              <a:rPr lang="en-US" altLang="ko-KR" sz="3200" dirty="0">
                <a:solidFill>
                  <a:srgbClr val="FF0000"/>
                </a:solidFill>
              </a:rPr>
              <a:t>PNG </a:t>
            </a:r>
            <a:r>
              <a:rPr lang="ko-KR" altLang="en-US" sz="3200" dirty="0">
                <a:solidFill>
                  <a:srgbClr val="FF0000"/>
                </a:solidFill>
              </a:rPr>
              <a:t>형태</a:t>
            </a:r>
            <a:r>
              <a:rPr lang="en-US" altLang="ko-KR" sz="3200" dirty="0">
                <a:solidFill>
                  <a:srgbClr val="FF0000"/>
                </a:solidFill>
              </a:rPr>
              <a:t>, </a:t>
            </a:r>
            <a:r>
              <a:rPr lang="ko-KR" altLang="en-US" sz="3200" dirty="0">
                <a:solidFill>
                  <a:srgbClr val="FF0000"/>
                </a:solidFill>
              </a:rPr>
              <a:t>빈 공간을 표현하기 위한 </a:t>
            </a:r>
            <a:r>
              <a:rPr lang="en-US" altLang="ko-KR" sz="3200" dirty="0">
                <a:solidFill>
                  <a:srgbClr val="FF0000"/>
                </a:solidFill>
              </a:rPr>
              <a:t>alpha </a:t>
            </a:r>
            <a:r>
              <a:rPr lang="ko-KR" altLang="en-US" sz="3200" dirty="0">
                <a:solidFill>
                  <a:srgbClr val="FF0000"/>
                </a:solidFill>
              </a:rPr>
              <a:t>필수</a:t>
            </a:r>
            <a:r>
              <a:rPr lang="en-US" altLang="ko-KR" sz="3200" dirty="0">
                <a:solidFill>
                  <a:srgbClr val="FF0000"/>
                </a:solidFill>
              </a:rPr>
              <a:t>!</a:t>
            </a:r>
            <a:endParaRPr lang="ko-KR" altLang="en-US" sz="3200" dirty="0">
              <a:solidFill>
                <a:srgbClr val="FF0000"/>
              </a:solidFill>
            </a:endParaRPr>
          </a:p>
        </p:txBody>
      </p:sp>
    </p:spTree>
    <p:extLst>
      <p:ext uri="{BB962C8B-B14F-4D97-AF65-F5344CB8AC3E}">
        <p14:creationId xmlns:p14="http://schemas.microsoft.com/office/powerpoint/2010/main" val="18178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4920" y="2089203"/>
            <a:ext cx="9832932" cy="3970318"/>
          </a:xfrm>
          <a:prstGeom prst="rect">
            <a:avLst/>
          </a:prstGeom>
          <a:noFill/>
        </p:spPr>
        <p:txBody>
          <a:bodyPr wrap="square" rtlCol="0">
            <a:spAutoFit/>
          </a:bodyPr>
          <a:lstStyle/>
          <a:p>
            <a:r>
              <a:rPr lang="ko-KR" altLang="en-US" dirty="0">
                <a:solidFill>
                  <a:schemeClr val="bg1">
                    <a:lumMod val="75000"/>
                  </a:schemeClr>
                </a:solidFill>
              </a:rPr>
              <a:t>알파알파알파알파알파알파알파알파알파알파알파알파알파알파알파알파알파알파알파알파알파</a:t>
            </a:r>
            <a:endParaRPr lang="en-US" altLang="ko-KR" dirty="0">
              <a:solidFill>
                <a:schemeClr val="bg1">
                  <a:lumMod val="75000"/>
                </a:schemeClr>
              </a:solidFill>
            </a:endParaRP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알파알파알파알파알파알파알파알파알파알파알파알파알파알파알파알파알파알파알파알파알파알파알파알파알파알파알파알파알파알파알파알파알파알파알파알파알파알파알파알파알파알파</a:t>
            </a:r>
            <a:endParaRPr lang="en-US" altLang="ko-KR" dirty="0">
              <a:solidFill>
                <a:schemeClr val="bg1">
                  <a:lumMod val="75000"/>
                </a:schemeClr>
              </a:solidFill>
            </a:endParaRP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a:p>
            <a:r>
              <a:rPr lang="ko-KR" altLang="en-US" dirty="0">
                <a:solidFill>
                  <a:schemeClr val="bg1">
                    <a:lumMod val="75000"/>
                  </a:schemeClr>
                </a:solidFill>
              </a:rPr>
              <a:t>알파알파알파알파알파알파알파알파알파알파알파알파알파알파알파알파알파알파알파알파알파</a:t>
            </a:r>
          </a:p>
        </p:txBody>
      </p:sp>
      <p:sp>
        <p:nvSpPr>
          <p:cNvPr id="2" name="제목 1"/>
          <p:cNvSpPr>
            <a:spLocks noGrp="1"/>
          </p:cNvSpPr>
          <p:nvPr>
            <p:ph type="title"/>
          </p:nvPr>
        </p:nvSpPr>
        <p:spPr/>
        <p:txBody>
          <a:bodyPr/>
          <a:lstStyle/>
          <a:p>
            <a:r>
              <a:rPr lang="en-US" altLang="ko-KR" dirty="0" err="1"/>
              <a:t>TextureAnim</a:t>
            </a:r>
            <a:r>
              <a:rPr lang="en-US" altLang="ko-KR" dirty="0"/>
              <a:t> API </a:t>
            </a:r>
            <a:r>
              <a:rPr lang="ko-KR" altLang="en-US" dirty="0"/>
              <a:t>추가</a:t>
            </a: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029" y="2623431"/>
            <a:ext cx="8705589" cy="1450932"/>
          </a:xfrm>
          <a:prstGeom prst="rect">
            <a:avLst/>
          </a:prstGeom>
          <a:ln>
            <a:solidFill>
              <a:schemeClr val="tx1"/>
            </a:solidFill>
          </a:ln>
        </p:spPr>
      </p:pic>
      <p:grpSp>
        <p:nvGrpSpPr>
          <p:cNvPr id="4" name="그룹 3"/>
          <p:cNvGrpSpPr/>
          <p:nvPr/>
        </p:nvGrpSpPr>
        <p:grpSpPr>
          <a:xfrm>
            <a:off x="1733811" y="2204580"/>
            <a:ext cx="8716024" cy="3323523"/>
            <a:chOff x="2084540" y="1039659"/>
            <a:chExt cx="8716024" cy="2671449"/>
          </a:xfrm>
        </p:grpSpPr>
        <p:cxnSp>
          <p:nvCxnSpPr>
            <p:cNvPr id="8" name="직선 연결선 7"/>
            <p:cNvCxnSpPr/>
            <p:nvPr/>
          </p:nvCxnSpPr>
          <p:spPr>
            <a:xfrm flipH="1" flipV="1">
              <a:off x="2084540" y="1039661"/>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flipH="1" flipV="1">
              <a:off x="10795346" y="1039659"/>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flipH="1" flipV="1">
              <a:off x="3558435" y="1039659"/>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flipH="1" flipV="1">
              <a:off x="4997884" y="1039659"/>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flipH="1" flipV="1">
              <a:off x="6437334" y="1039659"/>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flipH="1" flipV="1">
              <a:off x="7916448" y="1039659"/>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flipH="1" flipV="1">
              <a:off x="9355897" y="1039659"/>
              <a:ext cx="5218" cy="2671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2322533" y="2304789"/>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17" name="TextBox 16"/>
          <p:cNvSpPr txBox="1"/>
          <p:nvPr/>
        </p:nvSpPr>
        <p:spPr>
          <a:xfrm>
            <a:off x="3785990" y="2311716"/>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18" name="TextBox 17"/>
          <p:cNvSpPr txBox="1"/>
          <p:nvPr/>
        </p:nvSpPr>
        <p:spPr>
          <a:xfrm>
            <a:off x="5220221" y="2304789"/>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19" name="TextBox 18"/>
          <p:cNvSpPr txBox="1"/>
          <p:nvPr/>
        </p:nvSpPr>
        <p:spPr>
          <a:xfrm>
            <a:off x="6684720" y="2311716"/>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20" name="TextBox 19"/>
          <p:cNvSpPr txBox="1"/>
          <p:nvPr/>
        </p:nvSpPr>
        <p:spPr>
          <a:xfrm>
            <a:off x="8138785" y="2311716"/>
            <a:ext cx="263047" cy="523220"/>
          </a:xfrm>
          <a:prstGeom prst="rect">
            <a:avLst/>
          </a:prstGeom>
          <a:noFill/>
        </p:spPr>
        <p:txBody>
          <a:bodyPr wrap="square" rtlCol="0">
            <a:spAutoFit/>
          </a:bodyPr>
          <a:lstStyle/>
          <a:p>
            <a:r>
              <a:rPr lang="en-US" altLang="ko-KR" sz="2800" dirty="0"/>
              <a:t>d</a:t>
            </a:r>
            <a:endParaRPr lang="ko-KR" altLang="en-US" sz="2800" dirty="0"/>
          </a:p>
        </p:txBody>
      </p:sp>
      <p:sp>
        <p:nvSpPr>
          <p:cNvPr id="21" name="TextBox 20"/>
          <p:cNvSpPr txBox="1"/>
          <p:nvPr/>
        </p:nvSpPr>
        <p:spPr>
          <a:xfrm>
            <a:off x="9554227" y="2311716"/>
            <a:ext cx="263047" cy="523220"/>
          </a:xfrm>
          <a:prstGeom prst="rect">
            <a:avLst/>
          </a:prstGeom>
          <a:noFill/>
        </p:spPr>
        <p:txBody>
          <a:bodyPr wrap="square" rtlCol="0">
            <a:spAutoFit/>
          </a:bodyPr>
          <a:lstStyle/>
          <a:p>
            <a:r>
              <a:rPr lang="en-US" altLang="ko-KR" sz="2800" dirty="0"/>
              <a:t>d</a:t>
            </a:r>
            <a:endParaRPr lang="ko-KR" altLang="en-US" sz="2800" dirty="0"/>
          </a:p>
        </p:txBody>
      </p:sp>
      <p:pic>
        <p:nvPicPr>
          <p:cNvPr id="27" name="그림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119" y="4077172"/>
            <a:ext cx="8705589" cy="1450932"/>
          </a:xfrm>
          <a:prstGeom prst="rect">
            <a:avLst/>
          </a:prstGeom>
          <a:ln>
            <a:solidFill>
              <a:schemeClr val="tx1"/>
            </a:solidFill>
          </a:ln>
        </p:spPr>
      </p:pic>
      <p:cxnSp>
        <p:nvCxnSpPr>
          <p:cNvPr id="29" name="직선 연결선 28"/>
          <p:cNvCxnSpPr/>
          <p:nvPr/>
        </p:nvCxnSpPr>
        <p:spPr>
          <a:xfrm>
            <a:off x="876822" y="4074362"/>
            <a:ext cx="95573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887257" y="5528104"/>
            <a:ext cx="95573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887257" y="2623431"/>
            <a:ext cx="95573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35796" y="3106309"/>
            <a:ext cx="263047" cy="523220"/>
          </a:xfrm>
          <a:prstGeom prst="rect">
            <a:avLst/>
          </a:prstGeom>
          <a:noFill/>
        </p:spPr>
        <p:txBody>
          <a:bodyPr wrap="square" rtlCol="0">
            <a:spAutoFit/>
          </a:bodyPr>
          <a:lstStyle/>
          <a:p>
            <a:r>
              <a:rPr lang="en-US" altLang="ko-KR" sz="2800" dirty="0"/>
              <a:t>c</a:t>
            </a:r>
            <a:endParaRPr lang="ko-KR" altLang="en-US" sz="2800" dirty="0"/>
          </a:p>
        </p:txBody>
      </p:sp>
      <p:sp>
        <p:nvSpPr>
          <p:cNvPr id="36" name="TextBox 35"/>
          <p:cNvSpPr txBox="1"/>
          <p:nvPr/>
        </p:nvSpPr>
        <p:spPr>
          <a:xfrm>
            <a:off x="1435796" y="4500768"/>
            <a:ext cx="263047" cy="523220"/>
          </a:xfrm>
          <a:prstGeom prst="rect">
            <a:avLst/>
          </a:prstGeom>
          <a:noFill/>
        </p:spPr>
        <p:txBody>
          <a:bodyPr wrap="square" rtlCol="0">
            <a:spAutoFit/>
          </a:bodyPr>
          <a:lstStyle/>
          <a:p>
            <a:r>
              <a:rPr lang="en-US" altLang="ko-KR" sz="2800" dirty="0"/>
              <a:t>c</a:t>
            </a:r>
            <a:endParaRPr lang="ko-KR" altLang="en-US" sz="2800" dirty="0"/>
          </a:p>
        </p:txBody>
      </p:sp>
    </p:spTree>
    <p:extLst>
      <p:ext uri="{BB962C8B-B14F-4D97-AF65-F5344CB8AC3E}">
        <p14:creationId xmlns:p14="http://schemas.microsoft.com/office/powerpoint/2010/main" val="16087872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3201</TotalTime>
  <Words>478</Words>
  <Application>Microsoft Office PowerPoint</Application>
  <PresentationFormat>와이드스크린</PresentationFormat>
  <Paragraphs>129</Paragraphs>
  <Slides>14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14</vt:i4>
      </vt:variant>
    </vt:vector>
  </HeadingPairs>
  <TitlesOfParts>
    <vt:vector size="17" baseType="lpstr">
      <vt:lpstr>맑은 고딕</vt:lpstr>
      <vt:lpstr>Arial</vt:lpstr>
      <vt:lpstr>Office 테마</vt:lpstr>
      <vt:lpstr>게임 소프트웨어 공학 실습 11</vt:lpstr>
      <vt:lpstr>구현 내용 체크</vt:lpstr>
      <vt:lpstr>목차</vt:lpstr>
      <vt:lpstr>Gauge API 추가</vt:lpstr>
      <vt:lpstr>Gauge API 추가</vt:lpstr>
      <vt:lpstr>TextureAnim API 추가</vt:lpstr>
      <vt:lpstr>TextureAnim API 추가</vt:lpstr>
      <vt:lpstr>TextureAnim API 추가</vt:lpstr>
      <vt:lpstr>TextureAnim API 추가</vt:lpstr>
      <vt:lpstr>TextureAnim API 추가</vt:lpstr>
      <vt:lpstr>TextureAnim API 추가</vt:lpstr>
      <vt:lpstr>TextureAnim API 추가</vt:lpstr>
      <vt:lpstr>TextureAnim API 추가</vt:lpstr>
      <vt:lpstr>TextureAnim API 추가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게임 소프트웨어 공학 Lecture 1</dc:title>
  <dc:creator>TaekHee Lee</dc:creator>
  <cp:lastModifiedBy>TaekHee Lee</cp:lastModifiedBy>
  <cp:revision>91</cp:revision>
  <dcterms:created xsi:type="dcterms:W3CDTF">2017-09-10T13:04:55Z</dcterms:created>
  <dcterms:modified xsi:type="dcterms:W3CDTF">2019-12-02T12:53:46Z</dcterms:modified>
</cp:coreProperties>
</file>