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71" r:id="rId2"/>
    <p:sldId id="423" r:id="rId3"/>
    <p:sldId id="424" r:id="rId4"/>
    <p:sldId id="425" r:id="rId5"/>
    <p:sldId id="426" r:id="rId6"/>
    <p:sldId id="427" r:id="rId7"/>
    <p:sldId id="431" r:id="rId8"/>
    <p:sldId id="428" r:id="rId9"/>
    <p:sldId id="432" r:id="rId10"/>
    <p:sldId id="433" r:id="rId11"/>
    <p:sldId id="421" r:id="rId12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FC24"/>
    <a:srgbClr val="DFF6C0"/>
    <a:srgbClr val="B2FE94"/>
    <a:srgbClr val="A8E7FE"/>
    <a:srgbClr val="01B0EF"/>
    <a:srgbClr val="5ED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31" autoAdjust="0"/>
  </p:normalViewPr>
  <p:slideViewPr>
    <p:cSldViewPr>
      <p:cViewPr varScale="1">
        <p:scale>
          <a:sx n="106" d="100"/>
          <a:sy n="106" d="100"/>
        </p:scale>
        <p:origin x="-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12" y="-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r">
              <a:defRPr sz="1300"/>
            </a:lvl1pPr>
          </a:lstStyle>
          <a:p>
            <a:fld id="{7C93A5E4-EFBF-42F1-9D6D-150DBC18A077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20" tIns="47910" rIns="95820" bIns="479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0687"/>
            <a:ext cx="5683250" cy="4605744"/>
          </a:xfrm>
          <a:prstGeom prst="rect">
            <a:avLst/>
          </a:prstGeom>
        </p:spPr>
        <p:txBody>
          <a:bodyPr vert="horz" lIns="95820" tIns="47910" rIns="95820" bIns="4791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r">
              <a:defRPr sz="1300"/>
            </a:lvl1pPr>
          </a:lstStyle>
          <a:p>
            <a:fld id="{11CBD838-C551-4D4E-A367-FADD5ACBA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2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/>
          <p:cNvSpPr>
            <a:spLocks noGrp="1"/>
          </p:cNvSpPr>
          <p:nvPr>
            <p:ph type="subTitle" idx="1"/>
          </p:nvPr>
        </p:nvSpPr>
        <p:spPr>
          <a:xfrm>
            <a:off x="2457480" y="3143248"/>
            <a:ext cx="6400800" cy="428628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1785926"/>
            <a:ext cx="9144000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>
            <a:spLocks noGrp="1"/>
          </p:cNvSpPr>
          <p:nvPr>
            <p:ph type="ctrTitle"/>
          </p:nvPr>
        </p:nvSpPr>
        <p:spPr>
          <a:xfrm>
            <a:off x="2157450" y="1816099"/>
            <a:ext cx="6915144" cy="1255711"/>
          </a:xfrm>
        </p:spPr>
        <p:txBody>
          <a:bodyPr>
            <a:normAutofit/>
          </a:bodyPr>
          <a:lstStyle>
            <a:lvl1pPr algn="l">
              <a:defRPr sz="40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7" name="Picture 3" descr="C:\Users\jshan\Pictures\Microsoft Clip Organizer\j043484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571612"/>
            <a:ext cx="1785950" cy="1785950"/>
          </a:xfrm>
          <a:prstGeom prst="rect">
            <a:avLst/>
          </a:prstGeom>
          <a:noFill/>
        </p:spPr>
      </p:pic>
      <p:pic>
        <p:nvPicPr>
          <p:cNvPr id="1031" name="Picture 7" descr="C:\Users\jshan\Pictures\Microsoft Clip Organizer\j043806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643182"/>
            <a:ext cx="785818" cy="785818"/>
          </a:xfrm>
          <a:prstGeom prst="rect">
            <a:avLst/>
          </a:prstGeom>
          <a:noFill/>
        </p:spPr>
      </p:pic>
      <p:cxnSp>
        <p:nvCxnSpPr>
          <p:cNvPr id="34" name="직선 연결선 33"/>
          <p:cNvCxnSpPr/>
          <p:nvPr userDrawn="1"/>
        </p:nvCxnSpPr>
        <p:spPr>
          <a:xfrm rot="5400000">
            <a:off x="4643464" y="6357946"/>
            <a:ext cx="1000108" cy="158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개체 틀 35"/>
          <p:cNvSpPr>
            <a:spLocks noGrp="1"/>
          </p:cNvSpPr>
          <p:nvPr>
            <p:ph type="body" sz="quarter" idx="10" hasCustomPrompt="1"/>
          </p:nvPr>
        </p:nvSpPr>
        <p:spPr>
          <a:xfrm>
            <a:off x="5214956" y="5872186"/>
            <a:ext cx="3857638" cy="914400"/>
          </a:xfrm>
        </p:spPr>
        <p:txBody>
          <a:bodyPr>
            <a:normAutofit/>
          </a:bodyPr>
          <a:lstStyle>
            <a:lvl1pPr>
              <a:defRPr sz="1400" b="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발표일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발표자 등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460432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72560" cy="393700"/>
          </a:xfrm>
        </p:spPr>
        <p:txBody>
          <a:bodyPr>
            <a:noAutofit/>
          </a:bodyPr>
          <a:lstStyle>
            <a:lvl1pPr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0"/>
          </p:nvPr>
        </p:nvSpPr>
        <p:spPr>
          <a:xfrm>
            <a:off x="500034" y="714356"/>
            <a:ext cx="8143932" cy="785818"/>
          </a:xfrm>
        </p:spPr>
        <p:txBody>
          <a:bodyPr>
            <a:normAutofit/>
          </a:bodyPr>
          <a:lstStyle>
            <a:lvl1pPr>
              <a:defRPr sz="16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5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8" name="직선 연결선 7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465355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0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1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pic>
        <p:nvPicPr>
          <p:cNvPr id="5" name="Picture 2" descr="E:\Dropbox (개인용)\2018-1원칙과방법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4" y="6453336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4" r:id="rId3"/>
    <p:sldLayoutId id="2147483650" r:id="rId4"/>
    <p:sldLayoutId id="2147483660" r:id="rId5"/>
    <p:sldLayoutId id="2147483654" r:id="rId6"/>
    <p:sldLayoutId id="2147483655" r:id="rId7"/>
  </p:sldLayoutIdLst>
  <p:txStyles>
    <p:titleStyle/>
    <p:bodyStyle>
      <a:lvl1pPr>
        <a:defRPr kumimoji="0" lang="ko-KR" altLang="en-US" sz="2400" b="1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1pPr>
      <a:lvl2pPr>
        <a:defRPr kumimoji="0" lang="ko-KR" altLang="en-US" sz="20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2pPr>
      <a:lvl3pPr>
        <a:defRPr kumimoji="0" lang="ko-KR" altLang="en-US" sz="18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3pPr>
      <a:lvl4pPr>
        <a:defRPr kumimoji="0" lang="ko-KR" altLang="en-US" sz="16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4pPr>
      <a:lvl5pPr>
        <a:defRPr kumimoji="0" lang="en-US" altLang="ko-KR" sz="1400" b="0" i="0" u="none" strike="noStrike" kern="1200" cap="none" spc="0" normalizeH="0" baseline="0" noProof="0" dirty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eecs.berkeley.edu/~alig/papers/mesos.pdf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a-lang.org/download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medium.com/@GalarnykMichael/install-spark-on-windows-pyspark-4498a5d8d66c" TargetMode="External"/><Relationship Id="rId4" Type="http://schemas.openxmlformats.org/officeDocument/2006/relationships/hyperlink" Target="https://youtu.be/t63PS3kiTTQ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bmatzelle/gow/releases/download/v0.8.0/Gow-0.8.0.exe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park.apache.org/downloads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veloughran/winutils/blob/master/hadoop-2.6.0/bin/winutils.exe?raw=true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27</a:t>
            </a:r>
            <a:r>
              <a:rPr lang="ko-KR" altLang="en-US" sz="2800" dirty="0" smtClean="0"/>
              <a:t>장 </a:t>
            </a:r>
            <a:r>
              <a:rPr lang="en-US" altLang="ko-KR" sz="2800" dirty="0" smtClean="0"/>
              <a:t>Spark 2</a:t>
            </a: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286394" y="5872186"/>
            <a:ext cx="3571886" cy="914400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2019. 1</a:t>
            </a:r>
            <a:r>
              <a:rPr lang="ko-KR" altLang="en-US" sz="1800" b="1" dirty="0" smtClean="0"/>
              <a:t>학기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Jeong Joon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실행 </a:t>
            </a:r>
            <a:endParaRPr lang="en-US" altLang="ko-KR" dirty="0"/>
          </a:p>
          <a:p>
            <a:pPr lvl="2"/>
            <a:r>
              <a:rPr lang="en-US" altLang="ko-KR" dirty="0"/>
              <a:t>cmd </a:t>
            </a:r>
            <a:r>
              <a:rPr lang="ko-KR" altLang="en-US" dirty="0"/>
              <a:t>창 다시 열기</a:t>
            </a:r>
            <a:endParaRPr lang="en-US" altLang="ko-KR" dirty="0"/>
          </a:p>
          <a:p>
            <a:pPr lvl="2"/>
            <a:r>
              <a:rPr lang="en-US" altLang="ko-KR" dirty="0" smtClean="0"/>
              <a:t>c:\opt\spark\pyspark </a:t>
            </a:r>
            <a:r>
              <a:rPr lang="en-US" altLang="ko-KR" dirty="0"/>
              <a:t>–master local[2</a:t>
            </a:r>
            <a:r>
              <a:rPr lang="en-US" altLang="ko-KR" dirty="0" smtClean="0"/>
              <a:t>] &lt;enter&gt; 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59042"/>
            <a:ext cx="7660410" cy="400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775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9872" y="2780928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Q&amp;A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14520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Spark </a:t>
            </a:r>
            <a:r>
              <a:rPr lang="ko-KR" altLang="en-US" dirty="0" smtClean="0"/>
              <a:t>기초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0" dirty="0" smtClean="0"/>
              <a:t>Spark </a:t>
            </a:r>
            <a:r>
              <a:rPr lang="ko-KR" altLang="en-US" b="0" dirty="0" smtClean="0"/>
              <a:t>개요</a:t>
            </a:r>
            <a:endParaRPr lang="en-US" altLang="ko-KR" b="0" dirty="0" smtClean="0"/>
          </a:p>
          <a:p>
            <a:pPr lvl="1"/>
            <a:r>
              <a:rPr lang="en-US" altLang="ko-KR" dirty="0" smtClean="0"/>
              <a:t>UC Berkeley</a:t>
            </a:r>
            <a:r>
              <a:rPr lang="ko-KR" altLang="en-US" dirty="0" smtClean="0"/>
              <a:t>에서 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관련논문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2"/>
              </a:rPr>
              <a:t>Mesos</a:t>
            </a:r>
            <a:r>
              <a:rPr lang="en-US" altLang="ko-KR" dirty="0">
                <a:hlinkClick r:id="rId2"/>
              </a:rPr>
              <a:t>: A Platform for Fine-Grained Resource Sharing in the Data </a:t>
            </a:r>
            <a:r>
              <a:rPr lang="en-US" altLang="ko-KR" dirty="0" smtClean="0">
                <a:hlinkClick r:id="rId2"/>
              </a:rPr>
              <a:t>Center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 동기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하둡에서 하나의 데이터셋이 반복되어 재사용되는 작업의 효율적 처리를 위한 프레임워크의 개발 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처리 속도</a:t>
            </a:r>
            <a:r>
              <a:rPr lang="en-US" altLang="ko-KR" b="0" dirty="0" smtClean="0"/>
              <a:t>: </a:t>
            </a:r>
          </a:p>
          <a:p>
            <a:pPr lvl="2"/>
            <a:r>
              <a:rPr lang="ko-KR" altLang="en-US" b="0" dirty="0" smtClean="0"/>
              <a:t>메모리</a:t>
            </a:r>
            <a:r>
              <a:rPr lang="en-US" altLang="ko-KR" dirty="0"/>
              <a:t> </a:t>
            </a:r>
            <a:r>
              <a:rPr lang="ko-KR" altLang="en-US" dirty="0" smtClean="0"/>
              <a:t>환경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하둡의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배 속도</a:t>
            </a:r>
            <a:endParaRPr lang="en-US" altLang="ko-KR" dirty="0" smtClean="0"/>
          </a:p>
          <a:p>
            <a:pPr lvl="2"/>
            <a:r>
              <a:rPr lang="ko-KR" altLang="en-US" b="0" dirty="0" smtClean="0"/>
              <a:t>디스크환경</a:t>
            </a:r>
            <a:r>
              <a:rPr lang="en-US" altLang="ko-KR" b="0" dirty="0" smtClean="0"/>
              <a:t>: </a:t>
            </a:r>
            <a:r>
              <a:rPr lang="ko-KR" altLang="en-US" dirty="0"/>
              <a:t>하둡의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배 </a:t>
            </a:r>
            <a:r>
              <a:rPr lang="ko-KR" altLang="en-US" dirty="0"/>
              <a:t>속도</a:t>
            </a:r>
            <a:endParaRPr lang="en-US" altLang="ko-KR" dirty="0"/>
          </a:p>
          <a:p>
            <a:pPr lvl="1"/>
            <a:r>
              <a:rPr lang="ko-KR" altLang="en-US" dirty="0" smtClean="0"/>
              <a:t>맵리듀스와 비교한 데이터처리 측면 장점</a:t>
            </a:r>
            <a:endParaRPr lang="en-US" altLang="ko-KR" dirty="0" smtClean="0"/>
          </a:p>
          <a:p>
            <a:pPr lvl="2"/>
            <a:r>
              <a:rPr lang="en-US" altLang="ko-KR" b="0" dirty="0" smtClean="0"/>
              <a:t>DAG </a:t>
            </a:r>
            <a:r>
              <a:rPr lang="ko-KR" altLang="en-US" b="0" dirty="0" smtClean="0"/>
              <a:t>기반 처리엔진의 보유 </a:t>
            </a:r>
            <a:endParaRPr lang="en-US" altLang="ko-KR" b="0" dirty="0" smtClean="0"/>
          </a:p>
          <a:p>
            <a:pPr lvl="2"/>
            <a:r>
              <a:rPr lang="ko-KR" altLang="en-US" dirty="0" smtClean="0"/>
              <a:t>참고</a:t>
            </a:r>
            <a:r>
              <a:rPr lang="en-US" altLang="ko-KR" dirty="0" smtClean="0"/>
              <a:t>)  </a:t>
            </a:r>
            <a:r>
              <a:rPr lang="ko-KR" altLang="en-US" dirty="0" smtClean="0"/>
              <a:t>하둡은 </a:t>
            </a:r>
            <a:r>
              <a:rPr lang="en-US" altLang="ko-KR" dirty="0" smtClean="0"/>
              <a:t>mapper </a:t>
            </a:r>
            <a:r>
              <a:rPr lang="en-US" altLang="ko-KR" dirty="0" smtClean="0">
                <a:sym typeface="Wingdings" panose="05000000000000000000" pitchFamily="2" charset="2"/>
              </a:rPr>
              <a:t> reduce </a:t>
            </a:r>
            <a:r>
              <a:rPr lang="ko-KR" altLang="en-US" dirty="0" smtClean="0">
                <a:sym typeface="Wingdings" panose="05000000000000000000" pitchFamily="2" charset="2"/>
              </a:rPr>
              <a:t>로 가는 두가지 정점으로 이루어진 단순한 그래프 형태의 데이터 처리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언어지원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b="0" dirty="0" smtClean="0">
                <a:sym typeface="Wingdings" panose="05000000000000000000" pitchFamily="2" charset="2"/>
              </a:rPr>
              <a:t>Scala, JAVA, Python, R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JAVA</a:t>
            </a:r>
            <a:r>
              <a:rPr lang="ko-KR" altLang="en-US" dirty="0" smtClean="0">
                <a:sym typeface="Wingdings" panose="05000000000000000000" pitchFamily="2" charset="2"/>
              </a:rPr>
              <a:t>를 제외한 언어에 대해 </a:t>
            </a:r>
            <a:r>
              <a:rPr lang="en-US" altLang="ko-KR" dirty="0" smtClean="0">
                <a:sym typeface="Wingdings" panose="05000000000000000000" pitchFamily="2" charset="2"/>
              </a:rPr>
              <a:t>REPL(Read,Evaluate, Print, Loop) </a:t>
            </a:r>
            <a:r>
              <a:rPr lang="ko-KR" altLang="en-US" dirty="0" smtClean="0">
                <a:sym typeface="Wingdings" panose="05000000000000000000" pitchFamily="2" charset="2"/>
              </a:rPr>
              <a:t>기능의 쉘을 제공 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25005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764704"/>
            <a:ext cx="8274050" cy="53260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지원 라이브러리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지원 </a:t>
            </a:r>
            <a:r>
              <a:rPr lang="en-US" altLang="ko-KR" dirty="0" smtClean="0"/>
              <a:t>OS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DB</a:t>
            </a:r>
          </a:p>
          <a:p>
            <a:pPr lvl="1"/>
            <a:r>
              <a:rPr lang="ko-KR" altLang="en-US" dirty="0" smtClean="0"/>
              <a:t>윈도우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리눅스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맥</a:t>
            </a:r>
            <a:r>
              <a:rPr lang="en-US" altLang="ko-KR" dirty="0" smtClean="0"/>
              <a:t>OS</a:t>
            </a:r>
          </a:p>
          <a:p>
            <a:pPr lvl="1"/>
            <a:r>
              <a:rPr lang="ko-KR" altLang="en-US" dirty="0" smtClean="0"/>
              <a:t>지원 </a:t>
            </a:r>
            <a:r>
              <a:rPr lang="en-US" altLang="ko-KR" dirty="0" smtClean="0"/>
              <a:t>DB</a:t>
            </a:r>
          </a:p>
          <a:p>
            <a:pPr lvl="2"/>
            <a:r>
              <a:rPr lang="en-US" altLang="ko-KR" dirty="0" smtClean="0"/>
              <a:t>HDFS</a:t>
            </a:r>
          </a:p>
          <a:p>
            <a:pPr lvl="2"/>
            <a:r>
              <a:rPr lang="en-US" altLang="ko-KR" dirty="0" smtClean="0"/>
              <a:t>Cassandra</a:t>
            </a:r>
          </a:p>
          <a:p>
            <a:pPr lvl="2"/>
            <a:r>
              <a:rPr lang="en-US" altLang="ko-KR" dirty="0" smtClean="0"/>
              <a:t>Hbase</a:t>
            </a:r>
          </a:p>
          <a:p>
            <a:pPr lvl="2"/>
            <a:r>
              <a:rPr lang="en-US" altLang="ko-KR" dirty="0" smtClean="0"/>
              <a:t>Hive</a:t>
            </a:r>
          </a:p>
          <a:p>
            <a:pPr lvl="2"/>
            <a:r>
              <a:rPr lang="ko-KR" altLang="en-US" dirty="0" smtClean="0"/>
              <a:t>기타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드라이버나 커넥터를 이용한 다양한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지원 가능 ㅏ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334720"/>
              </p:ext>
            </p:extLst>
          </p:nvPr>
        </p:nvGraphicFramePr>
        <p:xfrm>
          <a:off x="755576" y="1158880"/>
          <a:ext cx="8064897" cy="191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3720414"/>
                <a:gridCol w="26882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라이브러리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지원언어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스파크</a:t>
                      </a:r>
                      <a:r>
                        <a:rPr lang="en-US" altLang="ko-KR" sz="1100" dirty="0" smtClean="0"/>
                        <a:t>SQL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스파크 응용개발을 위한 </a:t>
                      </a:r>
                      <a:r>
                        <a:rPr lang="en-US" altLang="ko-KR" sz="1100" dirty="0" smtClean="0"/>
                        <a:t>SQL</a:t>
                      </a:r>
                      <a:r>
                        <a:rPr lang="ko-KR" altLang="en-US" sz="1100" baseline="0" dirty="0" smtClean="0"/>
                        <a:t>구문 또는 데이터프레임 </a:t>
                      </a:r>
                      <a:r>
                        <a:rPr lang="en-US" altLang="ko-KR" sz="1100" baseline="0" dirty="0" smtClean="0"/>
                        <a:t>API</a:t>
                      </a:r>
                      <a:r>
                        <a:rPr lang="ko-KR" altLang="en-US" sz="1100" baseline="0" dirty="0" smtClean="0"/>
                        <a:t>지원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스칼라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자바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파이썬</a:t>
                      </a:r>
                      <a:r>
                        <a:rPr lang="en-US" altLang="ko-KR" sz="1100" dirty="0" smtClean="0"/>
                        <a:t>,  R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스파크</a:t>
                      </a:r>
                      <a:r>
                        <a:rPr lang="en-US" altLang="ko-KR" sz="1100" dirty="0" smtClean="0"/>
                        <a:t>Streaming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실시간 데이터 스트리밍 지원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스칼라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자바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파이썬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스파크</a:t>
                      </a:r>
                      <a:r>
                        <a:rPr lang="en-US" altLang="ko-KR" sz="1100" dirty="0" smtClean="0"/>
                        <a:t>Mlib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머신러닝 응용 개발 지원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스칼라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자바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파이썬</a:t>
                      </a:r>
                      <a:r>
                        <a:rPr lang="en-US" altLang="ko-KR" sz="1100" dirty="0" smtClean="0"/>
                        <a:t>,  R</a:t>
                      </a:r>
                      <a:endParaRPr lang="ko-KR" alt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스파크 </a:t>
                      </a:r>
                      <a:r>
                        <a:rPr lang="en-US" altLang="ko-KR" sz="1100" dirty="0" smtClean="0"/>
                        <a:t>GraphX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그래프처리와 그래프 알고리즘</a:t>
                      </a:r>
                      <a:r>
                        <a:rPr lang="ko-KR" altLang="en-US" sz="1100" baseline="0" dirty="0" smtClean="0"/>
                        <a:t> 지원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스칼라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23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01008"/>
            <a:ext cx="56769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41354" y="764704"/>
            <a:ext cx="8274050" cy="5326083"/>
          </a:xfrm>
        </p:spPr>
        <p:txBody>
          <a:bodyPr/>
          <a:lstStyle/>
          <a:p>
            <a:r>
              <a:rPr lang="ko-KR" altLang="en-US" dirty="0"/>
              <a:t>실행형태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 smtClean="0"/>
              <a:t>구성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하나의 드라이버 프로그램</a:t>
            </a:r>
            <a:r>
              <a:rPr lang="en-US" altLang="ko-KR" dirty="0" smtClean="0"/>
              <a:t> + </a:t>
            </a:r>
            <a:r>
              <a:rPr lang="ko-KR" altLang="en-US" dirty="0" smtClean="0"/>
              <a:t>하나이상의 </a:t>
            </a:r>
            <a:r>
              <a:rPr lang="en-US" altLang="ko-KR" dirty="0" smtClean="0"/>
              <a:t>worker node </a:t>
            </a:r>
          </a:p>
          <a:p>
            <a:pPr lvl="1"/>
            <a:r>
              <a:rPr lang="ko-KR" altLang="en-US" dirty="0"/>
              <a:t>드라이버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: </a:t>
            </a:r>
            <a:r>
              <a:rPr lang="en-US" altLang="ko-KR" dirty="0"/>
              <a:t>worker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에 작업할당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워킹 모드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stand </a:t>
            </a:r>
            <a:r>
              <a:rPr lang="en-US" altLang="ko-KR" dirty="0"/>
              <a:t>alone mode</a:t>
            </a:r>
          </a:p>
          <a:p>
            <a:pPr lvl="2"/>
            <a:r>
              <a:rPr lang="en-US" altLang="ko-KR" dirty="0"/>
              <a:t>cluster mode based on yarn or apache mesos</a:t>
            </a:r>
          </a:p>
          <a:p>
            <a:pPr lvl="2"/>
            <a:r>
              <a:rPr lang="en-US" altLang="ko-KR" dirty="0"/>
              <a:t>distributable on Amazon EC2</a:t>
            </a:r>
          </a:p>
          <a:p>
            <a:r>
              <a:rPr lang="en-US" altLang="ko-KR" dirty="0"/>
              <a:t>stand alone mode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15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980728"/>
            <a:ext cx="5123299" cy="245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764704"/>
            <a:ext cx="8274050" cy="5326083"/>
          </a:xfrm>
        </p:spPr>
        <p:txBody>
          <a:bodyPr/>
          <a:lstStyle/>
          <a:p>
            <a:r>
              <a:rPr lang="en-US" altLang="ko-KR" dirty="0"/>
              <a:t>cluster mode based </a:t>
            </a:r>
            <a:r>
              <a:rPr lang="en-US" altLang="ko-KR" dirty="0" smtClean="0"/>
              <a:t>apache mesos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cluster mode based </a:t>
            </a:r>
            <a:r>
              <a:rPr lang="en-US" altLang="ko-KR" dirty="0" smtClean="0"/>
              <a:t>Hadoop Yarn</a:t>
            </a:r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965676"/>
            <a:ext cx="5184075" cy="248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06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PySpark on Windows</a:t>
            </a:r>
            <a:r>
              <a:rPr lang="ko-KR" altLang="en-US" dirty="0" smtClean="0"/>
              <a:t>설치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설치 방향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REPL</a:t>
            </a:r>
            <a:r>
              <a:rPr lang="ko-KR" altLang="en-US" dirty="0" smtClean="0"/>
              <a:t>을 이용한 인터프리터 방식의 환경구축 </a:t>
            </a:r>
            <a:r>
              <a:rPr lang="en-US" altLang="ko-KR" dirty="0" smtClean="0">
                <a:sym typeface="Wingdings" panose="05000000000000000000" pitchFamily="2" charset="2"/>
              </a:rPr>
              <a:t> Python or R </a:t>
            </a:r>
            <a:r>
              <a:rPr lang="ko-KR" altLang="en-US" dirty="0" smtClean="0">
                <a:sym typeface="Wingdings" panose="05000000000000000000" pitchFamily="2" charset="2"/>
              </a:rPr>
              <a:t>설치</a:t>
            </a:r>
            <a:endParaRPr lang="en-US" altLang="ko-KR" dirty="0" smtClean="0"/>
          </a:p>
          <a:p>
            <a:r>
              <a:rPr lang="ko-KR" altLang="en-US" dirty="0" smtClean="0"/>
              <a:t>사전 준비사항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파이선 설치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Pytho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Matplotlib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/>
              <a:t>선택</a:t>
            </a:r>
            <a:r>
              <a:rPr lang="en-US" altLang="ko-KR" dirty="0" smtClean="0"/>
              <a:t>) R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2"/>
            <a:r>
              <a:rPr lang="en-US" altLang="ko-KR" dirty="0" smtClean="0">
                <a:hlinkClick r:id="rId2"/>
              </a:rPr>
              <a:t>www.r-project.org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 JDK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JAVA 1.8 JDK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환경변수</a:t>
            </a:r>
            <a:r>
              <a:rPr lang="en-US" altLang="ko-KR" dirty="0" smtClean="0"/>
              <a:t>: JAVA_HOME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) Scala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3"/>
              </a:rPr>
              <a:t>https://www.scala-lang.org/download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r>
              <a:rPr lang="ko-KR" altLang="en-US" dirty="0" smtClean="0"/>
              <a:t>참고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4" tooltip="Share link"/>
              </a:rPr>
              <a:t>https://</a:t>
            </a:r>
            <a:r>
              <a:rPr lang="en-US" altLang="ko-KR" dirty="0" smtClean="0">
                <a:hlinkClick r:id="rId4" tooltip="Share link"/>
              </a:rPr>
              <a:t>youtu.be/t63PS3kiTTQ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5"/>
              </a:rPr>
              <a:t>https://medium.com/@GalarnykMichael/install-spark-on-windows-pyspark-4498a5d8d66c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0415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PySpark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GOW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: </a:t>
            </a:r>
            <a:r>
              <a:rPr lang="en-US" altLang="ko-KR" sz="1400" dirty="0" smtClean="0">
                <a:hlinkClick r:id="rId2"/>
              </a:rPr>
              <a:t>https</a:t>
            </a:r>
            <a:r>
              <a:rPr lang="en-US" altLang="ko-KR" sz="1400" dirty="0">
                <a:hlinkClick r:id="rId2"/>
              </a:rPr>
              <a:t>://</a:t>
            </a:r>
            <a:r>
              <a:rPr lang="en-US" altLang="ko-KR" sz="1400" dirty="0" smtClean="0">
                <a:hlinkClick r:id="rId2"/>
              </a:rPr>
              <a:t>github.com/bmatzelle/gow/releases/download/v0.8.0/Gow-0.8.0.exe</a:t>
            </a:r>
            <a:endParaRPr lang="en-US" altLang="ko-KR" sz="1400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 </a:t>
            </a:r>
            <a:r>
              <a:rPr lang="en-US" altLang="ko-KR" dirty="0" smtClean="0"/>
              <a:t>Anaconda </a:t>
            </a:r>
            <a:r>
              <a:rPr lang="ko-KR" altLang="en-US" dirty="0" smtClean="0"/>
              <a:t>설치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6696744" cy="2203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29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441354" y="764704"/>
            <a:ext cx="8274050" cy="53260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lvl="1"/>
            <a:r>
              <a:rPr lang="en-US" altLang="ko-KR" dirty="0" smtClean="0"/>
              <a:t>Aparch Spark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6"/>
              </a:rPr>
              <a:t>http://</a:t>
            </a:r>
            <a:r>
              <a:rPr lang="en-US" altLang="ko-KR" dirty="0" smtClean="0">
                <a:hlinkClick r:id="rId6"/>
              </a:rPr>
              <a:t>spark.apache.org/downloads.html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move to c:\opt\spark</a:t>
            </a:r>
          </a:p>
          <a:p>
            <a:pPr lvl="2"/>
            <a:r>
              <a:rPr lang="en-US" altLang="ko-KR" dirty="0" smtClean="0"/>
              <a:t>mv &lt;filepath of spark&gt; to c:\opt\spark</a:t>
            </a:r>
          </a:p>
          <a:p>
            <a:pPr lvl="1"/>
            <a:r>
              <a:rPr lang="en-US" altLang="ko-KR" dirty="0" smtClean="0"/>
              <a:t>Uzip</a:t>
            </a:r>
          </a:p>
          <a:p>
            <a:pPr lvl="2"/>
            <a:r>
              <a:rPr lang="en-US" altLang="ko-KR" dirty="0"/>
              <a:t>gzip -d spark-2.1.0-bin-hadoop2.7.tgz</a:t>
            </a:r>
          </a:p>
          <a:p>
            <a:pPr lvl="2"/>
            <a:r>
              <a:rPr lang="en-US" altLang="ko-KR" dirty="0"/>
              <a:t>tar xvf spark-2.1.0-bin-hadoop2.7.tar</a:t>
            </a:r>
          </a:p>
          <a:p>
            <a:pPr lvl="2"/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5353398" cy="325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152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Download </a:t>
            </a:r>
            <a:r>
              <a:rPr lang="en-US" altLang="ko-KR" dirty="0"/>
              <a:t>winutils.exe into </a:t>
            </a:r>
            <a:r>
              <a:rPr lang="en-US" altLang="ko-KR" dirty="0"/>
              <a:t>C:\</a:t>
            </a:r>
            <a:r>
              <a:rPr lang="en-US" altLang="ko-KR" dirty="0" smtClean="0"/>
              <a:t>opt\spark\spark-2.4.3-bin-hadoop2.7\bin</a:t>
            </a:r>
          </a:p>
          <a:p>
            <a:pPr lvl="2"/>
            <a:r>
              <a:rPr lang="en-US" altLang="ko-KR" b="1" dirty="0"/>
              <a:t>curl -k -L -o </a:t>
            </a:r>
            <a:r>
              <a:rPr lang="en-US" altLang="ko-KR" b="1" dirty="0" smtClean="0"/>
              <a:t>winutils.exe </a:t>
            </a:r>
            <a:r>
              <a:rPr lang="en-US" altLang="ko-KR" b="1" dirty="0" smtClean="0">
                <a:hlinkClick r:id="rId2"/>
              </a:rPr>
              <a:t>https</a:t>
            </a:r>
            <a:r>
              <a:rPr lang="en-US" altLang="ko-KR" b="1" dirty="0">
                <a:hlinkClick r:id="rId2"/>
              </a:rPr>
              <a:t>://</a:t>
            </a:r>
            <a:r>
              <a:rPr lang="en-US" altLang="ko-KR" b="1" dirty="0" smtClean="0">
                <a:hlinkClick r:id="rId2"/>
              </a:rPr>
              <a:t>github.com/steveloughran/winutils/blob/master/hadoop-2.6.0/bin/winutils.exe?raw=true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Java </a:t>
            </a:r>
            <a:r>
              <a:rPr lang="ko-KR" altLang="en-US" dirty="0" smtClean="0"/>
              <a:t>설치 확인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java –version</a:t>
            </a:r>
          </a:p>
          <a:p>
            <a:pPr lvl="1"/>
            <a:r>
              <a:rPr lang="ko-KR" altLang="en-US" dirty="0" smtClean="0"/>
              <a:t>환경변수 셋업</a:t>
            </a:r>
            <a:r>
              <a:rPr lang="en-US" altLang="ko-KR" dirty="0" smtClean="0"/>
              <a:t>(cmd</a:t>
            </a:r>
            <a:r>
              <a:rPr lang="ko-KR" altLang="en-US" dirty="0" smtClean="0"/>
              <a:t>창 혹은 윈도우 환경변수 창</a:t>
            </a:r>
            <a:r>
              <a:rPr lang="en-US" altLang="ko-KR" dirty="0" smtClean="0"/>
              <a:t>) </a:t>
            </a:r>
          </a:p>
          <a:p>
            <a:pPr lvl="2"/>
            <a:r>
              <a:rPr lang="en-US" altLang="ko-KR" b="0" dirty="0"/>
              <a:t>setx SPARK_HOME C:\</a:t>
            </a:r>
            <a:r>
              <a:rPr lang="en-US" altLang="ko-KR" b="0" dirty="0" smtClean="0"/>
              <a:t>opt\spark\spark-</a:t>
            </a:r>
            <a:r>
              <a:rPr lang="en-US" altLang="ko-KR" dirty="0"/>
              <a:t>2.4.3</a:t>
            </a:r>
            <a:r>
              <a:rPr lang="en-US" altLang="ko-KR" b="0" dirty="0" smtClean="0"/>
              <a:t>-bin-hadoop2.7</a:t>
            </a:r>
            <a:endParaRPr lang="en-US" altLang="ko-KR" b="0" dirty="0"/>
          </a:p>
          <a:p>
            <a:pPr lvl="2"/>
            <a:r>
              <a:rPr lang="en-US" altLang="ko-KR" b="0" dirty="0"/>
              <a:t>setx HADOOP_HOME C:\</a:t>
            </a:r>
            <a:r>
              <a:rPr lang="en-US" altLang="ko-KR" b="0" dirty="0" smtClean="0"/>
              <a:t>opt\spark\spark-</a:t>
            </a:r>
            <a:r>
              <a:rPr lang="en-US" altLang="ko-KR" dirty="0"/>
              <a:t>2.4.3</a:t>
            </a:r>
            <a:r>
              <a:rPr lang="en-US" altLang="ko-KR" b="0" dirty="0" smtClean="0"/>
              <a:t>-bin-hadoop2.7</a:t>
            </a:r>
            <a:endParaRPr lang="en-US" altLang="ko-KR" b="0" dirty="0"/>
          </a:p>
          <a:p>
            <a:pPr lvl="2"/>
            <a:r>
              <a:rPr lang="en-US" altLang="ko-KR" b="0" dirty="0" smtClean="0"/>
              <a:t>setx </a:t>
            </a:r>
            <a:r>
              <a:rPr lang="en-US" altLang="ko-KR" b="0" dirty="0"/>
              <a:t>PYSPARK_DRIVER_PYTHON </a:t>
            </a:r>
            <a:r>
              <a:rPr lang="en-US" altLang="ko-KR" b="0" dirty="0" smtClean="0"/>
              <a:t>&lt;ipython </a:t>
            </a:r>
            <a:r>
              <a:rPr lang="ko-KR" altLang="en-US" b="0" dirty="0" smtClean="0"/>
              <a:t>혹은</a:t>
            </a:r>
            <a:r>
              <a:rPr lang="en-US" altLang="ko-KR" dirty="0"/>
              <a:t> </a:t>
            </a:r>
            <a:r>
              <a:rPr lang="en-US" altLang="ko-KR" dirty="0" smtClean="0"/>
              <a:t>python3&gt;</a:t>
            </a:r>
            <a:endParaRPr lang="en-US" altLang="ko-KR" b="0" dirty="0"/>
          </a:p>
          <a:p>
            <a:pPr lvl="2"/>
            <a:r>
              <a:rPr lang="en-US" altLang="ko-KR" dirty="0" smtClean="0"/>
              <a:t>(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) </a:t>
            </a:r>
            <a:r>
              <a:rPr lang="en-US" altLang="ko-KR" b="0" dirty="0" smtClean="0"/>
              <a:t>setx </a:t>
            </a:r>
            <a:r>
              <a:rPr lang="en-US" altLang="ko-KR" b="0" dirty="0"/>
              <a:t>PYSPARK_DRIVER_PYTHON_OPTS </a:t>
            </a:r>
            <a:r>
              <a:rPr lang="en-US" altLang="ko-KR" b="0" dirty="0" smtClean="0"/>
              <a:t>notebook</a:t>
            </a:r>
          </a:p>
          <a:p>
            <a:pPr lvl="2"/>
            <a:r>
              <a:rPr lang="en-US" altLang="ko-KR" dirty="0" smtClean="0"/>
              <a:t>Add path with “C</a:t>
            </a:r>
            <a:r>
              <a:rPr lang="en-US" altLang="ko-KR" dirty="0"/>
              <a:t>:\</a:t>
            </a:r>
            <a:r>
              <a:rPr lang="en-US" altLang="ko-KR" dirty="0" smtClean="0"/>
              <a:t>opt\spark\spark-2.1.0-bin-hadoop2.7\bin”</a:t>
            </a:r>
          </a:p>
        </p:txBody>
      </p:sp>
    </p:spTree>
    <p:extLst>
      <p:ext uri="{BB962C8B-B14F-4D97-AF65-F5344CB8AC3E}">
        <p14:creationId xmlns:p14="http://schemas.microsoft.com/office/powerpoint/2010/main" val="20680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16294</TotalTime>
  <Words>424</Words>
  <Application>Microsoft Office PowerPoint</Application>
  <PresentationFormat>화면 슬라이드 쇼(4:3)</PresentationFormat>
  <Paragraphs>121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27장 Spark 2</vt:lpstr>
      <vt:lpstr>1. Spark 기초 </vt:lpstr>
      <vt:lpstr>PowerPoint 프레젠테이션</vt:lpstr>
      <vt:lpstr>PowerPoint 프레젠테이션</vt:lpstr>
      <vt:lpstr>PowerPoint 프레젠테이션</vt:lpstr>
      <vt:lpstr>2. PySpark on Windows설치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beta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JaesunHan</dc:creator>
  <cp:lastModifiedBy>jjlee</cp:lastModifiedBy>
  <cp:revision>726</cp:revision>
  <cp:lastPrinted>2018-11-05T02:39:27Z</cp:lastPrinted>
  <dcterms:created xsi:type="dcterms:W3CDTF">2008-12-08T12:41:31Z</dcterms:created>
  <dcterms:modified xsi:type="dcterms:W3CDTF">2019-06-03T01:30:14Z</dcterms:modified>
</cp:coreProperties>
</file>