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1" r:id="rId2"/>
    <p:sldId id="423" r:id="rId3"/>
    <p:sldId id="425" r:id="rId4"/>
    <p:sldId id="428" r:id="rId5"/>
    <p:sldId id="427" r:id="rId6"/>
    <p:sldId id="426" r:id="rId7"/>
    <p:sldId id="424" r:id="rId8"/>
    <p:sldId id="429" r:id="rId9"/>
    <p:sldId id="430" r:id="rId10"/>
    <p:sldId id="431" r:id="rId11"/>
    <p:sldId id="421" r:id="rId1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trophic.io/core-concepts-architecture-and-internals-of-apache-spark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27</a:t>
            </a:r>
            <a:r>
              <a:rPr lang="ko-KR" altLang="en-US" sz="2800" dirty="0" smtClean="0"/>
              <a:t>장 </a:t>
            </a:r>
            <a:r>
              <a:rPr lang="en-US" altLang="ko-KR" sz="2800" dirty="0" smtClean="0"/>
              <a:t>(1) Spark </a:t>
            </a:r>
            <a:r>
              <a:rPr lang="en-US" altLang="ko-KR" sz="2800" dirty="0" smtClean="0"/>
              <a:t>core concepts, </a:t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         architecture, and Internals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As you enter </a:t>
            </a:r>
            <a:r>
              <a:rPr lang="en-US" altLang="ko-KR" dirty="0" smtClean="0"/>
              <a:t>your </a:t>
            </a:r>
            <a:r>
              <a:rPr lang="en-US" altLang="ko-KR" dirty="0"/>
              <a:t>code in spark console </a:t>
            </a:r>
            <a:r>
              <a:rPr lang="en-US" altLang="ko-KR" dirty="0" smtClean="0"/>
              <a:t>(</a:t>
            </a:r>
            <a:r>
              <a:rPr lang="en-US" altLang="ko-KR" dirty="0"/>
              <a:t>creating RDD’s and applying operators),Spark creates a operator graph</a:t>
            </a:r>
            <a:r>
              <a:rPr lang="en-US" altLang="ko-KR" dirty="0" smtClean="0"/>
              <a:t>.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When the </a:t>
            </a:r>
            <a:r>
              <a:rPr lang="en-US" altLang="ko-KR" b="0" dirty="0"/>
              <a:t>user runs an action (like collect), the Graph is submitted to a DAG Scheduler.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DAG </a:t>
            </a:r>
            <a:r>
              <a:rPr lang="en-US" altLang="ko-KR" b="0" dirty="0" smtClean="0"/>
              <a:t>scheduler </a:t>
            </a:r>
          </a:p>
          <a:p>
            <a:pPr lvl="2"/>
            <a:r>
              <a:rPr lang="en-US" altLang="ko-KR" b="0" dirty="0" smtClean="0"/>
              <a:t>divides </a:t>
            </a:r>
            <a:r>
              <a:rPr lang="en-US" altLang="ko-KR" b="0" dirty="0"/>
              <a:t>operator graph into (map and reduce) stages. 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A </a:t>
            </a:r>
            <a:r>
              <a:rPr lang="en-US" altLang="ko-KR" b="0" dirty="0"/>
              <a:t>stage is comprised of tasks based on partitions </a:t>
            </a:r>
            <a:r>
              <a:rPr lang="en-US" altLang="ko-KR" b="0" dirty="0" smtClean="0"/>
              <a:t>of the </a:t>
            </a:r>
            <a:r>
              <a:rPr lang="en-US" altLang="ko-KR" b="0" dirty="0"/>
              <a:t>input data.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pipelines </a:t>
            </a:r>
            <a:r>
              <a:rPr lang="en-US" altLang="ko-KR" b="0" dirty="0"/>
              <a:t>operators together to optimize the graph. 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For </a:t>
            </a:r>
            <a:r>
              <a:rPr lang="en-US" altLang="ko-KR" b="0" dirty="0"/>
              <a:t>e.g. Many </a:t>
            </a:r>
            <a:r>
              <a:rPr lang="en-US" altLang="ko-KR" b="0" dirty="0" smtClean="0"/>
              <a:t>map operators </a:t>
            </a:r>
            <a:r>
              <a:rPr lang="en-US" altLang="ko-KR" b="0" dirty="0"/>
              <a:t>can be scheduled in a single stage. 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This </a:t>
            </a:r>
            <a:r>
              <a:rPr lang="en-US" altLang="ko-KR" b="0" dirty="0"/>
              <a:t>optimization is key to Sparks performance.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The final result </a:t>
            </a:r>
            <a:r>
              <a:rPr lang="en-US" altLang="ko-KR" b="0" dirty="0"/>
              <a:t>of a DAG scheduler is a set of stages.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The </a:t>
            </a:r>
            <a:r>
              <a:rPr lang="en-US" altLang="ko-KR" b="0" dirty="0"/>
              <a:t>stages are passed on to the Task Scheduler.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The task scheduler </a:t>
            </a:r>
          </a:p>
          <a:p>
            <a:pPr lvl="2"/>
            <a:r>
              <a:rPr lang="en-US" altLang="ko-KR" b="0" dirty="0" smtClean="0"/>
              <a:t>launches </a:t>
            </a:r>
            <a:r>
              <a:rPr lang="en-US" altLang="ko-KR" b="0" dirty="0"/>
              <a:t>tasks via cluster manager. (Spark Standalone/Yarn/Mesos).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The </a:t>
            </a:r>
            <a:r>
              <a:rPr lang="en-US" altLang="ko-KR" b="0" dirty="0"/>
              <a:t>task scheduler </a:t>
            </a:r>
            <a:r>
              <a:rPr lang="en-US" altLang="ko-KR" b="0" dirty="0" smtClean="0"/>
              <a:t>doesn’t know </a:t>
            </a:r>
            <a:r>
              <a:rPr lang="en-US" altLang="ko-KR" b="0" dirty="0"/>
              <a:t>about dependencies among stages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53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Core Concepts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b="0" dirty="0"/>
              <a:t>참고</a:t>
            </a:r>
            <a:r>
              <a:rPr lang="en-US" altLang="ko-KR" sz="2000" b="0" dirty="0"/>
              <a:t>: </a:t>
            </a:r>
          </a:p>
          <a:p>
            <a:pPr lvl="1"/>
            <a:r>
              <a:rPr lang="en-US" altLang="ko-KR" sz="1800" dirty="0">
                <a:hlinkClick r:id="rId2"/>
              </a:rPr>
              <a:t>http://datastrophic.io/core-concepts-architecture-and-internals-of-apache-spark/</a:t>
            </a:r>
            <a:endParaRPr lang="en-US" altLang="ko-KR" sz="1800" dirty="0"/>
          </a:p>
          <a:p>
            <a:pPr lvl="1"/>
            <a:r>
              <a:rPr lang="en-US" altLang="ko-KR" sz="1800" dirty="0"/>
              <a:t>Book: Learning Apache Spark </a:t>
            </a:r>
          </a:p>
          <a:p>
            <a:endParaRPr lang="en-US" altLang="ko-KR" sz="2000" b="0" dirty="0" smtClean="0"/>
          </a:p>
          <a:p>
            <a:r>
              <a:rPr lang="en-US" altLang="ko-KR" sz="2000" b="0" dirty="0" smtClean="0"/>
              <a:t>The </a:t>
            </a:r>
            <a:r>
              <a:rPr lang="en-US" altLang="ko-KR" sz="2000" b="0" dirty="0"/>
              <a:t>jargon of Apache </a:t>
            </a:r>
            <a:r>
              <a:rPr lang="en-US" altLang="ko-KR" sz="2000" b="0" dirty="0" smtClean="0"/>
              <a:t>Spark</a:t>
            </a:r>
          </a:p>
          <a:p>
            <a:pPr lvl="1"/>
            <a:r>
              <a:rPr lang="en-US" altLang="ko-KR" b="0" dirty="0"/>
              <a:t>Job: A piece of code which reads some input from HDFS or local, performs some computation on </a:t>
            </a:r>
            <a:r>
              <a:rPr lang="en-US" altLang="ko-KR" b="0" dirty="0" smtClean="0"/>
              <a:t>the data </a:t>
            </a:r>
            <a:r>
              <a:rPr lang="en-US" altLang="ko-KR" b="0" dirty="0"/>
              <a:t>and writes some output data.</a:t>
            </a:r>
          </a:p>
          <a:p>
            <a:pPr lvl="1"/>
            <a:r>
              <a:rPr lang="en-US" altLang="ko-KR" b="0" dirty="0" smtClean="0"/>
              <a:t>Stages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Jobs </a:t>
            </a:r>
            <a:r>
              <a:rPr lang="en-US" altLang="ko-KR" b="0" dirty="0"/>
              <a:t>are divided into stages. Stages are classified as a Map or reduce stages (Its easier </a:t>
            </a:r>
            <a:r>
              <a:rPr lang="en-US" altLang="ko-KR" b="0" dirty="0" smtClean="0"/>
              <a:t>to understand </a:t>
            </a:r>
            <a:r>
              <a:rPr lang="en-US" altLang="ko-KR" b="0" dirty="0"/>
              <a:t>if you have worked on Hadoop and want to correlate).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Stages </a:t>
            </a:r>
            <a:r>
              <a:rPr lang="en-US" altLang="ko-KR" b="0" dirty="0"/>
              <a:t>are divided based on </a:t>
            </a:r>
            <a:r>
              <a:rPr lang="en-US" altLang="ko-KR" b="0" dirty="0" smtClean="0"/>
              <a:t>computational boundaries.</a:t>
            </a:r>
          </a:p>
          <a:p>
            <a:pPr lvl="2"/>
            <a:r>
              <a:rPr lang="en-US" altLang="ko-KR" b="0" dirty="0" smtClean="0"/>
              <a:t>All </a:t>
            </a:r>
            <a:r>
              <a:rPr lang="en-US" altLang="ko-KR" b="0" dirty="0"/>
              <a:t>computations (operators) cannot be </a:t>
            </a:r>
            <a:r>
              <a:rPr lang="en-US" altLang="ko-KR" b="0" dirty="0" smtClean="0"/>
              <a:t>updated </a:t>
            </a:r>
            <a:r>
              <a:rPr lang="en-US" altLang="ko-KR" b="0" dirty="0"/>
              <a:t>in a single </a:t>
            </a:r>
            <a:r>
              <a:rPr lang="en-US" altLang="ko-KR" b="0" dirty="0" smtClean="0"/>
              <a:t>stage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It happens over </a:t>
            </a:r>
            <a:r>
              <a:rPr lang="en-US" altLang="ko-KR" b="0" dirty="0"/>
              <a:t>many stages.</a:t>
            </a:r>
          </a:p>
          <a:p>
            <a:pPr lvl="1"/>
            <a:r>
              <a:rPr lang="en-US" altLang="ko-KR" b="0" dirty="0" smtClean="0"/>
              <a:t>Tasks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Each </a:t>
            </a:r>
            <a:r>
              <a:rPr lang="en-US" altLang="ko-KR" b="0" dirty="0"/>
              <a:t>stage has some tasks, one task per partition.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One </a:t>
            </a:r>
            <a:r>
              <a:rPr lang="en-US" altLang="ko-KR" b="0" dirty="0"/>
              <a:t>task is executed on one partition of </a:t>
            </a:r>
            <a:r>
              <a:rPr lang="en-US" altLang="ko-KR" b="0" dirty="0" smtClean="0"/>
              <a:t>data on </a:t>
            </a:r>
            <a:r>
              <a:rPr lang="en-US" altLang="ko-KR" b="0" dirty="0"/>
              <a:t>one executor (machine).</a:t>
            </a:r>
          </a:p>
          <a:p>
            <a:pPr lvl="1"/>
            <a:r>
              <a:rPr lang="en-US" altLang="ko-KR" b="0" dirty="0" smtClean="0"/>
              <a:t>DAG</a:t>
            </a:r>
            <a:r>
              <a:rPr lang="en-US" altLang="ko-KR" b="0" dirty="0"/>
              <a:t>: DAG stands for Directed Acyclic Graph, in the present context its a DAG of operators.</a:t>
            </a:r>
          </a:p>
          <a:p>
            <a:pPr lvl="1"/>
            <a:r>
              <a:rPr lang="en-US" altLang="ko-KR" b="0" dirty="0" smtClean="0"/>
              <a:t>Executor</a:t>
            </a:r>
            <a:r>
              <a:rPr lang="en-US" altLang="ko-KR" b="0" dirty="0"/>
              <a:t>: The process responsible for executing a task.</a:t>
            </a:r>
          </a:p>
          <a:p>
            <a:pPr lvl="1"/>
            <a:r>
              <a:rPr lang="en-US" altLang="ko-KR" b="0" dirty="0" smtClean="0"/>
              <a:t>Master</a:t>
            </a:r>
            <a:r>
              <a:rPr lang="en-US" altLang="ko-KR" b="0" dirty="0"/>
              <a:t>: The machine on which the Driver program runs</a:t>
            </a:r>
          </a:p>
          <a:p>
            <a:pPr lvl="1"/>
            <a:r>
              <a:rPr lang="en-US" altLang="ko-KR" b="0" dirty="0" smtClean="0"/>
              <a:t>Slave</a:t>
            </a:r>
            <a:r>
              <a:rPr lang="en-US" altLang="ko-KR" b="0" dirty="0"/>
              <a:t>: The machine on which the Executor program runs</a:t>
            </a:r>
            <a:endParaRPr lang="en-US" altLang="ko-KR" sz="3600" b="0" dirty="0" smtClean="0"/>
          </a:p>
        </p:txBody>
      </p:sp>
    </p:spTree>
    <p:extLst>
      <p:ext uri="{BB962C8B-B14F-4D97-AF65-F5344CB8AC3E}">
        <p14:creationId xmlns:p14="http://schemas.microsoft.com/office/powerpoint/2010/main" val="12500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74050" cy="5326083"/>
          </a:xfrm>
        </p:spPr>
        <p:txBody>
          <a:bodyPr/>
          <a:lstStyle/>
          <a:p>
            <a:r>
              <a:rPr lang="en-US" altLang="ko-KR" sz="2000" b="0" dirty="0"/>
              <a:t>Spark Overview</a:t>
            </a:r>
          </a:p>
          <a:p>
            <a:pPr lvl="1"/>
            <a:r>
              <a:rPr lang="en-US" altLang="ko-KR" sz="1800" dirty="0"/>
              <a:t>Spark is a generalized framework for distributed data processing providing functional API for manipulating data at scale, in-memory data caching and reuse across computations.</a:t>
            </a:r>
          </a:p>
          <a:p>
            <a:pPr lvl="1"/>
            <a:r>
              <a:rPr lang="en-US" altLang="ko-KR" sz="1800" dirty="0"/>
              <a:t>Spark is built around the concepts of Resilient Distributed Datasets and Direct Acyclic Graph representing transformations(i.e., processing)  and dependencies between them.</a:t>
            </a:r>
          </a:p>
          <a:p>
            <a:pPr lvl="1"/>
            <a:r>
              <a:rPr lang="en-US" altLang="ko-KR" sz="1800" dirty="0"/>
              <a:t>Spark Application is often referred to as Driver Program or Application Master. </a:t>
            </a:r>
          </a:p>
          <a:p>
            <a:pPr lvl="1"/>
            <a:r>
              <a:rPr lang="en-US" altLang="ko-KR" dirty="0"/>
              <a:t>Spark Application = Spark Context + user code which </a:t>
            </a:r>
          </a:p>
          <a:p>
            <a:pPr lvl="2"/>
            <a:r>
              <a:rPr lang="en-US" altLang="ko-KR" dirty="0"/>
              <a:t>Create RDD </a:t>
            </a:r>
          </a:p>
          <a:p>
            <a:pPr lvl="2"/>
            <a:r>
              <a:rPr lang="en-US" altLang="ko-KR" dirty="0"/>
              <a:t>Perform series of transformations to achieve final result. </a:t>
            </a:r>
          </a:p>
          <a:p>
            <a:pPr lvl="2"/>
            <a:r>
              <a:rPr lang="en-US" altLang="ko-KR" dirty="0"/>
              <a:t>These transformations of RDDs are then translated into DAG and submitted to Scheduler to be executed on set of worker nodes.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82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://datastrophic.io/content/images/2016/03/Spark-Overview--1-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417405"/>
            <a:ext cx="8274050" cy="255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Spark Components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275556"/>
            <a:ext cx="5715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06710" y="796642"/>
            <a:ext cx="3041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(1) Overall Architecture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700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Spark Driver</a:t>
            </a:r>
          </a:p>
          <a:p>
            <a:pPr lvl="1"/>
            <a:r>
              <a:rPr lang="en-US" altLang="ko-KR" b="0" dirty="0"/>
              <a:t>separate process to execute user applications</a:t>
            </a:r>
          </a:p>
          <a:p>
            <a:pPr lvl="1"/>
            <a:r>
              <a:rPr lang="en-US" altLang="ko-KR" b="0" dirty="0" smtClean="0"/>
              <a:t>creates </a:t>
            </a:r>
            <a:r>
              <a:rPr lang="en-US" altLang="ko-KR" b="0" dirty="0"/>
              <a:t>SparkContext to schedule jobs execution and negotiate with cluster </a:t>
            </a:r>
            <a:r>
              <a:rPr lang="en-US" altLang="ko-KR" b="0" dirty="0" smtClean="0"/>
              <a:t>manager</a:t>
            </a:r>
          </a:p>
          <a:p>
            <a:r>
              <a:rPr lang="en-US" altLang="ko-KR" b="0" dirty="0" smtClean="0"/>
              <a:t>Executors</a:t>
            </a:r>
            <a:endParaRPr lang="en-US" altLang="ko-KR" b="0" dirty="0"/>
          </a:p>
          <a:p>
            <a:pPr lvl="1"/>
            <a:r>
              <a:rPr lang="en-US" altLang="ko-KR" b="0" dirty="0" smtClean="0"/>
              <a:t>run </a:t>
            </a:r>
            <a:r>
              <a:rPr lang="en-US" altLang="ko-KR" b="0" dirty="0"/>
              <a:t>tasks scheduled by driver</a:t>
            </a:r>
          </a:p>
          <a:p>
            <a:pPr lvl="1"/>
            <a:r>
              <a:rPr lang="en-US" altLang="ko-KR" b="0" dirty="0" smtClean="0"/>
              <a:t>store </a:t>
            </a:r>
            <a:r>
              <a:rPr lang="en-US" altLang="ko-KR" b="0" dirty="0"/>
              <a:t>computation results in memory, on disk or off-heap</a:t>
            </a:r>
          </a:p>
          <a:p>
            <a:pPr lvl="1"/>
            <a:r>
              <a:rPr lang="en-US" altLang="ko-KR" b="0" dirty="0" smtClean="0"/>
              <a:t>interact </a:t>
            </a:r>
            <a:r>
              <a:rPr lang="en-US" altLang="ko-KR" b="0" dirty="0"/>
              <a:t>with storage systems</a:t>
            </a:r>
          </a:p>
          <a:p>
            <a:r>
              <a:rPr lang="en-US" altLang="ko-KR" b="0" dirty="0" smtClean="0"/>
              <a:t>Cluster </a:t>
            </a:r>
            <a:r>
              <a:rPr lang="en-US" altLang="ko-KR" b="0" dirty="0"/>
              <a:t>Manager</a:t>
            </a:r>
          </a:p>
          <a:p>
            <a:pPr lvl="1"/>
            <a:r>
              <a:rPr lang="en-US" altLang="ko-KR" b="0" dirty="0" smtClean="0"/>
              <a:t>Mesos</a:t>
            </a:r>
            <a:endParaRPr lang="en-US" altLang="ko-KR" b="0" dirty="0"/>
          </a:p>
          <a:p>
            <a:pPr lvl="1"/>
            <a:r>
              <a:rPr lang="en-US" altLang="ko-KR" b="0" dirty="0" smtClean="0"/>
              <a:t>YARN</a:t>
            </a:r>
            <a:endParaRPr lang="en-US" altLang="ko-KR" b="0" dirty="0"/>
          </a:p>
          <a:p>
            <a:pPr lvl="1"/>
            <a:r>
              <a:rPr lang="en-US" altLang="ko-KR" b="0" dirty="0" smtClean="0"/>
              <a:t>Spark </a:t>
            </a:r>
            <a:r>
              <a:rPr lang="en-US" altLang="ko-KR" b="0" dirty="0"/>
              <a:t>Standalone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24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53260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(2) Components in Spark </a:t>
            </a:r>
            <a:r>
              <a:rPr lang="en-US" altLang="ko-KR" sz="1800" dirty="0" smtClean="0"/>
              <a:t>Driver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0" dirty="0" smtClean="0"/>
              <a:t>SparkContext</a:t>
            </a:r>
          </a:p>
          <a:p>
            <a:pPr lvl="1"/>
            <a:r>
              <a:rPr lang="en-US" altLang="ko-KR" sz="1600" b="0" dirty="0" smtClean="0"/>
              <a:t>represents </a:t>
            </a:r>
            <a:r>
              <a:rPr lang="en-US" altLang="ko-KR" sz="1600" b="0" dirty="0"/>
              <a:t>the connection to a Spark cluster, and can be used to create RDDs, </a:t>
            </a:r>
            <a:r>
              <a:rPr lang="en-US" altLang="ko-KR" sz="1600" b="0" dirty="0" smtClean="0"/>
              <a:t>accumulators and </a:t>
            </a:r>
            <a:r>
              <a:rPr lang="en-US" altLang="ko-KR" sz="1600" b="0" dirty="0"/>
              <a:t>broadcast variables on that cluster</a:t>
            </a:r>
          </a:p>
          <a:p>
            <a:r>
              <a:rPr lang="en-US" altLang="ko-KR" sz="1800" b="0" dirty="0" smtClean="0"/>
              <a:t>DAGScheduler</a:t>
            </a:r>
            <a:endParaRPr lang="en-US" altLang="ko-KR" sz="1800" b="0" dirty="0"/>
          </a:p>
          <a:p>
            <a:pPr lvl="1"/>
            <a:r>
              <a:rPr lang="en-US" altLang="ko-KR" sz="1600" b="0" dirty="0" smtClean="0"/>
              <a:t>computes </a:t>
            </a:r>
            <a:r>
              <a:rPr lang="en-US" altLang="ko-KR" sz="1600" b="0" dirty="0"/>
              <a:t>a DAG of stages for each </a:t>
            </a:r>
            <a:r>
              <a:rPr lang="en-US" altLang="ko-KR" sz="1600" b="0" dirty="0" smtClean="0"/>
              <a:t>job</a:t>
            </a:r>
          </a:p>
          <a:p>
            <a:pPr lvl="1"/>
            <a:r>
              <a:rPr lang="en-US" altLang="ko-KR" sz="1600" b="0" dirty="0" smtClean="0"/>
              <a:t>submits </a:t>
            </a:r>
            <a:r>
              <a:rPr lang="en-US" altLang="ko-KR" sz="1600" b="0" dirty="0"/>
              <a:t>them to </a:t>
            </a:r>
            <a:r>
              <a:rPr lang="en-US" altLang="ko-KR" sz="1600" b="0" dirty="0" smtClean="0"/>
              <a:t>TaskScheduler</a:t>
            </a:r>
          </a:p>
          <a:p>
            <a:pPr lvl="1"/>
            <a:r>
              <a:rPr lang="en-US" altLang="ko-KR" sz="1600" b="0" dirty="0" smtClean="0"/>
              <a:t>determines preferred </a:t>
            </a:r>
            <a:r>
              <a:rPr lang="en-US" altLang="ko-KR" sz="1600" b="0" dirty="0"/>
              <a:t>locations for tasks (based on cache status or shuffle files </a:t>
            </a:r>
            <a:r>
              <a:rPr lang="en-US" altLang="ko-KR" sz="1600" b="0" dirty="0" smtClean="0"/>
              <a:t>locations)</a:t>
            </a:r>
          </a:p>
          <a:p>
            <a:pPr lvl="1"/>
            <a:r>
              <a:rPr lang="en-US" altLang="ko-KR" sz="1600" b="0" dirty="0" smtClean="0"/>
              <a:t>finds </a:t>
            </a:r>
            <a:r>
              <a:rPr lang="en-US" altLang="ko-KR" sz="1600" b="0" dirty="0"/>
              <a:t>minimum schedule to run the </a:t>
            </a:r>
            <a:r>
              <a:rPr lang="en-US" altLang="ko-KR" sz="1600" b="0" dirty="0" smtClean="0"/>
              <a:t>jobs</a:t>
            </a:r>
            <a:endParaRPr lang="en-US" altLang="ko-KR" sz="1600" b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8883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TaskScheduler</a:t>
            </a:r>
          </a:p>
          <a:p>
            <a:pPr lvl="1"/>
            <a:r>
              <a:rPr lang="en-US" altLang="ko-KR" dirty="0"/>
              <a:t>responsible for sending tasks to the cluster, running them, retrying if there are failures, and mitigating </a:t>
            </a:r>
            <a:r>
              <a:rPr lang="en-US" altLang="ko-KR" dirty="0" smtClean="0"/>
              <a:t>stragglers</a:t>
            </a:r>
            <a:endParaRPr lang="en-US" altLang="ko-KR" b="0" dirty="0" smtClean="0"/>
          </a:p>
          <a:p>
            <a:r>
              <a:rPr lang="en-US" altLang="ko-KR" b="0" dirty="0" smtClean="0"/>
              <a:t>SchedulerBackend</a:t>
            </a:r>
          </a:p>
          <a:p>
            <a:pPr lvl="1"/>
            <a:r>
              <a:rPr lang="en-US" altLang="ko-KR" b="0" dirty="0" smtClean="0"/>
              <a:t>backend </a:t>
            </a:r>
            <a:r>
              <a:rPr lang="en-US" altLang="ko-KR" b="0" dirty="0"/>
              <a:t>interface for scheduling systems that allows plugging in different </a:t>
            </a:r>
            <a:r>
              <a:rPr lang="en-US" altLang="ko-KR" b="0" dirty="0" smtClean="0"/>
              <a:t>implementations(Mesos</a:t>
            </a:r>
            <a:r>
              <a:rPr lang="en-US" altLang="ko-KR" b="0" dirty="0"/>
              <a:t>, YARN, Standalone, local</a:t>
            </a:r>
            <a:r>
              <a:rPr lang="en-US" altLang="ko-KR" b="0" dirty="0" smtClean="0"/>
              <a:t>). </a:t>
            </a:r>
          </a:p>
          <a:p>
            <a:r>
              <a:rPr lang="en-US" altLang="ko-KR" b="0" dirty="0" smtClean="0"/>
              <a:t>BlockManager</a:t>
            </a:r>
            <a:endParaRPr lang="en-US" altLang="ko-KR" b="0" dirty="0"/>
          </a:p>
          <a:p>
            <a:pPr lvl="1"/>
            <a:r>
              <a:rPr lang="en-US" altLang="ko-KR" b="0" dirty="0" smtClean="0"/>
              <a:t>provides </a:t>
            </a:r>
            <a:r>
              <a:rPr lang="en-US" altLang="ko-KR" b="0" dirty="0"/>
              <a:t>interfaces for putting and retrieving blocks both locally and remotely </a:t>
            </a:r>
            <a:r>
              <a:rPr lang="en-US" altLang="ko-KR" b="0" dirty="0" smtClean="0"/>
              <a:t>into various </a:t>
            </a:r>
            <a:r>
              <a:rPr lang="en-US" altLang="ko-KR" b="0" dirty="0"/>
              <a:t>stores (memory, disk, and off-heap)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29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en-US" altLang="ko-KR" dirty="0"/>
              <a:t>How Spark works 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74050" cy="5326083"/>
          </a:xfrm>
        </p:spPr>
        <p:txBody>
          <a:bodyPr>
            <a:normAutofit/>
          </a:bodyPr>
          <a:lstStyle/>
          <a:p>
            <a:r>
              <a:rPr lang="en-US" altLang="ko-KR" b="0" dirty="0" smtClean="0"/>
              <a:t>Process of working</a:t>
            </a:r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 smtClean="0"/>
          </a:p>
          <a:p>
            <a:pPr lvl="1"/>
            <a:endParaRPr lang="en-US" altLang="ko-KR" b="0" dirty="0"/>
          </a:p>
          <a:p>
            <a:endParaRPr lang="en-US" altLang="ko-KR" b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7"/>
            <a:ext cx="7272808" cy="393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16472</TotalTime>
  <Words>619</Words>
  <Application>Microsoft Office PowerPoint</Application>
  <PresentationFormat>화면 슬라이드 쇼(4:3)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27장 (1) Spark core concepts,              architecture, and Internals</vt:lpstr>
      <vt:lpstr>4.1 Core Concepts </vt:lpstr>
      <vt:lpstr>PowerPoint 프레젠테이션</vt:lpstr>
      <vt:lpstr>PowerPoint 프레젠테이션</vt:lpstr>
      <vt:lpstr>4.2 Spark Components</vt:lpstr>
      <vt:lpstr>PowerPoint 프레젠테이션</vt:lpstr>
      <vt:lpstr>PowerPoint 프레젠테이션</vt:lpstr>
      <vt:lpstr>PowerPoint 프레젠테이션</vt:lpstr>
      <vt:lpstr>4.3 How Spark works ? 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748</cp:revision>
  <cp:lastPrinted>2018-11-05T02:39:27Z</cp:lastPrinted>
  <dcterms:created xsi:type="dcterms:W3CDTF">2008-12-08T12:41:31Z</dcterms:created>
  <dcterms:modified xsi:type="dcterms:W3CDTF">2019-06-04T20:49:08Z</dcterms:modified>
</cp:coreProperties>
</file>