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1" r:id="rId2"/>
    <p:sldId id="423" r:id="rId3"/>
    <p:sldId id="424" r:id="rId4"/>
    <p:sldId id="425" r:id="rId5"/>
    <p:sldId id="426" r:id="rId6"/>
    <p:sldId id="428" r:id="rId7"/>
    <p:sldId id="427" r:id="rId8"/>
    <p:sldId id="429" r:id="rId9"/>
    <p:sldId id="430" r:id="rId10"/>
    <p:sldId id="431" r:id="rId11"/>
    <p:sldId id="432" r:id="rId12"/>
    <p:sldId id="421" r:id="rId13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FC24"/>
    <a:srgbClr val="DFF6C0"/>
    <a:srgbClr val="B2FE94"/>
    <a:srgbClr val="A8E7FE"/>
    <a:srgbClr val="01B0EF"/>
    <a:srgbClr val="5ED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31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912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/>
          <a:lstStyle>
            <a:lvl1pPr algn="r">
              <a:defRPr sz="1300"/>
            </a:lvl1pPr>
          </a:lstStyle>
          <a:p>
            <a:fld id="{7C93A5E4-EFBF-42F1-9D6D-150DBC18A077}" type="datetimeFigureOut">
              <a:rPr lang="ko-KR" altLang="en-US" smtClean="0"/>
              <a:pPr/>
              <a:t>2019-06-05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820" tIns="47910" rIns="95820" bIns="479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0687"/>
            <a:ext cx="5683250" cy="4605744"/>
          </a:xfrm>
          <a:prstGeom prst="rect">
            <a:avLst/>
          </a:prstGeom>
        </p:spPr>
        <p:txBody>
          <a:bodyPr vert="horz" lIns="95820" tIns="47910" rIns="95820" bIns="4791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373"/>
            <a:ext cx="3078427" cy="511563"/>
          </a:xfrm>
          <a:prstGeom prst="rect">
            <a:avLst/>
          </a:prstGeom>
        </p:spPr>
        <p:txBody>
          <a:bodyPr vert="horz" lIns="95820" tIns="47910" rIns="95820" bIns="47910" rtlCol="0" anchor="b"/>
          <a:lstStyle>
            <a:lvl1pPr algn="r">
              <a:defRPr sz="1300"/>
            </a:lvl1pPr>
          </a:lstStyle>
          <a:p>
            <a:fld id="{11CBD838-C551-4D4E-A367-FADD5ACBAA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2457480" y="3143248"/>
            <a:ext cx="6400800" cy="428628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1785926"/>
            <a:ext cx="9144000" cy="1357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2157450" y="1816099"/>
            <a:ext cx="6915144" cy="1255711"/>
          </a:xfrm>
        </p:spPr>
        <p:txBody>
          <a:bodyPr>
            <a:normAutofit/>
          </a:bodyPr>
          <a:lstStyle>
            <a:lvl1pPr algn="l">
              <a:defRPr sz="4000" b="1"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7" name="Picture 3" descr="C:\Users\jshan\Pictures\Microsoft Clip Organizer\j043484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1612"/>
            <a:ext cx="1785950" cy="1785950"/>
          </a:xfrm>
          <a:prstGeom prst="rect">
            <a:avLst/>
          </a:prstGeom>
          <a:noFill/>
        </p:spPr>
      </p:pic>
      <p:pic>
        <p:nvPicPr>
          <p:cNvPr id="1031" name="Picture 7" descr="C:\Users\jshan\Pictures\Microsoft Clip Organizer\j043806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643182"/>
            <a:ext cx="785818" cy="785818"/>
          </a:xfrm>
          <a:prstGeom prst="rect">
            <a:avLst/>
          </a:prstGeom>
          <a:noFill/>
        </p:spPr>
      </p:pic>
      <p:cxnSp>
        <p:nvCxnSpPr>
          <p:cNvPr id="34" name="직선 연결선 33"/>
          <p:cNvCxnSpPr/>
          <p:nvPr userDrawn="1"/>
        </p:nvCxnSpPr>
        <p:spPr>
          <a:xfrm rot="5400000">
            <a:off x="4643464" y="6357946"/>
            <a:ext cx="1000108" cy="15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텍스트 개체 틀 35"/>
          <p:cNvSpPr>
            <a:spLocks noGrp="1"/>
          </p:cNvSpPr>
          <p:nvPr>
            <p:ph type="body" sz="quarter" idx="10" hasCustomPrompt="1"/>
          </p:nvPr>
        </p:nvSpPr>
        <p:spPr>
          <a:xfrm>
            <a:off x="5214956" y="5872186"/>
            <a:ext cx="3857638" cy="914400"/>
          </a:xfrm>
        </p:spPr>
        <p:txBody>
          <a:bodyPr>
            <a:normAutofit/>
          </a:bodyPr>
          <a:lstStyle>
            <a:lvl1pPr>
              <a:defRPr sz="1400" b="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발표일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 등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460432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64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49218"/>
            <a:ext cx="8572560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그룹 20"/>
          <p:cNvGrpSpPr/>
          <p:nvPr userDrawn="1"/>
        </p:nvGrpSpPr>
        <p:grpSpPr>
          <a:xfrm>
            <a:off x="0" y="-24"/>
            <a:ext cx="9144000" cy="142876"/>
            <a:chOff x="0" y="285728"/>
            <a:chExt cx="9144000" cy="142876"/>
          </a:xfrm>
        </p:grpSpPr>
        <p:sp>
          <p:nvSpPr>
            <p:cNvPr id="19" name="직사각형 18"/>
            <p:cNvSpPr/>
            <p:nvPr userDrawn="1"/>
          </p:nvSpPr>
          <p:spPr>
            <a:xfrm>
              <a:off x="0" y="285728"/>
              <a:ext cx="7143768" cy="142876"/>
            </a:xfrm>
            <a:prstGeom prst="rect">
              <a:avLst/>
            </a:prstGeom>
            <a:solidFill>
              <a:srgbClr val="01B0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7143768" y="285728"/>
              <a:ext cx="2000232" cy="142876"/>
            </a:xfrm>
            <a:prstGeom prst="rect">
              <a:avLst/>
            </a:prstGeom>
            <a:solidFill>
              <a:srgbClr val="62FC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 userDrawn="1"/>
        </p:nvSpPr>
        <p:spPr>
          <a:xfrm>
            <a:off x="0" y="142852"/>
            <a:ext cx="9144000" cy="1428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72560" cy="393700"/>
          </a:xfrm>
        </p:spPr>
        <p:txBody>
          <a:bodyPr>
            <a:noAutofit/>
          </a:bodyPr>
          <a:lstStyle>
            <a:lvl1pPr>
              <a:defRPr sz="2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0"/>
          </p:nvPr>
        </p:nvSpPr>
        <p:spPr>
          <a:xfrm>
            <a:off x="500034" y="714356"/>
            <a:ext cx="8143932" cy="785818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8274050" cy="5326083"/>
          </a:xfrm>
          <a:prstGeom prst="rect">
            <a:avLst/>
          </a:prstGeom>
        </p:spPr>
        <p:txBody>
          <a:bodyPr/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sp>
        <p:nvSpPr>
          <p:cNvPr id="2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그룹 5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8" name="직선 연결선 7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44488" y="325438"/>
            <a:ext cx="8397875" cy="393700"/>
          </a:xfrm>
        </p:spPr>
        <p:txBody>
          <a:bodyPr>
            <a:noAutofit/>
          </a:bodyPr>
          <a:lstStyle>
            <a:lvl1pPr>
              <a:defRPr sz="28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0" y="857232"/>
            <a:ext cx="9144000" cy="1588"/>
            <a:chOff x="0" y="1071546"/>
            <a:chExt cx="9144000" cy="1588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0" y="1071546"/>
              <a:ext cx="7786710" cy="1588"/>
            </a:xfrm>
            <a:prstGeom prst="line">
              <a:avLst/>
            </a:prstGeom>
            <a:ln w="28575">
              <a:solidFill>
                <a:srgbClr val="01B0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7786710" y="1071546"/>
              <a:ext cx="1357290" cy="1588"/>
            </a:xfrm>
            <a:prstGeom prst="line">
              <a:avLst/>
            </a:prstGeom>
            <a:ln w="28575">
              <a:solidFill>
                <a:srgbClr val="62FC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65355" y="6453336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 txBox="1">
            <a:spLocks/>
          </p:cNvSpPr>
          <p:nvPr userDrawn="1"/>
        </p:nvSpPr>
        <p:spPr>
          <a:xfrm>
            <a:off x="8501090" y="6500858"/>
            <a:ext cx="571472" cy="285728"/>
          </a:xfrm>
          <a:prstGeom prst="rect">
            <a:avLst/>
          </a:prstGeom>
        </p:spPr>
        <p:txBody>
          <a:bodyPr/>
          <a:lstStyle>
            <a:lvl1pPr algn="r">
              <a:defRPr sz="1400" b="1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fld id="{9202FF48-5A32-4E5F-BD72-0560140EDD30}" type="slidenum"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4163" marR="0" lvl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9"/>
              </a:buBlip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마스터 텍스트 스타일을 편집합니다</a:t>
            </a:r>
          </a:p>
          <a:p>
            <a:pPr marL="630238" marR="0" lvl="1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0"/>
              </a:buBlip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둘째 수준</a:t>
            </a:r>
          </a:p>
          <a:p>
            <a:pPr marL="858838" marR="0" lvl="2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1"/>
              </a:buBlip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셋째 수준</a:t>
            </a:r>
          </a:p>
          <a:p>
            <a:pPr marL="1198563" marR="0" lvl="3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넷째 수준</a:t>
            </a:r>
          </a:p>
          <a:p>
            <a:pPr marL="1490663" marR="0" lvl="4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12"/>
              </a:buBlip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itchFamily="34" charset="0"/>
                <a:ea typeface="맑은 고딕"/>
                <a:cs typeface="+mn-cs"/>
              </a:rPr>
              <a:t>다섯째 수준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 pitchFamily="34" charset="0"/>
              <a:ea typeface="맑은 고딕"/>
              <a:cs typeface="+mn-cs"/>
            </a:endParaRPr>
          </a:p>
        </p:txBody>
      </p:sp>
      <p:pic>
        <p:nvPicPr>
          <p:cNvPr id="5" name="Picture 2" descr="E:\Dropbox (개인용)\2018-1원칙과방법\09 양식-원본\20 PPT양식\04 KPU-Logo\logo+국영문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4" y="6453336"/>
            <a:ext cx="1790700" cy="3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50" r:id="rId4"/>
    <p:sldLayoutId id="2147483660" r:id="rId5"/>
    <p:sldLayoutId id="2147483654" r:id="rId6"/>
    <p:sldLayoutId id="2147483655" r:id="rId7"/>
  </p:sldLayoutIdLst>
  <p:txStyles>
    <p:titleStyle/>
    <p:bodyStyle>
      <a:lvl1pPr>
        <a:defRPr kumimoji="0" lang="ko-KR" altLang="en-US" sz="2400" b="1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1pPr>
      <a:lvl2pPr>
        <a:defRPr kumimoji="0" lang="ko-KR" altLang="en-US" sz="20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2pPr>
      <a:lvl3pPr>
        <a:defRPr kumimoji="0" lang="ko-KR" altLang="en-US" sz="18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3pPr>
      <a:lvl4pPr>
        <a:defRPr kumimoji="0" lang="ko-KR" altLang="en-US" sz="1600" b="0" i="0" u="none" strike="noStrike" kern="1200" cap="none" spc="0" normalizeH="0" baseline="0" noProof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4pPr>
      <a:lvl5pPr>
        <a:defRPr kumimoji="0" lang="en-US" altLang="ko-KR" sz="1400" b="0" i="0" u="none" strike="noStrike" kern="1200" cap="none" spc="0" normalizeH="0" baseline="0" noProof="0" dirty="0" smtClean="0">
          <a:ln>
            <a:noFill/>
          </a:ln>
          <a:solidFill>
            <a:prstClr val="black"/>
          </a:solidFill>
          <a:effectLst/>
          <a:uLnTx/>
          <a:uFillTx/>
          <a:latin typeface="Lucida Sans" pitchFamily="34" charset="0"/>
          <a:ea typeface="맑은 고딕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2.1.0/api/python/pyspark.sql.html#pyspark.sql.DataFrame" TargetMode="External"/><Relationship Id="rId2" Type="http://schemas.openxmlformats.org/officeDocument/2006/relationships/hyperlink" Target="https://spark.apache.org/docs/2.1.0/api/python/pyspark.sql.html#pyspark.sql.DataFrameReade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27</a:t>
            </a:r>
            <a:r>
              <a:rPr lang="ko-KR" altLang="en-US" sz="2800" dirty="0" smtClean="0"/>
              <a:t>장 </a:t>
            </a:r>
            <a:r>
              <a:rPr lang="en-US" altLang="ko-KR" sz="2800" dirty="0" smtClean="0"/>
              <a:t>(2) Spark 2 - RDD</a:t>
            </a:r>
            <a:endParaRPr lang="ko-KR" altLang="en-US" sz="2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286394" y="5872186"/>
            <a:ext cx="3571886" cy="914400"/>
          </a:xfrm>
        </p:spPr>
        <p:txBody>
          <a:bodyPr>
            <a:normAutofit/>
          </a:bodyPr>
          <a:lstStyle/>
          <a:p>
            <a:r>
              <a:rPr lang="en-US" altLang="ko-KR" sz="1800" b="1" dirty="0" smtClean="0"/>
              <a:t>2019. 1</a:t>
            </a:r>
            <a:r>
              <a:rPr lang="ko-KR" altLang="en-US" sz="1800" b="1" dirty="0" smtClean="0"/>
              <a:t>학기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Jeong Joon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(2) Spark Actions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compute a result based on an RDD, </a:t>
            </a:r>
            <a:endParaRPr lang="en-US" altLang="ko-KR" b="0" dirty="0" smtClean="0"/>
          </a:p>
          <a:p>
            <a:r>
              <a:rPr lang="en-US" altLang="ko-KR" b="0" dirty="0" smtClean="0"/>
              <a:t>either </a:t>
            </a:r>
            <a:r>
              <a:rPr lang="en-US" altLang="ko-KR" b="0" dirty="0"/>
              <a:t>return it to the driver program </a:t>
            </a:r>
            <a:r>
              <a:rPr lang="en-US" altLang="ko-KR" b="0" dirty="0" smtClean="0"/>
              <a:t>or save </a:t>
            </a:r>
            <a:r>
              <a:rPr lang="en-US" altLang="ko-KR" b="0" dirty="0"/>
              <a:t>it to an external storage system (e.g., HDFS).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4" y="2492896"/>
            <a:ext cx="8008570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81127"/>
            <a:ext cx="4608512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18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rdd.DataFrame vs. pd.DataFrame (self study)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1031874"/>
            <a:ext cx="3770606" cy="532608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Create </a:t>
            </a:r>
            <a:r>
              <a:rPr lang="en-US" altLang="ko-KR" dirty="0" smtClean="0"/>
              <a:t>DataFrame</a:t>
            </a:r>
          </a:p>
          <a:p>
            <a:pPr lvl="1"/>
            <a:r>
              <a:rPr lang="en-US" altLang="ko-KR" dirty="0" smtClean="0"/>
              <a:t>From list</a:t>
            </a:r>
          </a:p>
          <a:p>
            <a:pPr lvl="1"/>
            <a:r>
              <a:rPr lang="en-US" altLang="ko-KR" dirty="0" smtClean="0"/>
              <a:t>From Dict</a:t>
            </a:r>
          </a:p>
          <a:p>
            <a:r>
              <a:rPr lang="en-US" altLang="ko-KR" dirty="0" smtClean="0"/>
              <a:t>Load DataFrames</a:t>
            </a:r>
          </a:p>
          <a:p>
            <a:pPr lvl="1"/>
            <a:r>
              <a:rPr lang="en-US" altLang="ko-KR" dirty="0" smtClean="0"/>
              <a:t>From Database</a:t>
            </a:r>
          </a:p>
          <a:p>
            <a:pPr lvl="1"/>
            <a:r>
              <a:rPr lang="en-US" altLang="ko-KR" dirty="0" smtClean="0"/>
              <a:t>From .csv</a:t>
            </a:r>
          </a:p>
          <a:p>
            <a:pPr lvl="1"/>
            <a:r>
              <a:rPr lang="en-US" altLang="ko-KR" dirty="0"/>
              <a:t>From </a:t>
            </a:r>
            <a:r>
              <a:rPr lang="en-US" altLang="ko-KR" dirty="0" smtClean="0"/>
              <a:t>.json</a:t>
            </a:r>
          </a:p>
          <a:p>
            <a:r>
              <a:rPr lang="en-US" altLang="ko-KR" dirty="0" smtClean="0"/>
              <a:t>First n Rows</a:t>
            </a:r>
          </a:p>
          <a:p>
            <a:r>
              <a:rPr lang="en-US" altLang="ko-KR" dirty="0" smtClean="0"/>
              <a:t>Column Names</a:t>
            </a:r>
          </a:p>
          <a:p>
            <a:r>
              <a:rPr lang="en-US" altLang="ko-KR" dirty="0" smtClean="0"/>
              <a:t>Data Types</a:t>
            </a:r>
          </a:p>
          <a:p>
            <a:r>
              <a:rPr lang="en-US" altLang="ko-KR" dirty="0" smtClean="0"/>
              <a:t>Fill Null</a:t>
            </a:r>
          </a:p>
          <a:p>
            <a:r>
              <a:rPr lang="en-US" altLang="ko-KR" dirty="0" smtClean="0"/>
              <a:t>Replace Values</a:t>
            </a:r>
          </a:p>
          <a:p>
            <a:r>
              <a:rPr lang="en-US" altLang="ko-KR" dirty="0" smtClean="0"/>
              <a:t>Rename Columns</a:t>
            </a:r>
          </a:p>
          <a:p>
            <a:r>
              <a:rPr lang="en-US" altLang="ko-KR" dirty="0" smtClean="0"/>
              <a:t>Drop Columns</a:t>
            </a:r>
          </a:p>
          <a:p>
            <a:r>
              <a:rPr lang="en-US" altLang="ko-KR" dirty="0" smtClean="0"/>
              <a:t>Filter</a:t>
            </a:r>
          </a:p>
          <a:p>
            <a:r>
              <a:rPr lang="en-US" altLang="ko-KR" dirty="0" smtClean="0"/>
              <a:t>With New Column</a:t>
            </a:r>
          </a:p>
          <a:p>
            <a:r>
              <a:rPr lang="en-US" altLang="ko-KR" dirty="0" smtClean="0"/>
              <a:t>Join</a:t>
            </a:r>
          </a:p>
          <a:p>
            <a:r>
              <a:rPr lang="en-US" altLang="ko-KR" dirty="0" smtClean="0"/>
              <a:t>Concat Columns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27984" y="980728"/>
            <a:ext cx="3770606" cy="5326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163" marR="0" indent="-284163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1pPr>
            <a:lvl2pPr marL="630238" marR="0" indent="-282575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2pPr>
            <a:lvl3pPr marL="858838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3pPr>
            <a:lvl4pPr marL="11985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4pPr>
            <a:lvl5pPr marL="1490663" marR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/>
              </a:defRPr>
            </a:lvl5pPr>
          </a:lstStyle>
          <a:p>
            <a:r>
              <a:rPr lang="en-US" dirty="0" smtClean="0"/>
              <a:t>Group by</a:t>
            </a:r>
          </a:p>
          <a:p>
            <a:r>
              <a:rPr lang="en-US" dirty="0" smtClean="0"/>
              <a:t>Pivot</a:t>
            </a:r>
          </a:p>
          <a:p>
            <a:r>
              <a:rPr lang="en-US" dirty="0" smtClean="0"/>
              <a:t>Window</a:t>
            </a:r>
          </a:p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3643769"/>
            <a:ext cx="37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self </a:t>
            </a:r>
            <a:r>
              <a:rPr lang="en-US" altLang="ko-KR" b="1" dirty="0" smtClean="0"/>
              <a:t>study with leaning spark 5.3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95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9872" y="2780928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Q&amp;A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4520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RDD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/>
              <a:t>RDD: Resilient </a:t>
            </a:r>
            <a:r>
              <a:rPr lang="en-US" altLang="ko-KR" b="0" dirty="0"/>
              <a:t>Distributed </a:t>
            </a:r>
            <a:r>
              <a:rPr lang="en-US" altLang="ko-KR" b="0" dirty="0" smtClean="0"/>
              <a:t>Dataset</a:t>
            </a:r>
          </a:p>
          <a:p>
            <a:pPr lvl="1"/>
            <a:r>
              <a:rPr lang="en-US" altLang="ko-KR" b="0" dirty="0"/>
              <a:t>an immutable </a:t>
            </a:r>
            <a:r>
              <a:rPr lang="en-US" altLang="ko-KR" b="0" dirty="0" smtClean="0"/>
              <a:t>distributed collection </a:t>
            </a:r>
            <a:r>
              <a:rPr lang="en-US" altLang="ko-KR" b="0" dirty="0"/>
              <a:t>of objects </a:t>
            </a:r>
            <a:r>
              <a:rPr lang="en-US" altLang="ko-KR" b="0" dirty="0" smtClean="0"/>
              <a:t>sets</a:t>
            </a:r>
          </a:p>
          <a:p>
            <a:pPr lvl="1"/>
            <a:r>
              <a:rPr lang="en-US" altLang="ko-KR" b="0" dirty="0"/>
              <a:t>Each RDD is split into multiple partitions (similar pattern with smaller sets</a:t>
            </a:r>
            <a:r>
              <a:rPr lang="en-US" altLang="ko-KR" b="0" dirty="0" smtClean="0"/>
              <a:t>), which </a:t>
            </a:r>
            <a:r>
              <a:rPr lang="en-US" altLang="ko-KR" b="0" dirty="0"/>
              <a:t>may be computed on different nodes of the cluster</a:t>
            </a:r>
            <a:r>
              <a:rPr lang="en-US" altLang="ko-KR" b="0" dirty="0" smtClean="0"/>
              <a:t>.</a:t>
            </a:r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500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Create RDD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764704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2 ways to create RDDs</a:t>
            </a:r>
          </a:p>
          <a:p>
            <a:pPr lvl="1"/>
            <a:r>
              <a:rPr lang="en-US" altLang="ko-KR" sz="1800" dirty="0" smtClean="0"/>
              <a:t>(parallelizing) by distributing </a:t>
            </a:r>
            <a:r>
              <a:rPr lang="en-US" altLang="ko-KR" sz="1800" dirty="0"/>
              <a:t>a set of collection of </a:t>
            </a:r>
            <a:r>
              <a:rPr lang="en-US" altLang="ko-KR" sz="1800" dirty="0" smtClean="0"/>
              <a:t>objects</a:t>
            </a:r>
            <a:endParaRPr lang="en-US" altLang="ko-KR" sz="1800" b="0" dirty="0" smtClean="0"/>
          </a:p>
          <a:p>
            <a:pPr lvl="1"/>
            <a:r>
              <a:rPr lang="en-US" altLang="ko-KR" sz="1800" dirty="0"/>
              <a:t>by </a:t>
            </a:r>
            <a:r>
              <a:rPr lang="en-US" altLang="ko-KR" sz="1800" b="0" dirty="0" smtClean="0"/>
              <a:t>loading </a:t>
            </a:r>
            <a:r>
              <a:rPr lang="en-US" altLang="ko-KR" sz="1800" b="0" dirty="0"/>
              <a:t>an external </a:t>
            </a:r>
            <a:r>
              <a:rPr lang="en-US" altLang="ko-KR" sz="1800" b="0" dirty="0" smtClean="0"/>
              <a:t>dataset</a:t>
            </a:r>
          </a:p>
          <a:p>
            <a:pPr lvl="1"/>
            <a:endParaRPr lang="en-US" altLang="ko-KR" sz="1800" b="0" dirty="0" smtClean="0"/>
          </a:p>
          <a:p>
            <a:pPr marL="0" indent="0">
              <a:buNone/>
            </a:pPr>
            <a:r>
              <a:rPr lang="en-US" altLang="ko-KR" sz="2000" b="0" dirty="0" smtClean="0"/>
              <a:t>(1) Creating RDDs </a:t>
            </a:r>
            <a:r>
              <a:rPr lang="en-US" altLang="ko-KR" sz="1800" b="0" dirty="0" smtClean="0"/>
              <a:t>By </a:t>
            </a:r>
            <a:r>
              <a:rPr lang="en-US" altLang="ko-KR" sz="1800" b="0" dirty="0"/>
              <a:t>using parallelize( ) </a:t>
            </a:r>
            <a:r>
              <a:rPr lang="en-US" altLang="ko-KR" sz="1800" b="0" dirty="0" smtClean="0"/>
              <a:t>fucntion, </a:t>
            </a:r>
          </a:p>
          <a:p>
            <a:endParaRPr lang="en-US" altLang="ko-KR" sz="1800" b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420888"/>
            <a:ext cx="66159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parallelize(</a:t>
            </a:r>
            <a:r>
              <a:rPr lang="en-US" altLang="ko-KR" i="1" dirty="0" smtClean="0"/>
              <a:t>c</a:t>
            </a:r>
            <a:r>
              <a:rPr lang="en-US" altLang="ko-KR" dirty="0"/>
              <a:t>, </a:t>
            </a:r>
            <a:r>
              <a:rPr lang="en-US" altLang="ko-KR" i="1" dirty="0"/>
              <a:t>numSlices=None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기능</a:t>
            </a:r>
            <a:r>
              <a:rPr lang="en-US" altLang="ko-KR" dirty="0" smtClean="0"/>
              <a:t>: Distribute </a:t>
            </a:r>
            <a:r>
              <a:rPr lang="en-US" altLang="ko-KR" dirty="0"/>
              <a:t>a local Python collection to form an RDD.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 : Interables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numSlices : </a:t>
            </a:r>
            <a:r>
              <a:rPr lang="ko-KR" altLang="en-US" dirty="0" smtClean="0"/>
              <a:t>분할할 갯수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46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4163" lvl="1" indent="-284163">
              <a:buBlip>
                <a:blip r:embed="rId2"/>
              </a:buBlip>
            </a:pPr>
            <a:r>
              <a:rPr lang="en-US" altLang="ko-KR" sz="1800" dirty="0" smtClean="0"/>
              <a:t>(Exam1)make </a:t>
            </a:r>
            <a:r>
              <a:rPr lang="en-US" altLang="ko-KR" sz="1800" dirty="0"/>
              <a:t>RDD and then transform to DF</a:t>
            </a:r>
            <a:r>
              <a:rPr lang="en-US" altLang="ko-KR" sz="1800" dirty="0" smtClean="0"/>
              <a:t>.</a:t>
            </a:r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 smtClean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 smtClean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 smtClean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 smtClean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/>
          </a:p>
          <a:p>
            <a:pPr marL="284163" lvl="1" indent="-284163">
              <a:buBlip>
                <a:blip r:embed="rId2"/>
              </a:buBlip>
            </a:pPr>
            <a:endParaRPr lang="en-US" altLang="ko-KR" sz="1800" dirty="0" smtClean="0"/>
          </a:p>
          <a:p>
            <a:pPr marL="284163" lvl="1" indent="-284163">
              <a:buBlip>
                <a:blip r:embed="rId2"/>
              </a:buBlip>
            </a:pPr>
            <a:r>
              <a:rPr lang="en-US" altLang="ko-KR" sz="1800" dirty="0"/>
              <a:t>(</a:t>
            </a:r>
            <a:r>
              <a:rPr lang="en-US" altLang="ko-KR" sz="1800" dirty="0" smtClean="0"/>
              <a:t>Exam2)make RDD</a:t>
            </a:r>
            <a:endParaRPr lang="ko-KR" altLang="en-US" sz="1800" dirty="0"/>
          </a:p>
          <a:p>
            <a:pPr marL="284163" lvl="1" indent="-284163">
              <a:buBlip>
                <a:blip r:embed="rId2"/>
              </a:buBlip>
            </a:pP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0814" y="5085184"/>
            <a:ext cx="712879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myData = spark.sparkContext.parallelize([(1,2), (3,4), (5,6), (7,8), (9,10</a:t>
            </a:r>
            <a:r>
              <a:rPr lang="en-US" altLang="ko-KR" sz="1400" dirty="0" smtClean="0"/>
              <a:t>)])</a:t>
            </a:r>
          </a:p>
          <a:p>
            <a:r>
              <a:rPr lang="en-US" altLang="ko-KR" sz="1400" dirty="0" smtClean="0"/>
              <a:t>myData.collect()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1484784"/>
            <a:ext cx="712879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&lt;At PySpark: pyspark –master local[2]&gt;</a:t>
            </a:r>
          </a:p>
          <a:p>
            <a:r>
              <a:rPr lang="en-US" altLang="ko-KR" sz="1400" dirty="0" smtClean="0"/>
              <a:t>“”” PySpark spark session</a:t>
            </a:r>
            <a:r>
              <a:rPr lang="ko-KR" altLang="en-US" sz="1400" dirty="0" smtClean="0"/>
              <a:t>을 기본 제공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세션생성 생략가능</a:t>
            </a:r>
            <a:endParaRPr lang="en-US" altLang="ko-KR" sz="1400" dirty="0" smtClean="0"/>
          </a:p>
          <a:p>
            <a:r>
              <a:rPr lang="en-US" altLang="ko-KR" sz="1400" dirty="0" smtClean="0"/>
              <a:t>from </a:t>
            </a:r>
            <a:r>
              <a:rPr lang="en-US" altLang="ko-KR" sz="1400" dirty="0"/>
              <a:t>pyspark.sql import SparkSession</a:t>
            </a:r>
          </a:p>
          <a:p>
            <a:r>
              <a:rPr lang="en-US" altLang="ko-KR" sz="1400" dirty="0"/>
              <a:t>spark = SparkSession \</a:t>
            </a:r>
          </a:p>
          <a:p>
            <a:pPr lvl="1"/>
            <a:r>
              <a:rPr lang="en-US" altLang="ko-KR" sz="1400" dirty="0"/>
              <a:t>.builder \</a:t>
            </a:r>
          </a:p>
          <a:p>
            <a:pPr lvl="1"/>
            <a:r>
              <a:rPr lang="en-US" altLang="ko-KR" sz="1400" dirty="0"/>
              <a:t>.appName("Python Spark create RDD example") \</a:t>
            </a:r>
          </a:p>
          <a:p>
            <a:pPr lvl="1"/>
            <a:r>
              <a:rPr lang="en-US" altLang="ko-KR" sz="1400" dirty="0"/>
              <a:t>.config("spark.some.config.option", "some-value") \</a:t>
            </a:r>
          </a:p>
          <a:p>
            <a:pPr lvl="1"/>
            <a:r>
              <a:rPr lang="en-US" altLang="ko-KR" sz="1400" dirty="0"/>
              <a:t>.getOrCreate()</a:t>
            </a:r>
          </a:p>
          <a:p>
            <a:r>
              <a:rPr lang="en-US" altLang="ko-KR" sz="1400" dirty="0" smtClean="0"/>
              <a:t>“””</a:t>
            </a:r>
          </a:p>
          <a:p>
            <a:r>
              <a:rPr lang="en-US" altLang="ko-KR" sz="1400" dirty="0" smtClean="0"/>
              <a:t>df </a:t>
            </a:r>
            <a:r>
              <a:rPr lang="en-US" altLang="ko-KR" sz="1400" dirty="0"/>
              <a:t>= spark.sparkContext.parallelize([(1, 2, 3, 'a b c'),</a:t>
            </a:r>
          </a:p>
          <a:p>
            <a:pPr lvl="2"/>
            <a:r>
              <a:rPr lang="en-US" altLang="ko-KR" sz="1400" dirty="0"/>
              <a:t>(4, 5, 6, 'd e f'),</a:t>
            </a:r>
          </a:p>
          <a:p>
            <a:pPr lvl="2"/>
            <a:r>
              <a:rPr lang="en-US" altLang="ko-KR" sz="1400" dirty="0"/>
              <a:t>(7, 8, 9, 'g h i')]).toDF(['col1', 'col2', 'col3','col4</a:t>
            </a:r>
            <a:r>
              <a:rPr lang="en-US" altLang="ko-KR" sz="1400" dirty="0" smtClean="0"/>
              <a:t>'])</a:t>
            </a:r>
          </a:p>
          <a:p>
            <a:r>
              <a:rPr lang="en-US" altLang="ko-KR" sz="1400" dirty="0" smtClean="0"/>
              <a:t>df.show()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3356992"/>
            <a:ext cx="30670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578225"/>
            <a:ext cx="3829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3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 smtClean="0"/>
              <a:t>(2) By </a:t>
            </a:r>
            <a:r>
              <a:rPr lang="en-US" altLang="ko-KR" b="0" dirty="0"/>
              <a:t>using createDataFrame( ) </a:t>
            </a:r>
            <a:r>
              <a:rPr lang="en-US" altLang="ko-KR" b="0" dirty="0" smtClean="0"/>
              <a:t>function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608094"/>
            <a:ext cx="494398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Employee = spark.createDataFrame([</a:t>
            </a:r>
          </a:p>
          <a:p>
            <a:pPr lvl="2"/>
            <a:r>
              <a:rPr lang="en-US" altLang="ko-KR" dirty="0"/>
              <a:t>('1', 'Joe', '70000', '1'),</a:t>
            </a:r>
          </a:p>
          <a:p>
            <a:pPr lvl="2"/>
            <a:r>
              <a:rPr lang="en-US" altLang="ko-KR" dirty="0"/>
              <a:t>('2', 'Henry', '80000', '2'),</a:t>
            </a:r>
          </a:p>
          <a:p>
            <a:pPr lvl="2"/>
            <a:r>
              <a:rPr lang="en-US" altLang="ko-KR" dirty="0"/>
              <a:t>('3', 'Sam', '60000', '2'),</a:t>
            </a:r>
          </a:p>
          <a:p>
            <a:pPr lvl="2"/>
            <a:r>
              <a:rPr lang="en-US" altLang="ko-KR" dirty="0"/>
              <a:t>('4', 'Max', '90000', '1')],</a:t>
            </a:r>
          </a:p>
          <a:p>
            <a:pPr lvl="2"/>
            <a:r>
              <a:rPr lang="en-US" altLang="ko-KR" dirty="0"/>
              <a:t>['Id', 'Name', 'Sallary','DepartmentId']</a:t>
            </a:r>
          </a:p>
          <a:p>
            <a:pPr lvl="1"/>
            <a:r>
              <a:rPr lang="en-US" altLang="ko-KR" dirty="0"/>
              <a:t>)</a:t>
            </a:r>
          </a:p>
          <a:p>
            <a:r>
              <a:rPr lang="en-US" altLang="ko-KR" dirty="0" smtClean="0"/>
              <a:t>Employee.show()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9080"/>
            <a:ext cx="30765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920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dirty="0"/>
              <a:t>(3) By using read and load functions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(a) From .csv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/>
          </a:p>
          <a:p>
            <a:pPr lvl="1"/>
            <a:r>
              <a:rPr lang="en-US" altLang="ko-KR" dirty="0" smtClean="0"/>
              <a:t>SparkSession.read: Returns </a:t>
            </a:r>
            <a:r>
              <a:rPr lang="en-US" altLang="ko-KR" dirty="0"/>
              <a:t>a </a:t>
            </a:r>
            <a:r>
              <a:rPr lang="en-US" altLang="ko-KR" dirty="0">
                <a:hlinkClick r:id="rId2" tooltip="pyspark.sql.DataFrameReader"/>
              </a:rPr>
              <a:t>DataFrameReader</a:t>
            </a:r>
            <a:r>
              <a:rPr lang="en-US" altLang="ko-KR" dirty="0"/>
              <a:t> that can be used to read data in as a </a:t>
            </a:r>
            <a:r>
              <a:rPr lang="en-US" altLang="ko-KR" dirty="0">
                <a:hlinkClick r:id="rId3" tooltip="pyspark.sql.DataFrame"/>
              </a:rPr>
              <a:t>DataFrame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5472608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df = spark.read.format('com.databricks.spark.csv</a:t>
            </a:r>
            <a:r>
              <a:rPr lang="en-US" altLang="ko-KR" sz="1600" dirty="0" smtClean="0"/>
              <a:t>').\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options(header</a:t>
            </a:r>
            <a:r>
              <a:rPr lang="en-US" altLang="ko-KR" sz="1600" dirty="0"/>
              <a:t>='true', </a:t>
            </a:r>
            <a:r>
              <a:rPr lang="en-US" altLang="ko-KR" sz="1600" dirty="0" smtClean="0"/>
              <a:t>\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inferschema</a:t>
            </a:r>
            <a:r>
              <a:rPr lang="en-US" altLang="ko-KR" sz="1600" dirty="0"/>
              <a:t>='true</a:t>
            </a:r>
            <a:r>
              <a:rPr lang="en-US" altLang="ko-KR" sz="1600" dirty="0" smtClean="0"/>
              <a:t>').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load</a:t>
            </a:r>
            <a:r>
              <a:rPr lang="en-US" altLang="ko-KR" sz="1600" dirty="0"/>
              <a:t>("C:/temp/Advertising.csv",header=True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# </a:t>
            </a:r>
            <a:r>
              <a:rPr lang="ko-KR" altLang="en-US" sz="1600" dirty="0" smtClean="0">
                <a:solidFill>
                  <a:srgbClr val="FF0000"/>
                </a:solidFill>
              </a:rPr>
              <a:t>위의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패스를 변경하여  실행해야 함</a:t>
            </a:r>
            <a:r>
              <a:rPr lang="en-US" altLang="ko-KR" sz="1600" dirty="0" smtClean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600" dirty="0" smtClean="0"/>
              <a:t>df.show(5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df.printSchema</a:t>
            </a:r>
            <a:r>
              <a:rPr lang="en-US" altLang="ko-KR" sz="1600" dirty="0" smtClean="0"/>
              <a:t>()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60648"/>
            <a:ext cx="25146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73016"/>
            <a:ext cx="3419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7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5332" y="836712"/>
            <a:ext cx="8274050" cy="5326083"/>
          </a:xfrm>
        </p:spPr>
        <p:txBody>
          <a:bodyPr/>
          <a:lstStyle/>
          <a:p>
            <a:pPr marL="347663" lvl="1" indent="0">
              <a:buNone/>
            </a:pPr>
            <a:r>
              <a:rPr lang="en-US" altLang="ko-KR" dirty="0" smtClean="0"/>
              <a:t>(b) </a:t>
            </a:r>
            <a:r>
              <a:rPr lang="en-US" altLang="ko-KR" dirty="0"/>
              <a:t>From </a:t>
            </a:r>
            <a:r>
              <a:rPr lang="en-US" altLang="ko-KR" dirty="0" smtClean="0"/>
              <a:t>database </a:t>
            </a:r>
            <a:r>
              <a:rPr lang="en-US" altLang="ko-KR" dirty="0"/>
              <a:t>(skip)</a:t>
            </a:r>
          </a:p>
          <a:p>
            <a:pPr marL="347663" lvl="1" indent="0">
              <a:buNone/>
            </a:pPr>
            <a:endParaRPr lang="en-US" altLang="ko-KR" dirty="0" smtClean="0"/>
          </a:p>
          <a:p>
            <a:pPr marL="347663" lvl="1" indent="0">
              <a:buNone/>
            </a:pPr>
            <a:endParaRPr lang="en-US" altLang="ko-KR" dirty="0" smtClean="0"/>
          </a:p>
          <a:p>
            <a:pPr marL="347663" lvl="1" indent="0">
              <a:buNone/>
            </a:pPr>
            <a:endParaRPr lang="en-US" altLang="ko-KR" dirty="0"/>
          </a:p>
          <a:p>
            <a:pPr marL="347663" lvl="1" indent="0">
              <a:buNone/>
            </a:pPr>
            <a:endParaRPr lang="en-US" altLang="ko-KR" dirty="0" smtClean="0"/>
          </a:p>
          <a:p>
            <a:pPr marL="347663" lvl="1" indent="0">
              <a:buNone/>
            </a:pPr>
            <a:endParaRPr lang="en-US" altLang="ko-KR" dirty="0" smtClean="0"/>
          </a:p>
          <a:p>
            <a:pPr marL="347663" lvl="1" indent="0">
              <a:buNone/>
            </a:pPr>
            <a:endParaRPr lang="en-US" altLang="ko-KR" dirty="0"/>
          </a:p>
          <a:p>
            <a:pPr marL="347663" lvl="1" indent="0">
              <a:buNone/>
            </a:pPr>
            <a:r>
              <a:rPr lang="en-US" altLang="ko-KR" dirty="0" smtClean="0"/>
              <a:t>(c) </a:t>
            </a:r>
            <a:r>
              <a:rPr lang="en-US" altLang="ko-KR" dirty="0"/>
              <a:t>From </a:t>
            </a:r>
            <a:r>
              <a:rPr lang="en-US" altLang="ko-KR" dirty="0" smtClean="0"/>
              <a:t>HDFS (skip)</a:t>
            </a:r>
          </a:p>
          <a:p>
            <a:pPr marL="347663" lvl="1" indent="0">
              <a:buNone/>
            </a:pPr>
            <a:endParaRPr lang="en-US" altLang="ko-KR" dirty="0" smtClean="0"/>
          </a:p>
          <a:p>
            <a:pPr marL="347663" lvl="1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650" y="3901698"/>
            <a:ext cx="4739054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b="1" dirty="0"/>
              <a:t>from pyspark.conf import </a:t>
            </a:r>
            <a:r>
              <a:rPr lang="en-US" altLang="ko-KR" sz="1400" dirty="0"/>
              <a:t>SparkConf</a:t>
            </a:r>
          </a:p>
          <a:p>
            <a:r>
              <a:rPr lang="en-US" altLang="ko-KR" sz="1400" b="1" dirty="0"/>
              <a:t>from pyspark.context import </a:t>
            </a:r>
            <a:r>
              <a:rPr lang="en-US" altLang="ko-KR" sz="1400" dirty="0"/>
              <a:t>SparkContext</a:t>
            </a:r>
          </a:p>
          <a:p>
            <a:r>
              <a:rPr lang="en-US" altLang="ko-KR" sz="1400" b="1" dirty="0"/>
              <a:t>from pyspark.sql import </a:t>
            </a:r>
            <a:r>
              <a:rPr lang="en-US" altLang="ko-KR" sz="1400" dirty="0"/>
              <a:t>HiveContext</a:t>
            </a:r>
          </a:p>
          <a:p>
            <a:r>
              <a:rPr lang="en-US" altLang="ko-KR" sz="1400" dirty="0" smtClean="0"/>
              <a:t>sc</a:t>
            </a:r>
            <a:r>
              <a:rPr lang="en-US" altLang="ko-KR" sz="1400" dirty="0"/>
              <a:t>= SparkContext('local','example')</a:t>
            </a:r>
          </a:p>
          <a:p>
            <a:r>
              <a:rPr lang="en-US" altLang="ko-KR" sz="1400" dirty="0"/>
              <a:t>hc = HiveContext(sc)</a:t>
            </a:r>
          </a:p>
          <a:p>
            <a:r>
              <a:rPr lang="en-US" altLang="ko-KR" sz="1400" dirty="0"/>
              <a:t>tf1 = sc.textFile("hdfs://cdhstltest/user/data/demo.CSV")</a:t>
            </a:r>
          </a:p>
          <a:p>
            <a:r>
              <a:rPr lang="en-US" altLang="ko-KR" sz="1400" b="1" dirty="0"/>
              <a:t>print</a:t>
            </a:r>
            <a:r>
              <a:rPr lang="en-US" altLang="ko-KR" sz="1400" dirty="0"/>
              <a:t>(tf1.first())</a:t>
            </a:r>
          </a:p>
          <a:p>
            <a:r>
              <a:rPr lang="en-US" altLang="ko-KR" sz="1400" dirty="0"/>
              <a:t>hc.sql("use intg_cme_w")</a:t>
            </a:r>
          </a:p>
          <a:p>
            <a:r>
              <a:rPr lang="en-US" altLang="ko-KR" sz="1400" dirty="0"/>
              <a:t>spf = hc.sql("SELECT * FROM spf LIMIT 100")</a:t>
            </a:r>
          </a:p>
          <a:p>
            <a:r>
              <a:rPr lang="en-US" altLang="ko-KR" sz="1400" b="1" dirty="0"/>
              <a:t>print</a:t>
            </a:r>
            <a:r>
              <a:rPr lang="en-US" altLang="ko-KR" sz="1400" dirty="0"/>
              <a:t>(spf.show(5))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1254819"/>
            <a:ext cx="4981107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## User information</a:t>
            </a:r>
          </a:p>
          <a:p>
            <a:r>
              <a:rPr lang="en-US" altLang="ko-KR" sz="1200" dirty="0"/>
              <a:t>user = 'your_username'</a:t>
            </a:r>
          </a:p>
          <a:p>
            <a:r>
              <a:rPr lang="en-US" altLang="ko-KR" sz="1200" dirty="0"/>
              <a:t>pw = 'your_password'</a:t>
            </a:r>
          </a:p>
          <a:p>
            <a:r>
              <a:rPr lang="en-US" altLang="ko-KR" sz="1200" dirty="0"/>
              <a:t>## Database information</a:t>
            </a:r>
          </a:p>
          <a:p>
            <a:r>
              <a:rPr lang="en-US" altLang="ko-KR" sz="1200" dirty="0"/>
              <a:t>table_name = 'table_name'</a:t>
            </a:r>
          </a:p>
          <a:p>
            <a:r>
              <a:rPr lang="en-US" altLang="ko-KR" sz="1200" dirty="0"/>
              <a:t>url = 'jdbc:postgresql://##.###.###.##:5432/dataset?user='+user+'&amp;</a:t>
            </a:r>
          </a:p>
          <a:p>
            <a:r>
              <a:rPr lang="en-US" altLang="ko-KR" sz="1200" dirty="0"/>
              <a:t>˓→password='+pw</a:t>
            </a:r>
          </a:p>
          <a:p>
            <a:r>
              <a:rPr lang="en-US" altLang="ko-KR" sz="1200" dirty="0"/>
              <a:t>properties ={'driver': 'org.postgresql.Driver', 'password': pw,'user</a:t>
            </a:r>
          </a:p>
          <a:p>
            <a:r>
              <a:rPr lang="en-US" altLang="ko-KR" sz="1200" dirty="0"/>
              <a:t>˓→': user}</a:t>
            </a:r>
          </a:p>
          <a:p>
            <a:r>
              <a:rPr lang="en-US" altLang="ko-KR" sz="1200" dirty="0"/>
              <a:t>df = spark.read.jdbc(url=url, table=table_name,</a:t>
            </a:r>
          </a:p>
          <a:p>
            <a:r>
              <a:rPr lang="en-US" altLang="ko-KR" sz="1200" dirty="0"/>
              <a:t>˓→properties=properties)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924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Spark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Spark operations: Transformations and Actions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5400600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4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(1) Spark </a:t>
            </a:r>
            <a:r>
              <a:rPr lang="en-US" altLang="ko-KR" dirty="0"/>
              <a:t>Transformations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1354" y="836712"/>
            <a:ext cx="8274050" cy="5326083"/>
          </a:xfrm>
        </p:spPr>
        <p:txBody>
          <a:bodyPr>
            <a:normAutofit/>
          </a:bodyPr>
          <a:lstStyle/>
          <a:p>
            <a:r>
              <a:rPr lang="en-US" altLang="ko-KR" sz="2000" b="0" dirty="0"/>
              <a:t>Transformations construct a new RDD from a previous one</a:t>
            </a:r>
            <a:r>
              <a:rPr lang="en-US" altLang="ko-KR" sz="2000" b="0" dirty="0" smtClean="0"/>
              <a:t>.</a:t>
            </a:r>
          </a:p>
          <a:p>
            <a:r>
              <a:rPr lang="en-US" altLang="ko-KR" sz="2000" b="0" dirty="0" smtClean="0"/>
              <a:t>(Examples) Filtering</a:t>
            </a:r>
            <a:r>
              <a:rPr lang="en-US" altLang="ko-KR" sz="2000" b="0" dirty="0"/>
              <a:t> filtering data that matches a </a:t>
            </a:r>
            <a:r>
              <a:rPr lang="en-US" altLang="ko-KR" sz="2000" b="0" dirty="0" smtClean="0"/>
              <a:t>predicate.</a:t>
            </a:r>
          </a:p>
          <a:p>
            <a:r>
              <a:rPr lang="en-US" altLang="ko-KR" sz="2000" b="0" dirty="0" smtClean="0"/>
              <a:t>Various Transformations</a:t>
            </a:r>
          </a:p>
          <a:p>
            <a:pPr lvl="1"/>
            <a:endParaRPr lang="ko-KR" alt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655116" cy="21340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93" y="4191253"/>
            <a:ext cx="6670759" cy="211806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643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16610</TotalTime>
  <Words>570</Words>
  <Application>Microsoft Office PowerPoint</Application>
  <PresentationFormat>화면 슬라이드 쇼(4:3)</PresentationFormat>
  <Paragraphs>143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27장 (2) Spark 2 - RDD</vt:lpstr>
      <vt:lpstr>RDD개요</vt:lpstr>
      <vt:lpstr>1. Create RDD</vt:lpstr>
      <vt:lpstr>PowerPoint 프레젠테이션</vt:lpstr>
      <vt:lpstr>PowerPoint 프레젠테이션</vt:lpstr>
      <vt:lpstr>PowerPoint 프레젠테이션</vt:lpstr>
      <vt:lpstr>PowerPoint 프레젠테이션</vt:lpstr>
      <vt:lpstr>2. Spark Operations</vt:lpstr>
      <vt:lpstr>(1) Spark Transformations</vt:lpstr>
      <vt:lpstr>(2) Spark Actions</vt:lpstr>
      <vt:lpstr>3. rdd.DataFrame vs. pd.DataFrame (self study)</vt:lpstr>
      <vt:lpstr>PowerPoint 프레젠테이션</vt:lpstr>
    </vt:vector>
  </TitlesOfParts>
  <Company>beta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JaesunHan</dc:creator>
  <cp:lastModifiedBy>jjlee</cp:lastModifiedBy>
  <cp:revision>755</cp:revision>
  <cp:lastPrinted>2019-06-05T00:38:04Z</cp:lastPrinted>
  <dcterms:created xsi:type="dcterms:W3CDTF">2008-12-08T12:41:31Z</dcterms:created>
  <dcterms:modified xsi:type="dcterms:W3CDTF">2019-06-05T00:38:13Z</dcterms:modified>
</cp:coreProperties>
</file>