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71" r:id="rId2"/>
    <p:sldId id="422" r:id="rId3"/>
    <p:sldId id="423" r:id="rId4"/>
    <p:sldId id="424" r:id="rId5"/>
    <p:sldId id="425" r:id="rId6"/>
    <p:sldId id="426" r:id="rId7"/>
    <p:sldId id="428" r:id="rId8"/>
    <p:sldId id="429" r:id="rId9"/>
    <p:sldId id="427" r:id="rId10"/>
    <p:sldId id="421" r:id="rId11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FC24"/>
    <a:srgbClr val="DFF6C0"/>
    <a:srgbClr val="B2FE94"/>
    <a:srgbClr val="A8E7FE"/>
    <a:srgbClr val="01B0EF"/>
    <a:srgbClr val="5ED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31" autoAdjust="0"/>
  </p:normalViewPr>
  <p:slideViewPr>
    <p:cSldViewPr>
      <p:cViewPr varScale="1">
        <p:scale>
          <a:sx n="106" d="100"/>
          <a:sy n="106" d="100"/>
        </p:scale>
        <p:origin x="-2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912" y="-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/>
          <a:lstStyle>
            <a:lvl1pPr algn="r">
              <a:defRPr sz="1300"/>
            </a:lvl1pPr>
          </a:lstStyle>
          <a:p>
            <a:fld id="{7C93A5E4-EFBF-42F1-9D6D-150DBC18A077}" type="datetimeFigureOut">
              <a:rPr lang="ko-KR" altLang="en-US" smtClean="0"/>
              <a:pPr/>
              <a:t>2019-06-05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820" tIns="47910" rIns="95820" bIns="4791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0687"/>
            <a:ext cx="5683250" cy="4605744"/>
          </a:xfrm>
          <a:prstGeom prst="rect">
            <a:avLst/>
          </a:prstGeom>
        </p:spPr>
        <p:txBody>
          <a:bodyPr vert="horz" lIns="95820" tIns="47910" rIns="95820" bIns="4791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373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373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 anchor="b"/>
          <a:lstStyle>
            <a:lvl1pPr algn="r">
              <a:defRPr sz="1300"/>
            </a:lvl1pPr>
          </a:lstStyle>
          <a:p>
            <a:fld id="{11CBD838-C551-4D4E-A367-FADD5ACBAA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2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/>
          <p:cNvSpPr>
            <a:spLocks noGrp="1"/>
          </p:cNvSpPr>
          <p:nvPr>
            <p:ph type="subTitle" idx="1"/>
          </p:nvPr>
        </p:nvSpPr>
        <p:spPr>
          <a:xfrm>
            <a:off x="2457480" y="3143248"/>
            <a:ext cx="6400800" cy="428628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1785926"/>
            <a:ext cx="9144000" cy="1357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/>
          <p:cNvSpPr>
            <a:spLocks noGrp="1"/>
          </p:cNvSpPr>
          <p:nvPr>
            <p:ph type="ctrTitle"/>
          </p:nvPr>
        </p:nvSpPr>
        <p:spPr>
          <a:xfrm>
            <a:off x="2157450" y="1816099"/>
            <a:ext cx="6915144" cy="1255711"/>
          </a:xfrm>
        </p:spPr>
        <p:txBody>
          <a:bodyPr>
            <a:normAutofit/>
          </a:bodyPr>
          <a:lstStyle>
            <a:lvl1pPr algn="l">
              <a:defRPr sz="40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7" name="Picture 3" descr="C:\Users\jshan\Pictures\Microsoft Clip Organizer\j043484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571612"/>
            <a:ext cx="1785950" cy="1785950"/>
          </a:xfrm>
          <a:prstGeom prst="rect">
            <a:avLst/>
          </a:prstGeom>
          <a:noFill/>
        </p:spPr>
      </p:pic>
      <p:pic>
        <p:nvPicPr>
          <p:cNvPr id="1031" name="Picture 7" descr="C:\Users\jshan\Pictures\Microsoft Clip Organizer\j043806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643182"/>
            <a:ext cx="785818" cy="785818"/>
          </a:xfrm>
          <a:prstGeom prst="rect">
            <a:avLst/>
          </a:prstGeom>
          <a:noFill/>
        </p:spPr>
      </p:pic>
      <p:cxnSp>
        <p:nvCxnSpPr>
          <p:cNvPr id="34" name="직선 연결선 33"/>
          <p:cNvCxnSpPr/>
          <p:nvPr userDrawn="1"/>
        </p:nvCxnSpPr>
        <p:spPr>
          <a:xfrm rot="5400000">
            <a:off x="4643464" y="6357946"/>
            <a:ext cx="1000108" cy="158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개체 틀 35"/>
          <p:cNvSpPr>
            <a:spLocks noGrp="1"/>
          </p:cNvSpPr>
          <p:nvPr>
            <p:ph type="body" sz="quarter" idx="10" hasCustomPrompt="1"/>
          </p:nvPr>
        </p:nvSpPr>
        <p:spPr>
          <a:xfrm>
            <a:off x="5214956" y="5872186"/>
            <a:ext cx="3857638" cy="914400"/>
          </a:xfrm>
        </p:spPr>
        <p:txBody>
          <a:bodyPr>
            <a:normAutofit/>
          </a:bodyPr>
          <a:lstStyle>
            <a:lvl1pPr>
              <a:defRPr sz="1400" b="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발표일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발표자 등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64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49218"/>
            <a:ext cx="8572560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460432" y="6453336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64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49218"/>
            <a:ext cx="8572560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41354" y="1031874"/>
            <a:ext cx="8274050" cy="5326083"/>
          </a:xfrm>
          <a:prstGeom prst="rect">
            <a:avLst/>
          </a:prstGeom>
        </p:spPr>
        <p:txBody>
          <a:bodyPr/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1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1428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72560" cy="393700"/>
          </a:xfrm>
        </p:spPr>
        <p:txBody>
          <a:bodyPr>
            <a:noAutofit/>
          </a:bodyPr>
          <a:lstStyle>
            <a:lvl1pPr>
              <a:defRPr sz="2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0"/>
          </p:nvPr>
        </p:nvSpPr>
        <p:spPr>
          <a:xfrm>
            <a:off x="500034" y="714356"/>
            <a:ext cx="8143932" cy="785818"/>
          </a:xfrm>
        </p:spPr>
        <p:txBody>
          <a:bodyPr>
            <a:normAutofit/>
          </a:bodyPr>
          <a:lstStyle>
            <a:lvl1pPr>
              <a:defRPr sz="1600" b="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44488" y="325438"/>
            <a:ext cx="8397875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41354" y="1031874"/>
            <a:ext cx="8274050" cy="5326083"/>
          </a:xfrm>
          <a:prstGeom prst="rect">
            <a:avLst/>
          </a:prstGeom>
        </p:spPr>
        <p:txBody>
          <a:bodyPr/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그룹 5"/>
          <p:cNvGrpSpPr/>
          <p:nvPr userDrawn="1"/>
        </p:nvGrpSpPr>
        <p:grpSpPr>
          <a:xfrm>
            <a:off x="0" y="857232"/>
            <a:ext cx="9144000" cy="1588"/>
            <a:chOff x="0" y="1071546"/>
            <a:chExt cx="9144000" cy="1588"/>
          </a:xfrm>
        </p:grpSpPr>
        <p:cxnSp>
          <p:nvCxnSpPr>
            <p:cNvPr id="8" name="직선 연결선 7"/>
            <p:cNvCxnSpPr/>
            <p:nvPr userDrawn="1"/>
          </p:nvCxnSpPr>
          <p:spPr>
            <a:xfrm>
              <a:off x="0" y="1071546"/>
              <a:ext cx="7786710" cy="1588"/>
            </a:xfrm>
            <a:prstGeom prst="line">
              <a:avLst/>
            </a:prstGeom>
            <a:ln w="28575">
              <a:solidFill>
                <a:srgbClr val="01B0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7786710" y="1071546"/>
              <a:ext cx="1357290" cy="1588"/>
            </a:xfrm>
            <a:prstGeom prst="line">
              <a:avLst/>
            </a:prstGeom>
            <a:ln w="28575">
              <a:solidFill>
                <a:srgbClr val="62FC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44488" y="325438"/>
            <a:ext cx="8397875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0" y="857232"/>
            <a:ext cx="9144000" cy="1588"/>
            <a:chOff x="0" y="1071546"/>
            <a:chExt cx="9144000" cy="1588"/>
          </a:xfrm>
        </p:grpSpPr>
        <p:cxnSp>
          <p:nvCxnSpPr>
            <p:cNvPr id="7" name="직선 연결선 6"/>
            <p:cNvCxnSpPr/>
            <p:nvPr userDrawn="1"/>
          </p:nvCxnSpPr>
          <p:spPr>
            <a:xfrm>
              <a:off x="0" y="1071546"/>
              <a:ext cx="7786710" cy="1588"/>
            </a:xfrm>
            <a:prstGeom prst="line">
              <a:avLst/>
            </a:prstGeom>
            <a:ln w="28575">
              <a:solidFill>
                <a:srgbClr val="01B0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>
              <a:off x="7786710" y="1071546"/>
              <a:ext cx="1357290" cy="1588"/>
            </a:xfrm>
            <a:prstGeom prst="line">
              <a:avLst/>
            </a:prstGeom>
            <a:ln w="28575">
              <a:solidFill>
                <a:srgbClr val="62FC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8465355" y="6453336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0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1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2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2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  <p:pic>
        <p:nvPicPr>
          <p:cNvPr id="5" name="Picture 2" descr="E:\Dropbox (개인용)\2018-1원칙과방법\09 양식-원본\20 PPT양식\04 KPU-Logo\logo+국영문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4" y="6453336"/>
            <a:ext cx="1790700" cy="3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4" r:id="rId3"/>
    <p:sldLayoutId id="2147483650" r:id="rId4"/>
    <p:sldLayoutId id="2147483660" r:id="rId5"/>
    <p:sldLayoutId id="2147483654" r:id="rId6"/>
    <p:sldLayoutId id="2147483655" r:id="rId7"/>
  </p:sldLayoutIdLst>
  <p:txStyles>
    <p:titleStyle/>
    <p:bodyStyle>
      <a:lvl1pPr>
        <a:defRPr kumimoji="0" lang="ko-KR" altLang="en-US" sz="2400" b="1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1pPr>
      <a:lvl2pPr>
        <a:defRPr kumimoji="0" lang="ko-KR" altLang="en-US" sz="20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2pPr>
      <a:lvl3pPr>
        <a:defRPr kumimoji="0" lang="ko-KR" altLang="en-US" sz="18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3pPr>
      <a:lvl4pPr>
        <a:defRPr kumimoji="0" lang="ko-KR" altLang="en-US" sz="16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4pPr>
      <a:lvl5pPr>
        <a:defRPr kumimoji="0" lang="en-US" altLang="ko-KR" sz="1400" b="0" i="0" u="none" strike="noStrike" kern="1200" cap="none" spc="0" normalizeH="0" baseline="0" noProof="0" dirty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api/scala/index.html#org.apache.spark.ml.linalg.Vector" TargetMode="External"/><Relationship Id="rId2" Type="http://schemas.openxmlformats.org/officeDocument/2006/relationships/hyperlink" Target="https://spark.apache.org/docs/latest/ml-features.html#vectorindex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27</a:t>
            </a:r>
            <a:r>
              <a:rPr lang="ko-KR" altLang="en-US" sz="2800" dirty="0" smtClean="0"/>
              <a:t>장 </a:t>
            </a:r>
            <a:r>
              <a:rPr lang="en-US" altLang="ko-KR" sz="2800" dirty="0" smtClean="0"/>
              <a:t>(3) </a:t>
            </a:r>
            <a:r>
              <a:rPr lang="en-US" altLang="ko-KR" sz="2800" dirty="0" smtClean="0"/>
              <a:t>Spark 2 </a:t>
            </a:r>
            <a:r>
              <a:rPr lang="en-US" altLang="ko-KR" sz="2800" dirty="0" smtClean="0"/>
              <a:t>– </a:t>
            </a:r>
            <a:r>
              <a:rPr lang="en-US" altLang="ko-KR" sz="2800" dirty="0" smtClean="0"/>
              <a:t>Regression</a:t>
            </a:r>
            <a:endParaRPr lang="ko-KR" altLang="en-US" sz="2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286394" y="5872186"/>
            <a:ext cx="3571886" cy="914400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2019. 1</a:t>
            </a:r>
            <a:r>
              <a:rPr lang="ko-KR" altLang="en-US" sz="1800" b="1" dirty="0" smtClean="0"/>
              <a:t>학기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Jeong Joon Lee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9872" y="2780928"/>
            <a:ext cx="2351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Q&amp;A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14520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Simple Regression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398" y="908720"/>
            <a:ext cx="8274050" cy="532608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Given data set</a:t>
            </a:r>
          </a:p>
          <a:p>
            <a:pPr lvl="1"/>
            <a:r>
              <a:rPr lang="en-US" altLang="ko-KR" sz="1800" b="0" dirty="0"/>
              <a:t>{ </a:t>
            </a:r>
            <a:r>
              <a:rPr lang="ko-KR" altLang="en-US" sz="1800" b="0" dirty="0"/>
              <a:t>𝑥</a:t>
            </a:r>
            <a:r>
              <a:rPr lang="ko-KR" altLang="en-US" sz="900" b="0" dirty="0"/>
              <a:t>𝑖</a:t>
            </a:r>
            <a:r>
              <a:rPr lang="en-US" altLang="ko-KR" sz="900" b="0" dirty="0"/>
              <a:t>1</a:t>
            </a:r>
            <a:r>
              <a:rPr lang="en-US" altLang="ko-KR" sz="1800" b="0" dirty="0"/>
              <a:t>, . . . , </a:t>
            </a:r>
            <a:r>
              <a:rPr lang="ko-KR" altLang="en-US" sz="1800" b="0" dirty="0"/>
              <a:t>𝑥</a:t>
            </a:r>
            <a:r>
              <a:rPr lang="ko-KR" altLang="en-US" sz="900" b="0" dirty="0"/>
              <a:t>𝑖𝑛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𝑦</a:t>
            </a:r>
            <a:r>
              <a:rPr lang="ko-KR" altLang="en-US" sz="900" b="0" dirty="0"/>
              <a:t>𝑖</a:t>
            </a:r>
            <a:r>
              <a:rPr lang="en-US" altLang="ko-KR" sz="1800" b="0" dirty="0" smtClean="0"/>
              <a:t>}</a:t>
            </a:r>
            <a:r>
              <a:rPr lang="ko-KR" altLang="en-US" sz="1800" b="0" baseline="-25000" dirty="0" smtClean="0"/>
              <a:t>𝑖</a:t>
            </a:r>
            <a:r>
              <a:rPr lang="en-US" altLang="ko-KR" sz="1800" b="0" baseline="-25000" dirty="0" smtClean="0"/>
              <a:t>=1</a:t>
            </a:r>
            <a:r>
              <a:rPr lang="ko-KR" altLang="en-US" sz="1800" baseline="30000" dirty="0" smtClean="0"/>
              <a:t>𝑚</a:t>
            </a:r>
            <a:endParaRPr lang="en-US" altLang="ko-KR" sz="1800" baseline="30000" dirty="0" smtClean="0"/>
          </a:p>
          <a:p>
            <a:pPr lvl="1"/>
            <a:r>
              <a:rPr lang="en-US" altLang="ko-KR" sz="1800" dirty="0"/>
              <a:t>Matrix </a:t>
            </a:r>
            <a:r>
              <a:rPr lang="en-US" altLang="ko-KR" sz="1800" dirty="0" smtClean="0"/>
              <a:t>notaions</a:t>
            </a:r>
          </a:p>
          <a:p>
            <a:pPr lvl="2"/>
            <a:r>
              <a:rPr lang="en-US" altLang="ko-KR" sz="1600" b="0" dirty="0"/>
              <a:t>X = [</a:t>
            </a:r>
            <a:r>
              <a:rPr lang="ko-KR" altLang="en-US" sz="1600" b="0" dirty="0"/>
              <a:t>𝑥</a:t>
            </a:r>
            <a:r>
              <a:rPr lang="en-US" altLang="ko-KR" sz="700" b="0" dirty="0"/>
              <a:t>1</a:t>
            </a:r>
            <a:r>
              <a:rPr lang="en-US" altLang="ko-KR" sz="1600" b="0" dirty="0"/>
              <a:t>, · · · , </a:t>
            </a:r>
            <a:r>
              <a:rPr lang="ko-KR" altLang="en-US" sz="1600" b="0" dirty="0"/>
              <a:t>𝑥</a:t>
            </a:r>
            <a:r>
              <a:rPr lang="ko-KR" altLang="en-US" sz="700" b="0" dirty="0"/>
              <a:t>𝑛</a:t>
            </a:r>
            <a:r>
              <a:rPr lang="en-US" altLang="ko-KR" sz="1600" b="0" dirty="0"/>
              <a:t>] with </a:t>
            </a:r>
            <a:r>
              <a:rPr lang="ko-KR" altLang="en-US" sz="1600" b="0" dirty="0"/>
              <a:t>𝑥</a:t>
            </a:r>
            <a:r>
              <a:rPr lang="ko-KR" altLang="en-US" sz="700" b="0" dirty="0"/>
              <a:t>𝑗 </a:t>
            </a:r>
            <a:r>
              <a:rPr lang="en-US" altLang="ko-KR" sz="1600" b="0" dirty="0"/>
              <a:t>= {</a:t>
            </a:r>
            <a:r>
              <a:rPr lang="ko-KR" altLang="en-US" sz="1600" b="0" dirty="0"/>
              <a:t>𝑥</a:t>
            </a:r>
            <a:r>
              <a:rPr lang="ko-KR" altLang="en-US" sz="700" b="0" dirty="0"/>
              <a:t>𝑖𝑗</a:t>
            </a:r>
            <a:r>
              <a:rPr lang="en-US" altLang="ko-KR" sz="1600" b="0" dirty="0" smtClean="0"/>
              <a:t>}</a:t>
            </a:r>
            <a:r>
              <a:rPr lang="ko-KR" altLang="en-US" baseline="-25000" dirty="0" smtClean="0"/>
              <a:t>𝑖</a:t>
            </a:r>
            <a:r>
              <a:rPr lang="en-US" altLang="ko-KR" baseline="-25000" dirty="0"/>
              <a:t>=1</a:t>
            </a:r>
            <a:r>
              <a:rPr lang="ko-KR" altLang="en-US" baseline="30000" dirty="0"/>
              <a:t>𝑚</a:t>
            </a:r>
            <a:r>
              <a:rPr lang="en-US" altLang="ko-KR" sz="1600" b="0" dirty="0" smtClean="0"/>
              <a:t>, </a:t>
            </a:r>
            <a:r>
              <a:rPr lang="ko-KR" altLang="en-US" sz="1600" b="0" dirty="0"/>
              <a:t>𝑦 </a:t>
            </a:r>
            <a:r>
              <a:rPr lang="en-US" altLang="ko-KR" sz="1600" b="0" dirty="0"/>
              <a:t>= {</a:t>
            </a:r>
            <a:r>
              <a:rPr lang="ko-KR" altLang="en-US" sz="1600" b="0" dirty="0"/>
              <a:t>𝑦</a:t>
            </a:r>
            <a:r>
              <a:rPr lang="ko-KR" altLang="en-US" sz="700" b="0" dirty="0"/>
              <a:t>𝑖</a:t>
            </a:r>
            <a:r>
              <a:rPr lang="en-US" altLang="ko-KR" sz="1600" b="0" dirty="0" smtClean="0"/>
              <a:t>}</a:t>
            </a:r>
            <a:r>
              <a:rPr lang="ko-KR" altLang="en-US" baseline="-25000" dirty="0" smtClean="0"/>
              <a:t>𝑖</a:t>
            </a:r>
            <a:r>
              <a:rPr lang="en-US" altLang="ko-KR" baseline="-25000" dirty="0"/>
              <a:t>=1</a:t>
            </a:r>
            <a:r>
              <a:rPr lang="ko-KR" altLang="en-US" baseline="30000" dirty="0"/>
              <a:t>𝑚</a:t>
            </a:r>
            <a:endParaRPr lang="ko-KR" altLang="en-US" b="0" baseline="-25000" dirty="0"/>
          </a:p>
          <a:p>
            <a:r>
              <a:rPr lang="en-US" altLang="ko-KR" sz="2000" dirty="0" smtClean="0"/>
              <a:t>Formula</a:t>
            </a:r>
          </a:p>
          <a:p>
            <a:pPr lvl="1"/>
            <a:r>
              <a:rPr lang="ko-KR" altLang="en-US" sz="1800" b="0" dirty="0" smtClean="0"/>
              <a:t>𝑦</a:t>
            </a:r>
            <a:r>
              <a:rPr lang="ko-KR" altLang="en-US" sz="1800" b="0" baseline="-25000" dirty="0" smtClean="0"/>
              <a:t>𝑖</a:t>
            </a:r>
            <a:r>
              <a:rPr lang="ko-KR" altLang="en-US" sz="1800" b="0" dirty="0" smtClean="0"/>
              <a:t> </a:t>
            </a:r>
            <a:r>
              <a:rPr lang="en-US" altLang="ko-KR" sz="1800" b="0" dirty="0"/>
              <a:t>= </a:t>
            </a:r>
            <a:r>
              <a:rPr lang="ko-KR" altLang="en-US" sz="1800" b="0" dirty="0" smtClean="0"/>
              <a:t>𝛽</a:t>
            </a:r>
            <a:r>
              <a:rPr lang="en-US" altLang="ko-KR" sz="1800" baseline="-25000" dirty="0" smtClean="0"/>
              <a:t>0</a:t>
            </a:r>
            <a:r>
              <a:rPr lang="en-US" altLang="ko-KR" sz="1800" b="0" dirty="0" smtClean="0"/>
              <a:t> </a:t>
            </a:r>
            <a:r>
              <a:rPr lang="en-US" altLang="ko-KR" sz="1800" b="0" dirty="0"/>
              <a:t>+ </a:t>
            </a:r>
            <a:r>
              <a:rPr lang="ko-KR" altLang="en-US" sz="1800" b="0" dirty="0" smtClean="0"/>
              <a:t>𝛽</a:t>
            </a:r>
            <a:r>
              <a:rPr lang="en-US" altLang="ko-KR" sz="1800" baseline="-25000" dirty="0" smtClean="0"/>
              <a:t>j</a:t>
            </a:r>
            <a:r>
              <a:rPr lang="ko-KR" altLang="en-US" sz="1800" b="0" dirty="0" smtClean="0"/>
              <a:t>𝑥</a:t>
            </a:r>
            <a:r>
              <a:rPr lang="ko-KR" altLang="en-US" sz="1800" baseline="-25000" dirty="0" smtClean="0"/>
              <a:t>𝑖</a:t>
            </a:r>
            <a:r>
              <a:rPr lang="en-US" altLang="ko-KR" sz="1800" baseline="-25000" dirty="0" smtClean="0"/>
              <a:t>j</a:t>
            </a:r>
            <a:r>
              <a:rPr lang="ko-KR" altLang="en-US" sz="1800" b="0" dirty="0" smtClean="0"/>
              <a:t> </a:t>
            </a:r>
            <a:r>
              <a:rPr lang="en-US" altLang="ko-KR" sz="1800" b="0" dirty="0"/>
              <a:t>, where, </a:t>
            </a:r>
            <a:r>
              <a:rPr lang="ko-KR" altLang="en-US" sz="1800" b="0" dirty="0"/>
              <a:t>𝑖 </a:t>
            </a:r>
            <a:r>
              <a:rPr lang="en-US" altLang="ko-KR" sz="1800" b="0" dirty="0"/>
              <a:t>= 1, · · · </a:t>
            </a:r>
            <a:r>
              <a:rPr lang="ko-KR" altLang="en-US" sz="1800" b="0" dirty="0"/>
              <a:t>𝑚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𝑗 </a:t>
            </a:r>
            <a:r>
              <a:rPr lang="en-US" altLang="ko-KR" sz="1800" b="0" dirty="0"/>
              <a:t>= 1, · · · </a:t>
            </a:r>
            <a:r>
              <a:rPr lang="ko-KR" altLang="en-US" sz="1800" b="0" dirty="0" smtClean="0"/>
              <a:t>𝑛</a:t>
            </a:r>
            <a:endParaRPr lang="en-US" altLang="ko-KR" sz="1800" b="0" dirty="0" smtClean="0"/>
          </a:p>
          <a:p>
            <a:endParaRPr lang="en-US" altLang="ko-KR" sz="2000" b="0" dirty="0" smtClean="0"/>
          </a:p>
          <a:p>
            <a:pPr lvl="1"/>
            <a:endParaRPr lang="ko-KR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622" y="764704"/>
            <a:ext cx="2847874" cy="300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717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354" y="692696"/>
            <a:ext cx="8274050" cy="5326083"/>
          </a:xfrm>
        </p:spPr>
        <p:txBody>
          <a:bodyPr/>
          <a:lstStyle/>
          <a:p>
            <a:r>
              <a:rPr lang="en-US" altLang="ko-KR" dirty="0" smtClean="0"/>
              <a:t>Pipelining demo program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217614"/>
            <a:ext cx="5237844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# 1. </a:t>
            </a:r>
            <a:r>
              <a:rPr lang="en-US" altLang="ko-KR" sz="1400" dirty="0"/>
              <a:t>Set up spark context and SparkSession</a:t>
            </a:r>
            <a:endParaRPr lang="en-US" altLang="ko-KR" sz="1400" b="1" dirty="0" smtClean="0"/>
          </a:p>
          <a:p>
            <a:r>
              <a:rPr lang="en-US" altLang="ko-KR" sz="1400" b="1" dirty="0"/>
              <a:t>from pyspark.sql import </a:t>
            </a:r>
            <a:r>
              <a:rPr lang="en-US" altLang="ko-KR" sz="1400" dirty="0"/>
              <a:t>SparkSession</a:t>
            </a:r>
          </a:p>
          <a:p>
            <a:pPr lvl="1"/>
            <a:r>
              <a:rPr lang="en-US" altLang="ko-KR" sz="1400" dirty="0"/>
              <a:t>spark = SparkSession \</a:t>
            </a:r>
          </a:p>
          <a:p>
            <a:pPr lvl="1"/>
            <a:r>
              <a:rPr lang="en-US" altLang="ko-KR" sz="1400" dirty="0"/>
              <a:t>.</a:t>
            </a:r>
            <a:r>
              <a:rPr lang="en-US" altLang="ko-KR" sz="1400" dirty="0" smtClean="0"/>
              <a:t>builder.appName</a:t>
            </a:r>
            <a:r>
              <a:rPr lang="en-US" altLang="ko-KR" sz="1400" dirty="0"/>
              <a:t>("Python Spark regression example") \</a:t>
            </a:r>
          </a:p>
          <a:p>
            <a:pPr lvl="1"/>
            <a:r>
              <a:rPr lang="en-US" altLang="ko-KR" sz="1400" dirty="0"/>
              <a:t>.config("spark.some.config.option", "some-value") \</a:t>
            </a:r>
          </a:p>
          <a:p>
            <a:pPr lvl="1"/>
            <a:r>
              <a:rPr lang="en-US" altLang="ko-KR" sz="1400" dirty="0"/>
              <a:t>.getOrCreate</a:t>
            </a:r>
            <a:r>
              <a:rPr lang="en-US" altLang="ko-KR" sz="1400" dirty="0" smtClean="0"/>
              <a:t>()</a:t>
            </a:r>
          </a:p>
          <a:p>
            <a:pPr lvl="1"/>
            <a:endParaRPr lang="en-US" altLang="ko-KR" sz="1400" dirty="0" smtClean="0"/>
          </a:p>
          <a:p>
            <a:r>
              <a:rPr lang="en-US" altLang="ko-KR" sz="1400" b="1" dirty="0" smtClean="0"/>
              <a:t># 2. </a:t>
            </a:r>
            <a:r>
              <a:rPr lang="en-US" altLang="ko-KR" sz="1400" dirty="0" smtClean="0"/>
              <a:t>Data Load</a:t>
            </a:r>
            <a:endParaRPr lang="en-US" altLang="ko-KR" sz="1400" b="1" dirty="0" smtClean="0"/>
          </a:p>
          <a:p>
            <a:r>
              <a:rPr lang="en-US" altLang="ko-KR" sz="1400" dirty="0" smtClean="0"/>
              <a:t>df </a:t>
            </a:r>
            <a:r>
              <a:rPr lang="en-US" altLang="ko-KR" sz="1400" dirty="0"/>
              <a:t>= spark.read.format('com.databricks.spark.csv').\</a:t>
            </a:r>
          </a:p>
          <a:p>
            <a:pPr lvl="1"/>
            <a:r>
              <a:rPr lang="en-US" altLang="ko-KR" sz="1400" dirty="0"/>
              <a:t>options(header='true', </a:t>
            </a:r>
            <a:r>
              <a:rPr lang="en-US" altLang="ko-KR" sz="1400" dirty="0" smtClean="0"/>
              <a:t>inferschema</a:t>
            </a:r>
            <a:r>
              <a:rPr lang="en-US" altLang="ko-KR" sz="1400" dirty="0"/>
              <a:t>='true').\</a:t>
            </a:r>
          </a:p>
          <a:p>
            <a:pPr lvl="1"/>
            <a:r>
              <a:rPr lang="en-US" altLang="ko-KR" sz="1400" dirty="0"/>
              <a:t>load</a:t>
            </a:r>
            <a:r>
              <a:rPr lang="en-US" altLang="ko-KR" sz="1400" dirty="0" smtClean="0"/>
              <a:t>(“c:/temp/Advertising.csv</a:t>
            </a:r>
            <a:r>
              <a:rPr lang="en-US" altLang="ko-KR" sz="1400" dirty="0"/>
              <a:t>",header=True</a:t>
            </a:r>
            <a:r>
              <a:rPr lang="en-US" altLang="ko-KR" sz="1400" dirty="0" smtClean="0"/>
              <a:t>);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df.show(5,True)df</a:t>
            </a:r>
            <a:endParaRPr lang="en-US" altLang="ko-KR" sz="1400" dirty="0"/>
          </a:p>
          <a:p>
            <a:r>
              <a:rPr lang="en-US" altLang="ko-KR" sz="1400" dirty="0"/>
              <a:t>df.printSchema</a:t>
            </a:r>
            <a:r>
              <a:rPr lang="en-US" altLang="ko-KR" sz="1400" dirty="0" smtClean="0"/>
              <a:t>()</a:t>
            </a:r>
          </a:p>
          <a:p>
            <a:r>
              <a:rPr lang="en-US" altLang="ko-KR" sz="1400" dirty="0"/>
              <a:t>df.describe().show()</a:t>
            </a:r>
            <a:endParaRPr lang="en-US" altLang="ko-KR" sz="1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653136"/>
            <a:ext cx="66675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209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3" y="1340768"/>
            <a:ext cx="7744108" cy="36625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# </a:t>
            </a:r>
            <a:r>
              <a:rPr lang="en-US" altLang="ko-KR" sz="1400" dirty="0"/>
              <a:t>3. Convert the data to dense vector (features and label)</a:t>
            </a:r>
            <a:endParaRPr lang="en-US" altLang="ko-KR" sz="1400" b="1" dirty="0" smtClean="0"/>
          </a:p>
          <a:p>
            <a:r>
              <a:rPr lang="en-US" altLang="ko-KR" sz="1400" b="1" dirty="0"/>
              <a:t>from pyspark.sql import </a:t>
            </a:r>
            <a:r>
              <a:rPr lang="en-US" altLang="ko-KR" sz="1400" dirty="0"/>
              <a:t>Row</a:t>
            </a:r>
          </a:p>
          <a:p>
            <a:r>
              <a:rPr lang="en-US" altLang="ko-KR" sz="1400" b="1" dirty="0"/>
              <a:t>from pyspark.ml.linalg import </a:t>
            </a:r>
            <a:r>
              <a:rPr lang="en-US" altLang="ko-KR" sz="1400" dirty="0"/>
              <a:t>Vectors</a:t>
            </a:r>
          </a:p>
          <a:p>
            <a:r>
              <a:rPr lang="en-US" altLang="ko-KR" sz="1400" dirty="0" smtClean="0"/>
              <a:t>“””</a:t>
            </a:r>
          </a:p>
          <a:p>
            <a:r>
              <a:rPr lang="en-US" altLang="ko-KR" sz="1400" dirty="0" smtClean="0"/>
              <a:t># </a:t>
            </a:r>
            <a:r>
              <a:rPr lang="en-US" altLang="ko-KR" sz="1400" dirty="0"/>
              <a:t>I provide two ways to build the features and labels</a:t>
            </a:r>
          </a:p>
          <a:p>
            <a:r>
              <a:rPr lang="en-US" altLang="ko-KR" sz="1400" dirty="0"/>
              <a:t># method 1 (good for small feature):</a:t>
            </a:r>
          </a:p>
          <a:p>
            <a:r>
              <a:rPr lang="en-US" altLang="ko-KR" sz="1400" dirty="0" smtClean="0"/>
              <a:t>def </a:t>
            </a:r>
            <a:r>
              <a:rPr lang="en-US" altLang="ko-KR" sz="1400" dirty="0"/>
              <a:t>transData(row):</a:t>
            </a:r>
          </a:p>
          <a:p>
            <a:r>
              <a:rPr lang="en-US" altLang="ko-KR" sz="1400" dirty="0" smtClean="0"/>
              <a:t>	return </a:t>
            </a:r>
            <a:r>
              <a:rPr lang="en-US" altLang="ko-KR" sz="1400" dirty="0"/>
              <a:t>Row(label=row["Sales</a:t>
            </a:r>
            <a:r>
              <a:rPr lang="en-US" altLang="ko-KR" sz="1400" dirty="0" smtClean="0"/>
              <a:t>"],features=Vectors.dense</a:t>
            </a:r>
            <a:r>
              <a:rPr lang="en-US" altLang="ko-KR" sz="1400" dirty="0"/>
              <a:t>([row["TV"],</a:t>
            </a:r>
          </a:p>
          <a:p>
            <a:r>
              <a:rPr lang="en-US" altLang="ko-KR" sz="1400" dirty="0" smtClean="0"/>
              <a:t>		row</a:t>
            </a:r>
            <a:r>
              <a:rPr lang="en-US" altLang="ko-KR" sz="1400" dirty="0"/>
              <a:t>["Radio</a:t>
            </a:r>
            <a:r>
              <a:rPr lang="en-US" altLang="ko-KR" sz="1400" dirty="0" smtClean="0"/>
              <a:t>"], </a:t>
            </a:r>
            <a:r>
              <a:rPr lang="en-US" altLang="ko-KR" sz="1400" dirty="0"/>
              <a:t>row["Newspaper</a:t>
            </a:r>
            <a:r>
              <a:rPr lang="en-US" altLang="ko-KR" sz="1400" dirty="0" smtClean="0"/>
              <a:t>"]]))</a:t>
            </a:r>
          </a:p>
          <a:p>
            <a:r>
              <a:rPr lang="en-US" altLang="ko-KR" sz="1400" dirty="0" smtClean="0"/>
              <a:t>“””</a:t>
            </a:r>
            <a:endParaRPr lang="en-US" altLang="ko-KR" sz="1400" dirty="0"/>
          </a:p>
          <a:p>
            <a:r>
              <a:rPr lang="en-US" altLang="ko-KR" sz="1400" dirty="0"/>
              <a:t># Method 2 (good for large features):</a:t>
            </a:r>
          </a:p>
          <a:p>
            <a:r>
              <a:rPr lang="en-US" altLang="ko-KR" sz="1400" b="1" dirty="0"/>
              <a:t>def </a:t>
            </a:r>
            <a:r>
              <a:rPr lang="en-US" altLang="ko-KR" sz="1400" dirty="0"/>
              <a:t>transData(data):</a:t>
            </a:r>
          </a:p>
          <a:p>
            <a:r>
              <a:rPr lang="en-US" altLang="ko-KR" sz="1400" b="1" dirty="0" smtClean="0"/>
              <a:t>	return </a:t>
            </a:r>
            <a:r>
              <a:rPr lang="en-US" altLang="ko-KR" sz="1400" dirty="0"/>
              <a:t>data.rdd.map(</a:t>
            </a:r>
            <a:r>
              <a:rPr lang="en-US" altLang="ko-KR" sz="1400" b="1" dirty="0"/>
              <a:t>lambda </a:t>
            </a:r>
            <a:r>
              <a:rPr lang="en-US" altLang="ko-KR" sz="1400" dirty="0"/>
              <a:t>r: [Vectors.dense(r[:-1]),r[-1]]).toDF(['features</a:t>
            </a:r>
            <a:r>
              <a:rPr lang="en-US" altLang="ko-KR" sz="1400" dirty="0" smtClean="0"/>
              <a:t>','label'])</a:t>
            </a:r>
          </a:p>
          <a:p>
            <a:endParaRPr lang="en-US" altLang="ko-KR" sz="1400" dirty="0"/>
          </a:p>
          <a:p>
            <a:r>
              <a:rPr lang="en-US" altLang="ko-KR" sz="1400" dirty="0"/>
              <a:t>transformed= transData(df)</a:t>
            </a:r>
          </a:p>
          <a:p>
            <a:r>
              <a:rPr lang="en-US" altLang="ko-KR" sz="1400" dirty="0"/>
              <a:t>transformed.show(5)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659713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 </a:t>
            </a:r>
            <a:r>
              <a:rPr lang="ko-KR" altLang="en-US" dirty="0" smtClean="0"/>
              <a:t>분포 확인 </a:t>
            </a:r>
            <a:r>
              <a:rPr lang="en-US" altLang="ko-KR" dirty="0" smtClean="0"/>
              <a:t>(skip)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93168"/>
            <a:ext cx="8525219" cy="3600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b="1" dirty="0"/>
              <a:t>def </a:t>
            </a:r>
            <a:r>
              <a:rPr lang="en-US" altLang="ko-KR" sz="1400" dirty="0"/>
              <a:t>get_dummy(df,indexCol,categoricalCols,continuousCols,labelCol):</a:t>
            </a:r>
          </a:p>
          <a:p>
            <a:r>
              <a:rPr lang="en-US" altLang="ko-KR" sz="1400" b="1" dirty="0" smtClean="0"/>
              <a:t>    from </a:t>
            </a:r>
            <a:r>
              <a:rPr lang="en-US" altLang="ko-KR" sz="1400" b="1" dirty="0"/>
              <a:t>pyspark.ml import </a:t>
            </a:r>
            <a:r>
              <a:rPr lang="en-US" altLang="ko-KR" sz="1400" dirty="0" smtClean="0"/>
              <a:t>Pipeline</a:t>
            </a:r>
            <a:r>
              <a:rPr lang="en-US" altLang="ko-KR" sz="1400" b="1" dirty="0"/>
              <a:t> 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from </a:t>
            </a:r>
            <a:r>
              <a:rPr lang="en-US" altLang="ko-KR" sz="1400" b="1" dirty="0"/>
              <a:t>pyspark.ml.feature import </a:t>
            </a:r>
            <a:r>
              <a:rPr lang="en-US" altLang="ko-KR" sz="1400" dirty="0"/>
              <a:t>StringIndexer, </a:t>
            </a:r>
            <a:r>
              <a:rPr lang="en-US" altLang="ko-KR" sz="1400" dirty="0" smtClean="0"/>
              <a:t>OneHotEncoder,VectorAssembler</a:t>
            </a:r>
            <a:endParaRPr lang="en-US" altLang="ko-KR" sz="1400" dirty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from </a:t>
            </a:r>
            <a:r>
              <a:rPr lang="en-US" altLang="ko-KR" sz="1400" b="1" dirty="0"/>
              <a:t>pyspark.sql.functions import </a:t>
            </a:r>
            <a:r>
              <a:rPr lang="en-US" altLang="ko-KR" sz="1400" dirty="0" smtClean="0"/>
              <a:t>col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indexers </a:t>
            </a:r>
            <a:r>
              <a:rPr lang="en-US" altLang="ko-KR" sz="1400" dirty="0"/>
              <a:t>= [ StringIndexer(inputCol=c, outputCol="{0}_indexed</a:t>
            </a:r>
            <a:r>
              <a:rPr lang="en-US" altLang="ko-KR" sz="1400" dirty="0" smtClean="0"/>
              <a:t>".format(c)) </a:t>
            </a:r>
            <a:r>
              <a:rPr lang="en-US" altLang="ko-KR" sz="1400" b="1" dirty="0" smtClean="0"/>
              <a:t>for </a:t>
            </a:r>
            <a:r>
              <a:rPr lang="en-US" altLang="ko-KR" sz="1400" dirty="0"/>
              <a:t>c </a:t>
            </a:r>
            <a:r>
              <a:rPr lang="en-US" altLang="ko-KR" sz="1400" b="1" dirty="0"/>
              <a:t>in </a:t>
            </a:r>
            <a:r>
              <a:rPr lang="en-US" altLang="ko-KR" sz="1400" dirty="0"/>
              <a:t>categoricalCols </a:t>
            </a:r>
            <a:r>
              <a:rPr lang="en-US" altLang="ko-KR" sz="1400" dirty="0" smtClean="0"/>
              <a:t>]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# default </a:t>
            </a:r>
            <a:r>
              <a:rPr lang="en-US" altLang="ko-KR" sz="1400" dirty="0"/>
              <a:t>setting: </a:t>
            </a:r>
            <a:r>
              <a:rPr lang="en-US" altLang="ko-KR" sz="1400" dirty="0" smtClean="0"/>
              <a:t>dropLast=True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encoders </a:t>
            </a:r>
            <a:r>
              <a:rPr lang="en-US" altLang="ko-KR" sz="1400" dirty="0"/>
              <a:t>= [ OneHotEncoder(inputCol=indexer.getOutputCol</a:t>
            </a:r>
            <a:r>
              <a:rPr lang="en-US" altLang="ko-KR" sz="1400" dirty="0" smtClean="0"/>
              <a:t>(), \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outputCol</a:t>
            </a:r>
            <a:r>
              <a:rPr lang="en-US" altLang="ko-KR" sz="1400" dirty="0"/>
              <a:t>="{0}_encoded".format(indexer</a:t>
            </a:r>
            <a:r>
              <a:rPr lang="en-US" altLang="ko-KR" sz="1400" dirty="0" smtClean="0"/>
              <a:t>. getOutputCol()))</a:t>
            </a:r>
            <a:r>
              <a:rPr lang="en-US" altLang="ko-KR" sz="1400" dirty="0"/>
              <a:t> \</a:t>
            </a:r>
            <a:endParaRPr lang="en-US" altLang="ko-KR" sz="1400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                      for </a:t>
            </a:r>
            <a:r>
              <a:rPr lang="en-US" altLang="ko-KR" sz="1400" dirty="0"/>
              <a:t>indexer </a:t>
            </a:r>
            <a:r>
              <a:rPr lang="en-US" altLang="ko-KR" sz="1400" b="1" dirty="0"/>
              <a:t>in </a:t>
            </a:r>
            <a:r>
              <a:rPr lang="en-US" altLang="ko-KR" sz="1400" dirty="0"/>
              <a:t>indexers </a:t>
            </a:r>
            <a:r>
              <a:rPr lang="en-US" altLang="ko-KR" sz="1400" dirty="0" smtClean="0"/>
              <a:t>]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assembler </a:t>
            </a:r>
            <a:r>
              <a:rPr lang="en-US" altLang="ko-KR" sz="1400" dirty="0"/>
              <a:t>= VectorAssembler(inputCols=[encoder.getOutputCol</a:t>
            </a:r>
            <a:r>
              <a:rPr lang="en-US" altLang="ko-KR" sz="1400" dirty="0" smtClean="0"/>
              <a:t>() </a:t>
            </a:r>
            <a:r>
              <a:rPr lang="en-US" altLang="ko-KR" sz="1400" b="1" dirty="0" smtClean="0"/>
              <a:t>for </a:t>
            </a:r>
            <a:r>
              <a:rPr lang="en-US" altLang="ko-KR" sz="1400" dirty="0"/>
              <a:t>encoder </a:t>
            </a:r>
            <a:r>
              <a:rPr lang="en-US" altLang="ko-KR" sz="1400" b="1" dirty="0"/>
              <a:t>in </a:t>
            </a:r>
            <a:r>
              <a:rPr lang="en-US" altLang="ko-KR" sz="1400" dirty="0"/>
              <a:t>encoders</a:t>
            </a:r>
            <a:r>
              <a:rPr lang="en-US" altLang="ko-KR" sz="1400" dirty="0" smtClean="0"/>
              <a:t>] \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+ </a:t>
            </a:r>
            <a:r>
              <a:rPr lang="en-US" altLang="ko-KR" sz="1400" dirty="0"/>
              <a:t>continuousCols, outputCol="</a:t>
            </a:r>
            <a:r>
              <a:rPr lang="en-US" altLang="ko-KR" sz="1400" dirty="0" smtClean="0"/>
              <a:t>features")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pipeline </a:t>
            </a:r>
            <a:r>
              <a:rPr lang="en-US" altLang="ko-KR" sz="1400" dirty="0"/>
              <a:t>= Pipeline(stages=indexers + encoders + [assembler</a:t>
            </a:r>
            <a:r>
              <a:rPr lang="en-US" altLang="ko-KR" sz="1400" dirty="0" smtClean="0"/>
              <a:t>])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model=pipeline.fit(df)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data </a:t>
            </a:r>
            <a:r>
              <a:rPr lang="en-US" altLang="ko-KR" sz="1400" dirty="0"/>
              <a:t>= model.transform(df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en-US" altLang="ko-KR" sz="1400" dirty="0"/>
              <a:t>data = data.withColumn('label',col(labelCol</a:t>
            </a:r>
            <a:r>
              <a:rPr lang="en-US" altLang="ko-KR" sz="1400" dirty="0" smtClean="0"/>
              <a:t>))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b="1" dirty="0"/>
              <a:t>return </a:t>
            </a:r>
            <a:r>
              <a:rPr lang="en-US" altLang="ko-KR" sz="1400" dirty="0"/>
              <a:t>data.select(indexCol,'features','label')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657914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3501008"/>
            <a:ext cx="8274050" cy="2808312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pyspark.ml.feature.VectorIndexer</a:t>
            </a:r>
          </a:p>
          <a:p>
            <a:pPr lvl="1"/>
            <a:r>
              <a:rPr lang="en-US" altLang="ko-KR" sz="1800" dirty="0">
                <a:hlinkClick r:id="rId2"/>
              </a:rPr>
              <a:t>https://</a:t>
            </a:r>
            <a:r>
              <a:rPr lang="en-US" altLang="ko-KR" sz="1800" dirty="0" smtClean="0">
                <a:hlinkClick r:id="rId2"/>
              </a:rPr>
              <a:t>spark.apache.org/docs/latest/ml-features.html#vectorindexer</a:t>
            </a:r>
            <a:endParaRPr lang="en-US" altLang="ko-KR" sz="1800" dirty="0" smtClean="0"/>
          </a:p>
          <a:p>
            <a:pPr lvl="1"/>
            <a:r>
              <a:rPr lang="en-US" altLang="ko-KR" sz="1800" dirty="0"/>
              <a:t>It can both automatically decide which features are categorical and convert original values to category indices</a:t>
            </a:r>
            <a:r>
              <a:rPr lang="en-US" altLang="ko-KR" sz="1800" dirty="0" smtClean="0"/>
              <a:t>.</a:t>
            </a:r>
          </a:p>
          <a:p>
            <a:pPr lvl="2"/>
            <a:r>
              <a:rPr lang="en-US" altLang="ko-KR" sz="1600" b="0" dirty="0"/>
              <a:t>Take an input column of type </a:t>
            </a:r>
            <a:r>
              <a:rPr lang="en-US" altLang="ko-KR" sz="1600" b="0" dirty="0">
                <a:hlinkClick r:id="rId3"/>
              </a:rPr>
              <a:t>Vector</a:t>
            </a:r>
            <a:r>
              <a:rPr lang="en-US" altLang="ko-KR" sz="1600" b="0" dirty="0"/>
              <a:t> and a parameter maxCategories.</a:t>
            </a:r>
          </a:p>
          <a:p>
            <a:pPr lvl="2"/>
            <a:r>
              <a:rPr lang="en-US" altLang="ko-KR" sz="1600" b="0" dirty="0"/>
              <a:t>Decide which features should be categorical based on the number of distinct values, where features with at most maxCategories are declared categorical.</a:t>
            </a:r>
          </a:p>
          <a:p>
            <a:pPr lvl="2"/>
            <a:r>
              <a:rPr lang="en-US" altLang="ko-KR" sz="1600" b="0" dirty="0"/>
              <a:t>Compute 0-based category indices for each categorical feature.</a:t>
            </a:r>
          </a:p>
          <a:p>
            <a:pPr lvl="2"/>
            <a:r>
              <a:rPr lang="en-US" altLang="ko-KR" sz="1600" b="0" dirty="0"/>
              <a:t>Index categorical features and transform original feature values to indices.</a:t>
            </a:r>
          </a:p>
          <a:p>
            <a:pPr lvl="4"/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908720"/>
            <a:ext cx="7624588" cy="2523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smtClean="0"/>
              <a:t># 5</a:t>
            </a:r>
            <a:r>
              <a:rPr lang="en-US" altLang="ko-KR" sz="1400" dirty="0"/>
              <a:t>. Deal With Categorical Variables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from </a:t>
            </a:r>
            <a:r>
              <a:rPr lang="en-US" altLang="ko-KR" sz="1400" b="1" dirty="0"/>
              <a:t>pyspark.ml import </a:t>
            </a:r>
            <a:r>
              <a:rPr lang="en-US" altLang="ko-KR" sz="1400" dirty="0"/>
              <a:t>Pipeline</a:t>
            </a:r>
          </a:p>
          <a:p>
            <a:r>
              <a:rPr lang="en-US" altLang="ko-KR" sz="1400" b="1" dirty="0"/>
              <a:t>from pyspark.ml.regression import </a:t>
            </a:r>
            <a:r>
              <a:rPr lang="en-US" altLang="ko-KR" sz="1400" dirty="0"/>
              <a:t>LinearRegression</a:t>
            </a:r>
          </a:p>
          <a:p>
            <a:r>
              <a:rPr lang="en-US" altLang="ko-KR" sz="1400" b="1" dirty="0"/>
              <a:t>from pyspark.ml.feature import </a:t>
            </a:r>
            <a:r>
              <a:rPr lang="en-US" altLang="ko-KR" sz="1400" dirty="0"/>
              <a:t>VectorIndexer</a:t>
            </a:r>
          </a:p>
          <a:p>
            <a:r>
              <a:rPr lang="en-US" altLang="ko-KR" sz="1400" b="1" dirty="0"/>
              <a:t>from pyspark.ml.evaluation import </a:t>
            </a:r>
            <a:r>
              <a:rPr lang="en-US" altLang="ko-KR" sz="1400" dirty="0"/>
              <a:t>RegressionEvaluator</a:t>
            </a:r>
          </a:p>
          <a:p>
            <a:r>
              <a:rPr lang="en-US" altLang="ko-KR" sz="1400" dirty="0"/>
              <a:t># Automatically identify categorical features, and index them.</a:t>
            </a:r>
          </a:p>
          <a:p>
            <a:r>
              <a:rPr lang="en-US" altLang="ko-KR" sz="1400" dirty="0"/>
              <a:t># We specify </a:t>
            </a:r>
            <a:r>
              <a:rPr lang="en-US" altLang="ko-KR" sz="1400" dirty="0" smtClean="0"/>
              <a:t>maxCategories </a:t>
            </a:r>
            <a:r>
              <a:rPr lang="en-US" altLang="ko-KR" sz="1400" dirty="0"/>
              <a:t>so features with &gt; 4 distinct values are </a:t>
            </a:r>
            <a:r>
              <a:rPr lang="en-US" altLang="ko-KR" sz="1400" dirty="0" smtClean="0"/>
              <a:t>treated as </a:t>
            </a:r>
            <a:r>
              <a:rPr lang="en-US" altLang="ko-KR" sz="1400" dirty="0"/>
              <a:t>continuous.</a:t>
            </a:r>
          </a:p>
          <a:p>
            <a:r>
              <a:rPr lang="en-US" altLang="ko-KR" sz="1400" dirty="0"/>
              <a:t>featureIndexer = VectorIndexer(inputCol="features", </a:t>
            </a:r>
            <a:r>
              <a:rPr lang="en-US" altLang="ko-KR" sz="1400" dirty="0" smtClean="0"/>
              <a:t>outputCol</a:t>
            </a:r>
            <a:r>
              <a:rPr lang="en-US" altLang="ko-KR" sz="1400" dirty="0"/>
              <a:t>="indexedFeatures",\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maxCategories=4</a:t>
            </a:r>
            <a:r>
              <a:rPr lang="en-US" altLang="ko-KR" sz="1400" dirty="0"/>
              <a:t>).fit(transformed)</a:t>
            </a:r>
          </a:p>
          <a:p>
            <a:r>
              <a:rPr lang="en-US" altLang="ko-KR" sz="1400" dirty="0"/>
              <a:t>data = featureIndexer.transform(transformed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data.show(5,True)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87358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441354" y="4005064"/>
            <a:ext cx="8274050" cy="2352893"/>
          </a:xfrm>
        </p:spPr>
        <p:txBody>
          <a:bodyPr/>
          <a:lstStyle/>
          <a:p>
            <a:r>
              <a:rPr lang="en-US" altLang="ko-KR" dirty="0" smtClean="0"/>
              <a:t>Spark.ml.regression.LinearRegressionModel</a:t>
            </a:r>
            <a:endParaRPr lang="en-US" altLang="ko-KR" dirty="0"/>
          </a:p>
          <a:p>
            <a:pPr lvl="1"/>
            <a:r>
              <a:rPr lang="en-US" altLang="ko-KR" dirty="0" smtClean="0"/>
              <a:t>https</a:t>
            </a:r>
            <a:r>
              <a:rPr lang="en-US" altLang="ko-KR" dirty="0"/>
              <a:t>://spark.apache.org/docs/latest/api/java/org/apache/spark/ml/regression/LinearRegressionModel.html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908720"/>
            <a:ext cx="601356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smtClean="0"/>
              <a:t># </a:t>
            </a:r>
            <a:r>
              <a:rPr lang="en-US" altLang="ko-KR" sz="1400" dirty="0"/>
              <a:t>6. Split the data into training and test sets (40% held out for testing)</a:t>
            </a:r>
            <a:endParaRPr lang="en-US" altLang="ko-KR" sz="1400" b="1" dirty="0" smtClean="0"/>
          </a:p>
          <a:p>
            <a:r>
              <a:rPr lang="en-US" altLang="ko-KR" sz="1400" dirty="0" smtClean="0"/>
              <a:t>(</a:t>
            </a:r>
            <a:r>
              <a:rPr lang="en-US" altLang="ko-KR" sz="1400" dirty="0"/>
              <a:t>trainingData, testData) = transformed.randomSplit([0.6, 0.4])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572962"/>
            <a:ext cx="4606133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smtClean="0"/>
              <a:t># </a:t>
            </a:r>
            <a:r>
              <a:rPr lang="en-US" altLang="ko-KR" sz="1400" dirty="0"/>
              <a:t>7. Fit Ordinary Least Square Regression Model </a:t>
            </a:r>
            <a:endParaRPr lang="en-US" altLang="ko-KR" sz="1400" dirty="0" smtClean="0"/>
          </a:p>
          <a:p>
            <a:r>
              <a:rPr lang="en-US" altLang="ko-KR" sz="1400" dirty="0"/>
              <a:t># Import LinearRegression class</a:t>
            </a:r>
          </a:p>
          <a:p>
            <a:r>
              <a:rPr lang="en-US" altLang="ko-KR" sz="1400" b="1" dirty="0"/>
              <a:t>from pyspark.ml.regression import </a:t>
            </a:r>
            <a:r>
              <a:rPr lang="en-US" altLang="ko-KR" sz="1400" dirty="0"/>
              <a:t>LinearRegression</a:t>
            </a:r>
          </a:p>
          <a:p>
            <a:r>
              <a:rPr lang="en-US" altLang="ko-KR" sz="1400" dirty="0"/>
              <a:t># Define LinearRegression algorithm</a:t>
            </a:r>
          </a:p>
          <a:p>
            <a:r>
              <a:rPr lang="en-US" altLang="ko-KR" sz="1400" dirty="0"/>
              <a:t>lr = LinearRegression()</a:t>
            </a:r>
            <a:endParaRPr lang="en-US" altLang="ko-KR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75248" y="2751644"/>
            <a:ext cx="5835572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smtClean="0"/>
              <a:t># </a:t>
            </a:r>
            <a:r>
              <a:rPr lang="en-US" altLang="ko-KR" sz="1400" dirty="0"/>
              <a:t>8. Pipeline </a:t>
            </a:r>
            <a:r>
              <a:rPr lang="en-US" altLang="ko-KR" sz="1400" dirty="0" smtClean="0"/>
              <a:t>Architecture</a:t>
            </a:r>
          </a:p>
          <a:p>
            <a:r>
              <a:rPr lang="en-US" altLang="ko-KR" sz="1400" dirty="0"/>
              <a:t># Chain indexer and tree in a Pipeline</a:t>
            </a:r>
          </a:p>
          <a:p>
            <a:r>
              <a:rPr lang="en-US" altLang="ko-KR" sz="1400" dirty="0"/>
              <a:t>pipeline = Pipeline(stages=[featureIndexer, lr])</a:t>
            </a:r>
          </a:p>
          <a:p>
            <a:r>
              <a:rPr lang="en-US" altLang="ko-KR" sz="1400" dirty="0"/>
              <a:t>model = pipeline.fit(trainingData</a:t>
            </a:r>
            <a:r>
              <a:rPr lang="en-US" altLang="ko-KR" sz="1400" dirty="0" smtClean="0"/>
              <a:t>) # it returns </a:t>
            </a:r>
            <a:r>
              <a:rPr lang="en-US" altLang="ko-KR" sz="1400" dirty="0"/>
              <a:t>LinearRegressionModel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02692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723" y="3356992"/>
            <a:ext cx="62579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1520" y="908720"/>
            <a:ext cx="5307158" cy="4678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smtClean="0"/>
              <a:t># </a:t>
            </a:r>
            <a:r>
              <a:rPr lang="en-US" altLang="ko-KR" sz="1400" dirty="0"/>
              <a:t>9. Summary of the Model</a:t>
            </a:r>
            <a:endParaRPr lang="en-US" altLang="ko-KR" sz="1400" dirty="0" smtClean="0"/>
          </a:p>
          <a:p>
            <a:r>
              <a:rPr lang="en-US" altLang="ko-KR" sz="1400" b="1" dirty="0"/>
              <a:t>def </a:t>
            </a:r>
            <a:r>
              <a:rPr lang="en-US" altLang="ko-KR" sz="1400" dirty="0"/>
              <a:t>modelsummary(model</a:t>
            </a:r>
            <a:r>
              <a:rPr lang="en-US" altLang="ko-KR" sz="1400" dirty="0" smtClean="0"/>
              <a:t>):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import </a:t>
            </a:r>
            <a:r>
              <a:rPr lang="en-US" altLang="ko-KR" sz="1400" b="1" dirty="0"/>
              <a:t>numpy as </a:t>
            </a:r>
            <a:r>
              <a:rPr lang="en-US" altLang="ko-KR" sz="1400" b="1" dirty="0" smtClean="0"/>
              <a:t>np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print </a:t>
            </a:r>
            <a:r>
              <a:rPr lang="en-US" altLang="ko-KR" sz="1400" dirty="0"/>
              <a:t>("Note: the last rows are the information for Intercept</a:t>
            </a:r>
            <a:r>
              <a:rPr lang="en-US" altLang="ko-KR" sz="1400" dirty="0" smtClean="0"/>
              <a:t>")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print </a:t>
            </a:r>
            <a:r>
              <a:rPr lang="en-US" altLang="ko-KR" sz="1400" dirty="0" smtClean="0"/>
              <a:t>("##","-------------------------------------------------")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print </a:t>
            </a:r>
            <a:r>
              <a:rPr lang="en-US" altLang="ko-KR" sz="1400" dirty="0"/>
              <a:t>("##"," Estimate | Std.Error | t Values | P-value</a:t>
            </a:r>
            <a:r>
              <a:rPr lang="en-US" altLang="ko-KR" sz="1400" dirty="0" smtClean="0"/>
              <a:t>")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coef </a:t>
            </a:r>
            <a:r>
              <a:rPr lang="en-US" altLang="ko-KR" sz="1400" dirty="0"/>
              <a:t>= np.append(list(model.coefficients),</a:t>
            </a:r>
            <a:r>
              <a:rPr lang="en-US" altLang="ko-KR" sz="1400" dirty="0" smtClean="0"/>
              <a:t>model.intercept)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Summary=model.summary</a:t>
            </a:r>
            <a:endParaRPr lang="en-US" altLang="ko-KR" sz="1400" dirty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for </a:t>
            </a:r>
            <a:r>
              <a:rPr lang="en-US" altLang="ko-KR" sz="1400" dirty="0"/>
              <a:t>i </a:t>
            </a:r>
            <a:r>
              <a:rPr lang="en-US" altLang="ko-KR" sz="1400" b="1" dirty="0"/>
              <a:t>in </a:t>
            </a:r>
            <a:r>
              <a:rPr lang="en-US" altLang="ko-KR" sz="1400" dirty="0"/>
              <a:t>range(len(Summary.pValues</a:t>
            </a:r>
            <a:r>
              <a:rPr lang="en-US" altLang="ko-KR" sz="1400" dirty="0" smtClean="0"/>
              <a:t>)):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print </a:t>
            </a:r>
            <a:r>
              <a:rPr lang="en-US" altLang="ko-KR" sz="1400" dirty="0"/>
              <a:t>("##",'{:10.6f}'.format(coef[i</a:t>
            </a:r>
            <a:r>
              <a:rPr lang="en-US" altLang="ko-KR" sz="1400" dirty="0" smtClean="0"/>
              <a:t>]),\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'{:</a:t>
            </a:r>
            <a:r>
              <a:rPr lang="en-US" altLang="ko-KR" sz="1400" dirty="0"/>
              <a:t>10.6f}'.format(Summary.coefficientStandardErrors[i</a:t>
            </a:r>
            <a:r>
              <a:rPr lang="en-US" altLang="ko-KR" sz="1400" dirty="0" smtClean="0"/>
              <a:t>]),\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'{:</a:t>
            </a:r>
            <a:r>
              <a:rPr lang="en-US" altLang="ko-KR" sz="1400" dirty="0"/>
              <a:t>8.3f}'.format(Summary.tValues[i</a:t>
            </a:r>
            <a:r>
              <a:rPr lang="en-US" altLang="ko-KR" sz="1400" dirty="0" smtClean="0"/>
              <a:t>]),\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'{:</a:t>
            </a:r>
            <a:r>
              <a:rPr lang="en-US" altLang="ko-KR" sz="1400" dirty="0"/>
              <a:t>10.6f}'.format(Summary.pValues[i</a:t>
            </a:r>
            <a:r>
              <a:rPr lang="en-US" altLang="ko-KR" sz="1400" dirty="0" smtClean="0"/>
              <a:t>]))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print </a:t>
            </a:r>
            <a:r>
              <a:rPr lang="en-US" altLang="ko-KR" sz="1400" dirty="0" smtClean="0"/>
              <a:t>("##",'---')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print </a:t>
            </a:r>
            <a:r>
              <a:rPr lang="en-US" altLang="ko-KR" sz="1400" dirty="0"/>
              <a:t>("##","Mean squared error: % .6f" </a:t>
            </a:r>
            <a:r>
              <a:rPr lang="en-US" altLang="ko-KR" sz="1400" dirty="0" smtClean="0"/>
              <a:t>\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% </a:t>
            </a:r>
            <a:r>
              <a:rPr lang="en-US" altLang="ko-KR" sz="1400" dirty="0"/>
              <a:t>Summary.meanSquaredError, ", RMSE: % .6f" </a:t>
            </a:r>
            <a:r>
              <a:rPr lang="en-US" altLang="ko-KR" sz="1400" dirty="0" smtClean="0"/>
              <a:t>\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% </a:t>
            </a:r>
            <a:r>
              <a:rPr lang="en-US" altLang="ko-KR" sz="1400" dirty="0"/>
              <a:t>Summary.rootMeanSquaredError 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print </a:t>
            </a:r>
            <a:r>
              <a:rPr lang="en-US" altLang="ko-KR" sz="1400" dirty="0"/>
              <a:t>("##","Multiple R-squared: %f" % Summary.r2, ", </a:t>
            </a:r>
            <a:r>
              <a:rPr lang="en-US" altLang="ko-KR" sz="1400" b="1" dirty="0" smtClean="0"/>
              <a:t>\</a:t>
            </a:r>
          </a:p>
          <a:p>
            <a:r>
              <a:rPr lang="en-US" altLang="ko-KR" sz="1400" dirty="0" smtClean="0"/>
              <a:t>           Total </a:t>
            </a:r>
            <a:r>
              <a:rPr lang="en-US" altLang="ko-KR" sz="1400" dirty="0"/>
              <a:t>iterations: %i"% Summary.totalIterations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modelsummary(model.stages[-1])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400246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908720"/>
            <a:ext cx="3461653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smtClean="0"/>
              <a:t># </a:t>
            </a:r>
            <a:r>
              <a:rPr lang="en-US" altLang="ko-KR" sz="1400" dirty="0"/>
              <a:t>10. Make </a:t>
            </a:r>
            <a:r>
              <a:rPr lang="en-US" altLang="ko-KR" sz="1400" dirty="0" smtClean="0"/>
              <a:t>predictions</a:t>
            </a:r>
          </a:p>
          <a:p>
            <a:r>
              <a:rPr lang="en-US" altLang="ko-KR" sz="1400" dirty="0" smtClean="0"/>
              <a:t>predictions </a:t>
            </a:r>
            <a:r>
              <a:rPr lang="en-US" altLang="ko-KR" sz="1400" dirty="0"/>
              <a:t>= model.transform(testData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# Select example rows to display.</a:t>
            </a:r>
          </a:p>
          <a:p>
            <a:r>
              <a:rPr lang="en-US" altLang="ko-KR" sz="1400" dirty="0" smtClean="0"/>
              <a:t>predictions.show(5</a:t>
            </a:r>
            <a:r>
              <a:rPr lang="en-US" altLang="ko-KR" sz="1400" dirty="0"/>
              <a:t>)</a:t>
            </a:r>
            <a:endParaRPr lang="en-US" altLang="ko-KR" sz="14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454" y="764704"/>
            <a:ext cx="51816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519" y="2583979"/>
            <a:ext cx="848681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smtClean="0"/>
              <a:t># </a:t>
            </a:r>
            <a:r>
              <a:rPr lang="en-US" altLang="ko-KR" sz="1400" dirty="0"/>
              <a:t>9. </a:t>
            </a:r>
            <a:r>
              <a:rPr lang="en-US" altLang="ko-KR" sz="1400" dirty="0" smtClean="0"/>
              <a:t>Evaluation</a:t>
            </a:r>
          </a:p>
          <a:p>
            <a:r>
              <a:rPr lang="en-US" altLang="ko-KR" sz="1400" b="1" dirty="0"/>
              <a:t>from pyspark.ml.evaluation import </a:t>
            </a:r>
            <a:r>
              <a:rPr lang="en-US" altLang="ko-KR" sz="1400" dirty="0"/>
              <a:t>RegressionEvaluator</a:t>
            </a:r>
          </a:p>
          <a:p>
            <a:r>
              <a:rPr lang="en-US" altLang="ko-KR" sz="1400" dirty="0"/>
              <a:t># Select (prediction, true label) and compute test error</a:t>
            </a:r>
          </a:p>
          <a:p>
            <a:r>
              <a:rPr lang="en-US" altLang="ko-KR" sz="1400" dirty="0"/>
              <a:t>evaluator = RegressionEvaluator(labelCol="label</a:t>
            </a:r>
            <a:r>
              <a:rPr lang="en-US" altLang="ko-KR" sz="1400" dirty="0" smtClean="0"/>
              <a:t>", predictionCol</a:t>
            </a:r>
            <a:r>
              <a:rPr lang="en-US" altLang="ko-KR" sz="1400" dirty="0"/>
              <a:t>="prediction</a:t>
            </a:r>
            <a:r>
              <a:rPr lang="en-US" altLang="ko-KR" sz="1400" dirty="0" smtClean="0"/>
              <a:t>", metricName</a:t>
            </a:r>
            <a:r>
              <a:rPr lang="en-US" altLang="ko-KR" sz="1400" dirty="0"/>
              <a:t>="rmse")</a:t>
            </a:r>
          </a:p>
          <a:p>
            <a:r>
              <a:rPr lang="en-US" altLang="ko-KR" sz="1400" dirty="0"/>
              <a:t>rmse = evaluator.evaluate(predictions)</a:t>
            </a:r>
          </a:p>
          <a:p>
            <a:r>
              <a:rPr lang="en-US" altLang="ko-KR" sz="1400" b="1" dirty="0"/>
              <a:t>print</a:t>
            </a:r>
            <a:r>
              <a:rPr lang="en-US" altLang="ko-KR" sz="1400" dirty="0"/>
              <a:t>("Root Mean Squared Error (RMSE) on test data = %g" % rmse)</a:t>
            </a:r>
            <a:endParaRPr lang="en-US" altLang="ko-KR" sz="1400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154" y="4005064"/>
            <a:ext cx="56769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68832" y="4452739"/>
            <a:ext cx="4327275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y_true = predictions.select("label").toPandas()</a:t>
            </a:r>
          </a:p>
          <a:p>
            <a:r>
              <a:rPr lang="en-US" altLang="ko-KR" sz="1400" dirty="0"/>
              <a:t>y_pred = predictions.select("prediction").toPandas()</a:t>
            </a:r>
          </a:p>
          <a:p>
            <a:r>
              <a:rPr lang="en-US" altLang="ko-KR" sz="1400" b="1" dirty="0"/>
              <a:t>import sklearn.metrics</a:t>
            </a:r>
          </a:p>
          <a:p>
            <a:r>
              <a:rPr lang="en-US" altLang="ko-KR" sz="1400" dirty="0"/>
              <a:t>r2_score = sklearn.metrics.r2_score(y_true, y_pred)</a:t>
            </a:r>
          </a:p>
          <a:p>
            <a:r>
              <a:rPr lang="en-US" altLang="ko-KR" sz="1400" b="1" dirty="0"/>
              <a:t>print</a:t>
            </a:r>
            <a:r>
              <a:rPr lang="en-US" altLang="ko-KR" sz="1400" dirty="0"/>
              <a:t>('r2_score: {0}'.format(r2_score))</a:t>
            </a:r>
            <a:endParaRPr lang="en-US" altLang="ko-KR" sz="1400" dirty="0" smtClean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115" y="5517232"/>
            <a:ext cx="49625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134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16734</TotalTime>
  <Words>795</Words>
  <Application>Microsoft Office PowerPoint</Application>
  <PresentationFormat>화면 슬라이드 쇼(4:3)</PresentationFormat>
  <Paragraphs>127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27장 (3) Spark 2 – Regression</vt:lpstr>
      <vt:lpstr>1. Simple Regression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beta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JaesunHan</dc:creator>
  <cp:lastModifiedBy>jjlee</cp:lastModifiedBy>
  <cp:revision>766</cp:revision>
  <cp:lastPrinted>2018-11-05T02:39:27Z</cp:lastPrinted>
  <dcterms:created xsi:type="dcterms:W3CDTF">2008-12-08T12:41:31Z</dcterms:created>
  <dcterms:modified xsi:type="dcterms:W3CDTF">2019-06-05T00:32:14Z</dcterms:modified>
</cp:coreProperties>
</file>