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1" r:id="rId2"/>
    <p:sldId id="454" r:id="rId3"/>
    <p:sldId id="471" r:id="rId4"/>
    <p:sldId id="475" r:id="rId5"/>
    <p:sldId id="476" r:id="rId6"/>
    <p:sldId id="477" r:id="rId7"/>
    <p:sldId id="478" r:id="rId8"/>
    <p:sldId id="481" r:id="rId9"/>
    <p:sldId id="480" r:id="rId10"/>
    <p:sldId id="483" r:id="rId11"/>
    <p:sldId id="482" r:id="rId12"/>
    <p:sldId id="484" r:id="rId13"/>
    <p:sldId id="485" r:id="rId14"/>
    <p:sldId id="486" r:id="rId15"/>
    <p:sldId id="421" r:id="rId1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k-NN (k Nearest Neighbors)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</a:t>
            </a:r>
            <a:r>
              <a:rPr lang="ko-KR" altLang="en-US" dirty="0"/>
              <a:t>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241" y="2348880"/>
            <a:ext cx="4618572" cy="3985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if __name__ == "__main__":</a:t>
            </a:r>
            <a:br>
              <a:rPr lang="en-US" altLang="ko-KR" sz="1100" dirty="0"/>
            </a:br>
            <a:r>
              <a:rPr lang="en-US" altLang="ko-KR" sz="1100" dirty="0" smtClean="0"/>
              <a:t>   # </a:t>
            </a:r>
            <a:r>
              <a:rPr lang="en-US" altLang="ko-KR" sz="1100" dirty="0"/>
              <a:t>1. Pllot City</a:t>
            </a:r>
            <a:br>
              <a:rPr lang="en-US" altLang="ko-KR" sz="1100" dirty="0"/>
            </a:br>
            <a:r>
              <a:rPr lang="en-US" altLang="ko-KR" sz="1100" dirty="0" smtClean="0"/>
              <a:t>   plot_cities</a:t>
            </a:r>
            <a:r>
              <a:rPr lang="en-US" altLang="ko-KR" sz="1100" dirty="0"/>
              <a:t>()</a:t>
            </a:r>
            <a:br>
              <a:rPr lang="en-US" altLang="ko-KR" sz="1100" dirty="0"/>
            </a:b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smtClean="0"/>
              <a:t>#2. </a:t>
            </a:r>
            <a:r>
              <a:rPr lang="en-US" altLang="ko-KR" sz="1100" dirty="0"/>
              <a:t>try several different values for k</a:t>
            </a:r>
            <a:br>
              <a:rPr lang="en-US" altLang="ko-KR" sz="1100" dirty="0"/>
            </a:br>
            <a:r>
              <a:rPr lang="en-US" altLang="ko-KR" sz="1100" dirty="0"/>
              <a:t>    for k in [1, 3, 5, 7]:</a:t>
            </a:r>
            <a:br>
              <a:rPr lang="en-US" altLang="ko-KR" sz="1100" dirty="0"/>
            </a:br>
            <a:r>
              <a:rPr lang="en-US" altLang="ko-KR" sz="1100" dirty="0"/>
              <a:t>        num_correct = 0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    for location, actual_language in cities: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        other_cities = [other_city</a:t>
            </a:r>
            <a:br>
              <a:rPr lang="en-US" altLang="ko-KR" sz="1100" dirty="0"/>
            </a:br>
            <a:r>
              <a:rPr lang="en-US" altLang="ko-KR" sz="1100" dirty="0"/>
              <a:t>                            for other_city in cities</a:t>
            </a:r>
            <a:br>
              <a:rPr lang="en-US" altLang="ko-KR" sz="1100" dirty="0"/>
            </a:br>
            <a:r>
              <a:rPr lang="en-US" altLang="ko-KR" sz="1100" dirty="0"/>
              <a:t>                            if other_city != (location, actual_language)]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        predicted_language = knn_classify(k, other_cities, location)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        if predicted_language == actual_language:</a:t>
            </a:r>
            <a:br>
              <a:rPr lang="en-US" altLang="ko-KR" sz="1100" dirty="0"/>
            </a:br>
            <a:r>
              <a:rPr lang="en-US" altLang="ko-KR" sz="1100" dirty="0"/>
              <a:t>                num_correct += </a:t>
            </a:r>
            <a:r>
              <a:rPr lang="en-US" altLang="ko-KR" sz="1100" dirty="0" smtClean="0"/>
              <a:t>1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    print(k, "neighbor[s]:", num_correct, "correct out of", len(cities</a:t>
            </a:r>
            <a:r>
              <a:rPr lang="en-US" altLang="ko-KR" sz="1100" dirty="0" smtClean="0"/>
              <a:t>))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   </a:t>
            </a:r>
            <a:r>
              <a:rPr lang="en-US" altLang="ko-KR" sz="1100" dirty="0"/>
              <a:t># 3. classfy and plot grid with k = 1, 3, 5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/>
              <a:t>classify_and_plot_grid()</a:t>
            </a:r>
            <a:endParaRPr lang="ko-KR" altLang="en-US" sz="1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35" y="20375"/>
            <a:ext cx="54483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446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96136" y="4979986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 </a:t>
            </a:r>
            <a:r>
              <a:rPr lang="en-US" altLang="ko-KR" sz="1200" dirty="0"/>
              <a:t>neighbor[s]: 40 correct out of 75</a:t>
            </a:r>
          </a:p>
          <a:p>
            <a:r>
              <a:rPr lang="en-US" altLang="ko-KR" sz="1200" dirty="0"/>
              <a:t>3 neighbor[s]: 44 correct out of </a:t>
            </a:r>
            <a:r>
              <a:rPr lang="en-US" altLang="ko-KR" sz="1200" dirty="0" smtClean="0"/>
              <a:t>75</a:t>
            </a:r>
          </a:p>
          <a:p>
            <a:r>
              <a:rPr lang="en-US" altLang="ko-KR" sz="1200" dirty="0" smtClean="0"/>
              <a:t>5 neighbor[s]: 41 correct out of 75</a:t>
            </a:r>
          </a:p>
          <a:p>
            <a:r>
              <a:rPr lang="en-US" altLang="ko-KR" sz="1200" dirty="0" smtClean="0"/>
              <a:t>7 </a:t>
            </a:r>
            <a:r>
              <a:rPr lang="en-US" altLang="ko-KR" sz="1200" dirty="0"/>
              <a:t>neighbor[s]: 35 correct out of </a:t>
            </a:r>
            <a:r>
              <a:rPr lang="en-US" altLang="ko-KR" sz="1200" dirty="0" smtClean="0"/>
              <a:t>75</a:t>
            </a:r>
            <a:endParaRPr lang="en-US" altLang="ko-KR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5940152" y="585740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15506" y="584811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K=3 is best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465313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dirty="0" smtClean="0"/>
              <a:t>번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95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625" y="75956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결과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1459"/>
            <a:ext cx="3706774" cy="315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664"/>
            <a:ext cx="3720545" cy="31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61" y="3568866"/>
            <a:ext cx="3729952" cy="317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49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smtClean="0"/>
              <a:t>차원의 저주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고차원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차원이 높으면 공간이 커지므로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점들이 근접하기 어렵다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차원부터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차원 각각에 대해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총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개의 거리를 계산한뒤 평균거리와 최소거리를 구해보자</a:t>
            </a:r>
            <a:r>
              <a:rPr lang="en-US" altLang="ko-KR" dirty="0" smtClean="0"/>
              <a:t>.</a:t>
            </a:r>
          </a:p>
          <a:p>
            <a:pPr lvl="3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983011"/>
            <a:ext cx="669766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 4. dim 1~1000, get the avg distance and min distance </a:t>
            </a:r>
            <a:br>
              <a:rPr lang="en-US" altLang="ko-KR" sz="1400" dirty="0"/>
            </a:br>
            <a:r>
              <a:rPr lang="en-US" altLang="ko-KR" sz="1400" dirty="0"/>
              <a:t>dimensions = range(1, 101, 5)</a:t>
            </a:r>
            <a:br>
              <a:rPr lang="en-US" altLang="ko-KR" sz="1400" dirty="0"/>
            </a:br>
            <a:r>
              <a:rPr lang="en-US" altLang="ko-KR" sz="1400" dirty="0"/>
              <a:t>avg_distances = []</a:t>
            </a:r>
            <a:br>
              <a:rPr lang="en-US" altLang="ko-KR" sz="1400" dirty="0"/>
            </a:br>
            <a:r>
              <a:rPr lang="en-US" altLang="ko-KR" sz="1400" dirty="0"/>
              <a:t>min_distances = []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random.seed(0)</a:t>
            </a:r>
            <a:br>
              <a:rPr lang="en-US" altLang="ko-KR" sz="1400" dirty="0"/>
            </a:br>
            <a:r>
              <a:rPr lang="en-US" altLang="ko-KR" sz="1400" dirty="0"/>
              <a:t>for dim in dimensions:</a:t>
            </a:r>
            <a:br>
              <a:rPr lang="en-US" altLang="ko-KR" sz="1400" dirty="0"/>
            </a:br>
            <a:r>
              <a:rPr lang="en-US" altLang="ko-KR" sz="1400" dirty="0"/>
              <a:t>    distances = random_distances(dim, 10000)  # 10,000 random pairs</a:t>
            </a:r>
            <a:br>
              <a:rPr lang="en-US" altLang="ko-KR" sz="1400" dirty="0"/>
            </a:br>
            <a:r>
              <a:rPr lang="en-US" altLang="ko-KR" sz="1400" dirty="0"/>
              <a:t>    avg_distances.append(mean(distances))     # track the average</a:t>
            </a:r>
            <a:br>
              <a:rPr lang="en-US" altLang="ko-KR" sz="1400" dirty="0"/>
            </a:br>
            <a:r>
              <a:rPr lang="en-US" altLang="ko-KR" sz="1400" dirty="0"/>
              <a:t>    min_distances.append(min(distances))      # track the minimum</a:t>
            </a:r>
            <a:br>
              <a:rPr lang="en-US" altLang="ko-KR" sz="1400" dirty="0"/>
            </a:br>
            <a:r>
              <a:rPr lang="en-US" altLang="ko-KR" sz="1400" dirty="0"/>
              <a:t>    print(dim, min(distances), mean(distances), min(distances) / mean(distances))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359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639790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7.947421226228712e-06 0.33100099028943963 2.4010264196730017e-05</a:t>
            </a:r>
          </a:p>
          <a:p>
            <a:r>
              <a:rPr lang="en-US" altLang="ko-KR" sz="1400" dirty="0"/>
              <a:t>6 0.18647467260473205 0.9677679968196345 0.1926853060005515</a:t>
            </a:r>
          </a:p>
          <a:p>
            <a:r>
              <a:rPr lang="en-US" altLang="ko-KR" sz="1400" dirty="0"/>
              <a:t>11 0.315888574043911 1.3334395796543037 0.23689755341281052</a:t>
            </a:r>
          </a:p>
          <a:p>
            <a:r>
              <a:rPr lang="en-US" altLang="ko-KR" sz="1400" dirty="0"/>
              <a:t>16 0.7209190490469604 1.6154152410436058 0.4462747600308794</a:t>
            </a:r>
          </a:p>
          <a:p>
            <a:r>
              <a:rPr lang="en-US" altLang="ko-KR" sz="1400" dirty="0"/>
              <a:t>21 0.9694045860570238 1.8574960773724092 0.521887824080001</a:t>
            </a:r>
          </a:p>
          <a:p>
            <a:r>
              <a:rPr lang="en-US" altLang="ko-KR" sz="1400" dirty="0"/>
              <a:t>26 1.1698067560262715 2.063221470005646 0.5669807013122398</a:t>
            </a:r>
          </a:p>
          <a:p>
            <a:r>
              <a:rPr lang="en-US" altLang="ko-KR" sz="1400" dirty="0"/>
              <a:t>31 1.2930748713962408 2.257299829279515 0.5728414340991487</a:t>
            </a:r>
          </a:p>
          <a:p>
            <a:r>
              <a:rPr lang="en-US" altLang="ko-KR" sz="1400" dirty="0"/>
              <a:t>36 1.5123637311959328 2.4376709133165604 0.6204134130387167</a:t>
            </a:r>
          </a:p>
          <a:p>
            <a:r>
              <a:rPr lang="en-US" altLang="ko-KR" sz="1400" dirty="0"/>
              <a:t>41 1.5514668006745476 2.6039686964057926 0.5958085451703037</a:t>
            </a:r>
          </a:p>
          <a:p>
            <a:r>
              <a:rPr lang="en-US" altLang="ko-KR" sz="1400" dirty="0"/>
              <a:t>46 1.6688006850159558 2.756796053135491 0.6053406392242602</a:t>
            </a:r>
          </a:p>
          <a:p>
            <a:r>
              <a:rPr lang="en-US" altLang="ko-KR" sz="1400" dirty="0"/>
              <a:t>51 2.0135369208019926 2.9029973365343897 0.6936061895274631</a:t>
            </a:r>
          </a:p>
          <a:p>
            <a:r>
              <a:rPr lang="en-US" altLang="ko-KR" sz="1400" dirty="0"/>
              <a:t>56 2.1422705294432887 3.046195309569519 0.7032610557548358</a:t>
            </a:r>
          </a:p>
          <a:p>
            <a:r>
              <a:rPr lang="en-US" altLang="ko-KR" sz="1400" dirty="0"/>
              <a:t>61 2.2891825062886793 3.178371787765626 0.7202374860928272</a:t>
            </a:r>
          </a:p>
          <a:p>
            <a:r>
              <a:rPr lang="en-US" altLang="ko-KR" sz="1400" dirty="0"/>
              <a:t>66 2.3805561409678484 3.305579571524835 0.7201630121006946</a:t>
            </a:r>
          </a:p>
          <a:p>
            <a:r>
              <a:rPr lang="en-US" altLang="ko-KR" sz="1400" dirty="0"/>
              <a:t>71 2.428355816745725 3.43294841393377 0.707367406655291</a:t>
            </a:r>
          </a:p>
          <a:p>
            <a:r>
              <a:rPr lang="en-US" altLang="ko-KR" sz="1400" dirty="0"/>
              <a:t>76 2.5356413086431617 3.5584750622227586 0.7125640237195604</a:t>
            </a:r>
          </a:p>
          <a:p>
            <a:r>
              <a:rPr lang="en-US" altLang="ko-KR" sz="1400" dirty="0"/>
              <a:t>81 2.682272988673655 3.6698733685779983 0.7308897935388385</a:t>
            </a:r>
          </a:p>
          <a:p>
            <a:r>
              <a:rPr lang="en-US" altLang="ko-KR" sz="1400" dirty="0"/>
              <a:t>86 2.8348947533212074 3.7796727721143326 0.7500370863415723</a:t>
            </a:r>
          </a:p>
          <a:p>
            <a:r>
              <a:rPr lang="en-US" altLang="ko-KR" sz="1400" dirty="0"/>
              <a:t>91 3.015796748953059 3.888554628876586 0.7755572537306312</a:t>
            </a:r>
          </a:p>
          <a:p>
            <a:r>
              <a:rPr lang="en-US" altLang="ko-KR" sz="1400" dirty="0"/>
              <a:t>96 2.976216447967502 3.991278273562552 0.7456800162698198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dirty="0" smtClean="0"/>
              <a:t>번 실행결과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23528" y="5661248"/>
            <a:ext cx="720080" cy="56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97137" y="5652252"/>
            <a:ext cx="4718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차원이 높아질 수록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min, avg, min/avg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거리가 멀어짐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7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116177" cy="26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69" y="1206043"/>
            <a:ext cx="3446843" cy="29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61461" y="8367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Min / mean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206" y="4581128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차원이 높아지면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 차원의 지수승 만큼 점이 추가되지 않으면 거리가 가까워지기 어렵다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K-NN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적절한 차원축소가 필요하다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k-NN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ko-KR" sz="2000" dirty="0"/>
                  <a:t>K-NN</a:t>
                </a:r>
                <a:r>
                  <a:rPr lang="ko-KR" altLang="en-US" sz="2000" dirty="0"/>
                  <a:t>의 기본사상</a:t>
                </a:r>
                <a:endParaRPr lang="en-US" altLang="ko-KR" sz="20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새로운 레코드와 유사한 학습용 데이터 집합에 있는 </a:t>
                </a:r>
                <a:r>
                  <a:rPr lang="en-US" altLang="ko-KR" sz="1800" dirty="0"/>
                  <a:t>k</a:t>
                </a:r>
                <a:r>
                  <a:rPr lang="ko-KR" altLang="en-US" sz="1800" dirty="0"/>
                  <a:t>개의 관찰치를 확인하는 것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분류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유사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인접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한 레코드들을 사용하여 새로운 레코드를 이들 이웃한 자료들 중에서 우세한 집단으로 분류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추정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유사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인접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한 레코드들을 사용하여 새로운 레코드를 이들 이웃한 자료들의 평균을 사용하여 추정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 err="1"/>
                  <a:t>비모수적</a:t>
                </a:r>
                <a:r>
                  <a:rPr lang="ko-KR" altLang="en-US" sz="1800" dirty="0"/>
                  <a:t> 방법 </a:t>
                </a:r>
                <a:r>
                  <a:rPr lang="en-US" altLang="ko-KR" sz="1800" dirty="0"/>
                  <a:t>(</a:t>
                </a:r>
                <a:r>
                  <a:rPr lang="ko-KR" altLang="en-US" sz="1800" dirty="0" err="1"/>
                  <a:t>선형식</a:t>
                </a:r>
                <a:r>
                  <a:rPr lang="ko-KR" altLang="en-US" sz="1800" dirty="0"/>
                  <a:t> 같은 것이 불필요</a:t>
                </a:r>
                <a:r>
                  <a:rPr lang="en-US" altLang="ko-KR" sz="1800" dirty="0"/>
                  <a:t>)</a:t>
                </a:r>
              </a:p>
              <a:p>
                <a:pPr lvl="1">
                  <a:spcBef>
                    <a:spcPct val="0"/>
                  </a:spcBef>
                </a:pPr>
                <a:endParaRPr lang="en-US" altLang="ko-KR" sz="1800" dirty="0"/>
              </a:p>
              <a:p>
                <a:pPr>
                  <a:spcBef>
                    <a:spcPct val="0"/>
                  </a:spcBef>
                </a:pPr>
                <a:r>
                  <a:rPr lang="ko-KR" altLang="en-US" sz="2000" dirty="0"/>
                  <a:t>이웃 결정하기 </a:t>
                </a:r>
                <a:endParaRPr lang="en-US" altLang="ko-KR" sz="20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레코드들 사이의 거리를 이용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거리에 대한 많은 계산 필요</a:t>
                </a:r>
                <a:r>
                  <a:rPr lang="en-US" altLang="ko-KR" sz="1800" dirty="0"/>
                  <a:t>: </a:t>
                </a:r>
                <a:r>
                  <a:rPr lang="ko-KR" altLang="en-US" sz="1800" dirty="0" err="1"/>
                  <a:t>유클리디언</a:t>
                </a:r>
                <a:r>
                  <a:rPr lang="ko-KR" altLang="en-US" sz="1800" dirty="0"/>
                  <a:t> 거리가 비교적 </a:t>
                </a:r>
                <a:r>
                  <a:rPr lang="ko-KR" altLang="en-US" sz="1800" dirty="0" err="1"/>
                  <a:t>계산량이</a:t>
                </a:r>
                <a:r>
                  <a:rPr lang="ko-KR" altLang="en-US" sz="1800" dirty="0"/>
                  <a:t> 적음</a:t>
                </a:r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예측변수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(</m:t>
                        </m:r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/>
                  <a:t>유클리디언 거리</a:t>
                </a:r>
                <a:endParaRPr lang="en-US" altLang="ko-KR" sz="1800" dirty="0"/>
              </a:p>
              <a:p>
                <a:pPr lvl="2">
                  <a:spcBef>
                    <a:spcPct val="0"/>
                  </a:spcBef>
                </a:pPr>
                <a:r>
                  <a:rPr lang="ko-KR" altLang="en-US" sz="1400" dirty="0"/>
                  <a:t>두 레코드 사이의 거리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347663" lvl="1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800" dirty="0"/>
              </a:p>
              <a:p>
                <a:pPr lvl="1">
                  <a:spcBef>
                    <a:spcPct val="0"/>
                  </a:spcBef>
                </a:pPr>
                <a:endParaRPr lang="en-US" altLang="ko-KR" sz="1800" dirty="0" smtClean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 smtClean="0"/>
                  <a:t>다양한 </a:t>
                </a:r>
                <a:r>
                  <a:rPr lang="ko-KR" altLang="en-US" sz="1800" dirty="0"/>
                  <a:t>예측변수들의 척도 균등화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 예측 변수들을 정규화한 후 거리 </a:t>
                </a:r>
                <a:r>
                  <a:rPr lang="ko-KR" altLang="en-US" sz="1800" dirty="0" smtClean="0"/>
                  <a:t>계산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8" y="1316440"/>
            <a:ext cx="6486329" cy="43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6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분류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이웃들이 속한 클래스를 참조하여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K=1</a:t>
            </a:r>
          </a:p>
          <a:p>
            <a:pPr lvl="2"/>
            <a:r>
              <a:rPr lang="ko-KR" altLang="en-US" dirty="0" smtClean="0"/>
              <a:t>가장 가까운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유사한</a:t>
            </a:r>
            <a:r>
              <a:rPr lang="en-US" altLang="ko-KR" dirty="0" smtClean="0"/>
              <a:t> )</a:t>
            </a:r>
            <a:r>
              <a:rPr lang="ko-KR" altLang="en-US" dirty="0" smtClean="0"/>
              <a:t> 레코드의 클래스로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학습세트의 수가 많을 때 강력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노이즈 과적합 오류 가능성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K&gt;1</a:t>
            </a:r>
          </a:p>
          <a:p>
            <a:pPr lvl="2"/>
            <a:r>
              <a:rPr lang="ko-KR" altLang="en-US" dirty="0" smtClean="0"/>
              <a:t>분류할 레코드와 가장 가까운 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이웃을 찾는다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다수결의 원칙을 적용</a:t>
            </a:r>
            <a:r>
              <a:rPr lang="en-US" altLang="ko-KR" dirty="0" smtClean="0"/>
              <a:t>: K</a:t>
            </a:r>
            <a:r>
              <a:rPr lang="ko-KR" altLang="en-US" dirty="0" smtClean="0"/>
              <a:t>개의 이웃 중 가장 많이 속하는 클래스로 분류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K=3</a:t>
            </a:r>
          </a:p>
          <a:p>
            <a:pPr lvl="2"/>
            <a:r>
              <a:rPr lang="ko-KR" altLang="en-US" dirty="0"/>
              <a:t>파랑색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보라색</a:t>
            </a:r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의 이웃</a:t>
            </a:r>
            <a:endParaRPr lang="en-US" altLang="ko-KR" dirty="0"/>
          </a:p>
          <a:p>
            <a:pPr lvl="2"/>
            <a:r>
              <a:rPr lang="ko-KR" altLang="en-US" dirty="0"/>
              <a:t>오우너가 </a:t>
            </a:r>
            <a:r>
              <a:rPr lang="en-US" altLang="ko-KR" dirty="0"/>
              <a:t>2</a:t>
            </a:r>
            <a:r>
              <a:rPr lang="ko-KR" altLang="en-US" dirty="0"/>
              <a:t>개이므로 오우너로 추정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K=</a:t>
            </a:r>
            <a:r>
              <a:rPr lang="ko-KR" altLang="en-US" dirty="0"/>
              <a:t>학습데이터 전체</a:t>
            </a:r>
            <a:endParaRPr lang="en-US" altLang="ko-KR" dirty="0"/>
          </a:p>
          <a:p>
            <a:pPr lvl="2"/>
            <a:r>
              <a:rPr lang="ko-KR" altLang="en-US" dirty="0"/>
              <a:t>오우너</a:t>
            </a:r>
            <a:r>
              <a:rPr lang="en-US" altLang="ko-KR" dirty="0"/>
              <a:t>: 12, </a:t>
            </a:r>
            <a:r>
              <a:rPr lang="ko-KR" altLang="en-US" dirty="0"/>
              <a:t>비오우너</a:t>
            </a:r>
            <a:r>
              <a:rPr lang="en-US" altLang="ko-KR" dirty="0"/>
              <a:t>: 12</a:t>
            </a:r>
          </a:p>
          <a:p>
            <a:pPr lvl="2"/>
            <a:r>
              <a:rPr lang="ko-KR" altLang="en-US" dirty="0"/>
              <a:t>전체 모집단의 비율을 반영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2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의 선택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가 너무 작은 값</a:t>
            </a:r>
            <a:r>
              <a:rPr lang="en-US" altLang="ko-KR" dirty="0"/>
              <a:t>: </a:t>
            </a:r>
            <a:r>
              <a:rPr lang="ko-KR" altLang="en-US" dirty="0"/>
              <a:t>데이터의 잡음에 과적합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가 너무 큰 값</a:t>
            </a:r>
            <a:r>
              <a:rPr lang="en-US" altLang="ko-KR" dirty="0"/>
              <a:t>: </a:t>
            </a:r>
            <a:r>
              <a:rPr lang="ko-KR" altLang="en-US" dirty="0"/>
              <a:t>데이터의 지역적 구조를 파악 능력 상실</a:t>
            </a:r>
            <a:endParaRPr lang="en-US" altLang="ko-KR" dirty="0">
              <a:sym typeface="Wingdings" pitchFamily="2" charset="2"/>
            </a:endParaRPr>
          </a:p>
          <a:p>
            <a:pPr marL="347663" lvl="1" indent="0">
              <a:lnSpc>
                <a:spcPct val="110000"/>
              </a:lnSpc>
              <a:buNone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균형잡힌 </a:t>
            </a:r>
            <a:r>
              <a:rPr lang="en-US" altLang="ko-KR" dirty="0">
                <a:sym typeface="Wingdings" pitchFamily="2" charset="2"/>
              </a:rPr>
              <a:t>K</a:t>
            </a:r>
            <a:r>
              <a:rPr lang="ko-KR" altLang="en-US" dirty="0">
                <a:sym typeface="Wingdings" pitchFamily="2" charset="2"/>
              </a:rPr>
              <a:t>의 선택이 필요 </a:t>
            </a:r>
            <a:r>
              <a:rPr lang="en-US" altLang="ko-KR" dirty="0">
                <a:sym typeface="Wingdings" pitchFamily="2" charset="2"/>
              </a:rPr>
              <a:t>(1~20)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검증데이터세트를 이용하여 다양한 </a:t>
            </a:r>
            <a:r>
              <a:rPr lang="en-US" altLang="ko-KR" dirty="0"/>
              <a:t>K</a:t>
            </a:r>
            <a:r>
              <a:rPr lang="ko-KR" altLang="en-US" dirty="0"/>
              <a:t>에 대한 오차를 계산하여 </a:t>
            </a:r>
            <a:r>
              <a:rPr lang="en-US" altLang="ko-KR" dirty="0"/>
              <a:t>K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검증세트외에 테스트세트를 별도로 준비해야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동률일 경우의 처리 방법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여러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 중 임의로 하나를 선정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거리를 가중치로 사용해서 거리기반 투표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단독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등이 생길 때까지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하나씩 줄인다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교재코드 선택 방법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가장 인기있는 프로그래밍 언어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911229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Nearest_neighbor.py </a:t>
            </a:r>
          </a:p>
          <a:p>
            <a:pPr lvl="1"/>
            <a:r>
              <a:rPr lang="ko-KR" altLang="en-US" sz="1800" dirty="0" smtClean="0">
                <a:sym typeface="Wingdings" pitchFamily="2" charset="2"/>
              </a:rPr>
              <a:t>동률일 경우</a:t>
            </a:r>
            <a:r>
              <a:rPr lang="en-US" altLang="ko-KR" sz="1800" dirty="0" smtClean="0">
                <a:sym typeface="Wingdings" pitchFamily="2" charset="2"/>
              </a:rPr>
              <a:t>, 3</a:t>
            </a:r>
            <a:r>
              <a:rPr lang="ko-KR" altLang="en-US" sz="1800" dirty="0" smtClean="0">
                <a:sym typeface="Wingdings" pitchFamily="2" charset="2"/>
              </a:rPr>
              <a:t>번째 방법</a:t>
            </a:r>
            <a:r>
              <a:rPr lang="en-US" altLang="ko-KR" sz="1800" dirty="0">
                <a:sym typeface="Wingdings" pitchFamily="2" charset="2"/>
              </a:rPr>
              <a:t>(</a:t>
            </a:r>
            <a:r>
              <a:rPr lang="en-US" altLang="ko-KR" sz="1800" dirty="0" smtClean="0">
                <a:sym typeface="Wingdings" pitchFamily="2" charset="2"/>
              </a:rPr>
              <a:t>K</a:t>
            </a:r>
            <a:r>
              <a:rPr lang="ko-KR" altLang="en-US" sz="1800" dirty="0" smtClean="0">
                <a:sym typeface="Wingdings" pitchFamily="2" charset="2"/>
              </a:rPr>
              <a:t>를 줄여나감</a:t>
            </a:r>
            <a:r>
              <a:rPr lang="en-US" altLang="ko-KR" sz="1800" dirty="0" smtClean="0">
                <a:sym typeface="Wingdings" pitchFamily="2" charset="2"/>
              </a:rPr>
              <a:t>) </a:t>
            </a:r>
            <a:r>
              <a:rPr lang="ko-KR" altLang="en-US" sz="1800" dirty="0" smtClean="0">
                <a:sym typeface="Wingdings" pitchFamily="2" charset="2"/>
              </a:rPr>
              <a:t>사용</a:t>
            </a:r>
            <a:r>
              <a:rPr lang="en-US" altLang="ko-KR" sz="1800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1800" dirty="0" smtClean="0">
                <a:sym typeface="Wingdings" pitchFamily="2" charset="2"/>
              </a:rPr>
              <a:t>linear_algebra.py</a:t>
            </a:r>
            <a:r>
              <a:rPr lang="en-US" altLang="ko-KR" sz="1800" dirty="0">
                <a:sym typeface="Wingdings" pitchFamily="2" charset="2"/>
              </a:rPr>
              <a:t>: </a:t>
            </a:r>
            <a:r>
              <a:rPr lang="ko-KR" altLang="en-US" sz="1800" dirty="0">
                <a:sym typeface="Wingdings" pitchFamily="2" charset="2"/>
              </a:rPr>
              <a:t>교재에서 만든 자체 </a:t>
            </a:r>
            <a:r>
              <a:rPr lang="ko-KR" altLang="en-US" sz="1800" dirty="0" smtClean="0">
                <a:sym typeface="Wingdings" pitchFamily="2" charset="2"/>
              </a:rPr>
              <a:t>모듈이므로</a:t>
            </a:r>
            <a:r>
              <a:rPr lang="en-US" altLang="ko-KR" sz="1800" dirty="0" smtClean="0">
                <a:sym typeface="Wingdings" pitchFamily="2" charset="2"/>
              </a:rPr>
              <a:t>, </a:t>
            </a:r>
            <a:r>
              <a:rPr lang="ko-KR" altLang="en-US" sz="1800" dirty="0" smtClean="0">
                <a:sym typeface="Wingdings" pitchFamily="2" charset="2"/>
              </a:rPr>
              <a:t>패스에 있어야 임포트 가능 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PyCharm</a:t>
            </a:r>
            <a:r>
              <a:rPr lang="en-US" altLang="ko-KR" sz="1800" dirty="0" smtClean="0"/>
              <a:t> setting</a:t>
            </a:r>
          </a:p>
          <a:p>
            <a:pPr lvl="2"/>
            <a:r>
              <a:rPr lang="en-US" altLang="ko-KR" sz="1600" dirty="0" smtClean="0"/>
              <a:t>Path</a:t>
            </a:r>
            <a:r>
              <a:rPr lang="ko-KR" altLang="en-US" sz="1600" dirty="0" smtClean="0"/>
              <a:t>에 교재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python3 </a:t>
            </a:r>
            <a:r>
              <a:rPr lang="ko-KR" altLang="en-US" sz="1600" dirty="0" smtClean="0"/>
              <a:t>의 폴더</a:t>
            </a:r>
            <a:r>
              <a:rPr lang="en-US" altLang="ko-KR" sz="1600" dirty="0" smtClean="0"/>
              <a:t>(linear_algbera.py</a:t>
            </a:r>
            <a:r>
              <a:rPr lang="ko-KR" altLang="en-US" sz="1600" dirty="0" smtClean="0"/>
              <a:t>폴더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포함되어야 함</a:t>
            </a:r>
            <a:r>
              <a:rPr lang="en-US" altLang="ko-KR" sz="1600" dirty="0" smtClean="0"/>
              <a:t>. </a:t>
            </a:r>
          </a:p>
          <a:p>
            <a:pPr lvl="2"/>
            <a:r>
              <a:rPr lang="en-US" altLang="ko-KR" sz="1600" dirty="0" smtClean="0"/>
              <a:t>Setting-&gt;project interpreter -&gt; tools icon : show all </a:t>
            </a:r>
            <a:r>
              <a:rPr lang="en-US" altLang="ko-KR" sz="1600" dirty="0" smtClean="0">
                <a:sym typeface="Wingdings" pitchFamily="2" charset="2"/>
              </a:rPr>
              <a:t>path icon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706933" y="3284984"/>
            <a:ext cx="3528392" cy="3287820"/>
            <a:chOff x="2843808" y="2708920"/>
            <a:chExt cx="3528392" cy="32878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708920"/>
              <a:ext cx="3528392" cy="328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6084168" y="3573016"/>
              <a:ext cx="288032" cy="2160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1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3854232" cy="393700"/>
          </a:xfrm>
        </p:spPr>
        <p:txBody>
          <a:bodyPr/>
          <a:lstStyle/>
          <a:p>
            <a:r>
              <a:rPr lang="en-US" altLang="ko-KR" sz="2400" dirty="0" smtClean="0"/>
              <a:t>Nearest_neighbor.py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764704"/>
            <a:ext cx="482536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def </a:t>
            </a:r>
            <a:r>
              <a:rPr lang="en-US" altLang="ko-KR" sz="1100" dirty="0"/>
              <a:t>raw_majority_vote(labels):</a:t>
            </a:r>
            <a:br>
              <a:rPr lang="en-US" altLang="ko-KR" sz="1100" dirty="0"/>
            </a:br>
            <a:r>
              <a:rPr lang="en-US" altLang="ko-KR" sz="1100" dirty="0"/>
              <a:t>    votes = Counter(labels)</a:t>
            </a:r>
            <a:br>
              <a:rPr lang="en-US" altLang="ko-KR" sz="1100" dirty="0"/>
            </a:br>
            <a:r>
              <a:rPr lang="en-US" altLang="ko-KR" sz="1100" dirty="0"/>
              <a:t>    winner, _ = votes.most_common(1)[0]</a:t>
            </a:r>
            <a:br>
              <a:rPr lang="en-US" altLang="ko-KR" sz="1100" dirty="0"/>
            </a:br>
            <a:r>
              <a:rPr lang="en-US" altLang="ko-KR" sz="1100" dirty="0"/>
              <a:t>    return winner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def majority_vote(labels):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"""assumes that labels are ordered from nearest to farthest"""</a:t>
            </a:r>
            <a:br>
              <a:rPr lang="en-US" altLang="ko-KR" sz="1100" i="1" dirty="0"/>
            </a:br>
            <a:r>
              <a:rPr lang="en-US" altLang="ko-KR" sz="1100" i="1" dirty="0"/>
              <a:t>    </a:t>
            </a:r>
            <a:r>
              <a:rPr lang="en-US" altLang="ko-KR" sz="1100" dirty="0"/>
              <a:t>vote_counts = Counter(labels)</a:t>
            </a:r>
            <a:br>
              <a:rPr lang="en-US" altLang="ko-KR" sz="1100" dirty="0"/>
            </a:br>
            <a:r>
              <a:rPr lang="en-US" altLang="ko-KR" sz="1100" dirty="0"/>
              <a:t>    winner, winner_count = vote_counts.most_common(1)[0]</a:t>
            </a:r>
            <a:br>
              <a:rPr lang="en-US" altLang="ko-KR" sz="1100" dirty="0"/>
            </a:br>
            <a:r>
              <a:rPr lang="en-US" altLang="ko-KR" sz="1100" dirty="0"/>
              <a:t>    num_winners = len([count</a:t>
            </a:r>
            <a:br>
              <a:rPr lang="en-US" altLang="ko-KR" sz="1100" dirty="0"/>
            </a:br>
            <a:r>
              <a:rPr lang="en-US" altLang="ko-KR" sz="1100" dirty="0"/>
              <a:t>                       for count in vote_counts.values()</a:t>
            </a:r>
            <a:br>
              <a:rPr lang="en-US" altLang="ko-KR" sz="1100" dirty="0"/>
            </a:br>
            <a:r>
              <a:rPr lang="en-US" altLang="ko-KR" sz="1100" dirty="0"/>
              <a:t>                       if count == winner_count])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if num_winners == 1:</a:t>
            </a:r>
            <a:br>
              <a:rPr lang="en-US" altLang="ko-KR" sz="1100" dirty="0"/>
            </a:br>
            <a:r>
              <a:rPr lang="en-US" altLang="ko-KR" sz="1100" dirty="0"/>
              <a:t>        return winner                     # unique winner, so return it</a:t>
            </a:r>
            <a:br>
              <a:rPr lang="en-US" altLang="ko-KR" sz="1100" dirty="0"/>
            </a:br>
            <a:r>
              <a:rPr lang="en-US" altLang="ko-KR" sz="1100" dirty="0"/>
              <a:t>    else:</a:t>
            </a:r>
            <a:br>
              <a:rPr lang="en-US" altLang="ko-KR" sz="1100" dirty="0"/>
            </a:br>
            <a:r>
              <a:rPr lang="en-US" altLang="ko-KR" sz="1100" dirty="0"/>
              <a:t>        return majority_vote(labels[:-1]) # try again without the </a:t>
            </a:r>
            <a:r>
              <a:rPr lang="en-US" altLang="ko-KR" sz="1100" dirty="0" smtClean="0"/>
              <a:t>farthest</a:t>
            </a:r>
          </a:p>
          <a:p>
            <a:endParaRPr lang="en-US" altLang="ko-KR" sz="1100" dirty="0"/>
          </a:p>
          <a:p>
            <a:r>
              <a:rPr lang="en-US" altLang="ko-KR" sz="1100" dirty="0"/>
              <a:t>def knn_classify(k, labeled_points, new_point):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"""each labeled point should be a pair (point, label)"""</a:t>
            </a:r>
            <a:br>
              <a:rPr lang="en-US" altLang="ko-KR" sz="1100" i="1" dirty="0"/>
            </a:br>
            <a:r>
              <a:rPr lang="en-US" altLang="ko-KR" sz="1100" i="1" dirty="0"/>
              <a:t/>
            </a:r>
            <a:br>
              <a:rPr lang="en-US" altLang="ko-KR" sz="1100" i="1" dirty="0"/>
            </a:br>
            <a:r>
              <a:rPr lang="en-US" altLang="ko-KR" sz="1100" i="1" dirty="0"/>
              <a:t>    </a:t>
            </a:r>
            <a:r>
              <a:rPr lang="en-US" altLang="ko-KR" sz="1100" dirty="0"/>
              <a:t># order the labeled points from nearest to farthest</a:t>
            </a:r>
            <a:br>
              <a:rPr lang="en-US" altLang="ko-KR" sz="1100" dirty="0"/>
            </a:br>
            <a:r>
              <a:rPr lang="en-US" altLang="ko-KR" sz="1100" dirty="0"/>
              <a:t>    by_distance = sorted(labeled_points,</a:t>
            </a:r>
            <a:br>
              <a:rPr lang="en-US" altLang="ko-KR" sz="1100" dirty="0"/>
            </a:br>
            <a:r>
              <a:rPr lang="en-US" altLang="ko-KR" sz="1100" dirty="0"/>
              <a:t>                         key=lambda point_label: </a:t>
            </a:r>
            <a:r>
              <a:rPr lang="en-US" altLang="ko-KR" sz="1100" dirty="0" smtClean="0"/>
              <a:t> (</a:t>
            </a:r>
            <a:r>
              <a:rPr lang="en-US" altLang="ko-KR" sz="1100" dirty="0"/>
              <a:t>point_label[0], new_point))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# find the labels for the k closest</a:t>
            </a:r>
            <a:br>
              <a:rPr lang="en-US" altLang="ko-KR" sz="1100" dirty="0"/>
            </a:br>
            <a:r>
              <a:rPr lang="en-US" altLang="ko-KR" sz="1100" dirty="0"/>
              <a:t>    k_nearest_labels = [label for _, label in by_distance[:k]]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# and let them vote</a:t>
            </a:r>
            <a:br>
              <a:rPr lang="en-US" altLang="ko-KR" sz="1100" dirty="0"/>
            </a:br>
            <a:r>
              <a:rPr lang="en-US" altLang="ko-KR" sz="1100" dirty="0"/>
              <a:t>    return majority_vote(k_nearest_labels)</a:t>
            </a:r>
            <a:br>
              <a:rPr lang="en-US" altLang="ko-KR" sz="1100" dirty="0"/>
            </a:br>
            <a:endParaRPr lang="en-US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65244" y="834097"/>
            <a:ext cx="24785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from collections import Counter</a:t>
            </a:r>
            <a:br>
              <a:rPr lang="en-US" altLang="ko-KR" sz="1100" dirty="0"/>
            </a:br>
            <a:r>
              <a:rPr lang="en-US" altLang="ko-KR" sz="1100" dirty="0"/>
              <a:t>from linear_algebra import distance</a:t>
            </a:r>
            <a:br>
              <a:rPr lang="en-US" altLang="ko-KR" sz="1100" dirty="0"/>
            </a:br>
            <a:r>
              <a:rPr lang="en-US" altLang="ko-KR" sz="1100" dirty="0"/>
              <a:t>from stats import mean</a:t>
            </a:r>
            <a:br>
              <a:rPr lang="en-US" altLang="ko-KR" sz="1100" dirty="0"/>
            </a:br>
            <a:r>
              <a:rPr lang="en-US" altLang="ko-KR" sz="1100" dirty="0"/>
              <a:t>import math, random</a:t>
            </a:r>
            <a:br>
              <a:rPr lang="en-US" altLang="ko-KR" sz="1100" dirty="0"/>
            </a:br>
            <a:r>
              <a:rPr lang="en-US" altLang="ko-KR" sz="1100" dirty="0"/>
              <a:t>import matplotlib.pyplot as plt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489" y="2814588"/>
            <a:ext cx="3672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def </a:t>
            </a:r>
            <a:r>
              <a:rPr lang="en-US" altLang="ko-KR" sz="1100" dirty="0"/>
              <a:t>vector_subtract(v, w):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"""subtracts two vectors componentwise"""</a:t>
            </a:r>
            <a:br>
              <a:rPr lang="en-US" altLang="ko-KR" sz="1100" i="1" dirty="0"/>
            </a:br>
            <a:r>
              <a:rPr lang="en-US" altLang="ko-KR" sz="1100" i="1" dirty="0"/>
              <a:t>    </a:t>
            </a:r>
            <a:r>
              <a:rPr lang="en-US" altLang="ko-KR" sz="1100" dirty="0"/>
              <a:t>return [v_i - w_i for v_i, w_i in zip(v,w)]</a:t>
            </a:r>
            <a:br>
              <a:rPr lang="en-US" altLang="ko-KR" sz="1100" dirty="0"/>
            </a:b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def </a:t>
            </a:r>
            <a:r>
              <a:rPr lang="en-US" altLang="ko-KR" sz="1100" dirty="0"/>
              <a:t>dot(v, w):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"""v_1 * w_1 + ... + v_n * w_n"""</a:t>
            </a:r>
            <a:br>
              <a:rPr lang="en-US" altLang="ko-KR" sz="1100" i="1" dirty="0"/>
            </a:br>
            <a:r>
              <a:rPr lang="en-US" altLang="ko-KR" sz="1100" i="1" dirty="0"/>
              <a:t>    </a:t>
            </a:r>
            <a:r>
              <a:rPr lang="en-US" altLang="ko-KR" sz="1100" dirty="0"/>
              <a:t>return sum(v_i * w_i for v_i, w_i in zip(v, w))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def sum_of_squares(v):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"""v_1 * v_1 + ... + v_n * v_n"""</a:t>
            </a:r>
            <a:br>
              <a:rPr lang="en-US" altLang="ko-KR" sz="1100" i="1" dirty="0"/>
            </a:br>
            <a:r>
              <a:rPr lang="en-US" altLang="ko-KR" sz="1100" i="1" dirty="0"/>
              <a:t>    </a:t>
            </a:r>
            <a:r>
              <a:rPr lang="en-US" altLang="ko-KR" sz="1100" dirty="0"/>
              <a:t>return dot(v, v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def </a:t>
            </a:r>
            <a:r>
              <a:rPr lang="en-US" altLang="ko-KR" sz="1100" dirty="0"/>
              <a:t>squared_distance(v, w):</a:t>
            </a:r>
            <a:br>
              <a:rPr lang="en-US" altLang="ko-KR" sz="1100" dirty="0"/>
            </a:br>
            <a:r>
              <a:rPr lang="en-US" altLang="ko-KR" sz="1100" dirty="0"/>
              <a:t>    return sum_of_squares(vector_subtract(v, w))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def distance(v, w):</a:t>
            </a:r>
            <a:br>
              <a:rPr lang="en-US" altLang="ko-KR" sz="1100" dirty="0"/>
            </a:br>
            <a:r>
              <a:rPr lang="en-US" altLang="ko-KR" sz="1100" dirty="0"/>
              <a:t>   return math.sqrt(squared_distance(v, w))</a:t>
            </a:r>
            <a:endParaRPr lang="ko-KR" altLang="en-US" sz="11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2276872"/>
            <a:ext cx="3854232" cy="393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atinLnBrk="0"/>
            <a:r>
              <a:rPr lang="en-US" altLang="ko-KR" sz="2400" kern="0" dirty="0">
                <a:solidFill>
                  <a:sysClr val="windowText" lastClr="000000"/>
                </a:solidFill>
              </a:rPr>
              <a:t>l</a:t>
            </a:r>
            <a:r>
              <a:rPr lang="en-US" altLang="ko-KR" sz="2400" kern="0" dirty="0" smtClean="0">
                <a:solidFill>
                  <a:sysClr val="windowText" lastClr="000000"/>
                </a:solidFill>
              </a:rPr>
              <a:t>inear_algebra.py</a:t>
            </a:r>
            <a:endParaRPr lang="ko-KR" alt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4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836712"/>
            <a:ext cx="862607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cities </a:t>
            </a:r>
            <a:r>
              <a:rPr lang="en-US" altLang="ko-KR" sz="1000" dirty="0"/>
              <a:t>= [(-86.75,33.5666666666667,'Python'),(-88.25,30.6833333333333,'Python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112.016666666667,33.4333333333333,'Java'),(-110.933333333333,32.1166666666667,'Java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92.2333333333333,34.7333333333333,'R'),(-121.95,37.7,'R'),(-118.15,33.8166666666667,'Python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118.233333333333,34.05,'Java'),(-122.316666666667,37.8166666666667,'R'),(-117.6,34.05,'Python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116.533333333333,33.8166666666667,'Python'),(-121.5,38.5166666666667,'R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117.166666666667,32.7333333333333,'R'),(-122.383333333333,37.6166666666667,'R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121.933333333333,37.3666666666667,'R'),(-122.016666666667,36.9833333333333,'Python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 smtClean="0"/>
              <a:t>           (-</a:t>
            </a:r>
            <a:r>
              <a:rPr lang="en-US" altLang="ko-KR" sz="1000" dirty="0"/>
              <a:t>104.716666666667,38.8166666666667,'Python'),(-104.866666666667,39.75,'Python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72.65,41.7333333333333,'R'),(-75.6,39.6666666666667,'Python'),(-77.0333333333333,38.85,'Python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80.2666666666667,25.8,'Java'),(-81.3833333333333,28.55,'Java'),(-82.5333333333333,27.9666666666667,'Java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84.4333333333333,33.65,'Python'),(-116.216666666667,43.5666666666667,'Python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87.75,41.7833333333333,'Java'),(-86.2833333333333,39.7333333333333,'Java'),(-93.65,41.5333333333333,'Java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97.4166666666667,37.65,'Java'),(-85.7333333333333,38.1833333333333,'Python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90.25,29.9833333333333,'Java'),(-70.3166666666667,43.65,'R'),(-76.6666666666667,39.1833333333333,'R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71.0333333333333,42.3666666666667,'R'),(-72.5333333333333,42.2,'R'),(-83.0166666666667,42.4166666666667,'Python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84.6,42.7833333333333,'Python'),(-93.2166666666667,44.8833333333333,'Python'),(-90.0833333333333,32.3166666666667,'Java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94.5833333333333,39.1166666666667,'Java'),(-90.3833333333333,38.75,'Python'),(-108.533333333333,45.8,'Python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95.9,41.3,'Python'),(-115.166666666667,36.0833333333333,'Java'),(-71.4333333333333,42.9333333333333,'R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74.1666666666667,40.7,'R'),(-106.616666666667,35.05,'Python'),(-78.7333333333333,42.9333333333333,'R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73.9666666666667,40.7833333333333,'R'),(-80.9333333333333,35.2166666666667,'Python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78.7833333333333,35.8666666666667,'Python'),(-100.75,46.7666666666667,'Java'),(-84.5166666666667,39.15,'Java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81.85,41.4,'Java'),(-82.8833333333333,40,'Java'),(-97.6,35.4,'Python'),(-122.666666666667,45.5333333333333,'Python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75.25,39.8833333333333,'Python'),(-80.2166666666667,40.5,'Python'),(-71.4333333333333,41.7333333333333,'R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81.1166666666667,33.95,'R'),(-96.7333333333333,43.5666666666667,'Python'),(-90,35.05,'R'),(-86.6833333333333,36.1166666666667,'R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97.7,30.3,'Python'),(-96.85,32.85,'Java'),(-95.35,29.9666666666667,'Java'),(-98.4666666666667,29.5333333333333,'Java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111.966666666667,40.7666666666667,'Python'),(-73.15,44.4666666666667,'R'),(-77.3333333333333,37.5,'Python</a:t>
            </a:r>
            <a:r>
              <a:rPr lang="en-US" altLang="ko-KR" sz="1000" dirty="0" smtClean="0"/>
              <a:t>'),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(-</a:t>
            </a:r>
            <a:r>
              <a:rPr lang="en-US" altLang="ko-KR" sz="1000" dirty="0"/>
              <a:t>122.3,47.5333333333333,'Python'),(-89.3333333333333,43.1333333333333,'R'),(-104.816666666667,41.15,'Java</a:t>
            </a:r>
            <a:r>
              <a:rPr lang="en-US" altLang="ko-KR" sz="1000" dirty="0" smtClean="0"/>
              <a:t>')]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cities = [([longitude, latitude], language) for longitude, latitude, language in cities</a:t>
            </a:r>
            <a:r>
              <a:rPr lang="en-US" altLang="ko-KR" sz="1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38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904939"/>
            <a:ext cx="443262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def plot_cities():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# key is language, value is pair (longitudes, latitudes)</a:t>
            </a:r>
            <a:br>
              <a:rPr lang="en-US" altLang="ko-KR" sz="1000" dirty="0"/>
            </a:br>
            <a:r>
              <a:rPr lang="en-US" altLang="ko-KR" sz="1000" dirty="0"/>
              <a:t>    plots = { "Java" : ([], []), "Python" : ([], []), "R" : ([], []) }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# we want each language to have a different marker and color</a:t>
            </a:r>
            <a:br>
              <a:rPr lang="en-US" altLang="ko-KR" sz="1000" dirty="0"/>
            </a:br>
            <a:r>
              <a:rPr lang="en-US" altLang="ko-KR" sz="1000" dirty="0"/>
              <a:t>    markers = { "Java" : "o", "Python" : "s", "R" : "^" }</a:t>
            </a:r>
            <a:br>
              <a:rPr lang="en-US" altLang="ko-KR" sz="1000" dirty="0"/>
            </a:br>
            <a:r>
              <a:rPr lang="en-US" altLang="ko-KR" sz="1000" dirty="0"/>
              <a:t>    colors  = { "Java" : "r", "Python" : "b", "R" : "g" }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for (longitude, latitude), language in cities:</a:t>
            </a:r>
            <a:br>
              <a:rPr lang="en-US" altLang="ko-KR" sz="1000" dirty="0"/>
            </a:br>
            <a:r>
              <a:rPr lang="en-US" altLang="ko-KR" sz="1000" dirty="0"/>
              <a:t>        plots[language][0].append(longitude)</a:t>
            </a:r>
            <a:br>
              <a:rPr lang="en-US" altLang="ko-KR" sz="1000" dirty="0"/>
            </a:br>
            <a:r>
              <a:rPr lang="en-US" altLang="ko-KR" sz="1000" dirty="0"/>
              <a:t>        plots[language][1].append(latitude)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# create a scatter series for each language</a:t>
            </a:r>
            <a:br>
              <a:rPr lang="en-US" altLang="ko-KR" sz="1000" dirty="0"/>
            </a:br>
            <a:r>
              <a:rPr lang="en-US" altLang="ko-KR" sz="1000" dirty="0"/>
              <a:t>    for language, (x, y) in plots.items():</a:t>
            </a:r>
            <a:br>
              <a:rPr lang="en-US" altLang="ko-KR" sz="1000" dirty="0"/>
            </a:br>
            <a:r>
              <a:rPr lang="en-US" altLang="ko-KR" sz="1000" dirty="0"/>
              <a:t>        plt.scatter(x, y, color=colors[language], marker=markers[language],</a:t>
            </a:r>
            <a:br>
              <a:rPr lang="en-US" altLang="ko-KR" sz="1000" dirty="0"/>
            </a:br>
            <a:r>
              <a:rPr lang="en-US" altLang="ko-KR" sz="1000" dirty="0"/>
              <a:t>                          label=language, zorder=10)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plot_state_borders(plt)    # assume we have a function that does this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plt.legend(loc=0)          # let matplotlib choose the location</a:t>
            </a:r>
            <a:br>
              <a:rPr lang="en-US" altLang="ko-KR" sz="1000" dirty="0"/>
            </a:br>
            <a:r>
              <a:rPr lang="en-US" altLang="ko-KR" sz="1000" dirty="0"/>
              <a:t>    plt.axis([-130,-60,20,55]) # set the axes</a:t>
            </a:r>
            <a:br>
              <a:rPr lang="en-US" altLang="ko-KR" sz="1000" dirty="0"/>
            </a:br>
            <a:r>
              <a:rPr lang="en-US" altLang="ko-KR" sz="1000" dirty="0"/>
              <a:t>    plt.title("Favorite Programming Languages")</a:t>
            </a:r>
            <a:br>
              <a:rPr lang="en-US" altLang="ko-KR" sz="1000" dirty="0"/>
            </a:br>
            <a:r>
              <a:rPr lang="en-US" altLang="ko-KR" sz="1000" dirty="0"/>
              <a:t>    plt.show()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904939"/>
            <a:ext cx="44502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def classify_and_plot_grid(k=1):</a:t>
            </a:r>
            <a:br>
              <a:rPr lang="en-US" altLang="ko-KR" sz="1000" dirty="0"/>
            </a:br>
            <a:r>
              <a:rPr lang="en-US" altLang="ko-KR" sz="1000" dirty="0"/>
              <a:t>    plots = { "Java" : ([], []), "Python" : ([], []), "R" : ([], []) }</a:t>
            </a:r>
            <a:br>
              <a:rPr lang="en-US" altLang="ko-KR" sz="1000" dirty="0"/>
            </a:br>
            <a:r>
              <a:rPr lang="en-US" altLang="ko-KR" sz="1000" dirty="0"/>
              <a:t>    markers = { "Java" : "o", "Python" : "s", "R" : "^" }</a:t>
            </a:r>
            <a:br>
              <a:rPr lang="en-US" altLang="ko-KR" sz="1000" dirty="0"/>
            </a:br>
            <a:r>
              <a:rPr lang="en-US" altLang="ko-KR" sz="1000" dirty="0"/>
              <a:t>    colors  = { "Java" : "r", "Python" : "b", "R" : "g" }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for longitude in range(-130, -60):</a:t>
            </a:r>
            <a:br>
              <a:rPr lang="en-US" altLang="ko-KR" sz="1000" dirty="0"/>
            </a:br>
            <a:r>
              <a:rPr lang="en-US" altLang="ko-KR" sz="1000" dirty="0"/>
              <a:t>        for latitude in range(20, 55):</a:t>
            </a:r>
            <a:br>
              <a:rPr lang="en-US" altLang="ko-KR" sz="1000" dirty="0"/>
            </a:br>
            <a:r>
              <a:rPr lang="en-US" altLang="ko-KR" sz="1000" dirty="0"/>
              <a:t>            predicted_language = knn_classify(k, cities, [longitude, latitude])</a:t>
            </a:r>
            <a:br>
              <a:rPr lang="en-US" altLang="ko-KR" sz="1000" dirty="0"/>
            </a:br>
            <a:r>
              <a:rPr lang="en-US" altLang="ko-KR" sz="1000" dirty="0"/>
              <a:t>            plots[predicted_language][0].append(longitude)</a:t>
            </a:r>
            <a:br>
              <a:rPr lang="en-US" altLang="ko-KR" sz="1000" dirty="0"/>
            </a:br>
            <a:r>
              <a:rPr lang="en-US" altLang="ko-KR" sz="1000" dirty="0"/>
              <a:t>            plots[predicted_language][1].append(latitude)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# create a scatter series for each language</a:t>
            </a:r>
            <a:br>
              <a:rPr lang="en-US" altLang="ko-KR" sz="1000" dirty="0"/>
            </a:br>
            <a:r>
              <a:rPr lang="en-US" altLang="ko-KR" sz="1000" dirty="0"/>
              <a:t>    for language, (x, y) in plots.items():</a:t>
            </a:r>
            <a:br>
              <a:rPr lang="en-US" altLang="ko-KR" sz="1000" dirty="0"/>
            </a:br>
            <a:r>
              <a:rPr lang="en-US" altLang="ko-KR" sz="1000" dirty="0"/>
              <a:t>        plt.scatter(x, y, color=colors[language], marker=markers[language],</a:t>
            </a:r>
            <a:br>
              <a:rPr lang="en-US" altLang="ko-KR" sz="1000" dirty="0"/>
            </a:br>
            <a:r>
              <a:rPr lang="en-US" altLang="ko-KR" sz="1000" dirty="0"/>
              <a:t>                          label=language, zorder=0)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plot_state_borders(plt, color='black')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# </a:t>
            </a:r>
            <a:r>
              <a:rPr lang="en-US" altLang="ko-KR" sz="1000" dirty="0"/>
              <a:t>assume we have a function that does this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plt.legend(loc=0)          # let matplotlib choose the location</a:t>
            </a:r>
            <a:br>
              <a:rPr lang="en-US" altLang="ko-KR" sz="1000" dirty="0"/>
            </a:br>
            <a:r>
              <a:rPr lang="en-US" altLang="ko-KR" sz="1000" dirty="0"/>
              <a:t>    plt.axis([-130,-60,20,55]) # set the axes</a:t>
            </a:r>
            <a:br>
              <a:rPr lang="en-US" altLang="ko-KR" sz="1000" dirty="0"/>
            </a:br>
            <a:r>
              <a:rPr lang="en-US" altLang="ko-KR" sz="1000" dirty="0"/>
              <a:t>    plt.title(str(k) + "-Nearest Neighbor Programming Languages")</a:t>
            </a:r>
            <a:br>
              <a:rPr lang="en-US" altLang="ko-KR" sz="1000" dirty="0"/>
            </a:br>
            <a:r>
              <a:rPr lang="en-US" altLang="ko-KR" sz="1000" dirty="0"/>
              <a:t>    plt.show()</a:t>
            </a:r>
            <a:br>
              <a:rPr lang="en-US" altLang="ko-KR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581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15031</TotalTime>
  <Words>1014</Words>
  <Application>Microsoft Office PowerPoint</Application>
  <PresentationFormat>화면 슬라이드 쇼(4:3)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12장 k-NN (k Nearest Neighbors)</vt:lpstr>
      <vt:lpstr>12.1 k-NN 개요</vt:lpstr>
      <vt:lpstr>PowerPoint 프레젠테이션</vt:lpstr>
      <vt:lpstr>PowerPoint 프레젠테이션</vt:lpstr>
      <vt:lpstr>PowerPoint 프레젠테이션</vt:lpstr>
      <vt:lpstr>12.2 예시: 가장 인기있는 프로그래밍 언어 (실습) </vt:lpstr>
      <vt:lpstr>Nearest_neighbor.py</vt:lpstr>
      <vt:lpstr>PowerPoint 프레젠테이션</vt:lpstr>
      <vt:lpstr>PowerPoint 프레젠테이션</vt:lpstr>
      <vt:lpstr>실행결과</vt:lpstr>
      <vt:lpstr>PowerPoint 프레젠테이션</vt:lpstr>
      <vt:lpstr>12.3 차원의 저주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612</cp:revision>
  <cp:lastPrinted>2018-11-05T02:39:27Z</cp:lastPrinted>
  <dcterms:created xsi:type="dcterms:W3CDTF">2008-12-08T12:41:31Z</dcterms:created>
  <dcterms:modified xsi:type="dcterms:W3CDTF">2019-04-15T10:03:05Z</dcterms:modified>
</cp:coreProperties>
</file>