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1" r:id="rId2"/>
    <p:sldId id="428" r:id="rId3"/>
    <p:sldId id="454" r:id="rId4"/>
    <p:sldId id="455" r:id="rId5"/>
    <p:sldId id="456" r:id="rId6"/>
    <p:sldId id="459" r:id="rId7"/>
    <p:sldId id="457" r:id="rId8"/>
    <p:sldId id="458" r:id="rId9"/>
    <p:sldId id="460" r:id="rId10"/>
    <p:sldId id="461" r:id="rId11"/>
    <p:sldId id="462" r:id="rId12"/>
    <p:sldId id="463" r:id="rId13"/>
    <p:sldId id="465" r:id="rId14"/>
    <p:sldId id="464" r:id="rId15"/>
    <p:sldId id="421" r:id="rId1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3" d="100"/>
          <a:sy n="113" d="100"/>
        </p:scale>
        <p:origin x="-9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15</a:t>
            </a:r>
            <a:r>
              <a:rPr lang="ko-KR" altLang="en-US" sz="2800" dirty="0" smtClean="0"/>
              <a:t>장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다중회귀분석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5"/>
            <a:ext cx="3986630" cy="2901181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데이터</a:t>
            </a:r>
            <a:endParaRPr lang="en-US" altLang="ko-KR" sz="1600" dirty="0" smtClean="0"/>
          </a:p>
          <a:p>
            <a:pPr lvl="1"/>
            <a:r>
              <a:rPr lang="en-US" altLang="ko-KR" sz="1400" dirty="0" smtClean="0"/>
              <a:t>close_to_100: 100</a:t>
            </a:r>
            <a:r>
              <a:rPr lang="ko-KR" altLang="en-US" sz="1400" dirty="0" smtClean="0"/>
              <a:t>근처 데이터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far_from_100: 0</a:t>
            </a:r>
            <a:r>
              <a:rPr lang="ko-KR" altLang="en-US" sz="1400" dirty="0"/>
              <a:t>근처 데이터</a:t>
            </a:r>
            <a:r>
              <a:rPr lang="en-US" altLang="ko-KR" sz="1400" dirty="0"/>
              <a:t>50</a:t>
            </a:r>
            <a:r>
              <a:rPr lang="ko-KR" altLang="en-US" sz="1400" dirty="0"/>
              <a:t>개</a:t>
            </a:r>
            <a:r>
              <a:rPr lang="en-US" altLang="ko-KR" sz="1400" dirty="0"/>
              <a:t>, </a:t>
            </a:r>
          </a:p>
          <a:p>
            <a:pPr marL="347663" lvl="1" indent="0">
              <a:buNone/>
            </a:pPr>
            <a:r>
              <a:rPr lang="en-US" altLang="ko-KR" sz="1400" dirty="0"/>
              <a:t>                       200</a:t>
            </a:r>
            <a:r>
              <a:rPr lang="ko-KR" altLang="en-US" sz="1400" dirty="0"/>
              <a:t>근처 데이터 </a:t>
            </a:r>
            <a:r>
              <a:rPr lang="en-US" altLang="ko-KR" sz="1400" dirty="0"/>
              <a:t>50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pPr marL="347663" lvl="1" indent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100</a:t>
            </a:r>
            <a:r>
              <a:rPr lang="ko-KR" altLang="en-US" sz="1400" dirty="0" smtClean="0"/>
              <a:t>근처에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ko-KR" altLang="en-US" sz="1800" dirty="0" smtClean="0"/>
              <a:t>결과 분석결과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공통사항</a:t>
            </a:r>
            <a:r>
              <a:rPr lang="en-US" altLang="ko-KR" sz="1400" dirty="0" smtClean="0"/>
              <a:t>: median</a:t>
            </a:r>
            <a:r>
              <a:rPr lang="ko-KR" altLang="en-US" sz="1400" dirty="0" smtClean="0"/>
              <a:t>값들이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근처 발생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차이점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close_to_100: </a:t>
            </a:r>
            <a:r>
              <a:rPr lang="en-US" altLang="ko-KR" sz="1200" dirty="0"/>
              <a:t>median</a:t>
            </a:r>
            <a:r>
              <a:rPr lang="ko-KR" altLang="en-US" sz="1200" dirty="0" smtClean="0"/>
              <a:t>값들 표준편</a:t>
            </a:r>
            <a:r>
              <a:rPr lang="ko-KR" altLang="en-US" sz="1200" dirty="0"/>
              <a:t>차</a:t>
            </a:r>
            <a:r>
              <a:rPr lang="ko-KR" altLang="en-US" sz="1200" dirty="0" smtClean="0"/>
              <a:t> 작음</a:t>
            </a:r>
            <a:endParaRPr lang="en-US" altLang="ko-KR" sz="1200" dirty="0" smtClean="0"/>
          </a:p>
          <a:p>
            <a:pPr lvl="2"/>
            <a:r>
              <a:rPr lang="en-US" altLang="ko-KR" sz="1200" dirty="0" smtClean="0"/>
              <a:t>far_from_100: </a:t>
            </a:r>
            <a:r>
              <a:rPr lang="en-US" altLang="ko-KR" sz="1200" dirty="0"/>
              <a:t>median</a:t>
            </a:r>
            <a:r>
              <a:rPr lang="ko-KR" altLang="en-US" sz="1200" dirty="0"/>
              <a:t>값들 표준편차</a:t>
            </a:r>
            <a:r>
              <a:rPr lang="ko-KR" altLang="en-US" sz="1200" dirty="0" smtClean="0"/>
              <a:t> 큼</a:t>
            </a:r>
            <a:endParaRPr lang="en-US" altLang="ko-KR" sz="1200" dirty="0" smtClean="0"/>
          </a:p>
          <a:p>
            <a:pPr marL="347663" lvl="1" indent="0">
              <a:buNone/>
            </a:pP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문제파악 위해 </a:t>
            </a:r>
            <a:r>
              <a:rPr lang="ko-KR" altLang="en-US" sz="1400" dirty="0">
                <a:sym typeface="Wingdings" pitchFamily="2" charset="2"/>
              </a:rPr>
              <a:t>데이터를 직접 </a:t>
            </a:r>
            <a:r>
              <a:rPr lang="ko-KR" altLang="en-US" sz="1400" dirty="0" smtClean="0">
                <a:sym typeface="Wingdings" pitchFamily="2" charset="2"/>
              </a:rPr>
              <a:t>관찰필요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980728"/>
            <a:ext cx="445378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en-US" altLang="ko-KR" sz="1200" dirty="0" smtClean="0"/>
              <a:t>(__main__ </a:t>
            </a:r>
            <a:r>
              <a:rPr lang="ko-KR" altLang="en-US" sz="1200" dirty="0" smtClean="0"/>
              <a:t>파트</a:t>
            </a:r>
            <a:r>
              <a:rPr lang="en-US" altLang="ko-KR" sz="1200" dirty="0" smtClean="0"/>
              <a:t>) 15.6 </a:t>
            </a:r>
            <a:r>
              <a:rPr lang="en-US" altLang="ko-KR" sz="1200" dirty="0"/>
              <a:t>bootstrap</a:t>
            </a:r>
            <a:br>
              <a:rPr lang="en-US" altLang="ko-KR" sz="1200" dirty="0"/>
            </a:br>
            <a:r>
              <a:rPr lang="en-US" altLang="ko-KR" sz="1200" dirty="0"/>
              <a:t>print</a:t>
            </a:r>
            <a:r>
              <a:rPr lang="en-US" altLang="ko-KR" sz="1200" dirty="0"/>
              <a:t>(</a:t>
            </a:r>
            <a:r>
              <a:rPr lang="en-US" altLang="ko-KR" sz="1200" dirty="0"/>
              <a:t>"digression: the bootstrap"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smtClean="0"/>
              <a:t># </a:t>
            </a:r>
            <a:r>
              <a:rPr lang="en-US" altLang="ko-KR" sz="1200" dirty="0"/>
              <a:t>101 points all very close to 100</a:t>
            </a:r>
            <a:br>
              <a:rPr lang="en-US" altLang="ko-KR" sz="1200" dirty="0"/>
            </a:br>
            <a:r>
              <a:rPr lang="en-US" altLang="ko-KR" sz="1200" dirty="0"/>
              <a:t>close_to_100 = [99.5 + 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for _ in range(101)]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101 points, 50 of them near 0, 50 of them near 200</a:t>
            </a:r>
            <a:br>
              <a:rPr lang="en-US" altLang="ko-KR" sz="1200" dirty="0"/>
            </a:br>
            <a:r>
              <a:rPr lang="en-US" altLang="ko-KR" sz="1200" dirty="0"/>
              <a:t>far_from_100 = ([99.5 + 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()] +</a:t>
            </a:r>
            <a:br>
              <a:rPr lang="en-US" altLang="ko-KR" sz="1200" dirty="0"/>
            </a:br>
            <a:r>
              <a:rPr lang="en-US" altLang="ko-KR" sz="1200" dirty="0"/>
              <a:t>                [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for _ in range(50)] +</a:t>
            </a:r>
            <a:br>
              <a:rPr lang="en-US" altLang="ko-KR" sz="1200" dirty="0"/>
            </a:br>
            <a:r>
              <a:rPr lang="en-US" altLang="ko-KR" sz="1200" dirty="0"/>
              <a:t>                [200 + 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for _ in range(50)])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print("</a:t>
            </a:r>
            <a:r>
              <a:rPr lang="en-US" altLang="ko-KR" sz="1200" dirty="0" err="1"/>
              <a:t>bootstrap_statistic</a:t>
            </a:r>
            <a:r>
              <a:rPr lang="en-US" altLang="ko-KR" sz="1200" dirty="0"/>
              <a:t>(close_to_100, median, </a:t>
            </a:r>
            <a:r>
              <a:rPr lang="en-US" altLang="ko-KR" sz="1200" dirty="0" smtClean="0"/>
              <a:t>10):")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</a:t>
            </a:r>
            <a:r>
              <a:rPr lang="en-US" altLang="ko-KR" sz="1200" dirty="0" err="1"/>
              <a:t>bootstrap_statistic</a:t>
            </a:r>
            <a:r>
              <a:rPr lang="en-US" altLang="ko-KR" sz="1200" dirty="0"/>
              <a:t>(close_to_100, median, </a:t>
            </a:r>
            <a:r>
              <a:rPr lang="en-US" altLang="ko-KR" sz="1200" dirty="0" smtClean="0"/>
              <a:t>10))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print("</a:t>
            </a:r>
            <a:r>
              <a:rPr lang="en-US" altLang="ko-KR" sz="1200" dirty="0" err="1"/>
              <a:t>bootstrap_statistic</a:t>
            </a:r>
            <a:r>
              <a:rPr lang="en-US" altLang="ko-KR" sz="1200" dirty="0"/>
              <a:t>(far_from_100, median, </a:t>
            </a:r>
            <a:r>
              <a:rPr lang="en-US" altLang="ko-KR" sz="1200" dirty="0" smtClean="0"/>
              <a:t>10</a:t>
            </a:r>
            <a:r>
              <a:rPr lang="en-US" altLang="ko-KR" sz="1200" dirty="0"/>
              <a:t>):")</a:t>
            </a:r>
            <a:br>
              <a:rPr lang="en-US" altLang="ko-KR" sz="1200" dirty="0"/>
            </a:br>
            <a:r>
              <a:rPr lang="en-US" altLang="ko-KR" sz="1200" dirty="0"/>
              <a:t>print(</a:t>
            </a:r>
            <a:r>
              <a:rPr lang="en-US" altLang="ko-KR" sz="1200" dirty="0" err="1"/>
              <a:t>bootstrap_statistic</a:t>
            </a:r>
            <a:r>
              <a:rPr lang="en-US" altLang="ko-KR" sz="1200" dirty="0"/>
              <a:t>(far_from_100, median, </a:t>
            </a:r>
            <a:r>
              <a:rPr lang="en-US" altLang="ko-KR" sz="1200" dirty="0" smtClean="0"/>
              <a:t>10))</a:t>
            </a:r>
            <a:endParaRPr lang="ko-KR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1" y="4077072"/>
            <a:ext cx="826841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19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15.7 </a:t>
            </a:r>
            <a:r>
              <a:rPr lang="ko-KR" altLang="en-US" dirty="0" smtClean="0"/>
              <a:t>계수의 표준오차 </a:t>
            </a:r>
            <a:r>
              <a:rPr lang="en-US" altLang="ko-KR" dirty="0" smtClean="0"/>
              <a:t>(skip)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70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15.8 Regularization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수백개의</a:t>
            </a:r>
            <a:r>
              <a:rPr lang="ko-KR" altLang="en-US" dirty="0" smtClean="0"/>
              <a:t> 독립변수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독립변수 </a:t>
            </a:r>
            <a:r>
              <a:rPr lang="en-US" altLang="ko-KR" dirty="0"/>
              <a:t>3</a:t>
            </a:r>
            <a:r>
              <a:rPr lang="ko-KR" altLang="en-US" dirty="0" smtClean="0"/>
              <a:t>개로 축소가 적당</a:t>
            </a:r>
            <a:endParaRPr lang="en-US" altLang="ko-KR" dirty="0" smtClean="0"/>
          </a:p>
          <a:p>
            <a:r>
              <a:rPr lang="en-US" altLang="ko-KR" dirty="0" smtClean="0"/>
              <a:t>Regularization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beta</a:t>
            </a:r>
            <a:r>
              <a:rPr lang="ko-KR" altLang="en-US" dirty="0" smtClean="0"/>
              <a:t>가 커질수록 모델에 페널티를 추가로 주는 방법</a:t>
            </a:r>
            <a:endParaRPr lang="en-US" altLang="ko-KR" dirty="0" smtClean="0"/>
          </a:p>
          <a:p>
            <a:pPr lvl="2"/>
            <a:r>
              <a:rPr lang="ko-KR" altLang="en-US" dirty="0"/>
              <a:t>최소자승법의 </a:t>
            </a:r>
            <a:r>
              <a:rPr lang="en-US" altLang="ko-KR" dirty="0"/>
              <a:t>error </a:t>
            </a:r>
            <a:r>
              <a:rPr lang="ko-KR" altLang="en-US" dirty="0"/>
              <a:t>제곱에 페널티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선형회귀모델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계수의 값을 줄이는 것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다항 </a:t>
            </a:r>
            <a:r>
              <a:rPr lang="ko-KR" altLang="en-US" dirty="0"/>
              <a:t>회귀모델</a:t>
            </a:r>
            <a:r>
              <a:rPr lang="en-US" altLang="ko-KR" dirty="0"/>
              <a:t>: </a:t>
            </a:r>
            <a:r>
              <a:rPr lang="ko-KR" altLang="en-US" dirty="0"/>
              <a:t>다항식의 차수를 줄이는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Ridge </a:t>
            </a:r>
            <a:r>
              <a:rPr lang="ko-KR" altLang="en-US" dirty="0" smtClean="0"/>
              <a:t>회귀모델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normalizeH="1" dirty="0" smtClean="0"/>
              <a:t>비용함수</a:t>
            </a:r>
            <a:r>
              <a:rPr lang="en-US" altLang="ko-KR" normalizeH="1" dirty="0" smtClean="0"/>
              <a:t>: MSE(</a:t>
            </a:r>
            <a:r>
              <a:rPr lang="en-US" altLang="ko-KR" normalizeH="1" dirty="0" smtClean="0">
                <a:sym typeface="Symbol"/>
              </a:rPr>
              <a:t>) + (½)</a:t>
            </a:r>
            <a:r>
              <a:rPr lang="en-US" altLang="ko-KR" normalizeH="1" baseline="-25000" dirty="0" smtClean="0">
                <a:sym typeface="Symbol"/>
              </a:rPr>
              <a:t>i</a:t>
            </a:r>
            <a:r>
              <a:rPr lang="en-US" altLang="ko-KR" normalizeH="1" dirty="0" smtClean="0">
                <a:sym typeface="Symbol"/>
              </a:rPr>
              <a:t></a:t>
            </a:r>
            <a:r>
              <a:rPr lang="en-US" altLang="ko-KR" normalizeH="1" baseline="-25000" dirty="0" smtClean="0">
                <a:sym typeface="Symbol"/>
              </a:rPr>
              <a:t>i</a:t>
            </a:r>
            <a:r>
              <a:rPr lang="en-US" altLang="ko-KR" normalizeH="1" baseline="30000" dirty="0" smtClean="0">
                <a:sym typeface="Symbol"/>
              </a:rPr>
              <a:t>2</a:t>
            </a:r>
            <a:endParaRPr lang="en-US" altLang="ko-KR" normalizeH="1" dirty="0" smtClean="0"/>
          </a:p>
          <a:p>
            <a:pPr lvl="2"/>
            <a:r>
              <a:rPr lang="en-US" altLang="ko-KR" dirty="0" smtClean="0"/>
              <a:t>MSE</a:t>
            </a:r>
            <a:r>
              <a:rPr lang="en-US" altLang="ko-KR" dirty="0"/>
              <a:t>(</a:t>
            </a:r>
            <a:r>
              <a:rPr lang="en-US" altLang="ko-KR" dirty="0">
                <a:sym typeface="Symbol"/>
              </a:rPr>
              <a:t></a:t>
            </a:r>
            <a:r>
              <a:rPr lang="en-US" altLang="ko-KR" dirty="0" smtClean="0">
                <a:sym typeface="Symbol"/>
              </a:rPr>
              <a:t>) : squared error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페널티 </a:t>
            </a:r>
            <a:r>
              <a:rPr lang="en-US" altLang="ko-KR" dirty="0" smtClean="0"/>
              <a:t>= </a:t>
            </a:r>
            <a:r>
              <a:rPr lang="en-US" altLang="ko-KR" dirty="0" smtClean="0">
                <a:sym typeface="Symbol"/>
              </a:rPr>
              <a:t></a:t>
            </a:r>
            <a:r>
              <a:rPr lang="en-US" altLang="ko-KR" baseline="-25000" dirty="0" smtClean="0">
                <a:sym typeface="Symbol"/>
              </a:rPr>
              <a:t>i</a:t>
            </a:r>
            <a:r>
              <a:rPr lang="en-US" altLang="ko-KR" dirty="0" smtClean="0">
                <a:sym typeface="Symbol"/>
              </a:rPr>
              <a:t></a:t>
            </a:r>
            <a:r>
              <a:rPr lang="en-US" altLang="ko-KR" baseline="-25000" dirty="0" smtClean="0">
                <a:sym typeface="Symbol"/>
              </a:rPr>
              <a:t>i</a:t>
            </a:r>
            <a:r>
              <a:rPr lang="en-US" altLang="ko-KR" baseline="30000" dirty="0" smtClean="0">
                <a:sym typeface="Symbol"/>
              </a:rPr>
              <a:t>2</a:t>
            </a:r>
          </a:p>
          <a:p>
            <a:pPr lvl="3"/>
            <a:r>
              <a:rPr lang="en-US" altLang="ko-KR" normalizeH="1" dirty="0" smtClean="0">
                <a:sym typeface="Symbol"/>
              </a:rPr>
              <a:t> : </a:t>
            </a:r>
            <a:r>
              <a:rPr lang="ko-KR" altLang="en-US" normalizeH="1" dirty="0" smtClean="0">
                <a:sym typeface="Symbol"/>
              </a:rPr>
              <a:t>페널티의 </a:t>
            </a:r>
            <a:r>
              <a:rPr lang="ko-KR" altLang="en-US" normalizeH="1" dirty="0" err="1" smtClean="0">
                <a:sym typeface="Symbol"/>
              </a:rPr>
              <a:t>웨이트팩터</a:t>
            </a:r>
            <a:r>
              <a:rPr lang="ko-KR" altLang="en-US" normalizeH="1" dirty="0" smtClean="0">
                <a:sym typeface="Symbol"/>
              </a:rPr>
              <a:t> 역할로 모델의 </a:t>
            </a:r>
            <a:r>
              <a:rPr lang="ko-KR" altLang="en-US" normalizeH="1" dirty="0" err="1" smtClean="0">
                <a:sym typeface="Symbol"/>
              </a:rPr>
              <a:t>규제정도를</a:t>
            </a:r>
            <a:r>
              <a:rPr lang="ko-KR" altLang="en-US" normalizeH="1" dirty="0" smtClean="0">
                <a:sym typeface="Symbol"/>
              </a:rPr>
              <a:t> 정하는 </a:t>
            </a:r>
            <a:r>
              <a:rPr lang="ko-KR" altLang="en-US" normalizeH="1" dirty="0" err="1" smtClean="0">
                <a:sym typeface="Symbol"/>
              </a:rPr>
              <a:t>하이퍼파라미터</a:t>
            </a:r>
            <a:r>
              <a:rPr lang="ko-KR" altLang="en-US" normalizeH="1" dirty="0" smtClean="0">
                <a:sym typeface="Symbol"/>
              </a:rPr>
              <a:t> </a:t>
            </a:r>
            <a:endParaRPr lang="en-US" altLang="ko-KR" normalizeH="1" dirty="0" smtClean="0">
              <a:sym typeface="Symbol"/>
            </a:endParaRPr>
          </a:p>
          <a:p>
            <a:pPr lvl="3"/>
            <a:endParaRPr lang="en-US" altLang="ko-KR" normalizeH="1" dirty="0" smtClean="0">
              <a:sym typeface="Symbol"/>
            </a:endParaRPr>
          </a:p>
          <a:p>
            <a:r>
              <a:rPr lang="en-US" altLang="ko-KR" dirty="0" smtClean="0">
                <a:sym typeface="Symbol"/>
              </a:rPr>
              <a:t>Ridge regression (</a:t>
            </a:r>
            <a:r>
              <a:rPr lang="ko-KR" altLang="en-US" dirty="0" smtClean="0">
                <a:sym typeface="Symbol"/>
              </a:rPr>
              <a:t>교재 방법</a:t>
            </a:r>
            <a:r>
              <a:rPr lang="en-US" altLang="ko-KR" dirty="0" smtClean="0">
                <a:sym typeface="Symbol"/>
              </a:rPr>
              <a:t>)</a:t>
            </a:r>
            <a:endParaRPr lang="en-US" altLang="ko-KR" dirty="0">
              <a:sym typeface="Symbol"/>
            </a:endParaRPr>
          </a:p>
          <a:p>
            <a:pPr lvl="1"/>
            <a:r>
              <a:rPr lang="ko-KR" altLang="en-US" dirty="0" smtClean="0">
                <a:sym typeface="Symbol"/>
              </a:rPr>
              <a:t>교재방법</a:t>
            </a:r>
            <a:r>
              <a:rPr lang="en-US" altLang="ko-KR" dirty="0" smtClean="0">
                <a:sym typeface="Symbol"/>
              </a:rPr>
              <a:t>: </a:t>
            </a:r>
            <a:r>
              <a:rPr lang="ko-KR" altLang="en-US" dirty="0" err="1" smtClean="0">
                <a:sym typeface="Symbol"/>
              </a:rPr>
              <a:t>경사하강법을</a:t>
            </a:r>
            <a:r>
              <a:rPr lang="ko-KR" altLang="en-US" dirty="0" smtClean="0">
                <a:sym typeface="Symbol"/>
              </a:rPr>
              <a:t> 이용 </a:t>
            </a:r>
            <a:r>
              <a:rPr lang="en-US" altLang="ko-KR" dirty="0" smtClean="0">
                <a:sym typeface="Symbol"/>
              </a:rPr>
              <a:t>- </a:t>
            </a:r>
            <a:r>
              <a:rPr lang="ko-KR" altLang="en-US" dirty="0" smtClean="0">
                <a:sym typeface="Symbol"/>
              </a:rPr>
              <a:t>코드 복잡해서 </a:t>
            </a:r>
            <a:r>
              <a:rPr lang="en-US" altLang="ko-KR" dirty="0" smtClean="0">
                <a:sym typeface="Symbol"/>
              </a:rPr>
              <a:t>skip</a:t>
            </a:r>
          </a:p>
          <a:p>
            <a:pPr lvl="1"/>
            <a:r>
              <a:rPr lang="en-US" altLang="ko-KR" dirty="0" err="1" smtClean="0">
                <a:sym typeface="Symbol"/>
              </a:rPr>
              <a:t>Scikit</a:t>
            </a:r>
            <a:r>
              <a:rPr lang="en-US" altLang="ko-KR" dirty="0" smtClean="0">
                <a:sym typeface="Symbol"/>
              </a:rPr>
              <a:t>-learn</a:t>
            </a:r>
            <a:r>
              <a:rPr lang="ko-KR" altLang="en-US" dirty="0" smtClean="0">
                <a:sym typeface="Symbol"/>
              </a:rPr>
              <a:t>을 이용한 </a:t>
            </a:r>
            <a:r>
              <a:rPr lang="en-US" altLang="ko-KR" dirty="0" smtClean="0">
                <a:sym typeface="Symbol"/>
              </a:rPr>
              <a:t>Ridge regression – </a:t>
            </a:r>
            <a:r>
              <a:rPr lang="ko-KR" altLang="en-US" dirty="0" smtClean="0">
                <a:sym typeface="Symbol"/>
              </a:rPr>
              <a:t>대수를 이용해 푼 식을 이용하는 방법 </a:t>
            </a:r>
            <a:r>
              <a:rPr lang="en-US" altLang="ko-KR" dirty="0" smtClean="0">
                <a:sym typeface="Symbol"/>
              </a:rPr>
              <a:t>(by </a:t>
            </a:r>
            <a:r>
              <a:rPr lang="en-US" altLang="ko-KR" dirty="0" err="1" smtClean="0">
                <a:sym typeface="Symbol"/>
              </a:rPr>
              <a:t>andres</a:t>
            </a:r>
            <a:r>
              <a:rPr lang="en-US" altLang="ko-KR" dirty="0" smtClean="0">
                <a:sym typeface="Symbol"/>
              </a:rPr>
              <a:t>-Louis </a:t>
            </a:r>
            <a:r>
              <a:rPr lang="en-US" altLang="ko-KR" dirty="0" err="1" smtClean="0">
                <a:sym typeface="Symbol"/>
              </a:rPr>
              <a:t>Cholesky</a:t>
            </a:r>
            <a:r>
              <a:rPr lang="en-US" altLang="ko-KR" dirty="0" smtClean="0">
                <a:sym typeface="Symbol"/>
              </a:rPr>
              <a:t>)</a:t>
            </a:r>
            <a:endParaRPr lang="en-US" altLang="ko-KR" dirty="0" smtClean="0">
              <a:sym typeface="Symbol"/>
            </a:endParaRPr>
          </a:p>
          <a:p>
            <a:pPr marL="630238" lvl="2" indent="0">
              <a:buNone/>
            </a:pPr>
            <a:endParaRPr lang="en-US" altLang="ko-KR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54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8507" y="1037635"/>
            <a:ext cx="58357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15.8 Regularization</a:t>
            </a:r>
            <a:br>
              <a:rPr lang="en-US" altLang="ko-KR" sz="1400" dirty="0"/>
            </a:b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"regularization"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# (1) </a:t>
            </a:r>
            <a:r>
              <a:rPr lang="ko-KR" altLang="en-US" sz="1400" dirty="0"/>
              <a:t>교재방법</a:t>
            </a:r>
            <a:br>
              <a:rPr lang="ko-KR" altLang="en-US" sz="1400" dirty="0"/>
            </a:b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"(1) by Textbook"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 err="1"/>
              <a:t>random.seed</a:t>
            </a:r>
            <a:r>
              <a:rPr lang="en-US" altLang="ko-KR" sz="1400" dirty="0"/>
              <a:t>(</a:t>
            </a:r>
            <a:r>
              <a:rPr lang="en-US" altLang="ko-KR" sz="1400" dirty="0"/>
              <a:t>0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for </a:t>
            </a:r>
            <a:r>
              <a:rPr lang="en-US" altLang="ko-KR" sz="1400" dirty="0"/>
              <a:t>alpha </a:t>
            </a:r>
            <a:r>
              <a:rPr lang="en-US" altLang="ko-KR" sz="1400" dirty="0"/>
              <a:t>in </a:t>
            </a:r>
            <a:r>
              <a:rPr lang="en-US" altLang="ko-KR" sz="1400" dirty="0"/>
              <a:t>[</a:t>
            </a:r>
            <a:r>
              <a:rPr lang="en-US" altLang="ko-KR" sz="1400" dirty="0"/>
              <a:t>0.0, 0.01, 0.1, 1, 10</a:t>
            </a:r>
            <a:r>
              <a:rPr lang="en-US" altLang="ko-KR" sz="1400" dirty="0"/>
              <a:t>]:</a:t>
            </a:r>
            <a:br>
              <a:rPr lang="en-US" altLang="ko-KR" sz="1400" dirty="0"/>
            </a:br>
            <a:r>
              <a:rPr lang="en-US" altLang="ko-KR" sz="1400" dirty="0"/>
              <a:t>    beta = </a:t>
            </a:r>
            <a:r>
              <a:rPr lang="en-US" altLang="ko-KR" sz="1400" dirty="0" err="1"/>
              <a:t>estimate_beta_ridge</a:t>
            </a:r>
            <a:r>
              <a:rPr lang="en-US" altLang="ko-KR" sz="1400" dirty="0"/>
              <a:t>(x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, alpha</a:t>
            </a:r>
            <a:r>
              <a:rPr lang="en-US" altLang="ko-KR" sz="1400" dirty="0"/>
              <a:t>=alpha)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"alpha", </a:t>
            </a:r>
            <a:r>
              <a:rPr lang="en-US" altLang="ko-KR" sz="1400" dirty="0"/>
              <a:t>alpha)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"beta", </a:t>
            </a:r>
            <a:r>
              <a:rPr lang="en-US" altLang="ko-KR" sz="1400" dirty="0"/>
              <a:t>beta)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# print("dot(beta[1:],beta[1:])", dot(beta[1:], beta[1:]))</a:t>
            </a:r>
            <a:br>
              <a:rPr lang="en-US" altLang="ko-KR" sz="1400" dirty="0"/>
            </a:br>
            <a:r>
              <a:rPr lang="en-US" altLang="ko-KR" sz="1400" dirty="0"/>
              <a:t>    print</a:t>
            </a:r>
            <a:r>
              <a:rPr lang="en-US" altLang="ko-KR" sz="1400" dirty="0"/>
              <a:t>(</a:t>
            </a:r>
            <a:r>
              <a:rPr lang="en-US" altLang="ko-KR" sz="1400" dirty="0"/>
              <a:t>"r-squared", </a:t>
            </a:r>
            <a:r>
              <a:rPr lang="en-US" altLang="ko-KR" sz="1400" dirty="0" err="1"/>
              <a:t>multiple_r_squared</a:t>
            </a:r>
            <a:r>
              <a:rPr lang="en-US" altLang="ko-KR" sz="1400" dirty="0"/>
              <a:t>(x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, </a:t>
            </a:r>
            <a:r>
              <a:rPr lang="en-US" altLang="ko-KR" sz="1400" dirty="0"/>
              <a:t>beta))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/>
              <a:t>print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61971"/>
            <a:ext cx="58357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(2) </a:t>
            </a:r>
            <a:r>
              <a:rPr lang="en-US" altLang="ko-KR" sz="1400" dirty="0" err="1"/>
              <a:t>scikit-liearn</a:t>
            </a:r>
            <a:r>
              <a:rPr lang="en-US" altLang="ko-KR" sz="1400" dirty="0"/>
              <a:t> </a:t>
            </a:r>
            <a:r>
              <a:rPr lang="ko-KR" altLang="en-US" sz="1400" dirty="0"/>
              <a:t>사용방법</a:t>
            </a:r>
            <a:br>
              <a:rPr lang="ko-KR" altLang="en-US" sz="1400" dirty="0"/>
            </a:br>
            <a:r>
              <a:rPr lang="en-US" altLang="ko-KR" sz="1400" dirty="0"/>
              <a:t>print("(2) by </a:t>
            </a:r>
            <a:r>
              <a:rPr lang="en-US" altLang="ko-KR" sz="1400" dirty="0" err="1"/>
              <a:t>scikit</a:t>
            </a:r>
            <a:r>
              <a:rPr lang="en-US" altLang="ko-KR" sz="1400" dirty="0"/>
              <a:t>-learn")</a:t>
            </a:r>
            <a:br>
              <a:rPr lang="en-US" altLang="ko-KR" sz="1400" dirty="0"/>
            </a:br>
            <a:r>
              <a:rPr lang="en-US" altLang="ko-KR" sz="1400" dirty="0"/>
              <a:t>for alpha in [0.0, 0.01, 0.1, 1, 10]: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ridge_reg</a:t>
            </a:r>
            <a:r>
              <a:rPr lang="en-US" altLang="ko-KR" sz="1400" dirty="0"/>
              <a:t> = Ridge(</a:t>
            </a:r>
            <a:r>
              <a:rPr lang="en-US" altLang="ko-KR" sz="1400" dirty="0" err="1"/>
              <a:t>alpha,fit_intercept</a:t>
            </a:r>
            <a:r>
              <a:rPr lang="en-US" altLang="ko-KR" sz="1400" dirty="0"/>
              <a:t>=False, solver="</a:t>
            </a:r>
            <a:r>
              <a:rPr lang="en-US" altLang="ko-KR" sz="1400" dirty="0" err="1"/>
              <a:t>cholesky</a:t>
            </a:r>
            <a:r>
              <a:rPr lang="en-US" altLang="ko-KR" sz="1400" dirty="0"/>
              <a:t>")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ridge_reg.fit</a:t>
            </a:r>
            <a:r>
              <a:rPr lang="en-US" altLang="ko-KR" sz="1400" dirty="0"/>
              <a:t>(x, 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beta = </a:t>
            </a:r>
            <a:r>
              <a:rPr lang="en-US" altLang="ko-KR" sz="1400" dirty="0" err="1"/>
              <a:t>ridge_reg.coef</a:t>
            </a:r>
            <a:r>
              <a:rPr lang="en-US" altLang="ko-KR" sz="1400" dirty="0"/>
              <a:t>_</a:t>
            </a:r>
            <a:br>
              <a:rPr lang="en-US" altLang="ko-KR" sz="1400" dirty="0"/>
            </a:br>
            <a:r>
              <a:rPr lang="en-US" altLang="ko-KR" sz="1400" dirty="0"/>
              <a:t>    print("alpha", alpha)</a:t>
            </a:r>
            <a:br>
              <a:rPr lang="en-US" altLang="ko-KR" sz="1400" dirty="0"/>
            </a:br>
            <a:r>
              <a:rPr lang="en-US" altLang="ko-KR" sz="1400" dirty="0"/>
              <a:t>    print("beta", beta)</a:t>
            </a:r>
            <a:br>
              <a:rPr lang="en-US" altLang="ko-KR" sz="1400" dirty="0"/>
            </a:br>
            <a:r>
              <a:rPr lang="en-US" altLang="ko-KR" sz="1400" dirty="0"/>
              <a:t>    print("r-squared", </a:t>
            </a:r>
            <a:r>
              <a:rPr lang="en-US" altLang="ko-KR" sz="1400" dirty="0" err="1"/>
              <a:t>multiple_r_squared</a:t>
            </a:r>
            <a:r>
              <a:rPr lang="en-US" altLang="ko-KR" sz="1400" dirty="0"/>
              <a:t>(x, 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, beta</a:t>
            </a:r>
            <a:r>
              <a:rPr lang="en-US" altLang="ko-KR" sz="1400" dirty="0" smtClean="0"/>
              <a:t>))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480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실험결과 해석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알파가 커질 수록</a:t>
            </a:r>
            <a:r>
              <a:rPr lang="en-US" altLang="ko-KR" sz="1600" dirty="0" smtClean="0"/>
              <a:t>: beta</a:t>
            </a:r>
            <a:r>
              <a:rPr lang="ko-KR" altLang="en-US" sz="1600" dirty="0" smtClean="0"/>
              <a:t>가 작아진다</a:t>
            </a:r>
            <a:r>
              <a:rPr lang="en-US" altLang="ko-KR" sz="1600" dirty="0" smtClean="0"/>
              <a:t>. R</a:t>
            </a:r>
            <a:r>
              <a:rPr lang="en-US" altLang="ko-KR" sz="1600" baseline="30000" dirty="0" smtClean="0"/>
              <a:t>2</a:t>
            </a:r>
            <a:r>
              <a:rPr lang="ko-KR" altLang="en-US" sz="1600" dirty="0" smtClean="0"/>
              <a:t>가 작아진다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200" dirty="0" smtClean="0"/>
              <a:t>교재 방법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네번째</a:t>
            </a:r>
            <a:r>
              <a:rPr lang="ko-KR" altLang="en-US" sz="1200" dirty="0" smtClean="0"/>
              <a:t> 계수가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에 근접 </a:t>
            </a:r>
            <a:r>
              <a:rPr lang="en-US" altLang="ko-KR" sz="1200" dirty="0" smtClean="0">
                <a:sym typeface="Wingdings" pitchFamily="2" charset="2"/>
              </a:rPr>
              <a:t> </a:t>
            </a:r>
            <a:r>
              <a:rPr lang="ko-KR" altLang="en-US" sz="1200" dirty="0" smtClean="0">
                <a:sym typeface="Wingdings" pitchFamily="2" charset="2"/>
              </a:rPr>
              <a:t>박사학위 여부는 항을 없애도 되는 정도로 작아짐</a:t>
            </a:r>
            <a:endParaRPr lang="en-US" altLang="ko-KR" sz="1200" dirty="0" smtClean="0">
              <a:sym typeface="Wingdings" pitchFamily="2" charset="2"/>
            </a:endParaRPr>
          </a:p>
          <a:p>
            <a:pPr lvl="2"/>
            <a:r>
              <a:rPr lang="en-US" altLang="ko-KR" sz="1200" dirty="0" err="1" smtClean="0">
                <a:sym typeface="Wingdings" pitchFamily="2" charset="2"/>
              </a:rPr>
              <a:t>Scikit</a:t>
            </a:r>
            <a:r>
              <a:rPr lang="en-US" altLang="ko-KR" sz="1200" dirty="0" smtClean="0">
                <a:sym typeface="Wingdings" pitchFamily="2" charset="2"/>
              </a:rPr>
              <a:t>-learn: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네번째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계수가 커짐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이유 불분명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en-US" sz="1600" dirty="0" smtClean="0"/>
              <a:t>알파가 </a:t>
            </a:r>
            <a:r>
              <a:rPr lang="en-US" altLang="ko-KR" sz="1600" dirty="0" smtClean="0"/>
              <a:t>0.0</a:t>
            </a:r>
            <a:r>
              <a:rPr lang="ko-KR" altLang="en-US" sz="1600" dirty="0" smtClean="0"/>
              <a:t>이면 기존 방법과 동일하다</a:t>
            </a:r>
            <a:r>
              <a:rPr lang="en-US" altLang="ko-KR" sz="1600" dirty="0" smtClean="0"/>
              <a:t>. </a:t>
            </a:r>
          </a:p>
          <a:p>
            <a:pPr lvl="2"/>
            <a:r>
              <a:rPr lang="en-US" altLang="ko-KR" sz="1400" dirty="0" smtClean="0"/>
              <a:t>TP page 6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alpha=0</a:t>
            </a:r>
            <a:r>
              <a:rPr lang="ko-KR" altLang="en-US" sz="1400" dirty="0" smtClean="0"/>
              <a:t>일 경우 교재방법을 비교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50518" y="2609468"/>
            <a:ext cx="3744415" cy="4131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en-US" altLang="ko-KR" sz="1050" dirty="0"/>
              <a:t>1) by Textbook</a:t>
            </a:r>
          </a:p>
          <a:p>
            <a:r>
              <a:rPr lang="en-US" altLang="ko-KR" sz="1050" dirty="0"/>
              <a:t>alpha 0.0</a:t>
            </a:r>
          </a:p>
          <a:p>
            <a:r>
              <a:rPr lang="en-US" altLang="ko-KR" sz="1050" dirty="0"/>
              <a:t>beta [30.619881701311712, 0.9702056472470465, -1.8671913880379478, 0.9163711597955347]</a:t>
            </a:r>
          </a:p>
          <a:p>
            <a:r>
              <a:rPr lang="en-US" altLang="ko-KR" sz="1050" dirty="0"/>
              <a:t>r-squared 0.6800074955952597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0.01</a:t>
            </a:r>
          </a:p>
          <a:p>
            <a:r>
              <a:rPr lang="en-US" altLang="ko-KR" sz="1050" dirty="0"/>
              <a:t>beta [30.55985204967343, 0.9730655363505671, -1.8624424625144256, 0.9317665551046306]</a:t>
            </a:r>
          </a:p>
          <a:p>
            <a:r>
              <a:rPr lang="en-US" altLang="ko-KR" sz="1050" dirty="0"/>
              <a:t>r-squared 0.680010213297079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0.1</a:t>
            </a:r>
          </a:p>
          <a:p>
            <a:r>
              <a:rPr lang="en-US" altLang="ko-KR" sz="1050" dirty="0"/>
              <a:t>beta [30.894860179735474, 0.9490275238632391, -1.8501720889216575, 0.5325129720515789]</a:t>
            </a:r>
          </a:p>
          <a:p>
            <a:r>
              <a:rPr lang="en-US" altLang="ko-KR" sz="1050" dirty="0"/>
              <a:t>r-squared 0.6797276241305292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1</a:t>
            </a:r>
          </a:p>
          <a:p>
            <a:r>
              <a:rPr lang="en-US" altLang="ko-KR" sz="1050" dirty="0"/>
              <a:t>beta [30.666778908554885, 0.908635996761392, -1.6938673046100265, 0.09370161190283018]</a:t>
            </a:r>
          </a:p>
          <a:p>
            <a:r>
              <a:rPr lang="en-US" altLang="ko-KR" sz="1050" dirty="0"/>
              <a:t>r-squared 0.6757061537631815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10</a:t>
            </a:r>
          </a:p>
          <a:p>
            <a:r>
              <a:rPr lang="en-US" altLang="ko-KR" sz="1050" dirty="0"/>
              <a:t>beta [28.372861060795607, 0.7307660860322116, -0.9212163182015426, -0.018495551723207087]</a:t>
            </a:r>
          </a:p>
          <a:p>
            <a:r>
              <a:rPr lang="en-US" altLang="ko-KR" sz="1050" dirty="0"/>
              <a:t>r-squared </a:t>
            </a:r>
            <a:r>
              <a:rPr lang="en-US" altLang="ko-KR" sz="1050" dirty="0" smtClean="0"/>
              <a:t>0.5752138470466858</a:t>
            </a:r>
            <a:endParaRPr lang="en-US" altLang="ko-KR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024368" y="2609468"/>
            <a:ext cx="3724096" cy="3647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050" dirty="0" smtClean="0"/>
              <a:t>(</a:t>
            </a:r>
            <a:r>
              <a:rPr lang="en-US" altLang="ko-KR" sz="1050" dirty="0"/>
              <a:t>2) by </a:t>
            </a:r>
            <a:r>
              <a:rPr lang="en-US" altLang="ko-KR" sz="1050" dirty="0" err="1"/>
              <a:t>scikit</a:t>
            </a:r>
            <a:r>
              <a:rPr lang="en-US" altLang="ko-KR" sz="1050" dirty="0"/>
              <a:t>-learn</a:t>
            </a:r>
          </a:p>
          <a:p>
            <a:r>
              <a:rPr lang="en-US" altLang="ko-KR" sz="1050" dirty="0"/>
              <a:t>alpha 0.0</a:t>
            </a:r>
          </a:p>
          <a:p>
            <a:r>
              <a:rPr lang="en-US" altLang="ko-KR" sz="1050" dirty="0"/>
              <a:t>beta [30.57901812  0.97250518 -1.86503639  0.9232007 ]</a:t>
            </a:r>
          </a:p>
          <a:p>
            <a:r>
              <a:rPr lang="en-US" altLang="ko-KR" sz="1050" dirty="0"/>
              <a:t>r-squared </a:t>
            </a:r>
            <a:r>
              <a:rPr lang="en-US" altLang="ko-KR" sz="1050" dirty="0" smtClean="0"/>
              <a:t>0.680011018137578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0.01</a:t>
            </a:r>
          </a:p>
          <a:p>
            <a:r>
              <a:rPr lang="en-US" altLang="ko-KR" sz="1050" dirty="0"/>
              <a:t>beta [30.56555863  0.97315162 -1.86430576  0.93121775]</a:t>
            </a:r>
          </a:p>
          <a:p>
            <a:r>
              <a:rPr lang="en-US" altLang="ko-KR" sz="1050" dirty="0"/>
              <a:t>r-squared </a:t>
            </a:r>
            <a:r>
              <a:rPr lang="en-US" altLang="ko-KR" sz="1050" dirty="0" smtClean="0"/>
              <a:t>0.6800108124136233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0.1</a:t>
            </a:r>
          </a:p>
          <a:p>
            <a:r>
              <a:rPr lang="en-US" altLang="ko-KR" sz="1050" dirty="0"/>
              <a:t>beta [30.44516026  0.9789323  -1.85775945  1.00281706]</a:t>
            </a:r>
          </a:p>
          <a:p>
            <a:r>
              <a:rPr lang="en-US" altLang="ko-KR" sz="1050" dirty="0"/>
              <a:t>r-squared </a:t>
            </a:r>
            <a:r>
              <a:rPr lang="en-US" altLang="ko-KR" sz="1050" dirty="0" smtClean="0"/>
              <a:t>0.6799906690838682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1</a:t>
            </a:r>
          </a:p>
          <a:p>
            <a:r>
              <a:rPr lang="en-US" altLang="ko-KR" sz="1050" dirty="0"/>
              <a:t>beta [29.30966256  1.03328219 -1.79503594  1.66743299]</a:t>
            </a:r>
          </a:p>
          <a:p>
            <a:r>
              <a:rPr lang="en-US" altLang="ko-KR" sz="1050" dirty="0"/>
              <a:t>r-squared </a:t>
            </a:r>
            <a:r>
              <a:rPr lang="en-US" altLang="ko-KR" sz="1050" dirty="0" smtClean="0"/>
              <a:t>0.6781795075104573</a:t>
            </a:r>
          </a:p>
          <a:p>
            <a:endParaRPr lang="en-US" altLang="ko-KR" sz="1050" dirty="0"/>
          </a:p>
          <a:p>
            <a:r>
              <a:rPr lang="en-US" altLang="ko-KR" sz="1050" dirty="0"/>
              <a:t>alpha 10</a:t>
            </a:r>
          </a:p>
          <a:p>
            <a:r>
              <a:rPr lang="en-US" altLang="ko-KR" sz="1050" dirty="0"/>
              <a:t>beta [22.10873619  1.36817741 -1.34040676  5.26622314]</a:t>
            </a:r>
          </a:p>
          <a:p>
            <a:r>
              <a:rPr lang="en-US" altLang="ko-KR" sz="1050" dirty="0"/>
              <a:t>r-squared 0.5963528356003911</a:t>
            </a:r>
          </a:p>
          <a:p>
            <a:endParaRPr lang="en-US" altLang="ko-KR" sz="1050" dirty="0"/>
          </a:p>
          <a:p>
            <a:r>
              <a:rPr lang="en-US" altLang="ko-KR" sz="1050" dirty="0"/>
              <a:t>Process finished with exit code </a:t>
            </a:r>
            <a:r>
              <a:rPr lang="en-US" altLang="ko-KR" sz="1050" dirty="0" smtClean="0"/>
              <a:t>0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23082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861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15.1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42928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ko-KR" altLang="en-US" sz="2800" dirty="0" smtClean="0"/>
              <a:t>요구사항</a:t>
            </a:r>
            <a:endParaRPr lang="en-US" altLang="ko-KR" sz="2800" dirty="0" smtClean="0"/>
          </a:p>
          <a:p>
            <a:pPr lvl="1">
              <a:spcBef>
                <a:spcPct val="0"/>
              </a:spcBef>
            </a:pPr>
            <a:r>
              <a:rPr lang="ko-KR" altLang="en-US" dirty="0"/>
              <a:t>더 많은 </a:t>
            </a:r>
            <a:r>
              <a:rPr lang="ko-KR" altLang="en-US" dirty="0" smtClean="0"/>
              <a:t>독립변수를 도입하여 정확도 향상 </a:t>
            </a:r>
            <a:endParaRPr lang="en-US" altLang="ko-KR" sz="2000" dirty="0" smtClean="0"/>
          </a:p>
          <a:p>
            <a:pPr lvl="2">
              <a:spcBef>
                <a:spcPct val="0"/>
              </a:spcBef>
            </a:pPr>
            <a:r>
              <a:rPr lang="ko-KR" altLang="en-US" sz="1600" dirty="0" smtClean="0"/>
              <a:t>추가 독립변수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하루 평균근무시간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박사학위 취득여부</a:t>
            </a:r>
            <a:endParaRPr lang="en-US" altLang="ko-KR" sz="1600" dirty="0" smtClean="0"/>
          </a:p>
          <a:p>
            <a:pPr lvl="1">
              <a:spcBef>
                <a:spcPct val="0"/>
              </a:spcBef>
            </a:pP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Bef>
                <a:spcPct val="0"/>
              </a:spcBef>
            </a:pP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 = </a:t>
            </a:r>
            <a:r>
              <a:rPr lang="ko-KR" altLang="en-US" dirty="0" smtClean="0">
                <a:sym typeface="Symbol"/>
              </a:rPr>
              <a:t></a:t>
            </a:r>
            <a:r>
              <a:rPr lang="en-US" altLang="ko-KR" dirty="0" smtClean="0">
                <a:sym typeface="Symbol"/>
              </a:rPr>
              <a:t>+</a:t>
            </a:r>
            <a:r>
              <a:rPr lang="ko-KR" altLang="en-US" dirty="0" smtClean="0">
                <a:sym typeface="Symbol"/>
              </a:rPr>
              <a:t></a:t>
            </a:r>
            <a:r>
              <a:rPr lang="en-US" altLang="ko-KR" baseline="-25000" dirty="0" smtClean="0">
                <a:sym typeface="Symbol"/>
              </a:rPr>
              <a:t>1</a:t>
            </a:r>
            <a:r>
              <a:rPr lang="en-US" altLang="ko-KR" dirty="0" smtClean="0">
                <a:sym typeface="Symbol"/>
              </a:rPr>
              <a:t>*(</a:t>
            </a:r>
            <a:r>
              <a:rPr lang="ko-KR" altLang="en-US" dirty="0" err="1" smtClean="0">
                <a:sym typeface="Symbol"/>
              </a:rPr>
              <a:t>친구수</a:t>
            </a:r>
            <a:r>
              <a:rPr lang="en-US" altLang="ko-KR" dirty="0" smtClean="0">
                <a:sym typeface="Symbol"/>
              </a:rPr>
              <a:t>)</a:t>
            </a:r>
            <a:r>
              <a:rPr lang="en-US" altLang="ko-KR" dirty="0">
                <a:sym typeface="Symbol"/>
              </a:rPr>
              <a:t> +</a:t>
            </a:r>
            <a:r>
              <a:rPr lang="en-US" altLang="ko-KR" dirty="0" smtClean="0">
                <a:sym typeface="Symbol"/>
              </a:rPr>
              <a:t> </a:t>
            </a:r>
            <a:r>
              <a:rPr lang="ko-KR" altLang="en-US" dirty="0" smtClean="0">
                <a:sym typeface="Symbol"/>
              </a:rPr>
              <a:t></a:t>
            </a:r>
            <a:r>
              <a:rPr lang="en-US" altLang="ko-KR" baseline="-25000" dirty="0" smtClean="0">
                <a:sym typeface="Symbol"/>
              </a:rPr>
              <a:t>2 </a:t>
            </a:r>
            <a:r>
              <a:rPr lang="en-US" altLang="ko-KR" dirty="0" smtClean="0">
                <a:sym typeface="Symbol"/>
              </a:rPr>
              <a:t>*(</a:t>
            </a:r>
            <a:r>
              <a:rPr lang="ko-KR" altLang="en-US" dirty="0" smtClean="0">
                <a:sym typeface="Symbol"/>
              </a:rPr>
              <a:t>근무시간</a:t>
            </a:r>
            <a:r>
              <a:rPr lang="en-US" altLang="ko-KR" dirty="0" smtClean="0">
                <a:sym typeface="Symbol"/>
              </a:rPr>
              <a:t>)</a:t>
            </a:r>
            <a:r>
              <a:rPr lang="en-US" altLang="ko-KR" dirty="0">
                <a:sym typeface="Symbol"/>
              </a:rPr>
              <a:t> + </a:t>
            </a:r>
            <a:r>
              <a:rPr lang="ko-KR" altLang="en-US" dirty="0" smtClean="0">
                <a:sym typeface="Symbol"/>
              </a:rPr>
              <a:t></a:t>
            </a:r>
            <a:r>
              <a:rPr lang="en-US" altLang="ko-KR" baseline="-25000" dirty="0" smtClean="0">
                <a:sym typeface="Symbol"/>
              </a:rPr>
              <a:t>3 </a:t>
            </a:r>
            <a:r>
              <a:rPr lang="en-US" altLang="ko-KR" dirty="0" smtClean="0">
                <a:sym typeface="Symbol"/>
              </a:rPr>
              <a:t>*(</a:t>
            </a:r>
            <a:r>
              <a:rPr lang="ko-KR" altLang="en-US" dirty="0" smtClean="0">
                <a:sym typeface="Symbol"/>
              </a:rPr>
              <a:t>박사학위취득여부</a:t>
            </a:r>
            <a:r>
              <a:rPr lang="en-US" altLang="ko-KR" dirty="0" smtClean="0">
                <a:sym typeface="Symbol"/>
              </a:rPr>
              <a:t>)+</a:t>
            </a:r>
            <a:endParaRPr lang="en-US" altLang="ko-KR" dirty="0"/>
          </a:p>
          <a:p>
            <a:pPr lvl="3">
              <a:spcBef>
                <a:spcPct val="0"/>
              </a:spcBef>
            </a:pPr>
            <a:r>
              <a:rPr lang="ko-KR" altLang="en-US" dirty="0"/>
              <a:t>범주변수</a:t>
            </a:r>
            <a:r>
              <a:rPr lang="en-US" altLang="ko-KR" dirty="0"/>
              <a:t>-&gt;</a:t>
            </a:r>
            <a:r>
              <a:rPr lang="ko-KR" altLang="en-US" dirty="0"/>
              <a:t>연속변수로 변환</a:t>
            </a:r>
            <a:r>
              <a:rPr lang="en-US" altLang="ko-KR" dirty="0"/>
              <a:t>: </a:t>
            </a:r>
            <a:r>
              <a:rPr lang="ko-KR" altLang="en-US" sz="1600" dirty="0" smtClean="0"/>
              <a:t>박사학위취득의 </a:t>
            </a:r>
            <a:r>
              <a:rPr lang="en-US" altLang="ko-KR" sz="1600" dirty="0" smtClean="0"/>
              <a:t>dummy variable</a:t>
            </a:r>
            <a:r>
              <a:rPr lang="ko-KR" altLang="en-US" sz="1600" dirty="0" smtClean="0"/>
              <a:t>화</a:t>
            </a:r>
            <a:endParaRPr lang="en-US" altLang="ko-KR" sz="1600" dirty="0" smtClean="0"/>
          </a:p>
          <a:p>
            <a:pPr lvl="4">
              <a:spcBef>
                <a:spcPct val="0"/>
              </a:spcBef>
            </a:pPr>
            <a:r>
              <a:rPr lang="en-US" altLang="ko-KR" sz="1400" dirty="0" smtClean="0"/>
              <a:t>0-</a:t>
            </a:r>
            <a:r>
              <a:rPr lang="ko-KR" altLang="en-US" sz="1400" dirty="0" err="1" smtClean="0"/>
              <a:t>비취득</a:t>
            </a:r>
            <a:r>
              <a:rPr lang="en-US" altLang="ko-KR" sz="1400" dirty="0" smtClean="0"/>
              <a:t>, 1-</a:t>
            </a:r>
            <a:r>
              <a:rPr lang="ko-KR" altLang="en-US" sz="1400" dirty="0" smtClean="0"/>
              <a:t>취득</a:t>
            </a:r>
            <a:endParaRPr lang="en-US" altLang="ko-KR" dirty="0" smtClean="0"/>
          </a:p>
          <a:p>
            <a:pPr lvl="3">
              <a:spcBef>
                <a:spcPct val="0"/>
              </a:spcBef>
            </a:pPr>
            <a:endParaRPr lang="en-US" altLang="ko-KR" sz="1600" dirty="0"/>
          </a:p>
          <a:p>
            <a:pPr>
              <a:spcBef>
                <a:spcPct val="0"/>
              </a:spcBef>
            </a:pPr>
            <a:r>
              <a:rPr lang="ko-KR" altLang="en-US" dirty="0"/>
              <a:t>다중회귀</a:t>
            </a:r>
            <a:r>
              <a:rPr lang="en-US" altLang="ko-KR" dirty="0"/>
              <a:t>(Multiple Regression) </a:t>
            </a:r>
            <a:r>
              <a:rPr lang="ko-KR" altLang="en-US" sz="2400" dirty="0" smtClean="0"/>
              <a:t>모델</a:t>
            </a:r>
            <a:endParaRPr lang="en-US" altLang="ko-KR" sz="2400" dirty="0" smtClean="0"/>
          </a:p>
          <a:p>
            <a:pPr lvl="1">
              <a:spcBef>
                <a:spcPts val="600"/>
              </a:spcBef>
            </a:pPr>
            <a:r>
              <a:rPr lang="en-US" altLang="ko-KR" dirty="0" smtClean="0"/>
              <a:t>k</a:t>
            </a:r>
            <a:r>
              <a:rPr lang="ko-KR" altLang="en-US" dirty="0" smtClean="0"/>
              <a:t>개의 독립변수에 대한 회귀모델</a:t>
            </a:r>
            <a:endParaRPr lang="en-US" altLang="ko-KR" dirty="0" smtClean="0"/>
          </a:p>
          <a:p>
            <a:pPr marL="576263" lvl="2" indent="0">
              <a:spcBef>
                <a:spcPts val="600"/>
              </a:spcBef>
              <a:buNone/>
            </a:pP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	</a:t>
            </a:r>
            <a:r>
              <a:rPr lang="en-US" altLang="ko-KR" i="1" dirty="0" err="1" smtClean="0">
                <a:latin typeface="times" pitchFamily="18" charset="0"/>
                <a:cs typeface="times" pitchFamily="18" charset="0"/>
              </a:rPr>
              <a:t>y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</a:rPr>
              <a:t> </a:t>
            </a:r>
            <a:r>
              <a:rPr lang="en-US" altLang="ko-KR" i="1" dirty="0">
                <a:latin typeface="times" pitchFamily="18" charset="0"/>
                <a:cs typeface="times" pitchFamily="18" charset="0"/>
              </a:rPr>
              <a:t>=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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1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i1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+ </a:t>
            </a:r>
            <a:r>
              <a:rPr lang="ko-KR" altLang="en-US" i="1" dirty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2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2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+…+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k</a:t>
            </a:r>
            <a:r>
              <a:rPr lang="en-US" altLang="ko-KR" i="1" dirty="0" err="1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ik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+</a:t>
            </a:r>
          </a:p>
          <a:p>
            <a:pPr lvl="1">
              <a:spcBef>
                <a:spcPts val="600"/>
              </a:spcBef>
            </a:pPr>
            <a:r>
              <a:rPr lang="en-US" altLang="ko-KR" dirty="0" err="1" smtClean="0"/>
              <a:t>Vectorization</a:t>
            </a:r>
            <a:endParaRPr lang="en-US" altLang="ko-KR" dirty="0" smtClean="0"/>
          </a:p>
          <a:p>
            <a:pPr lvl="2">
              <a:spcBef>
                <a:spcPts val="600"/>
              </a:spcBef>
            </a:pP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=[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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1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 ,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2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 ,…,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k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]</a:t>
            </a:r>
          </a:p>
          <a:p>
            <a:pPr lvl="2">
              <a:spcBef>
                <a:spcPts val="600"/>
              </a:spcBef>
            </a:pP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x=[x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i1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,x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i2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,…, </a:t>
            </a:r>
            <a:r>
              <a:rPr lang="en-US" altLang="ko-KR" i="1" dirty="0" err="1" smtClean="0">
                <a:latin typeface="times" pitchFamily="18" charset="0"/>
                <a:cs typeface="times" pitchFamily="18" charset="0"/>
                <a:sym typeface="Symbol"/>
              </a:rPr>
              <a:t>x</a:t>
            </a:r>
            <a:r>
              <a:rPr lang="en-US" altLang="ko-KR" i="1" baseline="-25000" dirty="0" err="1" smtClean="0">
                <a:latin typeface="times" pitchFamily="18" charset="0"/>
                <a:cs typeface="times" pitchFamily="18" charset="0"/>
                <a:sym typeface="Symbol"/>
              </a:rPr>
              <a:t>ik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], x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i1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=1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이라고 가정</a:t>
            </a:r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marL="347663" lvl="1" indent="0">
              <a:spcBef>
                <a:spcPts val="600"/>
              </a:spcBef>
              <a:buNone/>
            </a:pPr>
            <a:endParaRPr lang="en-US" altLang="ko-K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68144" y="5085184"/>
            <a:ext cx="257743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# predict</a:t>
            </a:r>
            <a:r>
              <a:rPr lang="ko-KR" altLang="en-US" dirty="0" smtClean="0"/>
              <a:t>함수의 변화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predict</a:t>
            </a:r>
            <a:r>
              <a:rPr lang="en-US" altLang="ko-KR" dirty="0"/>
              <a:t>(</a:t>
            </a:r>
            <a:r>
              <a:rPr lang="en-US" altLang="ko-KR" dirty="0" err="1"/>
              <a:t>x_i</a:t>
            </a:r>
            <a:r>
              <a:rPr lang="en-US" altLang="ko-KR" dirty="0"/>
              <a:t>, </a:t>
            </a:r>
            <a:r>
              <a:rPr lang="en-US" altLang="ko-KR" dirty="0"/>
              <a:t>beta):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/>
              <a:t>return </a:t>
            </a:r>
            <a:r>
              <a:rPr lang="en-US" altLang="ko-KR" dirty="0" smtClean="0"/>
              <a:t>dot(</a:t>
            </a:r>
            <a:r>
              <a:rPr lang="en-US" altLang="ko-KR" dirty="0" err="1" smtClean="0"/>
              <a:t>x_i</a:t>
            </a:r>
            <a:r>
              <a:rPr lang="en-US" altLang="ko-KR" dirty="0"/>
              <a:t>, </a:t>
            </a:r>
            <a:r>
              <a:rPr lang="en-US" altLang="ko-KR" dirty="0"/>
              <a:t>beta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9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15.2 </a:t>
            </a:r>
            <a:r>
              <a:rPr lang="ko-KR" altLang="en-US" dirty="0" err="1" smtClean="0"/>
              <a:t>최소자승법에</a:t>
            </a:r>
            <a:r>
              <a:rPr lang="ko-KR" altLang="en-US" dirty="0" smtClean="0"/>
              <a:t> 대한 </a:t>
            </a:r>
            <a:r>
              <a:rPr lang="ko-KR" altLang="en-US" dirty="0" err="1" smtClean="0"/>
              <a:t>몇가지</a:t>
            </a:r>
            <a:r>
              <a:rPr lang="ko-KR" altLang="en-US" dirty="0" smtClean="0"/>
              <a:t> 추가 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전제조건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열은 서로 일차독립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일차독립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벡터도 다른 벡터의 선형결합으로 만들어질 수 없음</a:t>
            </a:r>
            <a:endParaRPr lang="en-US" altLang="ko-KR" dirty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의 모든 열은 오류 </a:t>
            </a:r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 </a:t>
            </a:r>
            <a:r>
              <a:rPr lang="ko-KR" altLang="en-US" dirty="0" smtClean="0"/>
              <a:t>과 상관관계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67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15.3 </a:t>
            </a:r>
            <a:r>
              <a:rPr lang="ko-KR" altLang="en-US" dirty="0" smtClean="0"/>
              <a:t>모델학습하기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830897"/>
            <a:ext cx="74168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 </a:t>
            </a:r>
            <a:r>
              <a:rPr lang="ko-KR" altLang="en-US" sz="1200" dirty="0" err="1" smtClean="0"/>
              <a:t>경사하강법을</a:t>
            </a:r>
            <a:r>
              <a:rPr lang="ko-KR" altLang="en-US" sz="1200" dirty="0" smtClean="0"/>
              <a:t> 이용한 </a:t>
            </a:r>
            <a:r>
              <a:rPr lang="ko-KR" altLang="en-US" sz="1200" dirty="0" err="1" smtClean="0"/>
              <a:t>모델값</a:t>
            </a:r>
            <a:r>
              <a:rPr lang="ko-KR" altLang="en-US" sz="1200" dirty="0" smtClean="0"/>
              <a:t> 접근 </a:t>
            </a:r>
            <a:endParaRPr lang="en-US" altLang="ko-KR" sz="1200" dirty="0" smtClean="0"/>
          </a:p>
          <a:p>
            <a:r>
              <a:rPr lang="en-US" altLang="ko-KR" sz="1200" dirty="0" smtClean="0"/>
              <a:t># stochastic gradient descent(SGD): [</a:t>
            </a:r>
            <a:r>
              <a:rPr lang="en-US" altLang="ko-KR" sz="1200" dirty="0" err="1" smtClean="0"/>
              <a:t>yi</a:t>
            </a:r>
            <a:r>
              <a:rPr lang="en-US" altLang="ko-KR" sz="1200" dirty="0" smtClean="0"/>
              <a:t>-predict(xi)]**2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미분값을</a:t>
            </a:r>
            <a:r>
              <a:rPr lang="ko-KR" altLang="en-US" sz="1200" dirty="0" smtClean="0"/>
              <a:t> 이용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squared_error_gradient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y_i</a:t>
            </a:r>
            <a:r>
              <a:rPr lang="en-US" altLang="ko-KR" sz="1200" dirty="0"/>
              <a:t>, </a:t>
            </a:r>
            <a:r>
              <a:rPr lang="en-US" altLang="ko-KR" sz="1200" dirty="0"/>
              <a:t>beta):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"""the gradient corresponding to the </a:t>
            </a:r>
            <a:r>
              <a:rPr lang="en-US" altLang="ko-KR" sz="1200" i="1" dirty="0" err="1"/>
              <a:t>ith</a:t>
            </a:r>
            <a:r>
              <a:rPr lang="en-US" altLang="ko-KR" sz="1200" i="1" dirty="0"/>
              <a:t> squared error term"""</a:t>
            </a:r>
            <a:br>
              <a:rPr lang="en-US" altLang="ko-KR" sz="1200" i="1" dirty="0"/>
            </a:br>
            <a:r>
              <a:rPr lang="en-US" altLang="ko-KR" sz="1200" i="1" dirty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/>
              <a:t>[-</a:t>
            </a:r>
            <a:r>
              <a:rPr lang="en-US" altLang="ko-KR" sz="1200" dirty="0"/>
              <a:t>2 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x_ij</a:t>
            </a:r>
            <a:r>
              <a:rPr lang="en-US" altLang="ko-KR" sz="1200" dirty="0"/>
              <a:t> * error(</a:t>
            </a:r>
            <a:r>
              <a:rPr lang="en-US" altLang="ko-KR" sz="1200" dirty="0" err="1"/>
              <a:t>x_i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y_i</a:t>
            </a:r>
            <a:r>
              <a:rPr lang="en-US" altLang="ko-KR" sz="1200" dirty="0"/>
              <a:t>, </a:t>
            </a:r>
            <a:r>
              <a:rPr lang="en-US" altLang="ko-KR" sz="1200" dirty="0"/>
              <a:t>beta)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x_ij</a:t>
            </a:r>
            <a:r>
              <a:rPr lang="en-US" altLang="ko-KR" sz="1200" dirty="0"/>
              <a:t> </a:t>
            </a:r>
            <a:r>
              <a:rPr lang="en-US" altLang="ko-KR" sz="1200" dirty="0"/>
              <a:t>in </a:t>
            </a:r>
            <a:r>
              <a:rPr lang="en-US" altLang="ko-KR" sz="1200" dirty="0" err="1"/>
              <a:t>x_i</a:t>
            </a:r>
            <a:r>
              <a:rPr lang="en-US" altLang="ko-KR" sz="1200" dirty="0"/>
              <a:t>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estimate_beta</a:t>
            </a:r>
            <a:r>
              <a:rPr lang="en-US" altLang="ko-KR" sz="1200" dirty="0"/>
              <a:t>(x</a:t>
            </a:r>
            <a:r>
              <a:rPr lang="en-US" altLang="ko-KR" sz="1200" dirty="0"/>
              <a:t>, </a:t>
            </a:r>
            <a:r>
              <a:rPr lang="en-US" altLang="ko-KR" sz="1200" dirty="0"/>
              <a:t>y):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beta_initial</a:t>
            </a:r>
            <a:r>
              <a:rPr lang="en-US" altLang="ko-KR" sz="1200" dirty="0"/>
              <a:t> = [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</a:t>
            </a:r>
            <a:r>
              <a:rPr lang="en-US" altLang="ko-KR" sz="1200" dirty="0"/>
              <a:t>for </a:t>
            </a:r>
            <a:r>
              <a:rPr lang="en-US" altLang="ko-KR" sz="1200" dirty="0" err="1"/>
              <a:t>x_i</a:t>
            </a:r>
            <a:r>
              <a:rPr lang="en-US" altLang="ko-KR" sz="1200" dirty="0"/>
              <a:t> in </a:t>
            </a:r>
            <a:r>
              <a:rPr lang="en-US" altLang="ko-KR" sz="1200" dirty="0"/>
              <a:t>x[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]]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return </a:t>
            </a:r>
            <a:r>
              <a:rPr lang="ko-KR" altLang="en-US" sz="1200" dirty="0" smtClean="0"/>
              <a:t>알파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베타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 err="1"/>
              <a:t>minimize_stochastic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squared_error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squared_error_gradient</a:t>
            </a:r>
            <a:r>
              <a:rPr lang="en-US" altLang="ko-KR" sz="1200" dirty="0" smtClean="0"/>
              <a:t>, x</a:t>
            </a:r>
            <a:r>
              <a:rPr lang="en-US" altLang="ko-KR" sz="1200" dirty="0"/>
              <a:t>, </a:t>
            </a:r>
            <a:r>
              <a:rPr lang="en-US" altLang="ko-KR" sz="1200" dirty="0"/>
              <a:t>y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beta_initial</a:t>
            </a:r>
            <a:r>
              <a:rPr lang="en-US" altLang="ko-KR" sz="1200" dirty="0" smtClean="0"/>
              <a:t>, 0.001)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if </a:t>
            </a:r>
            <a:r>
              <a:rPr lang="en-US" altLang="ko-KR" sz="1200" dirty="0"/>
              <a:t>__name__ == </a:t>
            </a:r>
            <a:r>
              <a:rPr lang="en-US" altLang="ko-KR" sz="1200" dirty="0"/>
              <a:t>"__main__"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# </a:t>
            </a:r>
            <a:r>
              <a:rPr lang="en-US" altLang="ko-KR" sz="1200" dirty="0" smtClean="0"/>
              <a:t>Data Settings: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# - 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값을 </a:t>
            </a:r>
            <a:r>
              <a:rPr lang="ko-KR" altLang="en-US" sz="1200" dirty="0"/>
              <a:t>모두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설정하여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알파값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coef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포함하여 유추하도록 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# - 2~4</a:t>
            </a:r>
            <a:r>
              <a:rPr lang="ko-KR" altLang="en-US" sz="1200" dirty="0" smtClean="0"/>
              <a:t>번째 값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친구수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근무시간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박사학위여부</a:t>
            </a:r>
            <a:endParaRPr lang="en-US" altLang="ko-KR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x = [[</a:t>
            </a:r>
            <a:r>
              <a:rPr lang="en-US" altLang="ko-KR" sz="1200" dirty="0"/>
              <a:t>1,49,4,0</a:t>
            </a:r>
            <a:r>
              <a:rPr lang="en-US" altLang="ko-KR" sz="1200" dirty="0"/>
              <a:t>]</a:t>
            </a:r>
            <a:r>
              <a:rPr lang="en-US" altLang="ko-KR" sz="1200" dirty="0"/>
              <a:t>,</a:t>
            </a:r>
            <a:r>
              <a:rPr lang="en-US" altLang="ko-KR" sz="1200" dirty="0"/>
              <a:t>[</a:t>
            </a:r>
            <a:r>
              <a:rPr lang="en-US" altLang="ko-KR" sz="1200" dirty="0"/>
              <a:t>1,41,9,0</a:t>
            </a:r>
            <a:r>
              <a:rPr lang="en-US" altLang="ko-KR" sz="1200" dirty="0" smtClean="0"/>
              <a:t>],…</a:t>
            </a:r>
            <a:r>
              <a:rPr lang="ko-KR" altLang="en-US" sz="1200" dirty="0" smtClean="0"/>
              <a:t>생략</a:t>
            </a:r>
            <a:r>
              <a:rPr lang="en-US" altLang="ko-KR" sz="1200" dirty="0" smtClean="0"/>
              <a:t>…,[</a:t>
            </a:r>
            <a:r>
              <a:rPr lang="en-US" altLang="ko-KR" sz="1200" dirty="0"/>
              <a:t>1,1,5,1</a:t>
            </a:r>
            <a:r>
              <a:rPr lang="en-US" altLang="ko-KR" sz="1200" dirty="0"/>
              <a:t>]]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daily_minutes_good</a:t>
            </a:r>
            <a:r>
              <a:rPr lang="en-US" altLang="ko-KR" sz="1200" dirty="0"/>
              <a:t> = [</a:t>
            </a:r>
            <a:r>
              <a:rPr lang="en-US" altLang="ko-KR" sz="1200" dirty="0"/>
              <a:t>68.77,51.25</a:t>
            </a:r>
            <a:r>
              <a:rPr lang="en-US" altLang="ko-KR" sz="1200" dirty="0" smtClean="0"/>
              <a:t>,</a:t>
            </a:r>
            <a:r>
              <a:rPr lang="en-US" altLang="ko-KR" sz="1200" dirty="0"/>
              <a:t> …</a:t>
            </a:r>
            <a:r>
              <a:rPr lang="ko-KR" altLang="en-US" sz="1200" dirty="0"/>
              <a:t>생략</a:t>
            </a:r>
            <a:r>
              <a:rPr lang="en-US" altLang="ko-KR" sz="1200" dirty="0"/>
              <a:t>…</a:t>
            </a:r>
            <a:r>
              <a:rPr lang="en-US" altLang="ko-KR" sz="1200" dirty="0" smtClean="0"/>
              <a:t>,</a:t>
            </a:r>
            <a:r>
              <a:rPr lang="en-US" altLang="ko-KR" sz="1200" dirty="0"/>
              <a:t>23.84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    </a:t>
            </a:r>
            <a:r>
              <a:rPr lang="en-US" altLang="ko-KR" sz="1200" dirty="0"/>
              <a:t># 15.3 </a:t>
            </a:r>
            <a:r>
              <a:rPr lang="ko-KR" altLang="en-US" sz="1200" dirty="0"/>
              <a:t>모델학습하기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random.seed</a:t>
            </a:r>
            <a:r>
              <a:rPr lang="en-US" altLang="ko-KR" sz="1200" dirty="0"/>
              <a:t>(</a:t>
            </a:r>
            <a:r>
              <a:rPr lang="en-US" altLang="ko-KR" sz="1200" dirty="0"/>
              <a:t>0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beta = </a:t>
            </a:r>
            <a:r>
              <a:rPr lang="en-US" altLang="ko-KR" sz="1200" dirty="0" err="1"/>
              <a:t>estimate_beta</a:t>
            </a:r>
            <a:r>
              <a:rPr lang="en-US" altLang="ko-KR" sz="1200" dirty="0"/>
              <a:t>(x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daily_minutes_good</a:t>
            </a:r>
            <a:r>
              <a:rPr lang="en-US" altLang="ko-KR" sz="1200" dirty="0"/>
              <a:t>) </a:t>
            </a:r>
            <a:r>
              <a:rPr lang="en-US" altLang="ko-KR" sz="1200" dirty="0"/>
              <a:t># [30.63, 0.972, -1.868, 0.911]</a:t>
            </a:r>
            <a:br>
              <a:rPr lang="en-US" altLang="ko-KR" sz="1200" dirty="0"/>
            </a:br>
            <a:r>
              <a:rPr lang="en-US" altLang="ko-KR" sz="1200" dirty="0"/>
              <a:t>    print</a:t>
            </a:r>
            <a:r>
              <a:rPr lang="en-US" altLang="ko-KR" sz="1200" dirty="0"/>
              <a:t>(</a:t>
            </a:r>
            <a:r>
              <a:rPr lang="en-US" altLang="ko-KR" sz="1200" dirty="0"/>
              <a:t>"beta", </a:t>
            </a:r>
            <a:r>
              <a:rPr lang="en-US" altLang="ko-KR" sz="1200" dirty="0"/>
              <a:t>beta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57192"/>
            <a:ext cx="7272808" cy="121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68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/>
              <a:t>을 쓴다면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fit_intercept</a:t>
            </a:r>
            <a:r>
              <a:rPr lang="en-US" altLang="ko-KR" dirty="0" smtClean="0"/>
              <a:t>=False </a:t>
            </a:r>
            <a:r>
              <a:rPr lang="en-US" altLang="ko-KR" dirty="0"/>
              <a:t>: </a:t>
            </a:r>
            <a:r>
              <a:rPr lang="ko-KR" altLang="en-US" dirty="0"/>
              <a:t>알파를 베타의 </a:t>
            </a:r>
            <a:r>
              <a:rPr lang="ko-KR" altLang="en-US" dirty="0" err="1"/>
              <a:t>첫항목으로</a:t>
            </a:r>
            <a:r>
              <a:rPr lang="ko-KR" altLang="en-US" dirty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01731"/>
            <a:ext cx="630037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# 15.3 </a:t>
            </a:r>
            <a:r>
              <a:rPr lang="ko-KR" altLang="en-US" sz="1400" dirty="0"/>
              <a:t>모델학습하기</a:t>
            </a:r>
            <a:br>
              <a:rPr lang="ko-KR" altLang="en-US" sz="1400" dirty="0"/>
            </a:br>
            <a:r>
              <a:rPr lang="en-US" altLang="ko-KR" sz="1400" dirty="0" err="1"/>
              <a:t>random.seed</a:t>
            </a:r>
            <a:r>
              <a:rPr lang="en-US" altLang="ko-KR" sz="1400" dirty="0"/>
              <a:t>(</a:t>
            </a:r>
            <a:r>
              <a:rPr lang="en-US" altLang="ko-KR" sz="1400" dirty="0"/>
              <a:t>0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beta = </a:t>
            </a:r>
            <a:r>
              <a:rPr lang="en-US" altLang="ko-KR" sz="1400" dirty="0" err="1"/>
              <a:t>estimate_beta</a:t>
            </a:r>
            <a:r>
              <a:rPr lang="en-US" altLang="ko-KR" sz="1400" dirty="0"/>
              <a:t>(x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) </a:t>
            </a:r>
            <a:r>
              <a:rPr lang="en-US" altLang="ko-KR" sz="1400" dirty="0"/>
              <a:t># [30.63, 0.972, -1.868, 0.911]</a:t>
            </a:r>
            <a:br>
              <a:rPr lang="en-US" altLang="ko-KR" sz="1400" dirty="0"/>
            </a:b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"beta", </a:t>
            </a:r>
            <a:r>
              <a:rPr lang="en-US" altLang="ko-KR" sz="1400" dirty="0"/>
              <a:t>beta)</a:t>
            </a:r>
            <a:br>
              <a:rPr lang="en-US" altLang="ko-KR" sz="1400" dirty="0"/>
            </a:br>
            <a:r>
              <a:rPr lang="en-US" altLang="ko-KR" sz="1400" dirty="0"/>
              <a:t># </a:t>
            </a:r>
            <a:r>
              <a:rPr lang="en-US" altLang="ko-KR" sz="1400" dirty="0" err="1"/>
              <a:t>scikit</a:t>
            </a:r>
            <a:r>
              <a:rPr lang="en-US" altLang="ko-KR" sz="1400" dirty="0"/>
              <a:t>-learn</a:t>
            </a:r>
            <a:r>
              <a:rPr lang="ko-KR" altLang="en-US" sz="1400" dirty="0"/>
              <a:t>을 쓴다면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fit_intercept</a:t>
            </a:r>
            <a:r>
              <a:rPr lang="en-US" altLang="ko-KR" sz="1400" dirty="0"/>
              <a:t>=False : </a:t>
            </a:r>
            <a:r>
              <a:rPr lang="ko-KR" altLang="en-US" sz="1400" dirty="0"/>
              <a:t>알파를 베타의 </a:t>
            </a:r>
            <a:r>
              <a:rPr lang="ko-KR" altLang="en-US" sz="1400" dirty="0" err="1"/>
              <a:t>첫항목으로</a:t>
            </a:r>
            <a:r>
              <a:rPr lang="ko-KR" altLang="en-US" sz="1400" dirty="0"/>
              <a:t> 계산</a:t>
            </a:r>
            <a:br>
              <a:rPr lang="ko-KR" altLang="en-US" sz="1400" dirty="0"/>
            </a:br>
            <a:r>
              <a:rPr lang="en-US" altLang="ko-KR" sz="1400" dirty="0" err="1"/>
              <a:t>myreg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LinearRegression</a:t>
            </a:r>
            <a:r>
              <a:rPr lang="en-US" altLang="ko-KR" sz="1400" dirty="0"/>
              <a:t>(</a:t>
            </a:r>
            <a:r>
              <a:rPr lang="en-US" altLang="ko-KR" sz="1400" dirty="0"/>
              <a:t>False</a:t>
            </a:r>
            <a:r>
              <a:rPr lang="en-US" altLang="ko-KR" sz="1400" dirty="0"/>
              <a:t>).fit(</a:t>
            </a:r>
            <a:r>
              <a:rPr lang="en-US" altLang="ko-KR" sz="1400" dirty="0" err="1"/>
              <a:t>x</a:t>
            </a:r>
            <a:r>
              <a:rPr lang="en-US" altLang="ko-KR" sz="1400" dirty="0" err="1"/>
              <a:t>,</a:t>
            </a:r>
            <a:r>
              <a:rPr lang="en-US" altLang="ko-KR" sz="1400" dirty="0" err="1"/>
              <a:t>daily_minutes_good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print</a:t>
            </a:r>
            <a:r>
              <a:rPr lang="en-US" altLang="ko-KR" sz="1400" dirty="0"/>
              <a:t>(</a:t>
            </a:r>
            <a:r>
              <a:rPr lang="en-US" altLang="ko-KR" sz="1400" dirty="0"/>
              <a:t>"beta of LR:", </a:t>
            </a:r>
            <a:r>
              <a:rPr lang="en-US" altLang="ko-KR" sz="1400" dirty="0" err="1"/>
              <a:t>myreg.coef</a:t>
            </a:r>
            <a:r>
              <a:rPr lang="en-US" altLang="ko-KR" sz="1400" dirty="0" smtClean="0"/>
              <a:t>_)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33056"/>
            <a:ext cx="6876443" cy="129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9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15.4 </a:t>
            </a:r>
            <a:r>
              <a:rPr lang="ko-KR" altLang="en-US" dirty="0" smtClean="0"/>
              <a:t>모델 해석하기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15.3</a:t>
            </a:r>
            <a:r>
              <a:rPr lang="ko-KR" altLang="en-US" dirty="0" smtClean="0"/>
              <a:t>의 결과값</a:t>
            </a:r>
            <a:r>
              <a:rPr lang="en-US" altLang="ko-KR" dirty="0" smtClean="0"/>
              <a:t>: </a:t>
            </a:r>
            <a:r>
              <a:rPr lang="en-US" altLang="ko-KR" dirty="0"/>
              <a:t>[30.63, 0.972, -1.868, </a:t>
            </a:r>
            <a:r>
              <a:rPr lang="en-US" altLang="ko-KR" dirty="0" smtClean="0"/>
              <a:t>0.911]</a:t>
            </a:r>
          </a:p>
          <a:p>
            <a:pPr marL="347663" lvl="1" indent="0">
              <a:buNone/>
            </a:pP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/>
              <a:t>y = 30.63 + 0.972*</a:t>
            </a:r>
            <a:r>
              <a:rPr lang="ko-KR" altLang="en-US" dirty="0" err="1"/>
              <a:t>친구수</a:t>
            </a:r>
            <a:r>
              <a:rPr lang="en-US" altLang="ko-KR" dirty="0"/>
              <a:t>-1.868*</a:t>
            </a:r>
            <a:r>
              <a:rPr lang="ko-KR" altLang="en-US" dirty="0"/>
              <a:t>근무시간</a:t>
            </a:r>
            <a:r>
              <a:rPr lang="en-US" altLang="ko-KR" dirty="0"/>
              <a:t>+0.911*</a:t>
            </a:r>
            <a:r>
              <a:rPr lang="ko-KR" altLang="en-US" dirty="0" smtClean="0"/>
              <a:t>학위여부</a:t>
            </a:r>
            <a:endParaRPr lang="en-US" altLang="ko-KR" dirty="0" smtClean="0"/>
          </a:p>
          <a:p>
            <a:r>
              <a:rPr lang="ko-KR" altLang="en-US" dirty="0" smtClean="0"/>
              <a:t>해석</a:t>
            </a:r>
            <a:endParaRPr lang="en-US" altLang="ko-KR" dirty="0"/>
          </a:p>
          <a:p>
            <a:pPr lvl="1"/>
            <a:r>
              <a:rPr lang="ko-KR" altLang="en-US" dirty="0" smtClean="0"/>
              <a:t>한 변수의 계수는 다른 변수가 동일할 때의  증감을 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근무시간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학위가 동일할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친구수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증가에 </a:t>
            </a:r>
            <a:r>
              <a:rPr lang="en-US" altLang="ko-KR" dirty="0" smtClean="0"/>
              <a:t>0.972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머문시간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ko-KR" altLang="en-US" dirty="0" smtClean="0"/>
              <a:t>추가 고려할 수 있는 사항들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변수간의 관계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친구의 수가 근무시간에 영향을 미칠 경우</a:t>
            </a:r>
            <a:endParaRPr lang="en-US" altLang="ko-KR" dirty="0"/>
          </a:p>
          <a:p>
            <a:pPr lvl="3">
              <a:buFont typeface="Wingdings"/>
              <a:buChar char="è"/>
            </a:pP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 err="1"/>
              <a:t>친구수</a:t>
            </a:r>
            <a:r>
              <a:rPr lang="en-US" altLang="ko-KR" dirty="0"/>
              <a:t>*</a:t>
            </a:r>
            <a:r>
              <a:rPr lang="ko-KR" altLang="en-US" dirty="0"/>
              <a:t>근무시간</a:t>
            </a:r>
            <a:r>
              <a:rPr lang="en-US" altLang="ko-KR" dirty="0"/>
              <a:t>) </a:t>
            </a:r>
            <a:r>
              <a:rPr lang="ko-KR" altLang="en-US" dirty="0"/>
              <a:t>항을 </a:t>
            </a:r>
            <a:r>
              <a:rPr lang="ko-KR" altLang="en-US" dirty="0" err="1"/>
              <a:t>포함해야할</a:t>
            </a:r>
            <a:r>
              <a:rPr lang="ko-KR" altLang="en-US" dirty="0"/>
              <a:t> 수도 있음</a:t>
            </a:r>
            <a:r>
              <a:rPr lang="en-US" altLang="ko-KR" dirty="0"/>
              <a:t>. (with </a:t>
            </a:r>
            <a:r>
              <a:rPr lang="ko-KR" altLang="en-US" dirty="0">
                <a:sym typeface="Wingdings" pitchFamily="2" charset="2"/>
              </a:rPr>
              <a:t>계수</a:t>
            </a:r>
            <a:r>
              <a:rPr lang="en-US" altLang="ko-KR" dirty="0">
                <a:sym typeface="Wingdings" pitchFamily="2" charset="2"/>
              </a:rPr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친구수의 머무는 시간에 미치는 영향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일정기간 내에서</a:t>
            </a:r>
            <a:r>
              <a:rPr lang="en-US" altLang="ko-KR" dirty="0" smtClean="0"/>
              <a:t>: positive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일정기간 초과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negatvie</a:t>
            </a:r>
            <a:r>
              <a:rPr lang="en-US" altLang="ko-KR" dirty="0" smtClean="0"/>
              <a:t>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marL="630238" lvl="2" indent="0">
              <a:buNone/>
            </a:pP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친구수의 </a:t>
            </a:r>
            <a:r>
              <a:rPr lang="ko-KR" altLang="en-US" dirty="0" err="1" smtClean="0">
                <a:sym typeface="Wingdings" pitchFamily="2" charset="2"/>
              </a:rPr>
              <a:t>제곱항을</a:t>
            </a:r>
            <a:r>
              <a:rPr lang="ko-KR" altLang="en-US" dirty="0" smtClean="0">
                <a:sym typeface="Wingdings" pitchFamily="2" charset="2"/>
              </a:rPr>
              <a:t> 추가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계수를 음수로 주어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포물선 형태로 유도</a:t>
            </a:r>
            <a:r>
              <a:rPr lang="en-US" altLang="ko-KR" dirty="0" smtClean="0">
                <a:sym typeface="Wingdings" pitchFamily="2" charset="2"/>
              </a:rPr>
              <a:t>) 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090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15.5 </a:t>
            </a:r>
            <a:r>
              <a:rPr lang="ko-KR" altLang="en-US" dirty="0" smtClean="0"/>
              <a:t>적합성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</a:t>
            </a:r>
            <a:r>
              <a:rPr lang="en-US" altLang="ko-KR" baseline="30000" dirty="0" smtClean="0"/>
              <a:t>2 </a:t>
            </a:r>
            <a:r>
              <a:rPr lang="ko-KR" altLang="en-US" dirty="0" smtClean="0"/>
              <a:t>함수 수정</a:t>
            </a:r>
            <a:r>
              <a:rPr lang="en-US" altLang="ko-KR" dirty="0" smtClean="0"/>
              <a:t>: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R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=0.68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단순회귀의 경우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0.3291078377836305)</a:t>
            </a:r>
            <a:endParaRPr lang="en-US" altLang="ko-KR" dirty="0" smtClean="0"/>
          </a:p>
          <a:p>
            <a:r>
              <a:rPr lang="ko-KR" altLang="en-US" dirty="0" smtClean="0"/>
              <a:t>차원의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변수의 추가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smtClean="0"/>
              <a:t>R</a:t>
            </a:r>
            <a:r>
              <a:rPr lang="en-US" altLang="ko-KR" baseline="30000" dirty="0" smtClean="0"/>
              <a:t>2</a:t>
            </a:r>
            <a:r>
              <a:rPr lang="ko-KR" altLang="en-US" dirty="0" smtClean="0"/>
              <a:t>의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단순회귀에서 빠진 변수의 계수를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로 설정한 것과 동일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각 계수의 표준오차</a:t>
            </a:r>
            <a:endParaRPr lang="en-US" altLang="ko-KR" dirty="0" smtClean="0"/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ko-KR" altLang="en-US" dirty="0" smtClean="0">
                <a:latin typeface="times" pitchFamily="18" charset="0"/>
                <a:cs typeface="times" pitchFamily="18" charset="0"/>
                <a:sym typeface="Symbol"/>
              </a:rPr>
              <a:t>의 확실성 의미</a:t>
            </a:r>
            <a:endParaRPr lang="en-US" altLang="ko-KR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1"/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</a:t>
            </a:r>
            <a:r>
              <a:rPr lang="en-US" altLang="ko-KR" i="1" baseline="-25000" dirty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 의 표준오차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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를 구하기 위한 전제</a:t>
            </a:r>
            <a:endParaRPr lang="en-US" altLang="ko-KR" i="1" dirty="0" smtClean="0">
              <a:latin typeface="times" pitchFamily="18" charset="0"/>
              <a:cs typeface="times" pitchFamily="18" charset="0"/>
              <a:sym typeface="Symbol"/>
            </a:endParaRPr>
          </a:p>
          <a:p>
            <a:pPr lvl="2"/>
            <a:r>
              <a:rPr lang="en-US" altLang="ko-KR" i="1" dirty="0">
                <a:latin typeface="times" pitchFamily="18" charset="0"/>
                <a:cs typeface="times" pitchFamily="18" charset="0"/>
                <a:sym typeface="Symbol"/>
              </a:rPr>
              <a:t>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는 독립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,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평균 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0, 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표준편차 </a:t>
            </a:r>
            <a:r>
              <a:rPr lang="en-US" altLang="ko-KR" i="1" baseline="-25000" dirty="0" smtClean="0">
                <a:latin typeface="times" pitchFamily="18" charset="0"/>
                <a:cs typeface="times" pitchFamily="18" charset="0"/>
                <a:sym typeface="Symbol"/>
              </a:rPr>
              <a:t>i</a:t>
            </a:r>
            <a:r>
              <a:rPr lang="ko-KR" altLang="en-US" i="1" dirty="0" smtClean="0">
                <a:latin typeface="times" pitchFamily="18" charset="0"/>
                <a:cs typeface="times" pitchFamily="18" charset="0"/>
                <a:sym typeface="Symbol"/>
              </a:rPr>
              <a:t>인 정규분포를 따른다</a:t>
            </a:r>
            <a:r>
              <a:rPr lang="en-US" altLang="ko-KR" i="1" dirty="0" smtClean="0">
                <a:latin typeface="times" pitchFamily="18" charset="0"/>
                <a:cs typeface="times" pitchFamily="18" charset="0"/>
                <a:sym typeface="Symbol"/>
              </a:rPr>
              <a:t>. </a:t>
            </a:r>
          </a:p>
          <a:p>
            <a:pPr lvl="1"/>
            <a:r>
              <a:rPr lang="ko-KR" altLang="en-US" dirty="0">
                <a:latin typeface="times" pitchFamily="18" charset="0"/>
                <a:cs typeface="times" pitchFamily="18" charset="0"/>
                <a:sym typeface="Symbol"/>
              </a:rPr>
              <a:t>계산은 범위 </a:t>
            </a:r>
            <a:r>
              <a:rPr lang="ko-KR" altLang="en-US" dirty="0" smtClean="0">
                <a:latin typeface="times" pitchFamily="18" charset="0"/>
                <a:cs typeface="times" pitchFamily="18" charset="0"/>
                <a:sym typeface="Symbol"/>
              </a:rPr>
              <a:t>제외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878" y="1487686"/>
            <a:ext cx="613879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multiple_r_squared</a:t>
            </a:r>
            <a:r>
              <a:rPr lang="en-US" altLang="ko-KR" sz="1600" dirty="0"/>
              <a:t>(x</a:t>
            </a:r>
            <a:r>
              <a:rPr lang="en-US" altLang="ko-KR" sz="1600" dirty="0"/>
              <a:t>, </a:t>
            </a:r>
            <a:r>
              <a:rPr lang="en-US" altLang="ko-KR" sz="1600" dirty="0"/>
              <a:t>y</a:t>
            </a:r>
            <a:r>
              <a:rPr lang="en-US" altLang="ko-KR" sz="1600" dirty="0"/>
              <a:t>, </a:t>
            </a:r>
            <a:r>
              <a:rPr lang="en-US" altLang="ko-KR" sz="1600" dirty="0"/>
              <a:t>beta):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 err="1"/>
              <a:t>sum_of_squared_errors</a:t>
            </a:r>
            <a:r>
              <a:rPr lang="en-US" altLang="ko-KR" sz="1600" dirty="0"/>
              <a:t> = </a:t>
            </a:r>
            <a:r>
              <a:rPr lang="en-US" altLang="ko-KR" sz="1600" dirty="0"/>
              <a:t>sum</a:t>
            </a:r>
            <a:r>
              <a:rPr lang="en-US" altLang="ko-KR" sz="1600" dirty="0"/>
              <a:t>(error(</a:t>
            </a:r>
            <a:r>
              <a:rPr lang="en-US" altLang="ko-KR" sz="1600" dirty="0" err="1"/>
              <a:t>x_i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, </a:t>
            </a:r>
            <a:r>
              <a:rPr lang="en-US" altLang="ko-KR" sz="1600" dirty="0"/>
              <a:t>beta) ** </a:t>
            </a:r>
            <a:r>
              <a:rPr lang="en-US" altLang="ko-KR" sz="1600" dirty="0"/>
              <a:t>2</a:t>
            </a:r>
            <a:br>
              <a:rPr lang="en-US" altLang="ko-KR" sz="1600" dirty="0"/>
            </a:br>
            <a:r>
              <a:rPr lang="en-US" altLang="ko-KR" sz="1600" dirty="0"/>
              <a:t>                                for </a:t>
            </a:r>
            <a:r>
              <a:rPr lang="en-US" altLang="ko-KR" sz="1600" dirty="0" err="1"/>
              <a:t>x_i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y_i</a:t>
            </a:r>
            <a:r>
              <a:rPr lang="en-US" altLang="ko-KR" sz="1600" dirty="0"/>
              <a:t> </a:t>
            </a:r>
            <a:r>
              <a:rPr lang="en-US" altLang="ko-KR" sz="1600" dirty="0"/>
              <a:t>in zip</a:t>
            </a:r>
            <a:r>
              <a:rPr lang="en-US" altLang="ko-KR" sz="1600" dirty="0"/>
              <a:t>(x</a:t>
            </a:r>
            <a:r>
              <a:rPr lang="en-US" altLang="ko-KR" sz="1600" dirty="0"/>
              <a:t>, </a:t>
            </a:r>
            <a:r>
              <a:rPr lang="en-US" altLang="ko-KR" sz="1600" dirty="0"/>
              <a:t>y))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/>
              <a:t>return 1.0 </a:t>
            </a:r>
            <a:r>
              <a:rPr lang="en-US" altLang="ko-KR" sz="1600" dirty="0"/>
              <a:t>- </a:t>
            </a:r>
            <a:r>
              <a:rPr lang="en-US" altLang="ko-KR" sz="1600" dirty="0" err="1"/>
              <a:t>sum_of_squared_errors</a:t>
            </a:r>
            <a:r>
              <a:rPr lang="en-US" altLang="ko-KR" sz="1600" dirty="0"/>
              <a:t> / </a:t>
            </a:r>
            <a:r>
              <a:rPr lang="en-US" altLang="ko-KR" sz="1600" dirty="0" err="1"/>
              <a:t>total_sum_of_squares</a:t>
            </a:r>
            <a:r>
              <a:rPr lang="en-US" altLang="ko-KR" sz="1600" dirty="0"/>
              <a:t>(y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79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15.6 </a:t>
            </a:r>
            <a:r>
              <a:rPr lang="ko-KR" altLang="en-US" dirty="0" smtClean="0"/>
              <a:t>여담</a:t>
            </a:r>
            <a:r>
              <a:rPr lang="en-US" altLang="ko-KR" dirty="0" smtClean="0"/>
              <a:t>: bootstrap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36712"/>
            <a:ext cx="8274050" cy="532608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</a:t>
            </a:r>
            <a:r>
              <a:rPr lang="ko-KR" altLang="en-US" sz="2000" dirty="0"/>
              <a:t>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샘플데이터를 지속해서 구할 수 없을 경우</a:t>
            </a:r>
            <a:r>
              <a:rPr lang="en-US" altLang="ko-KR" sz="1800" dirty="0" smtClean="0"/>
              <a:t>, </a:t>
            </a:r>
          </a:p>
          <a:p>
            <a:pPr lvl="1"/>
            <a:r>
              <a:rPr lang="ko-KR" altLang="en-US" sz="1800" dirty="0" smtClean="0"/>
              <a:t>기존의 데이터에서 중복이 허용된 </a:t>
            </a:r>
            <a:r>
              <a:rPr lang="ko-KR" altLang="en-US" sz="1800" dirty="0" err="1" smtClean="0"/>
              <a:t>재추출을</a:t>
            </a:r>
            <a:r>
              <a:rPr lang="ko-KR" altLang="en-US" sz="1800" dirty="0" smtClean="0"/>
              <a:t> 통해 새로운 데이터의 각 항목을 생성하는 방법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3" y="2276872"/>
            <a:ext cx="531902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bootstrap_sample</a:t>
            </a:r>
            <a:r>
              <a:rPr lang="en-US" altLang="ko-KR" sz="1200" dirty="0"/>
              <a:t>(data):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"""randomly samples </a:t>
            </a:r>
            <a:r>
              <a:rPr lang="en-US" altLang="ko-KR" sz="1200" i="1" dirty="0" err="1"/>
              <a:t>len</a:t>
            </a:r>
            <a:r>
              <a:rPr lang="en-US" altLang="ko-KR" sz="1200" i="1" dirty="0"/>
              <a:t>(data) elements with replacement"""</a:t>
            </a:r>
            <a:br>
              <a:rPr lang="en-US" altLang="ko-KR" sz="1200" i="1" dirty="0"/>
            </a:br>
            <a:r>
              <a:rPr lang="en-US" altLang="ko-KR" sz="1200" i="1" dirty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random.choice</a:t>
            </a:r>
            <a:r>
              <a:rPr lang="en-US" altLang="ko-KR" sz="1200" dirty="0"/>
              <a:t>(data) </a:t>
            </a:r>
            <a:r>
              <a:rPr lang="en-US" altLang="ko-KR" sz="1200" dirty="0"/>
              <a:t>for </a:t>
            </a:r>
            <a:r>
              <a:rPr lang="en-US" altLang="ko-KR" sz="1200" dirty="0"/>
              <a:t>_ </a:t>
            </a:r>
            <a:r>
              <a:rPr lang="en-US" altLang="ko-KR" sz="1200" dirty="0"/>
              <a:t>in </a:t>
            </a:r>
            <a:r>
              <a:rPr lang="en-US" altLang="ko-KR" sz="1200" dirty="0"/>
              <a:t>data]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bootstrap_statistic</a:t>
            </a:r>
            <a:r>
              <a:rPr lang="en-US" altLang="ko-KR" sz="1200" dirty="0"/>
              <a:t>(data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stats_fn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num_samples</a:t>
            </a:r>
            <a:r>
              <a:rPr lang="en-US" altLang="ko-KR" sz="1200" dirty="0"/>
              <a:t>):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"""evaluates </a:t>
            </a:r>
            <a:r>
              <a:rPr lang="en-US" altLang="ko-KR" sz="1200" i="1" dirty="0" err="1"/>
              <a:t>stats_fn</a:t>
            </a:r>
            <a:r>
              <a:rPr lang="en-US" altLang="ko-KR" sz="1200" i="1" dirty="0"/>
              <a:t> on </a:t>
            </a:r>
            <a:r>
              <a:rPr lang="en-US" altLang="ko-KR" sz="1200" i="1" dirty="0" err="1"/>
              <a:t>num_samples</a:t>
            </a:r>
            <a:r>
              <a:rPr lang="en-US" altLang="ko-KR" sz="1200" i="1" dirty="0"/>
              <a:t> bootstrap samples from data"""</a:t>
            </a:r>
            <a:br>
              <a:rPr lang="en-US" altLang="ko-KR" sz="1200" i="1" dirty="0"/>
            </a:br>
            <a:r>
              <a:rPr lang="en-US" altLang="ko-KR" sz="1200" i="1" dirty="0"/>
              <a:t>    </a:t>
            </a:r>
            <a:r>
              <a:rPr lang="en-US" altLang="ko-KR" sz="1200" dirty="0"/>
              <a:t>return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stats_fn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bootstrap_sample</a:t>
            </a:r>
            <a:r>
              <a:rPr lang="en-US" altLang="ko-KR" sz="1200" dirty="0"/>
              <a:t>(data))</a:t>
            </a:r>
            <a:br>
              <a:rPr lang="en-US" altLang="ko-KR" sz="1200" dirty="0"/>
            </a:br>
            <a:r>
              <a:rPr lang="en-US" altLang="ko-KR" sz="1200" dirty="0"/>
              <a:t>            </a:t>
            </a:r>
            <a:r>
              <a:rPr lang="en-US" altLang="ko-KR" sz="1200" dirty="0"/>
              <a:t>for </a:t>
            </a:r>
            <a:r>
              <a:rPr lang="en-US" altLang="ko-KR" sz="1200" dirty="0"/>
              <a:t>_ </a:t>
            </a:r>
            <a:r>
              <a:rPr lang="en-US" altLang="ko-KR" sz="1200" dirty="0"/>
              <a:t>in range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num_samples</a:t>
            </a:r>
            <a:r>
              <a:rPr lang="en-US" altLang="ko-KR" sz="1200" dirty="0" smtClean="0"/>
              <a:t>)]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0455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15144</TotalTime>
  <Words>779</Words>
  <Application>Microsoft Office PowerPoint</Application>
  <PresentationFormat>화면 슬라이드 쇼(4:3)</PresentationFormat>
  <Paragraphs>157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15장 다중회귀분석</vt:lpstr>
      <vt:lpstr>목차</vt:lpstr>
      <vt:lpstr>15.1 모델</vt:lpstr>
      <vt:lpstr>15.2 최소자승법에 대한 몇가지 추가 가정</vt:lpstr>
      <vt:lpstr>15.3 모델학습하기</vt:lpstr>
      <vt:lpstr>PowerPoint 프레젠테이션</vt:lpstr>
      <vt:lpstr>15.4 모델 해석하기</vt:lpstr>
      <vt:lpstr>15.5 적합성</vt:lpstr>
      <vt:lpstr>15.6 여담: bootstrap</vt:lpstr>
      <vt:lpstr>PowerPoint 프레젠테이션</vt:lpstr>
      <vt:lpstr>15.7 계수의 표준오차 (skip) </vt:lpstr>
      <vt:lpstr>15.8 Regularization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667</cp:revision>
  <cp:lastPrinted>2018-11-05T02:39:27Z</cp:lastPrinted>
  <dcterms:created xsi:type="dcterms:W3CDTF">2008-12-08T12:41:31Z</dcterms:created>
  <dcterms:modified xsi:type="dcterms:W3CDTF">2019-04-21T14:30:57Z</dcterms:modified>
</cp:coreProperties>
</file>