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371" r:id="rId2"/>
    <p:sldId id="476" r:id="rId3"/>
    <p:sldId id="481" r:id="rId4"/>
    <p:sldId id="479" r:id="rId5"/>
    <p:sldId id="482" r:id="rId6"/>
    <p:sldId id="485" r:id="rId7"/>
    <p:sldId id="483" r:id="rId8"/>
    <p:sldId id="484" r:id="rId9"/>
    <p:sldId id="486" r:id="rId10"/>
    <p:sldId id="487" r:id="rId11"/>
    <p:sldId id="488" r:id="rId12"/>
    <p:sldId id="489" r:id="rId13"/>
    <p:sldId id="492" r:id="rId14"/>
    <p:sldId id="490" r:id="rId15"/>
    <p:sldId id="491" r:id="rId16"/>
    <p:sldId id="493" r:id="rId17"/>
    <p:sldId id="494" r:id="rId18"/>
    <p:sldId id="495" r:id="rId19"/>
    <p:sldId id="499" r:id="rId20"/>
    <p:sldId id="496" r:id="rId21"/>
    <p:sldId id="497" r:id="rId22"/>
    <p:sldId id="421" r:id="rId23"/>
  </p:sldIdLst>
  <p:sldSz cx="9144000" cy="6858000" type="screen4x3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FC24"/>
    <a:srgbClr val="DFF6C0"/>
    <a:srgbClr val="B2FE94"/>
    <a:srgbClr val="A8E7FE"/>
    <a:srgbClr val="01B0EF"/>
    <a:srgbClr val="5ED4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831" autoAdjust="0"/>
  </p:normalViewPr>
  <p:slideViewPr>
    <p:cSldViewPr>
      <p:cViewPr varScale="1">
        <p:scale>
          <a:sx n="116" d="100"/>
          <a:sy n="116" d="100"/>
        </p:scale>
        <p:origin x="-149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912" y="-72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563"/>
          </a:xfrm>
          <a:prstGeom prst="rect">
            <a:avLst/>
          </a:prstGeom>
        </p:spPr>
        <p:txBody>
          <a:bodyPr vert="horz" lIns="95820" tIns="47910" rIns="95820" bIns="47910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563"/>
          </a:xfrm>
          <a:prstGeom prst="rect">
            <a:avLst/>
          </a:prstGeom>
        </p:spPr>
        <p:txBody>
          <a:bodyPr vert="horz" lIns="95820" tIns="47910" rIns="95820" bIns="47910" rtlCol="0"/>
          <a:lstStyle>
            <a:lvl1pPr algn="r">
              <a:defRPr sz="1300"/>
            </a:lvl1pPr>
          </a:lstStyle>
          <a:p>
            <a:fld id="{7C93A5E4-EFBF-42F1-9D6D-150DBC18A077}" type="datetimeFigureOut">
              <a:rPr lang="ko-KR" altLang="en-US" smtClean="0"/>
              <a:pPr/>
              <a:t>2019-05-20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5363" y="768350"/>
            <a:ext cx="511333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820" tIns="47910" rIns="95820" bIns="4791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860687"/>
            <a:ext cx="5683250" cy="4605744"/>
          </a:xfrm>
          <a:prstGeom prst="rect">
            <a:avLst/>
          </a:prstGeom>
        </p:spPr>
        <p:txBody>
          <a:bodyPr vert="horz" lIns="95820" tIns="47910" rIns="95820" bIns="4791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373"/>
            <a:ext cx="3078427" cy="511563"/>
          </a:xfrm>
          <a:prstGeom prst="rect">
            <a:avLst/>
          </a:prstGeom>
        </p:spPr>
        <p:txBody>
          <a:bodyPr vert="horz" lIns="95820" tIns="47910" rIns="95820" bIns="47910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2" y="9721373"/>
            <a:ext cx="3078427" cy="511563"/>
          </a:xfrm>
          <a:prstGeom prst="rect">
            <a:avLst/>
          </a:prstGeom>
        </p:spPr>
        <p:txBody>
          <a:bodyPr vert="horz" lIns="95820" tIns="47910" rIns="95820" bIns="47910" rtlCol="0" anchor="b"/>
          <a:lstStyle>
            <a:lvl1pPr algn="r">
              <a:defRPr sz="1300"/>
            </a:lvl1pPr>
          </a:lstStyle>
          <a:p>
            <a:fld id="{11CBD838-C551-4D4E-A367-FADD5ACBAA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229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부제목 2"/>
          <p:cNvSpPr>
            <a:spLocks noGrp="1"/>
          </p:cNvSpPr>
          <p:nvPr>
            <p:ph type="subTitle" idx="1"/>
          </p:nvPr>
        </p:nvSpPr>
        <p:spPr>
          <a:xfrm>
            <a:off x="2457480" y="3143248"/>
            <a:ext cx="6400800" cy="428628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32" name="직사각형 31"/>
          <p:cNvSpPr/>
          <p:nvPr userDrawn="1"/>
        </p:nvSpPr>
        <p:spPr>
          <a:xfrm>
            <a:off x="0" y="1785926"/>
            <a:ext cx="9144000" cy="13573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제목 1"/>
          <p:cNvSpPr>
            <a:spLocks noGrp="1"/>
          </p:cNvSpPr>
          <p:nvPr>
            <p:ph type="ctrTitle"/>
          </p:nvPr>
        </p:nvSpPr>
        <p:spPr>
          <a:xfrm>
            <a:off x="2157450" y="1816099"/>
            <a:ext cx="6915144" cy="1255711"/>
          </a:xfrm>
        </p:spPr>
        <p:txBody>
          <a:bodyPr>
            <a:normAutofit/>
          </a:bodyPr>
          <a:lstStyle>
            <a:lvl1pPr algn="l">
              <a:defRPr sz="4000" b="1">
                <a:latin typeface="+mj-ea"/>
                <a:ea typeface="+mj-ea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1027" name="Picture 3" descr="C:\Users\jshan\Pictures\Microsoft Clip Organizer\j0434843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4" y="1571612"/>
            <a:ext cx="1785950" cy="1785950"/>
          </a:xfrm>
          <a:prstGeom prst="rect">
            <a:avLst/>
          </a:prstGeom>
          <a:noFill/>
        </p:spPr>
      </p:pic>
      <p:pic>
        <p:nvPicPr>
          <p:cNvPr id="1031" name="Picture 7" descr="C:\Users\jshan\Pictures\Microsoft Clip Organizer\j0438068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2643182"/>
            <a:ext cx="785818" cy="785818"/>
          </a:xfrm>
          <a:prstGeom prst="rect">
            <a:avLst/>
          </a:prstGeom>
          <a:noFill/>
        </p:spPr>
      </p:pic>
      <p:cxnSp>
        <p:nvCxnSpPr>
          <p:cNvPr id="34" name="직선 연결선 33"/>
          <p:cNvCxnSpPr/>
          <p:nvPr userDrawn="1"/>
        </p:nvCxnSpPr>
        <p:spPr>
          <a:xfrm rot="5400000">
            <a:off x="4643464" y="6357946"/>
            <a:ext cx="1000108" cy="1588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텍스트 개체 틀 35"/>
          <p:cNvSpPr>
            <a:spLocks noGrp="1"/>
          </p:cNvSpPr>
          <p:nvPr>
            <p:ph type="body" sz="quarter" idx="10" hasCustomPrompt="1"/>
          </p:nvPr>
        </p:nvSpPr>
        <p:spPr>
          <a:xfrm>
            <a:off x="5214956" y="5872186"/>
            <a:ext cx="3857638" cy="914400"/>
          </a:xfrm>
        </p:spPr>
        <p:txBody>
          <a:bodyPr>
            <a:normAutofit/>
          </a:bodyPr>
          <a:lstStyle>
            <a:lvl1pPr>
              <a:defRPr sz="1400" b="0"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발표일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발표자 등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0"/>
          <p:cNvGrpSpPr/>
          <p:nvPr userDrawn="1"/>
        </p:nvGrpSpPr>
        <p:grpSpPr>
          <a:xfrm>
            <a:off x="0" y="-24"/>
            <a:ext cx="9144000" cy="142876"/>
            <a:chOff x="0" y="285728"/>
            <a:chExt cx="9144000" cy="142876"/>
          </a:xfrm>
        </p:grpSpPr>
        <p:sp>
          <p:nvSpPr>
            <p:cNvPr id="19" name="직사각형 18"/>
            <p:cNvSpPr/>
            <p:nvPr userDrawn="1"/>
          </p:nvSpPr>
          <p:spPr>
            <a:xfrm>
              <a:off x="0" y="285728"/>
              <a:ext cx="7143768" cy="142876"/>
            </a:xfrm>
            <a:prstGeom prst="rect">
              <a:avLst/>
            </a:prstGeom>
            <a:solidFill>
              <a:srgbClr val="01B0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 userDrawn="1"/>
          </p:nvSpPr>
          <p:spPr>
            <a:xfrm>
              <a:off x="7143768" y="285728"/>
              <a:ext cx="2000232" cy="142876"/>
            </a:xfrm>
            <a:prstGeom prst="rect">
              <a:avLst/>
            </a:prstGeom>
            <a:solidFill>
              <a:srgbClr val="62FC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 userDrawn="1"/>
        </p:nvSpPr>
        <p:spPr>
          <a:xfrm>
            <a:off x="0" y="142852"/>
            <a:ext cx="9144000" cy="64294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85720" y="249218"/>
            <a:ext cx="8572560" cy="393700"/>
          </a:xfrm>
        </p:spPr>
        <p:txBody>
          <a:bodyPr>
            <a:noAutofit/>
          </a:bodyPr>
          <a:lstStyle>
            <a:lvl1pPr>
              <a:defRPr sz="28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3" name="슬라이드 번호 개체 틀 5"/>
          <p:cNvSpPr txBox="1">
            <a:spLocks/>
          </p:cNvSpPr>
          <p:nvPr userDrawn="1"/>
        </p:nvSpPr>
        <p:spPr>
          <a:xfrm>
            <a:off x="8460432" y="6453336"/>
            <a:ext cx="571472" cy="285728"/>
          </a:xfrm>
          <a:prstGeom prst="rect">
            <a:avLst/>
          </a:prstGeom>
        </p:spPr>
        <p:txBody>
          <a:bodyPr/>
          <a:lstStyle>
            <a:lvl1pPr algn="r">
              <a:defRPr sz="1400" b="1"/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fld id="{9202FF48-5A32-4E5F-BD72-0560140EDD30}" type="slidenum"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슬라이드 번호 개체 틀 5"/>
          <p:cNvSpPr txBox="1">
            <a:spLocks/>
          </p:cNvSpPr>
          <p:nvPr userDrawn="1"/>
        </p:nvSpPr>
        <p:spPr>
          <a:xfrm>
            <a:off x="8501090" y="6500858"/>
            <a:ext cx="571472" cy="285728"/>
          </a:xfrm>
          <a:prstGeom prst="rect">
            <a:avLst/>
          </a:prstGeom>
        </p:spPr>
        <p:txBody>
          <a:bodyPr/>
          <a:lstStyle>
            <a:lvl1pPr algn="r">
              <a:defRPr sz="1400" b="1"/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fld id="{9202FF48-5A32-4E5F-BD72-0560140EDD30}" type="slidenum"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" name="그룹 20"/>
          <p:cNvGrpSpPr/>
          <p:nvPr userDrawn="1"/>
        </p:nvGrpSpPr>
        <p:grpSpPr>
          <a:xfrm>
            <a:off x="0" y="-24"/>
            <a:ext cx="9144000" cy="142876"/>
            <a:chOff x="0" y="285728"/>
            <a:chExt cx="9144000" cy="142876"/>
          </a:xfrm>
        </p:grpSpPr>
        <p:sp>
          <p:nvSpPr>
            <p:cNvPr id="19" name="직사각형 18"/>
            <p:cNvSpPr/>
            <p:nvPr userDrawn="1"/>
          </p:nvSpPr>
          <p:spPr>
            <a:xfrm>
              <a:off x="0" y="285728"/>
              <a:ext cx="7143768" cy="142876"/>
            </a:xfrm>
            <a:prstGeom prst="rect">
              <a:avLst/>
            </a:prstGeom>
            <a:solidFill>
              <a:srgbClr val="01B0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 userDrawn="1"/>
          </p:nvSpPr>
          <p:spPr>
            <a:xfrm>
              <a:off x="7143768" y="285728"/>
              <a:ext cx="2000232" cy="142876"/>
            </a:xfrm>
            <a:prstGeom prst="rect">
              <a:avLst/>
            </a:prstGeom>
            <a:solidFill>
              <a:srgbClr val="62FC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 userDrawn="1"/>
        </p:nvSpPr>
        <p:spPr>
          <a:xfrm>
            <a:off x="0" y="142852"/>
            <a:ext cx="9144000" cy="64294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85720" y="249218"/>
            <a:ext cx="8572560" cy="393700"/>
          </a:xfrm>
        </p:spPr>
        <p:txBody>
          <a:bodyPr>
            <a:noAutofit/>
          </a:bodyPr>
          <a:lstStyle>
            <a:lvl1pPr>
              <a:defRPr sz="28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441354" y="1031874"/>
            <a:ext cx="8274050" cy="5326083"/>
          </a:xfrm>
          <a:prstGeom prst="rect">
            <a:avLst/>
          </a:prstGeom>
        </p:spPr>
        <p:txBody>
          <a:bodyPr/>
          <a:lstStyle>
            <a:lvl1pPr marL="284163" marR="0" indent="-284163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 kumimoji="0" lang="ko-KR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1pPr>
            <a:lvl2pPr marL="630238" marR="0" indent="-282575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2pPr>
            <a:lvl3pPr marL="858838" marR="0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4"/>
              </a:buBlip>
              <a:tabLst/>
              <a:def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3pPr>
            <a:lvl4pPr marL="1198563" marR="0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5"/>
              </a:buBlip>
              <a:tabLst/>
              <a:def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4pPr>
            <a:lvl5pPr marL="1490663" marR="0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5"/>
              </a:buBlip>
              <a:tabLst/>
              <a:def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5pPr>
          </a:lstStyle>
          <a:p>
            <a:pPr marL="284163" marR="0" lvl="0" indent="-284163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마스터 텍스트 스타일을 편집합니다</a:t>
            </a:r>
          </a:p>
          <a:p>
            <a:pPr marL="630238" marR="0" lvl="1" indent="-282575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둘째 수준</a:t>
            </a:r>
          </a:p>
          <a:p>
            <a:pPr marL="858838" marR="0" lvl="2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4"/>
              </a:buBlip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셋째 수준</a:t>
            </a:r>
          </a:p>
          <a:p>
            <a:pPr marL="1198563" marR="0" lvl="3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5"/>
              </a:buBlip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넷째 수준</a:t>
            </a:r>
          </a:p>
          <a:p>
            <a:pPr marL="1490663" marR="0" lvl="4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5"/>
              </a:buBlip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다섯째 수준</a:t>
            </a: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itchFamily="34" charset="0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슬라이드 번호 개체 틀 5"/>
          <p:cNvSpPr txBox="1">
            <a:spLocks/>
          </p:cNvSpPr>
          <p:nvPr userDrawn="1"/>
        </p:nvSpPr>
        <p:spPr>
          <a:xfrm>
            <a:off x="8501090" y="6500858"/>
            <a:ext cx="571472" cy="285728"/>
          </a:xfrm>
          <a:prstGeom prst="rect">
            <a:avLst/>
          </a:prstGeom>
        </p:spPr>
        <p:txBody>
          <a:bodyPr/>
          <a:lstStyle>
            <a:lvl1pPr algn="r">
              <a:defRPr sz="1400" b="1"/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fld id="{9202FF48-5A32-4E5F-BD72-0560140EDD30}" type="slidenum"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1" name="그룹 20"/>
          <p:cNvGrpSpPr/>
          <p:nvPr userDrawn="1"/>
        </p:nvGrpSpPr>
        <p:grpSpPr>
          <a:xfrm>
            <a:off x="0" y="-24"/>
            <a:ext cx="9144000" cy="142876"/>
            <a:chOff x="0" y="285728"/>
            <a:chExt cx="9144000" cy="142876"/>
          </a:xfrm>
        </p:grpSpPr>
        <p:sp>
          <p:nvSpPr>
            <p:cNvPr id="19" name="직사각형 18"/>
            <p:cNvSpPr/>
            <p:nvPr userDrawn="1"/>
          </p:nvSpPr>
          <p:spPr>
            <a:xfrm>
              <a:off x="0" y="285728"/>
              <a:ext cx="7143768" cy="142876"/>
            </a:xfrm>
            <a:prstGeom prst="rect">
              <a:avLst/>
            </a:prstGeom>
            <a:solidFill>
              <a:srgbClr val="01B0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 userDrawn="1"/>
          </p:nvSpPr>
          <p:spPr>
            <a:xfrm>
              <a:off x="7143768" y="285728"/>
              <a:ext cx="2000232" cy="142876"/>
            </a:xfrm>
            <a:prstGeom prst="rect">
              <a:avLst/>
            </a:prstGeom>
            <a:solidFill>
              <a:srgbClr val="62FC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 userDrawn="1"/>
        </p:nvSpPr>
        <p:spPr>
          <a:xfrm>
            <a:off x="0" y="142852"/>
            <a:ext cx="9144000" cy="14287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85720" y="214290"/>
            <a:ext cx="8572560" cy="393700"/>
          </a:xfrm>
        </p:spPr>
        <p:txBody>
          <a:bodyPr>
            <a:noAutofit/>
          </a:bodyPr>
          <a:lstStyle>
            <a:lvl1pPr>
              <a:defRPr sz="24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5" name="텍스트 개체 틀 24"/>
          <p:cNvSpPr>
            <a:spLocks noGrp="1"/>
          </p:cNvSpPr>
          <p:nvPr>
            <p:ph type="body" sz="quarter" idx="10"/>
          </p:nvPr>
        </p:nvSpPr>
        <p:spPr>
          <a:xfrm>
            <a:off x="500034" y="714356"/>
            <a:ext cx="8143932" cy="785818"/>
          </a:xfrm>
        </p:spPr>
        <p:txBody>
          <a:bodyPr>
            <a:normAutofit/>
          </a:bodyPr>
          <a:lstStyle>
            <a:lvl1pPr>
              <a:defRPr sz="1600" b="0"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344488" y="325438"/>
            <a:ext cx="8397875" cy="393700"/>
          </a:xfrm>
        </p:spPr>
        <p:txBody>
          <a:bodyPr>
            <a:noAutofit/>
          </a:bodyPr>
          <a:lstStyle>
            <a:lvl1pPr>
              <a:defRPr sz="28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441354" y="1031874"/>
            <a:ext cx="8274050" cy="5326083"/>
          </a:xfrm>
          <a:prstGeom prst="rect">
            <a:avLst/>
          </a:prstGeom>
        </p:spPr>
        <p:txBody>
          <a:bodyPr/>
          <a:lstStyle>
            <a:lvl1pPr marL="284163" marR="0" indent="-284163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 kumimoji="0" lang="ko-KR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1pPr>
            <a:lvl2pPr marL="630238" marR="0" indent="-282575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2pPr>
            <a:lvl3pPr marL="858838" marR="0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4"/>
              </a:buBlip>
              <a:tabLst/>
              <a:def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3pPr>
            <a:lvl4pPr marL="1198563" marR="0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5"/>
              </a:buBlip>
              <a:tabLst/>
              <a:def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4pPr>
            <a:lvl5pPr marL="1490663" marR="0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5"/>
              </a:buBlip>
              <a:tabLst/>
              <a:def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5pPr>
          </a:lstStyle>
          <a:p>
            <a:pPr marL="284163" marR="0" lvl="0" indent="-284163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마스터 텍스트 스타일을 편집합니다</a:t>
            </a:r>
          </a:p>
          <a:p>
            <a:pPr marL="630238" marR="0" lvl="1" indent="-282575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둘째 수준</a:t>
            </a:r>
          </a:p>
          <a:p>
            <a:pPr marL="858838" marR="0" lvl="2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4"/>
              </a:buBlip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셋째 수준</a:t>
            </a:r>
          </a:p>
          <a:p>
            <a:pPr marL="1198563" marR="0" lvl="3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5"/>
              </a:buBlip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넷째 수준</a:t>
            </a:r>
          </a:p>
          <a:p>
            <a:pPr marL="1490663" marR="0" lvl="4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5"/>
              </a:buBlip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다섯째 수준</a:t>
            </a: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itchFamily="34" charset="0"/>
              <a:ea typeface="맑은 고딕"/>
              <a:cs typeface="+mn-cs"/>
            </a:endParaRPr>
          </a:p>
        </p:txBody>
      </p:sp>
      <p:sp>
        <p:nvSpPr>
          <p:cNvPr id="23" name="슬라이드 번호 개체 틀 5"/>
          <p:cNvSpPr txBox="1">
            <a:spLocks/>
          </p:cNvSpPr>
          <p:nvPr userDrawn="1"/>
        </p:nvSpPr>
        <p:spPr>
          <a:xfrm>
            <a:off x="8501090" y="6500858"/>
            <a:ext cx="571472" cy="285728"/>
          </a:xfrm>
          <a:prstGeom prst="rect">
            <a:avLst/>
          </a:prstGeom>
        </p:spPr>
        <p:txBody>
          <a:bodyPr/>
          <a:lstStyle>
            <a:lvl1pPr algn="r">
              <a:defRPr sz="1400" b="1"/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fld id="{9202FF48-5A32-4E5F-BD72-0560140EDD30}" type="slidenum"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" name="그룹 5"/>
          <p:cNvGrpSpPr/>
          <p:nvPr userDrawn="1"/>
        </p:nvGrpSpPr>
        <p:grpSpPr>
          <a:xfrm>
            <a:off x="0" y="857232"/>
            <a:ext cx="9144000" cy="1588"/>
            <a:chOff x="0" y="1071546"/>
            <a:chExt cx="9144000" cy="1588"/>
          </a:xfrm>
        </p:grpSpPr>
        <p:cxnSp>
          <p:nvCxnSpPr>
            <p:cNvPr id="8" name="직선 연결선 7"/>
            <p:cNvCxnSpPr/>
            <p:nvPr userDrawn="1"/>
          </p:nvCxnSpPr>
          <p:spPr>
            <a:xfrm>
              <a:off x="0" y="1071546"/>
              <a:ext cx="7786710" cy="1588"/>
            </a:xfrm>
            <a:prstGeom prst="line">
              <a:avLst/>
            </a:prstGeom>
            <a:ln w="28575">
              <a:solidFill>
                <a:srgbClr val="01B0E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 userDrawn="1"/>
          </p:nvCxnSpPr>
          <p:spPr>
            <a:xfrm>
              <a:off x="7786710" y="1071546"/>
              <a:ext cx="1357290" cy="1588"/>
            </a:xfrm>
            <a:prstGeom prst="line">
              <a:avLst/>
            </a:prstGeom>
            <a:ln w="28575">
              <a:solidFill>
                <a:srgbClr val="62FC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344488" y="325438"/>
            <a:ext cx="8397875" cy="393700"/>
          </a:xfrm>
        </p:spPr>
        <p:txBody>
          <a:bodyPr>
            <a:noAutofit/>
          </a:bodyPr>
          <a:lstStyle>
            <a:lvl1pPr>
              <a:defRPr sz="28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grpSp>
        <p:nvGrpSpPr>
          <p:cNvPr id="5" name="그룹 4"/>
          <p:cNvGrpSpPr/>
          <p:nvPr userDrawn="1"/>
        </p:nvGrpSpPr>
        <p:grpSpPr>
          <a:xfrm>
            <a:off x="0" y="857232"/>
            <a:ext cx="9144000" cy="1588"/>
            <a:chOff x="0" y="1071546"/>
            <a:chExt cx="9144000" cy="1588"/>
          </a:xfrm>
        </p:grpSpPr>
        <p:cxnSp>
          <p:nvCxnSpPr>
            <p:cNvPr id="7" name="직선 연결선 6"/>
            <p:cNvCxnSpPr/>
            <p:nvPr userDrawn="1"/>
          </p:nvCxnSpPr>
          <p:spPr>
            <a:xfrm>
              <a:off x="0" y="1071546"/>
              <a:ext cx="7786710" cy="1588"/>
            </a:xfrm>
            <a:prstGeom prst="line">
              <a:avLst/>
            </a:prstGeom>
            <a:ln w="28575">
              <a:solidFill>
                <a:srgbClr val="01B0E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 userDrawn="1"/>
          </p:nvCxnSpPr>
          <p:spPr>
            <a:xfrm>
              <a:off x="7786710" y="1071546"/>
              <a:ext cx="1357290" cy="1588"/>
            </a:xfrm>
            <a:prstGeom prst="line">
              <a:avLst/>
            </a:prstGeom>
            <a:ln w="28575">
              <a:solidFill>
                <a:srgbClr val="62FC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슬라이드 번호 개체 틀 5"/>
          <p:cNvSpPr txBox="1">
            <a:spLocks/>
          </p:cNvSpPr>
          <p:nvPr userDrawn="1"/>
        </p:nvSpPr>
        <p:spPr>
          <a:xfrm>
            <a:off x="8465355" y="6453336"/>
            <a:ext cx="571472" cy="285728"/>
          </a:xfrm>
          <a:prstGeom prst="rect">
            <a:avLst/>
          </a:prstGeom>
        </p:spPr>
        <p:txBody>
          <a:bodyPr/>
          <a:lstStyle>
            <a:lvl1pPr algn="r">
              <a:defRPr sz="1400" b="1"/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fld id="{9202FF48-5A32-4E5F-BD72-0560140EDD30}" type="slidenum"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5"/>
          <p:cNvSpPr txBox="1">
            <a:spLocks/>
          </p:cNvSpPr>
          <p:nvPr userDrawn="1"/>
        </p:nvSpPr>
        <p:spPr>
          <a:xfrm>
            <a:off x="8501090" y="6500858"/>
            <a:ext cx="571472" cy="285728"/>
          </a:xfrm>
          <a:prstGeom prst="rect">
            <a:avLst/>
          </a:prstGeom>
        </p:spPr>
        <p:txBody>
          <a:bodyPr/>
          <a:lstStyle>
            <a:lvl1pPr algn="r">
              <a:defRPr sz="1400" b="1"/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fld id="{9202FF48-5A32-4E5F-BD72-0560140EDD30}" type="slidenum"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4163" marR="0" lvl="0" indent="-284163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마스터 텍스트 스타일을 편집합니다</a:t>
            </a:r>
          </a:p>
          <a:p>
            <a:pPr marL="630238" marR="0" lvl="1" indent="-282575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10"/>
              </a:buBlip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둘째 수준</a:t>
            </a:r>
          </a:p>
          <a:p>
            <a:pPr marL="858838" marR="0" lvl="2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11"/>
              </a:buBlip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셋째 수준</a:t>
            </a:r>
          </a:p>
          <a:p>
            <a:pPr marL="1198563" marR="0" lvl="3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12"/>
              </a:buBlip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넷째 수준</a:t>
            </a:r>
          </a:p>
          <a:p>
            <a:pPr marL="1490663" marR="0" lvl="4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12"/>
              </a:buBlip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다섯째 수준</a:t>
            </a: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itchFamily="34" charset="0"/>
              <a:ea typeface="맑은 고딕"/>
              <a:cs typeface="+mn-cs"/>
            </a:endParaRPr>
          </a:p>
        </p:txBody>
      </p:sp>
      <p:pic>
        <p:nvPicPr>
          <p:cNvPr id="5" name="Picture 2" descr="E:\Dropbox (개인용)\2018-1원칙과방법\09 양식-원본\20 PPT양식\04 KPU-Logo\logo+국영문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04" y="6453336"/>
            <a:ext cx="1790700" cy="312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4" r:id="rId3"/>
    <p:sldLayoutId id="2147483650" r:id="rId4"/>
    <p:sldLayoutId id="2147483660" r:id="rId5"/>
    <p:sldLayoutId id="2147483654" r:id="rId6"/>
    <p:sldLayoutId id="2147483655" r:id="rId7"/>
  </p:sldLayoutIdLst>
  <p:txStyles>
    <p:titleStyle/>
    <p:bodyStyle>
      <a:lvl1pPr>
        <a:defRPr kumimoji="0" lang="ko-KR" altLang="en-US" sz="2400" b="1" i="0" u="none" strike="noStrike" kern="1200" cap="none" spc="0" normalizeH="0" baseline="0" noProof="0" smtClean="0">
          <a:ln>
            <a:noFill/>
          </a:ln>
          <a:solidFill>
            <a:prstClr val="black"/>
          </a:solidFill>
          <a:effectLst/>
          <a:uLnTx/>
          <a:uFillTx/>
          <a:latin typeface="Lucida Sans" pitchFamily="34" charset="0"/>
          <a:ea typeface="맑은 고딕"/>
        </a:defRPr>
      </a:lvl1pPr>
      <a:lvl2pPr>
        <a:defRPr kumimoji="0" lang="ko-KR" altLang="en-US" sz="2000" b="0" i="0" u="none" strike="noStrike" kern="1200" cap="none" spc="0" normalizeH="0" baseline="0" noProof="0" smtClean="0">
          <a:ln>
            <a:noFill/>
          </a:ln>
          <a:solidFill>
            <a:prstClr val="black"/>
          </a:solidFill>
          <a:effectLst/>
          <a:uLnTx/>
          <a:uFillTx/>
          <a:latin typeface="Lucida Sans" pitchFamily="34" charset="0"/>
          <a:ea typeface="맑은 고딕"/>
        </a:defRPr>
      </a:lvl2pPr>
      <a:lvl3pPr>
        <a:defRPr kumimoji="0" lang="ko-KR" altLang="en-US" sz="1800" b="0" i="0" u="none" strike="noStrike" kern="1200" cap="none" spc="0" normalizeH="0" baseline="0" noProof="0" smtClean="0">
          <a:ln>
            <a:noFill/>
          </a:ln>
          <a:solidFill>
            <a:prstClr val="black"/>
          </a:solidFill>
          <a:effectLst/>
          <a:uLnTx/>
          <a:uFillTx/>
          <a:latin typeface="Lucida Sans" pitchFamily="34" charset="0"/>
          <a:ea typeface="맑은 고딕"/>
        </a:defRPr>
      </a:lvl3pPr>
      <a:lvl4pPr>
        <a:defRPr kumimoji="0" lang="ko-KR" altLang="en-US" sz="1600" b="0" i="0" u="none" strike="noStrike" kern="1200" cap="none" spc="0" normalizeH="0" baseline="0" noProof="0" smtClean="0">
          <a:ln>
            <a:noFill/>
          </a:ln>
          <a:solidFill>
            <a:prstClr val="black"/>
          </a:solidFill>
          <a:effectLst/>
          <a:uLnTx/>
          <a:uFillTx/>
          <a:latin typeface="Lucida Sans" pitchFamily="34" charset="0"/>
          <a:ea typeface="맑은 고딕"/>
        </a:defRPr>
      </a:lvl4pPr>
      <a:lvl5pPr>
        <a:defRPr kumimoji="0" lang="en-US" altLang="ko-KR" sz="1400" b="0" i="0" u="none" strike="noStrike" kern="1200" cap="none" spc="0" normalizeH="0" baseline="0" noProof="0" dirty="0" smtClean="0">
          <a:ln>
            <a:noFill/>
          </a:ln>
          <a:solidFill>
            <a:prstClr val="black"/>
          </a:solidFill>
          <a:effectLst/>
          <a:uLnTx/>
          <a:uFillTx/>
          <a:latin typeface="Lucida Sans" pitchFamily="34" charset="0"/>
          <a:ea typeface="맑은 고딕"/>
        </a:defRPr>
      </a:lvl5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19</a:t>
            </a:r>
            <a:r>
              <a:rPr lang="ko-KR" altLang="en-US" sz="2800" dirty="0" smtClean="0"/>
              <a:t>장 군집화</a:t>
            </a:r>
            <a:r>
              <a:rPr lang="en-US" altLang="ko-KR" sz="2800" dirty="0" smtClean="0"/>
              <a:t>(Clustering)</a:t>
            </a:r>
            <a:endParaRPr lang="ko-KR" altLang="en-US" sz="280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5286394" y="5872186"/>
            <a:ext cx="3571886" cy="914400"/>
          </a:xfrm>
        </p:spPr>
        <p:txBody>
          <a:bodyPr>
            <a:normAutofit/>
          </a:bodyPr>
          <a:lstStyle/>
          <a:p>
            <a:r>
              <a:rPr lang="en-US" altLang="ko-KR" sz="1800" b="1" dirty="0" smtClean="0"/>
              <a:t>2019. 1</a:t>
            </a:r>
            <a:r>
              <a:rPr lang="ko-KR" altLang="en-US" sz="1800" b="1" dirty="0" smtClean="0"/>
              <a:t>학기</a:t>
            </a:r>
            <a:endParaRPr lang="en-US" altLang="ko-KR" sz="1800" b="1" dirty="0" smtClean="0"/>
          </a:p>
          <a:p>
            <a:r>
              <a:rPr lang="en-US" altLang="ko-KR" sz="1800" b="1" dirty="0" smtClean="0"/>
              <a:t>Jeong Joon Lee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77132" y="3663022"/>
            <a:ext cx="6399124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def plot_squared_clustering_errors():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ks = range(1, len(inputs) + 1)</a:t>
            </a:r>
            <a:br>
              <a:rPr lang="en-US" altLang="ko-KR" dirty="0"/>
            </a:br>
            <a:r>
              <a:rPr lang="en-US" altLang="ko-KR" dirty="0"/>
              <a:t>    errors = [squared_clustering_errors(inputs, k) for k in ks]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plt.plot(ks, errors)</a:t>
            </a:r>
            <a:br>
              <a:rPr lang="en-US" altLang="ko-KR" dirty="0"/>
            </a:br>
            <a:r>
              <a:rPr lang="en-US" altLang="ko-KR" dirty="0"/>
              <a:t>    plt.xticks(ks)</a:t>
            </a:r>
            <a:br>
              <a:rPr lang="en-US" altLang="ko-KR" dirty="0"/>
            </a:br>
            <a:r>
              <a:rPr lang="en-US" altLang="ko-KR" dirty="0"/>
              <a:t>    plt.xlabel("k")</a:t>
            </a:r>
            <a:br>
              <a:rPr lang="en-US" altLang="ko-KR" dirty="0"/>
            </a:br>
            <a:r>
              <a:rPr lang="en-US" altLang="ko-KR" dirty="0"/>
              <a:t>    plt.ylabel("total squared error")</a:t>
            </a:r>
            <a:br>
              <a:rPr lang="en-US" altLang="ko-KR" dirty="0"/>
            </a:br>
            <a:r>
              <a:rPr lang="en-US" altLang="ko-KR" dirty="0"/>
              <a:t>    plt.show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764704"/>
            <a:ext cx="7797199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def squared_clustering_errors(inputs, k):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en-US" altLang="ko-KR" i="1" dirty="0"/>
              <a:t>"""finds the total squared error from k-means clustering the inputs"""</a:t>
            </a:r>
            <a:br>
              <a:rPr lang="en-US" altLang="ko-KR" i="1" dirty="0"/>
            </a:br>
            <a:r>
              <a:rPr lang="en-US" altLang="ko-KR" i="1" dirty="0"/>
              <a:t>    </a:t>
            </a:r>
            <a:r>
              <a:rPr lang="en-US" altLang="ko-KR" dirty="0"/>
              <a:t>clusterer = KMeans(k)</a:t>
            </a:r>
            <a:br>
              <a:rPr lang="en-US" altLang="ko-KR" dirty="0"/>
            </a:br>
            <a:r>
              <a:rPr lang="en-US" altLang="ko-KR" dirty="0"/>
              <a:t>    clusterer.train(inputs)</a:t>
            </a:r>
            <a:br>
              <a:rPr lang="en-US" altLang="ko-KR" dirty="0"/>
            </a:br>
            <a:r>
              <a:rPr lang="en-US" altLang="ko-KR" dirty="0"/>
              <a:t>    means = clusterer.means</a:t>
            </a:r>
            <a:br>
              <a:rPr lang="en-US" altLang="ko-KR" dirty="0"/>
            </a:br>
            <a:r>
              <a:rPr lang="en-US" altLang="ko-KR" dirty="0"/>
              <a:t>    assignments = list(map(clusterer.classify, inputs))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return sum(squared_distance(input,means[cluster])</a:t>
            </a:r>
            <a:br>
              <a:rPr lang="en-US" altLang="ko-KR" dirty="0"/>
            </a:br>
            <a:r>
              <a:rPr lang="en-US" altLang="ko-KR" dirty="0"/>
              <a:t>               for input, cluster in zip(inputs, assignments))</a:t>
            </a:r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5556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19.5 </a:t>
            </a:r>
            <a:r>
              <a:rPr lang="ko-KR" altLang="en-US" dirty="0" smtClean="0"/>
              <a:t>예시</a:t>
            </a:r>
            <a:r>
              <a:rPr lang="en-US" altLang="ko-KR" dirty="0" smtClean="0"/>
              <a:t>: </a:t>
            </a:r>
            <a:r>
              <a:rPr lang="ko-KR" altLang="en-US" dirty="0" smtClean="0"/>
              <a:t>색 군집화하기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764704"/>
            <a:ext cx="8274050" cy="5326083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문제</a:t>
            </a:r>
            <a:endParaRPr lang="en-US" altLang="ko-KR" sz="2000" dirty="0" smtClean="0"/>
          </a:p>
          <a:p>
            <a:pPr lvl="1"/>
            <a:r>
              <a:rPr lang="en-US" altLang="ko-KR" sz="1800" dirty="0" smtClean="0"/>
              <a:t>RGB </a:t>
            </a:r>
            <a:r>
              <a:rPr lang="ko-KR" altLang="en-US" sz="1800" dirty="0" smtClean="0"/>
              <a:t>이미지의 모든 픽셀을 </a:t>
            </a:r>
            <a:r>
              <a:rPr lang="en-US" altLang="ko-KR" sz="1800" dirty="0" smtClean="0"/>
              <a:t>5</a:t>
            </a:r>
            <a:r>
              <a:rPr lang="ko-KR" altLang="en-US" sz="1800" dirty="0" smtClean="0"/>
              <a:t>개의 색으로 표현</a:t>
            </a:r>
            <a:endParaRPr lang="en-US" altLang="ko-KR" sz="1800" dirty="0" smtClean="0"/>
          </a:p>
          <a:p>
            <a:r>
              <a:rPr lang="ko-KR" altLang="en-US" sz="2000" dirty="0" smtClean="0"/>
              <a:t>해결 방법</a:t>
            </a:r>
            <a:endParaRPr lang="en-US" altLang="ko-KR" sz="2000" dirty="0" smtClean="0"/>
          </a:p>
          <a:p>
            <a:pPr lvl="1"/>
            <a:r>
              <a:rPr lang="ko-KR" altLang="en-US" sz="1800" dirty="0" smtClean="0"/>
              <a:t>각 픽셀의 </a:t>
            </a:r>
            <a:r>
              <a:rPr lang="en-US" altLang="ko-KR" sz="1800" dirty="0" smtClean="0"/>
              <a:t>RGB </a:t>
            </a:r>
            <a:r>
              <a:rPr lang="ko-KR" altLang="en-US" sz="1800" dirty="0" smtClean="0"/>
              <a:t>값</a:t>
            </a:r>
            <a:r>
              <a:rPr lang="en-US" altLang="ko-KR" sz="1800" dirty="0" smtClean="0"/>
              <a:t>(3</a:t>
            </a:r>
            <a:r>
              <a:rPr lang="ko-KR" altLang="en-US" sz="1800" dirty="0" smtClean="0"/>
              <a:t>차원 벡터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을 </a:t>
            </a:r>
            <a:r>
              <a:rPr lang="en-US" altLang="ko-KR" sz="1800" dirty="0" smtClean="0"/>
              <a:t>5</a:t>
            </a:r>
            <a:r>
              <a:rPr lang="ko-KR" altLang="en-US" sz="1800" dirty="0" smtClean="0"/>
              <a:t>개로 군집화</a:t>
            </a:r>
            <a:endParaRPr lang="en-US" altLang="ko-KR" sz="1800" dirty="0" smtClean="0"/>
          </a:p>
          <a:p>
            <a:pPr lvl="1"/>
            <a:r>
              <a:rPr lang="en-US" altLang="ko-KR" sz="1800" dirty="0" smtClean="0"/>
              <a:t>5</a:t>
            </a:r>
            <a:r>
              <a:rPr lang="ko-KR" altLang="en-US" sz="1800" dirty="0" smtClean="0"/>
              <a:t>개 군집의 중심값</a:t>
            </a:r>
            <a:r>
              <a:rPr lang="en-US" altLang="ko-KR" sz="1800" dirty="0" smtClean="0"/>
              <a:t>(RGB</a:t>
            </a:r>
            <a:r>
              <a:rPr lang="ko-KR" altLang="en-US" sz="1800" dirty="0" smtClean="0"/>
              <a:t> 값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으로 군집에 속한 픽셀의 색을 변경</a:t>
            </a:r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pPr lvl="1"/>
            <a:endParaRPr lang="ko-KR" alt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636912"/>
            <a:ext cx="7508787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 smtClean="0"/>
              <a:t>import matplotlib.image as mpimg</a:t>
            </a:r>
          </a:p>
          <a:p>
            <a:r>
              <a:rPr lang="en-US" altLang="ko-KR" sz="1200" dirty="0" smtClean="0"/>
              <a:t>…</a:t>
            </a:r>
            <a:endParaRPr lang="en-US" altLang="ko-KR" sz="1200" dirty="0" smtClean="0"/>
          </a:p>
          <a:p>
            <a:r>
              <a:rPr lang="en-US" altLang="ko-KR" sz="1200" dirty="0" smtClean="0"/>
              <a:t>def </a:t>
            </a:r>
            <a:r>
              <a:rPr lang="en-US" altLang="ko-KR" sz="1200" dirty="0"/>
              <a:t>recolor_image(input_file, k=5</a:t>
            </a:r>
            <a:r>
              <a:rPr lang="en-US" altLang="ko-KR" sz="1200" dirty="0" smtClean="0"/>
              <a:t>):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    img = mpimg.imread(path_to_png_file</a:t>
            </a:r>
            <a:r>
              <a:rPr lang="en-US" altLang="ko-KR" sz="1200" dirty="0" smtClean="0"/>
              <a:t>) 	# img</a:t>
            </a:r>
            <a:r>
              <a:rPr lang="ko-KR" altLang="en-US" sz="1200" dirty="0" smtClean="0"/>
              <a:t>는 </a:t>
            </a:r>
            <a:r>
              <a:rPr lang="en-US" altLang="ko-KR" sz="1200" dirty="0" smtClean="0"/>
              <a:t>Numpy </a:t>
            </a:r>
            <a:r>
              <a:rPr lang="ko-KR" altLang="en-US" sz="1200" dirty="0" smtClean="0"/>
              <a:t>배열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    pixels = [pixel for row in img for pixel in row</a:t>
            </a:r>
            <a:r>
              <a:rPr lang="en-US" altLang="ko-KR" sz="1200" dirty="0" smtClean="0"/>
              <a:t>] 	# img</a:t>
            </a:r>
            <a:r>
              <a:rPr lang="ko-KR" altLang="en-US" sz="1200" dirty="0" smtClean="0"/>
              <a:t>를 </a:t>
            </a:r>
            <a:r>
              <a:rPr lang="en-US" altLang="ko-KR" sz="1200" dirty="0" smtClean="0"/>
              <a:t>list</a:t>
            </a:r>
            <a:r>
              <a:rPr lang="ko-KR" altLang="en-US" sz="1200" dirty="0" smtClean="0"/>
              <a:t>의 </a:t>
            </a:r>
            <a:r>
              <a:rPr lang="en-US" altLang="ko-KR" sz="1200" dirty="0" smtClean="0"/>
              <a:t>list</a:t>
            </a:r>
            <a:r>
              <a:rPr lang="ko-KR" altLang="en-US" sz="1200" dirty="0" smtClean="0"/>
              <a:t>처럼 처리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픽셀들의 리스트로 변환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    clusterer = KMeans(k)</a:t>
            </a:r>
            <a:br>
              <a:rPr lang="en-US" altLang="ko-KR" sz="1200" dirty="0"/>
            </a:br>
            <a:r>
              <a:rPr lang="en-US" altLang="ko-KR" sz="1200" dirty="0"/>
              <a:t>    clusterer.train(pixels) </a:t>
            </a:r>
            <a:r>
              <a:rPr lang="en-US" altLang="ko-KR" sz="1200" dirty="0" smtClean="0"/>
              <a:t>			# </a:t>
            </a:r>
            <a:r>
              <a:rPr lang="en-US" altLang="ko-KR" sz="1200" dirty="0"/>
              <a:t>this might take a while</a:t>
            </a:r>
            <a:br>
              <a:rPr lang="en-US" altLang="ko-KR" sz="1200" dirty="0"/>
            </a:b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    def recolor(pixel):</a:t>
            </a:r>
            <a:br>
              <a:rPr lang="en-US" altLang="ko-KR" sz="1200" dirty="0"/>
            </a:br>
            <a:r>
              <a:rPr lang="en-US" altLang="ko-KR" sz="1200" dirty="0"/>
              <a:t>        cluster = clusterer.classify(pixel) </a:t>
            </a:r>
            <a:r>
              <a:rPr lang="en-US" altLang="ko-KR" sz="1200" dirty="0" smtClean="0"/>
              <a:t>	</a:t>
            </a:r>
            <a:r>
              <a:rPr lang="en-US" altLang="ko-KR" sz="1200" dirty="0"/>
              <a:t># </a:t>
            </a:r>
            <a:r>
              <a:rPr lang="ko-KR" altLang="en-US" sz="1200" dirty="0"/>
              <a:t>픽셀의 군집을 찾기</a:t>
            </a:r>
            <a:r>
              <a:rPr lang="en-US" altLang="ko-KR" sz="1200" dirty="0"/>
              <a:t>: </a:t>
            </a:r>
            <a:r>
              <a:rPr lang="ko-KR" altLang="en-US" sz="1200" dirty="0"/>
              <a:t>군집 인덱스 리턴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        </a:t>
            </a:r>
            <a:r>
              <a:rPr lang="en-US" altLang="ko-KR" sz="1200" dirty="0"/>
              <a:t>return clusterer.means[cluster]     # mean of the closest cluster</a:t>
            </a:r>
            <a:br>
              <a:rPr lang="en-US" altLang="ko-KR" sz="1200" dirty="0"/>
            </a:b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    new_img = [[recolor(pixel) for pixel in row</a:t>
            </a:r>
            <a:r>
              <a:rPr lang="en-US" altLang="ko-KR" sz="1200" dirty="0" smtClean="0"/>
              <a:t>]	</a:t>
            </a:r>
            <a:r>
              <a:rPr lang="en-US" altLang="ko-KR" sz="1200" dirty="0"/>
              <a:t># </a:t>
            </a:r>
            <a:r>
              <a:rPr lang="ko-KR" altLang="en-US" sz="1200" dirty="0"/>
              <a:t>각 픽셀의 색을 군집의 평균색으로 </a:t>
            </a:r>
            <a:r>
              <a:rPr lang="en-US" altLang="ko-KR" sz="1200" dirty="0"/>
              <a:t>recolor</a:t>
            </a:r>
            <a:br>
              <a:rPr lang="en-US" altLang="ko-KR" sz="1200" dirty="0"/>
            </a:br>
            <a:r>
              <a:rPr lang="en-US" altLang="ko-KR" sz="1200" dirty="0"/>
              <a:t>               for row in img]</a:t>
            </a:r>
            <a:br>
              <a:rPr lang="en-US" altLang="ko-KR" sz="1200" dirty="0"/>
            </a:b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    plt.imshow(new_img)</a:t>
            </a:r>
            <a:br>
              <a:rPr lang="en-US" altLang="ko-KR" sz="1200" dirty="0"/>
            </a:br>
            <a:r>
              <a:rPr lang="en-US" altLang="ko-KR" sz="1200" dirty="0"/>
              <a:t>    plt.axis('off')</a:t>
            </a:r>
            <a:br>
              <a:rPr lang="en-US" altLang="ko-KR" sz="1200" dirty="0"/>
            </a:br>
            <a:r>
              <a:rPr lang="en-US" altLang="ko-KR" sz="1200" dirty="0"/>
              <a:t>    plt.show</a:t>
            </a:r>
            <a:r>
              <a:rPr lang="en-US" altLang="ko-KR" sz="1200" dirty="0" smtClean="0"/>
              <a:t>()</a:t>
            </a:r>
            <a:endParaRPr lang="ko-KR" alt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821100" y="5949280"/>
            <a:ext cx="4881977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 smtClean="0"/>
              <a:t>&lt;main</a:t>
            </a:r>
            <a:r>
              <a:rPr lang="ko-KR" altLang="en-US" sz="1200" dirty="0" smtClean="0"/>
              <a:t>에서</a:t>
            </a:r>
            <a:r>
              <a:rPr lang="en-US" altLang="ko-KR" sz="1200" dirty="0" smtClean="0"/>
              <a:t>&gt; </a:t>
            </a:r>
          </a:p>
          <a:p>
            <a:r>
              <a:rPr lang="en-US" altLang="ko-KR" sz="1200" dirty="0" smtClean="0"/>
              <a:t>input_filepath </a:t>
            </a:r>
            <a:r>
              <a:rPr lang="en-US" altLang="ko-KR" sz="1200" dirty="0"/>
              <a:t>= "E:/temp/smallpdf-logo-large.png" # PNG</a:t>
            </a:r>
            <a:r>
              <a:rPr lang="ko-KR" altLang="en-US" sz="1200" dirty="0"/>
              <a:t>파일패쓰</a:t>
            </a:r>
            <a:br>
              <a:rPr lang="ko-KR" altLang="en-US" sz="1200" dirty="0"/>
            </a:br>
            <a:r>
              <a:rPr lang="en-US" altLang="ko-KR" sz="1200" dirty="0"/>
              <a:t>recolor_image(input_filepath, 5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316688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19.6 </a:t>
            </a:r>
            <a:r>
              <a:rPr lang="ko-KR" altLang="en-US" dirty="0" smtClean="0"/>
              <a:t>상향식 계층군집화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1354" y="764705"/>
            <a:ext cx="4706710" cy="2160240"/>
          </a:xfrm>
        </p:spPr>
        <p:txBody>
          <a:bodyPr/>
          <a:lstStyle/>
          <a:p>
            <a:r>
              <a:rPr lang="ko-KR" altLang="en-US" dirty="0"/>
              <a:t>상향식 </a:t>
            </a:r>
            <a:r>
              <a:rPr lang="ko-KR" altLang="en-US" dirty="0" smtClean="0"/>
              <a:t>계층군집화 알고리즘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각 데이터 포인트를 하나의 군집으로 간주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군집이 두개 이상이라면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가장 가까운 두개의 군집을 찾아 하나의 군집으로 통합</a:t>
            </a:r>
            <a:endParaRPr lang="en-US" altLang="ko-KR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7" y="116632"/>
            <a:ext cx="3264363" cy="345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39552" y="3356992"/>
            <a:ext cx="83278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표현방식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leaf1 =([10,20],)</a:t>
            </a:r>
          </a:p>
          <a:p>
            <a:r>
              <a:rPr lang="en-US" altLang="ko-KR" dirty="0" smtClean="0"/>
              <a:t>leaf2 =([30,-10</a:t>
            </a:r>
            <a:r>
              <a:rPr lang="en-US" altLang="ko-KR" dirty="0"/>
              <a:t>],)</a:t>
            </a:r>
          </a:p>
          <a:p>
            <a:r>
              <a:rPr lang="en-US" altLang="ko-KR" dirty="0" smtClean="0"/>
              <a:t>Merged = (1,[leaf1,leaf2]) # 1: </a:t>
            </a:r>
            <a:r>
              <a:rPr lang="ko-KR" altLang="en-US" dirty="0" smtClean="0"/>
              <a:t>병합순서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본 교재에서는 남은 군집의 수로 설정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7655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251520" y="908720"/>
            <a:ext cx="8496944" cy="21602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84163" marR="0" indent="-284163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 kumimoji="0" lang="ko-KR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1pPr>
            <a:lvl2pPr marL="630238" marR="0" indent="-282575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2pPr>
            <a:lvl3pPr marL="858838" marR="0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4"/>
              </a:buBlip>
              <a:tabLst/>
              <a:def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3pPr>
            <a:lvl4pPr marL="1198563" marR="0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5"/>
              </a:buBlip>
              <a:tabLst/>
              <a:def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4pPr>
            <a:lvl5pPr marL="1490663" marR="0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5"/>
              </a:buBlip>
              <a:tabLst/>
              <a:def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5pPr>
          </a:lstStyle>
          <a:p>
            <a:r>
              <a:rPr lang="ko-KR" altLang="en-US" dirty="0"/>
              <a:t>계통도</a:t>
            </a:r>
            <a:r>
              <a:rPr lang="en-US" altLang="ko-KR" dirty="0"/>
              <a:t>(Dendrogram)</a:t>
            </a:r>
            <a:r>
              <a:rPr lang="ko-KR" altLang="en-US" dirty="0"/>
              <a:t> 에서는 각 계층에서 군집들의 유사성을 쉽게 확인할 수 있음</a:t>
            </a:r>
            <a:endParaRPr lang="en-US" altLang="ko-KR" dirty="0"/>
          </a:p>
          <a:p>
            <a:pPr lvl="1"/>
            <a:r>
              <a:rPr lang="ko-KR" altLang="en-US" dirty="0"/>
              <a:t>흡수</a:t>
            </a:r>
            <a:r>
              <a:rPr lang="en-US" altLang="ko-KR" baseline="30000" dirty="0"/>
              <a:t>Agglomerative </a:t>
            </a:r>
            <a:r>
              <a:rPr lang="ko-KR" altLang="en-US" dirty="0"/>
              <a:t>과정 </a:t>
            </a:r>
            <a:r>
              <a:rPr lang="en-US" altLang="ko-KR" dirty="0"/>
              <a:t>: </a:t>
            </a:r>
            <a:r>
              <a:rPr lang="ko-KR" altLang="en-US" dirty="0"/>
              <a:t>아래에서 위로 처리하여 군집을 흡수</a:t>
            </a:r>
            <a:r>
              <a:rPr lang="en-US" altLang="ko-KR" dirty="0"/>
              <a:t>, n</a:t>
            </a:r>
            <a:r>
              <a:rPr lang="ko-KR" altLang="en-US" dirty="0"/>
              <a:t>개의 각 군집과 수열의 형태가 연속적인 흡수 군집화 과정으로 처리됨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분리</a:t>
            </a:r>
            <a:r>
              <a:rPr lang="en-US" altLang="ko-KR" baseline="30000" dirty="0"/>
              <a:t>Divisive </a:t>
            </a:r>
            <a:r>
              <a:rPr lang="ko-KR" altLang="en-US" dirty="0"/>
              <a:t>과정 </a:t>
            </a:r>
            <a:r>
              <a:rPr lang="en-US" altLang="ko-KR" dirty="0"/>
              <a:t>: </a:t>
            </a:r>
            <a:r>
              <a:rPr lang="ko-KR" altLang="en-US" dirty="0"/>
              <a:t>위에서 아래로 분류하는 과정으로</a:t>
            </a:r>
            <a:r>
              <a:rPr lang="en-US" altLang="ko-KR" dirty="0"/>
              <a:t>, </a:t>
            </a:r>
            <a:r>
              <a:rPr lang="ko-KR" altLang="en-US" dirty="0"/>
              <a:t>하나의 군집에 </a:t>
            </a:r>
            <a:r>
              <a:rPr lang="en-US" altLang="ko-KR" dirty="0"/>
              <a:t>n</a:t>
            </a:r>
            <a:r>
              <a:rPr lang="ko-KR" altLang="en-US" dirty="0"/>
              <a:t>개의 샘플이 있으며 연속적인 분리 과정으로 수행</a:t>
            </a:r>
            <a:r>
              <a:rPr lang="en-US" altLang="ko-KR" dirty="0"/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2996952"/>
            <a:ext cx="4937885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296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67544" y="1124744"/>
            <a:ext cx="7704856" cy="54168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/>
              <a:t>def is_leaf(cluster):</a:t>
            </a:r>
          </a:p>
          <a:p>
            <a:r>
              <a:rPr lang="en-US" altLang="ko-KR" sz="1600" dirty="0"/>
              <a:t>    """a cluster is a leaf if it has length 1"""</a:t>
            </a:r>
          </a:p>
          <a:p>
            <a:r>
              <a:rPr lang="en-US" altLang="ko-KR" sz="1600" dirty="0"/>
              <a:t>    return len(cluster) == 1</a:t>
            </a:r>
          </a:p>
          <a:p>
            <a:endParaRPr lang="en-US" altLang="ko-KR" sz="1600" dirty="0"/>
          </a:p>
          <a:p>
            <a:r>
              <a:rPr lang="en-US" altLang="ko-KR" sz="1600" dirty="0"/>
              <a:t>def get_children(cluster):</a:t>
            </a:r>
          </a:p>
          <a:p>
            <a:r>
              <a:rPr lang="en-US" altLang="ko-KR" sz="1600" dirty="0"/>
              <a:t>    """returns the two children of this cluster if it's a merged cluster;</a:t>
            </a:r>
          </a:p>
          <a:p>
            <a:r>
              <a:rPr lang="en-US" altLang="ko-KR" sz="1600" dirty="0"/>
              <a:t>    raises an exception if this is a leaf cluster"""</a:t>
            </a:r>
          </a:p>
          <a:p>
            <a:r>
              <a:rPr lang="en-US" altLang="ko-KR" sz="1600" dirty="0"/>
              <a:t>    if is_leaf(cluster):</a:t>
            </a:r>
          </a:p>
          <a:p>
            <a:r>
              <a:rPr lang="en-US" altLang="ko-KR" sz="1600" dirty="0"/>
              <a:t>        raise TypeError("a leaf cluster has no children")</a:t>
            </a:r>
          </a:p>
          <a:p>
            <a:r>
              <a:rPr lang="en-US" altLang="ko-KR" sz="1600" dirty="0"/>
              <a:t>    else:</a:t>
            </a:r>
          </a:p>
          <a:p>
            <a:r>
              <a:rPr lang="en-US" altLang="ko-KR" sz="1600" dirty="0"/>
              <a:t>        return cluster[1]</a:t>
            </a:r>
          </a:p>
          <a:p>
            <a:endParaRPr lang="en-US" altLang="ko-KR" sz="1600" dirty="0"/>
          </a:p>
          <a:p>
            <a:r>
              <a:rPr lang="en-US" altLang="ko-KR" sz="1600" dirty="0"/>
              <a:t>def get_values(cluster):</a:t>
            </a:r>
          </a:p>
          <a:p>
            <a:r>
              <a:rPr lang="en-US" altLang="ko-KR" sz="1600" dirty="0"/>
              <a:t>    """returns the value in this cluster (if it's a leaf cluster)</a:t>
            </a:r>
          </a:p>
          <a:p>
            <a:r>
              <a:rPr lang="en-US" altLang="ko-KR" sz="1600" dirty="0"/>
              <a:t>    or all the values in the leaf clusters below it (if it's not)"""</a:t>
            </a:r>
          </a:p>
          <a:p>
            <a:r>
              <a:rPr lang="en-US" altLang="ko-KR" sz="1600" dirty="0"/>
              <a:t>    if is_leaf(cluster):</a:t>
            </a:r>
          </a:p>
          <a:p>
            <a:r>
              <a:rPr lang="en-US" altLang="ko-KR" sz="1600" dirty="0"/>
              <a:t>        return cluster # is already a 1-tuple containing value</a:t>
            </a:r>
          </a:p>
          <a:p>
            <a:r>
              <a:rPr lang="en-US" altLang="ko-KR" sz="1600" dirty="0"/>
              <a:t>    else:</a:t>
            </a:r>
          </a:p>
          <a:p>
            <a:r>
              <a:rPr lang="en-US" altLang="ko-KR" sz="1600" dirty="0"/>
              <a:t>        return [value</a:t>
            </a:r>
          </a:p>
          <a:p>
            <a:r>
              <a:rPr lang="en-US" altLang="ko-KR" sz="1600" dirty="0"/>
              <a:t>                for child in get_children(cluster)</a:t>
            </a:r>
          </a:p>
          <a:p>
            <a:r>
              <a:rPr lang="en-US" altLang="ko-KR" sz="1600" dirty="0"/>
              <a:t>                for value in get_values(child)]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5536" y="764704"/>
            <a:ext cx="1513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기본 함수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11497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11560" y="3356992"/>
            <a:ext cx="6966972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def cluster_distance(cluster1, cluster2, distance_agg=min):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en-US" altLang="ko-KR" i="1" dirty="0"/>
              <a:t>"""finds the aggregate distance between elements of cluster1</a:t>
            </a:r>
            <a:br>
              <a:rPr lang="en-US" altLang="ko-KR" i="1" dirty="0"/>
            </a:br>
            <a:r>
              <a:rPr lang="en-US" altLang="ko-KR" i="1" dirty="0"/>
              <a:t>    and elements of cluster2"""</a:t>
            </a:r>
            <a:br>
              <a:rPr lang="en-US" altLang="ko-KR" i="1" dirty="0"/>
            </a:br>
            <a:r>
              <a:rPr lang="en-US" altLang="ko-KR" i="1" dirty="0"/>
              <a:t>    </a:t>
            </a:r>
            <a:r>
              <a:rPr lang="en-US" altLang="ko-KR" dirty="0"/>
              <a:t>return distance_agg([distance(input1, input2)</a:t>
            </a:r>
            <a:br>
              <a:rPr lang="en-US" altLang="ko-KR" dirty="0"/>
            </a:br>
            <a:r>
              <a:rPr lang="en-US" altLang="ko-KR" dirty="0"/>
              <a:t>                        for input1 in get_values(cluster1)</a:t>
            </a:r>
            <a:br>
              <a:rPr lang="en-US" altLang="ko-KR" dirty="0"/>
            </a:br>
            <a:r>
              <a:rPr lang="en-US" altLang="ko-KR" dirty="0"/>
              <a:t>                        for input2 in get_values(cluster2</a:t>
            </a:r>
            <a:r>
              <a:rPr lang="en-US" altLang="ko-KR" dirty="0" smtClean="0"/>
              <a:t>)])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23259" y="836712"/>
            <a:ext cx="8640960" cy="21602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84163" marR="0" indent="-284163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 kumimoji="0" lang="ko-KR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1pPr>
            <a:lvl2pPr marL="630238" marR="0" indent="-282575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2pPr>
            <a:lvl3pPr marL="858838" marR="0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4"/>
              </a:buBlip>
              <a:tabLst/>
              <a:def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3pPr>
            <a:lvl4pPr marL="1198563" marR="0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5"/>
              </a:buBlip>
              <a:tabLst/>
              <a:def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4pPr>
            <a:lvl5pPr marL="1490663" marR="0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5"/>
              </a:buBlip>
              <a:tabLst/>
              <a:def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5pPr>
          </a:lstStyle>
          <a:p>
            <a:r>
              <a:rPr lang="ko-KR" altLang="en-US" dirty="0" smtClean="0"/>
              <a:t>군집의 거리의 정의</a:t>
            </a:r>
          </a:p>
          <a:p>
            <a:pPr lvl="1"/>
            <a:r>
              <a:rPr lang="ko-KR" altLang="en-US" dirty="0" smtClean="0"/>
              <a:t>두 군집간의 최소거리</a:t>
            </a:r>
          </a:p>
          <a:p>
            <a:pPr lvl="2"/>
            <a:r>
              <a:rPr lang="ko-KR" altLang="en-US" dirty="0" smtClean="0"/>
              <a:t>경계면이 가장 가까운 군집끼리 통합 </a:t>
            </a:r>
            <a:r>
              <a:rPr lang="ko-KR" altLang="en-US" dirty="0" smtClean="0">
                <a:sym typeface="Wingdings" panose="05000000000000000000" pitchFamily="2" charset="2"/>
              </a:rPr>
              <a:t> </a:t>
            </a:r>
            <a:r>
              <a:rPr lang="ko-KR" altLang="en-US" dirty="0" smtClean="0"/>
              <a:t>체인처럼 연결된 군집 생성가능 </a:t>
            </a:r>
          </a:p>
          <a:p>
            <a:pPr lvl="1"/>
            <a:r>
              <a:rPr lang="ko-KR" altLang="en-US" dirty="0" smtClean="0"/>
              <a:t>두 군집간의 최대거리</a:t>
            </a:r>
          </a:p>
          <a:p>
            <a:pPr lvl="2"/>
            <a:r>
              <a:rPr lang="ko-KR" altLang="en-US" dirty="0" smtClean="0"/>
              <a:t>구형의 군집 형성</a:t>
            </a:r>
          </a:p>
          <a:p>
            <a:pPr lvl="1"/>
            <a:r>
              <a:rPr lang="ko-KR" altLang="en-US" dirty="0" smtClean="0"/>
              <a:t>두 군집의 점들간의 평균 거리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66257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44988" y="260648"/>
            <a:ext cx="8274050" cy="5326083"/>
          </a:xfrm>
        </p:spPr>
        <p:txBody>
          <a:bodyPr/>
          <a:lstStyle/>
          <a:p>
            <a:r>
              <a:rPr lang="ko-KR" altLang="en-US" dirty="0" smtClean="0"/>
              <a:t>군집화 코드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764704"/>
            <a:ext cx="7317196" cy="5755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600" dirty="0"/>
              <a:t>def bottom_up_cluster(inputs, distance_agg=min):</a:t>
            </a:r>
            <a:br>
              <a:rPr lang="en-US" altLang="ko-KR" sz="1600" dirty="0"/>
            </a:br>
            <a:r>
              <a:rPr lang="en-US" altLang="ko-KR" sz="1600" dirty="0"/>
              <a:t>    # start with every input a leaf cluster / 1-tuple</a:t>
            </a:r>
            <a:br>
              <a:rPr lang="en-US" altLang="ko-KR" sz="1600" dirty="0"/>
            </a:br>
            <a:r>
              <a:rPr lang="en-US" altLang="ko-KR" sz="1600" dirty="0"/>
              <a:t>    clusters = [(input,) for input in inputs]</a:t>
            </a:r>
            <a:br>
              <a:rPr lang="en-US" altLang="ko-KR" sz="1600" dirty="0"/>
            </a:b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/>
              <a:t>    # as long as we have more than one cluster left...</a:t>
            </a:r>
            <a:br>
              <a:rPr lang="en-US" altLang="ko-KR" sz="1600" dirty="0"/>
            </a:br>
            <a:r>
              <a:rPr lang="en-US" altLang="ko-KR" sz="1600" dirty="0"/>
              <a:t>    while len(clusters) &gt; 1:</a:t>
            </a:r>
            <a:br>
              <a:rPr lang="en-US" altLang="ko-KR" sz="1600" dirty="0"/>
            </a:br>
            <a:r>
              <a:rPr lang="en-US" altLang="ko-KR" sz="1600" dirty="0"/>
              <a:t>        # find the two closest </a:t>
            </a:r>
            <a:r>
              <a:rPr lang="en-US" altLang="ko-KR" sz="1600" dirty="0" smtClean="0"/>
              <a:t>clusters : </a:t>
            </a:r>
            <a:r>
              <a:rPr lang="ko-KR" altLang="en-US" sz="1600" dirty="0" smtClean="0"/>
              <a:t>이중 </a:t>
            </a:r>
            <a:r>
              <a:rPr lang="en-US" altLang="ko-KR" sz="1600" dirty="0" smtClean="0"/>
              <a:t>for loop, </a:t>
            </a:r>
            <a:r>
              <a:rPr lang="ko-KR" altLang="en-US" sz="1600" dirty="0" smtClean="0"/>
              <a:t>중복되지 않는 페어생성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/>
              <a:t>        c1, c2 = min([(cluster1, cluster2)</a:t>
            </a:r>
            <a:br>
              <a:rPr lang="en-US" altLang="ko-KR" sz="1600" dirty="0"/>
            </a:br>
            <a:r>
              <a:rPr lang="en-US" altLang="ko-KR" sz="1600" dirty="0"/>
              <a:t>                     for i, cluster1 in enumerate(clusters)</a:t>
            </a:r>
            <a:br>
              <a:rPr lang="en-US" altLang="ko-KR" sz="1600" dirty="0"/>
            </a:br>
            <a:r>
              <a:rPr lang="en-US" altLang="ko-KR" sz="1600" dirty="0"/>
              <a:t>                     for cluster2 in clusters[:i]],</a:t>
            </a:r>
            <a:br>
              <a:rPr lang="en-US" altLang="ko-KR" sz="1600" dirty="0"/>
            </a:br>
            <a:r>
              <a:rPr lang="en-US" altLang="ko-KR" sz="1600" dirty="0"/>
              <a:t>                     key=lambda p: cluster_distance(p[0], p[1], distance_agg))</a:t>
            </a:r>
            <a:br>
              <a:rPr lang="en-US" altLang="ko-KR" sz="1600" dirty="0"/>
            </a:b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/>
              <a:t>        # remove them from the list of clusters</a:t>
            </a:r>
            <a:br>
              <a:rPr lang="en-US" altLang="ko-KR" sz="1600" dirty="0"/>
            </a:br>
            <a:r>
              <a:rPr lang="en-US" altLang="ko-KR" sz="1600" dirty="0"/>
              <a:t>        clusters = [c for c in clusters if c != c1 and c != c2]</a:t>
            </a:r>
            <a:br>
              <a:rPr lang="en-US" altLang="ko-KR" sz="1600" dirty="0"/>
            </a:b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/>
              <a:t>        # merge them, using merge_order = # of clusters left</a:t>
            </a:r>
            <a:br>
              <a:rPr lang="en-US" altLang="ko-KR" sz="1600" dirty="0"/>
            </a:br>
            <a:r>
              <a:rPr lang="en-US" altLang="ko-KR" sz="1600" dirty="0"/>
              <a:t>        merged_cluster = (len(clusters), [c1, c2])</a:t>
            </a:r>
            <a:br>
              <a:rPr lang="en-US" altLang="ko-KR" sz="1600" dirty="0"/>
            </a:b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/>
              <a:t>        # and add their merge</a:t>
            </a:r>
            <a:br>
              <a:rPr lang="en-US" altLang="ko-KR" sz="1600" dirty="0"/>
            </a:br>
            <a:r>
              <a:rPr lang="en-US" altLang="ko-KR" sz="1600" dirty="0"/>
              <a:t>        clusters.append(merged_cluster)</a:t>
            </a:r>
            <a:br>
              <a:rPr lang="en-US" altLang="ko-KR" sz="1600" dirty="0"/>
            </a:b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/>
              <a:t>    # when there's only one cluster left, return it</a:t>
            </a:r>
            <a:br>
              <a:rPr lang="en-US" altLang="ko-KR" sz="1600" dirty="0"/>
            </a:br>
            <a:r>
              <a:rPr lang="en-US" altLang="ko-KR" sz="1600" dirty="0"/>
              <a:t>    return clusters[0</a:t>
            </a:r>
            <a:r>
              <a:rPr lang="en-US" altLang="ko-KR" sz="1600" dirty="0" smtClean="0"/>
              <a:t>]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477579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556792"/>
            <a:ext cx="5486400" cy="470535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4" name="TextBox 3"/>
          <p:cNvSpPr txBox="1"/>
          <p:nvPr/>
        </p:nvSpPr>
        <p:spPr>
          <a:xfrm>
            <a:off x="539552" y="98072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실행결과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76144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1354" y="836712"/>
            <a:ext cx="8274050" cy="5326083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(2) </a:t>
            </a:r>
            <a:r>
              <a:rPr lang="ko-KR" altLang="en-US" sz="2000" dirty="0" smtClean="0"/>
              <a:t>원하는 수의 클러스터로 </a:t>
            </a:r>
            <a:r>
              <a:rPr lang="ko-KR" altLang="en-US" sz="2000" dirty="0" smtClean="0"/>
              <a:t>분할하기</a:t>
            </a:r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782841" y="1196752"/>
            <a:ext cx="4553041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600" dirty="0" smtClean="0"/>
              <a:t>&lt;</a:t>
            </a:r>
            <a:r>
              <a:rPr lang="en-US" altLang="ko-KR" sz="1600" dirty="0" smtClean="0"/>
              <a:t>in main&gt;</a:t>
            </a:r>
            <a:endParaRPr lang="en-US" altLang="ko-KR" sz="1600" dirty="0" smtClean="0"/>
          </a:p>
          <a:p>
            <a:r>
              <a:rPr lang="en-US" altLang="ko-KR" sz="1600" dirty="0" smtClean="0"/>
              <a:t># </a:t>
            </a:r>
            <a:r>
              <a:rPr lang="en-US" altLang="ko-KR" sz="1600" dirty="0"/>
              <a:t>(2) 3</a:t>
            </a:r>
            <a:r>
              <a:rPr lang="ko-KR" altLang="en-US" sz="1600" dirty="0"/>
              <a:t>개의 클러스터로 분할</a:t>
            </a:r>
            <a:br>
              <a:rPr lang="ko-KR" altLang="en-US" sz="1600" dirty="0"/>
            </a:br>
            <a:r>
              <a:rPr lang="en-US" altLang="ko-KR" sz="1600" dirty="0" smtClean="0"/>
              <a:t>for </a:t>
            </a:r>
            <a:r>
              <a:rPr lang="en-US" altLang="ko-KR" sz="1600" dirty="0"/>
              <a:t>cluster in generate_clusters(base_cluster, 3):</a:t>
            </a:r>
            <a:br>
              <a:rPr lang="en-US" altLang="ko-KR" sz="1600" dirty="0"/>
            </a:br>
            <a:r>
              <a:rPr lang="en-US" altLang="ko-KR" sz="1600" dirty="0"/>
              <a:t>    print(get_values(cluster</a:t>
            </a:r>
            <a:r>
              <a:rPr lang="en-US" altLang="ko-KR" sz="1600" dirty="0" smtClean="0"/>
              <a:t>))</a:t>
            </a:r>
            <a:endParaRPr lang="ko-KR" alt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742599" y="2348880"/>
            <a:ext cx="5462393" cy="40318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600" dirty="0" smtClean="0"/>
              <a:t>&lt;</a:t>
            </a:r>
            <a:r>
              <a:rPr lang="ko-KR" altLang="en-US" sz="1600" dirty="0" smtClean="0"/>
              <a:t>함수</a:t>
            </a:r>
            <a:r>
              <a:rPr lang="en-US" altLang="ko-KR" sz="1600" dirty="0" smtClean="0"/>
              <a:t>: generate_clusters&gt;</a:t>
            </a:r>
          </a:p>
          <a:p>
            <a:r>
              <a:rPr lang="en-US" altLang="ko-KR" sz="1600" dirty="0" smtClean="0"/>
              <a:t>def </a:t>
            </a:r>
            <a:r>
              <a:rPr lang="en-US" altLang="ko-KR" sz="1600" dirty="0"/>
              <a:t>generate_clusters</a:t>
            </a:r>
            <a:r>
              <a:rPr lang="en-US" altLang="ko-KR" sz="1600" dirty="0"/>
              <a:t>(base_cluster</a:t>
            </a:r>
            <a:r>
              <a:rPr lang="en-US" altLang="ko-KR" sz="1600" dirty="0"/>
              <a:t>, </a:t>
            </a:r>
            <a:r>
              <a:rPr lang="en-US" altLang="ko-KR" sz="1600" dirty="0"/>
              <a:t>num_clusters):</a:t>
            </a:r>
            <a:br>
              <a:rPr lang="en-US" altLang="ko-KR" sz="1600" dirty="0"/>
            </a:br>
            <a:r>
              <a:rPr lang="en-US" altLang="ko-KR" sz="1600" dirty="0"/>
              <a:t>    </a:t>
            </a:r>
            <a:r>
              <a:rPr lang="en-US" altLang="ko-KR" sz="1600" dirty="0"/>
              <a:t># start with a list with just the base cluster</a:t>
            </a:r>
            <a:br>
              <a:rPr lang="en-US" altLang="ko-KR" sz="1600" dirty="0"/>
            </a:br>
            <a:r>
              <a:rPr lang="en-US" altLang="ko-KR" sz="1600" dirty="0"/>
              <a:t>    </a:t>
            </a:r>
            <a:r>
              <a:rPr lang="en-US" altLang="ko-KR" sz="1600" dirty="0"/>
              <a:t>clusters = [base_cluster</a:t>
            </a:r>
            <a:r>
              <a:rPr lang="en-US" altLang="ko-KR" sz="1600" dirty="0" smtClean="0"/>
              <a:t>]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/>
              <a:t>    </a:t>
            </a:r>
            <a:r>
              <a:rPr lang="en-US" altLang="ko-KR" sz="1600" dirty="0"/>
              <a:t># as long as we don't have enough clusters yet...</a:t>
            </a:r>
            <a:br>
              <a:rPr lang="en-US" altLang="ko-KR" sz="1600" dirty="0"/>
            </a:br>
            <a:r>
              <a:rPr lang="en-US" altLang="ko-KR" sz="1600" dirty="0"/>
              <a:t>    while len</a:t>
            </a:r>
            <a:r>
              <a:rPr lang="en-US" altLang="ko-KR" sz="1600" dirty="0"/>
              <a:t>(clusters) &lt; num_clusters:</a:t>
            </a:r>
            <a:br>
              <a:rPr lang="en-US" altLang="ko-KR" sz="1600" dirty="0"/>
            </a:br>
            <a:r>
              <a:rPr lang="en-US" altLang="ko-KR" sz="1600" dirty="0"/>
              <a:t>        </a:t>
            </a:r>
            <a:r>
              <a:rPr lang="en-US" altLang="ko-KR" sz="1600" dirty="0"/>
              <a:t># choose the last-merged of our clusters</a:t>
            </a:r>
            <a:br>
              <a:rPr lang="en-US" altLang="ko-KR" sz="1600" dirty="0"/>
            </a:br>
            <a:r>
              <a:rPr lang="en-US" altLang="ko-KR" sz="1600" dirty="0"/>
              <a:t>        </a:t>
            </a:r>
            <a:r>
              <a:rPr lang="en-US" altLang="ko-KR" sz="1600" dirty="0"/>
              <a:t>next_cluster = </a:t>
            </a:r>
            <a:r>
              <a:rPr lang="en-US" altLang="ko-KR" sz="1600" dirty="0"/>
              <a:t>min</a:t>
            </a:r>
            <a:r>
              <a:rPr lang="en-US" altLang="ko-KR" sz="1600" dirty="0"/>
              <a:t>(clusters</a:t>
            </a:r>
            <a:r>
              <a:rPr lang="en-US" altLang="ko-KR" sz="1600" dirty="0"/>
              <a:t>, key</a:t>
            </a:r>
            <a:r>
              <a:rPr lang="en-US" altLang="ko-KR" sz="1600" dirty="0"/>
              <a:t>=get_merge_order)</a:t>
            </a:r>
            <a:br>
              <a:rPr lang="en-US" altLang="ko-KR" sz="1600" dirty="0"/>
            </a:br>
            <a:r>
              <a:rPr lang="en-US" altLang="ko-KR" sz="1600" dirty="0"/>
              <a:t>        </a:t>
            </a:r>
            <a:r>
              <a:rPr lang="en-US" altLang="ko-KR" sz="1600" dirty="0"/>
              <a:t># remove it from the list</a:t>
            </a:r>
            <a:br>
              <a:rPr lang="en-US" altLang="ko-KR" sz="1600" dirty="0"/>
            </a:br>
            <a:r>
              <a:rPr lang="en-US" altLang="ko-KR" sz="1600" dirty="0"/>
              <a:t>        </a:t>
            </a:r>
            <a:r>
              <a:rPr lang="en-US" altLang="ko-KR" sz="1600" dirty="0"/>
              <a:t>clusters = [c </a:t>
            </a:r>
            <a:r>
              <a:rPr lang="en-US" altLang="ko-KR" sz="1600" dirty="0"/>
              <a:t>for </a:t>
            </a:r>
            <a:r>
              <a:rPr lang="en-US" altLang="ko-KR" sz="1600" dirty="0"/>
              <a:t>c </a:t>
            </a:r>
            <a:r>
              <a:rPr lang="en-US" altLang="ko-KR" sz="1600" dirty="0"/>
              <a:t>in </a:t>
            </a:r>
            <a:r>
              <a:rPr lang="en-US" altLang="ko-KR" sz="1600" dirty="0"/>
              <a:t>clusters </a:t>
            </a:r>
            <a:r>
              <a:rPr lang="en-US" altLang="ko-KR" sz="1600" dirty="0"/>
              <a:t>if </a:t>
            </a:r>
            <a:r>
              <a:rPr lang="en-US" altLang="ko-KR" sz="1600" dirty="0"/>
              <a:t>c != next_cluster]</a:t>
            </a:r>
            <a:br>
              <a:rPr lang="en-US" altLang="ko-KR" sz="1600" dirty="0"/>
            </a:br>
            <a:r>
              <a:rPr lang="en-US" altLang="ko-KR" sz="1600" dirty="0"/>
              <a:t>        </a:t>
            </a:r>
            <a:r>
              <a:rPr lang="en-US" altLang="ko-KR" sz="1600" dirty="0"/>
              <a:t># and add its children to the list (i.e., unmerge it)</a:t>
            </a:r>
            <a:br>
              <a:rPr lang="en-US" altLang="ko-KR" sz="1600" dirty="0"/>
            </a:br>
            <a:r>
              <a:rPr lang="en-US" altLang="ko-KR" sz="1600" dirty="0"/>
              <a:t>        </a:t>
            </a:r>
            <a:r>
              <a:rPr lang="en-US" altLang="ko-KR" sz="1600" dirty="0"/>
              <a:t>clusters.extend(get_children(next_cluster))</a:t>
            </a:r>
            <a:br>
              <a:rPr lang="en-US" altLang="ko-KR" sz="1600" dirty="0"/>
            </a:b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/>
              <a:t>    </a:t>
            </a:r>
            <a:r>
              <a:rPr lang="en-US" altLang="ko-KR" sz="1600" dirty="0"/>
              <a:t># once we have enough clusters...</a:t>
            </a:r>
            <a:br>
              <a:rPr lang="en-US" altLang="ko-KR" sz="1600" dirty="0"/>
            </a:br>
            <a:r>
              <a:rPr lang="en-US" altLang="ko-KR" sz="1600" dirty="0"/>
              <a:t>    return </a:t>
            </a:r>
            <a:r>
              <a:rPr lang="en-US" altLang="ko-KR" sz="1600" dirty="0"/>
              <a:t>clusters</a:t>
            </a:r>
            <a:br>
              <a:rPr lang="en-US" altLang="ko-KR" sz="1600" dirty="0"/>
            </a:b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6667942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593754" y="989112"/>
            <a:ext cx="8274050" cy="5326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4163" marR="0" indent="-284163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 kumimoji="0" lang="ko-KR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1pPr>
            <a:lvl2pPr marL="630238" marR="0" indent="-282575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2pPr>
            <a:lvl3pPr marL="858838" marR="0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4"/>
              </a:buBlip>
              <a:tabLst/>
              <a:def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3pPr>
            <a:lvl4pPr marL="1198563" marR="0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5"/>
              </a:buBlip>
              <a:tabLst/>
              <a:def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4pPr>
            <a:lvl5pPr marL="1490663" marR="0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5"/>
              </a:buBlip>
              <a:tabLst/>
              <a:def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5pPr>
          </a:lstStyle>
          <a:p>
            <a:r>
              <a:rPr lang="en-US" altLang="ko-KR" sz="2000" dirty="0" smtClean="0"/>
              <a:t>(3) </a:t>
            </a:r>
            <a:r>
              <a:rPr lang="ko-KR" altLang="en-US" sz="2000" dirty="0" smtClean="0"/>
              <a:t>시각화하기</a:t>
            </a:r>
            <a:endParaRPr lang="ko-KR" alt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882912" y="1412776"/>
            <a:ext cx="6849247" cy="24622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400" dirty="0"/>
              <a:t># (3) </a:t>
            </a:r>
            <a:r>
              <a:rPr lang="ko-KR" altLang="en-US" sz="1400" dirty="0"/>
              <a:t>컬러로 구본된 그래프로</a:t>
            </a:r>
            <a:br>
              <a:rPr lang="ko-KR" altLang="en-US" sz="1400" dirty="0"/>
            </a:br>
            <a:r>
              <a:rPr lang="en-US" altLang="ko-KR" sz="1400" dirty="0"/>
              <a:t>three_cluster = [get_values(cluster) for cluster in generate_clusters(base_cluster,3)]</a:t>
            </a:r>
            <a:br>
              <a:rPr lang="en-US" altLang="ko-KR" sz="1400" dirty="0"/>
            </a:b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for i, cluster, marker, color in zip([1,2,3], three_cluster,['D', 'o','*'],['r','g','b']):</a:t>
            </a:r>
            <a:br>
              <a:rPr lang="en-US" altLang="ko-KR" sz="1400" dirty="0"/>
            </a:br>
            <a:r>
              <a:rPr lang="en-US" altLang="ko-KR" sz="1400" dirty="0"/>
              <a:t>    xs, ys = zip(*cluster)</a:t>
            </a:r>
            <a:br>
              <a:rPr lang="en-US" altLang="ko-KR" sz="1400" dirty="0"/>
            </a:br>
            <a:r>
              <a:rPr lang="en-US" altLang="ko-KR" sz="1400" dirty="0"/>
              <a:t>    plt.scatter(xs,ys,color=color, marker=marker)</a:t>
            </a:r>
            <a:br>
              <a:rPr lang="en-US" altLang="ko-KR" sz="1400" dirty="0"/>
            </a:br>
            <a:r>
              <a:rPr lang="en-US" altLang="ko-KR" sz="1400" dirty="0"/>
              <a:t>    # </a:t>
            </a:r>
            <a:r>
              <a:rPr lang="ko-KR" altLang="en-US" sz="1400" dirty="0"/>
              <a:t>중심점 표시</a:t>
            </a:r>
            <a:br>
              <a:rPr lang="ko-KR" altLang="en-US" sz="1400" dirty="0"/>
            </a:br>
            <a:r>
              <a:rPr lang="ko-KR" altLang="en-US" sz="1400" dirty="0"/>
              <a:t>    </a:t>
            </a:r>
            <a:r>
              <a:rPr lang="en-US" altLang="ko-KR" sz="1400" dirty="0"/>
              <a:t>x,y = vector_mean(cluster)</a:t>
            </a:r>
            <a:br>
              <a:rPr lang="en-US" altLang="ko-KR" sz="1400" dirty="0"/>
            </a:br>
            <a:r>
              <a:rPr lang="en-US" altLang="ko-KR" sz="1400" dirty="0"/>
              <a:t>    plt.plot(x,y,marker='$'+str(i)+'$',color='black')</a:t>
            </a:r>
            <a:br>
              <a:rPr lang="en-US" altLang="ko-KR" sz="1400" dirty="0"/>
            </a:b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plt.show</a:t>
            </a:r>
            <a:r>
              <a:rPr lang="en-US" altLang="ko-KR" sz="1400" dirty="0" smtClean="0"/>
              <a:t>()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76423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19.1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1354" y="1031875"/>
            <a:ext cx="8274050" cy="2208485"/>
          </a:xfrm>
        </p:spPr>
        <p:txBody>
          <a:bodyPr>
            <a:normAutofit/>
          </a:bodyPr>
          <a:lstStyle/>
          <a:p>
            <a:r>
              <a:rPr lang="ko-KR" altLang="en-US" sz="1600" dirty="0" smtClean="0"/>
              <a:t>개요</a:t>
            </a:r>
            <a:endParaRPr lang="ko-KR" altLang="en-US" sz="1600" dirty="0"/>
          </a:p>
          <a:p>
            <a:pPr lvl="1"/>
            <a:r>
              <a:rPr lang="ko-KR" altLang="en-US" sz="1200" dirty="0" smtClean="0"/>
              <a:t>정의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주어진 </a:t>
            </a:r>
            <a:r>
              <a:rPr lang="ko-KR" altLang="en-US" sz="1200" dirty="0"/>
              <a:t>데이터 셋에 대하여</a:t>
            </a:r>
            <a:r>
              <a:rPr lang="en-US" altLang="ko-KR" sz="1200" dirty="0"/>
              <a:t>, </a:t>
            </a:r>
            <a:r>
              <a:rPr lang="ko-KR" altLang="en-US" sz="1200" dirty="0"/>
              <a:t>유사한 데이터들끼리 같은 클러스터로 모으고 다른 데이터들끼리는 서로 다른 클러스터에 속하도록 데이터들을 그룹화하는 </a:t>
            </a:r>
            <a:r>
              <a:rPr lang="ko-KR" altLang="en-US" sz="1200" dirty="0" smtClean="0"/>
              <a:t>작업</a:t>
            </a:r>
            <a:endParaRPr lang="en-US" altLang="ko-KR" sz="1200" dirty="0" smtClean="0"/>
          </a:p>
          <a:p>
            <a:pPr lvl="1"/>
            <a:r>
              <a:rPr lang="ko-KR" altLang="en-US" sz="1200" dirty="0" smtClean="0"/>
              <a:t>특징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비지도학습</a:t>
            </a:r>
            <a:endParaRPr lang="en-US" altLang="ko-KR" sz="1200" dirty="0"/>
          </a:p>
          <a:p>
            <a:pPr lvl="1"/>
            <a:endParaRPr lang="en-US" altLang="ko-KR" sz="1200" dirty="0" smtClean="0"/>
          </a:p>
          <a:p>
            <a:r>
              <a:rPr lang="ko-KR" altLang="en-US" sz="1600" dirty="0" smtClean="0"/>
              <a:t>유사성</a:t>
            </a:r>
            <a:r>
              <a:rPr lang="en-US" altLang="ko-KR" sz="1600" dirty="0"/>
              <a:t>(similarity)</a:t>
            </a:r>
            <a:r>
              <a:rPr lang="ko-KR" altLang="en-US" sz="1600" dirty="0"/>
              <a:t> 및 거리</a:t>
            </a:r>
            <a:r>
              <a:rPr lang="en-US" altLang="ko-KR" sz="1600" dirty="0"/>
              <a:t>(distance)</a:t>
            </a:r>
            <a:r>
              <a:rPr lang="ko-KR" altLang="en-US" sz="1600" dirty="0"/>
              <a:t> 측도</a:t>
            </a:r>
            <a:endParaRPr lang="en-US" altLang="ko-KR" sz="1600" dirty="0"/>
          </a:p>
          <a:p>
            <a:pPr lvl="1"/>
            <a:r>
              <a:rPr lang="ko-KR" altLang="en-US" sz="1200" dirty="0"/>
              <a:t>클러스터링을 위해서는 개체간 유사성 또는 거리를 측정할 수 있는 측도가 필요</a:t>
            </a:r>
            <a:endParaRPr lang="en-US" altLang="ko-KR" sz="1200" dirty="0"/>
          </a:p>
          <a:p>
            <a:pPr lvl="1"/>
            <a:r>
              <a:rPr lang="ko-KR" altLang="en-US" sz="1200" dirty="0"/>
              <a:t>유사성 측도</a:t>
            </a:r>
            <a:r>
              <a:rPr lang="en-US" altLang="ko-KR" sz="1200" dirty="0"/>
              <a:t>: Pearson’s correlation coefficient, Jaccard coefficient, Cosine similarity </a:t>
            </a:r>
            <a:r>
              <a:rPr lang="ko-KR" altLang="en-US" sz="1200" dirty="0"/>
              <a:t>등</a:t>
            </a:r>
            <a:endParaRPr lang="en-US" altLang="ko-KR" sz="1200" dirty="0"/>
          </a:p>
          <a:p>
            <a:pPr lvl="1"/>
            <a:r>
              <a:rPr lang="ko-KR" altLang="en-US" sz="1200" dirty="0"/>
              <a:t>거리 측도</a:t>
            </a:r>
            <a:r>
              <a:rPr lang="en-US" altLang="ko-KR" sz="1200" dirty="0"/>
              <a:t>:</a:t>
            </a:r>
            <a:r>
              <a:rPr lang="ko-KR" altLang="en-US" sz="1200" dirty="0"/>
              <a:t> </a:t>
            </a:r>
            <a:r>
              <a:rPr lang="en-US" altLang="ko-KR" sz="1200" dirty="0"/>
              <a:t>Euclidean distance, Minkowsky distance, Hamming distance </a:t>
            </a:r>
            <a:r>
              <a:rPr lang="ko-KR" altLang="en-US" sz="1200" dirty="0" smtClean="0"/>
              <a:t>등</a:t>
            </a:r>
            <a:endParaRPr lang="ko-KR" altLang="en-US" sz="1200" b="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3284984"/>
            <a:ext cx="3173923" cy="2808312"/>
          </a:xfrm>
          <a:prstGeom prst="rect">
            <a:avLst/>
          </a:prstGeom>
        </p:spPr>
      </p:pic>
      <p:sp>
        <p:nvSpPr>
          <p:cNvPr id="6" name="내용 개체 틀 2"/>
          <p:cNvSpPr txBox="1">
            <a:spLocks/>
          </p:cNvSpPr>
          <p:nvPr/>
        </p:nvSpPr>
        <p:spPr>
          <a:xfrm>
            <a:off x="467544" y="3384376"/>
            <a:ext cx="4968552" cy="29249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84163" marR="0" indent="-284163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 kumimoji="0" lang="ko-KR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1pPr>
            <a:lvl2pPr marL="630238" marR="0" indent="-282575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4"/>
              </a:buBlip>
              <a:tabLst/>
              <a:def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2pPr>
            <a:lvl3pPr marL="858838" marR="0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5"/>
              </a:buBlip>
              <a:tabLst/>
              <a:def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3pPr>
            <a:lvl4pPr marL="1198563" marR="0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6"/>
              </a:buBlip>
              <a:tabLst/>
              <a:def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4pPr>
            <a:lvl5pPr marL="1490663" marR="0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6"/>
              </a:buBlip>
              <a:tabLst/>
              <a:def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5pPr>
          </a:lstStyle>
          <a:p>
            <a:r>
              <a:rPr lang="ko-KR" altLang="en-US" sz="1600" dirty="0" smtClean="0"/>
              <a:t>응용분야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전통적</a:t>
            </a:r>
            <a:r>
              <a:rPr lang="en-US" altLang="ko-KR" sz="1600" dirty="0" smtClean="0"/>
              <a:t>) </a:t>
            </a:r>
            <a:endParaRPr lang="ko-KR" altLang="en-US" sz="1600" dirty="0" smtClean="0"/>
          </a:p>
          <a:p>
            <a:pPr lvl="1"/>
            <a:r>
              <a:rPr lang="ko-KR" altLang="en-US" sz="1200" dirty="0" smtClean="0"/>
              <a:t>시장 세분화 </a:t>
            </a:r>
            <a:r>
              <a:rPr lang="en-US" altLang="ko-KR" sz="1200" dirty="0" smtClean="0"/>
              <a:t>(Market Segmentation)</a:t>
            </a:r>
          </a:p>
          <a:p>
            <a:pPr lvl="2"/>
            <a:r>
              <a:rPr lang="ko-KR" altLang="en-US" sz="1200" dirty="0" smtClean="0"/>
              <a:t>마케팅 프로세스 중 타켓 고객을 설정하기 위하여 고객들을 유사한 고객군으로 클러스터링한 후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각 고객군별로 차별화된 마케팅 전략을 수립</a:t>
            </a:r>
          </a:p>
          <a:p>
            <a:pPr lvl="1"/>
            <a:r>
              <a:rPr lang="ko-KR" altLang="en-US" sz="1200" dirty="0" smtClean="0"/>
              <a:t>설비 상태 분류</a:t>
            </a:r>
          </a:p>
          <a:p>
            <a:pPr lvl="2"/>
            <a:r>
              <a:rPr lang="ko-KR" altLang="en-US" sz="1200" dirty="0" smtClean="0"/>
              <a:t>과거 특정 기간동안 관찰된 설비의 상태들을 군집화한 후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각 설비 상태 클러스터별로 설비의 고장이나 제품의 불량 특징이 있는지를 확인</a:t>
            </a:r>
            <a:endParaRPr lang="ko-KR" altLang="en-US" sz="1600" dirty="0" smtClean="0"/>
          </a:p>
          <a:p>
            <a:r>
              <a:rPr lang="ko-KR" altLang="en-US" sz="1600" dirty="0" smtClean="0"/>
              <a:t>구분</a:t>
            </a:r>
          </a:p>
          <a:p>
            <a:pPr lvl="1"/>
            <a:r>
              <a:rPr lang="ko-KR" altLang="en-US" sz="1200" dirty="0" smtClean="0"/>
              <a:t>계층적 군집화 기술</a:t>
            </a:r>
          </a:p>
          <a:p>
            <a:pPr lvl="1"/>
            <a:r>
              <a:rPr lang="ko-KR" altLang="en-US" sz="1200" dirty="0" smtClean="0"/>
              <a:t>분할적 군집화 기술</a:t>
            </a:r>
            <a:endParaRPr lang="ko-KR" altLang="en-US" sz="1200" b="0" dirty="0"/>
          </a:p>
        </p:txBody>
      </p:sp>
    </p:spTree>
    <p:extLst>
      <p:ext uri="{BB962C8B-B14F-4D97-AF65-F5344CB8AC3E}">
        <p14:creationId xmlns:p14="http://schemas.microsoft.com/office/powerpoint/2010/main" val="9252484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124744"/>
            <a:ext cx="5753100" cy="429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98181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1354" y="908720"/>
            <a:ext cx="8274050" cy="5326083"/>
          </a:xfrm>
        </p:spPr>
        <p:txBody>
          <a:bodyPr/>
          <a:lstStyle/>
          <a:p>
            <a:r>
              <a:rPr lang="en-US" altLang="ko-KR" dirty="0" smtClean="0"/>
              <a:t>(4) </a:t>
            </a:r>
            <a:r>
              <a:rPr lang="ko-KR" altLang="en-US" dirty="0" smtClean="0"/>
              <a:t>클러스터간 거리를 최대거리로 할 경우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20429" y="1312832"/>
            <a:ext cx="5085303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base_cluster = bottom_up_cluster(inputs, max)</a:t>
            </a:r>
            <a:br>
              <a:rPr lang="en-US" altLang="ko-KR" dirty="0"/>
            </a:br>
            <a:r>
              <a:rPr lang="en-US" altLang="ko-KR" dirty="0"/>
              <a:t>for cluster in generate_clusters(base_cluster, 3):</a:t>
            </a:r>
            <a:br>
              <a:rPr lang="en-US" altLang="ko-KR" dirty="0"/>
            </a:br>
            <a:r>
              <a:rPr lang="en-US" altLang="ko-KR" dirty="0"/>
              <a:t>    print(get_values(cluster))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348880"/>
            <a:ext cx="4982344" cy="3831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08376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19872" y="2780928"/>
            <a:ext cx="23519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 smtClean="0"/>
              <a:t>Q&amp;A</a:t>
            </a:r>
            <a:endParaRPr 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2145200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19.2 </a:t>
            </a:r>
            <a:r>
              <a:rPr lang="ko-KR" altLang="en-US" dirty="0" smtClean="0"/>
              <a:t>모델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입력값</a:t>
            </a:r>
            <a:r>
              <a:rPr lang="en-US" altLang="ko-KR" dirty="0" smtClean="0"/>
              <a:t>: d-</a:t>
            </a:r>
            <a:r>
              <a:rPr lang="ko-KR" altLang="en-US" dirty="0" smtClean="0"/>
              <a:t>차원 공간벡터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목표</a:t>
            </a:r>
            <a:r>
              <a:rPr lang="en-US" altLang="ko-KR" dirty="0" smtClean="0"/>
              <a:t>: </a:t>
            </a:r>
          </a:p>
          <a:p>
            <a:pPr lvl="1"/>
            <a:r>
              <a:rPr lang="ko-KR" altLang="en-US" dirty="0" smtClean="0"/>
              <a:t>유사한 값들끼리 군집 찾기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군집의 대표값 구하기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선택</a:t>
            </a:r>
            <a:r>
              <a:rPr lang="en-US" altLang="ko-KR" dirty="0" smtClean="0"/>
              <a:t>) </a:t>
            </a:r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군집화 예</a:t>
            </a:r>
            <a:endParaRPr lang="en-US" altLang="ko-KR" dirty="0"/>
          </a:p>
          <a:p>
            <a:pPr lvl="1"/>
            <a:r>
              <a:rPr lang="ko-KR" altLang="en-US" dirty="0" smtClean="0"/>
              <a:t>유사한 블로그 포스트글끼리 군집화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RGB </a:t>
            </a:r>
            <a:r>
              <a:rPr lang="ko-KR" altLang="en-US" dirty="0" smtClean="0"/>
              <a:t>컬러이미지를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개의 색으로 변환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군집화 알고리즘 </a:t>
            </a:r>
            <a:r>
              <a:rPr lang="en-US" altLang="ko-KR" dirty="0" smtClean="0"/>
              <a:t>K-means</a:t>
            </a:r>
            <a:r>
              <a:rPr lang="ko-KR" altLang="en-US" dirty="0" smtClean="0"/>
              <a:t>의 개요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주어진 군집의 수 </a:t>
            </a:r>
            <a:r>
              <a:rPr lang="en-US" altLang="ko-KR" dirty="0" smtClean="0"/>
              <a:t>K</a:t>
            </a:r>
            <a:r>
              <a:rPr lang="ko-KR" altLang="en-US" dirty="0"/>
              <a:t> </a:t>
            </a:r>
            <a:r>
              <a:rPr lang="ko-KR" altLang="en-US" dirty="0" smtClean="0"/>
              <a:t>개로 데이터들을 군집화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데이터와 데이터가 속한 군집의 중ㅅ김점</a:t>
            </a:r>
            <a:r>
              <a:rPr lang="en-US" altLang="ko-KR" dirty="0" smtClean="0"/>
              <a:t>(centroid)</a:t>
            </a:r>
            <a:r>
              <a:rPr lang="ko-KR" altLang="en-US" dirty="0" smtClean="0"/>
              <a:t>과의 거리의 제곱합을 최소화 시키며 군집</a:t>
            </a:r>
            <a:r>
              <a:rPr lang="en-US" altLang="ko-KR" dirty="0" smtClean="0"/>
              <a:t>(S</a:t>
            </a:r>
            <a:r>
              <a:rPr lang="en-US" altLang="ko-KR" baseline="-25000" dirty="0" smtClean="0"/>
              <a:t>1</a:t>
            </a:r>
            <a:r>
              <a:rPr lang="en-US" altLang="ko-KR" dirty="0" smtClean="0"/>
              <a:t>, …, S</a:t>
            </a:r>
            <a:r>
              <a:rPr lang="en-US" altLang="ko-KR" baseline="-25000" dirty="0" smtClean="0"/>
              <a:t>k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구한다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8874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분할적 군집화 기술</a:t>
            </a:r>
            <a:endParaRPr lang="en-US" altLang="ko-KR" dirty="0"/>
          </a:p>
          <a:p>
            <a:pPr lvl="1"/>
            <a:r>
              <a:rPr lang="en-US" altLang="ko-KR" dirty="0"/>
              <a:t>k</a:t>
            </a:r>
            <a:r>
              <a:rPr lang="ko-KR" altLang="en-US" dirty="0"/>
              <a:t>개의 분할 영역을 결정하는 방법으로 </a:t>
            </a:r>
            <a:r>
              <a:rPr lang="ko-KR" altLang="en-US" dirty="0" err="1"/>
              <a:t>유클리디안</a:t>
            </a:r>
            <a:r>
              <a:rPr lang="ko-KR" altLang="en-US" dirty="0"/>
              <a:t> 거리</a:t>
            </a:r>
            <a:r>
              <a:rPr lang="en-US" altLang="ko-KR" baseline="30000" dirty="0"/>
              <a:t>Euclidean Distance </a:t>
            </a:r>
            <a:r>
              <a:rPr lang="ko-KR" altLang="en-US" dirty="0"/>
              <a:t>계산법에 기반함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대표적 방법</a:t>
            </a:r>
            <a:r>
              <a:rPr lang="en-US" altLang="ko-KR" dirty="0" smtClean="0"/>
              <a:t>: K-Means </a:t>
            </a:r>
            <a:r>
              <a:rPr lang="ko-KR" altLang="en-US" dirty="0" smtClean="0"/>
              <a:t>알고리즘</a:t>
            </a:r>
            <a:endParaRPr lang="en-US" altLang="ko-KR" dirty="0" smtClean="0"/>
          </a:p>
          <a:p>
            <a:pPr lvl="2"/>
            <a:r>
              <a:rPr lang="ko-KR" altLang="en-US" dirty="0"/>
              <a:t>사전에 정한 </a:t>
            </a:r>
            <a:r>
              <a:rPr lang="en-US" altLang="ko-KR" dirty="0"/>
              <a:t>k</a:t>
            </a:r>
            <a:r>
              <a:rPr lang="ko-KR" altLang="en-US" dirty="0"/>
              <a:t>개의 군집으로 주어진 데이터를 분류하는 방법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알고리즘 스텝</a:t>
            </a:r>
            <a:endParaRPr lang="en-US" altLang="ko-KR" dirty="0" smtClean="0"/>
          </a:p>
        </p:txBody>
      </p:sp>
      <p:sp>
        <p:nvSpPr>
          <p:cNvPr id="4" name="내용 개체 틀 5"/>
          <p:cNvSpPr txBox="1">
            <a:spLocks/>
          </p:cNvSpPr>
          <p:nvPr/>
        </p:nvSpPr>
        <p:spPr>
          <a:xfrm>
            <a:off x="1043608" y="3068960"/>
            <a:ext cx="4230688" cy="3394568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>
              <a:defRPr kumimoji="0" lang="ko-KR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</a:defRPr>
            </a:lvl1pPr>
            <a:lvl2pPr>
              <a:def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</a:defRPr>
            </a:lvl2pPr>
            <a:lvl3pPr>
              <a:def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</a:defRPr>
            </a:lvl3pPr>
            <a:lvl4pPr>
              <a:defRPr kumimoji="0" lang="ko-KR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</a:defRPr>
            </a:lvl4pPr>
            <a:lvl5pPr>
              <a:def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</a:defRPr>
            </a:lvl5pPr>
          </a:lstStyle>
          <a:p>
            <a:pPr marL="160337">
              <a:lnSpc>
                <a:spcPct val="170000"/>
              </a:lnSpc>
            </a:pPr>
            <a:r>
              <a:rPr lang="ko-KR" altLang="en-US" sz="2000" b="0" dirty="0" smtClean="0"/>
              <a:t>➊ 군집의 개수인 </a:t>
            </a:r>
            <a:r>
              <a:rPr lang="en-US" altLang="ko-KR" sz="2000" b="0" dirty="0" smtClean="0"/>
              <a:t>k</a:t>
            </a:r>
            <a:r>
              <a:rPr lang="ko-KR" altLang="en-US" sz="2000" b="0" dirty="0" smtClean="0"/>
              <a:t>를 결정하고 각 군집에 초기값으로 중심 한 개씩을 할당하여 위치를 설정</a:t>
            </a:r>
            <a:r>
              <a:rPr lang="en-US" altLang="ko-KR" sz="2000" b="0" dirty="0" smtClean="0"/>
              <a:t>.</a:t>
            </a:r>
          </a:p>
          <a:p>
            <a:pPr marL="160337">
              <a:lnSpc>
                <a:spcPct val="170000"/>
              </a:lnSpc>
            </a:pPr>
            <a:r>
              <a:rPr lang="ko-KR" altLang="en-US" sz="2000" b="0" dirty="0" smtClean="0"/>
              <a:t>➋ 각 데이터를 주어진 중심점을 기준으로 가장 가까운 군집에 할당한다</a:t>
            </a:r>
            <a:r>
              <a:rPr lang="en-US" altLang="ko-KR" sz="2000" b="0" dirty="0" smtClean="0"/>
              <a:t>. (</a:t>
            </a:r>
            <a:r>
              <a:rPr lang="ko-KR" altLang="en-US" sz="2000" b="0" dirty="0" smtClean="0"/>
              <a:t>중심점과의 거리는 유클리디안 거리 활용 가능</a:t>
            </a:r>
            <a:r>
              <a:rPr lang="en-US" altLang="ko-KR" sz="2000" b="0" dirty="0" smtClean="0"/>
              <a:t>) </a:t>
            </a:r>
          </a:p>
          <a:p>
            <a:pPr marL="160337">
              <a:lnSpc>
                <a:spcPct val="170000"/>
              </a:lnSpc>
            </a:pPr>
            <a:r>
              <a:rPr lang="ko-KR" altLang="en-US" sz="2000" b="0" dirty="0" smtClean="0"/>
              <a:t>➌할당된 데이터를 중심으로 각 군집은 새로운 중심점을 계산</a:t>
            </a:r>
            <a:r>
              <a:rPr lang="en-US" altLang="ko-KR" sz="2000" b="0" dirty="0" smtClean="0"/>
              <a:t>.</a:t>
            </a:r>
          </a:p>
          <a:p>
            <a:pPr marL="160337">
              <a:lnSpc>
                <a:spcPct val="170000"/>
              </a:lnSpc>
            </a:pPr>
            <a:r>
              <a:rPr lang="ko-KR" altLang="en-US" sz="2000" b="0" dirty="0" smtClean="0"/>
              <a:t>➍새로운 중심점이 기존의 중심점과 차이가 있으면 ➋</a:t>
            </a:r>
            <a:r>
              <a:rPr lang="ko-KR" altLang="en-US" sz="2000" b="0" dirty="0" err="1" smtClean="0"/>
              <a:t>로</a:t>
            </a:r>
            <a:r>
              <a:rPr lang="ko-KR" altLang="en-US" sz="2000" b="0" dirty="0" smtClean="0"/>
              <a:t> 되돌아가 반복한다</a:t>
            </a:r>
            <a:r>
              <a:rPr lang="en-US" altLang="ko-KR" sz="2000" b="0" dirty="0" smtClean="0"/>
              <a:t>. </a:t>
            </a:r>
            <a:r>
              <a:rPr lang="ko-KR" altLang="en-US" sz="2000" b="0" dirty="0" smtClean="0"/>
              <a:t>새로운 중심점이 기존의 중심점과 차이가 없으면 알고리즘은 끝</a:t>
            </a:r>
            <a:r>
              <a:rPr lang="en-US" altLang="ko-KR" sz="2000" b="0" dirty="0" smtClean="0"/>
              <a:t>.</a:t>
            </a:r>
            <a:endParaRPr lang="ko-KR" altLang="en-US" sz="2000" b="0" dirty="0"/>
          </a:p>
        </p:txBody>
      </p:sp>
      <p:pic>
        <p:nvPicPr>
          <p:cNvPr id="5" name="Picture 5" descr="K means clustering algorith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3212976"/>
            <a:ext cx="3276600" cy="32575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88147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0633" y="195019"/>
            <a:ext cx="5115503" cy="61863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/>
              <a:t>class KMeans:</a:t>
            </a:r>
            <a:br>
              <a:rPr lang="en-US" altLang="ko-KR" sz="1200" dirty="0"/>
            </a:br>
            <a:r>
              <a:rPr lang="en-US" altLang="ko-KR" sz="1200" dirty="0"/>
              <a:t>    </a:t>
            </a:r>
            <a:r>
              <a:rPr lang="en-US" altLang="ko-KR" sz="1200" i="1" dirty="0"/>
              <a:t>"""performs k-means clustering"""</a:t>
            </a:r>
            <a:br>
              <a:rPr lang="en-US" altLang="ko-KR" sz="1200" i="1" dirty="0"/>
            </a:br>
            <a:r>
              <a:rPr lang="en-US" altLang="ko-KR" sz="1200" i="1" dirty="0"/>
              <a:t/>
            </a:r>
            <a:br>
              <a:rPr lang="en-US" altLang="ko-KR" sz="1200" i="1" dirty="0"/>
            </a:br>
            <a:r>
              <a:rPr lang="en-US" altLang="ko-KR" sz="1200" i="1" dirty="0"/>
              <a:t>    </a:t>
            </a:r>
            <a:r>
              <a:rPr lang="en-US" altLang="ko-KR" sz="1200" dirty="0"/>
              <a:t>def __init__(self, k):</a:t>
            </a:r>
            <a:br>
              <a:rPr lang="en-US" altLang="ko-KR" sz="1200" dirty="0"/>
            </a:br>
            <a:r>
              <a:rPr lang="en-US" altLang="ko-KR" sz="1200" dirty="0"/>
              <a:t>        self.k = k          # number of clusters</a:t>
            </a:r>
            <a:br>
              <a:rPr lang="en-US" altLang="ko-KR" sz="1200" dirty="0"/>
            </a:br>
            <a:r>
              <a:rPr lang="en-US" altLang="ko-KR" sz="1200" dirty="0"/>
              <a:t>        self.means = None   # means of clusters</a:t>
            </a:r>
            <a:br>
              <a:rPr lang="en-US" altLang="ko-KR" sz="1200" dirty="0"/>
            </a:b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    def classify(self, input):</a:t>
            </a:r>
            <a:br>
              <a:rPr lang="en-US" altLang="ko-KR" sz="1200" dirty="0"/>
            </a:br>
            <a:r>
              <a:rPr lang="en-US" altLang="ko-KR" sz="1200" dirty="0"/>
              <a:t>        </a:t>
            </a:r>
            <a:r>
              <a:rPr lang="en-US" altLang="ko-KR" sz="1200" i="1" dirty="0"/>
              <a:t>"""return the index of the cluster closest to the input"""</a:t>
            </a:r>
            <a:br>
              <a:rPr lang="en-US" altLang="ko-KR" sz="1200" i="1" dirty="0"/>
            </a:br>
            <a:r>
              <a:rPr lang="en-US" altLang="ko-KR" sz="1200" i="1" dirty="0"/>
              <a:t>        </a:t>
            </a:r>
            <a:r>
              <a:rPr lang="en-US" altLang="ko-KR" sz="1200" dirty="0"/>
              <a:t>return min(range(self.k),</a:t>
            </a:r>
            <a:br>
              <a:rPr lang="en-US" altLang="ko-KR" sz="1200" dirty="0"/>
            </a:br>
            <a:r>
              <a:rPr lang="en-US" altLang="ko-KR" sz="1200" dirty="0"/>
              <a:t>                   key=lambda i: squared_distance(input, self.means[i</a:t>
            </a:r>
            <a:r>
              <a:rPr lang="en-US" altLang="ko-KR" sz="1200" dirty="0" smtClean="0"/>
              <a:t>]))</a:t>
            </a:r>
            <a:br>
              <a:rPr lang="en-US" altLang="ko-KR" sz="1200" dirty="0" smtClean="0"/>
            </a:b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    def train(self, inputs):</a:t>
            </a:r>
            <a:br>
              <a:rPr lang="en-US" altLang="ko-KR" sz="1200" dirty="0" smtClean="0"/>
            </a:br>
            <a:r>
              <a:rPr lang="en-US" altLang="ko-KR" sz="1200" dirty="0" smtClean="0"/>
              <a:t>        self.means = random.sample(inputs, self.k)</a:t>
            </a:r>
            <a:br>
              <a:rPr lang="en-US" altLang="ko-KR" sz="1200" dirty="0" smtClean="0"/>
            </a:br>
            <a:r>
              <a:rPr lang="en-US" altLang="ko-KR" sz="1200" dirty="0" smtClean="0"/>
              <a:t>        assignments = None</a:t>
            </a:r>
            <a:br>
              <a:rPr lang="en-US" altLang="ko-KR" sz="1200" dirty="0" smtClean="0"/>
            </a:b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        while True:</a:t>
            </a:r>
            <a:br>
              <a:rPr lang="en-US" altLang="ko-KR" sz="1200" dirty="0" smtClean="0"/>
            </a:br>
            <a:r>
              <a:rPr lang="en-US" altLang="ko-KR" sz="1200" dirty="0" smtClean="0"/>
              <a:t>            # Find new assignments</a:t>
            </a:r>
            <a:br>
              <a:rPr lang="en-US" altLang="ko-KR" sz="1200" dirty="0" smtClean="0"/>
            </a:br>
            <a:r>
              <a:rPr lang="en-US" altLang="ko-KR" sz="1200" dirty="0" smtClean="0"/>
              <a:t>            new_assignments = list(map(self.classify, inputs))</a:t>
            </a:r>
            <a:br>
              <a:rPr lang="en-US" altLang="ko-KR" sz="1200" dirty="0" smtClean="0"/>
            </a:b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            # If no assignments have changed, we're done.</a:t>
            </a:r>
            <a:br>
              <a:rPr lang="en-US" altLang="ko-KR" sz="1200" dirty="0" smtClean="0"/>
            </a:br>
            <a:r>
              <a:rPr lang="en-US" altLang="ko-KR" sz="1200" dirty="0" smtClean="0"/>
              <a:t>            if assignments == new_assignments:</a:t>
            </a:r>
            <a:br>
              <a:rPr lang="en-US" altLang="ko-KR" sz="1200" dirty="0" smtClean="0"/>
            </a:br>
            <a:r>
              <a:rPr lang="en-US" altLang="ko-KR" sz="1200" dirty="0" smtClean="0"/>
              <a:t>                return</a:t>
            </a:r>
            <a:br>
              <a:rPr lang="en-US" altLang="ko-KR" sz="1200" dirty="0" smtClean="0"/>
            </a:b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            # Otherwise keep the new assignments,</a:t>
            </a:r>
            <a:br>
              <a:rPr lang="en-US" altLang="ko-KR" sz="1200" dirty="0" smtClean="0"/>
            </a:br>
            <a:r>
              <a:rPr lang="en-US" altLang="ko-KR" sz="1200" dirty="0" smtClean="0"/>
              <a:t>            assignments = new_assignments</a:t>
            </a:r>
            <a:br>
              <a:rPr lang="en-US" altLang="ko-KR" sz="1200" dirty="0" smtClean="0"/>
            </a:b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            for i in range(self.k):</a:t>
            </a:r>
            <a:br>
              <a:rPr lang="en-US" altLang="ko-KR" sz="1200" dirty="0" smtClean="0"/>
            </a:br>
            <a:r>
              <a:rPr lang="en-US" altLang="ko-KR" sz="1200" dirty="0" smtClean="0"/>
              <a:t>                i_points = [p for p, a in zip(inputs, assignments) if a == i]</a:t>
            </a:r>
            <a:br>
              <a:rPr lang="en-US" altLang="ko-KR" sz="1200" dirty="0" smtClean="0"/>
            </a:br>
            <a:r>
              <a:rPr lang="en-US" altLang="ko-KR" sz="1200" dirty="0" smtClean="0"/>
              <a:t>                # avoid divide-by-zero if i_points is empty</a:t>
            </a:r>
            <a:br>
              <a:rPr lang="en-US" altLang="ko-KR" sz="1200" dirty="0" smtClean="0"/>
            </a:br>
            <a:r>
              <a:rPr lang="en-US" altLang="ko-KR" sz="1200" dirty="0" smtClean="0"/>
              <a:t>                if i_points:</a:t>
            </a:r>
            <a:br>
              <a:rPr lang="en-US" altLang="ko-KR" sz="1200" dirty="0" smtClean="0"/>
            </a:br>
            <a:r>
              <a:rPr lang="en-US" altLang="ko-KR" sz="1200" dirty="0" smtClean="0"/>
              <a:t>                    self.means[i] = vector_mean(i_points)</a:t>
            </a:r>
            <a:endParaRPr lang="ko-KR" altLang="en-US" sz="1200" dirty="0"/>
          </a:p>
        </p:txBody>
      </p:sp>
      <p:sp>
        <p:nvSpPr>
          <p:cNvPr id="6" name="사각형 설명선 5"/>
          <p:cNvSpPr/>
          <p:nvPr/>
        </p:nvSpPr>
        <p:spPr>
          <a:xfrm>
            <a:off x="5436096" y="2246073"/>
            <a:ext cx="3240360" cy="1008112"/>
          </a:xfrm>
          <a:prstGeom prst="wedgeRectCallout">
            <a:avLst>
              <a:gd name="adj1" fmla="val -115914"/>
              <a:gd name="adj2" fmla="val 7966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map(fn,iter): returns </a:t>
            </a:r>
            <a:r>
              <a:rPr lang="en-US" altLang="ko-KR" sz="1400" dirty="0"/>
              <a:t>a list of the results after applying the given function to each item of a given iterable (list, tuple etc.)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60735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007" y="1499642"/>
            <a:ext cx="8218465" cy="4593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9552" y="1052736"/>
            <a:ext cx="3499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K-means </a:t>
            </a:r>
            <a:r>
              <a:rPr lang="ko-KR" altLang="en-US" dirty="0" smtClean="0"/>
              <a:t>알고리즘 군집화 과정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4303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19.3 </a:t>
            </a:r>
            <a:r>
              <a:rPr lang="ko-KR" altLang="en-US" dirty="0" smtClean="0"/>
              <a:t>예시</a:t>
            </a:r>
            <a:r>
              <a:rPr lang="en-US" altLang="ko-KR" dirty="0" smtClean="0"/>
              <a:t>: </a:t>
            </a:r>
            <a:r>
              <a:rPr lang="ko-KR" altLang="en-US" dirty="0" smtClean="0"/>
              <a:t>오프라인 모</a:t>
            </a:r>
            <a:r>
              <a:rPr lang="ko-KR" altLang="en-US" dirty="0"/>
              <a:t>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1354" y="836712"/>
            <a:ext cx="8274050" cy="5326083"/>
          </a:xfrm>
        </p:spPr>
        <p:txBody>
          <a:bodyPr/>
          <a:lstStyle/>
          <a:p>
            <a:r>
              <a:rPr lang="ko-KR" altLang="en-US" dirty="0" smtClean="0"/>
              <a:t>모든 사람을 고려한 모임장소 찾기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3</a:t>
            </a:r>
            <a:r>
              <a:rPr lang="ko-KR" altLang="en-US" dirty="0" smtClean="0"/>
              <a:t>개의 모임장소</a:t>
            </a:r>
            <a:r>
              <a:rPr lang="en-US" altLang="ko-KR" dirty="0" smtClean="0"/>
              <a:t>: K=3</a:t>
            </a:r>
          </a:p>
          <a:p>
            <a:pPr lvl="1"/>
            <a:r>
              <a:rPr lang="ko-KR" altLang="en-US" dirty="0" smtClean="0"/>
              <a:t>입력데이터</a:t>
            </a:r>
            <a:r>
              <a:rPr lang="en-US" altLang="ko-KR" dirty="0" smtClean="0"/>
              <a:t>: </a:t>
            </a:r>
          </a:p>
          <a:p>
            <a:pPr lvl="2"/>
            <a:r>
              <a:rPr lang="ko-KR" altLang="en-US" dirty="0" smtClean="0"/>
              <a:t>위치</a:t>
            </a:r>
            <a:r>
              <a:rPr lang="en-US" altLang="ko-KR" dirty="0" smtClean="0"/>
              <a:t>: 2</a:t>
            </a:r>
            <a:r>
              <a:rPr lang="ko-KR" altLang="en-US" dirty="0" smtClean="0"/>
              <a:t>차원 벡터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2348880"/>
            <a:ext cx="3414717" cy="36933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if __name__ == "__main__":</a:t>
            </a:r>
            <a:br>
              <a:rPr lang="en-US" altLang="ko-KR" dirty="0"/>
            </a:br>
            <a:r>
              <a:rPr lang="en-US" altLang="ko-KR" dirty="0" smtClean="0"/>
              <a:t>    </a:t>
            </a:r>
            <a:r>
              <a:rPr lang="en-US" altLang="ko-KR" dirty="0"/>
              <a:t>inputs = [[-14,-5</a:t>
            </a:r>
            <a:r>
              <a:rPr lang="en-US" altLang="ko-KR" dirty="0" smtClean="0"/>
              <a:t>],…,[-</a:t>
            </a:r>
            <a:r>
              <a:rPr lang="en-US" altLang="ko-KR" dirty="0"/>
              <a:t>18,-3]]</a:t>
            </a:r>
            <a:br>
              <a:rPr lang="en-US" altLang="ko-KR" dirty="0"/>
            </a:br>
            <a:endParaRPr lang="en-US" altLang="ko-KR" dirty="0" smtClean="0"/>
          </a:p>
          <a:p>
            <a:r>
              <a:rPr lang="en-US" altLang="ko-KR" dirty="0" smtClean="0"/>
              <a:t>    </a:t>
            </a:r>
            <a:r>
              <a:rPr lang="en-US" altLang="ko-KR" dirty="0"/>
              <a:t>random.seed(0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    clusterer </a:t>
            </a:r>
            <a:r>
              <a:rPr lang="en-US" altLang="ko-KR" dirty="0"/>
              <a:t>= KMeans(3)</a:t>
            </a:r>
            <a:br>
              <a:rPr lang="en-US" altLang="ko-KR" dirty="0"/>
            </a:br>
            <a:r>
              <a:rPr lang="en-US" altLang="ko-KR" dirty="0"/>
              <a:t>    clusterer.train(inputs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  </a:t>
            </a:r>
            <a:r>
              <a:rPr lang="en-US" altLang="ko-KR" dirty="0"/>
              <a:t>print("3-means:")</a:t>
            </a:r>
            <a:br>
              <a:rPr lang="en-US" altLang="ko-KR" dirty="0"/>
            </a:br>
            <a:endParaRPr lang="en-US" altLang="ko-KR" dirty="0" smtClean="0"/>
          </a:p>
          <a:p>
            <a:r>
              <a:rPr lang="en-US" altLang="ko-KR" dirty="0" smtClean="0"/>
              <a:t>    random.seed(0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    clusterer = </a:t>
            </a:r>
            <a:r>
              <a:rPr lang="en-US" altLang="ko-KR" dirty="0" smtClean="0"/>
              <a:t>KMeans(2)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clusterer.train(inputs)</a:t>
            </a:r>
            <a:br>
              <a:rPr lang="en-US" altLang="ko-KR" dirty="0"/>
            </a:br>
            <a:r>
              <a:rPr lang="en-US" altLang="ko-KR" dirty="0"/>
              <a:t>    print</a:t>
            </a:r>
            <a:r>
              <a:rPr lang="en-US" altLang="ko-KR" dirty="0" smtClean="0"/>
              <a:t>(“2-means</a:t>
            </a:r>
            <a:r>
              <a:rPr lang="en-US" altLang="ko-KR" dirty="0"/>
              <a:t>:")</a:t>
            </a:r>
            <a:br>
              <a:rPr lang="en-US" altLang="ko-KR" dirty="0"/>
            </a:br>
            <a:r>
              <a:rPr lang="en-US" altLang="ko-KR" dirty="0"/>
              <a:t>    print(clusterer.means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412776"/>
            <a:ext cx="4298904" cy="338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9684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996952"/>
            <a:ext cx="4070178" cy="32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2996952"/>
            <a:ext cx="4070178" cy="32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764704"/>
            <a:ext cx="8848982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7574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19.4 k</a:t>
            </a:r>
            <a:r>
              <a:rPr lang="ko-KR" altLang="en-US" dirty="0" smtClean="0"/>
              <a:t>값 선택하기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외부 요인으로 </a:t>
            </a:r>
            <a:r>
              <a:rPr lang="en-US" altLang="ko-KR" dirty="0" smtClean="0"/>
              <a:t>k </a:t>
            </a:r>
            <a:r>
              <a:rPr lang="ko-KR" altLang="en-US" dirty="0" smtClean="0"/>
              <a:t>값 결정</a:t>
            </a:r>
            <a:endParaRPr lang="en-US" altLang="ko-KR" dirty="0" smtClean="0"/>
          </a:p>
          <a:p>
            <a:r>
              <a:rPr lang="ko-KR" altLang="en-US" dirty="0" smtClean="0"/>
              <a:t>함수</a:t>
            </a:r>
            <a:r>
              <a:rPr lang="en-US" altLang="ko-KR" dirty="0" smtClean="0"/>
              <a:t>(k-&gt;</a:t>
            </a:r>
            <a:r>
              <a:rPr lang="ko-KR" altLang="en-US" dirty="0" smtClean="0"/>
              <a:t>거리제곱합</a:t>
            </a:r>
            <a:r>
              <a:rPr lang="en-US" altLang="ko-KR" dirty="0" smtClean="0"/>
              <a:t>)</a:t>
            </a:r>
            <a:r>
              <a:rPr lang="ko-KR" altLang="en-US" dirty="0"/>
              <a:t> </a:t>
            </a:r>
            <a:r>
              <a:rPr lang="ko-KR" altLang="en-US" dirty="0" smtClean="0"/>
              <a:t>그래프를 보고  </a:t>
            </a:r>
            <a:r>
              <a:rPr lang="en-US" altLang="ko-KR" dirty="0" smtClean="0"/>
              <a:t>k</a:t>
            </a:r>
            <a:r>
              <a:rPr lang="ko-KR" altLang="en-US" dirty="0" smtClean="0"/>
              <a:t>를 선택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중심점에 대해 데이터들의 거리의 제곱합을 그래프로 표현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거리제곱합이 크지 않은 최소의 </a:t>
            </a:r>
            <a:r>
              <a:rPr lang="en-US" altLang="ko-KR" dirty="0" smtClean="0"/>
              <a:t>k </a:t>
            </a:r>
            <a:r>
              <a:rPr lang="ko-KR" altLang="en-US" dirty="0" smtClean="0"/>
              <a:t>값을 선택</a:t>
            </a:r>
            <a:endParaRPr lang="en-US" altLang="ko-KR" dirty="0" smtClean="0"/>
          </a:p>
        </p:txBody>
      </p:sp>
      <p:grpSp>
        <p:nvGrpSpPr>
          <p:cNvPr id="8" name="그룹 7"/>
          <p:cNvGrpSpPr/>
          <p:nvPr/>
        </p:nvGrpSpPr>
        <p:grpSpPr>
          <a:xfrm>
            <a:off x="1040220" y="2780928"/>
            <a:ext cx="4606262" cy="3312368"/>
            <a:chOff x="1040220" y="2780928"/>
            <a:chExt cx="4606262" cy="3312368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0220" y="2780928"/>
              <a:ext cx="4606262" cy="3312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모서리가 둥근 사각형 설명선 6"/>
            <p:cNvSpPr/>
            <p:nvPr/>
          </p:nvSpPr>
          <p:spPr>
            <a:xfrm>
              <a:off x="2483768" y="4581128"/>
              <a:ext cx="1800200" cy="576064"/>
            </a:xfrm>
            <a:prstGeom prst="wedgeRoundRectCallout">
              <a:avLst>
                <a:gd name="adj1" fmla="val -70357"/>
                <a:gd name="adj2" fmla="val 102541"/>
                <a:gd name="adj3" fmla="val 16667"/>
              </a:avLst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K=3</a:t>
              </a:r>
              <a:r>
                <a:rPr lang="ko-KR" altLang="en-US" dirty="0"/>
                <a:t>이 </a:t>
              </a:r>
              <a:r>
                <a:rPr lang="ko-KR" altLang="en-US" dirty="0" smtClean="0"/>
                <a:t>적절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28097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15815</TotalTime>
  <Words>836</Words>
  <Application>Microsoft Office PowerPoint</Application>
  <PresentationFormat>화면 슬라이드 쇼(4:3)</PresentationFormat>
  <Paragraphs>127</Paragraphs>
  <Slides>22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3" baseType="lpstr">
      <vt:lpstr>Office 테마</vt:lpstr>
      <vt:lpstr>19장 군집화(Clustering)</vt:lpstr>
      <vt:lpstr>19.1 개요</vt:lpstr>
      <vt:lpstr>19.2 모델</vt:lpstr>
      <vt:lpstr>PowerPoint 프레젠테이션</vt:lpstr>
      <vt:lpstr>PowerPoint 프레젠테이션</vt:lpstr>
      <vt:lpstr>PowerPoint 프레젠테이션</vt:lpstr>
      <vt:lpstr>19.3 예시: 오프라인 모임</vt:lpstr>
      <vt:lpstr>PowerPoint 프레젠테이션</vt:lpstr>
      <vt:lpstr>19.4 k값 선택하기</vt:lpstr>
      <vt:lpstr>PowerPoint 프레젠테이션</vt:lpstr>
      <vt:lpstr>19.5 예시: 색 군집화하기</vt:lpstr>
      <vt:lpstr>19.6 상향식 계층군집화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beta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JaesunHan</dc:creator>
  <cp:lastModifiedBy>jjlee</cp:lastModifiedBy>
  <cp:revision>671</cp:revision>
  <cp:lastPrinted>2018-11-05T02:39:27Z</cp:lastPrinted>
  <dcterms:created xsi:type="dcterms:W3CDTF">2008-12-08T12:41:31Z</dcterms:created>
  <dcterms:modified xsi:type="dcterms:W3CDTF">2019-05-19T21:16:46Z</dcterms:modified>
</cp:coreProperties>
</file>