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1" r:id="rId2"/>
    <p:sldId id="458" r:id="rId3"/>
    <p:sldId id="454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21" r:id="rId1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annotate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pie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tutorials/introductory/pyplot.html" TargetMode="External"/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xticks.html" TargetMode="External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Counter" TargetMode="External"/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tplotlib.org/api/_as_gen/matplotlib.pyplot.axi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legend.html" TargetMode="External"/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시각화 </a:t>
            </a:r>
            <a:r>
              <a:rPr lang="en-US" altLang="ko-KR" sz="2800" dirty="0" smtClean="0"/>
              <a:t>(matplotlib.pyplot)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산점도</a:t>
            </a:r>
            <a:r>
              <a:rPr lang="en-US" altLang="ko-KR" dirty="0" smtClean="0"/>
              <a:t>(scatter charts)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5"/>
            <a:ext cx="8274050" cy="81295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두 변수간의 연관관계 도식화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파악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59" y="1979543"/>
            <a:ext cx="64060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from </a:t>
            </a:r>
            <a:r>
              <a:rPr lang="en-US" altLang="ko-KR" sz="1400" dirty="0"/>
              <a:t>matplotlib </a:t>
            </a:r>
            <a:r>
              <a:rPr lang="en-US" altLang="ko-KR" sz="1400" dirty="0"/>
              <a:t>import </a:t>
            </a:r>
            <a:r>
              <a:rPr lang="en-US" altLang="ko-KR" sz="1400" dirty="0"/>
              <a:t>pyplot </a:t>
            </a:r>
            <a:r>
              <a:rPr lang="en-US" altLang="ko-KR" sz="1400" dirty="0"/>
              <a:t>as </a:t>
            </a:r>
            <a:r>
              <a:rPr lang="en-US" altLang="ko-KR" sz="1400" dirty="0"/>
              <a:t>plt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friends = [</a:t>
            </a:r>
            <a:r>
              <a:rPr lang="en-US" altLang="ko-KR" sz="1400" dirty="0"/>
              <a:t>70, 65, 72, 63, 71, 64, 60, 64, 67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>minutes = [</a:t>
            </a:r>
            <a:r>
              <a:rPr lang="en-US" altLang="ko-KR" sz="1400" dirty="0"/>
              <a:t>175, 170, 205, 120, 220, 130, 105, 145, 190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>labels = [</a:t>
            </a:r>
            <a:r>
              <a:rPr lang="en-US" altLang="ko-KR" sz="1400" dirty="0"/>
              <a:t>'a', 'b', 'c', 'd', 'e', 'f', 'g', 'h', 'i'</a:t>
            </a:r>
            <a:r>
              <a:rPr lang="en-US" altLang="ko-KR" sz="1400" dirty="0"/>
              <a:t>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plt.scatter(friends</a:t>
            </a:r>
            <a:r>
              <a:rPr lang="en-US" altLang="ko-KR" sz="1400" dirty="0"/>
              <a:t>, </a:t>
            </a:r>
            <a:r>
              <a:rPr lang="en-US" altLang="ko-KR" sz="1400" dirty="0"/>
              <a:t>minutes)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label each point</a:t>
            </a:r>
            <a:br>
              <a:rPr lang="en-US" altLang="ko-KR" sz="1400" dirty="0"/>
            </a:br>
            <a:r>
              <a:rPr lang="en-US" altLang="ko-KR" sz="1400" dirty="0"/>
              <a:t>for </a:t>
            </a:r>
            <a:r>
              <a:rPr lang="en-US" altLang="ko-KR" sz="1400" dirty="0"/>
              <a:t>label</a:t>
            </a:r>
            <a:r>
              <a:rPr lang="en-US" altLang="ko-KR" sz="1400" dirty="0"/>
              <a:t>, </a:t>
            </a:r>
            <a:r>
              <a:rPr lang="en-US" altLang="ko-KR" sz="1400" dirty="0"/>
              <a:t>friend_count</a:t>
            </a:r>
            <a:r>
              <a:rPr lang="en-US" altLang="ko-KR" sz="1400" dirty="0"/>
              <a:t>, </a:t>
            </a:r>
            <a:r>
              <a:rPr lang="en-US" altLang="ko-KR" sz="1400" dirty="0"/>
              <a:t>minute_count </a:t>
            </a:r>
            <a:r>
              <a:rPr lang="en-US" altLang="ko-KR" sz="1400" dirty="0"/>
              <a:t>in zip</a:t>
            </a:r>
            <a:r>
              <a:rPr lang="en-US" altLang="ko-KR" sz="1400" dirty="0"/>
              <a:t>(labels</a:t>
            </a:r>
            <a:r>
              <a:rPr lang="en-US" altLang="ko-KR" sz="1400" dirty="0"/>
              <a:t>, </a:t>
            </a:r>
            <a:r>
              <a:rPr lang="en-US" altLang="ko-KR" sz="1400" dirty="0"/>
              <a:t>friends</a:t>
            </a:r>
            <a:r>
              <a:rPr lang="en-US" altLang="ko-KR" sz="1400" dirty="0"/>
              <a:t>, </a:t>
            </a:r>
            <a:r>
              <a:rPr lang="en-US" altLang="ko-KR" sz="1400" dirty="0"/>
              <a:t>minutes):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>
                <a:hlinkClick r:id="rId2"/>
              </a:rPr>
              <a:t>plt.annotate</a:t>
            </a:r>
            <a:r>
              <a:rPr lang="en-US" altLang="ko-KR" sz="1400" dirty="0"/>
              <a:t>(label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                 xy</a:t>
            </a:r>
            <a:r>
              <a:rPr lang="en-US" altLang="ko-KR" sz="1400" dirty="0"/>
              <a:t>=(friend_count</a:t>
            </a:r>
            <a:r>
              <a:rPr lang="en-US" altLang="ko-KR" sz="1400" dirty="0"/>
              <a:t>, </a:t>
            </a:r>
            <a:r>
              <a:rPr lang="en-US" altLang="ko-KR" sz="1400" dirty="0"/>
              <a:t>minute_count)</a:t>
            </a:r>
            <a:r>
              <a:rPr lang="en-US" altLang="ko-KR" sz="1400" dirty="0"/>
              <a:t>,  # put the label with its point</a:t>
            </a:r>
            <a:br>
              <a:rPr lang="en-US" altLang="ko-KR" sz="1400" dirty="0"/>
            </a:br>
            <a:r>
              <a:rPr lang="en-US" altLang="ko-KR" sz="1400" dirty="0"/>
              <a:t>                 xytext</a:t>
            </a:r>
            <a:r>
              <a:rPr lang="en-US" altLang="ko-KR" sz="1400" dirty="0"/>
              <a:t>=(</a:t>
            </a:r>
            <a:r>
              <a:rPr lang="en-US" altLang="ko-KR" sz="1400" dirty="0"/>
              <a:t>5, </a:t>
            </a:r>
            <a:r>
              <a:rPr lang="en-US" altLang="ko-KR" sz="1400" dirty="0"/>
              <a:t>-</a:t>
            </a:r>
            <a:r>
              <a:rPr lang="en-US" altLang="ko-KR" sz="1400" dirty="0"/>
              <a:t>5</a:t>
            </a:r>
            <a:r>
              <a:rPr lang="en-US" altLang="ko-KR" sz="1400" dirty="0"/>
              <a:t>)</a:t>
            </a:r>
            <a:r>
              <a:rPr lang="en-US" altLang="ko-KR" sz="1400" dirty="0"/>
              <a:t>,  # but slightly offset</a:t>
            </a:r>
            <a:br>
              <a:rPr lang="en-US" altLang="ko-KR" sz="1400" dirty="0"/>
            </a:br>
            <a:r>
              <a:rPr lang="en-US" altLang="ko-KR" sz="1400" dirty="0"/>
              <a:t>                 textcoords</a:t>
            </a:r>
            <a:r>
              <a:rPr lang="en-US" altLang="ko-KR" sz="1400" dirty="0"/>
              <a:t>=</a:t>
            </a:r>
            <a:r>
              <a:rPr lang="en-US" altLang="ko-KR" sz="1400" dirty="0"/>
              <a:t>'offset points'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plt.title(</a:t>
            </a:r>
            <a:r>
              <a:rPr lang="en-US" altLang="ko-KR" sz="1400" dirty="0"/>
              <a:t>"Daily Minutes vs. Number of Friends"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plt.xlabel(</a:t>
            </a:r>
            <a:r>
              <a:rPr lang="en-US" altLang="ko-KR" sz="1400" dirty="0"/>
              <a:t>"# of friends"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plt.ylabel(</a:t>
            </a:r>
            <a:r>
              <a:rPr lang="en-US" altLang="ko-KR" sz="1400" dirty="0"/>
              <a:t>"daily minutes spent on the site</a:t>
            </a:r>
            <a:r>
              <a:rPr lang="en-US" altLang="ko-KR" sz="1400" dirty="0" smtClean="0"/>
              <a:t>")</a:t>
            </a:r>
          </a:p>
          <a:p>
            <a:r>
              <a:rPr lang="en-US" altLang="ko-KR" sz="1400" dirty="0" smtClean="0"/>
              <a:t># plt.axis</a:t>
            </a:r>
            <a:r>
              <a:rPr lang="en-US" altLang="ko-KR" sz="1400" dirty="0"/>
              <a:t>(</a:t>
            </a:r>
            <a:r>
              <a:rPr lang="en-US" altLang="ko-KR" sz="1400" dirty="0"/>
              <a:t>"equal</a:t>
            </a:r>
            <a:r>
              <a:rPr lang="en-US" altLang="ko-KR" sz="1400" dirty="0" smtClean="0"/>
              <a:t>") # </a:t>
            </a:r>
            <a:r>
              <a:rPr lang="en-US" altLang="ko-KR" sz="1400" dirty="0" smtClean="0">
                <a:sym typeface="Wingdings" panose="05000000000000000000" pitchFamily="2" charset="2"/>
              </a:rPr>
              <a:t> test with/without</a:t>
            </a:r>
          </a:p>
          <a:p>
            <a:r>
              <a:rPr lang="en-US" altLang="ko-KR" sz="1400" dirty="0" smtClean="0"/>
              <a:t>plt.show()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038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) Pie Charts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6116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/>
              <a:t>matplotlib </a:t>
            </a:r>
            <a:r>
              <a:rPr lang="en-US" altLang="ko-KR" dirty="0"/>
              <a:t>import </a:t>
            </a:r>
            <a:r>
              <a:rPr lang="en-US" altLang="ko-KR" dirty="0"/>
              <a:t>pyplot </a:t>
            </a:r>
            <a:r>
              <a:rPr lang="en-US" altLang="ko-KR" dirty="0"/>
              <a:t>as </a:t>
            </a:r>
            <a:r>
              <a:rPr lang="en-US" altLang="ko-KR" dirty="0"/>
              <a:t>plt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plt.pie</a:t>
            </a:r>
            <a:r>
              <a:rPr lang="en-US" altLang="ko-KR" dirty="0"/>
              <a:t>([</a:t>
            </a:r>
            <a:r>
              <a:rPr lang="en-US" altLang="ko-KR" dirty="0"/>
              <a:t>0.95, 0.05</a:t>
            </a:r>
            <a:r>
              <a:rPr lang="en-US" altLang="ko-KR" dirty="0"/>
              <a:t>]</a:t>
            </a:r>
            <a:r>
              <a:rPr lang="en-US" altLang="ko-KR" dirty="0"/>
              <a:t>, labels</a:t>
            </a:r>
            <a:r>
              <a:rPr lang="en-US" altLang="ko-KR" dirty="0"/>
              <a:t>=[</a:t>
            </a:r>
            <a:r>
              <a:rPr lang="en-US" altLang="ko-KR" dirty="0"/>
              <a:t>"Uses pie charts", "Knows better"</a:t>
            </a:r>
            <a:r>
              <a:rPr lang="en-US" altLang="ko-KR" dirty="0"/>
              <a:t>])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make sure pie is a circle and not an oval</a:t>
            </a:r>
            <a:br>
              <a:rPr lang="en-US" altLang="ko-KR" dirty="0"/>
            </a:br>
            <a:r>
              <a:rPr lang="en-US" altLang="ko-KR" dirty="0"/>
              <a:t>plt.axis(</a:t>
            </a:r>
            <a:r>
              <a:rPr lang="en-US" altLang="ko-KR" dirty="0"/>
              <a:t>"equal"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더 공부해보고 싶다면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seaborn  : matplotlib </a:t>
            </a:r>
            <a:r>
              <a:rPr lang="ko-KR" altLang="en-US" dirty="0" smtClean="0"/>
              <a:t>기반 고도화 라이브러리</a:t>
            </a:r>
            <a:endParaRPr lang="en-US" altLang="ko-KR" dirty="0" smtClean="0"/>
          </a:p>
          <a:p>
            <a:r>
              <a:rPr lang="en-US" altLang="ko-KR" dirty="0" smtClean="0"/>
              <a:t>D3.js : </a:t>
            </a:r>
            <a:r>
              <a:rPr lang="ko-KR" altLang="en-US" dirty="0" smtClean="0"/>
              <a:t>웹기반 </a:t>
            </a:r>
            <a:r>
              <a:rPr lang="en-US" altLang="ko-KR" dirty="0" smtClean="0"/>
              <a:t>interactive </a:t>
            </a:r>
            <a:r>
              <a:rPr lang="ko-KR" altLang="en-US" dirty="0" smtClean="0"/>
              <a:t>시각화 자바스크립트 라이브러리</a:t>
            </a:r>
            <a:endParaRPr lang="en-US" altLang="ko-KR" dirty="0" smtClean="0"/>
          </a:p>
          <a:p>
            <a:r>
              <a:rPr lang="en-US" altLang="ko-KR" dirty="0" smtClean="0"/>
              <a:t>Bokeh : D3.js</a:t>
            </a:r>
            <a:r>
              <a:rPr lang="ko-KR" altLang="en-US" dirty="0"/>
              <a:t> </a:t>
            </a:r>
            <a:r>
              <a:rPr lang="ko-KR" altLang="en-US" dirty="0" smtClean="0"/>
              <a:t>스타일 시각화를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에서 가능하게 하는 라이브러리</a:t>
            </a:r>
            <a:endParaRPr lang="en-US" altLang="ko-KR" dirty="0" smtClean="0"/>
          </a:p>
          <a:p>
            <a:r>
              <a:rPr lang="en-US" altLang="ko-KR" dirty="0" smtClean="0"/>
              <a:t>Ggplot: 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ggplot2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사용하게 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77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시각화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smtClean="0"/>
              <a:t>데이터 시각화의 목적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데이터 탐색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데이터 전달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b="0" dirty="0"/>
              <a:t>데이터 시각화의 유용성</a:t>
            </a:r>
          </a:p>
          <a:p>
            <a:pPr lvl="1"/>
            <a:r>
              <a:rPr lang="ko-KR" altLang="en-US" dirty="0"/>
              <a:t>특이값 찾기</a:t>
            </a:r>
          </a:p>
          <a:p>
            <a:pPr lvl="1"/>
            <a:r>
              <a:rPr lang="ko-KR" altLang="en-US" dirty="0"/>
              <a:t>데이터 변형 필요성 파악</a:t>
            </a:r>
          </a:p>
          <a:p>
            <a:pPr lvl="1"/>
            <a:r>
              <a:rPr lang="ko-KR" altLang="en-US" dirty="0"/>
              <a:t>모델링 방향 도출</a:t>
            </a:r>
            <a:endParaRPr lang="en-US" altLang="ko-KR" dirty="0"/>
          </a:p>
          <a:p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8764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matplotlib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2D </a:t>
            </a:r>
            <a:r>
              <a:rPr lang="ko-KR" altLang="en-US" b="0" dirty="0"/>
              <a:t>도표에 중점을 둔 데스크톱 패키지</a:t>
            </a:r>
          </a:p>
          <a:p>
            <a:r>
              <a:rPr lang="ko-KR" altLang="en-US" b="0" dirty="0"/>
              <a:t>개발자</a:t>
            </a:r>
            <a:r>
              <a:rPr lang="en-US" altLang="ko-KR" b="0" dirty="0"/>
              <a:t>: 2002</a:t>
            </a:r>
            <a:r>
              <a:rPr lang="ko-KR" altLang="en-US" b="0" dirty="0"/>
              <a:t>년 존헌터</a:t>
            </a:r>
          </a:p>
          <a:p>
            <a:r>
              <a:rPr lang="en-US" altLang="ko-KR" b="0" dirty="0"/>
              <a:t>Ipython</a:t>
            </a:r>
            <a:r>
              <a:rPr lang="ko-KR" altLang="en-US" b="0" dirty="0"/>
              <a:t>과 </a:t>
            </a:r>
            <a:r>
              <a:rPr lang="en-US" altLang="ko-KR" b="0" dirty="0"/>
              <a:t>matplotlib</a:t>
            </a:r>
            <a:r>
              <a:rPr lang="ko-KR" altLang="en-US" b="0" dirty="0"/>
              <a:t>을 통합</a:t>
            </a:r>
            <a:r>
              <a:rPr lang="en-US" altLang="ko-KR" b="0" dirty="0"/>
              <a:t>:</a:t>
            </a:r>
          </a:p>
          <a:p>
            <a:pPr lvl="1"/>
            <a:r>
              <a:rPr lang="ko-KR" altLang="en-US" dirty="0"/>
              <a:t>인터랙티브한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PDF, SVG, JPG, PNG, GMP, GIF </a:t>
            </a:r>
            <a:r>
              <a:rPr lang="ko-KR" altLang="en-US" dirty="0"/>
              <a:t>등으로 저장 가능</a:t>
            </a:r>
          </a:p>
          <a:p>
            <a:pPr lvl="1"/>
            <a:r>
              <a:rPr lang="en-US" altLang="ko-KR" b="0" dirty="0" smtClean="0"/>
              <a:t>matplotlib</a:t>
            </a:r>
            <a:r>
              <a:rPr lang="ko-KR" altLang="en-US" b="0" dirty="0"/>
              <a:t>의 확장</a:t>
            </a:r>
          </a:p>
          <a:p>
            <a:pPr lvl="2"/>
            <a:r>
              <a:rPr lang="en-US" altLang="ko-KR" dirty="0"/>
              <a:t>matplot3d : 3D </a:t>
            </a:r>
            <a:r>
              <a:rPr lang="ko-KR" altLang="en-US" dirty="0"/>
              <a:t>확장</a:t>
            </a:r>
          </a:p>
          <a:p>
            <a:pPr lvl="2"/>
            <a:r>
              <a:rPr lang="en-US" altLang="ko-KR" dirty="0"/>
              <a:t>basemap: </a:t>
            </a:r>
            <a:r>
              <a:rPr lang="ko-KR" altLang="en-US" dirty="0"/>
              <a:t>지도와 투영</a:t>
            </a:r>
          </a:p>
          <a:p>
            <a:r>
              <a:rPr lang="ko-KR" altLang="en-US" b="0" dirty="0"/>
              <a:t>본 장의 한계</a:t>
            </a:r>
            <a:r>
              <a:rPr lang="en-US" altLang="ko-KR" b="0" dirty="0"/>
              <a:t>: </a:t>
            </a:r>
            <a:endParaRPr lang="en-US" altLang="ko-KR" b="0" dirty="0" smtClean="0"/>
          </a:p>
          <a:p>
            <a:pPr lvl="1"/>
            <a:r>
              <a:rPr lang="en-US" altLang="ko-KR" sz="1800" b="0" dirty="0" smtClean="0"/>
              <a:t>matplotlib</a:t>
            </a:r>
            <a:r>
              <a:rPr lang="ko-KR" altLang="en-US" sz="1800" b="0" dirty="0"/>
              <a:t>의 주요특징만 </a:t>
            </a:r>
            <a:r>
              <a:rPr lang="ko-KR" altLang="en-US" sz="1800" b="0" dirty="0" smtClean="0"/>
              <a:t>기술</a:t>
            </a:r>
            <a:endParaRPr lang="en-US" altLang="ko-KR" sz="1800" b="0" dirty="0" smtClean="0"/>
          </a:p>
          <a:p>
            <a:pPr marL="347663" lvl="1" indent="0">
              <a:buNone/>
            </a:pPr>
            <a:r>
              <a:rPr lang="en-US" altLang="ko-KR" sz="1800" b="0" dirty="0" smtClean="0"/>
              <a:t>==&gt;</a:t>
            </a:r>
            <a:r>
              <a:rPr lang="ko-KR" altLang="en-US" sz="1800" b="0" dirty="0" smtClean="0"/>
              <a:t>참고</a:t>
            </a:r>
            <a:r>
              <a:rPr lang="en-US" altLang="ko-KR" sz="1800" b="0" dirty="0" smtClean="0"/>
              <a:t>: </a:t>
            </a:r>
            <a:r>
              <a:rPr lang="en-US" altLang="ko-KR" sz="1800" u="sng" dirty="0">
                <a:hlinkClick r:id="rId2"/>
              </a:rPr>
              <a:t>https://matplotlib.org/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line chart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018077"/>
            <a:ext cx="66575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/>
              <a:t>matplotlib </a:t>
            </a:r>
            <a:r>
              <a:rPr lang="en-US" altLang="ko-KR" dirty="0"/>
              <a:t>import </a:t>
            </a:r>
            <a:r>
              <a:rPr lang="en-US" altLang="ko-KR" dirty="0"/>
              <a:t>pyplot </a:t>
            </a:r>
            <a:r>
              <a:rPr lang="en-US" altLang="ko-KR" dirty="0"/>
              <a:t>as </a:t>
            </a:r>
            <a:r>
              <a:rPr lang="en-US" altLang="ko-KR" dirty="0"/>
              <a:t>plt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years = [</a:t>
            </a:r>
            <a:r>
              <a:rPr lang="en-US" altLang="ko-KR" dirty="0"/>
              <a:t>1950, 1960, 1970, 1980, 1990, 2000, 2010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gdp = [</a:t>
            </a:r>
            <a:r>
              <a:rPr lang="en-US" altLang="ko-KR" dirty="0"/>
              <a:t>300.2, 543.3, 1075.9, 2862.5, 5979.6, 10289.7, 14958.3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create a line chart, years on x-axis, gdp on y-axis</a:t>
            </a:r>
            <a:br>
              <a:rPr lang="en-US" altLang="ko-KR" dirty="0"/>
            </a:br>
            <a:r>
              <a:rPr lang="en-US" altLang="ko-KR" dirty="0"/>
              <a:t>plt.plot(years</a:t>
            </a:r>
            <a:r>
              <a:rPr lang="en-US" altLang="ko-KR" dirty="0"/>
              <a:t>, </a:t>
            </a:r>
            <a:r>
              <a:rPr lang="en-US" altLang="ko-KR" dirty="0"/>
              <a:t>gdp</a:t>
            </a:r>
            <a:r>
              <a:rPr lang="en-US" altLang="ko-KR" dirty="0"/>
              <a:t>, color</a:t>
            </a:r>
            <a:r>
              <a:rPr lang="en-US" altLang="ko-KR" dirty="0"/>
              <a:t>=</a:t>
            </a:r>
            <a:r>
              <a:rPr lang="en-US" altLang="ko-KR" dirty="0"/>
              <a:t>'green', marker</a:t>
            </a:r>
            <a:r>
              <a:rPr lang="en-US" altLang="ko-KR" dirty="0"/>
              <a:t>=</a:t>
            </a:r>
            <a:r>
              <a:rPr lang="en-US" altLang="ko-KR" dirty="0"/>
              <a:t>'o', linestyle</a:t>
            </a:r>
            <a:r>
              <a:rPr lang="en-US" altLang="ko-KR" dirty="0"/>
              <a:t>=</a:t>
            </a:r>
            <a:r>
              <a:rPr lang="en-US" altLang="ko-KR" dirty="0"/>
              <a:t>'solid'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plt.plot()</a:t>
            </a:r>
            <a:br>
              <a:rPr lang="en-US" altLang="ko-KR" dirty="0"/>
            </a:br>
            <a:r>
              <a:rPr lang="en-US" altLang="ko-KR" dirty="0"/>
              <a:t># add a title</a:t>
            </a:r>
            <a:br>
              <a:rPr lang="en-US" altLang="ko-KR" dirty="0"/>
            </a:br>
            <a:r>
              <a:rPr lang="en-US" altLang="ko-KR" dirty="0"/>
              <a:t>plt.title(</a:t>
            </a:r>
            <a:r>
              <a:rPr lang="en-US" altLang="ko-KR" dirty="0"/>
              <a:t>"Nominal GDP"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add a label to the y-axis</a:t>
            </a:r>
            <a:br>
              <a:rPr lang="en-US" altLang="ko-KR" dirty="0"/>
            </a:br>
            <a:r>
              <a:rPr lang="en-US" altLang="ko-KR" dirty="0"/>
              <a:t>plt.ylabel(</a:t>
            </a:r>
            <a:r>
              <a:rPr lang="en-US" altLang="ko-KR" dirty="0"/>
              <a:t>"Billions of $"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plt.show()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matplotlib.pyplot.plot</a:t>
            </a:r>
            <a:r>
              <a:rPr lang="en-US" altLang="ko-KR" b="0" dirty="0"/>
              <a:t>(</a:t>
            </a:r>
            <a:r>
              <a:rPr lang="en-US" altLang="ko-KR" b="0" i="1" dirty="0"/>
              <a:t>*args</a:t>
            </a:r>
            <a:r>
              <a:rPr lang="en-US" altLang="ko-KR" b="0" dirty="0"/>
              <a:t>, </a:t>
            </a:r>
            <a:r>
              <a:rPr lang="en-US" altLang="ko-KR" b="0" i="1" dirty="0"/>
              <a:t>scalex=True</a:t>
            </a:r>
            <a:r>
              <a:rPr lang="en-US" altLang="ko-KR" b="0" dirty="0"/>
              <a:t>, </a:t>
            </a:r>
            <a:r>
              <a:rPr lang="en-US" altLang="ko-KR" b="0" i="1" dirty="0"/>
              <a:t>scaley=True</a:t>
            </a:r>
            <a:r>
              <a:rPr lang="en-US" altLang="ko-KR" b="0" dirty="0"/>
              <a:t>, </a:t>
            </a:r>
            <a:r>
              <a:rPr lang="en-US" altLang="ko-KR" b="0" i="1" dirty="0"/>
              <a:t>data=None</a:t>
            </a:r>
            <a:r>
              <a:rPr lang="en-US" altLang="ko-KR" b="0" dirty="0"/>
              <a:t>, </a:t>
            </a:r>
            <a:r>
              <a:rPr lang="en-US" altLang="ko-KR" b="0" i="1" dirty="0"/>
              <a:t>**kwargs</a:t>
            </a:r>
            <a:r>
              <a:rPr lang="en-US" altLang="ko-KR" b="0" dirty="0"/>
              <a:t>)</a:t>
            </a:r>
            <a:endParaRPr lang="ko-KR" altLang="en-US" dirty="0"/>
          </a:p>
          <a:p>
            <a:pPr lvl="1"/>
            <a:r>
              <a:rPr lang="en-US" altLang="ko-KR" dirty="0">
                <a:hlinkClick r:id="rId2"/>
              </a:rPr>
              <a:t>https://matplotlib.org/api/_</a:t>
            </a:r>
            <a:r>
              <a:rPr lang="en-US" altLang="ko-KR" dirty="0" smtClean="0">
                <a:hlinkClick r:id="rId2"/>
              </a:rPr>
              <a:t>as_gen/matplotlib.pyplot.plot.html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call signatures</a:t>
            </a:r>
          </a:p>
          <a:p>
            <a:pPr lvl="2"/>
            <a:r>
              <a:rPr lang="en-US" altLang="ko-KR" dirty="0"/>
              <a:t>plot([x], y, [fmt], data</a:t>
            </a:r>
            <a:r>
              <a:rPr lang="en-US" altLang="ko-KR" dirty="0"/>
              <a:t>=</a:t>
            </a:r>
            <a:r>
              <a:rPr lang="en-US" altLang="ko-KR" b="1" dirty="0"/>
              <a:t>None</a:t>
            </a:r>
            <a:r>
              <a:rPr lang="en-US" altLang="ko-KR" dirty="0"/>
              <a:t>, </a:t>
            </a:r>
            <a:r>
              <a:rPr lang="en-US" altLang="ko-KR" dirty="0"/>
              <a:t>**</a:t>
            </a:r>
            <a:r>
              <a:rPr lang="en-US" altLang="ko-KR" dirty="0"/>
              <a:t>kwargs)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plot</a:t>
            </a:r>
            <a:r>
              <a:rPr lang="en-US" altLang="ko-KR" dirty="0"/>
              <a:t>([x], y, [fmt], [x2], y2, [fmt2], </a:t>
            </a:r>
            <a:r>
              <a:rPr lang="en-US" altLang="ko-KR" dirty="0"/>
              <a:t>...</a:t>
            </a:r>
            <a:r>
              <a:rPr lang="en-US" altLang="ko-KR" dirty="0"/>
              <a:t>, </a:t>
            </a:r>
            <a:r>
              <a:rPr lang="en-US" altLang="ko-KR" dirty="0"/>
              <a:t>**</a:t>
            </a:r>
            <a:r>
              <a:rPr lang="en-US" altLang="ko-KR" dirty="0"/>
              <a:t>kwargs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) matplotlib.pyplot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matplotlib.org/tutorials/introductory/pyplot.html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65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막대그래프</a:t>
            </a:r>
            <a:r>
              <a:rPr lang="en-US" altLang="ko-KR" dirty="0" smtClean="0"/>
              <a:t>(bar charts)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97629"/>
            <a:ext cx="83479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movies = [</a:t>
            </a:r>
            <a:r>
              <a:rPr lang="en-US" altLang="ko-KR" dirty="0"/>
              <a:t>"Annie Hall", "Ben-Hur", "Casablanca", "Gandhi", "West Side Story"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num_oscars = [</a:t>
            </a:r>
            <a:r>
              <a:rPr lang="en-US" altLang="ko-KR" dirty="0"/>
              <a:t>5, 11, 3, 8, 10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bars are by default width 0.8, so we'll add 0.1 to the left coordinates</a:t>
            </a:r>
            <a:br>
              <a:rPr lang="en-US" altLang="ko-KR" dirty="0"/>
            </a:br>
            <a:r>
              <a:rPr lang="en-US" altLang="ko-KR" dirty="0"/>
              <a:t># so that each bar is centered</a:t>
            </a:r>
            <a:br>
              <a:rPr lang="en-US" altLang="ko-KR" dirty="0"/>
            </a:br>
            <a:r>
              <a:rPr lang="en-US" altLang="ko-KR" dirty="0"/>
              <a:t>xs = [i + </a:t>
            </a:r>
            <a:r>
              <a:rPr lang="en-US" altLang="ko-KR" dirty="0"/>
              <a:t>0.1 for </a:t>
            </a:r>
            <a:r>
              <a:rPr lang="en-US" altLang="ko-KR" dirty="0"/>
              <a:t>i</a:t>
            </a:r>
            <a:r>
              <a:rPr lang="en-US" altLang="ko-KR" dirty="0"/>
              <a:t>, </a:t>
            </a:r>
            <a:r>
              <a:rPr lang="en-US" altLang="ko-KR" dirty="0"/>
              <a:t>_ </a:t>
            </a:r>
            <a:r>
              <a:rPr lang="en-US" altLang="ko-KR" dirty="0"/>
              <a:t>in enumerate</a:t>
            </a:r>
            <a:r>
              <a:rPr lang="en-US" altLang="ko-KR" dirty="0"/>
              <a:t>(movies)]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plot bars with left x-coordinates [xs], heights [num_oscars]</a:t>
            </a:r>
            <a:br>
              <a:rPr lang="en-US" altLang="ko-KR" dirty="0"/>
            </a:br>
            <a:r>
              <a:rPr lang="en-US" altLang="ko-KR" dirty="0"/>
              <a:t>plt.bar(xs</a:t>
            </a:r>
            <a:r>
              <a:rPr lang="en-US" altLang="ko-KR" dirty="0"/>
              <a:t>, </a:t>
            </a:r>
            <a:r>
              <a:rPr lang="en-US" altLang="ko-KR" dirty="0"/>
              <a:t>num_oscars)</a:t>
            </a:r>
            <a:br>
              <a:rPr lang="en-US" altLang="ko-KR" dirty="0"/>
            </a:br>
            <a:r>
              <a:rPr lang="en-US" altLang="ko-KR" dirty="0"/>
              <a:t>plt.ylabel(</a:t>
            </a:r>
            <a:r>
              <a:rPr lang="en-US" altLang="ko-KR" dirty="0"/>
              <a:t>"# of Academy Awards"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plt.title(</a:t>
            </a:r>
            <a:r>
              <a:rPr lang="en-US" altLang="ko-KR" dirty="0"/>
              <a:t>"My Favorite Movies"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label x-axis with movie names at bar centers</a:t>
            </a:r>
            <a:br>
              <a:rPr lang="en-US" altLang="ko-KR" dirty="0"/>
            </a:br>
            <a:r>
              <a:rPr lang="en-US" altLang="ko-KR" dirty="0"/>
              <a:t>plt.xticks([i + </a:t>
            </a:r>
            <a:r>
              <a:rPr lang="en-US" altLang="ko-KR" dirty="0" smtClean="0"/>
              <a:t>0.1 </a:t>
            </a:r>
            <a:r>
              <a:rPr lang="en-US" altLang="ko-KR" dirty="0"/>
              <a:t>for </a:t>
            </a:r>
            <a:r>
              <a:rPr lang="en-US" altLang="ko-KR" dirty="0"/>
              <a:t>i</a:t>
            </a:r>
            <a:r>
              <a:rPr lang="en-US" altLang="ko-KR" dirty="0"/>
              <a:t>, </a:t>
            </a:r>
            <a:r>
              <a:rPr lang="en-US" altLang="ko-KR" dirty="0"/>
              <a:t>_ </a:t>
            </a:r>
            <a:r>
              <a:rPr lang="en-US" altLang="ko-KR" dirty="0"/>
              <a:t>in enumerate</a:t>
            </a:r>
            <a:r>
              <a:rPr lang="en-US" altLang="ko-KR" dirty="0"/>
              <a:t>(movies)]</a:t>
            </a:r>
            <a:r>
              <a:rPr lang="en-US" altLang="ko-KR" dirty="0"/>
              <a:t>, </a:t>
            </a:r>
            <a:r>
              <a:rPr lang="en-US" altLang="ko-KR" dirty="0"/>
              <a:t>movies)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88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plt.bar</a:t>
            </a:r>
          </a:p>
          <a:p>
            <a:pPr lvl="1"/>
            <a:r>
              <a:rPr lang="en-US" altLang="ko-KR" dirty="0"/>
              <a:t>Make a bar plot</a:t>
            </a:r>
            <a:r>
              <a:rPr lang="en-US" altLang="ko-KR" dirty="0" smtClean="0"/>
              <a:t>.</a:t>
            </a:r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://matplotlib.org/api/_</a:t>
            </a:r>
            <a:r>
              <a:rPr lang="en-US" altLang="ko-KR" dirty="0" smtClean="0">
                <a:hlinkClick r:id="rId2"/>
              </a:rPr>
              <a:t>as_gen/matplotlib.pyplot.bar.html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matplotlib.pyplot.bar(</a:t>
            </a:r>
            <a:r>
              <a:rPr lang="en-US" altLang="ko-KR" i="1" dirty="0" smtClean="0"/>
              <a:t>x</a:t>
            </a:r>
            <a:r>
              <a:rPr lang="en-US" altLang="ko-KR" dirty="0"/>
              <a:t>, </a:t>
            </a:r>
            <a:r>
              <a:rPr lang="en-US" altLang="ko-KR" i="1" dirty="0"/>
              <a:t>height</a:t>
            </a:r>
            <a:r>
              <a:rPr lang="en-US" altLang="ko-KR" dirty="0"/>
              <a:t>, </a:t>
            </a:r>
            <a:r>
              <a:rPr lang="en-US" altLang="ko-KR" i="1" dirty="0"/>
              <a:t>width=0.8</a:t>
            </a:r>
            <a:r>
              <a:rPr lang="en-US" altLang="ko-KR" dirty="0"/>
              <a:t>, </a:t>
            </a:r>
            <a:r>
              <a:rPr lang="en-US" altLang="ko-KR" i="1" dirty="0"/>
              <a:t>bottom=None</a:t>
            </a:r>
            <a:r>
              <a:rPr lang="en-US" altLang="ko-KR" dirty="0"/>
              <a:t>, </a:t>
            </a:r>
            <a:r>
              <a:rPr lang="en-US" altLang="ko-KR" i="1" dirty="0"/>
              <a:t>*</a:t>
            </a:r>
            <a:r>
              <a:rPr lang="en-US" altLang="ko-KR" dirty="0"/>
              <a:t>, </a:t>
            </a:r>
            <a:r>
              <a:rPr lang="en-US" altLang="ko-KR" i="1" dirty="0"/>
              <a:t>align='center'</a:t>
            </a:r>
            <a:r>
              <a:rPr lang="en-US" altLang="ko-KR" dirty="0"/>
              <a:t>, </a:t>
            </a:r>
            <a:r>
              <a:rPr lang="en-US" altLang="ko-KR" i="1" dirty="0"/>
              <a:t>data=None</a:t>
            </a:r>
            <a:r>
              <a:rPr lang="en-US" altLang="ko-KR" dirty="0"/>
              <a:t>, </a:t>
            </a:r>
            <a:r>
              <a:rPr lang="en-US" altLang="ko-KR" i="1" dirty="0"/>
              <a:t>**kwargs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* : it forces parameters </a:t>
            </a:r>
            <a:r>
              <a:rPr lang="en-US" altLang="ko-KR" dirty="0"/>
              <a:t>after that as keyword only </a:t>
            </a:r>
            <a:r>
              <a:rPr lang="en-US" altLang="ko-KR" dirty="0" smtClean="0"/>
              <a:t>arguments</a:t>
            </a:r>
          </a:p>
          <a:p>
            <a:pPr lvl="3"/>
            <a:r>
              <a:rPr lang="en-US" altLang="ko-KR" dirty="0"/>
              <a:t>def fn(arg1, arg2, *, kwarg1, </a:t>
            </a:r>
            <a:r>
              <a:rPr lang="en-US" altLang="ko-KR" dirty="0" smtClean="0"/>
              <a:t>kwarg2) </a:t>
            </a:r>
          </a:p>
          <a:p>
            <a:pPr lvl="3"/>
            <a:r>
              <a:rPr lang="en-US" altLang="ko-KR" dirty="0"/>
              <a:t>fn(1, 2, 3, 4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error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Plt.xticks</a:t>
            </a:r>
          </a:p>
          <a:p>
            <a:pPr lvl="1"/>
            <a:r>
              <a:rPr lang="en-US" altLang="ko-KR" dirty="0"/>
              <a:t>Get or set the current tick locations and labels of the x-axis.</a:t>
            </a:r>
            <a:endParaRPr lang="en-US" altLang="ko-KR" dirty="0" smtClean="0">
              <a:hlinkClick r:id="rId3"/>
            </a:endParaRPr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://matplotlib.org/api/_as_gen/matplotlib.pyplot.xticks.html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matplotlib.pyplot.xticks(</a:t>
            </a:r>
            <a:r>
              <a:rPr lang="en-US" altLang="ko-KR" i="1" dirty="0" smtClean="0"/>
              <a:t>ticks=None</a:t>
            </a:r>
            <a:r>
              <a:rPr lang="en-US" altLang="ko-KR" dirty="0"/>
              <a:t>, </a:t>
            </a:r>
            <a:r>
              <a:rPr lang="en-US" altLang="ko-KR" i="1" dirty="0"/>
              <a:t>labels=None</a:t>
            </a:r>
            <a:r>
              <a:rPr lang="en-US" altLang="ko-KR" dirty="0"/>
              <a:t>, </a:t>
            </a:r>
            <a:r>
              <a:rPr lang="en-US" altLang="ko-KR" i="1" dirty="0"/>
              <a:t>**kwargs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call signagture</a:t>
            </a:r>
          </a:p>
          <a:p>
            <a:pPr lvl="3"/>
            <a:r>
              <a:rPr lang="en-US" altLang="ko-KR" dirty="0"/>
              <a:t>locs, labels </a:t>
            </a:r>
            <a:r>
              <a:rPr lang="en-US" altLang="ko-KR" dirty="0"/>
              <a:t>=</a:t>
            </a:r>
            <a:r>
              <a:rPr lang="en-US" altLang="ko-KR" dirty="0"/>
              <a:t> xticks() </a:t>
            </a:r>
            <a:r>
              <a:rPr lang="en-US" altLang="ko-KR" i="1" dirty="0"/>
              <a:t># Get locations and labels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xticks(ticks</a:t>
            </a:r>
            <a:r>
              <a:rPr lang="en-US" altLang="ko-KR" dirty="0"/>
              <a:t>, [labels], </a:t>
            </a:r>
            <a:r>
              <a:rPr lang="en-US" altLang="ko-KR" dirty="0"/>
              <a:t>**</a:t>
            </a:r>
            <a:r>
              <a:rPr lang="en-US" altLang="ko-KR" dirty="0"/>
              <a:t>kwargs) </a:t>
            </a:r>
            <a:r>
              <a:rPr lang="en-US" altLang="ko-KR" i="1" dirty="0"/>
              <a:t># Set locations and labels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49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Historgram : </a:t>
            </a:r>
            <a:r>
              <a:rPr lang="ko-KR" altLang="en-US" dirty="0" smtClean="0"/>
              <a:t>항목의 개수를 보여주는 막대그래프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79454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matplotlib import pyplot as plt</a:t>
            </a:r>
          </a:p>
          <a:p>
            <a:r>
              <a:rPr lang="en-US" altLang="ko-KR" dirty="0"/>
              <a:t>import collections</a:t>
            </a:r>
          </a:p>
          <a:p>
            <a:endParaRPr lang="en-US" altLang="ko-KR" dirty="0"/>
          </a:p>
          <a:p>
            <a:r>
              <a:rPr lang="en-US" altLang="ko-KR" dirty="0"/>
              <a:t>grades = [83, 95, 91, 87, 70, 0, 85, 82, 100, 67, 73, 77, 0]</a:t>
            </a:r>
          </a:p>
          <a:p>
            <a:r>
              <a:rPr lang="en-US" altLang="ko-KR" dirty="0"/>
              <a:t>decile = lambda grade: grade // 10 * 10</a:t>
            </a:r>
          </a:p>
          <a:p>
            <a:r>
              <a:rPr lang="en-US" altLang="ko-KR" dirty="0"/>
              <a:t>histogram = </a:t>
            </a:r>
            <a:r>
              <a:rPr lang="en-US" altLang="ko-KR" dirty="0">
                <a:hlinkClick r:id="rId2"/>
              </a:rPr>
              <a:t>collections</a:t>
            </a:r>
            <a:r>
              <a:rPr lang="en-US" altLang="ko-KR" dirty="0"/>
              <a:t>.</a:t>
            </a:r>
            <a:r>
              <a:rPr lang="en-US" altLang="ko-KR" dirty="0">
                <a:hlinkClick r:id="rId3"/>
              </a:rPr>
              <a:t>Counter</a:t>
            </a:r>
            <a:r>
              <a:rPr lang="en-US" altLang="ko-KR" dirty="0"/>
              <a:t>(decile(grade) for grade in grades</a:t>
            </a:r>
            <a:r>
              <a:rPr lang="en-US" altLang="ko-KR" dirty="0" smtClean="0"/>
              <a:t>)</a:t>
            </a:r>
            <a:r>
              <a:rPr lang="en-US" altLang="ko-KR" dirty="0">
                <a:sym typeface="Wingdings" panose="05000000000000000000" pitchFamily="2" charset="2"/>
              </a:rPr>
              <a:t>  test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plt.bar([x - 4 for x in histogram.keys()],  # shift each bar to the left by 4</a:t>
            </a:r>
          </a:p>
          <a:p>
            <a:r>
              <a:rPr lang="en-US" altLang="ko-KR" dirty="0"/>
              <a:t>        histogram.values(),  # give each bar its correct height</a:t>
            </a:r>
          </a:p>
          <a:p>
            <a:r>
              <a:rPr lang="en-US" altLang="ko-KR" dirty="0"/>
              <a:t>        8)  # give each bar a width of 8</a:t>
            </a:r>
          </a:p>
          <a:p>
            <a:r>
              <a:rPr lang="en-US" altLang="ko-KR" dirty="0">
                <a:hlinkClick r:id="rId4"/>
              </a:rPr>
              <a:t>plt.axis</a:t>
            </a:r>
            <a:r>
              <a:rPr lang="en-US" altLang="ko-KR" dirty="0"/>
              <a:t>([-5, 105, 0, 5])  # x-axis from -5 to 105</a:t>
            </a:r>
            <a:r>
              <a:rPr lang="en-US" altLang="ko-KR" dirty="0" smtClean="0"/>
              <a:t>, y-axis </a:t>
            </a:r>
            <a:r>
              <a:rPr lang="en-US" altLang="ko-KR" dirty="0"/>
              <a:t>from 0 to </a:t>
            </a:r>
            <a:r>
              <a:rPr lang="en-US" altLang="ko-KR" dirty="0" smtClean="0"/>
              <a:t>5 </a:t>
            </a:r>
            <a:r>
              <a:rPr lang="en-US" altLang="ko-KR" dirty="0" smtClean="0">
                <a:sym typeface="Wingdings" panose="05000000000000000000" pitchFamily="2" charset="2"/>
              </a:rPr>
              <a:t> test</a:t>
            </a:r>
            <a:endParaRPr lang="en-US" altLang="ko-KR" dirty="0"/>
          </a:p>
          <a:p>
            <a:r>
              <a:rPr lang="en-US" altLang="ko-KR" dirty="0"/>
              <a:t>plt.xticks([10 * i for i in range(11)])  # x-axis labels at 0, 10, ..., 100</a:t>
            </a:r>
          </a:p>
          <a:p>
            <a:r>
              <a:rPr lang="en-US" altLang="ko-KR" dirty="0"/>
              <a:t>plt.xlabel("Decile")</a:t>
            </a:r>
          </a:p>
          <a:p>
            <a:r>
              <a:rPr lang="en-US" altLang="ko-KR" dirty="0"/>
              <a:t>plt.ylabel("# of Students")</a:t>
            </a:r>
          </a:p>
          <a:p>
            <a:r>
              <a:rPr lang="en-US" altLang="ko-KR" dirty="0"/>
              <a:t>plt.title("Distribution of Exam 1 Grades")</a:t>
            </a:r>
          </a:p>
          <a:p>
            <a:r>
              <a:rPr lang="en-US" altLang="ko-KR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35846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line charts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764704"/>
            <a:ext cx="647747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from </a:t>
            </a:r>
            <a:r>
              <a:rPr lang="en-US" altLang="ko-KR" sz="1600" dirty="0"/>
              <a:t>matplotlib </a:t>
            </a:r>
            <a:r>
              <a:rPr lang="en-US" altLang="ko-KR" sz="1600" dirty="0"/>
              <a:t>import </a:t>
            </a:r>
            <a:r>
              <a:rPr lang="en-US" altLang="ko-KR" sz="1600" dirty="0"/>
              <a:t>pyplot </a:t>
            </a:r>
            <a:r>
              <a:rPr lang="en-US" altLang="ko-KR" sz="1600" dirty="0"/>
              <a:t>as </a:t>
            </a:r>
            <a:r>
              <a:rPr lang="en-US" altLang="ko-KR" sz="1600" dirty="0"/>
              <a:t>plt</a:t>
            </a:r>
            <a:br>
              <a:rPr lang="en-US" altLang="ko-KR" sz="1600" dirty="0"/>
            </a:br>
            <a:r>
              <a:rPr lang="en-US" altLang="ko-KR" sz="1600" dirty="0"/>
              <a:t>import </a:t>
            </a:r>
            <a:r>
              <a:rPr lang="en-US" altLang="ko-KR" sz="1600" dirty="0"/>
              <a:t>collections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variance = [</a:t>
            </a:r>
            <a:r>
              <a:rPr lang="en-US" altLang="ko-KR" sz="1600" dirty="0"/>
              <a:t>1, 2, 4, 8, 16, 32, 64, 128, 256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/>
              <a:t>bias_squared = [</a:t>
            </a:r>
            <a:r>
              <a:rPr lang="en-US" altLang="ko-KR" sz="1600" dirty="0"/>
              <a:t>256, 128, 64, 32, 16, 8, 4, 2, 1</a:t>
            </a:r>
            <a:r>
              <a:rPr lang="en-US" altLang="ko-KR" sz="1600" dirty="0"/>
              <a:t>]</a:t>
            </a:r>
            <a:br>
              <a:rPr lang="en-US" altLang="ko-KR" sz="1600" dirty="0"/>
            </a:br>
            <a:r>
              <a:rPr lang="en-US" altLang="ko-KR" sz="1600" dirty="0"/>
              <a:t>total_error = [x + y </a:t>
            </a:r>
            <a:r>
              <a:rPr lang="en-US" altLang="ko-KR" sz="1600" dirty="0"/>
              <a:t>for </a:t>
            </a:r>
            <a:r>
              <a:rPr lang="en-US" altLang="ko-KR" sz="1600" dirty="0"/>
              <a:t>x</a:t>
            </a:r>
            <a:r>
              <a:rPr lang="en-US" altLang="ko-KR" sz="1600" dirty="0"/>
              <a:t>, </a:t>
            </a:r>
            <a:r>
              <a:rPr lang="en-US" altLang="ko-KR" sz="1600" dirty="0"/>
              <a:t>y </a:t>
            </a:r>
            <a:r>
              <a:rPr lang="en-US" altLang="ko-KR" sz="1600" dirty="0"/>
              <a:t>in zip</a:t>
            </a:r>
            <a:r>
              <a:rPr lang="en-US" altLang="ko-KR" sz="1600" dirty="0"/>
              <a:t>(variance</a:t>
            </a:r>
            <a:r>
              <a:rPr lang="en-US" altLang="ko-KR" sz="1600" dirty="0"/>
              <a:t>, </a:t>
            </a:r>
            <a:r>
              <a:rPr lang="en-US" altLang="ko-KR" sz="1600" dirty="0"/>
              <a:t>bias_squared)]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xs = </a:t>
            </a:r>
            <a:r>
              <a:rPr lang="en-US" altLang="ko-KR" sz="1600" dirty="0"/>
              <a:t>range</a:t>
            </a:r>
            <a:r>
              <a:rPr lang="en-US" altLang="ko-KR" sz="1600" dirty="0"/>
              <a:t>(</a:t>
            </a:r>
            <a:r>
              <a:rPr lang="en-US" altLang="ko-KR" sz="1600" dirty="0"/>
              <a:t>len</a:t>
            </a:r>
            <a:r>
              <a:rPr lang="en-US" altLang="ko-KR" sz="1600" dirty="0"/>
              <a:t>(variance))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# we can make multiple calls to plt.plot</a:t>
            </a:r>
            <a:br>
              <a:rPr lang="en-US" altLang="ko-KR" sz="1600" dirty="0"/>
            </a:br>
            <a:r>
              <a:rPr lang="en-US" altLang="ko-KR" sz="1600" dirty="0"/>
              <a:t># to show multiple series on the same chart</a:t>
            </a:r>
            <a:br>
              <a:rPr lang="en-US" altLang="ko-KR" sz="1600" dirty="0"/>
            </a:br>
            <a:r>
              <a:rPr lang="en-US" altLang="ko-KR" sz="1600" dirty="0">
                <a:hlinkClick r:id="rId2"/>
              </a:rPr>
              <a:t>plt.plot</a:t>
            </a:r>
            <a:r>
              <a:rPr lang="en-US" altLang="ko-KR" sz="1600" dirty="0"/>
              <a:t>(xs</a:t>
            </a:r>
            <a:r>
              <a:rPr lang="en-US" altLang="ko-KR" sz="1600" dirty="0"/>
              <a:t>, </a:t>
            </a:r>
            <a:r>
              <a:rPr lang="en-US" altLang="ko-KR" sz="1600" dirty="0"/>
              <a:t>variance</a:t>
            </a:r>
            <a:r>
              <a:rPr lang="en-US" altLang="ko-KR" sz="1600" dirty="0"/>
              <a:t>, 'g-', label</a:t>
            </a:r>
            <a:r>
              <a:rPr lang="en-US" altLang="ko-KR" sz="1600" dirty="0"/>
              <a:t>=</a:t>
            </a:r>
            <a:r>
              <a:rPr lang="en-US" altLang="ko-KR" sz="1600" dirty="0"/>
              <a:t>'variance'</a:t>
            </a:r>
            <a:r>
              <a:rPr lang="en-US" altLang="ko-KR" sz="1600" dirty="0"/>
              <a:t>)  </a:t>
            </a:r>
            <a:r>
              <a:rPr lang="en-US" altLang="ko-KR" sz="1600" dirty="0"/>
              <a:t># green solid line</a:t>
            </a:r>
            <a:br>
              <a:rPr lang="en-US" altLang="ko-KR" sz="1600" dirty="0"/>
            </a:br>
            <a:r>
              <a:rPr lang="en-US" altLang="ko-KR" sz="1600" dirty="0"/>
              <a:t>plt.plot(xs</a:t>
            </a:r>
            <a:r>
              <a:rPr lang="en-US" altLang="ko-KR" sz="1600" dirty="0"/>
              <a:t>, </a:t>
            </a:r>
            <a:r>
              <a:rPr lang="en-US" altLang="ko-KR" sz="1600" dirty="0"/>
              <a:t>bias_squared</a:t>
            </a:r>
            <a:r>
              <a:rPr lang="en-US" altLang="ko-KR" sz="1600" dirty="0"/>
              <a:t>, 'r-.', label</a:t>
            </a:r>
            <a:r>
              <a:rPr lang="en-US" altLang="ko-KR" sz="1600" dirty="0"/>
              <a:t>=</a:t>
            </a:r>
            <a:r>
              <a:rPr lang="en-US" altLang="ko-KR" sz="1600" dirty="0"/>
              <a:t>'bias^2'</a:t>
            </a:r>
            <a:r>
              <a:rPr lang="en-US" altLang="ko-KR" sz="1600" dirty="0"/>
              <a:t>)  </a:t>
            </a:r>
            <a:r>
              <a:rPr lang="en-US" altLang="ko-KR" sz="1600" dirty="0"/>
              <a:t># red dot-dashed line</a:t>
            </a:r>
            <a:br>
              <a:rPr lang="en-US" altLang="ko-KR" sz="1600" dirty="0"/>
            </a:br>
            <a:r>
              <a:rPr lang="en-US" altLang="ko-KR" sz="1600" dirty="0"/>
              <a:t>plt.plot(xs</a:t>
            </a:r>
            <a:r>
              <a:rPr lang="en-US" altLang="ko-KR" sz="1600" dirty="0"/>
              <a:t>, </a:t>
            </a:r>
            <a:r>
              <a:rPr lang="en-US" altLang="ko-KR" sz="1600" dirty="0"/>
              <a:t>total_error</a:t>
            </a:r>
            <a:r>
              <a:rPr lang="en-US" altLang="ko-KR" sz="1600" dirty="0"/>
              <a:t>, 'b:', label</a:t>
            </a:r>
            <a:r>
              <a:rPr lang="en-US" altLang="ko-KR" sz="1600" dirty="0"/>
              <a:t>=</a:t>
            </a:r>
            <a:r>
              <a:rPr lang="en-US" altLang="ko-KR" sz="1600" dirty="0"/>
              <a:t>'total error'</a:t>
            </a:r>
            <a:r>
              <a:rPr lang="en-US" altLang="ko-KR" sz="1600" dirty="0"/>
              <a:t>)  </a:t>
            </a:r>
            <a:r>
              <a:rPr lang="en-US" altLang="ko-KR" sz="1600" dirty="0"/>
              <a:t># blue dotted line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# because we've assigned labels to each series</a:t>
            </a:r>
            <a:br>
              <a:rPr lang="en-US" altLang="ko-KR" sz="1600" dirty="0"/>
            </a:br>
            <a:r>
              <a:rPr lang="en-US" altLang="ko-KR" sz="1600" dirty="0"/>
              <a:t># we can get a legend for free</a:t>
            </a:r>
            <a:br>
              <a:rPr lang="en-US" altLang="ko-KR" sz="1600" dirty="0"/>
            </a:br>
            <a:r>
              <a:rPr lang="en-US" altLang="ko-KR" sz="1600" dirty="0"/>
              <a:t># loc=9 means "top center"</a:t>
            </a:r>
            <a:br>
              <a:rPr lang="en-US" altLang="ko-KR" sz="1600" dirty="0"/>
            </a:br>
            <a:r>
              <a:rPr lang="en-US" altLang="ko-KR" sz="1600" dirty="0">
                <a:hlinkClick r:id="rId3"/>
              </a:rPr>
              <a:t>plt.legend</a:t>
            </a:r>
            <a:r>
              <a:rPr lang="en-US" altLang="ko-KR" sz="1600" dirty="0"/>
              <a:t>(</a:t>
            </a:r>
            <a:r>
              <a:rPr lang="en-US" altLang="ko-KR" sz="1600" dirty="0"/>
              <a:t>loc</a:t>
            </a:r>
            <a:r>
              <a:rPr lang="en-US" altLang="ko-KR" sz="1600" dirty="0"/>
              <a:t>=</a:t>
            </a:r>
            <a:r>
              <a:rPr lang="en-US" altLang="ko-KR" sz="1600" dirty="0"/>
              <a:t>9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plt.xlabel(</a:t>
            </a:r>
            <a:r>
              <a:rPr lang="en-US" altLang="ko-KR" sz="1600" dirty="0"/>
              <a:t>"model complexity"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plt.title(</a:t>
            </a:r>
            <a:r>
              <a:rPr lang="en-US" altLang="ko-KR" sz="1600" dirty="0"/>
              <a:t>"The Bias-Variance Tradeoff"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plt.show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026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14524</TotalTime>
  <Words>395</Words>
  <Application>Microsoft Office PowerPoint</Application>
  <PresentationFormat>화면 슬라이드 쇼(4:3)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3장 데이터 시각화 (matplotlib.pyplot)</vt:lpstr>
      <vt:lpstr>데이터 시각화 개요</vt:lpstr>
      <vt:lpstr>3.1 matplotlib</vt:lpstr>
      <vt:lpstr>simple line chart </vt:lpstr>
      <vt:lpstr>PowerPoint 프레젠테이션</vt:lpstr>
      <vt:lpstr>3.2 막대그래프(bar charts) </vt:lpstr>
      <vt:lpstr>PowerPoint 프레젠테이션</vt:lpstr>
      <vt:lpstr>Historgram : 항목의 개수를 보여주는 막대그래프 </vt:lpstr>
      <vt:lpstr>3.3 line charts</vt:lpstr>
      <vt:lpstr>3.4 산점도(scatter charts) </vt:lpstr>
      <vt:lpstr>추가) Pie Charts</vt:lpstr>
      <vt:lpstr>3.5 더 공부해보고 싶다면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645</cp:revision>
  <cp:lastPrinted>2018-11-05T02:39:27Z</cp:lastPrinted>
  <dcterms:created xsi:type="dcterms:W3CDTF">2008-12-08T12:41:31Z</dcterms:created>
  <dcterms:modified xsi:type="dcterms:W3CDTF">2019-03-31T22:16:59Z</dcterms:modified>
</cp:coreProperties>
</file>