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  <a:srgbClr val="000818"/>
    <a:srgbClr val="001746"/>
    <a:srgbClr val="FFF6DD"/>
    <a:srgbClr val="00F40C"/>
    <a:srgbClr val="7FE1D1"/>
    <a:srgbClr val="304A1E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345F9-2E17-4986-8C21-CEFBD3D5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335E5-178B-4AB6-88F0-8B731B17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324C4-EAF0-4947-BFEB-5DA97D2B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25462-D049-4962-AB9F-8445264F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22793-15F3-4486-922E-EE592C79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EA6B-BB77-4793-B34A-4F801FE0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CFAD7-C64E-4058-8CB7-7628BB7B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25DD-F2B1-4469-9CA8-69E4020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97EF0-55BB-4DC5-A48A-6A777B4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7F15-6141-4F05-812E-92EDBC56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2B9E4-7831-4417-AC82-0987D225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C79A4-8BBA-4B8C-AA5C-E51EC2BCD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24F6-4773-403F-A58F-45E39749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6FF0E-6B4A-4EB0-AD3F-BC6001D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C5F1B-7BFF-447C-9865-DB52ADEB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89680-D0A8-48C4-8699-1E422CB3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2FB1C-F527-46DE-916D-08A7E926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379E6-89B0-4975-AC07-778A8BC2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2A470-FDC3-44CF-A41A-9B9C1B55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44733-A6F4-4A6B-903B-BEEEDD17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30F9F-439A-4D9B-899B-C5912FD1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84A-8FD9-40FA-9CF3-D4E22ABA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3CDDC-BB5E-425C-A0D5-DD111210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14F4A-41A4-4BEF-AECF-1C8DC93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8232A-6E72-42DB-984B-A278BA32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342F-BA27-4AD0-8A9D-5CF209A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7BC99-C105-4EEA-AFD5-856D91568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BCE0F-5C44-4100-85A8-47D41D53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B86C6-A7BB-483F-A448-439CDF08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79112-DC0B-4EB5-867C-6EC2DCBC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41A82-8093-4F3A-93C3-B853C68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4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05230-B80F-4AEC-8357-3EB37873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A7116-7E88-4DE7-BE92-8F7C0799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0313C-D070-479D-A2A3-665C2CDF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90C6B1-C0E8-4D71-B406-7838E6E66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04B06-3C72-4333-BCD6-32A61A66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7FE9-413F-42B8-A900-D9FB458F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3C8EC-87F8-4B3B-BEDF-C4D43117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FDA76-2D9D-49FE-BC90-77163C7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99D21-DC2D-47A9-801E-5EE33F18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2BC39-5A13-42B7-A775-76EE3918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25303-8064-4CBB-B04D-FB0D7453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A11CC-C0B5-4500-A2E3-C08698F4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67846-E2B3-4E89-A380-EA795BA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A0D73-3A47-437B-B91F-C708815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EC90A-ABBE-4D27-9148-5208506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4ADC0-2620-4D88-99E3-C26BAD79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6720-A798-4AF3-9E98-5AF89765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01560-B894-46AF-80D8-7995250E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B2670-672F-4A64-9342-31475CB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BB5C8-A86E-405E-A820-2F4EA4BB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A434E-01CE-4A74-8636-E14B1DF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6588-6B46-4BE3-BA80-C12E1809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3FAB-3210-40CF-9EE9-73CB9710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DCF58-EA6C-4A9D-9072-97423E8F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648D1-048A-4DAB-89BF-0108CB9F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ACCBA-E898-4921-98B3-9C467175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FD440-D3DF-4AB9-967B-956BFC2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F54187-F72C-4379-9EC4-0D974E7A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E37C5-11DC-4DC5-910D-181BC507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96095-2034-4014-97D7-1CDC183B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96FE-BD0A-4F85-86BB-B9B352EE952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56515-910B-4A5B-B6FE-CD0611A47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9DAA-328F-4A20-AC7A-48F407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7A8914-43B5-448F-8525-0F0BF691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6076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임베디드 기말 </a:t>
            </a:r>
            <a:r>
              <a:rPr lang="ko-KR" altLang="en-US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보고서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C92A8-7047-4DA6-B16C-A6CC76A72021}"/>
              </a:ext>
            </a:extLst>
          </p:cNvPr>
          <p:cNvSpPr txBox="1"/>
          <p:nvPr/>
        </p:nvSpPr>
        <p:spPr>
          <a:xfrm>
            <a:off x="9684582" y="2782669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컴퓨터공학과 심지섭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</a:t>
            </a:r>
          </a:p>
          <a:p>
            <a:r>
              <a:rPr lang="ko-KR" altLang="en-US">
                <a:solidFill>
                  <a:schemeClr val="bg1"/>
                </a:solidFill>
              </a:rPr>
              <a:t>컴퓨터공학과 지승민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4DB5-1279-467C-9E3A-CDA50188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2879"/>
            <a:ext cx="6362700" cy="109823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선정 주제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61D37-2B3F-406E-BB15-958A4EEC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1605915"/>
            <a:ext cx="6286500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40EA7-FDAB-4DC1-B3CD-578D1AA7D44F}"/>
              </a:ext>
            </a:extLst>
          </p:cNvPr>
          <p:cNvSpPr txBox="1"/>
          <p:nvPr/>
        </p:nvSpPr>
        <p:spPr>
          <a:xfrm>
            <a:off x="7360920" y="1605915"/>
            <a:ext cx="426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원격 세탁기 기능제어 시스템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8D86F-F7E4-4537-BFD4-0D8195549134}"/>
              </a:ext>
            </a:extLst>
          </p:cNvPr>
          <p:cNvSpPr txBox="1"/>
          <p:nvPr/>
        </p:nvSpPr>
        <p:spPr>
          <a:xfrm>
            <a:off x="7002991" y="2366010"/>
            <a:ext cx="506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세탁기를 조작하려면 직접 기계 앞에 가야하는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공간의 제약이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세탁기는 동작 시간이 길기 때문에 원격에서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제어하면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큰 시간적 효율을 얻을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게다가 세탁기 상태를 원격에서 본다면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섬유유연제를 넣을 타이밍을 </a:t>
            </a:r>
            <a:r>
              <a:rPr lang="ko-KR" altLang="en-US" dirty="0" err="1">
                <a:solidFill>
                  <a:schemeClr val="bg1"/>
                </a:solidFill>
              </a:rPr>
              <a:t>놓친다던가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빨래가 다 된 시간을 놓쳐 빨래가 방치될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상황을 줄일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4DB5-1279-467C-9E3A-CDA50188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2879"/>
            <a:ext cx="6362700" cy="109823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2. </a:t>
            </a:r>
            <a:r>
              <a:rPr lang="ko-KR" altLang="en-US">
                <a:solidFill>
                  <a:schemeClr val="bg1"/>
                </a:solidFill>
              </a:rPr>
              <a:t>사용 디바이스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8D86F-F7E4-4537-BFD4-0D8195549134}"/>
              </a:ext>
            </a:extLst>
          </p:cNvPr>
          <p:cNvSpPr txBox="1"/>
          <p:nvPr/>
        </p:nvSpPr>
        <p:spPr>
          <a:xfrm>
            <a:off x="396918" y="1806173"/>
            <a:ext cx="11005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FND – FND</a:t>
            </a:r>
            <a:r>
              <a:rPr lang="ko-KR" altLang="en-US" sz="2200">
                <a:solidFill>
                  <a:schemeClr val="bg1"/>
                </a:solidFill>
              </a:rPr>
              <a:t>로는 남은 세탁시간을 출력함</a:t>
            </a:r>
            <a:endParaRPr lang="en-US" altLang="ko-KR" sz="22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Text LCD – </a:t>
            </a:r>
            <a:r>
              <a:rPr lang="ko-KR" altLang="en-US" sz="2200">
                <a:solidFill>
                  <a:schemeClr val="bg1"/>
                </a:solidFill>
              </a:rPr>
              <a:t>세탁모드 이름을 출력함</a:t>
            </a:r>
            <a:endParaRPr lang="en-US" altLang="ko-KR" sz="22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Motor – </a:t>
            </a:r>
            <a:r>
              <a:rPr lang="ko-KR" altLang="en-US" sz="2200">
                <a:solidFill>
                  <a:schemeClr val="bg1"/>
                </a:solidFill>
              </a:rPr>
              <a:t>세탁모드별로 각각 다른 진동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세기 등을 출력</a:t>
            </a:r>
            <a:endParaRPr lang="en-US" altLang="ko-KR" sz="22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Dot Matrix – </a:t>
            </a:r>
            <a:r>
              <a:rPr lang="ko-KR" altLang="en-US" sz="2200">
                <a:solidFill>
                  <a:schemeClr val="bg1"/>
                </a:solidFill>
              </a:rPr>
              <a:t>모드 동작 시 남은 물양을 애니메이션으로 출력</a:t>
            </a:r>
            <a:endParaRPr lang="en-US" altLang="ko-KR" sz="22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Push Button – </a:t>
            </a:r>
            <a:r>
              <a:rPr lang="ko-KR" altLang="en-US" sz="2200">
                <a:solidFill>
                  <a:schemeClr val="bg1"/>
                </a:solidFill>
              </a:rPr>
              <a:t>모드의 시작과 취소의 입력을 받음</a:t>
            </a:r>
            <a:endParaRPr lang="en-US" altLang="ko-KR" sz="22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>
                <a:solidFill>
                  <a:schemeClr val="bg1"/>
                </a:solidFill>
              </a:rPr>
              <a:t>LED – </a:t>
            </a:r>
            <a:r>
              <a:rPr lang="ko-KR" altLang="en-US" sz="2200">
                <a:solidFill>
                  <a:schemeClr val="bg1"/>
                </a:solidFill>
              </a:rPr>
              <a:t>모드별로 다른 빛의 패턴을 출력</a:t>
            </a:r>
            <a:endParaRPr lang="en-US" altLang="ko-KR" sz="220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4ED71F-9DBF-449D-80BE-3CC12675D388}"/>
              </a:ext>
            </a:extLst>
          </p:cNvPr>
          <p:cNvSpPr txBox="1">
            <a:spLocks/>
          </p:cNvSpPr>
          <p:nvPr/>
        </p:nvSpPr>
        <p:spPr>
          <a:xfrm>
            <a:off x="152400" y="182879"/>
            <a:ext cx="6362700" cy="1098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동작방식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9A7708-F1A2-47A3-8B3F-ED29A26EE6F9}"/>
              </a:ext>
            </a:extLst>
          </p:cNvPr>
          <p:cNvSpPr/>
          <p:nvPr/>
        </p:nvSpPr>
        <p:spPr>
          <a:xfrm>
            <a:off x="441893" y="2098895"/>
            <a:ext cx="5497830" cy="2880360"/>
          </a:xfrm>
          <a:prstGeom prst="rect">
            <a:avLst/>
          </a:prstGeom>
          <a:solidFill>
            <a:srgbClr val="304A1E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FCB128-69B8-4266-A7C0-24DF99EAE766}"/>
              </a:ext>
            </a:extLst>
          </p:cNvPr>
          <p:cNvSpPr/>
          <p:nvPr/>
        </p:nvSpPr>
        <p:spPr>
          <a:xfrm>
            <a:off x="4585720" y="3676235"/>
            <a:ext cx="1226820" cy="12268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6C14E0-509B-47C7-B780-12456890000B}"/>
              </a:ext>
            </a:extLst>
          </p:cNvPr>
          <p:cNvSpPr/>
          <p:nvPr/>
        </p:nvSpPr>
        <p:spPr>
          <a:xfrm>
            <a:off x="4587424" y="3938173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모터</a:t>
            </a:r>
            <a:endParaRPr lang="en-US" altLang="ko-KR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7B636-5209-4C13-9CB0-8DF267DD90C7}"/>
              </a:ext>
            </a:extLst>
          </p:cNvPr>
          <p:cNvSpPr/>
          <p:nvPr/>
        </p:nvSpPr>
        <p:spPr>
          <a:xfrm>
            <a:off x="2307340" y="2384645"/>
            <a:ext cx="2495550" cy="834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EF0C4-516D-4E08-B052-023C1CD71405}"/>
              </a:ext>
            </a:extLst>
          </p:cNvPr>
          <p:cNvSpPr/>
          <p:nvPr/>
        </p:nvSpPr>
        <p:spPr>
          <a:xfrm>
            <a:off x="2513080" y="2499719"/>
            <a:ext cx="2103120" cy="616446"/>
          </a:xfrm>
          <a:prstGeom prst="rect">
            <a:avLst/>
          </a:prstGeom>
          <a:solidFill>
            <a:srgbClr val="7FE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4D013-D6B9-4546-BFF1-0FE3CE7B46CF}"/>
              </a:ext>
            </a:extLst>
          </p:cNvPr>
          <p:cNvSpPr/>
          <p:nvPr/>
        </p:nvSpPr>
        <p:spPr>
          <a:xfrm>
            <a:off x="695710" y="2384645"/>
            <a:ext cx="12573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12:39</a:t>
            </a:r>
            <a:endParaRPr lang="ko-KR" altLang="en-US" sz="4000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0E11D6-B4B6-4F41-8068-874FB2C9F3FD}"/>
              </a:ext>
            </a:extLst>
          </p:cNvPr>
          <p:cNvSpPr/>
          <p:nvPr/>
        </p:nvSpPr>
        <p:spPr>
          <a:xfrm>
            <a:off x="750683" y="337905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1ED69F-BC4F-4FC0-A6BF-3C615DFA7C3F}"/>
              </a:ext>
            </a:extLst>
          </p:cNvPr>
          <p:cNvSpPr/>
          <p:nvPr/>
        </p:nvSpPr>
        <p:spPr>
          <a:xfrm>
            <a:off x="875869" y="337905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8ADA22-DC0E-4262-A694-09C0C29EAB2B}"/>
              </a:ext>
            </a:extLst>
          </p:cNvPr>
          <p:cNvSpPr/>
          <p:nvPr/>
        </p:nvSpPr>
        <p:spPr>
          <a:xfrm>
            <a:off x="1001055" y="337905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0C0F22-F190-48F3-B5D3-EC23B4B4B501}"/>
              </a:ext>
            </a:extLst>
          </p:cNvPr>
          <p:cNvSpPr/>
          <p:nvPr/>
        </p:nvSpPr>
        <p:spPr>
          <a:xfrm>
            <a:off x="1126240" y="337905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13D9DD-2CA2-4B03-B0B8-3159210E3252}"/>
              </a:ext>
            </a:extLst>
          </p:cNvPr>
          <p:cNvSpPr/>
          <p:nvPr/>
        </p:nvSpPr>
        <p:spPr>
          <a:xfrm>
            <a:off x="756670" y="355431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11764FF-7EC1-43F4-B786-081CA6960539}"/>
              </a:ext>
            </a:extLst>
          </p:cNvPr>
          <p:cNvSpPr/>
          <p:nvPr/>
        </p:nvSpPr>
        <p:spPr>
          <a:xfrm>
            <a:off x="881856" y="355431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7E802E-51E9-4317-8FBA-A91909B3BE4B}"/>
              </a:ext>
            </a:extLst>
          </p:cNvPr>
          <p:cNvSpPr/>
          <p:nvPr/>
        </p:nvSpPr>
        <p:spPr>
          <a:xfrm>
            <a:off x="1007042" y="355431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53BAD7-5C42-42DD-ADD4-FF2F698BDC22}"/>
              </a:ext>
            </a:extLst>
          </p:cNvPr>
          <p:cNvSpPr/>
          <p:nvPr/>
        </p:nvSpPr>
        <p:spPr>
          <a:xfrm>
            <a:off x="1132228" y="3554315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7D8B9-7CE9-4417-A5F8-D5F9BDA9C6AF}"/>
              </a:ext>
            </a:extLst>
          </p:cNvPr>
          <p:cNvSpPr/>
          <p:nvPr/>
        </p:nvSpPr>
        <p:spPr>
          <a:xfrm>
            <a:off x="1458710" y="3335240"/>
            <a:ext cx="811530" cy="994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848B0B-23E8-4549-BA10-32FC648AED6B}"/>
              </a:ext>
            </a:extLst>
          </p:cNvPr>
          <p:cNvSpPr/>
          <p:nvPr/>
        </p:nvSpPr>
        <p:spPr>
          <a:xfrm>
            <a:off x="1515860" y="34400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199F28B-5FBB-451D-8781-368B6391F2D0}"/>
              </a:ext>
            </a:extLst>
          </p:cNvPr>
          <p:cNvSpPr/>
          <p:nvPr/>
        </p:nvSpPr>
        <p:spPr>
          <a:xfrm>
            <a:off x="1657063" y="34400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9E1DC4-5A55-4461-8AEB-B3D070746678}"/>
              </a:ext>
            </a:extLst>
          </p:cNvPr>
          <p:cNvSpPr/>
          <p:nvPr/>
        </p:nvSpPr>
        <p:spPr>
          <a:xfrm>
            <a:off x="1798266" y="34400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9781280-12BF-485A-B8A9-8E159CBF717E}"/>
              </a:ext>
            </a:extLst>
          </p:cNvPr>
          <p:cNvSpPr/>
          <p:nvPr/>
        </p:nvSpPr>
        <p:spPr>
          <a:xfrm>
            <a:off x="1939469" y="34400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98C5AD5-3F3D-41D3-A9AF-BD20D58071E4}"/>
              </a:ext>
            </a:extLst>
          </p:cNvPr>
          <p:cNvSpPr/>
          <p:nvPr/>
        </p:nvSpPr>
        <p:spPr>
          <a:xfrm>
            <a:off x="2080671" y="343239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40B3231-2C01-472F-8378-78D5F9B50AC2}"/>
              </a:ext>
            </a:extLst>
          </p:cNvPr>
          <p:cNvSpPr/>
          <p:nvPr/>
        </p:nvSpPr>
        <p:spPr>
          <a:xfrm>
            <a:off x="1519670" y="35924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D556CB-6918-480C-B59F-AF58EEAF589C}"/>
              </a:ext>
            </a:extLst>
          </p:cNvPr>
          <p:cNvSpPr/>
          <p:nvPr/>
        </p:nvSpPr>
        <p:spPr>
          <a:xfrm>
            <a:off x="1660873" y="35924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CA7CC1-E347-46AA-9049-C7E453524610}"/>
              </a:ext>
            </a:extLst>
          </p:cNvPr>
          <p:cNvSpPr/>
          <p:nvPr/>
        </p:nvSpPr>
        <p:spPr>
          <a:xfrm>
            <a:off x="1802076" y="35924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16CC208-1AD0-489A-9FBB-0B656CD00ED7}"/>
              </a:ext>
            </a:extLst>
          </p:cNvPr>
          <p:cNvSpPr/>
          <p:nvPr/>
        </p:nvSpPr>
        <p:spPr>
          <a:xfrm>
            <a:off x="1943279" y="359241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029C56B-837E-473E-94D5-5F32645EBED6}"/>
              </a:ext>
            </a:extLst>
          </p:cNvPr>
          <p:cNvSpPr/>
          <p:nvPr/>
        </p:nvSpPr>
        <p:spPr>
          <a:xfrm>
            <a:off x="2084481" y="358479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73965D2-9CFA-4D53-9E4E-5E28CF270D0D}"/>
              </a:ext>
            </a:extLst>
          </p:cNvPr>
          <p:cNvSpPr/>
          <p:nvPr/>
        </p:nvSpPr>
        <p:spPr>
          <a:xfrm>
            <a:off x="1519670" y="378672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209B791-3C76-4EA4-8267-AE46E81F8D71}"/>
              </a:ext>
            </a:extLst>
          </p:cNvPr>
          <p:cNvSpPr/>
          <p:nvPr/>
        </p:nvSpPr>
        <p:spPr>
          <a:xfrm>
            <a:off x="1660873" y="378672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43FDBA5-CFF5-4784-B662-E6CE5F3C9549}"/>
              </a:ext>
            </a:extLst>
          </p:cNvPr>
          <p:cNvSpPr/>
          <p:nvPr/>
        </p:nvSpPr>
        <p:spPr>
          <a:xfrm>
            <a:off x="1802076" y="378672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773246E-1AFB-4758-9DAE-219ECE781D70}"/>
              </a:ext>
            </a:extLst>
          </p:cNvPr>
          <p:cNvSpPr/>
          <p:nvPr/>
        </p:nvSpPr>
        <p:spPr>
          <a:xfrm>
            <a:off x="1943279" y="378672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F70A7C0-25B9-44FC-9C3A-F023E20A1241}"/>
              </a:ext>
            </a:extLst>
          </p:cNvPr>
          <p:cNvSpPr/>
          <p:nvPr/>
        </p:nvSpPr>
        <p:spPr>
          <a:xfrm>
            <a:off x="2084481" y="379053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8BFDBD8-401A-491F-98C3-268603312C7E}"/>
              </a:ext>
            </a:extLst>
          </p:cNvPr>
          <p:cNvSpPr/>
          <p:nvPr/>
        </p:nvSpPr>
        <p:spPr>
          <a:xfrm>
            <a:off x="1519670" y="393531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7EA1B6E-E92D-449F-8702-8F1497134EBC}"/>
              </a:ext>
            </a:extLst>
          </p:cNvPr>
          <p:cNvSpPr/>
          <p:nvPr/>
        </p:nvSpPr>
        <p:spPr>
          <a:xfrm>
            <a:off x="1660873" y="393531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E161E95-0FEF-4F5E-9DC5-2C1BBF9554FC}"/>
              </a:ext>
            </a:extLst>
          </p:cNvPr>
          <p:cNvSpPr/>
          <p:nvPr/>
        </p:nvSpPr>
        <p:spPr>
          <a:xfrm>
            <a:off x="1802076" y="393531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FE9DE12-CAC8-43C8-B07A-ABB851AF8571}"/>
              </a:ext>
            </a:extLst>
          </p:cNvPr>
          <p:cNvSpPr/>
          <p:nvPr/>
        </p:nvSpPr>
        <p:spPr>
          <a:xfrm>
            <a:off x="1943279" y="393531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B64AC60-06A4-4B2B-80AE-90C765F0DAA6}"/>
              </a:ext>
            </a:extLst>
          </p:cNvPr>
          <p:cNvSpPr/>
          <p:nvPr/>
        </p:nvSpPr>
        <p:spPr>
          <a:xfrm>
            <a:off x="2084481" y="395055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6718322-8A8B-4F1A-9460-CE0979C9EAAF}"/>
              </a:ext>
            </a:extLst>
          </p:cNvPr>
          <p:cNvSpPr/>
          <p:nvPr/>
        </p:nvSpPr>
        <p:spPr>
          <a:xfrm>
            <a:off x="1519670" y="411819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CED668-0145-4287-8B7B-D90A92C51F8D}"/>
              </a:ext>
            </a:extLst>
          </p:cNvPr>
          <p:cNvSpPr/>
          <p:nvPr/>
        </p:nvSpPr>
        <p:spPr>
          <a:xfrm>
            <a:off x="1660873" y="411819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F4C8188-08DC-4561-AF6E-47712B5EBE2B}"/>
              </a:ext>
            </a:extLst>
          </p:cNvPr>
          <p:cNvSpPr/>
          <p:nvPr/>
        </p:nvSpPr>
        <p:spPr>
          <a:xfrm>
            <a:off x="1802076" y="411819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37C92D0-06C3-4F75-86AC-AB4D24CA7A48}"/>
              </a:ext>
            </a:extLst>
          </p:cNvPr>
          <p:cNvSpPr/>
          <p:nvPr/>
        </p:nvSpPr>
        <p:spPr>
          <a:xfrm>
            <a:off x="1943279" y="411819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D7E8E34-F40E-42DB-A6FE-3348F1D359F7}"/>
              </a:ext>
            </a:extLst>
          </p:cNvPr>
          <p:cNvSpPr/>
          <p:nvPr/>
        </p:nvSpPr>
        <p:spPr>
          <a:xfrm>
            <a:off x="2084481" y="4122005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4736E3-2453-4A4C-9C44-09A578F66FC5}"/>
              </a:ext>
            </a:extLst>
          </p:cNvPr>
          <p:cNvSpPr txBox="1"/>
          <p:nvPr/>
        </p:nvSpPr>
        <p:spPr>
          <a:xfrm>
            <a:off x="6188206" y="2098895"/>
            <a:ext cx="59506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>
                <a:solidFill>
                  <a:schemeClr val="bg1"/>
                </a:solidFill>
              </a:rPr>
              <a:t>시스템 실행시 </a:t>
            </a:r>
            <a:r>
              <a:rPr lang="en-US" altLang="ko-KR">
                <a:solidFill>
                  <a:schemeClr val="bg1"/>
                </a:solidFill>
              </a:rPr>
              <a:t>Text LCD</a:t>
            </a:r>
            <a:r>
              <a:rPr lang="ko-KR" altLang="en-US">
                <a:solidFill>
                  <a:schemeClr val="bg1"/>
                </a:solidFill>
              </a:rPr>
              <a:t> 창에 모드를 고르라는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 </a:t>
            </a:r>
            <a:r>
              <a:rPr lang="ko-KR" altLang="en-US">
                <a:solidFill>
                  <a:schemeClr val="bg1"/>
                </a:solidFill>
              </a:rPr>
              <a:t>문자열을 출력한다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en-US" altLang="ko-KR">
                <a:solidFill>
                  <a:schemeClr val="bg1"/>
                </a:solidFill>
              </a:rPr>
              <a:t>2) </a:t>
            </a:r>
            <a:r>
              <a:rPr lang="ko-KR" altLang="en-US">
                <a:solidFill>
                  <a:schemeClr val="bg1"/>
                </a:solidFill>
              </a:rPr>
              <a:t>푸쉬버튼으로 세탁모드를 입력시 그에 맞는 남은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시간이 </a:t>
            </a:r>
            <a:r>
              <a:rPr lang="en-US" altLang="ko-KR">
                <a:solidFill>
                  <a:schemeClr val="bg1"/>
                </a:solidFill>
              </a:rPr>
              <a:t>FND</a:t>
            </a:r>
            <a:r>
              <a:rPr lang="ko-KR" altLang="en-US">
                <a:solidFill>
                  <a:schemeClr val="bg1"/>
                </a:solidFill>
              </a:rPr>
              <a:t>에 출력되고 </a:t>
            </a:r>
            <a:r>
              <a:rPr lang="en-US" altLang="ko-KR">
                <a:solidFill>
                  <a:schemeClr val="bg1"/>
                </a:solidFill>
              </a:rPr>
              <a:t>LED</a:t>
            </a:r>
            <a:r>
              <a:rPr lang="ko-KR" altLang="en-US">
                <a:solidFill>
                  <a:schemeClr val="bg1"/>
                </a:solidFill>
              </a:rPr>
              <a:t>에서는 모드별로 불이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들어오며</a:t>
            </a:r>
            <a:r>
              <a:rPr lang="en-US" altLang="ko-KR">
                <a:solidFill>
                  <a:schemeClr val="bg1"/>
                </a:solidFill>
              </a:rPr>
              <a:t>, Dot Matrix</a:t>
            </a:r>
            <a:r>
              <a:rPr lang="ko-KR" altLang="en-US">
                <a:solidFill>
                  <a:schemeClr val="bg1"/>
                </a:solidFill>
              </a:rPr>
              <a:t>에서는 남은 물의 양을 실시간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으로 알려준다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모터는 세탁동작에 맞게 다른 세기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와 진동으로 돌아간다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en-US" altLang="ko-KR">
                <a:solidFill>
                  <a:schemeClr val="bg1"/>
                </a:solidFill>
              </a:rPr>
              <a:t>3) </a:t>
            </a:r>
            <a:r>
              <a:rPr lang="ko-KR" altLang="en-US">
                <a:solidFill>
                  <a:schemeClr val="bg1"/>
                </a:solidFill>
              </a:rPr>
              <a:t>푸쉬버튼으로 취소를 입력시 시스템 실행 초기상태인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세탁모드를 고르는 화면을 출력한다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3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1">
            <a:extLst>
              <a:ext uri="{FF2B5EF4-FFF2-40B4-BE49-F238E27FC236}">
                <a16:creationId xmlns:a16="http://schemas.microsoft.com/office/drawing/2014/main" id="{E24ED71F-9DBF-449D-80BE-3CC12675D388}"/>
              </a:ext>
            </a:extLst>
          </p:cNvPr>
          <p:cNvSpPr txBox="1">
            <a:spLocks/>
          </p:cNvSpPr>
          <p:nvPr/>
        </p:nvSpPr>
        <p:spPr>
          <a:xfrm>
            <a:off x="152400" y="182879"/>
            <a:ext cx="6362700" cy="1098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동작메뉴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15986"/>
              </p:ext>
            </p:extLst>
          </p:nvPr>
        </p:nvGraphicFramePr>
        <p:xfrm>
          <a:off x="85898" y="1471325"/>
          <a:ext cx="11999299" cy="3793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921">
                  <a:extLst>
                    <a:ext uri="{9D8B030D-6E8A-4147-A177-3AD203B41FA5}">
                      <a16:colId xmlns:a16="http://schemas.microsoft.com/office/drawing/2014/main" val="3106283634"/>
                    </a:ext>
                  </a:extLst>
                </a:gridCol>
                <a:gridCol w="799250">
                  <a:extLst>
                    <a:ext uri="{9D8B030D-6E8A-4147-A177-3AD203B41FA5}">
                      <a16:colId xmlns:a16="http://schemas.microsoft.com/office/drawing/2014/main" val="434664297"/>
                    </a:ext>
                  </a:extLst>
                </a:gridCol>
                <a:gridCol w="1568818">
                  <a:extLst>
                    <a:ext uri="{9D8B030D-6E8A-4147-A177-3AD203B41FA5}">
                      <a16:colId xmlns:a16="http://schemas.microsoft.com/office/drawing/2014/main" val="1892196579"/>
                    </a:ext>
                  </a:extLst>
                </a:gridCol>
                <a:gridCol w="532833">
                  <a:extLst>
                    <a:ext uri="{9D8B030D-6E8A-4147-A177-3AD203B41FA5}">
                      <a16:colId xmlns:a16="http://schemas.microsoft.com/office/drawing/2014/main" val="727748362"/>
                    </a:ext>
                  </a:extLst>
                </a:gridCol>
                <a:gridCol w="863968">
                  <a:extLst>
                    <a:ext uri="{9D8B030D-6E8A-4147-A177-3AD203B41FA5}">
                      <a16:colId xmlns:a16="http://schemas.microsoft.com/office/drawing/2014/main" val="1214696723"/>
                    </a:ext>
                  </a:extLst>
                </a:gridCol>
                <a:gridCol w="844520">
                  <a:extLst>
                    <a:ext uri="{9D8B030D-6E8A-4147-A177-3AD203B41FA5}">
                      <a16:colId xmlns:a16="http://schemas.microsoft.com/office/drawing/2014/main" val="630843750"/>
                    </a:ext>
                  </a:extLst>
                </a:gridCol>
                <a:gridCol w="673443">
                  <a:extLst>
                    <a:ext uri="{9D8B030D-6E8A-4147-A177-3AD203B41FA5}">
                      <a16:colId xmlns:a16="http://schemas.microsoft.com/office/drawing/2014/main" val="1765821335"/>
                    </a:ext>
                  </a:extLst>
                </a:gridCol>
                <a:gridCol w="532833">
                  <a:extLst>
                    <a:ext uri="{9D8B030D-6E8A-4147-A177-3AD203B41FA5}">
                      <a16:colId xmlns:a16="http://schemas.microsoft.com/office/drawing/2014/main" val="4050779203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1345261914"/>
                    </a:ext>
                  </a:extLst>
                </a:gridCol>
                <a:gridCol w="532833">
                  <a:extLst>
                    <a:ext uri="{9D8B030D-6E8A-4147-A177-3AD203B41FA5}">
                      <a16:colId xmlns:a16="http://schemas.microsoft.com/office/drawing/2014/main" val="4113445923"/>
                    </a:ext>
                  </a:extLst>
                </a:gridCol>
                <a:gridCol w="793165">
                  <a:extLst>
                    <a:ext uri="{9D8B030D-6E8A-4147-A177-3AD203B41FA5}">
                      <a16:colId xmlns:a16="http://schemas.microsoft.com/office/drawing/2014/main" val="1231030502"/>
                    </a:ext>
                  </a:extLst>
                </a:gridCol>
                <a:gridCol w="781418">
                  <a:extLst>
                    <a:ext uri="{9D8B030D-6E8A-4147-A177-3AD203B41FA5}">
                      <a16:colId xmlns:a16="http://schemas.microsoft.com/office/drawing/2014/main" val="38383283"/>
                    </a:ext>
                  </a:extLst>
                </a:gridCol>
                <a:gridCol w="1339484">
                  <a:extLst>
                    <a:ext uri="{9D8B030D-6E8A-4147-A177-3AD203B41FA5}">
                      <a16:colId xmlns:a16="http://schemas.microsoft.com/office/drawing/2014/main" val="1595915568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275667037"/>
                    </a:ext>
                  </a:extLst>
                </a:gridCol>
                <a:gridCol w="571696">
                  <a:extLst>
                    <a:ext uri="{9D8B030D-6E8A-4147-A177-3AD203B41FA5}">
                      <a16:colId xmlns:a16="http://schemas.microsoft.com/office/drawing/2014/main" val="3614941321"/>
                    </a:ext>
                  </a:extLst>
                </a:gridCol>
                <a:gridCol w="680843">
                  <a:extLst>
                    <a:ext uri="{9D8B030D-6E8A-4147-A177-3AD203B41FA5}">
                      <a16:colId xmlns:a16="http://schemas.microsoft.com/office/drawing/2014/main" val="1707533368"/>
                    </a:ext>
                  </a:extLst>
                </a:gridCol>
              </a:tblGrid>
              <a:tr h="4214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표준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헹굼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탈수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5179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모터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물양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59556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왔다갔다</a:t>
                      </a:r>
                      <a:r>
                        <a:rPr lang="en-US" altLang="ko-KR" sz="1000" u="none" strike="noStrike" dirty="0">
                          <a:effectLst/>
                        </a:rPr>
                        <a:t>(5)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차는애니메이션이후</a:t>
                      </a:r>
                      <a:r>
                        <a:rPr lang="ko-KR" altLang="en-US" sz="1000" u="none" strike="noStrike" dirty="0">
                          <a:effectLst/>
                        </a:rPr>
                        <a:t> 높이</a:t>
                      </a:r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30~15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 깜빡깜빡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washing 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그냥돌기</a:t>
                      </a:r>
                      <a:r>
                        <a:rPr lang="en-US" altLang="ko-KR" sz="1000" u="none" strike="noStrike" dirty="0">
                          <a:effectLst/>
                        </a:rPr>
                        <a:t>(3)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높이변화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15~10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하나씩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Rinsing 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빨리돌기</a:t>
                      </a:r>
                      <a:r>
                        <a:rPr lang="en-US" altLang="ko-KR" sz="1000" u="none" strike="noStrike">
                          <a:effectLst/>
                        </a:rPr>
                        <a:t>(10)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시간지날수록 높이감소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10~0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다켜지게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Spin-drying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08650"/>
                  </a:ext>
                </a:extLst>
              </a:tr>
              <a:tr h="4214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헹굼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탈수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82538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모터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물양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2495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왔다갔다</a:t>
                      </a:r>
                      <a:r>
                        <a:rPr lang="en-US" altLang="ko-KR" sz="1000" u="none" strike="noStrike">
                          <a:effectLst/>
                        </a:rPr>
                        <a:t>(5)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차는애니메이션이후</a:t>
                      </a:r>
                      <a:r>
                        <a:rPr lang="ko-KR" altLang="en-US" sz="1000" u="none" strike="noStrike" dirty="0">
                          <a:effectLst/>
                        </a:rPr>
                        <a:t> 높이</a:t>
                      </a:r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40~20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 깜빡깜빡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washing 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그냥돌기</a:t>
                      </a:r>
                      <a:r>
                        <a:rPr lang="en-US" altLang="ko-KR" sz="1000" u="none" strike="noStrike">
                          <a:effectLst/>
                        </a:rPr>
                        <a:t>(3)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높이변화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20~10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하나씩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Rinsing mod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빨리돌기</a:t>
                      </a:r>
                      <a:r>
                        <a:rPr lang="en-US" altLang="ko-KR" sz="1000" u="none" strike="noStrike">
                          <a:effectLst/>
                        </a:rPr>
                        <a:t>(10)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시간지날수록 높이감소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10~0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다켜지게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Spin-drying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05207"/>
                  </a:ext>
                </a:extLst>
              </a:tr>
              <a:tr h="4214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소량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세탁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헹굼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탈수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3813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물양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물양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97148"/>
                  </a:ext>
                </a:extLst>
              </a:tr>
              <a:tr h="42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왔다갔다</a:t>
                      </a:r>
                      <a:r>
                        <a:rPr lang="en-US" altLang="ko-KR" sz="1000" u="none" strike="noStrike">
                          <a:effectLst/>
                        </a:rPr>
                        <a:t>(5)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차는애니메이션이후 높이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15~10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 깜빡깜빡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washing 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그냥돌기</a:t>
                      </a:r>
                      <a:r>
                        <a:rPr lang="en-US" altLang="ko-KR" sz="1000" u="none" strike="noStrike">
                          <a:effectLst/>
                        </a:rPr>
                        <a:t>(3)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높이변화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10~5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하나씩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Rinsing 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빨리돌기</a:t>
                      </a:r>
                      <a:r>
                        <a:rPr lang="en-US" altLang="ko-KR" sz="1000" u="none" strike="noStrike">
                          <a:effectLst/>
                        </a:rPr>
                        <a:t>(10)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시간지날수록 높이감소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5~0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다켜지게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Spin-drying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8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1">
            <a:extLst>
              <a:ext uri="{FF2B5EF4-FFF2-40B4-BE49-F238E27FC236}">
                <a16:creationId xmlns:a16="http://schemas.microsoft.com/office/drawing/2014/main" id="{E24ED71F-9DBF-449D-80BE-3CC12675D388}"/>
              </a:ext>
            </a:extLst>
          </p:cNvPr>
          <p:cNvSpPr txBox="1">
            <a:spLocks/>
          </p:cNvSpPr>
          <p:nvPr/>
        </p:nvSpPr>
        <p:spPr>
          <a:xfrm>
            <a:off x="152400" y="182879"/>
            <a:ext cx="6362700" cy="1098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>
                <a:solidFill>
                  <a:schemeClr val="bg1"/>
                </a:solidFill>
              </a:rPr>
              <a:t>5. </a:t>
            </a:r>
            <a:r>
              <a:rPr lang="ko-KR" altLang="en-US">
                <a:solidFill>
                  <a:schemeClr val="bg1"/>
                </a:solidFill>
              </a:rPr>
              <a:t>순서도 및 소감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94758-45E5-4F5C-83A8-1A5F6FA86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1" y="1281112"/>
            <a:ext cx="3954219" cy="5477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EAF2D-2170-439B-8EF6-996B77E27757}"/>
              </a:ext>
            </a:extLst>
          </p:cNvPr>
          <p:cNvSpPr txBox="1"/>
          <p:nvPr/>
        </p:nvSpPr>
        <p:spPr>
          <a:xfrm>
            <a:off x="5906434" y="1265269"/>
            <a:ext cx="51503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이번 임베디드 텀프로젝트를 통해서 아크로 보드의 디바이스들을 다 써보지는 못했지만 어떻게 타겟보드에 올리고 사용하는지에 대한 방법을 알게되었고</a:t>
            </a:r>
            <a:r>
              <a:rPr lang="en-US" altLang="ko-KR" sz="2000">
                <a:solidFill>
                  <a:schemeClr val="bg1"/>
                </a:solidFill>
              </a:rPr>
              <a:t>, mmap</a:t>
            </a:r>
            <a:r>
              <a:rPr lang="ko-KR" altLang="en-US" sz="2000">
                <a:solidFill>
                  <a:schemeClr val="bg1"/>
                </a:solidFill>
              </a:rPr>
              <a:t>이 얼마나 편리한지도 알 수 있었다</a:t>
            </a:r>
            <a:r>
              <a:rPr lang="en-US" altLang="ko-KR" sz="200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>
                <a:solidFill>
                  <a:schemeClr val="bg1"/>
                </a:solidFill>
              </a:rPr>
              <a:t>또한 </a:t>
            </a:r>
            <a:r>
              <a:rPr lang="en-US" altLang="ko-KR" sz="2000">
                <a:solidFill>
                  <a:schemeClr val="bg1"/>
                </a:solidFill>
              </a:rPr>
              <a:t>2</a:t>
            </a:r>
            <a:r>
              <a:rPr lang="ko-KR" altLang="en-US" sz="2000">
                <a:solidFill>
                  <a:schemeClr val="bg1"/>
                </a:solidFill>
              </a:rPr>
              <a:t>인 이상의 팀에서 모듈별 혹은 디바이스별로 파트를 나누어 코딩할 때에 효율적으로 코드를 합치고 수정하는 법 또한 터득했다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>
                <a:solidFill>
                  <a:schemeClr val="bg1"/>
                </a:solidFill>
              </a:rPr>
              <a:t>마지막으로 임베디드에 관한 전반적인 지식을 습득하였고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나중에 임베디드를 다룰 때가 온다면 큰 시행착오 없이 잘 다룰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수 있을 것 같다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60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409</Words>
  <Application>Microsoft Office PowerPoint</Application>
  <PresentationFormat>와이드스크린</PresentationFormat>
  <Paragraphs>141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Bahnschrift SemiLight</vt:lpstr>
      <vt:lpstr>Office 테마</vt:lpstr>
      <vt:lpstr>임베디드 기말 프로젝트 보고서</vt:lpstr>
      <vt:lpstr>1. 선정 주제 소개</vt:lpstr>
      <vt:lpstr>2. 사용 디바이스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선정 주제 소개</dc:title>
  <dc:creator>enjcat</dc:creator>
  <cp:lastModifiedBy>승민 지</cp:lastModifiedBy>
  <cp:revision>28</cp:revision>
  <dcterms:created xsi:type="dcterms:W3CDTF">2018-11-08T03:25:11Z</dcterms:created>
  <dcterms:modified xsi:type="dcterms:W3CDTF">2018-11-29T15:29:26Z</dcterms:modified>
</cp:coreProperties>
</file>