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1" r:id="rId2"/>
    <p:sldId id="500" r:id="rId3"/>
    <p:sldId id="501" r:id="rId4"/>
    <p:sldId id="476" r:id="rId5"/>
    <p:sldId id="502" r:id="rId6"/>
    <p:sldId id="481" r:id="rId7"/>
    <p:sldId id="503" r:id="rId8"/>
    <p:sldId id="504" r:id="rId9"/>
    <p:sldId id="505" r:id="rId10"/>
    <p:sldId id="506" r:id="rId11"/>
    <p:sldId id="507" r:id="rId12"/>
    <p:sldId id="421" r:id="rId1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8EdAKuC1U" TargetMode="External"/><Relationship Id="rId2" Type="http://schemas.openxmlformats.org/officeDocument/2006/relationships/hyperlink" Target="https://ko.wikipedia.org/wiki/%EC%9D%B8%EA%B3%B5%EC%A7%80%EB%8A%A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6%A0%ED%81%B0" TargetMode="External"/><Relationship Id="rId3" Type="http://schemas.openxmlformats.org/officeDocument/2006/relationships/hyperlink" Target="https://ko.wikipedia.org/wiki/%EA%B5%AC_(%EC%96%B8%EC%96%B4%ED%95%99)" TargetMode="External"/><Relationship Id="rId7" Type="http://schemas.openxmlformats.org/officeDocument/2006/relationships/hyperlink" Target="https://ko.wikipedia.org/w/index.php?title=%EB%8B%A8%EB%AC%B8&amp;action=edit&amp;redlink=1" TargetMode="External"/><Relationship Id="rId2" Type="http://schemas.openxmlformats.org/officeDocument/2006/relationships/hyperlink" Target="https://ko.wikipedia.org/w/index.php?title=%ED%83%9C%EA%B1%B0&amp;action=edit&amp;redlink=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.wikipedia.org/w/index.php?title=%EB%B3%B5%EB%AC%B8&amp;action=edit&amp;redlink=1" TargetMode="External"/><Relationship Id="rId5" Type="http://schemas.openxmlformats.org/officeDocument/2006/relationships/hyperlink" Target="https://ko.wikipedia.org/wiki/%EC%A4%91%EA%B5%AD%EC%96%B4" TargetMode="External"/><Relationship Id="rId4" Type="http://schemas.openxmlformats.org/officeDocument/2006/relationships/hyperlink" Target="https://ko.wikipedia.org/wiki/%EC%A0%88_(%EC%96%B8%EC%96%B4%ED%95%99)" TargetMode="External"/><Relationship Id="rId9" Type="http://schemas.openxmlformats.org/officeDocument/2006/relationships/hyperlink" Target="https://ko.wikipedia.org/wiki/%ED%8C%8C%EC%8A%A4_%ED%8A%B8%EB%A6%A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text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rkov_model" TargetMode="External"/><Relationship Id="rId13" Type="http://schemas.openxmlformats.org/officeDocument/2006/relationships/hyperlink" Target="https://en.wikipedia.org/wiki/Computational_linguistics" TargetMode="External"/><Relationship Id="rId3" Type="http://schemas.openxmlformats.org/officeDocument/2006/relationships/hyperlink" Target="https://en.wikipedia.org/wiki/Phoneme" TargetMode="External"/><Relationship Id="rId7" Type="http://schemas.openxmlformats.org/officeDocument/2006/relationships/hyperlink" Target="https://en.wikipedia.org/wiki/Base_pairs" TargetMode="External"/><Relationship Id="rId12" Type="http://schemas.openxmlformats.org/officeDocument/2006/relationships/hyperlink" Target="https://en.wikipedia.org/wiki/Base_pair" TargetMode="External"/><Relationship Id="rId2" Type="http://schemas.openxmlformats.org/officeDocument/2006/relationships/hyperlink" Target="https://en.wikipedia.org/wiki/Sample_(statistics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Word" TargetMode="External"/><Relationship Id="rId11" Type="http://schemas.openxmlformats.org/officeDocument/2006/relationships/hyperlink" Target="https://en.wikipedia.org/wiki/DNA_sequencing" TargetMode="External"/><Relationship Id="rId5" Type="http://schemas.openxmlformats.org/officeDocument/2006/relationships/hyperlink" Target="https://en.wikipedia.org/wiki/Letter_(alphabet)" TargetMode="External"/><Relationship Id="rId10" Type="http://schemas.openxmlformats.org/officeDocument/2006/relationships/hyperlink" Target="https://en.wikipedia.org/wiki/Amino_acid" TargetMode="External"/><Relationship Id="rId4" Type="http://schemas.openxmlformats.org/officeDocument/2006/relationships/hyperlink" Target="https://en.wikipedia.org/wiki/Syllable" TargetMode="External"/><Relationship Id="rId9" Type="http://schemas.openxmlformats.org/officeDocument/2006/relationships/hyperlink" Target="https://en.wikipedia.org/wiki/Protein_sequencing" TargetMode="External"/><Relationship Id="rId14" Type="http://schemas.openxmlformats.org/officeDocument/2006/relationships/hyperlink" Target="https://en.wikipedia.org/wiki/Character_(computing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adar.oreilly.com/2010/06/what-is-data-science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19</a:t>
            </a:r>
            <a:r>
              <a:rPr lang="ko-KR" altLang="en-US" sz="2800" dirty="0" smtClean="0"/>
              <a:t>장 </a:t>
            </a:r>
            <a:r>
              <a:rPr lang="ko-KR" altLang="en-US" sz="2800" dirty="0" smtClean="0"/>
              <a:t>자연어처리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   </a:t>
            </a:r>
            <a:r>
              <a:rPr lang="en-US" altLang="ko-KR" sz="2800" dirty="0" smtClean="0"/>
              <a:t>(NLP:Natural Language Processing)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20.3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4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20.4 </a:t>
            </a:r>
            <a:r>
              <a:rPr lang="ko-KR" altLang="en-US" dirty="0" smtClean="0"/>
              <a:t>여담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깁스 샘플링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69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언어에 대한 계산적 기술의 집합</a:t>
            </a:r>
            <a:endParaRPr lang="en-US" altLang="ko-KR" dirty="0" smtClean="0"/>
          </a:p>
          <a:p>
            <a:pPr lvl="1"/>
            <a:r>
              <a:rPr lang="ko-KR" altLang="en-US" dirty="0"/>
              <a:t>인간의 언어 현상을 컴퓨터와 같은 기계를 이용해서 모사 할수 있도록 연구하고 이를 구현하는 </a:t>
            </a:r>
            <a:r>
              <a:rPr lang="ko-KR" altLang="en-US" dirty="0">
                <a:hlinkClick r:id="rId2" tooltip="인공지능"/>
              </a:rPr>
              <a:t>인공지능</a:t>
            </a:r>
            <a:r>
              <a:rPr lang="ko-KR" altLang="en-US" dirty="0"/>
              <a:t>의 주요 분야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Watson in Jeopardy: </a:t>
            </a:r>
            <a:r>
              <a:rPr lang="en-US" altLang="ko-KR" dirty="0">
                <a:hlinkClick r:id="rId3"/>
              </a:rPr>
              <a:t>https://www.youtube.com/watch?v=P18EdAKuC1U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관련 학문분야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 자체를 연구하는 언어학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 </a:t>
            </a:r>
            <a:r>
              <a:rPr lang="ko-KR" altLang="en-US" dirty="0"/>
              <a:t>현상의 내적 기재를 탐구하는 언어 인지 </a:t>
            </a:r>
            <a:r>
              <a:rPr lang="ko-KR" altLang="en-US" dirty="0" smtClean="0"/>
              <a:t>과학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구현을 </a:t>
            </a:r>
            <a:r>
              <a:rPr lang="ko-KR" altLang="en-US" dirty="0"/>
              <a:t>위해 수학적 통계적 도구를 많이 활용하며 특히 기계학습 도구를 많이 사용하는 대표적인 분야이다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활용분야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정보검색</a:t>
            </a:r>
            <a:r>
              <a:rPr lang="en-US" altLang="ko-KR" dirty="0"/>
              <a:t>, QA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문서 자동 분류</a:t>
            </a:r>
            <a:r>
              <a:rPr lang="en-US" altLang="ko-KR" dirty="0"/>
              <a:t>, </a:t>
            </a:r>
            <a:r>
              <a:rPr lang="ko-KR" altLang="en-US" dirty="0"/>
              <a:t>신문기사 클러스터링</a:t>
            </a:r>
            <a:r>
              <a:rPr lang="en-US" altLang="ko-KR" dirty="0"/>
              <a:t>, </a:t>
            </a:r>
            <a:r>
              <a:rPr lang="ko-KR" altLang="en-US" dirty="0"/>
              <a:t>대화형 </a:t>
            </a:r>
            <a:r>
              <a:rPr lang="en-US" altLang="ko-KR" dirty="0" smtClean="0"/>
              <a:t>Agent </a:t>
            </a:r>
            <a:r>
              <a:rPr lang="ko-KR" altLang="en-US" dirty="0" smtClean="0"/>
              <a:t>등의 다양한 응용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17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기본 기술</a:t>
            </a:r>
            <a:endParaRPr lang="en-US" altLang="ko-KR" dirty="0"/>
          </a:p>
          <a:p>
            <a:pPr lvl="1"/>
            <a:r>
              <a:rPr lang="ko-KR" altLang="en-US" dirty="0"/>
              <a:t>형태소분석</a:t>
            </a:r>
            <a:r>
              <a:rPr lang="en-US" altLang="ko-KR" dirty="0"/>
              <a:t>: </a:t>
            </a:r>
            <a:r>
              <a:rPr lang="ko-KR" altLang="en-US" dirty="0"/>
              <a:t> 어절을 최소의 의미 단위인 </a:t>
            </a:r>
            <a:r>
              <a:rPr lang="en-US" altLang="ko-KR" dirty="0"/>
              <a:t>'</a:t>
            </a:r>
            <a:r>
              <a:rPr lang="ko-KR" altLang="en-US" dirty="0"/>
              <a:t>형태소</a:t>
            </a:r>
            <a:r>
              <a:rPr lang="en-US" altLang="ko-KR" dirty="0"/>
              <a:t>'</a:t>
            </a:r>
            <a:r>
              <a:rPr lang="ko-KR" altLang="en-US" dirty="0"/>
              <a:t>로 분석하는 것을 의미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1) </a:t>
            </a:r>
            <a:r>
              <a:rPr lang="ko-KR" altLang="en-US" dirty="0"/>
              <a:t>나는 </a:t>
            </a:r>
            <a:r>
              <a:rPr lang="en-US" altLang="ko-KR" dirty="0"/>
              <a:t>-&gt; </a:t>
            </a:r>
            <a:r>
              <a:rPr lang="ko-KR" altLang="en-US" dirty="0"/>
              <a:t>나</a:t>
            </a:r>
            <a:r>
              <a:rPr lang="en-US" altLang="ko-KR" dirty="0"/>
              <a:t>(</a:t>
            </a:r>
            <a:r>
              <a:rPr lang="ko-KR" altLang="en-US" dirty="0"/>
              <a:t>대명사</a:t>
            </a:r>
            <a:r>
              <a:rPr lang="en-US" altLang="ko-KR" dirty="0"/>
              <a:t>), + </a:t>
            </a:r>
            <a:r>
              <a:rPr lang="ko-KR" altLang="en-US" dirty="0"/>
              <a:t>는</a:t>
            </a:r>
            <a:r>
              <a:rPr lang="en-US" altLang="ko-KR" dirty="0"/>
              <a:t>(</a:t>
            </a:r>
            <a:r>
              <a:rPr lang="ko-KR" altLang="en-US" dirty="0"/>
              <a:t>조사</a:t>
            </a:r>
            <a:r>
              <a:rPr lang="en-US" altLang="ko-KR" dirty="0"/>
              <a:t>),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2) </a:t>
            </a:r>
            <a:r>
              <a:rPr lang="ko-KR" altLang="en-US" dirty="0"/>
              <a:t>나는 → 날</a:t>
            </a:r>
            <a:r>
              <a:rPr lang="en-US" altLang="ko-KR" dirty="0"/>
              <a:t>(</a:t>
            </a:r>
            <a:r>
              <a:rPr lang="ko-KR" altLang="en-US" dirty="0"/>
              <a:t>동사</a:t>
            </a:r>
            <a:r>
              <a:rPr lang="en-US" altLang="ko-KR" dirty="0"/>
              <a:t>) + </a:t>
            </a:r>
            <a:r>
              <a:rPr lang="ko-KR" altLang="en-US" dirty="0"/>
              <a:t>는</a:t>
            </a:r>
            <a:r>
              <a:rPr lang="en-US" altLang="ko-KR" dirty="0"/>
              <a:t>(</a:t>
            </a:r>
            <a:r>
              <a:rPr lang="ko-KR" altLang="en-US" dirty="0"/>
              <a:t>관형형어미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품사부착</a:t>
            </a:r>
            <a:r>
              <a:rPr lang="en-US" altLang="ko-KR" dirty="0"/>
              <a:t>: </a:t>
            </a:r>
            <a:r>
              <a:rPr lang="ko-KR" altLang="en-US" dirty="0"/>
              <a:t>형태소 분석을 통해 나온 결과 중 가장 적합한 형태의 품사를 부착하는 것을 말한다</a:t>
            </a:r>
            <a:r>
              <a:rPr lang="en-US" altLang="ko-KR" dirty="0"/>
              <a:t>. </a:t>
            </a:r>
            <a:r>
              <a:rPr lang="ko-KR" altLang="en-US" dirty="0"/>
              <a:t>보통 </a:t>
            </a:r>
            <a:r>
              <a:rPr lang="ko-KR" altLang="en-US" dirty="0">
                <a:hlinkClick r:id="rId2" tooltip="태거 (없는 문서)"/>
              </a:rPr>
              <a:t>태거</a:t>
            </a:r>
            <a:r>
              <a:rPr lang="ko-KR" altLang="en-US" dirty="0"/>
              <a:t>라고 하는 모듈이 이 기능을 수행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1) </a:t>
            </a:r>
            <a:r>
              <a:rPr lang="ko-KR" altLang="en-US" dirty="0"/>
              <a:t>나는 오늘 학교에 갔다</a:t>
            </a:r>
            <a:r>
              <a:rPr lang="en-US" altLang="ko-KR" dirty="0"/>
              <a:t>' → '</a:t>
            </a:r>
            <a:r>
              <a:rPr lang="ko-KR" altLang="en-US" i="1" dirty="0"/>
              <a:t>나</a:t>
            </a:r>
            <a:r>
              <a:rPr lang="en-US" altLang="ko-KR" i="1" dirty="0"/>
              <a:t>(</a:t>
            </a:r>
            <a:r>
              <a:rPr lang="ko-KR" altLang="en-US" i="1" dirty="0"/>
              <a:t>대명사</a:t>
            </a:r>
            <a:r>
              <a:rPr lang="en-US" altLang="ko-KR" i="1" dirty="0"/>
              <a:t>)+</a:t>
            </a:r>
            <a:r>
              <a:rPr lang="ko-KR" altLang="en-US" i="1" dirty="0"/>
              <a:t>는</a:t>
            </a:r>
            <a:r>
              <a:rPr lang="en-US" altLang="ko-KR" i="1" dirty="0"/>
              <a:t>(</a:t>
            </a:r>
            <a:r>
              <a:rPr lang="ko-KR" altLang="en-US" i="1" dirty="0"/>
              <a:t>조사</a:t>
            </a:r>
            <a:r>
              <a:rPr lang="en-US" altLang="ko-KR" i="1" dirty="0"/>
              <a:t>)</a:t>
            </a:r>
            <a:r>
              <a:rPr lang="ko-KR" altLang="en-US" dirty="0"/>
              <a:t> 오늘 학교</a:t>
            </a:r>
            <a:r>
              <a:rPr lang="en-US" altLang="ko-KR" dirty="0"/>
              <a:t>+</a:t>
            </a:r>
            <a:r>
              <a:rPr lang="ko-KR" altLang="en-US" dirty="0"/>
              <a:t>에 가다</a:t>
            </a:r>
            <a:r>
              <a:rPr lang="en-US" altLang="ko-KR" dirty="0"/>
              <a:t>+</a:t>
            </a:r>
            <a:r>
              <a:rPr lang="ko-KR" altLang="en-US" dirty="0"/>
              <a:t>았</a:t>
            </a:r>
            <a:r>
              <a:rPr lang="en-US" altLang="ko-KR" dirty="0"/>
              <a:t>+</a:t>
            </a:r>
            <a:r>
              <a:rPr lang="ko-KR" altLang="en-US" dirty="0"/>
              <a:t>다</a:t>
            </a:r>
            <a:r>
              <a:rPr lang="en-US" altLang="ko-KR" dirty="0"/>
              <a:t>'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2) </a:t>
            </a:r>
            <a:r>
              <a:rPr lang="ko-KR" altLang="en-US" dirty="0"/>
              <a:t>하늘을 나는 새를 보았다</a:t>
            </a:r>
            <a:r>
              <a:rPr lang="en-US" altLang="ko-KR" dirty="0"/>
              <a:t>' → '</a:t>
            </a:r>
            <a:r>
              <a:rPr lang="ko-KR" altLang="en-US" dirty="0"/>
              <a:t>하늘</a:t>
            </a:r>
            <a:r>
              <a:rPr lang="en-US" altLang="ko-KR" dirty="0"/>
              <a:t>+</a:t>
            </a:r>
            <a:r>
              <a:rPr lang="ko-KR" altLang="en-US" dirty="0"/>
              <a:t>을 </a:t>
            </a:r>
            <a:r>
              <a:rPr lang="ko-KR" altLang="en-US" i="1" dirty="0"/>
              <a:t>날</a:t>
            </a:r>
            <a:r>
              <a:rPr lang="en-US" altLang="ko-KR" i="1" dirty="0"/>
              <a:t>(</a:t>
            </a:r>
            <a:r>
              <a:rPr lang="ko-KR" altLang="en-US" i="1" dirty="0"/>
              <a:t>동사</a:t>
            </a:r>
            <a:r>
              <a:rPr lang="en-US" altLang="ko-KR" i="1" dirty="0"/>
              <a:t>)+</a:t>
            </a:r>
            <a:r>
              <a:rPr lang="ko-KR" altLang="en-US" i="1" dirty="0"/>
              <a:t>는</a:t>
            </a:r>
            <a:r>
              <a:rPr lang="en-US" altLang="ko-KR" i="1" dirty="0"/>
              <a:t>(</a:t>
            </a:r>
            <a:r>
              <a:rPr lang="ko-KR" altLang="en-US" i="1" dirty="0"/>
              <a:t>관형형어미</a:t>
            </a:r>
            <a:r>
              <a:rPr lang="en-US" altLang="ko-KR" i="1" dirty="0"/>
              <a:t>)</a:t>
            </a:r>
            <a:r>
              <a:rPr lang="ko-KR" altLang="en-US" dirty="0"/>
              <a:t> 새</a:t>
            </a:r>
            <a:r>
              <a:rPr lang="en-US" altLang="ko-KR" dirty="0"/>
              <a:t>+</a:t>
            </a:r>
            <a:r>
              <a:rPr lang="ko-KR" altLang="en-US" dirty="0"/>
              <a:t>를 보다</a:t>
            </a:r>
            <a:r>
              <a:rPr lang="en-US" altLang="ko-KR" dirty="0"/>
              <a:t>+</a:t>
            </a:r>
            <a:r>
              <a:rPr lang="ko-KR" altLang="en-US" dirty="0"/>
              <a:t>았</a:t>
            </a:r>
            <a:r>
              <a:rPr lang="en-US" altLang="ko-KR" dirty="0"/>
              <a:t>+</a:t>
            </a:r>
            <a:r>
              <a:rPr lang="ko-KR" altLang="en-US" dirty="0"/>
              <a:t>다</a:t>
            </a:r>
            <a:r>
              <a:rPr lang="en-US" altLang="ko-KR" dirty="0"/>
              <a:t>‘</a:t>
            </a:r>
          </a:p>
          <a:p>
            <a:pPr lvl="1"/>
            <a:r>
              <a:rPr lang="ko-KR" altLang="en-US" dirty="0"/>
              <a:t>구절 단위 분석</a:t>
            </a:r>
            <a:endParaRPr lang="en-US" altLang="ko-KR" dirty="0"/>
          </a:p>
          <a:p>
            <a:pPr lvl="2"/>
            <a:r>
              <a:rPr lang="ko-KR" altLang="en-US" dirty="0">
                <a:hlinkClick r:id="rId3" tooltip="구 (언어학)"/>
              </a:rPr>
              <a:t>구</a:t>
            </a:r>
            <a:r>
              <a:rPr lang="ko-KR" altLang="en-US" dirty="0"/>
              <a:t> 단위 분석</a:t>
            </a:r>
            <a:r>
              <a:rPr lang="en-US" altLang="ko-KR" dirty="0"/>
              <a:t>: </a:t>
            </a:r>
            <a:r>
              <a:rPr lang="ko-KR" altLang="en-US" dirty="0"/>
              <a:t>명사구</a:t>
            </a:r>
            <a:r>
              <a:rPr lang="en-US" altLang="ko-KR" dirty="0"/>
              <a:t>, </a:t>
            </a:r>
            <a:r>
              <a:rPr lang="ko-KR" altLang="en-US" dirty="0"/>
              <a:t>동사구</a:t>
            </a:r>
            <a:r>
              <a:rPr lang="en-US" altLang="ko-KR" dirty="0"/>
              <a:t>, </a:t>
            </a:r>
            <a:r>
              <a:rPr lang="ko-KR" altLang="en-US" dirty="0"/>
              <a:t>부사구 등의 덩어리를 의미</a:t>
            </a:r>
            <a:endParaRPr lang="en-US" altLang="ko-KR" dirty="0"/>
          </a:p>
          <a:p>
            <a:pPr lvl="2"/>
            <a:r>
              <a:rPr lang="ko-KR" altLang="en-US" dirty="0">
                <a:hlinkClick r:id="rId4" tooltip="절 (언어학)"/>
              </a:rPr>
              <a:t>절</a:t>
            </a:r>
            <a:r>
              <a:rPr lang="ko-KR" altLang="en-US" dirty="0"/>
              <a:t> 단위 분석</a:t>
            </a:r>
            <a:r>
              <a:rPr lang="en-US" altLang="ko-KR" dirty="0"/>
              <a:t>: </a:t>
            </a:r>
            <a:r>
              <a:rPr lang="ko-KR" altLang="en-US" dirty="0">
                <a:hlinkClick r:id="rId5" tooltip="중국어"/>
              </a:rPr>
              <a:t>중문</a:t>
            </a:r>
            <a:r>
              <a:rPr lang="en-US" altLang="ko-KR" dirty="0"/>
              <a:t>, </a:t>
            </a:r>
            <a:r>
              <a:rPr lang="ko-KR" altLang="en-US" dirty="0">
                <a:hlinkClick r:id="rId6" tooltip="복문 (없는 문서)"/>
              </a:rPr>
              <a:t>복문</a:t>
            </a:r>
            <a:r>
              <a:rPr lang="ko-KR" altLang="en-US" dirty="0"/>
              <a:t> 등의 문장을 </a:t>
            </a:r>
            <a:r>
              <a:rPr lang="ko-KR" altLang="en-US" dirty="0">
                <a:hlinkClick r:id="rId7" tooltip="단문 (없는 문서)"/>
              </a:rPr>
              <a:t>단문</a:t>
            </a:r>
            <a:r>
              <a:rPr lang="ko-KR" altLang="en-US" dirty="0"/>
              <a:t> 단위로 분해하는 역할</a:t>
            </a:r>
            <a:endParaRPr lang="ko-KR" altLang="en-US" b="1" dirty="0"/>
          </a:p>
          <a:p>
            <a:pPr lvl="1"/>
            <a:r>
              <a:rPr lang="ko-KR" altLang="en-US" dirty="0"/>
              <a:t>구문분석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언어학</a:t>
            </a:r>
            <a:r>
              <a:rPr lang="en-US" altLang="ko-KR" dirty="0"/>
              <a:t>) </a:t>
            </a:r>
            <a:r>
              <a:rPr lang="ko-KR" altLang="en-US" dirty="0"/>
              <a:t>문장을 그것을 이루고 있는 구성 성분으로 분해하고 그들 사이의 위계 관계를 분석하여 문장의 구조를 결정하는 것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컴퓨터공학</a:t>
            </a:r>
            <a:r>
              <a:rPr lang="en-US" altLang="ko-KR" dirty="0"/>
              <a:t>): </a:t>
            </a:r>
            <a:r>
              <a:rPr lang="ko-KR" altLang="en-US" dirty="0"/>
              <a:t> </a:t>
            </a:r>
            <a:r>
              <a:rPr lang="ko-KR" altLang="en-US" b="1" dirty="0"/>
              <a:t>파싱</a:t>
            </a:r>
            <a:r>
              <a:rPr lang="en-US" altLang="ko-KR" dirty="0"/>
              <a:t>((syntactic) parsing)</a:t>
            </a:r>
            <a:r>
              <a:rPr lang="ko-KR" altLang="en-US" dirty="0"/>
              <a:t>은 일련의 문자열을 의미있는 </a:t>
            </a:r>
            <a:r>
              <a:rPr lang="ko-KR" altLang="en-US" dirty="0">
                <a:hlinkClick r:id="rId8" tooltip="토큰"/>
              </a:rPr>
              <a:t>토큰</a:t>
            </a:r>
            <a:r>
              <a:rPr lang="en-US" altLang="ko-KR" dirty="0"/>
              <a:t>(token)</a:t>
            </a:r>
            <a:r>
              <a:rPr lang="ko-KR" altLang="en-US" dirty="0"/>
              <a:t>으로 분해하고 이들로 이루어진 </a:t>
            </a:r>
            <a:r>
              <a:rPr lang="ko-KR" altLang="en-US" dirty="0">
                <a:hlinkClick r:id="rId9" tooltip="파스 트리"/>
              </a:rPr>
              <a:t>파스 트리</a:t>
            </a:r>
            <a:r>
              <a:rPr lang="en-US" altLang="ko-KR" dirty="0"/>
              <a:t>(parse tree)</a:t>
            </a:r>
            <a:r>
              <a:rPr lang="ko-KR" altLang="en-US" dirty="0"/>
              <a:t>를 만드는 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3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20.1 </a:t>
            </a:r>
            <a:r>
              <a:rPr lang="ko-KR" altLang="en-US" dirty="0" smtClean="0"/>
              <a:t>워드클라우</a:t>
            </a:r>
            <a:r>
              <a:rPr lang="ko-KR" altLang="en-US" dirty="0"/>
              <a:t>드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7" y="836712"/>
            <a:ext cx="8489379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sz="2000" dirty="0" smtClean="0"/>
              <a:t>개념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단어의 빈도 수가 단어의 크기를 </a:t>
            </a:r>
            <a:endParaRPr lang="en-US" altLang="ko-KR" sz="1600" dirty="0"/>
          </a:p>
          <a:p>
            <a:pPr marL="347663" lvl="1" indent="0">
              <a:buNone/>
            </a:pPr>
            <a:r>
              <a:rPr lang="ko-KR" altLang="en-US" sz="1600" dirty="0"/>
              <a:t>    결정하는 시각화 방법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단점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단어의 위치가 무의미 </a:t>
            </a:r>
            <a:endParaRPr lang="en-US" altLang="ko-KR" sz="1600" dirty="0" smtClean="0"/>
          </a:p>
          <a:p>
            <a:r>
              <a:rPr lang="ko-KR" altLang="en-US" sz="2000" dirty="0" smtClean="0"/>
              <a:t>예</a:t>
            </a:r>
            <a:r>
              <a:rPr lang="ko-KR" altLang="en-US" sz="2000" dirty="0" smtClean="0"/>
              <a:t>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데이터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(</a:t>
            </a:r>
            <a:r>
              <a:rPr lang="ko-KR" altLang="en-US" sz="1400" dirty="0" smtClean="0"/>
              <a:t>워드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구인광고 등장빈도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이력서등장빈도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("big data", 100, 15)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구인광고 등장빈도</a:t>
            </a:r>
            <a:r>
              <a:rPr lang="en-US" altLang="ko-KR" sz="1400" dirty="0" smtClean="0"/>
              <a:t>-&gt;x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이력서등장빈도</a:t>
            </a:r>
            <a:r>
              <a:rPr lang="en-US" altLang="ko-KR" sz="1400" dirty="0" smtClean="0"/>
              <a:t>-&gt; y </a:t>
            </a:r>
            <a:r>
              <a:rPr lang="ko-KR" altLang="en-US" sz="1400" dirty="0" smtClean="0"/>
              <a:t>값</a:t>
            </a:r>
            <a:endParaRPr lang="ko-KR" altLang="en-US" sz="16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8641"/>
            <a:ext cx="4098789" cy="281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19" y="3284984"/>
            <a:ext cx="4576802" cy="326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2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8760475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def plot_resumes</a:t>
            </a:r>
            <a:r>
              <a:rPr lang="en-US" altLang="ko-KR" sz="1400" dirty="0"/>
              <a:t>():</a:t>
            </a:r>
            <a:br>
              <a:rPr lang="en-US" altLang="ko-KR" sz="1400" dirty="0"/>
            </a:br>
            <a:r>
              <a:rPr lang="en-US" altLang="ko-KR" sz="1400" dirty="0"/>
              <a:t>    data = [ (</a:t>
            </a:r>
            <a:r>
              <a:rPr lang="en-US" altLang="ko-KR" sz="1400" dirty="0"/>
              <a:t>"big data", 100, 15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"Hadoop", 95, 25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"Python", 75, 50</a:t>
            </a:r>
            <a:r>
              <a:rPr lang="en-US" altLang="ko-KR" sz="1400" dirty="0"/>
              <a:t>)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</a:t>
            </a:r>
            <a:r>
              <a:rPr lang="en-US" altLang="ko-KR" sz="1400" dirty="0"/>
              <a:t>(</a:t>
            </a:r>
            <a:r>
              <a:rPr lang="en-US" altLang="ko-KR" sz="1400" dirty="0"/>
              <a:t>"R", 50, 40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"machine learning", 80, 20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"statistics", 20, 60</a:t>
            </a:r>
            <a:r>
              <a:rPr lang="en-US" altLang="ko-KR" sz="1400" dirty="0"/>
              <a:t>)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</a:t>
            </a:r>
            <a:r>
              <a:rPr lang="en-US" altLang="ko-KR" sz="1400" dirty="0"/>
              <a:t>(</a:t>
            </a:r>
            <a:r>
              <a:rPr lang="en-US" altLang="ko-KR" sz="1400" dirty="0"/>
              <a:t>"data science", 60, 70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"analytics", 90, 3</a:t>
            </a:r>
            <a:r>
              <a:rPr lang="en-US" altLang="ko-KR" sz="1400" dirty="0"/>
              <a:t>)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</a:t>
            </a:r>
            <a:r>
              <a:rPr lang="en-US" altLang="ko-KR" sz="1400" dirty="0"/>
              <a:t>(</a:t>
            </a:r>
            <a:r>
              <a:rPr lang="en-US" altLang="ko-KR" sz="1400" dirty="0"/>
              <a:t>"team player", 85, 85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"dynamic", 2, 90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"synergies", 70, 0</a:t>
            </a:r>
            <a:r>
              <a:rPr lang="en-US" altLang="ko-KR" sz="1400" dirty="0"/>
              <a:t>)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</a:t>
            </a:r>
            <a:r>
              <a:rPr lang="en-US" altLang="ko-KR" sz="1400" dirty="0"/>
              <a:t>(</a:t>
            </a:r>
            <a:r>
              <a:rPr lang="en-US" altLang="ko-KR" sz="1400" dirty="0"/>
              <a:t>"actionable insights", 40, 30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"think out of the box", 45, 10</a:t>
            </a:r>
            <a:r>
              <a:rPr lang="en-US" altLang="ko-KR" sz="1400" dirty="0"/>
              <a:t>)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</a:t>
            </a:r>
            <a:r>
              <a:rPr lang="en-US" altLang="ko-KR" sz="1400" dirty="0"/>
              <a:t>(</a:t>
            </a:r>
            <a:r>
              <a:rPr lang="en-US" altLang="ko-KR" sz="1400" dirty="0"/>
              <a:t>"self-starter", 30, 50</a:t>
            </a:r>
            <a:r>
              <a:rPr lang="en-US" altLang="ko-KR" sz="1400" dirty="0"/>
              <a:t>)</a:t>
            </a:r>
            <a:r>
              <a:rPr lang="en-US" altLang="ko-KR" sz="1400" dirty="0"/>
              <a:t>, </a:t>
            </a:r>
            <a:r>
              <a:rPr lang="en-US" altLang="ko-KR" sz="1400" dirty="0"/>
              <a:t>(</a:t>
            </a:r>
            <a:r>
              <a:rPr lang="en-US" altLang="ko-KR" sz="1400" dirty="0"/>
              <a:t>"customer focus", 65, 15</a:t>
            </a:r>
            <a:r>
              <a:rPr lang="en-US" altLang="ko-KR" sz="1400" dirty="0"/>
              <a:t>)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</a:t>
            </a:r>
            <a:r>
              <a:rPr lang="en-US" altLang="ko-KR" sz="1400" dirty="0"/>
              <a:t>(</a:t>
            </a:r>
            <a:r>
              <a:rPr lang="en-US" altLang="ko-KR" sz="1400" dirty="0"/>
              <a:t>"thought leadership", 35, 35</a:t>
            </a:r>
            <a:r>
              <a:rPr lang="en-US" altLang="ko-KR" sz="1400" dirty="0"/>
              <a:t>)]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def text_size</a:t>
            </a:r>
            <a:r>
              <a:rPr lang="en-US" altLang="ko-KR" sz="1400" dirty="0"/>
              <a:t>(total):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/>
              <a:t>"""equals 8 if total is 0, 28 if total is 200"""</a:t>
            </a:r>
            <a:br>
              <a:rPr lang="en-US" altLang="ko-KR" sz="1400" i="1" dirty="0"/>
            </a:br>
            <a:r>
              <a:rPr lang="en-US" altLang="ko-KR" sz="1400" i="1" dirty="0"/>
              <a:t>        </a:t>
            </a:r>
            <a:r>
              <a:rPr lang="en-US" altLang="ko-KR" sz="1400" dirty="0"/>
              <a:t>return 8 </a:t>
            </a:r>
            <a:r>
              <a:rPr lang="en-US" altLang="ko-KR" sz="1400" dirty="0"/>
              <a:t>+ total / </a:t>
            </a:r>
            <a:r>
              <a:rPr lang="en-US" altLang="ko-KR" sz="1400" dirty="0"/>
              <a:t>200 </a:t>
            </a:r>
            <a:r>
              <a:rPr lang="en-US" altLang="ko-KR" sz="1400" dirty="0"/>
              <a:t>* </a:t>
            </a:r>
            <a:r>
              <a:rPr lang="en-US" altLang="ko-KR" sz="1400" dirty="0"/>
              <a:t>20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for </a:t>
            </a:r>
            <a:r>
              <a:rPr lang="en-US" altLang="ko-KR" sz="1400" dirty="0"/>
              <a:t>word</a:t>
            </a:r>
            <a:r>
              <a:rPr lang="en-US" altLang="ko-KR" sz="1400" dirty="0"/>
              <a:t>, </a:t>
            </a:r>
            <a:r>
              <a:rPr lang="en-US" altLang="ko-KR" sz="1400" dirty="0"/>
              <a:t>job_popularity</a:t>
            </a:r>
            <a:r>
              <a:rPr lang="en-US" altLang="ko-KR" sz="1400" dirty="0"/>
              <a:t>, </a:t>
            </a:r>
            <a:r>
              <a:rPr lang="en-US" altLang="ko-KR" sz="1400" dirty="0"/>
              <a:t>resume_popularity </a:t>
            </a:r>
            <a:r>
              <a:rPr lang="en-US" altLang="ko-KR" sz="1400" dirty="0"/>
              <a:t>in </a:t>
            </a:r>
            <a:r>
              <a:rPr lang="en-US" altLang="ko-KR" sz="1400" dirty="0"/>
              <a:t>data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  # </a:t>
            </a:r>
            <a:r>
              <a:rPr lang="ko-KR" altLang="en-US" sz="1400" dirty="0" smtClean="0"/>
              <a:t>참고</a:t>
            </a:r>
            <a:r>
              <a:rPr lang="en-US" altLang="ko-KR" sz="1400" dirty="0"/>
              <a:t>) </a:t>
            </a:r>
            <a:r>
              <a:rPr lang="en-US" altLang="ko-KR" sz="1400" dirty="0">
                <a:hlinkClick r:id="rId2"/>
              </a:rPr>
              <a:t>matplotlib.pyplot.text</a:t>
            </a:r>
            <a:r>
              <a:rPr lang="en-US" altLang="ko-KR" sz="1400" dirty="0">
                <a:hlinkClick r:id="rId2"/>
              </a:rPr>
              <a:t>(</a:t>
            </a:r>
            <a:r>
              <a:rPr lang="en-US" altLang="ko-KR" sz="1400" i="1" dirty="0">
                <a:hlinkClick r:id="rId2"/>
              </a:rPr>
              <a:t>x</a:t>
            </a:r>
            <a:r>
              <a:rPr lang="en-US" altLang="ko-KR" sz="1400" dirty="0">
                <a:hlinkClick r:id="rId2"/>
              </a:rPr>
              <a:t>, </a:t>
            </a:r>
            <a:r>
              <a:rPr lang="en-US" altLang="ko-KR" sz="1400" i="1" dirty="0">
                <a:hlinkClick r:id="rId2"/>
              </a:rPr>
              <a:t>y</a:t>
            </a:r>
            <a:r>
              <a:rPr lang="en-US" altLang="ko-KR" sz="1400" dirty="0">
                <a:hlinkClick r:id="rId2"/>
              </a:rPr>
              <a:t>, </a:t>
            </a:r>
            <a:r>
              <a:rPr lang="en-US" altLang="ko-KR" sz="1400" i="1" dirty="0">
                <a:hlinkClick r:id="rId2"/>
              </a:rPr>
              <a:t>s</a:t>
            </a:r>
            <a:r>
              <a:rPr lang="en-US" altLang="ko-KR" sz="1400" dirty="0">
                <a:hlinkClick r:id="rId2"/>
              </a:rPr>
              <a:t>, </a:t>
            </a:r>
            <a:r>
              <a:rPr lang="en-US" altLang="ko-KR" sz="1400" i="1" dirty="0">
                <a:hlinkClick r:id="rId2"/>
              </a:rPr>
              <a:t>fontdict=None</a:t>
            </a:r>
            <a:r>
              <a:rPr lang="en-US" altLang="ko-KR" sz="1400" dirty="0">
                <a:hlinkClick r:id="rId2"/>
              </a:rPr>
              <a:t>, </a:t>
            </a:r>
            <a:r>
              <a:rPr lang="en-US" altLang="ko-KR" sz="1400" i="1" dirty="0">
                <a:hlinkClick r:id="rId2"/>
              </a:rPr>
              <a:t>withdash=&lt;deprecated parameter&gt;</a:t>
            </a:r>
            <a:r>
              <a:rPr lang="en-US" altLang="ko-KR" sz="1400" dirty="0">
                <a:hlinkClick r:id="rId2"/>
              </a:rPr>
              <a:t>, </a:t>
            </a:r>
            <a:r>
              <a:rPr lang="en-US" altLang="ko-KR" sz="1400" i="1" dirty="0">
                <a:hlinkClick r:id="rId2"/>
              </a:rPr>
              <a:t>**kwargs</a:t>
            </a:r>
            <a:r>
              <a:rPr lang="en-US" altLang="ko-KR" sz="1400" dirty="0" smtClean="0">
                <a:hlinkClick r:id="rId2"/>
              </a:rPr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plt.text(job_popularity</a:t>
            </a:r>
            <a:r>
              <a:rPr lang="en-US" altLang="ko-KR" sz="1400" dirty="0"/>
              <a:t>, </a:t>
            </a:r>
            <a:r>
              <a:rPr lang="en-US" altLang="ko-KR" sz="1400" dirty="0"/>
              <a:t>resume_popularity</a:t>
            </a:r>
            <a:r>
              <a:rPr lang="en-US" altLang="ko-KR" sz="1400" dirty="0"/>
              <a:t>, </a:t>
            </a:r>
            <a:r>
              <a:rPr lang="en-US" altLang="ko-KR" sz="1400" dirty="0"/>
              <a:t>word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        ha</a:t>
            </a:r>
            <a:r>
              <a:rPr lang="en-US" altLang="ko-KR" sz="1400" dirty="0"/>
              <a:t>=</a:t>
            </a:r>
            <a:r>
              <a:rPr lang="en-US" altLang="ko-KR" sz="1400" dirty="0"/>
              <a:t>'center', va</a:t>
            </a:r>
            <a:r>
              <a:rPr lang="en-US" altLang="ko-KR" sz="1400" dirty="0"/>
              <a:t>=</a:t>
            </a:r>
            <a:r>
              <a:rPr lang="en-US" altLang="ko-KR" sz="1400" dirty="0"/>
              <a:t>'center',</a:t>
            </a:r>
            <a:br>
              <a:rPr lang="en-US" altLang="ko-KR" sz="1400" dirty="0"/>
            </a:br>
            <a:r>
              <a:rPr lang="en-US" altLang="ko-KR" sz="1400" dirty="0"/>
              <a:t>                 size</a:t>
            </a:r>
            <a:r>
              <a:rPr lang="en-US" altLang="ko-KR" sz="1400" dirty="0"/>
              <a:t>=text_size(job_popularity + resume_popularity))</a:t>
            </a:r>
            <a:br>
              <a:rPr lang="en-US" altLang="ko-KR" sz="1400" dirty="0"/>
            </a:br>
            <a:r>
              <a:rPr lang="en-US" altLang="ko-KR" sz="1400" dirty="0"/>
              <a:t>    plt.xlabel(</a:t>
            </a:r>
            <a:r>
              <a:rPr lang="en-US" altLang="ko-KR" sz="1400" dirty="0"/>
              <a:t>"Popularity on Job Postings"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plt.ylabel(</a:t>
            </a:r>
            <a:r>
              <a:rPr lang="en-US" altLang="ko-KR" sz="1400" dirty="0"/>
              <a:t>"Popularity on Resumes"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plt.axis([</a:t>
            </a:r>
            <a:r>
              <a:rPr lang="en-US" altLang="ko-KR" sz="1400" dirty="0"/>
              <a:t>0, 100, 0, 100</a:t>
            </a:r>
            <a:r>
              <a:rPr lang="en-US" altLang="ko-KR" sz="1400" dirty="0"/>
              <a:t>])</a:t>
            </a:r>
            <a:br>
              <a:rPr lang="en-US" altLang="ko-KR" sz="1400" dirty="0"/>
            </a:br>
            <a:r>
              <a:rPr lang="en-US" altLang="ko-KR" sz="1400" dirty="0"/>
              <a:t>    plt.show()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46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20.2 </a:t>
            </a:r>
            <a:r>
              <a:rPr lang="en-US" altLang="ko-KR" dirty="0" smtClean="0"/>
              <a:t>n-gram </a:t>
            </a:r>
            <a:r>
              <a:rPr lang="ko-KR" altLang="en-US" dirty="0" smtClean="0"/>
              <a:t>모델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개념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contiguous sequence of </a:t>
            </a:r>
            <a:r>
              <a:rPr lang="en-US" altLang="ko-KR" sz="1800" i="1" dirty="0"/>
              <a:t>n</a:t>
            </a:r>
            <a:r>
              <a:rPr lang="en-US" altLang="ko-KR" sz="1800" dirty="0"/>
              <a:t> items from a given </a:t>
            </a:r>
            <a:r>
              <a:rPr lang="en-US" altLang="ko-KR" sz="1800" dirty="0">
                <a:hlinkClick r:id="rId2" tooltip="Sample (statistics)"/>
              </a:rPr>
              <a:t>sample</a:t>
            </a:r>
            <a:r>
              <a:rPr lang="en-US" altLang="ko-KR" sz="1800" dirty="0"/>
              <a:t> of text or speech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/>
              <a:t>The items can be </a:t>
            </a:r>
            <a:r>
              <a:rPr lang="en-US" altLang="ko-KR" sz="1800" dirty="0">
                <a:hlinkClick r:id="rId3" tooltip="Phoneme"/>
              </a:rPr>
              <a:t>phonemes</a:t>
            </a:r>
            <a:r>
              <a:rPr lang="en-US" altLang="ko-KR" sz="1800" dirty="0"/>
              <a:t>, </a:t>
            </a:r>
            <a:r>
              <a:rPr lang="en-US" altLang="ko-KR" sz="1800" dirty="0">
                <a:hlinkClick r:id="rId4" tooltip="Syllable"/>
              </a:rPr>
              <a:t>syllables</a:t>
            </a:r>
            <a:r>
              <a:rPr lang="en-US" altLang="ko-KR" sz="1800" dirty="0"/>
              <a:t>, </a:t>
            </a:r>
            <a:r>
              <a:rPr lang="en-US" altLang="ko-KR" sz="1800" dirty="0">
                <a:hlinkClick r:id="rId5" tooltip="Letter (alphabet)"/>
              </a:rPr>
              <a:t>letters</a:t>
            </a:r>
            <a:r>
              <a:rPr lang="en-US" altLang="ko-KR" sz="1800" dirty="0"/>
              <a:t>, </a:t>
            </a:r>
            <a:r>
              <a:rPr lang="en-US" altLang="ko-KR" sz="1800" dirty="0">
                <a:hlinkClick r:id="rId6" tooltip="Word"/>
              </a:rPr>
              <a:t>words</a:t>
            </a:r>
            <a:r>
              <a:rPr lang="en-US" altLang="ko-KR" sz="1800" dirty="0"/>
              <a:t> or </a:t>
            </a:r>
            <a:r>
              <a:rPr lang="en-US" altLang="ko-KR" sz="1800" dirty="0">
                <a:hlinkClick r:id="rId7" tooltip="Base pairs"/>
              </a:rPr>
              <a:t>base pairs</a:t>
            </a:r>
            <a:r>
              <a:rPr lang="en-US" altLang="ko-KR" sz="1800" dirty="0"/>
              <a:t> according to the </a:t>
            </a:r>
            <a:r>
              <a:rPr lang="en-US" altLang="ko-KR" sz="1800" dirty="0" smtClean="0"/>
              <a:t>application. </a:t>
            </a:r>
          </a:p>
          <a:p>
            <a:pPr lvl="1"/>
            <a:r>
              <a:rPr lang="en-US" altLang="ko-KR" sz="1800" dirty="0"/>
              <a:t>When the items are words, </a:t>
            </a:r>
            <a:r>
              <a:rPr lang="en-US" altLang="ko-KR" sz="1800" i="1" dirty="0"/>
              <a:t>n</a:t>
            </a:r>
            <a:r>
              <a:rPr lang="en-US" altLang="ko-KR" sz="1800" dirty="0"/>
              <a:t>-grams may also be called </a:t>
            </a:r>
            <a:r>
              <a:rPr lang="en-US" altLang="ko-KR" sz="1800" i="1" dirty="0" smtClean="0"/>
              <a:t>shingles.</a:t>
            </a:r>
          </a:p>
          <a:p>
            <a:r>
              <a:rPr lang="en-US" altLang="ko-KR" sz="2200" i="1" dirty="0" smtClean="0"/>
              <a:t>Item</a:t>
            </a:r>
            <a:r>
              <a:rPr lang="ko-KR" altLang="en-US" sz="2200" i="1" dirty="0" smtClean="0"/>
              <a:t>별 활용 분야</a:t>
            </a:r>
            <a:endParaRPr lang="en-US" altLang="ko-KR" sz="2200" dirty="0" smtClean="0"/>
          </a:p>
          <a:p>
            <a:endParaRPr lang="en-US" altLang="ko-KR" sz="20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03789"/>
              </p:ext>
            </p:extLst>
          </p:nvPr>
        </p:nvGraphicFramePr>
        <p:xfrm>
          <a:off x="827584" y="3347029"/>
          <a:ext cx="7992888" cy="2746267"/>
        </p:xfrm>
        <a:graphic>
          <a:graphicData uri="http://schemas.openxmlformats.org/drawingml/2006/table">
            <a:tbl>
              <a:tblPr/>
              <a:tblGrid>
                <a:gridCol w="1332148"/>
                <a:gridCol w="1332148"/>
                <a:gridCol w="1332148"/>
                <a:gridCol w="1332148"/>
                <a:gridCol w="1332148"/>
                <a:gridCol w="1332148"/>
              </a:tblGrid>
              <a:tr h="1906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Field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Unit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Sample sequence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1-gram sequence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2-gram sequence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3-gram sequence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1906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Vernacular name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unigram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bigram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trigram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54115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Order of resulting </a:t>
                      </a:r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8" tooltip="Markov model"/>
                        </a:rPr>
                        <a:t>Markov model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effectLst/>
                        </a:rPr>
                        <a:t>0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effectLst/>
                        </a:rPr>
                        <a:t>2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35834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9" tooltip="Protein sequencing"/>
                        </a:rPr>
                        <a:t>Protein sequencing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0" tooltip="Amino acid"/>
                        </a:rPr>
                        <a:t>amino acid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 Cys-Gly-Leu-Ser-Trp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Cys, Gly, Leu, Ser, Trp,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Cys-Gly, Gly-Leu, Leu-Ser, Ser-Trp,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Cys-Gly-Leu, Gly-Leu-Ser, Leu-Ser-Trp,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54115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1" tooltip="DNA sequencing"/>
                        </a:rPr>
                        <a:t>DNA sequencing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2" tooltip="Base pair"/>
                        </a:rPr>
                        <a:t>base pair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…AGCTTCGA…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A, G, C, T, T, C, G, A,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AG, GC, CT, TT, TC, CG, GA,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AGC, GCT, CTT, TTC, TCG, CGA,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80990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3" tooltip="Computational linguistics"/>
                        </a:rPr>
                        <a:t>Computational linguistics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4" tooltip="Character (computing)"/>
                        </a:rPr>
                        <a:t>character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…to_be_or_not_to_be…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t, o, _, b, e, _, o, r, _, n, o, t, _, t, o, _, b, e,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to, o_, _b, be, e_, _o, or, r_, _n, no, ot, t_, _t, to, o_, _b, be,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to_, o_b, _be, be_, e_o, _or, or_, r_n, _no, not, ot_, t_t, _to, to_, o_b, _be,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35834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3" tooltip="Computational linguistics"/>
                        </a:rPr>
                        <a:t>Computational linguistics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6" tooltip="Word"/>
                        </a:rPr>
                        <a:t>word</a:t>
                      </a:r>
                      <a:endParaRPr lang="en-US" sz="900">
                        <a:effectLst/>
                      </a:endParaRP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 to be or not to be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to, be, or, not, to, be,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…, to be, be or, or not, not to, to be,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…, to be or, be or not, or not to, not to be, …</a:t>
                      </a:r>
                    </a:p>
                  </a:txBody>
                  <a:tcPr marL="46659" marR="46659" marT="23330" marB="233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87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641" y="2204864"/>
            <a:ext cx="7880812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def fix_unicode</a:t>
            </a:r>
            <a:r>
              <a:rPr lang="en-US" altLang="ko-KR" sz="1600" dirty="0"/>
              <a:t>(text):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return </a:t>
            </a:r>
            <a:r>
              <a:rPr lang="en-US" altLang="ko-KR" sz="1600" dirty="0"/>
              <a:t>text.replace(</a:t>
            </a:r>
            <a:r>
              <a:rPr lang="en-US" altLang="ko-KR" sz="1600" dirty="0"/>
              <a:t>u"\u2019", "'"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def get_document</a:t>
            </a:r>
            <a:r>
              <a:rPr lang="en-US" altLang="ko-KR" sz="1600" dirty="0"/>
              <a:t>():</a:t>
            </a:r>
            <a:br>
              <a:rPr lang="en-US" altLang="ko-KR" sz="1600" dirty="0"/>
            </a:br>
            <a:r>
              <a:rPr lang="en-US" altLang="ko-KR" sz="1600" dirty="0"/>
              <a:t>    url = </a:t>
            </a:r>
            <a:r>
              <a:rPr lang="en-US" altLang="ko-KR" sz="1600" dirty="0" smtClean="0">
                <a:hlinkClick r:id="rId2"/>
              </a:rPr>
              <a:t>http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radar.oreilly.com/2010/06/what-is-data-science.html</a:t>
            </a:r>
            <a:r>
              <a:rPr lang="en-US" altLang="ko-KR" sz="1600" dirty="0" smtClean="0"/>
              <a:t> # </a:t>
            </a:r>
            <a:r>
              <a:rPr lang="ko-KR" altLang="en-US" sz="1600" dirty="0" smtClean="0"/>
              <a:t>웹에서 확인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html = requests.get(url).</a:t>
            </a:r>
            <a:r>
              <a:rPr lang="en-US" altLang="ko-KR" sz="1600" dirty="0" smtClean="0"/>
              <a:t>text 		# html </a:t>
            </a:r>
            <a:r>
              <a:rPr lang="ko-KR" altLang="en-US" sz="1600" dirty="0" smtClean="0"/>
              <a:t>문서 얻기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soup = BeautifulSoup(html</a:t>
            </a:r>
            <a:r>
              <a:rPr lang="en-US" altLang="ko-KR" sz="1600" dirty="0"/>
              <a:t>, 'html5lib'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content = soup.find(</a:t>
            </a:r>
            <a:r>
              <a:rPr lang="en-US" altLang="ko-KR" sz="1600" dirty="0"/>
              <a:t>"div", "article-body"</a:t>
            </a:r>
            <a:r>
              <a:rPr lang="en-US" altLang="ko-KR" sz="1600" dirty="0"/>
              <a:t>)    </a:t>
            </a:r>
            <a:r>
              <a:rPr lang="en-US" altLang="ko-KR" sz="1600" dirty="0" smtClean="0"/>
              <a:t># </a:t>
            </a:r>
            <a:r>
              <a:rPr lang="en-US" altLang="ko-KR" sz="1600" dirty="0"/>
              <a:t>find article-body div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regex = </a:t>
            </a:r>
            <a:r>
              <a:rPr lang="en-US" altLang="ko-KR" sz="1600" dirty="0"/>
              <a:t>r"[\w']+|[\.]"                </a:t>
            </a:r>
            <a:r>
              <a:rPr lang="en-US" altLang="ko-KR" sz="1600" dirty="0" smtClean="0"/>
              <a:t># </a:t>
            </a:r>
            <a:r>
              <a:rPr lang="en-US" altLang="ko-KR" sz="1600" dirty="0"/>
              <a:t>matches a word or a </a:t>
            </a:r>
            <a:r>
              <a:rPr lang="en-US" altLang="ko-KR" sz="1600" dirty="0" smtClean="0"/>
              <a:t>period (\w: word, \.)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document = </a:t>
            </a:r>
            <a:r>
              <a:rPr lang="en-US" altLang="ko-KR" sz="1600" dirty="0" smtClean="0"/>
              <a:t>[]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for </a:t>
            </a:r>
            <a:r>
              <a:rPr lang="en-US" altLang="ko-KR" sz="1600" dirty="0"/>
              <a:t>paragraph </a:t>
            </a:r>
            <a:r>
              <a:rPr lang="en-US" altLang="ko-KR" sz="1600" dirty="0"/>
              <a:t>in </a:t>
            </a:r>
            <a:r>
              <a:rPr lang="en-US" altLang="ko-KR" sz="1600" dirty="0"/>
              <a:t>content(</a:t>
            </a:r>
            <a:r>
              <a:rPr lang="en-US" altLang="ko-KR" sz="1600" dirty="0"/>
              <a:t>"p"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    words = re.findall(regex</a:t>
            </a:r>
            <a:r>
              <a:rPr lang="en-US" altLang="ko-KR" sz="1600" dirty="0"/>
              <a:t>, </a:t>
            </a:r>
            <a:r>
              <a:rPr lang="en-US" altLang="ko-KR" sz="1600" dirty="0"/>
              <a:t>fix_unicode(paragraph.text))</a:t>
            </a:r>
            <a:br>
              <a:rPr lang="en-US" altLang="ko-KR" sz="1600" dirty="0"/>
            </a:br>
            <a:r>
              <a:rPr lang="en-US" altLang="ko-KR" sz="1600" dirty="0"/>
              <a:t>        document.extend(words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return </a:t>
            </a:r>
            <a:r>
              <a:rPr lang="en-US" altLang="ko-KR" sz="1600" dirty="0"/>
              <a:t>document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83641" y="183553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데이터 준비 프로그램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764704"/>
            <a:ext cx="3900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&lt;package install&gt;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beuutifulsoup, requests, html5lib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9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96926"/>
          </a:xfrm>
        </p:spPr>
        <p:txBody>
          <a:bodyPr/>
          <a:lstStyle/>
          <a:p>
            <a:r>
              <a:rPr lang="en-US" altLang="ko-KR" dirty="0" smtClean="0"/>
              <a:t>Bigram </a:t>
            </a:r>
            <a:r>
              <a:rPr lang="ko-KR" altLang="en-US" dirty="0" smtClean="0"/>
              <a:t>데이터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350003"/>
            <a:ext cx="675787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def generate_using_bigrams</a:t>
            </a:r>
            <a:r>
              <a:rPr lang="en-US" altLang="ko-KR" sz="1400" dirty="0"/>
              <a:t>(transitions):</a:t>
            </a:r>
            <a:br>
              <a:rPr lang="en-US" altLang="ko-KR" sz="1400" dirty="0"/>
            </a:br>
            <a:r>
              <a:rPr lang="en-US" altLang="ko-KR" sz="1400" dirty="0"/>
              <a:t>    current = </a:t>
            </a:r>
            <a:r>
              <a:rPr lang="en-US" altLang="ko-KR" sz="1400" dirty="0"/>
              <a:t>"."   # this means the next word will start a sentence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result = []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while True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next_word_candidates = transitions[current]    </a:t>
            </a:r>
            <a:r>
              <a:rPr lang="en-US" altLang="ko-KR" sz="1400" dirty="0"/>
              <a:t># bigrams (current, _)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/>
              <a:t>current = random.choice(next_word_candidates)  </a:t>
            </a:r>
            <a:r>
              <a:rPr lang="en-US" altLang="ko-KR" sz="1400" dirty="0"/>
              <a:t># choose one at random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/>
              <a:t>result.append(current)                         </a:t>
            </a:r>
            <a:r>
              <a:rPr lang="en-US" altLang="ko-KR" sz="1400" dirty="0"/>
              <a:t># append it to results</a:t>
            </a:r>
            <a:br>
              <a:rPr lang="en-US" altLang="ko-KR" sz="1400" dirty="0"/>
            </a:br>
            <a:r>
              <a:rPr lang="en-US" altLang="ko-KR" sz="1400" dirty="0"/>
              <a:t>        if </a:t>
            </a:r>
            <a:r>
              <a:rPr lang="en-US" altLang="ko-KR" sz="1400" dirty="0"/>
              <a:t>current == </a:t>
            </a:r>
            <a:r>
              <a:rPr lang="en-US" altLang="ko-KR" sz="1400" dirty="0"/>
              <a:t>"."</a:t>
            </a:r>
            <a:r>
              <a:rPr lang="en-US" altLang="ko-KR" sz="1400" dirty="0"/>
              <a:t>: </a:t>
            </a:r>
            <a:r>
              <a:rPr lang="en-US" altLang="ko-KR" sz="1400" dirty="0"/>
              <a:t>return " "</a:t>
            </a:r>
            <a:r>
              <a:rPr lang="en-US" altLang="ko-KR" sz="1400" dirty="0"/>
              <a:t>.join(result)     </a:t>
            </a:r>
            <a:r>
              <a:rPr lang="en-US" altLang="ko-KR" sz="1400" dirty="0"/>
              <a:t># if "." we're done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173486"/>
            <a:ext cx="399352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&lt;main&gt;</a:t>
            </a:r>
          </a:p>
          <a:p>
            <a:r>
              <a:rPr lang="en-US" altLang="ko-KR" sz="1400" dirty="0" smtClean="0"/>
              <a:t>document </a:t>
            </a:r>
            <a:r>
              <a:rPr lang="en-US" altLang="ko-KR" sz="1400" dirty="0"/>
              <a:t>= get_document()</a:t>
            </a:r>
            <a:br>
              <a:rPr lang="en-US" altLang="ko-KR" sz="1400" dirty="0"/>
            </a:br>
            <a:r>
              <a:rPr lang="en-US" altLang="ko-KR" sz="1400" dirty="0"/>
              <a:t>print(document)                 # </a:t>
            </a:r>
            <a:r>
              <a:rPr lang="ko-KR" altLang="en-US" sz="1400" dirty="0"/>
              <a:t>확인</a:t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bigrams = list(zip(document, document[1:]))</a:t>
            </a:r>
            <a:br>
              <a:rPr lang="en-US" altLang="ko-KR" sz="1400" dirty="0"/>
            </a:br>
            <a:r>
              <a:rPr lang="en-US" altLang="ko-KR" sz="1400" dirty="0"/>
              <a:t>transitions = defaultdict(list)</a:t>
            </a:r>
            <a:br>
              <a:rPr lang="en-US" altLang="ko-KR" sz="1400" dirty="0"/>
            </a:br>
            <a:r>
              <a:rPr lang="en-US" altLang="ko-KR" sz="1400" dirty="0"/>
              <a:t>for prev, current in bigrams:</a:t>
            </a:r>
            <a:br>
              <a:rPr lang="en-US" altLang="ko-KR" sz="1400" dirty="0"/>
            </a:br>
            <a:r>
              <a:rPr lang="en-US" altLang="ko-KR" sz="1400" dirty="0"/>
              <a:t>    transitions[prev].append(current)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random.seed(0)</a:t>
            </a:r>
            <a:br>
              <a:rPr lang="en-US" altLang="ko-KR" sz="1400" dirty="0"/>
            </a:br>
            <a:r>
              <a:rPr lang="en-US" altLang="ko-KR" sz="1400" dirty="0"/>
              <a:t>print("bigram sentences")</a:t>
            </a:r>
            <a:br>
              <a:rPr lang="en-US" altLang="ko-KR" sz="1400" dirty="0"/>
            </a:br>
            <a:r>
              <a:rPr lang="en-US" altLang="ko-KR" sz="1400" dirty="0"/>
              <a:t>for i in range(10):</a:t>
            </a:r>
            <a:br>
              <a:rPr lang="en-US" altLang="ko-KR" sz="1400" dirty="0"/>
            </a:br>
            <a:r>
              <a:rPr lang="en-US" altLang="ko-KR" sz="1400" dirty="0"/>
              <a:t>    print(i, generate_using_bigrams(transitions))</a:t>
            </a:r>
            <a:br>
              <a:rPr lang="en-US" altLang="ko-KR" sz="1400" dirty="0"/>
            </a:br>
            <a:r>
              <a:rPr lang="en-US" altLang="ko-KR" sz="1400" dirty="0"/>
              <a:t>print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82827"/>
            <a:ext cx="4536504" cy="198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48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1354" y="764704"/>
            <a:ext cx="8274050" cy="596926"/>
          </a:xfrm>
          <a:prstGeom prst="rect">
            <a:avLst/>
          </a:prstGeom>
        </p:spPr>
        <p:txBody>
          <a:bodyPr/>
          <a:lstStyle>
            <a:lvl1pPr>
              <a:def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1pPr>
            <a:lvl2pPr>
              <a:def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2pPr>
            <a:lvl3pPr>
              <a:def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3pPr>
            <a:lvl4pPr>
              <a:def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4pPr>
            <a:lvl5pPr>
              <a:def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5pPr>
          </a:lstStyle>
          <a:p>
            <a:pPr latinLnBrk="0"/>
            <a:r>
              <a:rPr lang="en-US" altLang="ko-KR" dirty="0" smtClean="0"/>
              <a:t>Trigram </a:t>
            </a:r>
            <a:r>
              <a:rPr lang="ko-KR" altLang="en-US" dirty="0" smtClean="0"/>
              <a:t>데이터 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549" y="4104362"/>
            <a:ext cx="5147563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def generate_using_trigrams</a:t>
            </a:r>
            <a:r>
              <a:rPr lang="en-US" altLang="ko-KR" sz="1200" dirty="0"/>
              <a:t>(starts</a:t>
            </a:r>
            <a:r>
              <a:rPr lang="en-US" altLang="ko-KR" sz="1200" dirty="0"/>
              <a:t>, </a:t>
            </a:r>
            <a:r>
              <a:rPr lang="en-US" altLang="ko-KR" sz="1200" dirty="0"/>
              <a:t>trigram_transitions):</a:t>
            </a:r>
            <a:br>
              <a:rPr lang="en-US" altLang="ko-KR" sz="1200" dirty="0"/>
            </a:br>
            <a:r>
              <a:rPr lang="en-US" altLang="ko-KR" sz="1200" dirty="0"/>
              <a:t>    current = random.choice(starts)   </a:t>
            </a:r>
            <a:r>
              <a:rPr lang="en-US" altLang="ko-KR" sz="1200" dirty="0"/>
              <a:t># choose a random starting word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prev = </a:t>
            </a:r>
            <a:r>
              <a:rPr lang="en-US" altLang="ko-KR" sz="1200" dirty="0"/>
              <a:t>"."                        # and precede it with a '.'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result = [current]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while True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next_word_candidates = trigram_transitions[(prev</a:t>
            </a:r>
            <a:r>
              <a:rPr lang="en-US" altLang="ko-KR" sz="1200" dirty="0"/>
              <a:t>, </a:t>
            </a:r>
            <a:r>
              <a:rPr lang="en-US" altLang="ko-KR" sz="1200" dirty="0"/>
              <a:t>current)]</a:t>
            </a:r>
            <a:br>
              <a:rPr lang="en-US" altLang="ko-KR" sz="1200" dirty="0"/>
            </a:br>
            <a:r>
              <a:rPr lang="en-US" altLang="ko-KR" sz="1200" dirty="0"/>
              <a:t>        next = random.choice(next_word_candidates)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   prev</a:t>
            </a:r>
            <a:r>
              <a:rPr lang="en-US" altLang="ko-KR" sz="1200" dirty="0"/>
              <a:t>, </a:t>
            </a:r>
            <a:r>
              <a:rPr lang="en-US" altLang="ko-KR" sz="1200" dirty="0"/>
              <a:t>current = current</a:t>
            </a:r>
            <a:r>
              <a:rPr lang="en-US" altLang="ko-KR" sz="1200" dirty="0"/>
              <a:t>, </a:t>
            </a:r>
            <a:r>
              <a:rPr lang="en-US" altLang="ko-KR" sz="1200" dirty="0"/>
              <a:t>next</a:t>
            </a:r>
            <a:br>
              <a:rPr lang="en-US" altLang="ko-KR" sz="1200" dirty="0"/>
            </a:br>
            <a:r>
              <a:rPr lang="en-US" altLang="ko-KR" sz="1200" dirty="0"/>
              <a:t>        result.append(current)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/>
              <a:t>if </a:t>
            </a:r>
            <a:r>
              <a:rPr lang="en-US" altLang="ko-KR" sz="1200" dirty="0"/>
              <a:t>current == </a:t>
            </a:r>
            <a:r>
              <a:rPr lang="en-US" altLang="ko-KR" sz="1200" dirty="0"/>
              <a:t>"."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-US" altLang="ko-KR" sz="1200" dirty="0"/>
              <a:t>return " "</a:t>
            </a:r>
            <a:r>
              <a:rPr lang="en-US" altLang="ko-KR" sz="1200" dirty="0"/>
              <a:t>.join(result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173486"/>
            <a:ext cx="476707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&lt;main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document </a:t>
            </a:r>
            <a:r>
              <a:rPr lang="en-US" altLang="ko-KR" sz="1200" dirty="0"/>
              <a:t>= get_document()</a:t>
            </a:r>
            <a:br>
              <a:rPr lang="en-US" altLang="ko-KR" sz="1200" dirty="0"/>
            </a:br>
            <a:r>
              <a:rPr lang="en-US" altLang="ko-KR" sz="1200" dirty="0"/>
              <a:t>print(document)                 # </a:t>
            </a:r>
            <a:r>
              <a:rPr lang="ko-KR" altLang="en-US" sz="1200" dirty="0" smtClean="0"/>
              <a:t>확인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trigrams = </a:t>
            </a:r>
            <a:r>
              <a:rPr lang="en-US" altLang="ko-KR" sz="1200" dirty="0"/>
              <a:t>list</a:t>
            </a:r>
            <a:r>
              <a:rPr lang="en-US" altLang="ko-KR" sz="1200" dirty="0"/>
              <a:t>(</a:t>
            </a:r>
            <a:r>
              <a:rPr lang="en-US" altLang="ko-KR" sz="1200" dirty="0"/>
              <a:t>zip</a:t>
            </a:r>
            <a:r>
              <a:rPr lang="en-US" altLang="ko-KR" sz="1200" dirty="0"/>
              <a:t>(document</a:t>
            </a:r>
            <a:r>
              <a:rPr lang="en-US" altLang="ko-KR" sz="1200" dirty="0"/>
              <a:t>, </a:t>
            </a:r>
            <a:r>
              <a:rPr lang="en-US" altLang="ko-KR" sz="1200" dirty="0"/>
              <a:t>document[</a:t>
            </a:r>
            <a:r>
              <a:rPr lang="en-US" altLang="ko-KR" sz="1200" dirty="0"/>
              <a:t>1</a:t>
            </a:r>
            <a:r>
              <a:rPr lang="en-US" altLang="ko-KR" sz="1200" dirty="0"/>
              <a:t>:]</a:t>
            </a:r>
            <a:r>
              <a:rPr lang="en-US" altLang="ko-KR" sz="1200" dirty="0"/>
              <a:t>, </a:t>
            </a:r>
            <a:r>
              <a:rPr lang="en-US" altLang="ko-KR" sz="1200" dirty="0"/>
              <a:t>document[</a:t>
            </a:r>
            <a:r>
              <a:rPr lang="en-US" altLang="ko-KR" sz="1200" dirty="0"/>
              <a:t>2</a:t>
            </a:r>
            <a:r>
              <a:rPr lang="en-US" altLang="ko-KR" sz="1200" dirty="0"/>
              <a:t>:]))</a:t>
            </a:r>
            <a:br>
              <a:rPr lang="en-US" altLang="ko-KR" sz="1200" dirty="0"/>
            </a:br>
            <a:r>
              <a:rPr lang="en-US" altLang="ko-KR" sz="1200" dirty="0"/>
              <a:t>trigram_transitions = defaultdict(</a:t>
            </a:r>
            <a:r>
              <a:rPr lang="en-US" altLang="ko-KR" sz="1200" dirty="0"/>
              <a:t>list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starts = []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for </a:t>
            </a:r>
            <a:r>
              <a:rPr lang="en-US" altLang="ko-KR" sz="1200" dirty="0"/>
              <a:t>prev</a:t>
            </a:r>
            <a:r>
              <a:rPr lang="en-US" altLang="ko-KR" sz="1200" dirty="0"/>
              <a:t>, </a:t>
            </a:r>
            <a:r>
              <a:rPr lang="en-US" altLang="ko-KR" sz="1200" dirty="0"/>
              <a:t>current</a:t>
            </a:r>
            <a:r>
              <a:rPr lang="en-US" altLang="ko-KR" sz="1200" dirty="0"/>
              <a:t>, </a:t>
            </a:r>
            <a:r>
              <a:rPr lang="en-US" altLang="ko-KR" sz="1200" dirty="0"/>
              <a:t>next </a:t>
            </a:r>
            <a:r>
              <a:rPr lang="en-US" altLang="ko-KR" sz="1200" dirty="0"/>
              <a:t>in </a:t>
            </a:r>
            <a:r>
              <a:rPr lang="en-US" altLang="ko-KR" sz="1200" dirty="0"/>
              <a:t>trigrams: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if </a:t>
            </a:r>
            <a:r>
              <a:rPr lang="en-US" altLang="ko-KR" sz="1200" dirty="0"/>
              <a:t>prev == </a:t>
            </a:r>
            <a:r>
              <a:rPr lang="en-US" altLang="ko-KR" sz="1200" dirty="0"/>
              <a:t>"."</a:t>
            </a:r>
            <a:r>
              <a:rPr lang="en-US" altLang="ko-KR" sz="1200" dirty="0"/>
              <a:t>:              </a:t>
            </a:r>
            <a:r>
              <a:rPr lang="en-US" altLang="ko-KR" sz="1200" dirty="0"/>
              <a:t># if the previous "word" was a period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/>
              <a:t>starts.append(current)   </a:t>
            </a:r>
            <a:r>
              <a:rPr lang="en-US" altLang="ko-KR" sz="1200" dirty="0"/>
              <a:t># then this is a start </a:t>
            </a:r>
            <a:r>
              <a:rPr lang="en-US" altLang="ko-KR" sz="1200" dirty="0" smtClean="0"/>
              <a:t>word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trigram_transitions[(prev</a:t>
            </a:r>
            <a:r>
              <a:rPr lang="en-US" altLang="ko-KR" sz="1200" dirty="0"/>
              <a:t>, </a:t>
            </a:r>
            <a:r>
              <a:rPr lang="en-US" altLang="ko-KR" sz="1200" dirty="0"/>
              <a:t>current)].append(next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print</a:t>
            </a:r>
            <a:r>
              <a:rPr lang="en-US" altLang="ko-KR" sz="1200" dirty="0"/>
              <a:t>(</a:t>
            </a:r>
            <a:r>
              <a:rPr lang="en-US" altLang="ko-KR" sz="1200" dirty="0"/>
              <a:t>"trigram sentences"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for </a:t>
            </a:r>
            <a:r>
              <a:rPr lang="en-US" altLang="ko-KR" sz="1200" dirty="0"/>
              <a:t>i </a:t>
            </a:r>
            <a:r>
              <a:rPr lang="en-US" altLang="ko-KR" sz="1200" dirty="0"/>
              <a:t>in range</a:t>
            </a:r>
            <a:r>
              <a:rPr lang="en-US" altLang="ko-KR" sz="1200" dirty="0"/>
              <a:t>(</a:t>
            </a:r>
            <a:r>
              <a:rPr lang="en-US" altLang="ko-KR" sz="1200" dirty="0"/>
              <a:t>10</a:t>
            </a:r>
            <a:r>
              <a:rPr lang="en-US" altLang="ko-KR" sz="1200" dirty="0"/>
              <a:t>):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print</a:t>
            </a:r>
            <a:r>
              <a:rPr lang="en-US" altLang="ko-KR" sz="1200" dirty="0"/>
              <a:t>(i</a:t>
            </a:r>
            <a:r>
              <a:rPr lang="en-US" altLang="ko-KR" sz="1200" dirty="0"/>
              <a:t>, </a:t>
            </a:r>
            <a:r>
              <a:rPr lang="en-US" altLang="ko-KR" sz="1200" dirty="0"/>
              <a:t>generate_using_trigrams(starts</a:t>
            </a:r>
            <a:r>
              <a:rPr lang="en-US" altLang="ko-KR" sz="1200" dirty="0"/>
              <a:t>, </a:t>
            </a:r>
            <a:r>
              <a:rPr lang="en-US" altLang="ko-KR" sz="1200" dirty="0"/>
              <a:t>trigram_transitions))</a:t>
            </a:r>
            <a:br>
              <a:rPr lang="en-US" altLang="ko-KR" sz="1200" dirty="0"/>
            </a:br>
            <a:r>
              <a:rPr lang="en-US" altLang="ko-KR" sz="1200" dirty="0"/>
              <a:t>print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55" y="4120852"/>
            <a:ext cx="3133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8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15951</TotalTime>
  <Words>442</Words>
  <Application>Microsoft Office PowerPoint</Application>
  <PresentationFormat>화면 슬라이드 쇼(4:3)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19장 자연어처리       (NLP:Natural Language Processing)</vt:lpstr>
      <vt:lpstr>개요</vt:lpstr>
      <vt:lpstr>PowerPoint 프레젠테이션</vt:lpstr>
      <vt:lpstr>20.1 워드클라우드</vt:lpstr>
      <vt:lpstr>PowerPoint 프레젠테이션</vt:lpstr>
      <vt:lpstr>20.2 n-gram 모델 </vt:lpstr>
      <vt:lpstr>PowerPoint 프레젠테이션</vt:lpstr>
      <vt:lpstr>PowerPoint 프레젠테이션</vt:lpstr>
      <vt:lpstr>PowerPoint 프레젠테이션</vt:lpstr>
      <vt:lpstr>20.3 문법 (생략)</vt:lpstr>
      <vt:lpstr>20.4 여담: 깁스 샘플링 (생략)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685</cp:revision>
  <cp:lastPrinted>2018-11-05T02:39:27Z</cp:lastPrinted>
  <dcterms:created xsi:type="dcterms:W3CDTF">2008-12-08T12:41:31Z</dcterms:created>
  <dcterms:modified xsi:type="dcterms:W3CDTF">2019-05-19T23:33:59Z</dcterms:modified>
</cp:coreProperties>
</file>