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71" r:id="rId2"/>
    <p:sldId id="500" r:id="rId3"/>
    <p:sldId id="501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421" r:id="rId19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24</a:t>
            </a:r>
            <a:r>
              <a:rPr lang="ko-KR" altLang="en-US" sz="2800" dirty="0" smtClean="0"/>
              <a:t>장 맵리듀스</a:t>
            </a:r>
            <a:r>
              <a:rPr lang="en-US" altLang="ko-KR" sz="2800" dirty="0" smtClean="0"/>
              <a:t>(MapReduce)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96" y="1471012"/>
            <a:ext cx="7040880" cy="404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77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대문자로 만드는 </a:t>
            </a:r>
            <a:r>
              <a:rPr lang="en-US" altLang="ko-KR" dirty="0" smtClean="0"/>
              <a:t>Mapper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0" dirty="0"/>
              <a:t>문자리스트</a:t>
            </a:r>
            <a:r>
              <a:rPr lang="en-US" altLang="ko-KR" dirty="0"/>
              <a:t>Mapper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628800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Let map(k</a:t>
            </a:r>
            <a:r>
              <a:rPr lang="en-US" altLang="ko-KR" b="1" dirty="0"/>
              <a:t>, v) =</a:t>
            </a:r>
            <a:endParaRPr lang="en-US" altLang="ko-KR" dirty="0"/>
          </a:p>
          <a:p>
            <a:r>
              <a:rPr lang="en-US" altLang="ko-KR" b="1" dirty="0" smtClean="0"/>
              <a:t>    emit(</a:t>
            </a:r>
            <a:r>
              <a:rPr lang="en-US" altLang="ko-KR" b="1" dirty="0" err="1" smtClean="0"/>
              <a:t>k.toUpper</a:t>
            </a:r>
            <a:r>
              <a:rPr lang="en-US" altLang="ko-KR" b="1" dirty="0"/>
              <a:t>(), </a:t>
            </a:r>
            <a:r>
              <a:rPr lang="en-US" altLang="ko-KR" b="1" dirty="0" err="1"/>
              <a:t>v.toUpper</a:t>
            </a:r>
            <a:r>
              <a:rPr lang="en-US" altLang="ko-KR" b="1" dirty="0" smtClean="0"/>
              <a:t>())</a:t>
            </a:r>
          </a:p>
          <a:p>
            <a:endParaRPr lang="en-US" altLang="ko-KR" dirty="0"/>
          </a:p>
          <a:p>
            <a:r>
              <a:rPr lang="en-US" altLang="ko-KR" b="1" dirty="0"/>
              <a:t>(“foo”, “bar”)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b="1" dirty="0" smtClean="0"/>
              <a:t>(“</a:t>
            </a:r>
            <a:r>
              <a:rPr lang="en-US" altLang="ko-KR" b="1" dirty="0"/>
              <a:t>FOO”, “BAR”)</a:t>
            </a:r>
            <a:endParaRPr lang="en-US" altLang="ko-KR" dirty="0"/>
          </a:p>
          <a:p>
            <a:r>
              <a:rPr lang="en-US" altLang="ko-KR" b="1" dirty="0"/>
              <a:t>(“Foo”, “other”)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b="1" dirty="0" smtClean="0"/>
              <a:t>(“</a:t>
            </a:r>
            <a:r>
              <a:rPr lang="en-US" altLang="ko-KR" b="1" dirty="0"/>
              <a:t>FOO”, “OTHER”)</a:t>
            </a:r>
            <a:endParaRPr lang="en-US" altLang="ko-KR" dirty="0"/>
          </a:p>
          <a:p>
            <a:r>
              <a:rPr lang="en-US" altLang="ko-KR" b="1" dirty="0"/>
              <a:t>(“key2”, “data”)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b="1" dirty="0" smtClean="0"/>
              <a:t>(“</a:t>
            </a:r>
            <a:r>
              <a:rPr lang="en-US" altLang="ko-KR" b="1" dirty="0"/>
              <a:t>KEY2”, “DATA”)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4293096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let map(k, v) =</a:t>
            </a:r>
            <a:endParaRPr lang="en-US" altLang="ko-KR" dirty="0"/>
          </a:p>
          <a:p>
            <a:r>
              <a:rPr lang="en-US" altLang="ko-KR" b="1" dirty="0" smtClean="0"/>
              <a:t>   for each </a:t>
            </a:r>
            <a:r>
              <a:rPr lang="en-US" altLang="ko-KR" b="1" dirty="0"/>
              <a:t>char c </a:t>
            </a:r>
            <a:r>
              <a:rPr lang="en-US" altLang="ko-KR" b="1" dirty="0" err="1"/>
              <a:t>inv</a:t>
            </a:r>
            <a:r>
              <a:rPr lang="en-US" altLang="ko-KR" b="1" dirty="0"/>
              <a:t>:</a:t>
            </a:r>
            <a:endParaRPr lang="en-US" altLang="ko-KR" dirty="0"/>
          </a:p>
          <a:p>
            <a:r>
              <a:rPr lang="en-US" altLang="ko-KR" b="1" dirty="0" smtClean="0"/>
              <a:t>        emit(k</a:t>
            </a:r>
            <a:r>
              <a:rPr lang="en-US" altLang="ko-KR" b="1" dirty="0"/>
              <a:t>, c</a:t>
            </a:r>
            <a:r>
              <a:rPr lang="en-US" altLang="ko-KR" b="1" dirty="0" smtClean="0"/>
              <a:t>)</a:t>
            </a:r>
          </a:p>
          <a:p>
            <a:endParaRPr lang="en-US" altLang="ko-KR" dirty="0"/>
          </a:p>
          <a:p>
            <a:r>
              <a:rPr lang="pt-BR" altLang="ko-KR" b="1" dirty="0"/>
              <a:t>(“A”, “cats”) </a:t>
            </a:r>
            <a:r>
              <a:rPr lang="pt-BR" altLang="ko-KR" dirty="0" smtClean="0">
                <a:sym typeface="Wingdings" pitchFamily="2" charset="2"/>
              </a:rPr>
              <a:t> </a:t>
            </a:r>
            <a:r>
              <a:rPr lang="pt-BR" altLang="ko-KR" b="1" dirty="0" smtClean="0"/>
              <a:t>(“</a:t>
            </a:r>
            <a:r>
              <a:rPr lang="pt-BR" altLang="ko-KR" b="1" dirty="0"/>
              <a:t>A”, “c”), (“A”, “a</a:t>
            </a:r>
            <a:r>
              <a:rPr lang="pt-BR" altLang="ko-KR" b="1" dirty="0" smtClean="0"/>
              <a:t>”),</a:t>
            </a:r>
            <a:r>
              <a:rPr lang="pt-BR" altLang="ko-KR" dirty="0"/>
              <a:t> </a:t>
            </a:r>
            <a:r>
              <a:rPr lang="pt-BR" altLang="ko-KR" b="1" dirty="0" smtClean="0"/>
              <a:t>(“</a:t>
            </a:r>
            <a:r>
              <a:rPr lang="pt-BR" altLang="ko-KR" b="1" dirty="0"/>
              <a:t>A”, “t</a:t>
            </a:r>
            <a:r>
              <a:rPr lang="pt-BR" altLang="ko-KR" b="1" dirty="0" smtClean="0"/>
              <a:t>”), (“</a:t>
            </a:r>
            <a:r>
              <a:rPr lang="pt-BR" altLang="ko-KR" b="1" dirty="0"/>
              <a:t>A”, “s”)</a:t>
            </a:r>
            <a:endParaRPr lang="pt-BR" altLang="ko-KR" dirty="0"/>
          </a:p>
          <a:p>
            <a:r>
              <a:rPr lang="pt-BR" altLang="ko-KR" b="1" dirty="0"/>
              <a:t>(“B”, “hi”) </a:t>
            </a:r>
            <a:r>
              <a:rPr lang="pt-BR" altLang="ko-KR" b="1" dirty="0">
                <a:sym typeface="Wingdings" pitchFamily="2" charset="2"/>
              </a:rPr>
              <a:t> </a:t>
            </a:r>
            <a:r>
              <a:rPr lang="pt-BR" altLang="ko-KR" b="1" dirty="0" smtClean="0"/>
              <a:t>(“</a:t>
            </a:r>
            <a:r>
              <a:rPr lang="pt-BR" altLang="ko-KR" b="1" dirty="0"/>
              <a:t>B”, “h”), (“B”, “i”)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93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솟수</a:t>
            </a:r>
            <a:r>
              <a:rPr lang="ko-KR" altLang="en-US" dirty="0" smtClean="0"/>
              <a:t> 출력 </a:t>
            </a:r>
            <a:r>
              <a:rPr lang="en-US" altLang="ko-KR" dirty="0" smtClean="0"/>
              <a:t>Mapper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628800"/>
            <a:ext cx="43872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Let map(k</a:t>
            </a:r>
            <a:r>
              <a:rPr lang="en-US" altLang="ko-KR" b="1" dirty="0"/>
              <a:t>, v) =</a:t>
            </a:r>
            <a:endParaRPr lang="en-US" altLang="ko-KR" dirty="0"/>
          </a:p>
          <a:p>
            <a:r>
              <a:rPr lang="en-US" altLang="ko-KR" b="1" dirty="0" smtClean="0"/>
              <a:t>           if( </a:t>
            </a:r>
            <a:r>
              <a:rPr lang="en-US" altLang="ko-KR" b="1" dirty="0" err="1" smtClean="0"/>
              <a:t>isPrime</a:t>
            </a:r>
            <a:r>
              <a:rPr lang="en-US" altLang="ko-KR" b="1" dirty="0" smtClean="0"/>
              <a:t>(v) ) </a:t>
            </a:r>
            <a:r>
              <a:rPr lang="en-US" altLang="ko-KR" b="1" dirty="0"/>
              <a:t>then emit(k, v)</a:t>
            </a:r>
            <a:endParaRPr lang="en-US" altLang="ko-KR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(“</a:t>
            </a:r>
            <a:r>
              <a:rPr lang="en-US" altLang="ko-KR" b="1" dirty="0"/>
              <a:t>foo”, 7)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b="1" dirty="0" smtClean="0"/>
              <a:t>(“</a:t>
            </a:r>
            <a:r>
              <a:rPr lang="en-US" altLang="ko-KR" b="1" dirty="0"/>
              <a:t>foo”, 7)</a:t>
            </a:r>
            <a:endParaRPr lang="en-US" altLang="ko-KR" dirty="0"/>
          </a:p>
          <a:p>
            <a:r>
              <a:rPr lang="en-US" altLang="ko-KR" b="1" dirty="0"/>
              <a:t>(“test”, 10) </a:t>
            </a:r>
            <a:r>
              <a:rPr lang="en-US" altLang="ko-KR" b="1" dirty="0" smtClean="0">
                <a:sym typeface="Wingdings" pitchFamily="2" charset="2"/>
              </a:rPr>
              <a:t> </a:t>
            </a:r>
            <a:r>
              <a:rPr lang="en-US" altLang="ko-KR" i="1" dirty="0" smtClean="0"/>
              <a:t>(</a:t>
            </a:r>
            <a:r>
              <a:rPr lang="en-US" altLang="ko-KR" i="1" dirty="0"/>
              <a:t>nothing</a:t>
            </a:r>
            <a:r>
              <a:rPr lang="en-US" altLang="ko-KR" i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17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" y="1677516"/>
            <a:ext cx="752094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37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총계 </a:t>
            </a:r>
            <a:r>
              <a:rPr lang="en-US" altLang="ko-KR" dirty="0" smtClean="0"/>
              <a:t>Reducer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612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let reduce(k, </a:t>
            </a:r>
            <a:r>
              <a:rPr lang="en-US" altLang="ko-KR" b="1" dirty="0" err="1"/>
              <a:t>vals</a:t>
            </a:r>
            <a:r>
              <a:rPr lang="en-US" altLang="ko-KR" b="1" dirty="0"/>
              <a:t>) = </a:t>
            </a:r>
            <a:endParaRPr lang="en-US" altLang="ko-KR" dirty="0"/>
          </a:p>
          <a:p>
            <a:r>
              <a:rPr lang="en-US" altLang="ko-KR" b="1" dirty="0" smtClean="0"/>
              <a:t>    sum </a:t>
            </a:r>
            <a:r>
              <a:rPr lang="en-US" altLang="ko-KR" b="1" dirty="0"/>
              <a:t>= 0</a:t>
            </a:r>
            <a:endParaRPr lang="en-US" altLang="ko-KR" dirty="0"/>
          </a:p>
          <a:p>
            <a:r>
              <a:rPr lang="en-US" altLang="ko-KR" b="1" dirty="0" smtClean="0"/>
              <a:t>    for each </a:t>
            </a:r>
            <a:r>
              <a:rPr lang="en-US" altLang="ko-KR" b="1" dirty="0" err="1"/>
              <a:t>int</a:t>
            </a:r>
            <a:r>
              <a:rPr lang="en-US" altLang="ko-KR" b="1" dirty="0"/>
              <a:t> v in </a:t>
            </a:r>
            <a:r>
              <a:rPr lang="en-US" altLang="ko-KR" b="1" dirty="0" err="1"/>
              <a:t>vals</a:t>
            </a:r>
            <a:r>
              <a:rPr lang="en-US" altLang="ko-KR" b="1" dirty="0"/>
              <a:t>:</a:t>
            </a:r>
            <a:endParaRPr lang="en-US" altLang="ko-KR" dirty="0"/>
          </a:p>
          <a:p>
            <a:r>
              <a:rPr lang="en-US" altLang="ko-KR" b="1" dirty="0" smtClean="0"/>
              <a:t>         sum </a:t>
            </a:r>
            <a:r>
              <a:rPr lang="en-US" altLang="ko-KR" b="1" dirty="0"/>
              <a:t>+= v</a:t>
            </a:r>
            <a:endParaRPr lang="en-US" altLang="ko-KR" dirty="0"/>
          </a:p>
          <a:p>
            <a:r>
              <a:rPr lang="en-US" altLang="ko-KR" b="1" dirty="0" smtClean="0"/>
              <a:t>    emit(k</a:t>
            </a:r>
            <a:r>
              <a:rPr lang="en-US" altLang="ko-KR" b="1" dirty="0"/>
              <a:t>, sum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pt-BR" altLang="ko-KR" b="1" dirty="0"/>
              <a:t>(“A”, [42, 100, 312]) </a:t>
            </a:r>
            <a:r>
              <a:rPr lang="pt-BR" altLang="ko-KR" dirty="0" smtClean="0">
                <a:sym typeface="Wingdings" pitchFamily="2" charset="2"/>
              </a:rPr>
              <a:t> </a:t>
            </a:r>
            <a:r>
              <a:rPr lang="pt-BR" altLang="ko-KR" b="1" dirty="0" smtClean="0"/>
              <a:t>(“</a:t>
            </a:r>
            <a:r>
              <a:rPr lang="pt-BR" altLang="ko-KR" b="1" dirty="0"/>
              <a:t>A”, 454)</a:t>
            </a:r>
            <a:endParaRPr lang="pt-BR" altLang="ko-KR" dirty="0"/>
          </a:p>
          <a:p>
            <a:r>
              <a:rPr lang="en-US" altLang="ko-KR" b="1" dirty="0"/>
              <a:t>(“B”, [12, 6, -2]) </a:t>
            </a:r>
            <a:r>
              <a:rPr lang="pt-BR" altLang="ko-KR" dirty="0">
                <a:sym typeface="Wingdings" pitchFamily="2" charset="2"/>
              </a:rPr>
              <a:t> </a:t>
            </a:r>
            <a:r>
              <a:rPr lang="en-US" altLang="ko-KR" b="1" dirty="0" smtClean="0"/>
              <a:t>(“</a:t>
            </a:r>
            <a:r>
              <a:rPr lang="en-US" altLang="ko-KR" b="1" dirty="0"/>
              <a:t>B”, 16)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43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단어 빈도수 계산</a:t>
            </a:r>
            <a:endParaRPr lang="en-US" altLang="ko-KR" dirty="0" smtClean="0"/>
          </a:p>
          <a:p>
            <a:pPr lvl="1"/>
            <a:r>
              <a:rPr lang="en-US" altLang="ko-KR" b="0" dirty="0"/>
              <a:t>map (k1,v1) → list(k2,v2)</a:t>
            </a:r>
          </a:p>
          <a:p>
            <a:pPr lvl="1"/>
            <a:r>
              <a:rPr lang="en-US" altLang="ko-KR" b="0" dirty="0" smtClean="0"/>
              <a:t>reduce </a:t>
            </a:r>
            <a:r>
              <a:rPr lang="en-US" altLang="ko-KR" b="0" dirty="0"/>
              <a:t>(k2, list (v2)) → </a:t>
            </a:r>
            <a:r>
              <a:rPr lang="en-US" altLang="ko-KR" dirty="0" smtClean="0"/>
              <a:t>sum</a:t>
            </a:r>
            <a:r>
              <a:rPr lang="en-US" altLang="ko-KR" b="0" dirty="0" smtClean="0"/>
              <a:t>(v2</a:t>
            </a:r>
            <a:r>
              <a:rPr lang="en-US" altLang="ko-KR" b="0" dirty="0"/>
              <a:t>)</a:t>
            </a:r>
          </a:p>
          <a:p>
            <a:pPr lvl="1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735081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91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Combine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" y="1469866"/>
            <a:ext cx="6911340" cy="445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282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 smtClean="0"/>
              <a:t>단어빈도수계산 </a:t>
            </a:r>
            <a:r>
              <a:rPr lang="en-US" altLang="ko-KR" dirty="0" smtClean="0"/>
              <a:t>with </a:t>
            </a:r>
            <a:r>
              <a:rPr lang="en-US" altLang="ko-KR" dirty="0"/>
              <a:t>Combiner 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62917"/>
            <a:ext cx="7056784" cy="4746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129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MapReduce</a:t>
            </a:r>
          </a:p>
          <a:p>
            <a:pPr lvl="1"/>
            <a:r>
              <a:rPr lang="ko-KR" altLang="en-US" dirty="0" smtClean="0"/>
              <a:t>빅데이터를 병렬처리할 때 사용하는 프로그래밍 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원리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Mapper</a:t>
            </a:r>
            <a:r>
              <a:rPr lang="ko-KR" altLang="en-US" dirty="0" smtClean="0"/>
              <a:t>함수로 각 아이템을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이상의 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 쌍으로 변환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키르 가진 모든 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 쌍을 모은다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Reducer </a:t>
            </a:r>
            <a:r>
              <a:rPr lang="ko-KR" altLang="en-US" dirty="0" smtClean="0"/>
              <a:t>함수로 같은 키를 가진 쌍들에 대해 원하는 방식으로 처리된 값을 반환한다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178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24.1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단어수 세게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맵리듀스 없이 단어의 빈도 수 세기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484784"/>
            <a:ext cx="48000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/>
              <a:t>math</a:t>
            </a:r>
            <a:r>
              <a:rPr lang="en-US" altLang="ko-KR" dirty="0"/>
              <a:t>, </a:t>
            </a:r>
            <a:r>
              <a:rPr lang="en-US" altLang="ko-KR" dirty="0"/>
              <a:t>random</a:t>
            </a:r>
            <a:r>
              <a:rPr lang="en-US" altLang="ko-KR" dirty="0"/>
              <a:t>, </a:t>
            </a:r>
            <a:r>
              <a:rPr lang="en-US" altLang="ko-KR" dirty="0"/>
              <a:t>re</a:t>
            </a:r>
            <a:r>
              <a:rPr lang="en-US" altLang="ko-KR" dirty="0"/>
              <a:t>, </a:t>
            </a:r>
            <a:r>
              <a:rPr lang="en-US" altLang="ko-KR" dirty="0"/>
              <a:t>datetime</a:t>
            </a:r>
            <a:br>
              <a:rPr lang="en-US" altLang="ko-KR" dirty="0"/>
            </a:br>
            <a:r>
              <a:rPr lang="en-US" altLang="ko-KR" dirty="0"/>
              <a:t>from </a:t>
            </a:r>
            <a:r>
              <a:rPr lang="en-US" altLang="ko-KR" dirty="0"/>
              <a:t>collections </a:t>
            </a:r>
            <a:r>
              <a:rPr lang="en-US" altLang="ko-KR" dirty="0"/>
              <a:t>import </a:t>
            </a:r>
            <a:r>
              <a:rPr lang="en-US" altLang="ko-KR" dirty="0"/>
              <a:t>defaultdict</a:t>
            </a:r>
            <a:r>
              <a:rPr lang="en-US" altLang="ko-KR" dirty="0"/>
              <a:t>, </a:t>
            </a:r>
            <a:r>
              <a:rPr lang="en-US" altLang="ko-KR" dirty="0"/>
              <a:t>Counter</a:t>
            </a:r>
            <a:br>
              <a:rPr lang="en-US" altLang="ko-KR" dirty="0"/>
            </a:br>
            <a:r>
              <a:rPr lang="en-US" altLang="ko-KR" dirty="0"/>
              <a:t>from </a:t>
            </a:r>
            <a:r>
              <a:rPr lang="en-US" altLang="ko-KR" dirty="0"/>
              <a:t>functools </a:t>
            </a:r>
            <a:r>
              <a:rPr lang="en-US" altLang="ko-KR" dirty="0"/>
              <a:t>import </a:t>
            </a:r>
            <a:r>
              <a:rPr lang="en-US" altLang="ko-KR" dirty="0"/>
              <a:t>partial</a:t>
            </a:r>
            <a:br>
              <a:rPr lang="en-US" altLang="ko-KR" dirty="0"/>
            </a:br>
            <a:r>
              <a:rPr lang="en-US" altLang="ko-KR" dirty="0"/>
              <a:t>from </a:t>
            </a:r>
            <a:r>
              <a:rPr lang="en-US" altLang="ko-KR" dirty="0"/>
              <a:t>naive_bayes </a:t>
            </a:r>
            <a:r>
              <a:rPr lang="en-US" altLang="ko-KR" dirty="0"/>
              <a:t>import </a:t>
            </a:r>
            <a:r>
              <a:rPr lang="en-US" altLang="ko-KR" dirty="0"/>
              <a:t>tokenize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smtClean="0"/>
              <a:t>def </a:t>
            </a:r>
            <a:r>
              <a:rPr lang="en-US" altLang="ko-KR" dirty="0"/>
              <a:t>word_count_old</a:t>
            </a:r>
            <a:r>
              <a:rPr lang="en-US" altLang="ko-KR" dirty="0"/>
              <a:t>(documents):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i="1" dirty="0"/>
              <a:t>"""word count not using MapReduce"""</a:t>
            </a:r>
            <a:br>
              <a:rPr lang="en-US" altLang="ko-KR" i="1" dirty="0"/>
            </a:br>
            <a:r>
              <a:rPr lang="en-US" altLang="ko-KR" i="1" dirty="0"/>
              <a:t>    </a:t>
            </a:r>
            <a:r>
              <a:rPr lang="en-US" altLang="ko-KR" dirty="0"/>
              <a:t>return </a:t>
            </a:r>
            <a:r>
              <a:rPr lang="en-US" altLang="ko-KR" dirty="0"/>
              <a:t>Counter(word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/>
              <a:t>for </a:t>
            </a:r>
            <a:r>
              <a:rPr lang="en-US" altLang="ko-KR" dirty="0"/>
              <a:t>document </a:t>
            </a:r>
            <a:r>
              <a:rPr lang="en-US" altLang="ko-KR" dirty="0"/>
              <a:t>in </a:t>
            </a:r>
            <a:r>
              <a:rPr lang="en-US" altLang="ko-KR" dirty="0"/>
              <a:t>documents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/>
              <a:t>for </a:t>
            </a:r>
            <a:r>
              <a:rPr lang="en-US" altLang="ko-KR" dirty="0"/>
              <a:t>word </a:t>
            </a:r>
            <a:r>
              <a:rPr lang="en-US" altLang="ko-KR" dirty="0"/>
              <a:t>in </a:t>
            </a:r>
            <a:r>
              <a:rPr lang="en-US" altLang="ko-KR" dirty="0"/>
              <a:t>tokenize(document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34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764704"/>
            <a:ext cx="8274050" cy="5326083"/>
          </a:xfrm>
        </p:spPr>
        <p:txBody>
          <a:bodyPr/>
          <a:lstStyle/>
          <a:p>
            <a:r>
              <a:rPr lang="en-US" altLang="ko-KR" dirty="0" smtClean="0"/>
              <a:t>Mapper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Reducer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Word Counter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61784"/>
            <a:ext cx="569668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def wc_mapper</a:t>
            </a:r>
            <a:r>
              <a:rPr lang="en-US" altLang="ko-KR" sz="1400" dirty="0"/>
              <a:t>(document):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i="1" dirty="0"/>
              <a:t>"""for each word in the document, emit (word,1)"""</a:t>
            </a:r>
            <a:br>
              <a:rPr lang="en-US" altLang="ko-KR" sz="1400" i="1" dirty="0"/>
            </a:br>
            <a:r>
              <a:rPr lang="en-US" altLang="ko-KR" sz="1400" i="1" dirty="0"/>
              <a:t>    </a:t>
            </a:r>
            <a:r>
              <a:rPr lang="en-US" altLang="ko-KR" sz="1400" dirty="0"/>
              <a:t>for </a:t>
            </a:r>
            <a:r>
              <a:rPr lang="en-US" altLang="ko-KR" sz="1400" dirty="0"/>
              <a:t>word </a:t>
            </a:r>
            <a:r>
              <a:rPr lang="en-US" altLang="ko-KR" sz="1400" dirty="0"/>
              <a:t>in </a:t>
            </a:r>
            <a:r>
              <a:rPr lang="en-US" altLang="ko-KR" sz="1400" dirty="0"/>
              <a:t>tokenize(document):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/>
              <a:t>yield </a:t>
            </a:r>
            <a:r>
              <a:rPr lang="en-US" altLang="ko-KR" sz="1400" dirty="0"/>
              <a:t>(word</a:t>
            </a:r>
            <a:r>
              <a:rPr lang="en-US" altLang="ko-KR" sz="1400" dirty="0"/>
              <a:t>, 1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def wc_reducer</a:t>
            </a:r>
            <a:r>
              <a:rPr lang="en-US" altLang="ko-KR" sz="1400" dirty="0"/>
              <a:t>(word</a:t>
            </a:r>
            <a:r>
              <a:rPr lang="en-US" altLang="ko-KR" sz="1400" dirty="0"/>
              <a:t>, </a:t>
            </a:r>
            <a:r>
              <a:rPr lang="en-US" altLang="ko-KR" sz="1400" dirty="0"/>
              <a:t>counts):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i="1" dirty="0"/>
              <a:t>"""sum up the counts for a word"""</a:t>
            </a:r>
            <a:br>
              <a:rPr lang="en-US" altLang="ko-KR" sz="1400" i="1" dirty="0"/>
            </a:br>
            <a:r>
              <a:rPr lang="en-US" altLang="ko-KR" sz="1400" i="1" dirty="0"/>
              <a:t>    </a:t>
            </a:r>
            <a:r>
              <a:rPr lang="en-US" altLang="ko-KR" sz="1400" dirty="0"/>
              <a:t>yield </a:t>
            </a:r>
            <a:r>
              <a:rPr lang="en-US" altLang="ko-KR" sz="1400" dirty="0"/>
              <a:t>(word</a:t>
            </a:r>
            <a:r>
              <a:rPr lang="en-US" altLang="ko-KR" sz="1400" dirty="0"/>
              <a:t>, sum</a:t>
            </a:r>
            <a:r>
              <a:rPr lang="en-US" altLang="ko-KR" sz="1400" dirty="0"/>
              <a:t>(counts))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def word_count</a:t>
            </a:r>
            <a:r>
              <a:rPr lang="en-US" altLang="ko-KR" sz="1400" dirty="0"/>
              <a:t>(documents):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i="1" dirty="0"/>
              <a:t>"""count the words in the input documents using MapReduce</a:t>
            </a:r>
            <a:r>
              <a:rPr lang="en-US" altLang="ko-KR" sz="1400" i="1" dirty="0" smtClean="0"/>
              <a:t>"""</a:t>
            </a:r>
            <a:r>
              <a:rPr lang="en-US" altLang="ko-KR" sz="1400" i="1" dirty="0"/>
              <a:t/>
            </a:r>
            <a:br>
              <a:rPr lang="en-US" altLang="ko-KR" sz="1400" i="1" dirty="0"/>
            </a:br>
            <a:r>
              <a:rPr lang="en-US" altLang="ko-KR" sz="1400" i="1" dirty="0"/>
              <a:t>    </a:t>
            </a:r>
            <a:r>
              <a:rPr lang="en-US" altLang="ko-KR" sz="1400" dirty="0"/>
              <a:t># place to store grouped values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/>
              <a:t>collector = defaultdict(</a:t>
            </a:r>
            <a:r>
              <a:rPr lang="en-US" altLang="ko-KR" sz="1400" dirty="0"/>
              <a:t>list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/>
              <a:t>for </a:t>
            </a:r>
            <a:r>
              <a:rPr lang="en-US" altLang="ko-KR" sz="1400" dirty="0"/>
              <a:t>document </a:t>
            </a:r>
            <a:r>
              <a:rPr lang="en-US" altLang="ko-KR" sz="1400" dirty="0"/>
              <a:t>in </a:t>
            </a:r>
            <a:r>
              <a:rPr lang="en-US" altLang="ko-KR" sz="1400" dirty="0"/>
              <a:t>documents: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/>
              <a:t>for </a:t>
            </a:r>
            <a:r>
              <a:rPr lang="en-US" altLang="ko-KR" sz="1400" dirty="0"/>
              <a:t>word</a:t>
            </a:r>
            <a:r>
              <a:rPr lang="en-US" altLang="ko-KR" sz="1400" dirty="0"/>
              <a:t>, </a:t>
            </a:r>
            <a:r>
              <a:rPr lang="en-US" altLang="ko-KR" sz="1400" dirty="0"/>
              <a:t>count </a:t>
            </a:r>
            <a:r>
              <a:rPr lang="en-US" altLang="ko-KR" sz="1400" dirty="0"/>
              <a:t>in </a:t>
            </a:r>
            <a:r>
              <a:rPr lang="en-US" altLang="ko-KR" sz="1400" dirty="0"/>
              <a:t>wc_mapper(document):</a:t>
            </a:r>
            <a:br>
              <a:rPr lang="en-US" altLang="ko-KR" sz="1400" dirty="0"/>
            </a:br>
            <a:r>
              <a:rPr lang="en-US" altLang="ko-KR" sz="1400" dirty="0"/>
              <a:t>            collector[word].append(count)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/>
              <a:t>return </a:t>
            </a:r>
            <a:r>
              <a:rPr lang="en-US" altLang="ko-KR" sz="1400" dirty="0"/>
              <a:t>[output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dirty="0"/>
              <a:t>for </a:t>
            </a:r>
            <a:r>
              <a:rPr lang="en-US" altLang="ko-KR" sz="1400" dirty="0"/>
              <a:t>word</a:t>
            </a:r>
            <a:r>
              <a:rPr lang="en-US" altLang="ko-KR" sz="1400" dirty="0"/>
              <a:t>, </a:t>
            </a:r>
            <a:r>
              <a:rPr lang="en-US" altLang="ko-KR" sz="1400" dirty="0"/>
              <a:t>counts </a:t>
            </a:r>
            <a:r>
              <a:rPr lang="en-US" altLang="ko-KR" sz="1400" dirty="0"/>
              <a:t>in </a:t>
            </a:r>
            <a:r>
              <a:rPr lang="en-US" altLang="ko-KR" sz="1400" dirty="0"/>
              <a:t>collector.items()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dirty="0"/>
              <a:t>for </a:t>
            </a:r>
            <a:r>
              <a:rPr lang="en-US" altLang="ko-KR" sz="1400" dirty="0"/>
              <a:t>output </a:t>
            </a:r>
            <a:r>
              <a:rPr lang="en-US" altLang="ko-KR" sz="1400" dirty="0"/>
              <a:t>in </a:t>
            </a:r>
            <a:r>
              <a:rPr lang="en-US" altLang="ko-KR" sz="1400" dirty="0"/>
              <a:t>wc_reducer(word</a:t>
            </a:r>
            <a:r>
              <a:rPr lang="en-US" altLang="ko-KR" sz="1400" dirty="0"/>
              <a:t>, </a:t>
            </a:r>
            <a:r>
              <a:rPr lang="en-US" altLang="ko-KR" sz="1400" dirty="0"/>
              <a:t>counts)]</a:t>
            </a:r>
            <a:br>
              <a:rPr lang="en-US" altLang="ko-KR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673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24.2 </a:t>
            </a:r>
            <a:r>
              <a:rPr lang="ko-KR" altLang="en-US" dirty="0" smtClean="0"/>
              <a:t>왜 맵리듀스인가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맵리듀스의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처리를 데이터 단위에서 시행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문서가 여러 컴퓨터에 분산되어 저장될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컴퓨터가 분산처리가 가능한 방법 </a:t>
            </a:r>
            <a:endParaRPr lang="en-US" altLang="ko-KR" dirty="0" smtClean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anose="05000000000000000000" pitchFamily="2" charset="2"/>
              </a:rPr>
              <a:t>수평적 확장 가능</a:t>
            </a:r>
            <a:r>
              <a:rPr lang="en-US" altLang="ko-KR" dirty="0" smtClean="0">
                <a:sym typeface="Wingdings" panose="05000000000000000000" pitchFamily="2" charset="2"/>
              </a:rPr>
              <a:t>(scale out vs. scale-up)</a:t>
            </a:r>
          </a:p>
          <a:p>
            <a:pPr lvl="1">
              <a:buFont typeface="Wingdings"/>
              <a:buChar char="è"/>
            </a:pPr>
            <a:endParaRPr lang="en-US" altLang="ko-KR" dirty="0" smtClean="0"/>
          </a:p>
          <a:p>
            <a:r>
              <a:rPr lang="ko-KR" altLang="en-US" dirty="0" smtClean="0"/>
              <a:t>분산처리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컴퓨터는 자신이 보유하고 있는 문서에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를 수행하여 </a:t>
            </a:r>
            <a:r>
              <a:rPr lang="en-US" altLang="ko-KR" dirty="0" smtClean="0"/>
              <a:t>(key, value) = (word,1) </a:t>
            </a:r>
            <a:r>
              <a:rPr lang="ko-KR" altLang="en-US" dirty="0" smtClean="0"/>
              <a:t>들을 생성</a:t>
            </a:r>
            <a:endParaRPr lang="en-US" altLang="ko-KR" dirty="0" smtClean="0"/>
          </a:p>
          <a:p>
            <a:pPr lvl="1"/>
            <a:r>
              <a:rPr lang="en-US" altLang="ko-KR" dirty="0"/>
              <a:t>(key, value</a:t>
            </a:r>
            <a:r>
              <a:rPr lang="en-US" altLang="ko-KR" dirty="0" smtClean="0"/>
              <a:t>)</a:t>
            </a:r>
            <a:r>
              <a:rPr lang="ko-KR" altLang="en-US" dirty="0" smtClean="0"/>
              <a:t>쌍들은 몇 개의 리듀스 작업을 수행하는 컴퓨터로 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키값을 갖는 쌍은 동일 컴퓨터로 보낸다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리듀스 수행 컴퓨터는 키별로 쌍들을 묶어</a:t>
            </a:r>
            <a:r>
              <a:rPr lang="en-US" altLang="ko-KR" dirty="0" smtClean="0"/>
              <a:t>, reducer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최종</a:t>
            </a:r>
            <a:r>
              <a:rPr lang="en-US" altLang="ko-KR" dirty="0" smtClean="0"/>
              <a:t>(key</a:t>
            </a:r>
            <a:r>
              <a:rPr lang="en-US" altLang="ko-KR" dirty="0"/>
              <a:t>, value)</a:t>
            </a:r>
            <a:r>
              <a:rPr lang="ko-KR" altLang="en-US" dirty="0" smtClean="0"/>
              <a:t> 값들을 반환한다</a:t>
            </a:r>
            <a:r>
              <a:rPr lang="en-US" altLang="ko-KR" dirty="0" smtClean="0"/>
              <a:t>.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03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24.3 </a:t>
            </a:r>
            <a:r>
              <a:rPr lang="ko-KR" altLang="en-US" dirty="0" smtClean="0"/>
              <a:t>맵리리듀스 일반화하기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일반화된 프레임워크 얻기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562365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def map_reduce</a:t>
            </a:r>
            <a:r>
              <a:rPr lang="en-US" altLang="ko-KR" sz="1400" dirty="0"/>
              <a:t>(inputs</a:t>
            </a:r>
            <a:r>
              <a:rPr lang="en-US" altLang="ko-KR" sz="1400" dirty="0"/>
              <a:t>, </a:t>
            </a:r>
            <a:r>
              <a:rPr lang="en-US" altLang="ko-KR" sz="1400" dirty="0"/>
              <a:t>mapper</a:t>
            </a:r>
            <a:r>
              <a:rPr lang="en-US" altLang="ko-KR" sz="1400" dirty="0"/>
              <a:t>, </a:t>
            </a:r>
            <a:r>
              <a:rPr lang="en-US" altLang="ko-KR" sz="1400" dirty="0"/>
              <a:t>reducer):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i="1" dirty="0"/>
              <a:t>"""runs MapReduce on the inputs using mapper and reducer"""</a:t>
            </a:r>
            <a:br>
              <a:rPr lang="en-US" altLang="ko-KR" sz="1400" i="1" dirty="0"/>
            </a:br>
            <a:r>
              <a:rPr lang="en-US" altLang="ko-KR" sz="1400" i="1" dirty="0"/>
              <a:t>    </a:t>
            </a:r>
            <a:r>
              <a:rPr lang="en-US" altLang="ko-KR" sz="1400" dirty="0"/>
              <a:t>collector = defaultdict(</a:t>
            </a:r>
            <a:r>
              <a:rPr lang="en-US" altLang="ko-KR" sz="1400" dirty="0"/>
              <a:t>list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/>
              <a:t>for </a:t>
            </a:r>
            <a:r>
              <a:rPr lang="en-US" altLang="ko-KR" sz="1400" dirty="0"/>
              <a:t>input </a:t>
            </a:r>
            <a:r>
              <a:rPr lang="en-US" altLang="ko-KR" sz="1400" dirty="0"/>
              <a:t>in </a:t>
            </a:r>
            <a:r>
              <a:rPr lang="en-US" altLang="ko-KR" sz="1400" dirty="0"/>
              <a:t>inputs: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/>
              <a:t>for </a:t>
            </a:r>
            <a:r>
              <a:rPr lang="en-US" altLang="ko-KR" sz="1400" dirty="0"/>
              <a:t>key</a:t>
            </a:r>
            <a:r>
              <a:rPr lang="en-US" altLang="ko-KR" sz="1400" dirty="0"/>
              <a:t>, </a:t>
            </a:r>
            <a:r>
              <a:rPr lang="en-US" altLang="ko-KR" sz="1400" dirty="0"/>
              <a:t>value </a:t>
            </a:r>
            <a:r>
              <a:rPr lang="en-US" altLang="ko-KR" sz="1400" dirty="0"/>
              <a:t>in </a:t>
            </a:r>
            <a:r>
              <a:rPr lang="en-US" altLang="ko-KR" sz="1400" dirty="0"/>
              <a:t>mapper(input):</a:t>
            </a:r>
            <a:br>
              <a:rPr lang="en-US" altLang="ko-KR" sz="1400" dirty="0"/>
            </a:br>
            <a:r>
              <a:rPr lang="en-US" altLang="ko-KR" sz="1400" dirty="0"/>
              <a:t>            collector[key].append(value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/>
              <a:t>return </a:t>
            </a:r>
            <a:r>
              <a:rPr lang="en-US" altLang="ko-KR" sz="1400" dirty="0"/>
              <a:t>[output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dirty="0"/>
              <a:t>for </a:t>
            </a:r>
            <a:r>
              <a:rPr lang="en-US" altLang="ko-KR" sz="1400" dirty="0"/>
              <a:t>key</a:t>
            </a:r>
            <a:r>
              <a:rPr lang="en-US" altLang="ko-KR" sz="1400" dirty="0"/>
              <a:t>, </a:t>
            </a:r>
            <a:r>
              <a:rPr lang="en-US" altLang="ko-KR" sz="1400" dirty="0"/>
              <a:t>values </a:t>
            </a:r>
            <a:r>
              <a:rPr lang="en-US" altLang="ko-KR" sz="1400" dirty="0"/>
              <a:t>in </a:t>
            </a:r>
            <a:r>
              <a:rPr lang="en-US" altLang="ko-KR" sz="1400" dirty="0"/>
              <a:t>collector.items()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dirty="0"/>
              <a:t>for </a:t>
            </a:r>
            <a:r>
              <a:rPr lang="en-US" altLang="ko-KR" sz="1400" dirty="0"/>
              <a:t>output </a:t>
            </a:r>
            <a:r>
              <a:rPr lang="en-US" altLang="ko-KR" sz="1400" dirty="0"/>
              <a:t>in </a:t>
            </a:r>
            <a:r>
              <a:rPr lang="en-US" altLang="ko-KR" sz="1400" dirty="0"/>
              <a:t>reducer(key</a:t>
            </a:r>
            <a:r>
              <a:rPr lang="en-US" altLang="ko-KR" sz="1400" dirty="0"/>
              <a:t>,</a:t>
            </a:r>
            <a:r>
              <a:rPr lang="en-US" altLang="ko-KR" sz="1400" dirty="0"/>
              <a:t>values</a:t>
            </a:r>
            <a:r>
              <a:rPr lang="en-US" altLang="ko-KR" sz="1400" dirty="0" smtClean="0"/>
              <a:t>)]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37466" y="3599962"/>
            <a:ext cx="633936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def reduce_with</a:t>
            </a:r>
            <a:r>
              <a:rPr lang="en-US" altLang="ko-KR" sz="1400" dirty="0"/>
              <a:t>(aggregation_fn</a:t>
            </a:r>
            <a:r>
              <a:rPr lang="en-US" altLang="ko-KR" sz="1400" dirty="0"/>
              <a:t>, </a:t>
            </a:r>
            <a:r>
              <a:rPr lang="en-US" altLang="ko-KR" sz="1400" dirty="0"/>
              <a:t>key</a:t>
            </a:r>
            <a:r>
              <a:rPr lang="en-US" altLang="ko-KR" sz="1400" dirty="0"/>
              <a:t>, </a:t>
            </a:r>
            <a:r>
              <a:rPr lang="en-US" altLang="ko-KR" sz="1400" dirty="0"/>
              <a:t>values):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i="1" dirty="0"/>
              <a:t>"""reduces a key-values pair by applying aggregation_fn to the values"""</a:t>
            </a:r>
            <a:br>
              <a:rPr lang="en-US" altLang="ko-KR" sz="1400" i="1" dirty="0"/>
            </a:br>
            <a:r>
              <a:rPr lang="en-US" altLang="ko-KR" sz="1400" i="1" dirty="0"/>
              <a:t>    </a:t>
            </a:r>
            <a:r>
              <a:rPr lang="en-US" altLang="ko-KR" sz="1400" dirty="0"/>
              <a:t>yield </a:t>
            </a:r>
            <a:r>
              <a:rPr lang="en-US" altLang="ko-KR" sz="1400" dirty="0"/>
              <a:t>(key</a:t>
            </a:r>
            <a:r>
              <a:rPr lang="en-US" altLang="ko-KR" sz="1400" dirty="0"/>
              <a:t>, </a:t>
            </a:r>
            <a:r>
              <a:rPr lang="en-US" altLang="ko-KR" sz="1400" dirty="0"/>
              <a:t>aggregation_fn(values))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def values_reducer</a:t>
            </a:r>
            <a:r>
              <a:rPr lang="en-US" altLang="ko-KR" sz="1400" dirty="0"/>
              <a:t>(aggregation_fn):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i="1" dirty="0"/>
              <a:t>"""turns a function (values -&gt; output) into a reducer"""</a:t>
            </a:r>
            <a:br>
              <a:rPr lang="en-US" altLang="ko-KR" sz="1400" i="1" dirty="0"/>
            </a:br>
            <a:r>
              <a:rPr lang="en-US" altLang="ko-KR" sz="1400" i="1" dirty="0"/>
              <a:t>    </a:t>
            </a:r>
            <a:r>
              <a:rPr lang="en-US" altLang="ko-KR" sz="1400" dirty="0"/>
              <a:t>return </a:t>
            </a:r>
            <a:r>
              <a:rPr lang="en-US" altLang="ko-KR" sz="1400" dirty="0"/>
              <a:t>partial(reduce_with</a:t>
            </a:r>
            <a:r>
              <a:rPr lang="en-US" altLang="ko-KR" sz="1400" dirty="0"/>
              <a:t>, </a:t>
            </a:r>
            <a:r>
              <a:rPr lang="en-US" altLang="ko-KR" sz="1400" dirty="0"/>
              <a:t>aggregation_fn)</a:t>
            </a:r>
            <a:br>
              <a:rPr lang="en-US" altLang="ko-KR" sz="1400" dirty="0"/>
            </a:br>
            <a:endParaRPr lang="en-US" altLang="ko-KR" sz="1400" dirty="0" smtClean="0"/>
          </a:p>
          <a:p>
            <a:r>
              <a:rPr lang="en-US" altLang="ko-KR" sz="1400" dirty="0" smtClean="0"/>
              <a:t>sum_reducer </a:t>
            </a:r>
            <a:r>
              <a:rPr lang="en-US" altLang="ko-KR" sz="1400" dirty="0"/>
              <a:t>= values_reducer(</a:t>
            </a:r>
            <a:r>
              <a:rPr lang="en-US" altLang="ko-KR" sz="1400" dirty="0"/>
              <a:t>sum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max_reducer = values_reducer(</a:t>
            </a:r>
            <a:r>
              <a:rPr lang="en-US" altLang="ko-KR" sz="1400" dirty="0"/>
              <a:t>max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min_reducer = values_reducer(</a:t>
            </a:r>
            <a:r>
              <a:rPr lang="en-US" altLang="ko-KR" sz="1400" dirty="0"/>
              <a:t>min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count_distinct_reducer = values_reducer(</a:t>
            </a:r>
            <a:r>
              <a:rPr lang="en-US" altLang="ko-KR" sz="1400" dirty="0"/>
              <a:t>lambda </a:t>
            </a:r>
            <a:r>
              <a:rPr lang="en-US" altLang="ko-KR" sz="1400" dirty="0"/>
              <a:t>values: </a:t>
            </a:r>
            <a:r>
              <a:rPr lang="en-US" altLang="ko-KR" sz="1400" dirty="0"/>
              <a:t>len</a:t>
            </a:r>
            <a:r>
              <a:rPr lang="en-US" altLang="ko-KR" sz="1400" dirty="0"/>
              <a:t>(</a:t>
            </a:r>
            <a:r>
              <a:rPr lang="en-US" altLang="ko-KR" sz="1400" dirty="0"/>
              <a:t>set</a:t>
            </a:r>
            <a:r>
              <a:rPr lang="en-US" altLang="ko-KR" sz="1400" dirty="0"/>
              <a:t>(values</a:t>
            </a:r>
            <a:r>
              <a:rPr lang="en-US" altLang="ko-KR" sz="1400" dirty="0" smtClean="0"/>
              <a:t>)))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36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r>
              <a:rPr lang="ko-KR" altLang="en-US" dirty="0" smtClean="0"/>
              <a:t>빅데이터 </a:t>
            </a:r>
            <a:r>
              <a:rPr lang="ko-KR" altLang="en-US" dirty="0"/>
              <a:t>분산병렬처리를 위한 </a:t>
            </a:r>
            <a:r>
              <a:rPr lang="en-US" altLang="ko-KR" dirty="0" smtClean="0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908720"/>
            <a:ext cx="8274050" cy="51125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개요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대용량 데이터를 병렬로 처리하기 위한 프로그래밍 모델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2004</a:t>
            </a:r>
            <a:r>
              <a:rPr lang="ko-KR" altLang="en-US" sz="1800" dirty="0"/>
              <a:t>년 </a:t>
            </a:r>
            <a:r>
              <a:rPr lang="en-US" altLang="ko-KR" sz="1800" dirty="0"/>
              <a:t>Google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논문</a:t>
            </a:r>
            <a:r>
              <a:rPr lang="en-US" altLang="ko-KR" sz="1800" dirty="0" smtClean="0"/>
              <a:t>(</a:t>
            </a:r>
            <a:r>
              <a:rPr lang="en-US" altLang="ko-KR" sz="1800" dirty="0" err="1">
                <a:latin typeface="+mn-ea"/>
                <a:cs typeface="AppleGothic" charset="0"/>
              </a:rPr>
              <a:t>MapReduce</a:t>
            </a:r>
            <a:r>
              <a:rPr lang="en-US" altLang="ko-KR" sz="1800" dirty="0">
                <a:latin typeface="+mn-ea"/>
                <a:cs typeface="AppleGothic" charset="0"/>
              </a:rPr>
              <a:t>: Simplified Data Processing on Large </a:t>
            </a:r>
            <a:r>
              <a:rPr lang="en-US" altLang="ko-KR" sz="1800" dirty="0" smtClean="0">
                <a:latin typeface="+mn-ea"/>
                <a:cs typeface="AppleGothic" charset="0"/>
              </a:rPr>
              <a:t>Cluster)</a:t>
            </a:r>
            <a:r>
              <a:rPr lang="ko-KR" altLang="en-US" sz="1800" dirty="0" smtClean="0"/>
              <a:t>을 </a:t>
            </a:r>
            <a:r>
              <a:rPr lang="ko-KR" altLang="en-US" sz="1800" dirty="0"/>
              <a:t>통해 </a:t>
            </a:r>
            <a:r>
              <a:rPr lang="ko-KR" altLang="en-US" sz="1800" dirty="0" smtClean="0"/>
              <a:t>발표한 것을 구현한 결과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Java, Ruby, Python, C++</a:t>
            </a:r>
            <a:r>
              <a:rPr lang="ko-KR" altLang="en-US" sz="1800" dirty="0"/>
              <a:t>등의 언어로 프로그램 작성 가능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대규모 </a:t>
            </a:r>
            <a:r>
              <a:rPr lang="ko-KR" altLang="en-US" sz="1800" dirty="0"/>
              <a:t>데이터 </a:t>
            </a:r>
            <a:r>
              <a:rPr lang="ko-KR" altLang="en-US" sz="1800" dirty="0" smtClean="0"/>
              <a:t>배</a:t>
            </a:r>
            <a:r>
              <a:rPr lang="ko-KR" altLang="en-US" sz="1800" dirty="0"/>
              <a:t>치</a:t>
            </a:r>
            <a:r>
              <a:rPr lang="ko-KR" altLang="en-US" sz="1800" dirty="0" smtClean="0"/>
              <a:t>분석에 적합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온라인 작업에는 </a:t>
            </a:r>
            <a:r>
              <a:rPr lang="ko-KR" altLang="en-US" sz="1800" dirty="0" err="1" smtClean="0"/>
              <a:t>셋업</a:t>
            </a:r>
            <a:r>
              <a:rPr lang="ko-KR" altLang="en-US" sz="1800" dirty="0" smtClean="0"/>
              <a:t> 오버헤드로 인해 부적합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2879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Reduce</a:t>
            </a:r>
            <a:r>
              <a:rPr lang="ko-KR" altLang="en-US" dirty="0"/>
              <a:t>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836712"/>
            <a:ext cx="8274050" cy="5326083"/>
          </a:xfrm>
        </p:spPr>
        <p:txBody>
          <a:bodyPr/>
          <a:lstStyle/>
          <a:p>
            <a:r>
              <a:rPr lang="en-US" altLang="ko-KR" dirty="0" smtClean="0"/>
              <a:t>Google</a:t>
            </a:r>
            <a:r>
              <a:rPr lang="ko-KR" altLang="en-US" dirty="0" smtClean="0"/>
              <a:t>에 의해 고안된 병렬 프로그래밍 모델</a:t>
            </a:r>
            <a:endParaRPr lang="en-US" altLang="ko-KR" dirty="0" smtClean="0"/>
          </a:p>
          <a:p>
            <a:pPr lvl="1"/>
            <a:r>
              <a:rPr lang="en-US" altLang="ko-KR" b="0" dirty="0"/>
              <a:t>map (k1,v1) -&gt; list(k2,v2)</a:t>
            </a:r>
          </a:p>
          <a:p>
            <a:pPr lvl="1"/>
            <a:r>
              <a:rPr lang="en-US" altLang="ko-KR" b="0" dirty="0" smtClean="0"/>
              <a:t>reduce </a:t>
            </a:r>
            <a:r>
              <a:rPr lang="en-US" altLang="ko-KR" b="0" dirty="0"/>
              <a:t>(k2, list (v2</a:t>
            </a:r>
            <a:r>
              <a:rPr lang="en-US" altLang="ko-KR" b="0" dirty="0" smtClean="0"/>
              <a:t>)) -&gt; list(v3)</a:t>
            </a:r>
            <a:endParaRPr lang="en-US" altLang="ko-KR" b="0" dirty="0"/>
          </a:p>
          <a:p>
            <a:pPr lvl="2"/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59858"/>
            <a:ext cx="6480720" cy="429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02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Reduce</a:t>
            </a:r>
            <a:r>
              <a:rPr lang="ko-KR" altLang="en-US" dirty="0" smtClean="0"/>
              <a:t>의 흐름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290796"/>
            <a:ext cx="8153400" cy="480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47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16025</TotalTime>
  <Words>555</Words>
  <Application>Microsoft Office PowerPoint</Application>
  <PresentationFormat>화면 슬라이드 쇼(4:3)</PresentationFormat>
  <Paragraphs>87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24장 맵리듀스(MapReduce)</vt:lpstr>
      <vt:lpstr>개요</vt:lpstr>
      <vt:lpstr>24.1 예시: 단어수 세게</vt:lpstr>
      <vt:lpstr>PowerPoint 프레젠테이션</vt:lpstr>
      <vt:lpstr>24.2 왜 맵리듀스인가? </vt:lpstr>
      <vt:lpstr>24.3 맵리리듀스 일반화하기 </vt:lpstr>
      <vt:lpstr>(참고)빅데이터 분산병렬처리를 위한 MapReduce</vt:lpstr>
      <vt:lpstr>Map Reduce 모델</vt:lpstr>
      <vt:lpstr>Map Reduce의 흐름</vt:lpstr>
      <vt:lpstr>Map 단계</vt:lpstr>
      <vt:lpstr>PowerPoint 프레젠테이션</vt:lpstr>
      <vt:lpstr>PowerPoint 프레젠테이션</vt:lpstr>
      <vt:lpstr>Reduce 단계</vt:lpstr>
      <vt:lpstr>PowerPoint 프레젠테이션</vt:lpstr>
      <vt:lpstr>PowerPoint 프레젠테이션</vt:lpstr>
      <vt:lpstr>Combine 단계</vt:lpstr>
      <vt:lpstr>PowerPoint 프레젠테이션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697</cp:revision>
  <cp:lastPrinted>2018-11-05T02:39:27Z</cp:lastPrinted>
  <dcterms:created xsi:type="dcterms:W3CDTF">2008-12-08T12:41:31Z</dcterms:created>
  <dcterms:modified xsi:type="dcterms:W3CDTF">2019-05-20T00:49:02Z</dcterms:modified>
</cp:coreProperties>
</file>