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80" r:id="rId4"/>
    <p:sldId id="281" r:id="rId5"/>
    <p:sldId id="282" r:id="rId6"/>
    <p:sldId id="283" r:id="rId7"/>
    <p:sldId id="287" r:id="rId8"/>
    <p:sldId id="284" r:id="rId9"/>
    <p:sldId id="285" r:id="rId10"/>
    <p:sldId id="286" r:id="rId11"/>
    <p:sldId id="288" r:id="rId12"/>
    <p:sldId id="289" r:id="rId13"/>
    <p:sldId id="29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A6A6A6"/>
    <a:srgbClr val="F2F2F2"/>
    <a:srgbClr val="A22619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 autoAdjust="0"/>
    <p:restoredTop sz="86750" autoAdjust="0"/>
  </p:normalViewPr>
  <p:slideViewPr>
    <p:cSldViewPr snapToGrid="0">
      <p:cViewPr varScale="1">
        <p:scale>
          <a:sx n="110" d="100"/>
          <a:sy n="110" d="100"/>
        </p:scale>
        <p:origin x="1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C18D-713A-4D4F-9427-9905704175F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9EDA-3C68-4C7A-B4A2-0DFC41469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atin typeface="Malgun Gothic" panose="020B05030200000200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</a:t>
              </a:r>
              <a:r>
                <a:rPr lang="ko-KR" altLang="en-US" sz="3200" dirty="0" err="1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딥러닝</a:t>
              </a:r>
              <a:endParaRPr lang="en-US" altLang="ko-KR" sz="32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0" i="0" dirty="0">
                <a:latin typeface="Malgun Gothic" panose="020B05030200000200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 dirty="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</a:t>
              </a:r>
              <a:r>
                <a:rPr lang="ko-KR" altLang="en-US" sz="2000" dirty="0" err="1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딥러닝</a:t>
              </a:r>
              <a:endPara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Malgun Gothic" panose="020B0503020000020004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 dirty="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0" i="0" dirty="0">
              <a:latin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 dirty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 dirty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Malgun Gothic" panose="020B0503020000020004" pitchFamily="34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 dirty="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2" y="0"/>
            <a:ext cx="8276628" cy="803604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596287-E66B-4F65-9EC9-8278EE14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819405"/>
          </a:xfrm>
        </p:spPr>
        <p:txBody>
          <a:bodyPr wrap="square"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>
                <a:latin typeface="+mn-ea"/>
                <a:ea typeface="+mn-ea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>
                <a:latin typeface="+mn-ea"/>
                <a:ea typeface="+mn-ea"/>
              </a:defRPr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>
                <a:latin typeface="+mn-ea"/>
                <a:ea typeface="+mn-ea"/>
              </a:defRPr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>
                <a:latin typeface="+mn-ea"/>
                <a:ea typeface="+mn-ea"/>
              </a:defRPr>
            </a:lvl4pPr>
            <a:lvl5pPr marL="1119188" indent="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0"/>
            <a:ext cx="7647980" cy="803604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7C065F-4972-4539-8075-F4C7644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6630" y="-1"/>
            <a:ext cx="858134" cy="803606"/>
          </a:xfrm>
        </p:spPr>
        <p:txBody>
          <a:bodyPr/>
          <a:lstStyle>
            <a:lvl1pPr algn="ctr">
              <a:defRPr sz="2000" spc="0" baseline="0">
                <a:latin typeface="+mj-ea"/>
                <a:ea typeface="+mj-ea"/>
              </a:defRPr>
            </a:lvl1pPr>
          </a:lstStyle>
          <a:p>
            <a:fld id="{34DD5B13-C563-48AC-87E4-49F2C42F73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31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34DD5B13-C563-48AC-87E4-49F2C42F73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70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algun Gothic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microsoft.com/office/2007/relationships/hdphoto" Target="../media/hdphoto2.wdp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4342453"/>
            <a:ext cx="7209691" cy="960925"/>
          </a:xfrm>
        </p:spPr>
        <p:txBody>
          <a:bodyPr>
            <a:normAutofit/>
          </a:bodyPr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0D4BD-E912-F347-AA5D-7C0ECD5EB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10BA39-D36F-4760-8255-47A80E18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68277"/>
          </a:xfrm>
        </p:spPr>
        <p:txBody>
          <a:bodyPr/>
          <a:lstStyle/>
          <a:p>
            <a:r>
              <a:rPr lang="en-US" altLang="ko-KR" dirty="0"/>
              <a:t>Error function</a:t>
            </a:r>
          </a:p>
          <a:p>
            <a:pPr lvl="1"/>
            <a:r>
              <a:rPr lang="en-US" altLang="ko-KR" dirty="0"/>
              <a:t>Binary Cross Entropy (BCE) :</a:t>
            </a:r>
          </a:p>
          <a:p>
            <a:pPr lvl="2"/>
            <a:r>
              <a:rPr lang="ko-KR" altLang="en-US" dirty="0"/>
              <a:t>이항 분류 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</a:p>
          <a:p>
            <a:r>
              <a:rPr lang="en-US" altLang="ko-KR" b="1" dirty="0">
                <a:solidFill>
                  <a:srgbClr val="D30037"/>
                </a:solidFill>
              </a:rPr>
              <a:t>Objective function</a:t>
            </a:r>
            <a:endParaRPr lang="ko-KR" altLang="en-US" b="1" dirty="0">
              <a:solidFill>
                <a:srgbClr val="D30037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8A6140-E261-4951-AD86-E5A1ADE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0F177-B332-4C68-9EE1-E5979522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5AC14-DC34-457F-B5F8-F3E9916DF3B3}"/>
              </a:ext>
            </a:extLst>
          </p:cNvPr>
          <p:cNvGrpSpPr/>
          <p:nvPr/>
        </p:nvGrpSpPr>
        <p:grpSpPr>
          <a:xfrm>
            <a:off x="628651" y="3124866"/>
            <a:ext cx="7792538" cy="1536294"/>
            <a:chOff x="628651" y="3063898"/>
            <a:chExt cx="7792538" cy="15362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BE1DBC1-0837-4AED-874B-1F38C4CDA3CE}"/>
                </a:ext>
              </a:extLst>
            </p:cNvPr>
            <p:cNvSpPr/>
            <p:nvPr/>
          </p:nvSpPr>
          <p:spPr>
            <a:xfrm>
              <a:off x="628651" y="3063898"/>
              <a:ext cx="7792538" cy="1536294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spc="-15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C34845-F82F-4995-87B0-D1CE64782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14082"/>
            <a:stretch/>
          </p:blipFill>
          <p:spPr>
            <a:xfrm>
              <a:off x="905690" y="3869868"/>
              <a:ext cx="7332617" cy="6935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495A50-E956-4D39-9734-14A3733EB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73469"/>
            <a:stretch/>
          </p:blipFill>
          <p:spPr>
            <a:xfrm>
              <a:off x="3439885" y="3148311"/>
              <a:ext cx="2264229" cy="69350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0208C0-7590-4006-990E-9E9C2A257FF8}"/>
              </a:ext>
            </a:extLst>
          </p:cNvPr>
          <p:cNvGrpSpPr/>
          <p:nvPr/>
        </p:nvGrpSpPr>
        <p:grpSpPr>
          <a:xfrm>
            <a:off x="1937034" y="4831423"/>
            <a:ext cx="7095628" cy="2026577"/>
            <a:chOff x="1937034" y="4715856"/>
            <a:chExt cx="7095628" cy="20265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66C87EC-46C6-4799-A753-1012A23D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034" y="4962488"/>
              <a:ext cx="5452650" cy="1779945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F18B04-774D-4B70-89ED-9B55C12AD9E2}"/>
                </a:ext>
              </a:extLst>
            </p:cNvPr>
            <p:cNvCxnSpPr/>
            <p:nvPr/>
          </p:nvCxnSpPr>
          <p:spPr>
            <a:xfrm>
              <a:off x="3582359" y="5145763"/>
              <a:ext cx="0" cy="190549"/>
            </a:xfrm>
            <a:prstGeom prst="straightConnector1">
              <a:avLst/>
            </a:prstGeom>
            <a:ln>
              <a:solidFill>
                <a:srgbClr val="A6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BE09E6-B828-47AF-9F5F-5B6AEA2ECB57}"/>
                    </a:ext>
                  </a:extLst>
                </p:cNvPr>
                <p:cNvSpPr txBox="1"/>
                <p:nvPr/>
              </p:nvSpPr>
              <p:spPr>
                <a:xfrm>
                  <a:off x="3439450" y="4868627"/>
                  <a:ext cx="359108" cy="29429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BE09E6-B828-47AF-9F5F-5B6AEA2EC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450" y="4868627"/>
                  <a:ext cx="359108" cy="294297"/>
                </a:xfrm>
                <a:prstGeom prst="rect">
                  <a:avLst/>
                </a:prstGeom>
                <a:blipFill>
                  <a:blip r:embed="rId5"/>
                  <a:stretch>
                    <a:fillRect l="-5085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9F22A50-73BC-4406-BFA7-20FD77324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3941" y="5373623"/>
              <a:ext cx="146575" cy="167896"/>
            </a:xfrm>
            <a:prstGeom prst="straightConnector1">
              <a:avLst/>
            </a:prstGeom>
            <a:ln>
              <a:solidFill>
                <a:srgbClr val="A6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EAB20F-888B-4337-91CF-22EE35783E72}"/>
                    </a:ext>
                  </a:extLst>
                </p:cNvPr>
                <p:cNvSpPr txBox="1"/>
                <p:nvPr/>
              </p:nvSpPr>
              <p:spPr>
                <a:xfrm>
                  <a:off x="4340895" y="5134734"/>
                  <a:ext cx="359108" cy="29429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EAB20F-888B-4337-91CF-22EE35783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895" y="5134734"/>
                  <a:ext cx="359108" cy="294297"/>
                </a:xfrm>
                <a:prstGeom prst="rect">
                  <a:avLst/>
                </a:prstGeom>
                <a:blipFill>
                  <a:blip r:embed="rId6"/>
                  <a:stretch>
                    <a:fillRect l="-1695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9EF44B9-60BD-49F4-B3E0-A36AB764E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774" y="4955213"/>
              <a:ext cx="168563" cy="142877"/>
            </a:xfrm>
            <a:prstGeom prst="straightConnector1">
              <a:avLst/>
            </a:prstGeom>
            <a:ln>
              <a:solidFill>
                <a:srgbClr val="A6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A08BBA-184F-4280-A2C1-4BFDEC348F21}"/>
                    </a:ext>
                  </a:extLst>
                </p:cNvPr>
                <p:cNvSpPr txBox="1"/>
                <p:nvPr/>
              </p:nvSpPr>
              <p:spPr>
                <a:xfrm>
                  <a:off x="4252950" y="4715856"/>
                  <a:ext cx="359108" cy="29429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A08BBA-184F-4280-A2C1-4BFDEC348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50" y="4715856"/>
                  <a:ext cx="359108" cy="294297"/>
                </a:xfrm>
                <a:prstGeom prst="rect">
                  <a:avLst/>
                </a:prstGeom>
                <a:blipFill>
                  <a:blip r:embed="rId7"/>
                  <a:stretch>
                    <a:fillRect l="-49153" r="-32203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0D35F63-BACC-4553-ABC4-2380FF33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91569" y="5094793"/>
              <a:ext cx="1941093" cy="41551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3A1CB2-22D7-4770-B586-6673F0D4F7FE}"/>
                    </a:ext>
                  </a:extLst>
                </p:cNvPr>
                <p:cNvSpPr txBox="1"/>
                <p:nvPr/>
              </p:nvSpPr>
              <p:spPr>
                <a:xfrm>
                  <a:off x="6890551" y="4773580"/>
                  <a:ext cx="1237524" cy="29429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marL="182563" indent="-182563" algn="ctr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3A1CB2-22D7-4770-B586-6673F0D4F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551" y="4773580"/>
                  <a:ext cx="1237524" cy="294297"/>
                </a:xfrm>
                <a:prstGeom prst="rect">
                  <a:avLst/>
                </a:prstGeom>
                <a:blipFill>
                  <a:blip r:embed="rId9"/>
                  <a:stretch>
                    <a:fillRect l="-7389" t="-16667" r="-11330"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103F6A6-F7AC-47CF-A68E-A5ACF54D1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9743" y="1517519"/>
            <a:ext cx="3613271" cy="520092"/>
          </a:xfrm>
          <a:prstGeom prst="rect">
            <a:avLst/>
          </a:prstGeom>
        </p:spPr>
      </p:pic>
      <p:pic>
        <p:nvPicPr>
          <p:cNvPr id="1026" name="Picture 2" descr="_images/cross_entropy.png">
            <a:extLst>
              <a:ext uri="{FF2B5EF4-FFF2-40B4-BE49-F238E27FC236}">
                <a16:creationId xmlns:a16="http://schemas.microsoft.com/office/drawing/2014/main" id="{F22F5412-ED39-43A4-9DCF-88CE3AA6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4" y="1963489"/>
            <a:ext cx="1581605" cy="112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6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A255CC-F889-4CEE-BD96-F4B51169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33145"/>
            <a:ext cx="8534402" cy="2688419"/>
          </a:xfrm>
        </p:spPr>
        <p:txBody>
          <a:bodyPr/>
          <a:lstStyle/>
          <a:p>
            <a:r>
              <a:rPr lang="en-US" altLang="ko-KR" b="1" dirty="0">
                <a:solidFill>
                  <a:srgbClr val="D30037"/>
                </a:solidFill>
              </a:rPr>
              <a:t>Minimax game</a:t>
            </a:r>
          </a:p>
          <a:p>
            <a:pPr lvl="1"/>
            <a:r>
              <a:rPr lang="en-US" altLang="ko-KR" dirty="0"/>
              <a:t>Discriminator</a:t>
            </a:r>
            <a:r>
              <a:rPr lang="ko-KR" altLang="en-US" dirty="0"/>
              <a:t>는 보상 </a:t>
            </a:r>
            <a:r>
              <a:rPr lang="en-US" altLang="ko-KR" dirty="0"/>
              <a:t>V(D,G)</a:t>
            </a:r>
            <a:r>
              <a:rPr lang="ko-KR" altLang="en-US" dirty="0"/>
              <a:t>를 최대화하려고 함</a:t>
            </a:r>
            <a:endParaRPr lang="en-US" altLang="ko-KR" dirty="0"/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Discriminator</a:t>
            </a:r>
            <a:r>
              <a:rPr lang="ko-KR" altLang="en-US" dirty="0"/>
              <a:t>의 보상을 줄이려고 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Discriminator</a:t>
            </a:r>
            <a:r>
              <a:rPr lang="ko-KR" altLang="en-US" dirty="0"/>
              <a:t>의 실수를 최대화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Nash</a:t>
            </a:r>
            <a:r>
              <a:rPr lang="ko-KR" altLang="en-US" dirty="0"/>
              <a:t> </a:t>
            </a:r>
            <a:r>
              <a:rPr lang="en-US" altLang="ko-KR" dirty="0"/>
              <a:t>equilibrium</a:t>
            </a:r>
            <a:r>
              <a:rPr lang="ko-KR" altLang="en-US" dirty="0"/>
              <a:t>이 이루어지는 지점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12C488-6CF3-4549-8F55-AF461456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E370F-2E56-4BCA-B2DE-E9DD9DB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32636E-8678-48A4-AA0F-DDBC971B8512}"/>
              </a:ext>
            </a:extLst>
          </p:cNvPr>
          <p:cNvGrpSpPr/>
          <p:nvPr/>
        </p:nvGrpSpPr>
        <p:grpSpPr>
          <a:xfrm>
            <a:off x="628651" y="996850"/>
            <a:ext cx="7792538" cy="1536294"/>
            <a:chOff x="628651" y="3063898"/>
            <a:chExt cx="7792538" cy="15362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2FAB23-63DB-4D46-AA63-0342ED85F4B5}"/>
                </a:ext>
              </a:extLst>
            </p:cNvPr>
            <p:cNvSpPr/>
            <p:nvPr/>
          </p:nvSpPr>
          <p:spPr>
            <a:xfrm>
              <a:off x="628651" y="3063898"/>
              <a:ext cx="7792538" cy="1536294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spc="-15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9D2EB6-8284-4923-AF47-6F23F7E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14082"/>
            <a:stretch/>
          </p:blipFill>
          <p:spPr>
            <a:xfrm>
              <a:off x="905690" y="3869868"/>
              <a:ext cx="7332617" cy="6935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346433-6943-4387-9E98-C5EB97A8F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73469"/>
            <a:stretch/>
          </p:blipFill>
          <p:spPr>
            <a:xfrm>
              <a:off x="3439885" y="3148311"/>
              <a:ext cx="2264229" cy="69350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1C71894-DACB-4B05-9C5F-5EB528FB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5" y="5349783"/>
            <a:ext cx="3800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9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1424FE-B18B-4917-AC5A-99DBD8F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0CFD-E643-42C0-BDEE-E4C486E9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EAB94-75AA-4210-8BD6-F18F0FA2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45" y="1349809"/>
            <a:ext cx="8288924" cy="46949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BF47D2-D3EC-4F45-83D6-E53C1E03F77D}"/>
              </a:ext>
            </a:extLst>
          </p:cNvPr>
          <p:cNvSpPr/>
          <p:nvPr/>
        </p:nvSpPr>
        <p:spPr>
          <a:xfrm>
            <a:off x="1001486" y="1628503"/>
            <a:ext cx="7933508" cy="2314847"/>
          </a:xfrm>
          <a:prstGeom prst="rect">
            <a:avLst/>
          </a:prstGeom>
          <a:noFill/>
          <a:ln w="28575">
            <a:solidFill>
              <a:srgbClr val="D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3DB14E-3A64-478F-9FCF-51D1589CBF82}"/>
              </a:ext>
            </a:extLst>
          </p:cNvPr>
          <p:cNvSpPr/>
          <p:nvPr/>
        </p:nvSpPr>
        <p:spPr>
          <a:xfrm>
            <a:off x="1001486" y="3943350"/>
            <a:ext cx="7933508" cy="1286147"/>
          </a:xfrm>
          <a:prstGeom prst="rect">
            <a:avLst/>
          </a:prstGeom>
          <a:noFill/>
          <a:ln w="28575">
            <a:solidFill>
              <a:srgbClr val="D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6F7BE-29F3-4D81-98B7-4D68ED9D6FC5}"/>
                  </a:ext>
                </a:extLst>
              </p:cNvPr>
              <p:cNvSpPr txBox="1"/>
              <p:nvPr/>
            </p:nvSpPr>
            <p:spPr>
              <a:xfrm>
                <a:off x="106138" y="2482100"/>
                <a:ext cx="816973" cy="626701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Update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D30037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>
                  <a:solidFill>
                    <a:srgbClr val="D30037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6F7BE-29F3-4D81-98B7-4D68ED9D6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" y="2482100"/>
                <a:ext cx="816973" cy="626701"/>
              </a:xfrm>
              <a:prstGeom prst="rect">
                <a:avLst/>
              </a:prstGeom>
              <a:blipFill>
                <a:blip r:embed="rId3"/>
                <a:stretch>
                  <a:fillRect l="-11194" t="-6796" r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4B877-C4D3-4F3C-ABD6-1E0117F2F415}"/>
                  </a:ext>
                </a:extLst>
              </p:cNvPr>
              <p:cNvSpPr txBox="1"/>
              <p:nvPr/>
            </p:nvSpPr>
            <p:spPr>
              <a:xfrm>
                <a:off x="106138" y="4282597"/>
                <a:ext cx="816973" cy="626701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Update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D30037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ko-KR" altLang="en-US" b="1" dirty="0">
                  <a:solidFill>
                    <a:srgbClr val="D30037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4B877-C4D3-4F3C-ABD6-1E0117F2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" y="4282597"/>
                <a:ext cx="816973" cy="626701"/>
              </a:xfrm>
              <a:prstGeom prst="rect">
                <a:avLst/>
              </a:prstGeom>
              <a:blipFill>
                <a:blip r:embed="rId4"/>
                <a:stretch>
                  <a:fillRect l="-11194" t="-7843" r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8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CC1EB8D-6075-4E49-8AFA-A37D0DD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Vanishing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54DE0-6642-43D6-AE9C-BC50FD4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DE88F9-D74F-4DB6-8E3E-5ED6104929DA}"/>
              </a:ext>
            </a:extLst>
          </p:cNvPr>
          <p:cNvGrpSpPr/>
          <p:nvPr/>
        </p:nvGrpSpPr>
        <p:grpSpPr>
          <a:xfrm>
            <a:off x="628651" y="996850"/>
            <a:ext cx="7792538" cy="1536294"/>
            <a:chOff x="628651" y="3063898"/>
            <a:chExt cx="7792538" cy="15362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1548D2-81B9-437C-9AD4-DA3EB3ED6B8F}"/>
                </a:ext>
              </a:extLst>
            </p:cNvPr>
            <p:cNvSpPr/>
            <p:nvPr/>
          </p:nvSpPr>
          <p:spPr>
            <a:xfrm>
              <a:off x="628651" y="3063898"/>
              <a:ext cx="7792538" cy="1536294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spc="-15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DCBAC6-C48C-492E-8F64-9C336BC50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14082"/>
            <a:stretch/>
          </p:blipFill>
          <p:spPr>
            <a:xfrm>
              <a:off x="905690" y="3869868"/>
              <a:ext cx="7332617" cy="69350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162EFE-286F-4035-AF8E-E1C68D015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73469"/>
            <a:stretch/>
          </p:blipFill>
          <p:spPr>
            <a:xfrm>
              <a:off x="3439885" y="3148311"/>
              <a:ext cx="2264229" cy="693508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FDAC1F-C507-4D96-8413-28AE585753C7}"/>
              </a:ext>
            </a:extLst>
          </p:cNvPr>
          <p:cNvSpPr/>
          <p:nvPr/>
        </p:nvSpPr>
        <p:spPr>
          <a:xfrm>
            <a:off x="4937760" y="1915886"/>
            <a:ext cx="3213463" cy="400594"/>
          </a:xfrm>
          <a:prstGeom prst="rect">
            <a:avLst/>
          </a:prstGeom>
          <a:noFill/>
          <a:ln w="28575">
            <a:solidFill>
              <a:srgbClr val="D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ECEA25-8C8F-4E7B-8B60-0CC184DD3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053870"/>
            <a:ext cx="8534400" cy="28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31AC8D-C0AD-4D23-AAC6-4EC1A292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Optimality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83826-A458-43E6-95C0-EC1BA34B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F1EA7-F6C3-4B14-8100-0B2ED846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53146"/>
            <a:ext cx="8534400" cy="15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DD5CCF-CDFE-461D-849B-597430EA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Proof of 1.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101C01-5866-4857-B1C9-4394E7C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Optimality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C32C5-0472-48CB-AE7E-C44CAB25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3FA16-4D8F-4A73-B2A4-A04BF63A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685684"/>
            <a:ext cx="8534404" cy="46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6EF45A-3C31-43D9-BE31-F6356FB9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Proof of 2.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CA0BD8-E3E3-4173-AB82-7179947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Optimality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782EB-352F-48D4-9B8F-AEEC5756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1F7580-4A67-4EAA-A712-7151226CA308}"/>
              </a:ext>
            </a:extLst>
          </p:cNvPr>
          <p:cNvGrpSpPr/>
          <p:nvPr/>
        </p:nvGrpSpPr>
        <p:grpSpPr>
          <a:xfrm>
            <a:off x="304800" y="1535717"/>
            <a:ext cx="8534400" cy="5148112"/>
            <a:chOff x="304800" y="1535717"/>
            <a:chExt cx="8534400" cy="5148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465DAD-CEF1-4D3E-80E0-596ADC72E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130"/>
            <a:stretch/>
          </p:blipFill>
          <p:spPr>
            <a:xfrm>
              <a:off x="304800" y="1959429"/>
              <a:ext cx="8534400" cy="47244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450274-6883-4638-A50D-4E9EA502A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2478"/>
            <a:stretch/>
          </p:blipFill>
          <p:spPr>
            <a:xfrm>
              <a:off x="304800" y="1535717"/>
              <a:ext cx="8534400" cy="4237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33F681-90D9-4F12-8F90-DE804687C8C0}"/>
                </a:ext>
              </a:extLst>
            </p:cNvPr>
            <p:cNvSpPr/>
            <p:nvPr/>
          </p:nvSpPr>
          <p:spPr>
            <a:xfrm>
              <a:off x="6061166" y="6453051"/>
              <a:ext cx="2778034" cy="230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2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36492A5-4925-4E04-B89A-5DB7DD5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59571-D948-4EE8-AE69-1D5550B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0A6CD-311E-4270-8A5B-D7BE776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65162"/>
            <a:ext cx="8534400" cy="52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63D8A6-2954-423E-8404-F95ED76E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Graphical Explanation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0C6AFA-7660-4EFD-9A92-ACBA39B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8D9BA-8319-4CB8-9D99-6D74448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A070E-3F71-4A28-8FA4-C755CE7D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626047"/>
            <a:ext cx="6844938" cy="50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63D8A6-2954-423E-8404-F95ED76E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Graphical Explanation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0C6AFA-7660-4EFD-9A92-ACBA39B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8D9BA-8319-4CB8-9D99-6D74448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CCD8DD-E26A-4E4B-B7AC-EBA5F186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44" y="1791510"/>
            <a:ext cx="4434112" cy="45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5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456771"/>
          </a:xfrm>
        </p:spPr>
        <p:txBody>
          <a:bodyPr/>
          <a:lstStyle/>
          <a:p>
            <a:r>
              <a:rPr lang="en-US" altLang="ko-KR" dirty="0"/>
              <a:t>1.  Introduction to GAN</a:t>
            </a:r>
          </a:p>
          <a:p>
            <a:r>
              <a:rPr lang="en-US" altLang="ko-KR" dirty="0"/>
              <a:t>2.  Generative Model</a:t>
            </a:r>
            <a:endParaRPr lang="ko-KR" altLang="en-US" dirty="0"/>
          </a:p>
          <a:p>
            <a:r>
              <a:rPr lang="en-US" altLang="ko-KR" dirty="0"/>
              <a:t>3.  Architecture</a:t>
            </a:r>
            <a:endParaRPr lang="ko-KR" altLang="en-US" dirty="0"/>
          </a:p>
          <a:p>
            <a:r>
              <a:rPr lang="en-US" altLang="ko-KR" dirty="0"/>
              <a:t>4.  Objective</a:t>
            </a:r>
            <a:endParaRPr lang="ko-KR" altLang="en-US" dirty="0"/>
          </a:p>
          <a:p>
            <a:r>
              <a:rPr lang="en-US" altLang="ko-KR" dirty="0"/>
              <a:t>5.  Challenge of GAN</a:t>
            </a:r>
          </a:p>
          <a:p>
            <a:r>
              <a:rPr lang="en-US" altLang="ko-KR" dirty="0"/>
              <a:t>6.  Application of GAN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80BE5D9-67E6-4851-96FF-3CBBAA7F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FD8212-3BBC-4BDD-98D3-6F30C08D570A}"/>
              </a:ext>
            </a:extLst>
          </p:cNvPr>
          <p:cNvSpPr/>
          <p:nvPr/>
        </p:nvSpPr>
        <p:spPr>
          <a:xfrm>
            <a:off x="0" y="803604"/>
            <a:ext cx="628650" cy="60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63D8A6-2954-423E-8404-F95ED76E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Graphical Explanation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0C6AFA-7660-4EFD-9A92-ACBA39B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 of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8D9BA-8319-4CB8-9D99-6D74448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B0AC0-5A04-449B-82AB-CBE003D3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077333"/>
            <a:ext cx="8534404" cy="34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95CB75-EAD0-43B5-BA1E-96FC5DCD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Mode Collapse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6880E9-40C2-45EC-BCF2-6FFF83C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A9FAB-2E47-4C92-97C6-CC0F1707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B51DC-54B3-4814-AAD9-9F8A6E73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545965"/>
            <a:ext cx="8534404" cy="47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DD2B64-6929-4D07-BE0F-5D75114A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35522"/>
          </a:xfrm>
        </p:spPr>
        <p:txBody>
          <a:bodyPr/>
          <a:lstStyle/>
          <a:p>
            <a:r>
              <a:rPr lang="en-US" altLang="ko-KR" dirty="0"/>
              <a:t>Gradient Vanishing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FD8DD-50E6-4589-AAC4-9CE6207B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75AF5-8FCA-4882-8004-1B6F9BB6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A325B-AD15-4E49-B317-79FC6563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03094"/>
            <a:ext cx="8534400" cy="53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6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CE9EDCE3-04BD-4BBD-9722-DC54051D2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7572"/>
                <a:ext cx="8534402" cy="3552117"/>
              </a:xfrm>
            </p:spPr>
            <p:txBody>
              <a:bodyPr/>
              <a:lstStyle/>
              <a:p>
                <a:r>
                  <a:rPr lang="en-US" altLang="ko-KR" b="1" dirty="0">
                    <a:solidFill>
                      <a:srgbClr val="D30037"/>
                    </a:solidFill>
                  </a:rPr>
                  <a:t>Generative Adversarial Network</a:t>
                </a:r>
              </a:p>
              <a:p>
                <a:pPr lvl="1"/>
                <a:r>
                  <a:rPr lang="en-US" altLang="ko-KR" dirty="0"/>
                  <a:t>Unsupervised learning</a:t>
                </a:r>
              </a:p>
              <a:p>
                <a:pPr lvl="1"/>
                <a:r>
                  <a:rPr lang="en-US" altLang="ko-KR" dirty="0"/>
                  <a:t>Generative model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(shows </a:t>
                </a:r>
                <a:r>
                  <a:rPr lang="en-US" altLang="ko-KR" i="1" dirty="0"/>
                  <a:t>state-of-the-art</a:t>
                </a:r>
                <a:r>
                  <a:rPr lang="en-US" altLang="ko-KR" dirty="0"/>
                  <a:t> performance)</a:t>
                </a:r>
              </a:p>
              <a:p>
                <a:pPr lvl="1"/>
                <a:r>
                  <a:rPr lang="ko-KR" altLang="en-US" spc="-30" dirty="0"/>
                  <a:t>데이터가 생성하는 분포 </a:t>
                </a:r>
                <a14:m>
                  <m:oMath xmlns:m="http://schemas.openxmlformats.org/officeDocument/2006/math">
                    <m:r>
                      <a:rPr lang="en-US" altLang="ko-KR" i="1" spc="-3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pc="-3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pc="-3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pc="-3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pc="-30" dirty="0"/>
                  <a:t>를 이용한 간접적인 학습방법</a:t>
                </a:r>
                <a:endParaRPr lang="en-US" altLang="ko-KR" spc="-30" dirty="0"/>
              </a:p>
              <a:p>
                <a:pPr lvl="2"/>
                <a:r>
                  <a:rPr lang="ko-KR" altLang="en-US" dirty="0"/>
                  <a:t>모든 데이터는 확률분포를 가지고 있는 확률변수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확률변수에 대한 확률분포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안다는 것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 전체를 이해할 수 있다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CE9EDCE3-04BD-4BBD-9722-DC54051D2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7572"/>
                <a:ext cx="8534402" cy="3552117"/>
              </a:xfrm>
              <a:blipFill>
                <a:blip r:embed="rId2"/>
                <a:stretch>
                  <a:fillRect l="-1786" t="-172" r="-500" b="-2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GAN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075B8-43A2-416C-A368-5A54FD4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14E13-E44C-4C97-811F-7178554A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7" y="4686578"/>
            <a:ext cx="2283525" cy="153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40A4FB-9935-4736-AA94-C8F84A085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693" y="4948693"/>
            <a:ext cx="2289717" cy="153440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02198B7-ECEA-4BB7-9E33-14DBEC154008}"/>
              </a:ext>
            </a:extLst>
          </p:cNvPr>
          <p:cNvGrpSpPr/>
          <p:nvPr/>
        </p:nvGrpSpPr>
        <p:grpSpPr>
          <a:xfrm>
            <a:off x="4572000" y="4686578"/>
            <a:ext cx="4049713" cy="1796516"/>
            <a:chOff x="4572000" y="4686578"/>
            <a:chExt cx="4049713" cy="17965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9C349E8-CBF6-4742-9289-C39E0664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4686578"/>
              <a:ext cx="4049713" cy="15799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1EADC-A961-4951-BC55-068D7E9949BB}"/>
                </a:ext>
              </a:extLst>
            </p:cNvPr>
            <p:cNvSpPr txBox="1"/>
            <p:nvPr/>
          </p:nvSpPr>
          <p:spPr>
            <a:xfrm>
              <a:off x="4769272" y="6267650"/>
              <a:ext cx="3655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NIPS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2016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Tutorial: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Generative Adversarial Network, Ian </a:t>
              </a:r>
              <a:r>
                <a:rPr lang="en-US" altLang="ko-KR" sz="800" dirty="0" err="1"/>
                <a:t>GoodFellow</a:t>
              </a:r>
              <a:r>
                <a:rPr lang="en-US" altLang="ko-KR" sz="800" dirty="0"/>
                <a:t>, 2016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3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938F9F1-39B7-CF48-8031-BA0B9C40C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7572"/>
                <a:ext cx="8534402" cy="4556431"/>
              </a:xfrm>
            </p:spPr>
            <p:txBody>
              <a:bodyPr/>
              <a:lstStyle/>
              <a:p>
                <a:r>
                  <a:rPr kumimoji="1" lang="en-US" altLang="ko-KR" dirty="0"/>
                  <a:t>Unsupervised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learning Methods</a:t>
                </a:r>
              </a:p>
              <a:p>
                <a:pPr lvl="1"/>
                <a:r>
                  <a:rPr kumimoji="1" lang="ko-KR" altLang="en-US" spc="-30" dirty="0"/>
                  <a:t>많은 비지도학습</a:t>
                </a:r>
                <a:r>
                  <a:rPr kumimoji="1" lang="en-US" altLang="ko-KR" spc="-30" dirty="0"/>
                  <a:t>(</a:t>
                </a:r>
                <a:r>
                  <a:rPr kumimoji="1" lang="ko-KR" altLang="en-US" spc="-30" dirty="0"/>
                  <a:t>판별모델</a:t>
                </a:r>
                <a:r>
                  <a:rPr kumimoji="1" lang="en-US" altLang="ko-KR" spc="-30" dirty="0"/>
                  <a:t>)</a:t>
                </a:r>
                <a:r>
                  <a:rPr kumimoji="1" lang="ko-KR" altLang="en-US" spc="-30" dirty="0"/>
                  <a:t>은 </a:t>
                </a:r>
                <a:r>
                  <a:rPr kumimoji="1" lang="en-US" altLang="ko-KR" spc="-30" dirty="0"/>
                  <a:t>Maximum Likelihood</a:t>
                </a:r>
                <a:r>
                  <a:rPr kumimoji="1" lang="ko-KR" altLang="en-US" spc="-30" dirty="0"/>
                  <a:t>를 사용</a:t>
                </a:r>
                <a:endParaRPr kumimoji="1" lang="en-US" altLang="ko-KR" spc="-30" dirty="0"/>
              </a:p>
              <a:p>
                <a:pPr lvl="2"/>
                <a:r>
                  <a:rPr kumimoji="1" lang="en-US" altLang="ko-KR" dirty="0"/>
                  <a:t>Image </a:t>
                </a:r>
                <a:r>
                  <a:rPr kumimoji="1" lang="en-US" altLang="ko-KR" b="1" dirty="0"/>
                  <a:t>X</a:t>
                </a:r>
                <a:r>
                  <a:rPr kumimoji="1" lang="ko-KR" altLang="en-US" dirty="0"/>
                  <a:t>가 주어지면</a:t>
                </a:r>
                <a:r>
                  <a:rPr kumimoji="1" lang="en-US" altLang="ko-KR" dirty="0"/>
                  <a:t>, label </a:t>
                </a:r>
                <a:r>
                  <a:rPr kumimoji="1" lang="en-US" altLang="ko-KR" b="1" dirty="0"/>
                  <a:t>Y</a:t>
                </a:r>
                <a:r>
                  <a:rPr kumimoji="1" lang="ko-KR" altLang="en-US" dirty="0"/>
                  <a:t>를 예측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dirty="0"/>
                  <a:t>를 추정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Discriminative model</a:t>
                </a:r>
                <a:r>
                  <a:rPr kumimoji="1" lang="ko-KR" altLang="en-US" dirty="0"/>
                  <a:t>의 한계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kumimoji="1" lang="ko-KR" altLang="en-US" dirty="0"/>
                  <a:t>를 만들어 낼 수 없음 </a:t>
                </a:r>
                <a:r>
                  <a:rPr kumimoji="1" lang="en-US" altLang="ko-KR" sz="1600" dirty="0"/>
                  <a:t>(i.e. </a:t>
                </a:r>
                <a:r>
                  <a:rPr kumimoji="1" lang="ko-KR" altLang="en-US" sz="1600" dirty="0"/>
                  <a:t>특정 이미지의 확률</a:t>
                </a:r>
                <a:r>
                  <a:rPr kumimoji="1" lang="en-US" altLang="ko-KR" sz="1600" dirty="0"/>
                  <a:t>)</a:t>
                </a:r>
                <a:endParaRPr kumimoji="1" lang="en-US" altLang="ko-KR" dirty="0"/>
              </a:p>
              <a:p>
                <a:pPr lvl="3"/>
                <a:r>
                  <a:rPr kumimoji="1" lang="ko-KR" altLang="en-US" dirty="0"/>
                  <a:t>따라서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kumimoji="1" lang="ko-KR" altLang="en-US" dirty="0"/>
                  <a:t>로부터 샘플을 추출할 수 없음</a:t>
                </a:r>
                <a:br>
                  <a:rPr kumimoji="1" lang="en-US" altLang="ko-KR" dirty="0"/>
                </a:br>
                <a:r>
                  <a:rPr kumimoji="1"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kumimoji="1" lang="ko-KR" altLang="en-US" dirty="0">
                    <a:solidFill>
                      <a:srgbClr val="D30037"/>
                    </a:solidFill>
                    <a:sym typeface="Wingdings" panose="05000000000000000000" pitchFamily="2" charset="2"/>
                  </a:rPr>
                  <a:t>새로운 이미지를 생성할 수 없다</a:t>
                </a:r>
                <a:r>
                  <a:rPr kumimoji="1" lang="en-US" altLang="ko-KR" dirty="0">
                    <a:solidFill>
                      <a:srgbClr val="D30037"/>
                    </a:solidFill>
                    <a:sym typeface="Wingdings" panose="05000000000000000000" pitchFamily="2" charset="2"/>
                  </a:rPr>
                  <a:t>.</a:t>
                </a:r>
                <a:endParaRPr kumimoji="1" lang="en-US" altLang="ko-KR" dirty="0">
                  <a:solidFill>
                    <a:srgbClr val="D30037"/>
                  </a:solidFill>
                </a:endParaRPr>
              </a:p>
              <a:p>
                <a:pPr lvl="1"/>
                <a:r>
                  <a:rPr kumimoji="1" lang="en-US" altLang="ko-KR" dirty="0"/>
                  <a:t>GAN</a:t>
                </a:r>
                <a:r>
                  <a:rPr kumimoji="1" lang="ko-KR" altLang="en-US" dirty="0"/>
                  <a:t>에서는 </a:t>
                </a:r>
                <a:r>
                  <a:rPr kumimoji="1" lang="en-US" altLang="ko-KR" dirty="0"/>
                  <a:t>likelihood</a:t>
                </a:r>
                <a:r>
                  <a:rPr kumimoji="1" lang="ko-KR" altLang="en-US" dirty="0"/>
                  <a:t>를 직접 사용하지 않음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kumimoji="1" lang="ko-KR" altLang="en-US" dirty="0"/>
                  <a:t>를 만들어낼 수 있음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938F9F1-39B7-CF48-8031-BA0B9C40C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7572"/>
                <a:ext cx="8534402" cy="4556431"/>
              </a:xfrm>
              <a:blipFill>
                <a:blip r:embed="rId2"/>
                <a:stretch>
                  <a:fillRect l="-1786" t="-134" r="-429" b="-2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DFFD9BA-2F34-534B-B1F7-3579364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Generative Model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A44E1-4999-994B-83C0-7A19F90F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5A4FED-8265-4EE4-A911-A0E74627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45" y="5375769"/>
            <a:ext cx="3319310" cy="14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473D2CC-D102-7644-BF24-088BD7054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7572"/>
                <a:ext cx="8534402" cy="1629411"/>
              </a:xfrm>
            </p:spPr>
            <p:txBody>
              <a:bodyPr/>
              <a:lstStyle/>
              <a:p>
                <a:r>
                  <a:rPr kumimoji="1" lang="en-US" altLang="ko-KR" b="1" dirty="0">
                    <a:solidFill>
                      <a:srgbClr val="D30037"/>
                    </a:solidFill>
                  </a:rPr>
                  <a:t>Generator (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rgbClr val="D30037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kumimoji="1" lang="en-US" altLang="ko-KR" b="1" dirty="0">
                    <a:solidFill>
                      <a:srgbClr val="D30037"/>
                    </a:solidFill>
                  </a:rPr>
                  <a:t>)</a:t>
                </a:r>
              </a:p>
              <a:p>
                <a:pPr lvl="1"/>
                <a:r>
                  <a:rPr kumimoji="1" lang="ko-KR" altLang="en-US" dirty="0"/>
                  <a:t>훈련 데이터와 비슷한 샘플을 생성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1" lang="en-US" altLang="ko-KR" dirty="0"/>
                  <a:t> : </a:t>
                </a:r>
                <a:r>
                  <a:rPr kumimoji="1" lang="ko-KR" altLang="en-US" dirty="0"/>
                  <a:t>랜덤 노이즈 벡터 </a:t>
                </a:r>
                <a:r>
                  <a:rPr kumimoji="1" lang="en-US" altLang="ko-KR" dirty="0"/>
                  <a:t>(Gaussian/Uniform)</a:t>
                </a: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473D2CC-D102-7644-BF24-088BD7054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7572"/>
                <a:ext cx="8534402" cy="1629411"/>
              </a:xfrm>
              <a:blipFill>
                <a:blip r:embed="rId2"/>
                <a:stretch>
                  <a:fillRect l="-1786" t="-373" b="-8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6DD4688-AEA4-0546-B571-99584AA4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Adversarial Training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042C0-E694-EE49-8E5A-7347ED1C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7BF6B072-2397-4CE8-B64F-26128A943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4010909"/>
                <a:ext cx="8534402" cy="1084198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71463" indent="-271463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Wingdings" panose="05000000000000000000" pitchFamily="2" charset="2"/>
                  <a:buChar char="§"/>
                  <a:defRPr sz="2600" b="0" i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나눔바른고딕 UltraLight" panose="020B0603020101020101" pitchFamily="50" charset="-127"/>
                  <a:buChar char="-"/>
                  <a:defRPr sz="2200" b="0" i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고딕12" panose="02020600000000000000" pitchFamily="18" charset="-127"/>
                  <a:buChar char="*"/>
                  <a:defRPr sz="2000" b="0" i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1119188" indent="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b="1" dirty="0">
                    <a:solidFill>
                      <a:srgbClr val="D30037"/>
                    </a:solidFill>
                  </a:rPr>
                  <a:t>Discriminator (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rgbClr val="D30037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kumimoji="1" lang="en-US" altLang="ko-KR" b="1" dirty="0">
                    <a:solidFill>
                      <a:srgbClr val="D30037"/>
                    </a:solidFill>
                  </a:rPr>
                  <a:t>)</a:t>
                </a:r>
              </a:p>
              <a:p>
                <a:pPr lvl="1"/>
                <a:r>
                  <a:rPr kumimoji="1" lang="ko-KR" altLang="en-US" dirty="0"/>
                  <a:t>가짜 샘플과 훈련 데이터를 구별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7BF6B072-2397-4CE8-B64F-26128A94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10909"/>
                <a:ext cx="8534402" cy="1084198"/>
              </a:xfrm>
              <a:prstGeom prst="rect">
                <a:avLst/>
              </a:prstGeom>
              <a:blipFill>
                <a:blip r:embed="rId3"/>
                <a:stretch>
                  <a:fillRect l="-1786" t="-562" b="-12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D2C78776-FD81-4235-9B9C-D702284D4D49}"/>
              </a:ext>
            </a:extLst>
          </p:cNvPr>
          <p:cNvSpPr/>
          <p:nvPr/>
        </p:nvSpPr>
        <p:spPr>
          <a:xfrm>
            <a:off x="3230878" y="2690965"/>
            <a:ext cx="1933306" cy="1175657"/>
          </a:xfrm>
          <a:prstGeom prst="rect">
            <a:avLst/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solidFill>
                  <a:schemeClr val="tx1"/>
                </a:solidFill>
              </a:rPr>
              <a:t>Generator</a:t>
            </a:r>
            <a:endParaRPr lang="ko-KR" altLang="en-US" sz="2800" b="1" spc="-15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093BF11-ABB0-4AB7-836C-A6E6407557E3}"/>
              </a:ext>
            </a:extLst>
          </p:cNvPr>
          <p:cNvSpPr/>
          <p:nvPr/>
        </p:nvSpPr>
        <p:spPr>
          <a:xfrm>
            <a:off x="2473234" y="3141661"/>
            <a:ext cx="505096" cy="29332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44EF847-271C-4FE4-9676-D48EB47603DC}"/>
              </a:ext>
            </a:extLst>
          </p:cNvPr>
          <p:cNvSpPr/>
          <p:nvPr/>
        </p:nvSpPr>
        <p:spPr>
          <a:xfrm>
            <a:off x="5416731" y="3141661"/>
            <a:ext cx="505096" cy="29332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6DCF7A-B937-44DD-9EE1-53A13AB1634A}"/>
                  </a:ext>
                </a:extLst>
              </p:cNvPr>
              <p:cNvSpPr txBox="1"/>
              <p:nvPr/>
            </p:nvSpPr>
            <p:spPr>
              <a:xfrm>
                <a:off x="1524000" y="3017183"/>
                <a:ext cx="792480" cy="5232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6DCF7A-B937-44DD-9EE1-53A13AB1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17183"/>
                <a:ext cx="7924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B716D1-6BDD-498A-9EBE-03F0B5373182}"/>
                  </a:ext>
                </a:extLst>
              </p:cNvPr>
              <p:cNvSpPr txBox="1"/>
              <p:nvPr/>
            </p:nvSpPr>
            <p:spPr>
              <a:xfrm>
                <a:off x="6078581" y="3026998"/>
                <a:ext cx="2029099" cy="50359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B716D1-6BDD-498A-9EBE-03F0B5373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81" y="3026998"/>
                <a:ext cx="2029099" cy="503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7DCC7-CDDA-4127-AF5E-69B4F987131E}"/>
              </a:ext>
            </a:extLst>
          </p:cNvPr>
          <p:cNvSpPr/>
          <p:nvPr/>
        </p:nvSpPr>
        <p:spPr>
          <a:xfrm>
            <a:off x="3230878" y="5289090"/>
            <a:ext cx="1933306" cy="1175657"/>
          </a:xfrm>
          <a:prstGeom prst="rect">
            <a:avLst/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solidFill>
                  <a:schemeClr val="tx1"/>
                </a:solidFill>
              </a:rPr>
              <a:t>Discriminator</a:t>
            </a:r>
            <a:endParaRPr lang="ko-KR" altLang="en-US" sz="2800" b="1" spc="-15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5C61C3C-4E55-418B-A388-85A9BAFACBF0}"/>
              </a:ext>
            </a:extLst>
          </p:cNvPr>
          <p:cNvSpPr/>
          <p:nvPr/>
        </p:nvSpPr>
        <p:spPr>
          <a:xfrm>
            <a:off x="2473234" y="5468647"/>
            <a:ext cx="505096" cy="29332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50ACC98-C3A9-4FA5-993F-7D1F0F179180}"/>
              </a:ext>
            </a:extLst>
          </p:cNvPr>
          <p:cNvSpPr/>
          <p:nvPr/>
        </p:nvSpPr>
        <p:spPr>
          <a:xfrm>
            <a:off x="5416731" y="5739786"/>
            <a:ext cx="505096" cy="29332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FA51A0-E80F-4398-B589-8DB63D7777FF}"/>
                  </a:ext>
                </a:extLst>
              </p:cNvPr>
              <p:cNvSpPr txBox="1"/>
              <p:nvPr/>
            </p:nvSpPr>
            <p:spPr>
              <a:xfrm>
                <a:off x="1524000" y="5344169"/>
                <a:ext cx="792480" cy="5232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FA51A0-E80F-4398-B589-8DB63D777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44169"/>
                <a:ext cx="792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32E7AB-F344-4E2A-8ABF-44693C1E9772}"/>
                  </a:ext>
                </a:extLst>
              </p:cNvPr>
              <p:cNvSpPr txBox="1"/>
              <p:nvPr/>
            </p:nvSpPr>
            <p:spPr>
              <a:xfrm>
                <a:off x="6078581" y="5655900"/>
                <a:ext cx="202909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𝑹𝒆𝒂𝒍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𝑭𝒂𝒌𝒆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32E7AB-F344-4E2A-8ABF-44693C1E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81" y="5655900"/>
                <a:ext cx="2029099" cy="442035"/>
              </a:xfrm>
              <a:prstGeom prst="rect">
                <a:avLst/>
              </a:prstGeom>
              <a:blipFill>
                <a:blip r:embed="rId7"/>
                <a:stretch>
                  <a:fillRect l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4DF23F-A825-44C3-908D-DB14206737C4}"/>
              </a:ext>
            </a:extLst>
          </p:cNvPr>
          <p:cNvSpPr/>
          <p:nvPr/>
        </p:nvSpPr>
        <p:spPr>
          <a:xfrm>
            <a:off x="2473234" y="6007181"/>
            <a:ext cx="505096" cy="29332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6F9CFF-48B5-4A5A-AB14-569A4F90ADC1}"/>
                  </a:ext>
                </a:extLst>
              </p:cNvPr>
              <p:cNvSpPr txBox="1"/>
              <p:nvPr/>
            </p:nvSpPr>
            <p:spPr>
              <a:xfrm>
                <a:off x="966651" y="5923295"/>
                <a:ext cx="134982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Real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6F9CFF-48B5-4A5A-AB14-569A4F90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1" y="5923295"/>
                <a:ext cx="1349829" cy="442035"/>
              </a:xfrm>
              <a:prstGeom prst="rect">
                <a:avLst/>
              </a:prstGeom>
              <a:blipFill>
                <a:blip r:embed="rId8"/>
                <a:stretch>
                  <a:fillRect l="-5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1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91C898-F9D7-42E5-9A4E-6E21E687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DCD0F4-91C9-4389-8BD3-B5B59034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102F3-DE3B-482B-8867-8E98DEAB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2" y="1436914"/>
            <a:ext cx="8767596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A98854-DB46-4C4D-9D9D-E081649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6D4DC-9646-4E81-8FC8-9685591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994AE-58BB-4230-AE4C-8FC33A75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0" y="995193"/>
            <a:ext cx="7409260" cy="55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7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93B3BD8-E485-4108-8D30-BA18A0BF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Discriminator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983DB-ED6F-42F0-8D44-94A360F6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CA373-4D6E-48F6-8959-21308D6D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38172"/>
            <a:ext cx="8534400" cy="38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139C9AA-63C7-4256-8418-2DD9AC87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Generator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5B573-907B-4609-8B77-ADC24E94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A8969E-BDD5-4CAE-850A-3239B98B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38172"/>
            <a:ext cx="8534400" cy="38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11466</TotalTime>
  <Words>303</Words>
  <Application>Microsoft Office PowerPoint</Application>
  <PresentationFormat>화면 슬라이드 쇼(4:3)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a고딕12</vt:lpstr>
      <vt:lpstr>나눔바른고딕</vt:lpstr>
      <vt:lpstr>나눔바른고딕 UltraLight</vt:lpstr>
      <vt:lpstr>맑은 고딕</vt:lpstr>
      <vt:lpstr>맑은 고딕</vt:lpstr>
      <vt:lpstr>Arial</vt:lpstr>
      <vt:lpstr>Calibri</vt:lpstr>
      <vt:lpstr>Cambria Math</vt:lpstr>
      <vt:lpstr>Wingdings</vt:lpstr>
      <vt:lpstr>Office 테마</vt:lpstr>
      <vt:lpstr>GAN</vt:lpstr>
      <vt:lpstr>Contents</vt:lpstr>
      <vt:lpstr>Introduction to GAN</vt:lpstr>
      <vt:lpstr>Generative Model</vt:lpstr>
      <vt:lpstr>Adversarial Training</vt:lpstr>
      <vt:lpstr>Architecture</vt:lpstr>
      <vt:lpstr>Architecture</vt:lpstr>
      <vt:lpstr>Training Discriminator</vt:lpstr>
      <vt:lpstr>Training Generator</vt:lpstr>
      <vt:lpstr>Objective</vt:lpstr>
      <vt:lpstr>Formulation</vt:lpstr>
      <vt:lpstr>Algorithm</vt:lpstr>
      <vt:lpstr>Gradient Vanishing</vt:lpstr>
      <vt:lpstr>Global Optimality</vt:lpstr>
      <vt:lpstr>Global Optimality</vt:lpstr>
      <vt:lpstr>Global Optimality</vt:lpstr>
      <vt:lpstr>Convergence of Algorithm</vt:lpstr>
      <vt:lpstr>Convergence of Algorithm</vt:lpstr>
      <vt:lpstr>Convergence of Algorithm</vt:lpstr>
      <vt:lpstr>Convergence of Algorithm</vt:lpstr>
      <vt:lpstr>Problem</vt:lpstr>
      <vt:lpstr>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subject/>
  <dc:creator/>
  <cp:keywords/>
  <dc:description/>
  <cp:lastModifiedBy>서성발</cp:lastModifiedBy>
  <cp:revision>302</cp:revision>
  <dcterms:created xsi:type="dcterms:W3CDTF">2017-09-11T15:40:54Z</dcterms:created>
  <dcterms:modified xsi:type="dcterms:W3CDTF">2018-12-11T03:45:14Z</dcterms:modified>
  <cp:category/>
</cp:coreProperties>
</file>