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454" r:id="rId3"/>
    <p:sldId id="475" r:id="rId4"/>
    <p:sldId id="487" r:id="rId5"/>
    <p:sldId id="488" r:id="rId6"/>
    <p:sldId id="476" r:id="rId7"/>
    <p:sldId id="477" r:id="rId8"/>
    <p:sldId id="489" r:id="rId9"/>
    <p:sldId id="490" r:id="rId10"/>
    <p:sldId id="421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50" autoAdjust="0"/>
  </p:normalViewPr>
  <p:slideViewPr>
    <p:cSldViewPr>
      <p:cViewPr varScale="1">
        <p:scale>
          <a:sx n="84" d="100"/>
          <a:sy n="84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BD838-C551-4D4E-A367-FADD5ACBAA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9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istech7/50153288534" TargetMode="External"/><Relationship Id="rId2" Type="http://schemas.openxmlformats.org/officeDocument/2006/relationships/hyperlink" Target="https://ko.wikipedia.org/wiki/%EC%83%81%EA%B4%80%EA%B4%80%EA%B3%84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cau.ac.kr/~orist/2006_2/STAT/ch16_2p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단순회귀분석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14.1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 simple_linear_regression.py 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441354" y="1031875"/>
                <a:ext cx="8274050" cy="117299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ko-KR" altLang="en-US" sz="2200" dirty="0" smtClean="0"/>
                  <a:t>친구수와 사이트에서 보내는 시간의 관계</a:t>
                </a:r>
                <a:endParaRPr lang="en-US" altLang="ko-KR" sz="2200" dirty="0" smtClean="0"/>
              </a:p>
              <a:p>
                <a:pPr lvl="1">
                  <a:spcBef>
                    <a:spcPct val="0"/>
                  </a:spcBef>
                </a:pPr>
                <a:r>
                  <a:rPr lang="ko-KR" altLang="en-US" sz="1800" dirty="0" smtClean="0"/>
                  <a:t>이전 챕터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선형관계에 가까움 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선형모델로 사용</a:t>
                </a: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347663" lvl="1" indent="0">
                  <a:spcBef>
                    <a:spcPct val="0"/>
                  </a:spcBef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sym typeface="Symbol"/>
                          </a:rPr>
                          <m:t></m:t>
                        </m:r>
                        <m:r>
                          <a:rPr lang="en-US" altLang="ko-KR" sz="1800" b="0" i="1" smtClean="0">
                            <a:latin typeface="Cambria Math"/>
                            <a:sym typeface="Symbol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1800" i="1">
                        <a:latin typeface="Cambria Math"/>
                        <a:sym typeface="Symbol"/>
                      </a:rPr>
                      <m:t></m:t>
                    </m:r>
                    <m:r>
                      <a:rPr lang="en-US" altLang="ko-KR" sz="1800" b="0" i="1" smtClean="0">
                        <a:latin typeface="Cambria Math"/>
                        <a:sym typeface="Symbol"/>
                      </a:rPr>
                      <m:t>+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sym typeface="Symbol"/>
                          </a:rPr>
                          <m:t>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sym typeface="Symbol"/>
                          </a:rPr>
                          <m:t>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는 잔차</a:t>
                </a:r>
                <a:r>
                  <a:rPr lang="en-US" altLang="ko-KR" sz="1800" dirty="0" smtClean="0"/>
                  <a:t> (</a:t>
                </a:r>
                <a:r>
                  <a:rPr lang="ko-KR" altLang="en-US" sz="1800" dirty="0" smtClean="0"/>
                  <a:t>노이즈</a:t>
                </a:r>
                <a:r>
                  <a:rPr lang="en-US" altLang="ko-KR" sz="1800" dirty="0" smtClean="0"/>
                  <a:t>)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54" y="1031875"/>
                <a:ext cx="8274050" cy="1172990"/>
              </a:xfrm>
              <a:blipFill rotWithShape="1">
                <a:blip r:embed="rId2"/>
                <a:stretch>
                  <a:fillRect t="-3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2440" y="2060848"/>
            <a:ext cx="8004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 predict(alpha, beta, x_i</a:t>
            </a:r>
            <a:r>
              <a:rPr lang="en-US" altLang="ko-KR" sz="1400" dirty="0" smtClean="0"/>
              <a:t>):  	#</a:t>
            </a:r>
            <a:r>
              <a:rPr lang="ko-KR" altLang="en-US" sz="1400" dirty="0" smtClean="0"/>
              <a:t>선형모델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return beta * x_i + alpha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def error(alpha, beta, x_i, y_i</a:t>
            </a:r>
            <a:r>
              <a:rPr lang="en-US" altLang="ko-KR" sz="1400" dirty="0" smtClean="0"/>
              <a:t>):	# </a:t>
            </a:r>
            <a:r>
              <a:rPr lang="ko-KR" altLang="en-US" sz="1400" dirty="0" smtClean="0"/>
              <a:t>모델과 실제의 에러 계산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음수문제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return y_i - predict(alpha, beta, x_i)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en-US" altLang="ko-KR" sz="1400" dirty="0"/>
              <a:t># </a:t>
            </a:r>
            <a:r>
              <a:rPr lang="ko-KR" altLang="en-US" sz="1400" dirty="0" smtClean="0"/>
              <a:t>최소자승법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모델과 </a:t>
            </a:r>
            <a:r>
              <a:rPr lang="ko-KR" altLang="en-US" sz="1400" dirty="0"/>
              <a:t>실제의 에러제곱의 </a:t>
            </a:r>
            <a:r>
              <a:rPr lang="ko-KR" altLang="en-US" sz="1400" dirty="0" smtClean="0"/>
              <a:t>합을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최소로하는 알파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베타 찾는 방법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def sum_of_squared_errors(alpha, beta, x, y</a:t>
            </a:r>
            <a:r>
              <a:rPr lang="en-US" altLang="ko-KR" sz="1400" dirty="0" smtClean="0"/>
              <a:t>): 	</a:t>
            </a:r>
            <a:br>
              <a:rPr lang="en-US" altLang="ko-KR" sz="1400" dirty="0" smtClean="0"/>
            </a:br>
            <a:r>
              <a:rPr lang="en-US" altLang="ko-KR" sz="1400" dirty="0" smtClean="0"/>
              <a:t>    return </a:t>
            </a:r>
            <a:r>
              <a:rPr lang="en-US" altLang="ko-KR" sz="1400" dirty="0"/>
              <a:t>sum(error(alpha, beta, x_i, y_i) ** 2</a:t>
            </a:r>
            <a:br>
              <a:rPr lang="en-US" altLang="ko-KR" sz="1400" dirty="0"/>
            </a:br>
            <a:r>
              <a:rPr lang="en-US" altLang="ko-KR" sz="1400" dirty="0"/>
              <a:t>               for x_i, y_i in zip(x, y</a:t>
            </a:r>
            <a:r>
              <a:rPr lang="en-US" altLang="ko-KR" sz="1400" dirty="0" smtClean="0"/>
              <a:t>))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# </a:t>
            </a:r>
            <a:r>
              <a:rPr lang="ko-KR" altLang="en-US" sz="1400" dirty="0" smtClean="0"/>
              <a:t>최소자승법 계수 구하기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복잡한 </a:t>
            </a:r>
            <a:r>
              <a:rPr lang="en-US" altLang="ko-KR" sz="1400" dirty="0" smtClean="0"/>
              <a:t>algebra </a:t>
            </a:r>
            <a:r>
              <a:rPr lang="ko-KR" altLang="en-US" sz="1400" dirty="0" smtClean="0"/>
              <a:t>를 거치면 다음 결과를 얻음 </a:t>
            </a:r>
            <a:endParaRPr lang="en-US" altLang="ko-KR" sz="1400" dirty="0" smtClean="0"/>
          </a:p>
          <a:p>
            <a:r>
              <a:rPr lang="en-US" altLang="ko-KR" sz="1400" dirty="0"/>
              <a:t>def least_squares_fit(x,y):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"""given training values for x and y</a:t>
            </a:r>
            <a:r>
              <a:rPr lang="en-US" altLang="ko-KR" sz="1400" i="1" dirty="0" smtClean="0"/>
              <a:t>,  find </a:t>
            </a:r>
            <a:r>
              <a:rPr lang="en-US" altLang="ko-KR" sz="1400" i="1" dirty="0"/>
              <a:t>the least-squares values of alpha and beta"""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beta = correlation(x, y) * standard_deviation(y) / standard_deviation(x)</a:t>
            </a:r>
            <a:br>
              <a:rPr lang="en-US" altLang="ko-KR" sz="1400" dirty="0"/>
            </a:br>
            <a:r>
              <a:rPr lang="en-US" altLang="ko-KR" sz="1400" dirty="0"/>
              <a:t>    alpha = mean(y) - beta * mean(x)</a:t>
            </a:r>
            <a:br>
              <a:rPr lang="en-US" altLang="ko-KR" sz="1400" dirty="0"/>
            </a:br>
            <a:r>
              <a:rPr lang="en-US" altLang="ko-KR" sz="1400" dirty="0"/>
              <a:t>    return alpha, beta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77113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total_sum_of_squares(y):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"""the total squared variation of y_i's from their mean"""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sum(v ** 2 for v in de_mean(y))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def r_squared(alpha, beta, x, y):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"""the fraction of variation in y captured by the model, which equals</a:t>
            </a:r>
            <a:br>
              <a:rPr lang="en-US" altLang="ko-KR" i="1" dirty="0"/>
            </a:br>
            <a:r>
              <a:rPr lang="en-US" altLang="ko-KR" i="1" dirty="0"/>
              <a:t>    1 - the fraction of variation in y not captured by the model"""</a:t>
            </a:r>
            <a:br>
              <a:rPr lang="en-US" altLang="ko-KR" i="1" dirty="0"/>
            </a:b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1.0 - (sum_of_squared_errors(alpha, beta, x, y) /</a:t>
            </a:r>
            <a:br>
              <a:rPr lang="en-US" altLang="ko-KR" dirty="0"/>
            </a:br>
            <a:r>
              <a:rPr lang="en-US" altLang="ko-KR" dirty="0"/>
              <a:t>                  total_sum_of_squares(y))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def squared_error(x_i, y_i, theta):</a:t>
            </a:r>
            <a:br>
              <a:rPr lang="en-US" altLang="ko-KR" dirty="0"/>
            </a:br>
            <a:r>
              <a:rPr lang="en-US" altLang="ko-KR" dirty="0"/>
              <a:t>    alpha, beta = theta</a:t>
            </a:r>
            <a:br>
              <a:rPr lang="en-US" altLang="ko-KR" dirty="0"/>
            </a:br>
            <a:r>
              <a:rPr lang="en-US" altLang="ko-KR" dirty="0"/>
              <a:t>    return error(alpha, beta, x_i, y_i) ** 2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def squared_error_gradient(x_i, y_i, theta):</a:t>
            </a:r>
            <a:br>
              <a:rPr lang="en-US" altLang="ko-KR" dirty="0"/>
            </a:br>
            <a:r>
              <a:rPr lang="en-US" altLang="ko-KR" dirty="0"/>
              <a:t>    alpha, beta = theta</a:t>
            </a:r>
            <a:br>
              <a:rPr lang="en-US" altLang="ko-KR" dirty="0"/>
            </a:br>
            <a:r>
              <a:rPr lang="en-US" altLang="ko-KR" dirty="0"/>
              <a:t>    return [-2 * error(alpha, beta, x_i, y_i),       # alpha partial derivative</a:t>
            </a:r>
            <a:br>
              <a:rPr lang="en-US" altLang="ko-KR" dirty="0"/>
            </a:br>
            <a:r>
              <a:rPr lang="en-US" altLang="ko-KR" dirty="0"/>
              <a:t>            -2 * error(alpha, beta, x_i, y_i) * x_i] # beta partial </a:t>
            </a:r>
            <a:r>
              <a:rPr lang="en-US" altLang="ko-KR" dirty="0" smtClean="0"/>
              <a:t>derivative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2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764704"/>
            <a:ext cx="62239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__name__ == "__main__":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num_friends_good = [</a:t>
            </a:r>
            <a:r>
              <a:rPr lang="en-US" altLang="ko-KR" sz="1400" dirty="0" smtClean="0"/>
              <a:t>49,41,…</a:t>
            </a:r>
            <a:r>
              <a:rPr lang="ko-KR" altLang="en-US" sz="1400" dirty="0" smtClean="0"/>
              <a:t>생략</a:t>
            </a:r>
            <a:r>
              <a:rPr lang="en-US" altLang="ko-KR" sz="1400" dirty="0" smtClean="0"/>
              <a:t>…,</a:t>
            </a:r>
            <a:r>
              <a:rPr lang="en-US" altLang="ko-KR" sz="1400" dirty="0"/>
              <a:t>1]</a:t>
            </a:r>
            <a:br>
              <a:rPr lang="en-US" altLang="ko-KR" sz="1400" dirty="0"/>
            </a:br>
            <a:r>
              <a:rPr lang="en-US" altLang="ko-KR" sz="1400" dirty="0"/>
              <a:t>    daily_minutes_good = [68.77,51.25</a:t>
            </a:r>
            <a:r>
              <a:rPr lang="en-US" altLang="ko-KR" sz="1400" dirty="0" smtClean="0"/>
              <a:t>,</a:t>
            </a:r>
            <a:r>
              <a:rPr lang="en-US" altLang="ko-KR" sz="1400" dirty="0"/>
              <a:t> …</a:t>
            </a:r>
            <a:r>
              <a:rPr lang="ko-KR" altLang="en-US" sz="1400" dirty="0" smtClean="0"/>
              <a:t>생략</a:t>
            </a:r>
            <a:r>
              <a:rPr lang="en-US" altLang="ko-KR" sz="1400" dirty="0" smtClean="0"/>
              <a:t>…,</a:t>
            </a:r>
            <a:r>
              <a:rPr lang="en-US" altLang="ko-KR" sz="1400" dirty="0"/>
              <a:t>23.84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# </a:t>
            </a:r>
            <a:r>
              <a:rPr lang="en-US" altLang="ko-KR" sz="1400" dirty="0"/>
              <a:t>1. least_squares_fit</a:t>
            </a:r>
            <a:br>
              <a:rPr lang="en-US" altLang="ko-KR" sz="1400" dirty="0"/>
            </a:br>
            <a:r>
              <a:rPr lang="en-US" altLang="ko-KR" sz="1400" dirty="0" smtClean="0"/>
              <a:t>    alpha</a:t>
            </a:r>
            <a:r>
              <a:rPr lang="en-US" altLang="ko-KR" sz="1400" dirty="0"/>
              <a:t>, beta = least_squares_fit(num_friends_good, daily_minutes_good)</a:t>
            </a:r>
            <a:br>
              <a:rPr lang="en-US" altLang="ko-KR" sz="1400" dirty="0"/>
            </a:br>
            <a:r>
              <a:rPr lang="en-US" altLang="ko-KR" sz="1400" dirty="0" smtClean="0"/>
              <a:t>    print</a:t>
            </a:r>
            <a:r>
              <a:rPr lang="en-US" altLang="ko-KR" sz="1400" dirty="0"/>
              <a:t>("alpha", alpha)</a:t>
            </a:r>
            <a:br>
              <a:rPr lang="en-US" altLang="ko-KR" sz="1400" dirty="0"/>
            </a:br>
            <a:r>
              <a:rPr lang="en-US" altLang="ko-KR" sz="1400" dirty="0" smtClean="0"/>
              <a:t>    print</a:t>
            </a:r>
            <a:r>
              <a:rPr lang="en-US" altLang="ko-KR" sz="1400" dirty="0"/>
              <a:t>("beta", beta)</a:t>
            </a:r>
            <a:br>
              <a:rPr lang="en-US" altLang="ko-KR" sz="1400" dirty="0"/>
            </a:br>
            <a:r>
              <a:rPr lang="en-US" altLang="ko-KR" sz="1400" dirty="0" smtClean="0"/>
              <a:t>    lst_y </a:t>
            </a:r>
            <a:r>
              <a:rPr lang="en-US" altLang="ko-KR" sz="1400" dirty="0"/>
              <a:t>= [beta*x + alpha for x in range(1, 60, 1)]</a:t>
            </a:r>
            <a:br>
              <a:rPr lang="en-US" altLang="ko-KR" sz="1400" dirty="0"/>
            </a:br>
            <a:r>
              <a:rPr lang="en-US" altLang="ko-KR" sz="1400" dirty="0" smtClean="0"/>
              <a:t>    plt.scatter(num_friends_good,daily_minutes_good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smtClean="0"/>
              <a:t>    plt.plot(lst_y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smtClean="0"/>
              <a:t>    plt.show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3789040"/>
            <a:ext cx="29113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결과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alpha </a:t>
            </a:r>
            <a:r>
              <a:rPr lang="en-US" altLang="ko-KR" dirty="0"/>
              <a:t>22.94755241346903</a:t>
            </a:r>
          </a:p>
          <a:p>
            <a:r>
              <a:rPr lang="en-US" altLang="ko-KR" dirty="0"/>
              <a:t>beta 0.903865945605865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3778"/>
            <a:ext cx="3329423" cy="283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97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692696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결정계수</a:t>
            </a:r>
            <a:r>
              <a:rPr lang="en-US" altLang="ko-KR" sz="1800" dirty="0" smtClean="0"/>
              <a:t>(</a:t>
            </a:r>
            <a:r>
              <a:rPr lang="en-US" altLang="ko-KR" sz="1800" b="0" dirty="0"/>
              <a:t>coefficient of </a:t>
            </a:r>
            <a:r>
              <a:rPr lang="en-US" altLang="ko-KR" sz="1800" b="0" dirty="0" smtClean="0"/>
              <a:t>determination):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</a:t>
            </a:r>
            <a:r>
              <a:rPr lang="en-US" altLang="ko-KR" sz="1800" baseline="30000" dirty="0" smtClean="0"/>
              <a:t>2</a:t>
            </a:r>
          </a:p>
          <a:p>
            <a:pPr lvl="1"/>
            <a:r>
              <a:rPr lang="ko-KR" altLang="en-US" sz="1600" dirty="0"/>
              <a:t>추정한 선형 모형이 주어진 자료에 적합한 정도를 재는 </a:t>
            </a:r>
            <a:r>
              <a:rPr lang="ko-KR" altLang="en-US" sz="1600" dirty="0" smtClean="0"/>
              <a:t>척도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반응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종속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변수의 변동량 중에서 적용한 모형으로 설명가능한 부분의 </a:t>
            </a:r>
            <a:r>
              <a:rPr lang="ko-KR" altLang="en-US" sz="1600" dirty="0" smtClean="0"/>
              <a:t>비율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값의 범위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0 ~ 1</a:t>
            </a:r>
          </a:p>
          <a:p>
            <a:pPr lvl="2"/>
            <a:r>
              <a:rPr lang="ko-KR" altLang="en-US" sz="1400" dirty="0"/>
              <a:t>종속변인과 독립변인 사이에 </a:t>
            </a:r>
            <a:r>
              <a:rPr lang="ko-KR" altLang="en-US" sz="1400" dirty="0">
                <a:hlinkClick r:id="rId2" tooltip="상관관계"/>
              </a:rPr>
              <a:t>상관관계</a:t>
            </a:r>
            <a:r>
              <a:rPr lang="ko-KR" altLang="en-US" sz="1400" dirty="0"/>
              <a:t>가 높을수록 </a:t>
            </a:r>
            <a:r>
              <a:rPr lang="en-US" altLang="ko-KR" sz="1400" dirty="0"/>
              <a:t>1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가까워진다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r_squared(alpha, beta, x, 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함수로 구함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m.blog.naver.com/istech7/50153288534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http://cau.ac.kr/~orist/2006_2/STAT/ch16_2p.pdf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47" y="2204863"/>
            <a:ext cx="2924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3844280" cy="23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21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400" dirty="0"/>
              <a:t>SSR (regression sum of squares): </a:t>
            </a:r>
            <a:r>
              <a:rPr lang="ko-KR" altLang="en-US" sz="1400" dirty="0"/>
              <a:t>종속변수 </a:t>
            </a:r>
            <a:r>
              <a:rPr lang="en-US" altLang="ko-KR" sz="1400" dirty="0"/>
              <a:t>Y</a:t>
            </a:r>
            <a:r>
              <a:rPr lang="ko-KR" altLang="en-US" sz="1400" dirty="0"/>
              <a:t>를 예측하는데 독립변수 </a:t>
            </a:r>
            <a:r>
              <a:rPr lang="en-US" altLang="ko-KR" sz="1400" dirty="0"/>
              <a:t>X</a:t>
            </a:r>
            <a:r>
              <a:rPr lang="ko-KR" altLang="en-US" sz="1400" dirty="0"/>
              <a:t>의 정보를 이용 하여 총변동에서 줄어든 부분 즉</a:t>
            </a:r>
            <a:r>
              <a:rPr lang="en-US" altLang="ko-KR" sz="1400" dirty="0"/>
              <a:t>, </a:t>
            </a:r>
            <a:r>
              <a:rPr lang="ko-KR" altLang="en-US" sz="1400" dirty="0"/>
              <a:t>회귀식에 의하여 변동이 줄어든 양</a:t>
            </a:r>
            <a:endParaRPr lang="en-US" altLang="ko-KR" sz="14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2"/>
            <a:r>
              <a:rPr lang="en-US" altLang="ko-KR" sz="1400" dirty="0"/>
              <a:t>SSE (error sum of squares): </a:t>
            </a:r>
            <a:r>
              <a:rPr lang="ko-KR" altLang="en-US" sz="1400" dirty="0"/>
              <a:t>종속변수 </a:t>
            </a:r>
            <a:r>
              <a:rPr lang="en-US" altLang="ko-KR" sz="1400" dirty="0"/>
              <a:t>Y</a:t>
            </a:r>
            <a:r>
              <a:rPr lang="ko-KR" altLang="en-US" sz="1400" dirty="0"/>
              <a:t>를 예측하는데 독립변수 </a:t>
            </a:r>
            <a:r>
              <a:rPr lang="en-US" altLang="ko-KR" sz="1400" dirty="0"/>
              <a:t>X</a:t>
            </a:r>
            <a:r>
              <a:rPr lang="ko-KR" altLang="en-US" sz="1400" dirty="0"/>
              <a:t>의 정보를 이용 하게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예측의 불확실성은 추정회귀식 주위에 흩 어진 </a:t>
            </a:r>
            <a:r>
              <a:rPr lang="en-US" altLang="ko-KR" sz="1400" dirty="0"/>
              <a:t>Yi</a:t>
            </a:r>
            <a:r>
              <a:rPr lang="ko-KR" altLang="en-US" sz="1400" dirty="0"/>
              <a:t>의 변이성에 해당되며 다음의 편차로 </a:t>
            </a:r>
            <a:r>
              <a:rPr lang="ko-KR" altLang="en-US" sz="1400" dirty="0" smtClean="0"/>
              <a:t>측정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SSTO </a:t>
            </a:r>
            <a:r>
              <a:rPr lang="en-US" altLang="ko-KR" sz="1400" dirty="0"/>
              <a:t>(total sum of squares)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독립변수 </a:t>
            </a:r>
            <a:r>
              <a:rPr lang="en-US" altLang="ko-KR" sz="1400" dirty="0"/>
              <a:t>X</a:t>
            </a:r>
            <a:r>
              <a:rPr lang="ko-KR" altLang="en-US" sz="1400" dirty="0"/>
              <a:t>를 이용하지 않고 종속변수 </a:t>
            </a:r>
            <a:r>
              <a:rPr lang="en-US" altLang="ko-KR" sz="1400" dirty="0"/>
              <a:t>Y</a:t>
            </a:r>
            <a:r>
              <a:rPr lang="ko-KR" altLang="en-US" sz="1400" dirty="0"/>
              <a:t>를 예측하는 데 있어서 불확실성은 관찰값 </a:t>
            </a:r>
            <a:r>
              <a:rPr lang="en-US" altLang="ko-KR" sz="1400" dirty="0"/>
              <a:t>Y</a:t>
            </a:r>
            <a:r>
              <a:rPr lang="ko-KR" altLang="en-US" sz="1400" dirty="0"/>
              <a:t>의 변이성에 기인하 며 다음의 편차에 의하여 측정한다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4419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64" y="3137520"/>
            <a:ext cx="4229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64" y="5085184"/>
            <a:ext cx="384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14.2 </a:t>
            </a:r>
            <a:r>
              <a:rPr lang="ko-KR" altLang="en-US" dirty="0" smtClean="0"/>
              <a:t>경사하강법</a:t>
            </a:r>
            <a:r>
              <a:rPr lang="en-US" altLang="ko-KR" dirty="0" smtClean="0"/>
              <a:t>(</a:t>
            </a:r>
            <a:r>
              <a:rPr lang="en-US" altLang="ko-KR" b="0" dirty="0"/>
              <a:t>Gradient </a:t>
            </a:r>
            <a:r>
              <a:rPr lang="en-US" altLang="ko-KR" b="0" dirty="0" smtClean="0"/>
              <a:t>descent)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11229"/>
            <a:ext cx="6146870" cy="5326083"/>
          </a:xfrm>
        </p:spPr>
        <p:txBody>
          <a:bodyPr>
            <a:normAutofit/>
          </a:bodyPr>
          <a:lstStyle/>
          <a:p>
            <a:r>
              <a:rPr lang="ko-KR" altLang="en-US" sz="2000" b="0" dirty="0" smtClean="0">
                <a:solidFill>
                  <a:schemeClr val="tx1"/>
                </a:solidFill>
              </a:rPr>
              <a:t>개요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600" b="0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0" dirty="0">
                <a:solidFill>
                  <a:schemeClr val="tx1"/>
                </a:solidFill>
              </a:rPr>
              <a:t>차 근삿값 발견용 최적화 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알고리즘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600" b="0" dirty="0" smtClean="0">
                <a:solidFill>
                  <a:schemeClr val="tx1"/>
                </a:solidFill>
              </a:rPr>
              <a:t>함수의</a:t>
            </a:r>
            <a:r>
              <a:rPr lang="ko-KR" altLang="en-US" sz="1600" b="0" dirty="0">
                <a:solidFill>
                  <a:schemeClr val="tx1"/>
                </a:solidFill>
              </a:rPr>
              <a:t> 기울기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경사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  <a:r>
              <a:rPr lang="ko-KR" altLang="en-US" sz="1600" b="0" dirty="0">
                <a:solidFill>
                  <a:schemeClr val="tx1"/>
                </a:solidFill>
              </a:rPr>
              <a:t>를 구하여 기울기가 낮은 쪽으로 계속 이동시켜서 극값에 이를 때까지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반복시키는 방법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 smtClean="0">
                <a:sym typeface="Wingdings" pitchFamily="2" charset="2"/>
              </a:rPr>
              <a:t>최적화 대상 함수</a:t>
            </a:r>
            <a:r>
              <a:rPr lang="en-US" altLang="ko-KR" sz="1600" dirty="0" smtClean="0">
                <a:sym typeface="Wingdings" pitchFamily="2" charset="2"/>
              </a:rPr>
              <a:t>: f(x)</a:t>
            </a:r>
            <a:r>
              <a:rPr lang="ko-KR" altLang="en-US" sz="1600" dirty="0" smtClean="0">
                <a:sym typeface="Wingdings" pitchFamily="2" charset="2"/>
              </a:rPr>
              <a:t>의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r>
              <a:rPr lang="ko-KR" altLang="en-US" sz="1600" dirty="0" smtClean="0">
                <a:sym typeface="Wingdings" pitchFamily="2" charset="2"/>
              </a:rPr>
              <a:t>최저값 찾기</a:t>
            </a:r>
            <a:endParaRPr lang="en-US" altLang="ko-KR" sz="1600" dirty="0" smtClean="0">
              <a:sym typeface="Wingdings" pitchFamily="2" charset="2"/>
            </a:endParaRPr>
          </a:p>
          <a:p>
            <a:pPr lvl="2"/>
            <a:r>
              <a:rPr lang="ko-KR" altLang="en-US" sz="1400" dirty="0"/>
              <a:t>먼저 시작점 </a:t>
            </a:r>
            <a:r>
              <a:rPr lang="en-US" altLang="ko-KR" sz="1400" dirty="0" smtClean="0"/>
              <a:t>x</a:t>
            </a:r>
            <a:r>
              <a:rPr lang="en-US" altLang="ko-KR" sz="1400" baseline="-25000" dirty="0" smtClean="0"/>
              <a:t>o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정한다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x</a:t>
            </a:r>
            <a:r>
              <a:rPr lang="en-US" altLang="ko-KR" sz="1400" baseline="-25000" dirty="0" smtClean="0"/>
              <a:t>i+1</a:t>
            </a:r>
            <a:r>
              <a:rPr lang="en-US" altLang="ko-KR" sz="1400" dirty="0" smtClean="0"/>
              <a:t>= x</a:t>
            </a:r>
            <a:r>
              <a:rPr lang="en-US" altLang="ko-KR" sz="1400" baseline="-25000" dirty="0" smtClean="0"/>
              <a:t>i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sym typeface="Symbol"/>
              </a:rPr>
              <a:t></a:t>
            </a:r>
            <a:r>
              <a:rPr lang="en-US" altLang="ko-KR" sz="1400" baseline="-25000" dirty="0" smtClean="0"/>
              <a:t>i</a:t>
            </a:r>
            <a:r>
              <a:rPr lang="ko-KR" altLang="en-US" sz="1400" dirty="0" smtClean="0">
                <a:sym typeface="Symbol"/>
              </a:rPr>
              <a:t></a:t>
            </a:r>
            <a:r>
              <a:rPr lang="en-US" altLang="ko-KR" sz="1400" dirty="0" smtClean="0">
                <a:sym typeface="Symbol"/>
              </a:rPr>
              <a:t>f(</a:t>
            </a:r>
            <a:r>
              <a:rPr lang="en-US" altLang="ko-KR" sz="1400" dirty="0" smtClean="0"/>
              <a:t> x</a:t>
            </a:r>
            <a:r>
              <a:rPr lang="en-US" altLang="ko-KR" sz="1400" baseline="-25000" dirty="0" smtClean="0"/>
              <a:t>i</a:t>
            </a:r>
            <a:r>
              <a:rPr lang="en-US" altLang="ko-KR" sz="1400" dirty="0" smtClean="0">
                <a:sym typeface="Symbol"/>
              </a:rPr>
              <a:t>)</a:t>
            </a:r>
            <a:r>
              <a:rPr lang="en-US" altLang="ko-KR" sz="1400" baseline="-25000" dirty="0" smtClean="0"/>
              <a:t> </a:t>
            </a:r>
          </a:p>
          <a:p>
            <a:pPr lvl="3"/>
            <a:r>
              <a:rPr lang="en-US" altLang="ko-KR" sz="1200" dirty="0">
                <a:sym typeface="Symbol"/>
              </a:rPr>
              <a:t></a:t>
            </a:r>
            <a:r>
              <a:rPr lang="en-US" altLang="ko-KR" sz="1200" baseline="-25000" dirty="0" smtClean="0"/>
              <a:t>i</a:t>
            </a:r>
            <a:r>
              <a:rPr lang="en-US" altLang="ko-KR" sz="1200" dirty="0">
                <a:sym typeface="Symbol"/>
              </a:rPr>
              <a:t> </a:t>
            </a:r>
            <a:r>
              <a:rPr lang="en-US" altLang="ko-KR" sz="1200" dirty="0" smtClean="0">
                <a:sym typeface="Symbol"/>
              </a:rPr>
              <a:t>: </a:t>
            </a:r>
            <a:r>
              <a:rPr lang="ko-KR" altLang="en-US" sz="1200" dirty="0" smtClean="0">
                <a:sym typeface="Symbol"/>
              </a:rPr>
              <a:t>이동거리 조절을 위한 매개변수</a:t>
            </a:r>
            <a:endParaRPr lang="en-US" altLang="ko-KR" sz="1200" dirty="0" smtClean="0">
              <a:sym typeface="Symbol"/>
            </a:endParaRPr>
          </a:p>
          <a:p>
            <a:pPr lvl="3"/>
            <a:r>
              <a:rPr lang="ko-KR" altLang="en-US" sz="1200" dirty="0">
                <a:sym typeface="Symbol"/>
              </a:rPr>
              <a:t></a:t>
            </a:r>
            <a:r>
              <a:rPr lang="en-US" altLang="ko-KR" sz="1200" dirty="0">
                <a:sym typeface="Symbol"/>
              </a:rPr>
              <a:t>f(</a:t>
            </a:r>
            <a:r>
              <a:rPr lang="en-US" altLang="ko-KR" sz="1200" dirty="0"/>
              <a:t> x</a:t>
            </a:r>
            <a:r>
              <a:rPr lang="en-US" altLang="ko-KR" sz="1200" baseline="-25000" dirty="0"/>
              <a:t>i</a:t>
            </a:r>
            <a:r>
              <a:rPr lang="en-US" altLang="ko-KR" sz="1200" dirty="0" smtClean="0">
                <a:sym typeface="Symbol"/>
              </a:rPr>
              <a:t>) : </a:t>
            </a:r>
            <a:r>
              <a:rPr lang="ko-KR" altLang="en-US" sz="1200" dirty="0" smtClean="0">
                <a:sym typeface="Symbol"/>
              </a:rPr>
              <a:t>기울기</a:t>
            </a:r>
            <a:r>
              <a:rPr lang="en-US" altLang="ko-KR" sz="1200" dirty="0" smtClean="0">
                <a:sym typeface="Symbol"/>
              </a:rPr>
              <a:t>, </a:t>
            </a:r>
            <a:r>
              <a:rPr lang="ko-KR" altLang="en-US" sz="1200" dirty="0" smtClean="0">
                <a:sym typeface="Symbol"/>
              </a:rPr>
              <a:t>미분값</a:t>
            </a:r>
            <a:endParaRPr lang="en-US" altLang="ko-KR" sz="1200" dirty="0" smtClean="0">
              <a:sym typeface="Symbol"/>
            </a:endParaRPr>
          </a:p>
        </p:txBody>
      </p:sp>
      <p:pic>
        <p:nvPicPr>
          <p:cNvPr id="1026" name="Picture 2" descr="https://upload.wikimedia.org/wikipedia/commons/thumb/7/79/Gradient_descent.png/220px-Gradient_desc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64" y="548680"/>
            <a:ext cx="2095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7" y="3573016"/>
            <a:ext cx="51376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/>
              <a:t># </a:t>
            </a:r>
            <a:r>
              <a:rPr lang="ko-KR" altLang="en-US" sz="1200" i="1" dirty="0"/>
              <a:t> </a:t>
            </a:r>
            <a:r>
              <a:rPr lang="ko-KR" altLang="en-US" sz="1200" i="1" dirty="0" smtClean="0"/>
              <a:t>예</a:t>
            </a:r>
            <a:r>
              <a:rPr lang="en-US" altLang="ko-KR" sz="1200" i="1" dirty="0" smtClean="0"/>
              <a:t>:  f(x) </a:t>
            </a:r>
            <a:r>
              <a:rPr lang="ko-KR" altLang="en-US" sz="1200" i="1" dirty="0" smtClean="0"/>
              <a:t>함수에 대한  예</a:t>
            </a:r>
            <a:endParaRPr lang="en-US" altLang="ko-KR" sz="1200" i="1" dirty="0" smtClean="0"/>
          </a:p>
          <a:p>
            <a:r>
              <a:rPr lang="en-US" altLang="ko-KR" sz="1200" i="1" dirty="0" smtClean="0"/>
              <a:t># </a:t>
            </a:r>
            <a:r>
              <a:rPr lang="en-US" altLang="ko-KR" sz="1200" i="1" dirty="0"/>
              <a:t>From calculation, we expect that the local minimum occurs at x=9/4</a:t>
            </a:r>
          </a:p>
          <a:p>
            <a:endParaRPr lang="en-US" altLang="ko-KR" sz="1200" i="1" dirty="0"/>
          </a:p>
          <a:p>
            <a:r>
              <a:rPr lang="en-US" altLang="ko-KR" sz="1200" i="1" dirty="0"/>
              <a:t>x_old = 0</a:t>
            </a:r>
          </a:p>
          <a:p>
            <a:r>
              <a:rPr lang="en-US" altLang="ko-KR" sz="1200" i="1" dirty="0"/>
              <a:t>x_new = 6 # The algorithm starts at x=6</a:t>
            </a:r>
          </a:p>
          <a:p>
            <a:r>
              <a:rPr lang="en-US" altLang="ko-KR" sz="1200" i="1" dirty="0"/>
              <a:t>eps = 0.01 # step size</a:t>
            </a:r>
          </a:p>
          <a:p>
            <a:r>
              <a:rPr lang="en-US" altLang="ko-KR" sz="1200" i="1" dirty="0"/>
              <a:t>precision = 0.00001</a:t>
            </a:r>
          </a:p>
          <a:p>
            <a:endParaRPr lang="en-US" altLang="ko-KR" sz="1200" i="1" dirty="0"/>
          </a:p>
          <a:p>
            <a:r>
              <a:rPr lang="en-US" altLang="ko-KR" sz="1200" i="1" dirty="0"/>
              <a:t>def f_prime(x):</a:t>
            </a:r>
          </a:p>
          <a:p>
            <a:r>
              <a:rPr lang="en-US" altLang="ko-KR" sz="1200" i="1" dirty="0"/>
              <a:t>    return 4 * x**3 - 9 * x**2</a:t>
            </a:r>
          </a:p>
          <a:p>
            <a:endParaRPr lang="en-US" altLang="ko-KR" sz="1200" i="1" dirty="0"/>
          </a:p>
          <a:p>
            <a:r>
              <a:rPr lang="en-US" altLang="ko-KR" sz="1200" i="1" dirty="0"/>
              <a:t>while abs(x_new - x_old) &gt; precision:</a:t>
            </a:r>
          </a:p>
          <a:p>
            <a:r>
              <a:rPr lang="en-US" altLang="ko-KR" sz="1200" i="1" dirty="0"/>
              <a:t>    x_old = x_new</a:t>
            </a:r>
          </a:p>
          <a:p>
            <a:r>
              <a:rPr lang="en-US" altLang="ko-KR" sz="1200" i="1" dirty="0"/>
              <a:t>    x_new = x_old - eps * f_prime(x_old)</a:t>
            </a:r>
          </a:p>
          <a:p>
            <a:r>
              <a:rPr lang="en-US" altLang="ko-KR" sz="1200" i="1" dirty="0"/>
              <a:t>print "Local minimum occurs at ", x_new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712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18880"/>
            <a:ext cx="5385898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altLang="ko-KR" sz="1200" dirty="0" smtClean="0"/>
              <a:t>def </a:t>
            </a:r>
            <a:r>
              <a:rPr lang="en-US" altLang="ko-KR" sz="1200" dirty="0"/>
              <a:t>squared_error(x_i, y_i, theta):</a:t>
            </a:r>
            <a:br>
              <a:rPr lang="en-US" altLang="ko-KR" sz="1200" dirty="0"/>
            </a:br>
            <a:r>
              <a:rPr lang="en-US" altLang="ko-KR" sz="1200" dirty="0"/>
              <a:t>    alpha, beta = theta</a:t>
            </a:r>
            <a:br>
              <a:rPr lang="en-US" altLang="ko-KR" sz="1200" dirty="0"/>
            </a:br>
            <a:r>
              <a:rPr lang="en-US" altLang="ko-KR" sz="1200" dirty="0"/>
              <a:t>    return error(alpha, beta, x_i, y_i) ** </a:t>
            </a:r>
            <a:r>
              <a:rPr lang="en-US" altLang="ko-KR" sz="1200" dirty="0" smtClean="0"/>
              <a:t>2</a:t>
            </a:r>
          </a:p>
          <a:p>
            <a:pPr marL="0" lvl="1"/>
            <a:endParaRPr lang="en-US" altLang="ko-KR" sz="1200" dirty="0" smtClean="0"/>
          </a:p>
          <a:p>
            <a:pPr marL="0" lvl="1"/>
            <a:r>
              <a:rPr lang="en-US" altLang="ko-KR" sz="1200" dirty="0" smtClean="0"/>
              <a:t># gradient </a:t>
            </a:r>
            <a:r>
              <a:rPr lang="ko-KR" altLang="en-US" sz="1200" dirty="0" smtClean="0"/>
              <a:t>산출</a:t>
            </a:r>
            <a:endParaRPr lang="en-US" altLang="ko-KR" sz="1200" dirty="0"/>
          </a:p>
          <a:p>
            <a:pPr marL="0" lvl="1"/>
            <a:r>
              <a:rPr lang="en-US" altLang="ko-KR" sz="1200" dirty="0" smtClean="0"/>
              <a:t>def </a:t>
            </a:r>
            <a:r>
              <a:rPr lang="en-US" altLang="ko-KR" sz="1200" dirty="0"/>
              <a:t>squared_error_gradient</a:t>
            </a:r>
            <a:r>
              <a:rPr lang="en-US" altLang="ko-KR" sz="1200" dirty="0"/>
              <a:t>(x_i</a:t>
            </a:r>
            <a:r>
              <a:rPr lang="en-US" altLang="ko-KR" sz="1200" dirty="0"/>
              <a:t>, </a:t>
            </a:r>
            <a:r>
              <a:rPr lang="en-US" altLang="ko-KR" sz="1200" dirty="0"/>
              <a:t>y_i</a:t>
            </a:r>
            <a:r>
              <a:rPr lang="en-US" altLang="ko-KR" sz="1200" dirty="0"/>
              <a:t>, </a:t>
            </a:r>
            <a:r>
              <a:rPr lang="en-US" altLang="ko-KR" sz="1200" dirty="0"/>
              <a:t>theta):</a:t>
            </a:r>
            <a:br>
              <a:rPr lang="en-US" altLang="ko-KR" sz="1200" dirty="0"/>
            </a:br>
            <a:r>
              <a:rPr lang="en-US" altLang="ko-KR" sz="1200" dirty="0"/>
              <a:t>    alpha</a:t>
            </a:r>
            <a:r>
              <a:rPr lang="en-US" altLang="ko-KR" sz="1200" dirty="0"/>
              <a:t>, </a:t>
            </a:r>
            <a:r>
              <a:rPr lang="en-US" altLang="ko-KR" sz="1200" dirty="0"/>
              <a:t>beta = theta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/>
              <a:t>[-</a:t>
            </a:r>
            <a:r>
              <a:rPr lang="en-US" altLang="ko-KR" sz="1200" dirty="0"/>
              <a:t>2 </a:t>
            </a:r>
            <a:r>
              <a:rPr lang="en-US" altLang="ko-KR" sz="1200" dirty="0"/>
              <a:t>* error(alpha</a:t>
            </a:r>
            <a:r>
              <a:rPr lang="en-US" altLang="ko-KR" sz="1200" dirty="0"/>
              <a:t>, </a:t>
            </a:r>
            <a:r>
              <a:rPr lang="en-US" altLang="ko-KR" sz="1200" dirty="0"/>
              <a:t>beta</a:t>
            </a:r>
            <a:r>
              <a:rPr lang="en-US" altLang="ko-KR" sz="1200" dirty="0"/>
              <a:t>, </a:t>
            </a:r>
            <a:r>
              <a:rPr lang="en-US" altLang="ko-KR" sz="1200" dirty="0"/>
              <a:t>x_i</a:t>
            </a:r>
            <a:r>
              <a:rPr lang="en-US" altLang="ko-KR" sz="1200" dirty="0"/>
              <a:t>, </a:t>
            </a:r>
            <a:r>
              <a:rPr lang="en-US" altLang="ko-KR" sz="1200" dirty="0"/>
              <a:t>y_i)</a:t>
            </a:r>
            <a:r>
              <a:rPr lang="en-US" altLang="ko-KR" sz="1200" dirty="0"/>
              <a:t>,       # alpha partial derivative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/>
              <a:t>-</a:t>
            </a:r>
            <a:r>
              <a:rPr lang="en-US" altLang="ko-KR" sz="1200" dirty="0"/>
              <a:t>2 </a:t>
            </a:r>
            <a:r>
              <a:rPr lang="en-US" altLang="ko-KR" sz="1200" dirty="0"/>
              <a:t>* error(alpha</a:t>
            </a:r>
            <a:r>
              <a:rPr lang="en-US" altLang="ko-KR" sz="1200" dirty="0"/>
              <a:t>, </a:t>
            </a:r>
            <a:r>
              <a:rPr lang="en-US" altLang="ko-KR" sz="1200" dirty="0"/>
              <a:t>beta</a:t>
            </a:r>
            <a:r>
              <a:rPr lang="en-US" altLang="ko-KR" sz="1200" dirty="0"/>
              <a:t>, </a:t>
            </a:r>
            <a:r>
              <a:rPr lang="en-US" altLang="ko-KR" sz="1200" dirty="0"/>
              <a:t>x_i</a:t>
            </a:r>
            <a:r>
              <a:rPr lang="en-US" altLang="ko-KR" sz="1200" dirty="0"/>
              <a:t>, </a:t>
            </a:r>
            <a:r>
              <a:rPr lang="en-US" altLang="ko-KR" sz="1200" dirty="0"/>
              <a:t>y_i) * x_i] </a:t>
            </a:r>
            <a:r>
              <a:rPr lang="en-US" altLang="ko-KR" sz="1200" dirty="0"/>
              <a:t># beta partial </a:t>
            </a:r>
            <a:r>
              <a:rPr lang="en-US" altLang="ko-KR" sz="1200" dirty="0" smtClean="0"/>
              <a:t>derivative</a:t>
            </a:r>
          </a:p>
          <a:p>
            <a:pPr marL="0" lvl="1"/>
            <a:endParaRPr lang="en-US" altLang="ko-KR" sz="1200" dirty="0" smtClean="0"/>
          </a:p>
          <a:p>
            <a:pPr marL="0" lvl="1"/>
            <a:r>
              <a:rPr lang="en-US" altLang="ko-KR" sz="1200" dirty="0" smtClean="0"/>
              <a:t># </a:t>
            </a:r>
            <a:r>
              <a:rPr lang="ko-KR" altLang="en-US" sz="1200" dirty="0"/>
              <a:t>최소화하는 </a:t>
            </a:r>
            <a:r>
              <a:rPr lang="en-US" altLang="ko-KR" sz="1200" dirty="0"/>
              <a:t>target_fn</a:t>
            </a:r>
            <a:r>
              <a:rPr lang="ko-KR" altLang="en-US" sz="1200" dirty="0"/>
              <a:t>을 위한 </a:t>
            </a:r>
            <a:r>
              <a:rPr lang="en-US" altLang="ko-KR" sz="1200" dirty="0"/>
              <a:t>theta </a:t>
            </a:r>
            <a:r>
              <a:rPr lang="ko-KR" altLang="en-US" sz="1200" dirty="0"/>
              <a:t>리턴</a:t>
            </a:r>
            <a:endParaRPr lang="en-US" altLang="ko-KR" sz="1200" dirty="0"/>
          </a:p>
          <a:p>
            <a:pPr marL="0" lvl="1"/>
            <a:r>
              <a:rPr lang="en-US" altLang="ko-KR" sz="1200" dirty="0"/>
              <a:t>def minimize_stochastic(target_fn, gradient_fn, x, y, theta_0, alpha_0=0.01):</a:t>
            </a:r>
            <a:endParaRPr lang="en-US" altLang="ko-KR" sz="1200" dirty="0">
              <a:sym typeface="Wingdings" pitchFamily="2" charset="2"/>
            </a:endParaRP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min_theta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231" y="4009296"/>
            <a:ext cx="36796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&lt;__main__&gt;</a:t>
            </a:r>
          </a:p>
          <a:p>
            <a:r>
              <a:rPr lang="en-US" altLang="ko-KR" sz="1200" dirty="0" smtClean="0"/>
              <a:t>alpha</a:t>
            </a:r>
            <a:r>
              <a:rPr lang="en-US" altLang="ko-KR" sz="1200" dirty="0"/>
              <a:t>, </a:t>
            </a:r>
            <a:r>
              <a:rPr lang="en-US" altLang="ko-KR" sz="1200" dirty="0"/>
              <a:t>beta = minimize_stochastic(squared_error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</a:t>
            </a:r>
            <a:r>
              <a:rPr lang="en-US" altLang="ko-KR" sz="1200" dirty="0"/>
              <a:t>squared_error_gradient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</a:t>
            </a:r>
            <a:r>
              <a:rPr lang="en-US" altLang="ko-KR" sz="1200" dirty="0"/>
              <a:t>num_friends_good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</a:t>
            </a:r>
            <a:r>
              <a:rPr lang="en-US" altLang="ko-KR" sz="1200" dirty="0"/>
              <a:t>daily_minutes_good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</a:t>
            </a:r>
            <a:r>
              <a:rPr lang="en-US" altLang="ko-KR" sz="1200" dirty="0"/>
              <a:t>theta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0.0001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print</a:t>
            </a:r>
            <a:r>
              <a:rPr lang="en-US" altLang="ko-KR" sz="1200" dirty="0"/>
              <a:t>(</a:t>
            </a:r>
            <a:r>
              <a:rPr lang="en-US" altLang="ko-KR" sz="1200" dirty="0"/>
              <a:t>"alpha", </a:t>
            </a:r>
            <a:r>
              <a:rPr lang="en-US" altLang="ko-KR" sz="1200" dirty="0"/>
              <a:t>alpha)</a:t>
            </a:r>
            <a:br>
              <a:rPr lang="en-US" altLang="ko-KR" sz="1200" dirty="0"/>
            </a:br>
            <a:r>
              <a:rPr lang="en-US" altLang="ko-KR" sz="1200" dirty="0"/>
              <a:t>print</a:t>
            </a:r>
            <a:r>
              <a:rPr lang="en-US" altLang="ko-KR" sz="1200" dirty="0"/>
              <a:t>(</a:t>
            </a:r>
            <a:r>
              <a:rPr lang="en-US" altLang="ko-KR" sz="1200" dirty="0"/>
              <a:t>"beta", </a:t>
            </a:r>
            <a:r>
              <a:rPr lang="en-US" altLang="ko-KR" sz="1200" dirty="0"/>
              <a:t>beta)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4009296"/>
            <a:ext cx="28632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실행결과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 smtClean="0"/>
              <a:t>gradient </a:t>
            </a:r>
            <a:r>
              <a:rPr lang="en-US" altLang="ko-KR" sz="1200" dirty="0"/>
              <a:t>descent:</a:t>
            </a:r>
          </a:p>
          <a:p>
            <a:r>
              <a:rPr lang="en-US" altLang="ko-KR" sz="1200" dirty="0"/>
              <a:t>alpha 22.93746417548679</a:t>
            </a:r>
          </a:p>
          <a:p>
            <a:r>
              <a:rPr lang="en-US" altLang="ko-KR" sz="1200" dirty="0"/>
              <a:t>beta </a:t>
            </a:r>
            <a:r>
              <a:rPr lang="en-US" altLang="ko-KR" sz="1200" dirty="0" smtClean="0"/>
              <a:t>0.9043371597664965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sym typeface="Wingdings" panose="05000000000000000000" pitchFamily="2" charset="2"/>
              </a:rPr>
              <a:t>기존의 알파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베타와 유사한 값 얻음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619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14.3 </a:t>
            </a:r>
            <a:r>
              <a:rPr lang="ko-KR" altLang="en-US" sz="2000" dirty="0" smtClean="0"/>
              <a:t>최대우도 추정법</a:t>
            </a:r>
            <a:r>
              <a:rPr lang="en-US" altLang="ko-KR" sz="2000" dirty="0" smtClean="0"/>
              <a:t>(MLE</a:t>
            </a:r>
            <a:r>
              <a:rPr lang="en-US" altLang="ko-KR" sz="2000" dirty="0"/>
              <a:t>: Maximum </a:t>
            </a:r>
            <a:r>
              <a:rPr lang="en-US" altLang="ko-KR" sz="2000" dirty="0" smtClean="0"/>
              <a:t>Likelihood Estimation)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b="0" dirty="0" smtClean="0"/>
                  <a:t>미지의 </a:t>
                </a:r>
                <a:r>
                  <a:rPr lang="el-GR" altLang="ko-KR" sz="2000" b="0" dirty="0" smtClean="0"/>
                  <a:t>θ</a:t>
                </a:r>
                <a:r>
                  <a:rPr lang="ko-KR" altLang="en-US" sz="2000" b="0" dirty="0" smtClean="0"/>
                  <a:t>인 </a:t>
                </a:r>
                <a:r>
                  <a:rPr lang="ko-KR" altLang="en-US" sz="2000" b="0" dirty="0"/>
                  <a:t>확률분포에서 뽑은 표본</a:t>
                </a:r>
                <a:r>
                  <a:rPr lang="en-US" altLang="ko-KR" sz="2000" b="0" dirty="0"/>
                  <a:t>(</a:t>
                </a:r>
                <a:r>
                  <a:rPr lang="ko-KR" altLang="en-US" sz="2000" b="0" dirty="0"/>
                  <a:t>관측치</a:t>
                </a:r>
                <a:r>
                  <a:rPr lang="en-US" altLang="ko-KR" sz="2000" b="0" dirty="0"/>
                  <a:t>) </a:t>
                </a:r>
                <a:r>
                  <a:rPr lang="en-US" altLang="ko-KR" sz="2000" b="0" dirty="0" smtClean="0"/>
                  <a:t>x</a:t>
                </a:r>
                <a:r>
                  <a:rPr lang="ko-KR" altLang="en-US" sz="2000" b="0" dirty="0" smtClean="0"/>
                  <a:t>들을 </a:t>
                </a:r>
                <a:r>
                  <a:rPr lang="ko-KR" altLang="en-US" sz="2000" b="0" dirty="0"/>
                  <a:t>바탕으로 </a:t>
                </a:r>
                <a:r>
                  <a:rPr lang="el-GR" altLang="ko-KR" sz="2000" b="0" dirty="0" smtClean="0"/>
                  <a:t>θ</a:t>
                </a:r>
                <a:r>
                  <a:rPr lang="ko-KR" altLang="en-US" sz="2000" b="0" dirty="0"/>
                  <a:t>를 추정하는 기법</a:t>
                </a:r>
                <a:endParaRPr lang="en-US" altLang="ko-KR" sz="2000" dirty="0" smtClean="0"/>
              </a:p>
              <a:p>
                <a:r>
                  <a:rPr lang="ko-KR" altLang="en-US" sz="2000" b="0" dirty="0"/>
                  <a:t>우도</a:t>
                </a:r>
                <a:r>
                  <a:rPr lang="en-US" altLang="ko-KR" sz="2000" b="0" dirty="0"/>
                  <a:t>(likelihood</a:t>
                </a:r>
                <a:r>
                  <a:rPr lang="en-US" altLang="ko-KR" sz="2000" b="0" dirty="0" smtClean="0"/>
                  <a:t>): </a:t>
                </a:r>
                <a:r>
                  <a:rPr lang="ko-KR" altLang="en-US" sz="2000" b="0" dirty="0" smtClean="0"/>
                  <a:t>이미 </a:t>
                </a:r>
                <a:r>
                  <a:rPr lang="ko-KR" altLang="en-US" sz="2000" b="0" dirty="0"/>
                  <a:t>주어진 </a:t>
                </a:r>
                <a:r>
                  <a:rPr lang="ko-KR" altLang="en-US" sz="2000" b="0" dirty="0" smtClean="0"/>
                  <a:t>표본 </a:t>
                </a:r>
                <a:r>
                  <a:rPr lang="en-US" altLang="ko-KR" sz="2000" b="0" dirty="0" smtClean="0"/>
                  <a:t>x</a:t>
                </a:r>
                <a:r>
                  <a:rPr lang="ko-KR" altLang="en-US" sz="2000" b="0" dirty="0"/>
                  <a:t>들에 비추어 봤을 때 모집단의 모수 </a:t>
                </a:r>
                <a:r>
                  <a:rPr lang="el-GR" altLang="ko-KR" sz="2000" b="0" dirty="0" smtClean="0"/>
                  <a:t>θ</a:t>
                </a:r>
                <a:r>
                  <a:rPr lang="ko-KR" altLang="en-US" sz="2000" b="0" dirty="0"/>
                  <a:t>에 대한 추정이 그럴듯한 </a:t>
                </a:r>
                <a:r>
                  <a:rPr lang="ko-KR" altLang="en-US" sz="2000" b="0" dirty="0" smtClean="0"/>
                  <a:t>정도</a:t>
                </a:r>
                <a:endParaRPr lang="en-US" altLang="ko-KR" sz="2000" b="0" dirty="0" smtClean="0"/>
              </a:p>
              <a:p>
                <a:pPr lvl="1"/>
                <a:r>
                  <a:rPr lang="ko-KR" altLang="en-US" sz="1800" dirty="0" smtClean="0"/>
                  <a:t>우도 </a:t>
                </a:r>
                <a:r>
                  <a:rPr lang="en-US" altLang="ko-KR" sz="1800" dirty="0" smtClean="0"/>
                  <a:t>L(</a:t>
                </a:r>
                <a:r>
                  <a:rPr lang="el-GR" altLang="ko-KR" sz="1800" dirty="0" smtClean="0"/>
                  <a:t>θ</a:t>
                </a:r>
                <a:r>
                  <a:rPr lang="en-US" altLang="ko-KR" sz="1800" dirty="0" smtClean="0"/>
                  <a:t>|x) ~ p(x|</a:t>
                </a:r>
                <a:r>
                  <a:rPr lang="el-GR" altLang="ko-KR" sz="1800" dirty="0"/>
                  <a:t> </a:t>
                </a:r>
                <a:r>
                  <a:rPr lang="el-GR" altLang="ko-KR" sz="1800" dirty="0" smtClean="0"/>
                  <a:t>θ</a:t>
                </a:r>
                <a:r>
                  <a:rPr lang="en-US" altLang="ko-KR" sz="1800" dirty="0" smtClean="0"/>
                  <a:t>), x = &lt;v</a:t>
                </a:r>
                <a:r>
                  <a:rPr lang="en-US" altLang="ko-KR" sz="1800" baseline="-25000" dirty="0" smtClean="0"/>
                  <a:t>1</a:t>
                </a:r>
                <a:r>
                  <a:rPr lang="en-US" altLang="ko-KR" sz="1800" dirty="0" smtClean="0"/>
                  <a:t>,v</a:t>
                </a:r>
                <a:r>
                  <a:rPr lang="en-US" altLang="ko-KR" sz="1800" baseline="-25000" dirty="0" smtClean="0"/>
                  <a:t>2</a:t>
                </a:r>
                <a:r>
                  <a:rPr lang="en-US" altLang="ko-KR" sz="1800" dirty="0" smtClean="0"/>
                  <a:t>,…,v</a:t>
                </a:r>
                <a:r>
                  <a:rPr lang="en-US" altLang="ko-KR" sz="1800" baseline="-25000" dirty="0" smtClean="0"/>
                  <a:t>n</a:t>
                </a:r>
                <a:r>
                  <a:rPr lang="en-US" altLang="ko-KR" sz="1800" dirty="0" smtClean="0"/>
                  <a:t>&gt; </a:t>
                </a:r>
              </a:p>
              <a:p>
                <a:pPr marL="347663" lvl="1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 p(x|</a:t>
                </a:r>
                <a:r>
                  <a:rPr lang="el-GR" altLang="ko-KR" sz="1800" dirty="0"/>
                  <a:t> θ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에서 </a:t>
                </a:r>
                <a:r>
                  <a:rPr lang="en-US" altLang="ko-KR" sz="1800" dirty="0" smtClean="0"/>
                  <a:t>x</a:t>
                </a:r>
                <a:r>
                  <a:rPr lang="ko-KR" altLang="en-US" sz="1800" dirty="0" smtClean="0"/>
                  <a:t>가 주어지면 </a:t>
                </a:r>
                <a:r>
                  <a:rPr lang="el-GR" altLang="ko-KR" sz="1800" dirty="0" smtClean="0"/>
                  <a:t>θ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에 대한 함수이므로</a:t>
                </a:r>
                <a:r>
                  <a:rPr lang="en-US" altLang="ko-KR" sz="1800" dirty="0" smtClean="0"/>
                  <a:t>, </a:t>
                </a:r>
                <a:r>
                  <a:rPr lang="el-GR" altLang="ko-KR" sz="1800" dirty="0" smtClean="0"/>
                  <a:t>θ</a:t>
                </a:r>
                <a:r>
                  <a:rPr lang="ko-KR" altLang="en-US" sz="1800" dirty="0" smtClean="0"/>
                  <a:t>에 대한 편미분 혹은 경사하강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상승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법을 통해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p(x|</a:t>
                </a:r>
                <a:r>
                  <a:rPr lang="el-GR" altLang="ko-KR" sz="1800" dirty="0"/>
                  <a:t> θ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를 최대로 하는 </a:t>
                </a:r>
                <a:r>
                  <a:rPr lang="el-GR" altLang="ko-KR" sz="1800" dirty="0" smtClean="0"/>
                  <a:t>θ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값을 구함  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회귀분석에서 오류는 평균 </a:t>
                </a:r>
                <a:r>
                  <a:rPr lang="en-US" altLang="ko-KR" sz="1800" dirty="0" smtClean="0"/>
                  <a:t>0, </a:t>
                </a:r>
                <a:r>
                  <a:rPr lang="ko-KR" altLang="en-US" sz="1800" dirty="0" smtClean="0"/>
                  <a:t>표준편차</a:t>
                </a:r>
                <a:r>
                  <a:rPr lang="en-US" altLang="ko-KR" sz="18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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로 가정하는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연속확률분포이면 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L</m:t>
                    </m:r>
                    <m:r>
                      <m:rPr>
                        <m:nor/>
                      </m:rPr>
                      <a:rPr lang="en-US" altLang="ko-KR" sz="1800" dirty="0"/>
                      <m:t>(</m:t>
                    </m:r>
                    <m:r>
                      <a:rPr lang="el-GR" altLang="ko-KR" sz="1800" i="1" dirty="0" smtClean="0">
                        <a:sym typeface="Symbol"/>
                      </a:rPr>
                      <m:t></m:t>
                    </m:r>
                    <m:r>
                      <a:rPr lang="en-US" altLang="ko-KR" sz="1800" b="0" i="1" dirty="0" smtClean="0">
                        <a:latin typeface="Cambria Math"/>
                        <a:sym typeface="Symbol"/>
                      </a:rPr>
                      <m:t>, </m:t>
                    </m:r>
                    <m:r>
                      <a:rPr lang="el-GR" altLang="ko-KR" sz="1800" i="1" dirty="0" smtClean="0">
                        <a:sym typeface="Symbol"/>
                      </a:rPr>
                      <m:t></m:t>
                    </m:r>
                    <m:r>
                      <m:rPr>
                        <m:nor/>
                      </m:rPr>
                      <a:rPr lang="en-US" altLang="ko-KR" sz="1800" dirty="0"/>
                      <m:t>|</m:t>
                    </m:r>
                    <m:r>
                      <a:rPr lang="en-US" altLang="ko-KR" sz="1800" i="1" dirty="0">
                        <a:latin typeface="Cambria Math"/>
                      </a:rPr>
                      <m:t>𝑥</m:t>
                    </m:r>
                    <m:r>
                      <a:rPr lang="en-US" altLang="ko-KR" sz="1800" i="1" baseline="-25000" dirty="0">
                        <a:latin typeface="Cambria Math"/>
                      </a:rPr>
                      <m:t>𝑖</m:t>
                    </m:r>
                    <m:r>
                      <a:rPr lang="en-US" altLang="ko-KR" sz="1800" i="1" dirty="0">
                        <a:latin typeface="Cambria Math"/>
                      </a:rPr>
                      <m:t>, </m:t>
                    </m:r>
                    <m:r>
                      <a:rPr lang="en-US" altLang="ko-KR" sz="1800" i="1" dirty="0">
                        <a:latin typeface="Cambria Math"/>
                      </a:rPr>
                      <m:t>𝑦𝑖</m:t>
                    </m:r>
                    <m:r>
                      <a:rPr lang="en-US" altLang="ko-KR" sz="1800" i="1" dirty="0">
                        <a:latin typeface="Cambria Math"/>
                      </a:rPr>
                      <m:t>,</m:t>
                    </m:r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</m:t>
                    </m:r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= 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𝑓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(, |</m:t>
                    </m:r>
                    <m:r>
                      <a:rPr lang="en-US" altLang="ko-KR" sz="1800" i="1" dirty="0" smtClean="0">
                        <a:latin typeface="Cambria Math"/>
                      </a:rPr>
                      <m:t>𝑥𝑖</m:t>
                    </m:r>
                    <m:r>
                      <a:rPr lang="en-US" altLang="ko-KR" sz="1800" i="1" dirty="0" smtClean="0">
                        <a:latin typeface="Cambria Math"/>
                      </a:rPr>
                      <m:t>, </m:t>
                    </m:r>
                    <m:r>
                      <a:rPr lang="en-US" altLang="ko-KR" sz="1800" i="1" dirty="0" smtClean="0">
                        <a:latin typeface="Cambria Math"/>
                      </a:rPr>
                      <m:t>𝑦𝑖</m:t>
                    </m:r>
                    <m:r>
                      <a:rPr lang="en-US" altLang="ko-KR" sz="1800" i="1" dirty="0" smtClean="0">
                        <a:latin typeface="Cambria Math"/>
                      </a:rPr>
                      <m:t>,</m:t>
                    </m:r>
                    <m:r>
                      <a:rPr lang="en-US" altLang="ko-KR" sz="1800" i="1" dirty="0" smtClean="0">
                        <a:latin typeface="Cambria Math"/>
                        <a:sym typeface="Symbol"/>
                      </a:rPr>
                      <m:t></m:t>
                    </m:r>
                    <m:r>
                      <a:rPr lang="en-US" altLang="ko-KR" sz="1800" i="1" dirty="0">
                        <a:latin typeface="Cambria Math"/>
                      </a:rPr>
                      <m:t>)</m:t>
                    </m:r>
                    <m:r>
                      <a:rPr lang="en-US" altLang="ko-KR" sz="1800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sz="1800" b="0" i="1" dirty="0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sz="1800" i="1" dirty="0">
                            <a:latin typeface="Cambria Math"/>
                            <a:sym typeface="Symbol"/>
                          </a:rPr>
                          <m:t></m:t>
                        </m:r>
                      </m:den>
                    </m:f>
                  </m:oMath>
                </a14:m>
                <a:r>
                  <a:rPr lang="en-US" altLang="ko-KR" sz="1800" b="0" dirty="0" smtClean="0"/>
                  <a:t>exp(-(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𝑦</m:t>
                    </m:r>
                    <m:r>
                      <a:rPr lang="en-US" altLang="ko-KR" sz="18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800" b="0" dirty="0" smtClean="0"/>
                  <a:t>-</a:t>
                </a:r>
                <a:r>
                  <a:rPr lang="el-GR" altLang="ko-KR" sz="18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800" i="1" dirty="0">
                        <a:latin typeface="Cambria Math"/>
                        <a:sym typeface="Symbol"/>
                      </a:rPr>
                      <m:t></m:t>
                    </m:r>
                    <m:r>
                      <a:rPr lang="en-US" altLang="ko-KR" sz="1800" b="0" i="1" dirty="0" smtClean="0">
                        <a:latin typeface="Cambria Math"/>
                        <a:sym typeface="Symbol"/>
                      </a:rPr>
                      <m:t>−</m:t>
                    </m:r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 </m:t>
                    </m:r>
                    <m:r>
                      <a:rPr lang="el-GR" altLang="ko-KR" sz="1800" i="1" dirty="0">
                        <a:latin typeface="Cambria Math"/>
                        <a:sym typeface="Symbol"/>
                      </a:rPr>
                      <m:t></m:t>
                    </m:r>
                    <m:r>
                      <a:rPr lang="en-US" altLang="ko-KR" sz="1800" i="1" dirty="0">
                        <a:latin typeface="Cambria Math"/>
                      </a:rPr>
                      <m:t>𝑥</m:t>
                    </m:r>
                    <m:r>
                      <a:rPr lang="en-US" altLang="ko-KR" sz="18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800" b="0" dirty="0" smtClean="0"/>
                  <a:t>)</a:t>
                </a:r>
                <a:r>
                  <a:rPr lang="en-US" altLang="ko-KR" sz="1800" b="0" baseline="30000" dirty="0" smtClean="0"/>
                  <a:t>2</a:t>
                </a:r>
                <a:r>
                  <a:rPr lang="en-US" altLang="ko-KR" sz="1800" b="0" dirty="0" smtClean="0"/>
                  <a:t>/2</a:t>
                </a:r>
                <a:r>
                  <a:rPr lang="en-US" altLang="ko-KR" sz="18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</m:t>
                    </m:r>
                    <m:r>
                      <m:rPr>
                        <m:nor/>
                      </m:rPr>
                      <a:rPr lang="en-US" altLang="ko-KR" sz="1800" baseline="30000" dirty="0"/>
                      <m:t>2</m:t>
                    </m:r>
                  </m:oMath>
                </a14:m>
                <a:r>
                  <a:rPr lang="en-US" altLang="ko-KR" sz="1800" b="0" dirty="0" smtClean="0"/>
                  <a:t>)</a:t>
                </a:r>
                <a:endParaRPr lang="en-US" altLang="ko-KR" sz="1800" b="0" dirty="0"/>
              </a:p>
              <a:p>
                <a:pPr lvl="2"/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참고</a:t>
                </a:r>
                <a:r>
                  <a:rPr lang="en-US" altLang="ko-KR" sz="1600" dirty="0" smtClean="0"/>
                  <a:t>) L</a:t>
                </a:r>
                <a:r>
                  <a:rPr lang="ko-KR" altLang="en-US" sz="1600" dirty="0" smtClean="0"/>
                  <a:t>정규분포 확률밀도 함수</a:t>
                </a:r>
                <a:endParaRPr lang="en-US" altLang="ko-KR" sz="1600" dirty="0" smtClean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 smtClean="0"/>
              </a:p>
              <a:p>
                <a:pPr lvl="1"/>
                <a:r>
                  <a:rPr lang="ko-KR" altLang="en-US" sz="1800" dirty="0" smtClean="0"/>
                  <a:t>전체데이터에 대한 우도는 위식을 곱한값</a:t>
                </a:r>
                <a:endParaRPr lang="en-US" altLang="ko-KR" sz="1800" dirty="0" smtClean="0"/>
              </a:p>
              <a:p>
                <a:pPr lvl="1">
                  <a:buFont typeface="Wingdings"/>
                  <a:buChar char="è"/>
                </a:pPr>
                <a:r>
                  <a:rPr lang="ko-KR" altLang="en-US" sz="1800" dirty="0" smtClean="0">
                    <a:sym typeface="Wingdings" panose="05000000000000000000" pitchFamily="2" charset="2"/>
                  </a:rPr>
                  <a:t>우도최소</a:t>
                </a: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347663" lvl="1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   =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에러의 제곱 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𝑦</m:t>
                    </m:r>
                    <m:r>
                      <a:rPr lang="en-US" altLang="ko-KR" sz="18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l-GR" altLang="ko-KR" sz="18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800" i="1" dirty="0">
                        <a:latin typeface="Cambria Math"/>
                        <a:sym typeface="Symbol"/>
                      </a:rPr>
                      <m:t></m:t>
                    </m:r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−</m:t>
                    </m:r>
                    <m:r>
                      <a:rPr lang="en-US" altLang="ko-KR" sz="1800" i="1" dirty="0">
                        <a:latin typeface="Cambria Math"/>
                        <a:sym typeface="Symbol"/>
                      </a:rPr>
                      <m:t> </m:t>
                    </m:r>
                    <m:r>
                      <a:rPr lang="el-GR" altLang="ko-KR" sz="1800" i="1" dirty="0">
                        <a:latin typeface="Cambria Math"/>
                        <a:sym typeface="Symbol"/>
                      </a:rPr>
                      <m:t></m:t>
                    </m:r>
                    <m:r>
                      <a:rPr lang="en-US" altLang="ko-KR" sz="1800" i="1" dirty="0">
                        <a:latin typeface="Cambria Math"/>
                      </a:rPr>
                      <m:t>𝑥</m:t>
                    </m:r>
                    <m:r>
                      <a:rPr lang="en-US" altLang="ko-KR" sz="18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800" dirty="0"/>
                  <a:t>)</a:t>
                </a:r>
                <a:r>
                  <a:rPr lang="en-US" altLang="ko-KR" sz="1800" baseline="30000" dirty="0" smtClean="0"/>
                  <a:t>2</a:t>
                </a:r>
                <a:r>
                  <a:rPr lang="ko-KR" altLang="en-US" sz="1800" dirty="0" smtClean="0"/>
                  <a:t>의 합을 최소화</a:t>
                </a:r>
                <a:endParaRPr lang="en-US" altLang="ko-KR" sz="1800" dirty="0" smtClean="0"/>
              </a:p>
              <a:p>
                <a:pPr marL="347663" lvl="1" indent="0">
                  <a:buNone/>
                </a:pPr>
                <a:r>
                  <a:rPr lang="en-US" altLang="ko-KR" sz="1800" dirty="0" smtClean="0"/>
                  <a:t>   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최소자승합 방법</a:t>
                </a:r>
                <a:endParaRPr lang="en-US" altLang="ko-KR" sz="1800" dirty="0" smtClean="0"/>
              </a:p>
              <a:p>
                <a:pPr lvl="1"/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61048"/>
            <a:ext cx="3171825" cy="1200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34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15286</TotalTime>
  <Words>329</Words>
  <Application>Microsoft Office PowerPoint</Application>
  <PresentationFormat>화면 슬라이드 쇼(4:3)</PresentationFormat>
  <Paragraphs>100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14장 단순회귀분석</vt:lpstr>
      <vt:lpstr>14.1 모델 : simple_linear_regression.py  참고</vt:lpstr>
      <vt:lpstr>PowerPoint 프레젠테이션</vt:lpstr>
      <vt:lpstr>main프로그램</vt:lpstr>
      <vt:lpstr>PowerPoint 프레젠테이션</vt:lpstr>
      <vt:lpstr>PowerPoint 프레젠테이션</vt:lpstr>
      <vt:lpstr>14.2 경사하강법(Gradient descent) 사용하기</vt:lpstr>
      <vt:lpstr>PowerPoint 프레젠테이션</vt:lpstr>
      <vt:lpstr>14.3 최대우도 추정법(MLE: Maximum Likelihood Estimation)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639</cp:revision>
  <cp:lastPrinted>2018-11-05T02:39:27Z</cp:lastPrinted>
  <dcterms:created xsi:type="dcterms:W3CDTF">2008-12-08T12:41:31Z</dcterms:created>
  <dcterms:modified xsi:type="dcterms:W3CDTF">2019-04-16T07:30:47Z</dcterms:modified>
</cp:coreProperties>
</file>