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1" r:id="rId2"/>
    <p:sldId id="454" r:id="rId3"/>
    <p:sldId id="455" r:id="rId4"/>
    <p:sldId id="456" r:id="rId5"/>
    <p:sldId id="460" r:id="rId6"/>
    <p:sldId id="457" r:id="rId7"/>
    <p:sldId id="458" r:id="rId8"/>
    <p:sldId id="459" r:id="rId9"/>
    <p:sldId id="461" r:id="rId10"/>
    <p:sldId id="462" r:id="rId11"/>
    <p:sldId id="463" r:id="rId12"/>
    <p:sldId id="42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87" d="100"/>
          <a:sy n="87" d="100"/>
        </p:scale>
        <p:origin x="-133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ikit-learn.org/stable/modules/generated/sklearn.datasets.load_iris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alculus.subwiki.org/wiki/Logistic_fun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inria.fr/hal-00860051/document" TargetMode="External"/><Relationship Id="rId2" Type="http://schemas.openxmlformats.org/officeDocument/2006/relationships/hyperlink" Target="https://www.csie.ntu.edu.tw/~cjlin/liblinea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ie.ntu.edu.tw/~cjlin/papers/maxent_dual.pdf" TargetMode="External"/><Relationship Id="rId4" Type="http://schemas.openxmlformats.org/officeDocument/2006/relationships/hyperlink" Target="https://arxiv.org/abs/1407.020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11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로지스틱</a:t>
            </a:r>
            <a:r>
              <a:rPr lang="ko-KR" altLang="en-US" sz="2800" dirty="0" smtClean="0"/>
              <a:t> 회귀분석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1317006"/>
          </a:xfrm>
        </p:spPr>
        <p:txBody>
          <a:bodyPr/>
          <a:lstStyle/>
          <a:p>
            <a:r>
              <a:rPr lang="en-US" altLang="ko-KR" dirty="0" smtClean="0"/>
              <a:t>Logistic Regression : </a:t>
            </a:r>
            <a:r>
              <a:rPr lang="en-US" altLang="ko-KR" dirty="0"/>
              <a:t>Multinomial </a:t>
            </a:r>
            <a:r>
              <a:rPr lang="en-US" altLang="ko-KR" dirty="0" smtClean="0"/>
              <a:t>classification</a:t>
            </a:r>
          </a:p>
          <a:p>
            <a:pPr lvl="1"/>
            <a:r>
              <a:rPr lang="en-US" altLang="ko-KR" dirty="0" smtClean="0"/>
              <a:t>Data: Iris </a:t>
            </a:r>
            <a:r>
              <a:rPr lang="ko-KR" altLang="en-US" dirty="0" smtClean="0"/>
              <a:t>꽃 데이터 </a:t>
            </a:r>
            <a:r>
              <a:rPr lang="en-US" altLang="ko-KR" dirty="0" smtClean="0"/>
              <a:t>(X: 6</a:t>
            </a:r>
            <a:r>
              <a:rPr lang="ko-KR" altLang="en-US" dirty="0" smtClean="0"/>
              <a:t>개항</a:t>
            </a:r>
            <a:r>
              <a:rPr lang="en-US" altLang="ko-KR" dirty="0" smtClean="0"/>
              <a:t>, y: 3 classes)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556792"/>
            <a:ext cx="6650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https://scikit-learn.org/stable/modules/generated/sklearn.datasets.load_iris.html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230170" y="3933056"/>
            <a:ext cx="636616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sklearn.datasets</a:t>
            </a:r>
            <a:r>
              <a:rPr lang="en-US" altLang="ko-KR" dirty="0"/>
              <a:t> import </a:t>
            </a:r>
            <a:r>
              <a:rPr lang="en-US" altLang="ko-KR" dirty="0" err="1"/>
              <a:t>load_iris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sklearn.linear_model</a:t>
            </a:r>
            <a:r>
              <a:rPr lang="en-US" altLang="ko-KR" dirty="0"/>
              <a:t> import </a:t>
            </a:r>
            <a:r>
              <a:rPr lang="en-US" altLang="ko-KR" dirty="0" err="1"/>
              <a:t>LogisticRegression</a:t>
            </a:r>
            <a:endParaRPr lang="en-US" altLang="ko-KR" dirty="0"/>
          </a:p>
          <a:p>
            <a:r>
              <a:rPr lang="en-US" altLang="ko-KR" dirty="0"/>
              <a:t>X, y = </a:t>
            </a:r>
            <a:r>
              <a:rPr lang="en-US" altLang="ko-KR" dirty="0" err="1"/>
              <a:t>load_iris</a:t>
            </a:r>
            <a:r>
              <a:rPr lang="en-US" altLang="ko-KR" dirty="0"/>
              <a:t>(</a:t>
            </a:r>
            <a:r>
              <a:rPr lang="en-US" altLang="ko-KR" dirty="0" err="1"/>
              <a:t>return_X_y</a:t>
            </a:r>
            <a:r>
              <a:rPr lang="en-US" altLang="ko-KR" dirty="0"/>
              <a:t>=True)</a:t>
            </a:r>
          </a:p>
          <a:p>
            <a:r>
              <a:rPr lang="en-US" altLang="ko-KR" dirty="0" err="1"/>
              <a:t>clf</a:t>
            </a:r>
            <a:r>
              <a:rPr lang="en-US" altLang="ko-KR" dirty="0"/>
              <a:t> = </a:t>
            </a:r>
            <a:r>
              <a:rPr lang="en-US" altLang="ko-KR" dirty="0" err="1"/>
              <a:t>LogisticRegression</a:t>
            </a:r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=0, </a:t>
            </a:r>
            <a:r>
              <a:rPr lang="en-US" altLang="ko-KR" dirty="0" err="1"/>
              <a:t>max_iter</a:t>
            </a:r>
            <a:r>
              <a:rPr lang="en-US" altLang="ko-KR" dirty="0"/>
              <a:t>=10000,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solver</a:t>
            </a:r>
            <a:r>
              <a:rPr lang="en-US" altLang="ko-KR" dirty="0"/>
              <a:t>='</a:t>
            </a:r>
            <a:r>
              <a:rPr lang="en-US" altLang="ko-KR" dirty="0" err="1"/>
              <a:t>lbfgs</a:t>
            </a:r>
            <a:r>
              <a:rPr lang="en-US" altLang="ko-KR" dirty="0"/>
              <a:t>',</a:t>
            </a:r>
            <a:r>
              <a:rPr lang="en-US" altLang="ko-KR" dirty="0" err="1"/>
              <a:t>multi_class</a:t>
            </a:r>
            <a:r>
              <a:rPr lang="en-US" altLang="ko-KR" dirty="0"/>
              <a:t>='multinomial').fit(X, y)</a:t>
            </a:r>
          </a:p>
          <a:p>
            <a:r>
              <a:rPr lang="en-US" altLang="ko-KR" dirty="0" err="1"/>
              <a:t>clf.predict</a:t>
            </a:r>
            <a:r>
              <a:rPr lang="en-US" altLang="ko-KR" dirty="0"/>
              <a:t>(X[:2, :])</a:t>
            </a:r>
          </a:p>
          <a:p>
            <a:r>
              <a:rPr lang="en-US" altLang="ko-KR" dirty="0" err="1"/>
              <a:t>clf.predict_proba</a:t>
            </a:r>
            <a:r>
              <a:rPr lang="en-US" altLang="ko-KR" dirty="0"/>
              <a:t>(X[:2, :]) </a:t>
            </a:r>
          </a:p>
          <a:p>
            <a:r>
              <a:rPr lang="en-US" altLang="ko-KR" dirty="0" err="1"/>
              <a:t>clf.score</a:t>
            </a:r>
            <a:r>
              <a:rPr lang="en-US" altLang="ko-KR" dirty="0"/>
              <a:t>(X, y)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143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70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16.5 SVM (</a:t>
            </a:r>
            <a:r>
              <a:rPr lang="ko-KR" altLang="en-US" dirty="0" smtClean="0"/>
              <a:t>학부범위 제외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9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800" dirty="0" err="1"/>
              <a:t>로지스틱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회귀분석 개요</a:t>
            </a:r>
            <a:endParaRPr lang="en-US" altLang="ko-KR" sz="28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기존의 </a:t>
            </a:r>
            <a:r>
              <a:rPr lang="ko-KR" altLang="en-US" sz="2000" dirty="0"/>
              <a:t>선형 회귀분석의 종속변수</a:t>
            </a:r>
            <a:r>
              <a:rPr lang="en-US" altLang="ko-KR" sz="2000" dirty="0"/>
              <a:t>(Y)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범주형으로</a:t>
            </a:r>
            <a:r>
              <a:rPr lang="ko-KR" altLang="en-US" sz="2000" dirty="0"/>
              <a:t> 확장한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주식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매수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매도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유지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대출 고객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반납고객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미반납고객</a:t>
            </a:r>
            <a:endParaRPr lang="en-US" altLang="ko-KR" sz="16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ko-KR" altLang="en-US" sz="2000" dirty="0" smtClean="0"/>
              <a:t>이진</a:t>
            </a:r>
            <a:r>
              <a:rPr lang="ko-KR" altLang="en-US" sz="2000" dirty="0"/>
              <a:t>형</a:t>
            </a:r>
            <a:r>
              <a:rPr lang="ko-KR" altLang="en-US" sz="2000" dirty="0" smtClean="0"/>
              <a:t> 범주형</a:t>
            </a:r>
            <a:r>
              <a:rPr lang="en-US" altLang="ko-KR" sz="2000" dirty="0" smtClean="0"/>
              <a:t>(0/1)</a:t>
            </a:r>
            <a:r>
              <a:rPr lang="ko-KR" altLang="en-US" sz="2000" dirty="0" smtClean="0"/>
              <a:t>에 대해 주로 학습 후 확대 예정</a:t>
            </a:r>
            <a:endParaRPr lang="en-US" altLang="ko-KR" sz="2000" dirty="0" smtClean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en-US" altLang="ko-KR" sz="2000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endParaRPr lang="en-US" altLang="ko-KR" sz="24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ko-KR" sz="2000" dirty="0"/>
              <a:t>1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집단에 속하는 확률의 추정치로 나타낸다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집단 </a:t>
            </a:r>
            <a:r>
              <a:rPr lang="en-US" altLang="ko-KR" sz="1600" dirty="0"/>
              <a:t>1</a:t>
            </a:r>
            <a:r>
              <a:rPr lang="ko-KR" altLang="en-US" sz="1600" dirty="0"/>
              <a:t>에 속하는 확률 </a:t>
            </a:r>
            <a:r>
              <a:rPr lang="en-US" altLang="ko-KR" sz="1600" dirty="0"/>
              <a:t>P(Y=1)</a:t>
            </a:r>
            <a:r>
              <a:rPr lang="ko-KR" altLang="en-US" sz="1600" dirty="0"/>
              <a:t>의 추정치로 얻는다</a:t>
            </a:r>
            <a:r>
              <a:rPr lang="en-US" altLang="ko-KR" sz="1600" dirty="0"/>
              <a:t>(</a:t>
            </a:r>
            <a:r>
              <a:rPr lang="ko-KR" altLang="en-US" sz="1600" dirty="0"/>
              <a:t>집단 </a:t>
            </a:r>
            <a:r>
              <a:rPr lang="en-US" altLang="ko-KR" sz="1600" dirty="0"/>
              <a:t>0</a:t>
            </a:r>
            <a:r>
              <a:rPr lang="ko-KR" altLang="en-US" sz="1600" dirty="0"/>
              <a:t>에 속하는 확률의 경우도 같다</a:t>
            </a:r>
            <a:r>
              <a:rPr lang="en-US" altLang="ko-KR" sz="1600" dirty="0"/>
              <a:t>).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ko-KR" sz="2000" dirty="0"/>
              <a:t>2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집단들 </a:t>
            </a:r>
            <a:r>
              <a:rPr lang="ko-KR" altLang="en-US" sz="1600" dirty="0"/>
              <a:t>중 하나에 각각의 경우를 </a:t>
            </a:r>
            <a:r>
              <a:rPr lang="ko-KR" altLang="en-US" sz="1600" dirty="0" smtClean="0"/>
              <a:t>분류</a:t>
            </a:r>
            <a:r>
              <a:rPr lang="en-US" altLang="ko-KR" sz="1600" dirty="0" smtClean="0"/>
              <a:t>: 1</a:t>
            </a:r>
            <a:r>
              <a:rPr lang="ko-KR" altLang="en-US" sz="1600" dirty="0" smtClean="0"/>
              <a:t>단계의 확률에 </a:t>
            </a:r>
            <a:r>
              <a:rPr lang="ko-KR" altLang="en-US" sz="1600" dirty="0" err="1"/>
              <a:t>분류기준값</a:t>
            </a:r>
            <a:r>
              <a:rPr lang="en-US" altLang="ko-KR" sz="1600" dirty="0"/>
              <a:t>(cut-off)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적용</a:t>
            </a:r>
            <a:endParaRPr lang="en-US" altLang="ko-KR" sz="16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이진의 </a:t>
            </a:r>
            <a:r>
              <a:rPr lang="ko-KR" altLang="en-US" sz="1600" dirty="0"/>
              <a:t>경우 </a:t>
            </a:r>
            <a:r>
              <a:rPr lang="en-US" altLang="ko-KR" sz="1600" dirty="0"/>
              <a:t>0.5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분류 </a:t>
            </a:r>
            <a:r>
              <a:rPr lang="ko-KR" altLang="en-US" sz="1600" dirty="0" err="1" smtClean="0"/>
              <a:t>기준값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값을 써도 됨</a:t>
            </a:r>
            <a:r>
              <a:rPr lang="en-US" altLang="ko-KR" sz="1600" dirty="0" smtClean="0"/>
              <a:t>)</a:t>
            </a:r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en-US" altLang="ko-KR" sz="1400" dirty="0" smtClean="0"/>
              <a:t>P(Y=1</a:t>
            </a:r>
            <a:r>
              <a:rPr lang="en-US" altLang="ko-KR" sz="1400" dirty="0"/>
              <a:t>)&gt;0.5</a:t>
            </a:r>
            <a:r>
              <a:rPr lang="ko-KR" altLang="en-US" sz="1400" dirty="0"/>
              <a:t>의 추정된 확률을 가지는 경우는 집단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로 분류</a:t>
            </a:r>
            <a:endParaRPr lang="en-US" altLang="ko-KR" sz="1400" dirty="0" smtClean="0"/>
          </a:p>
          <a:p>
            <a:pPr lvl="3">
              <a:lnSpc>
                <a:spcPct val="110000"/>
              </a:lnSpc>
              <a:spcBef>
                <a:spcPts val="600"/>
              </a:spcBef>
            </a:pPr>
            <a:r>
              <a:rPr lang="en-US" altLang="ko-KR" sz="1400" dirty="0" smtClean="0"/>
              <a:t>P(Y=1</a:t>
            </a:r>
            <a:r>
              <a:rPr lang="en-US" altLang="ko-KR" sz="1400" dirty="0"/>
              <a:t>)&lt;0.5</a:t>
            </a:r>
            <a:r>
              <a:rPr lang="ko-KR" altLang="en-US" sz="1400" dirty="0"/>
              <a:t>는 집단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으로 분류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16.1 </a:t>
            </a:r>
            <a:r>
              <a:rPr lang="ko-KR" altLang="en-US" dirty="0" smtClean="0"/>
              <a:t>문</a:t>
            </a:r>
            <a:r>
              <a:rPr lang="ko-KR" altLang="en-US" dirty="0"/>
              <a:t>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데이터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200</a:t>
            </a:r>
            <a:r>
              <a:rPr lang="ko-KR" altLang="en-US" sz="1800" dirty="0" smtClean="0"/>
              <a:t>명의 데이터</a:t>
            </a:r>
            <a:r>
              <a:rPr lang="en-US" altLang="ko-KR" sz="1800" dirty="0" smtClean="0"/>
              <a:t>: 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ko-KR" altLang="en-US" sz="1600" dirty="0" smtClean="0"/>
              <a:t>경력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유료계정 등록여부</a:t>
            </a:r>
            <a:r>
              <a:rPr lang="en-US" altLang="ko-KR" sz="1600" dirty="0" smtClean="0"/>
              <a:t>, …&gt;</a:t>
            </a:r>
          </a:p>
          <a:p>
            <a:pPr lvl="2"/>
            <a:r>
              <a:rPr lang="ko-KR" altLang="en-US" sz="1600" dirty="0" smtClean="0"/>
              <a:t>종속변수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유료계정 등록여부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비등록</a:t>
            </a:r>
            <a:r>
              <a:rPr lang="en-US" altLang="ko-KR" sz="1600" dirty="0" smtClean="0"/>
              <a:t>=0, </a:t>
            </a:r>
            <a:r>
              <a:rPr lang="ko-KR" altLang="en-US" sz="1600" dirty="0" smtClean="0"/>
              <a:t>등록</a:t>
            </a:r>
            <a:r>
              <a:rPr lang="en-US" altLang="ko-KR" sz="1600" dirty="0" smtClean="0"/>
              <a:t>=1)</a:t>
            </a:r>
          </a:p>
          <a:p>
            <a:r>
              <a:rPr lang="ko-KR" altLang="en-US" sz="2000" dirty="0" smtClean="0"/>
              <a:t>회귀분석모델 결과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등록여부</a:t>
            </a:r>
            <a:r>
              <a:rPr lang="en-US" altLang="ko-KR" sz="1800" dirty="0" smtClean="0"/>
              <a:t>=0.259+0.4380*</a:t>
            </a:r>
            <a:r>
              <a:rPr lang="ko-KR" altLang="en-US" sz="1800" dirty="0" smtClean="0"/>
              <a:t>경력</a:t>
            </a:r>
            <a:endParaRPr lang="en-US" altLang="ko-KR" sz="1800" dirty="0" smtClean="0"/>
          </a:p>
          <a:p>
            <a:pPr marL="347663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-0.42758*</a:t>
            </a:r>
            <a:r>
              <a:rPr lang="ko-KR" altLang="en-US" sz="1800" dirty="0" smtClean="0"/>
              <a:t>소득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Prediction </a:t>
            </a:r>
            <a:r>
              <a:rPr lang="ko-KR" altLang="en-US" sz="2000" dirty="0" smtClean="0"/>
              <a:t>값의 문제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+1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넘는 값의 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큰 경력값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-1 </a:t>
            </a:r>
            <a:r>
              <a:rPr lang="ko-KR" altLang="en-US" sz="1800" dirty="0" smtClean="0"/>
              <a:t>보다 작은 값의 문제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큰 소득</a:t>
            </a:r>
            <a:endParaRPr lang="en-US" altLang="ko-KR" sz="1800" dirty="0" smtClean="0"/>
          </a:p>
          <a:p>
            <a:pPr marL="347663" lvl="1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 Logistic </a:t>
            </a:r>
            <a:r>
              <a:rPr lang="ko-KR" altLang="en-US" sz="1800" dirty="0" smtClean="0">
                <a:sym typeface="Wingdings" panose="05000000000000000000" pitchFamily="2" charset="2"/>
              </a:rPr>
              <a:t>함수</a:t>
            </a: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70389" y="1628800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= [(0.7,48000,1),(1.9,48000,0</a:t>
            </a:r>
            <a:r>
              <a:rPr lang="en-US" altLang="ko-KR" dirty="0" smtClean="0"/>
              <a:t>)…]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72724"/>
            <a:ext cx="4026818" cy="342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94" y="2708920"/>
            <a:ext cx="62124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72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16.2 </a:t>
            </a:r>
            <a:r>
              <a:rPr lang="ko-KR" altLang="en-US" dirty="0" smtClean="0"/>
              <a:t>로지스틱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 logistic(x) = </a:t>
            </a:r>
            <a:r>
              <a:rPr lang="en-US" altLang="ko-KR" dirty="0"/>
              <a:t>g(x)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g(x) = 1 / (1+e</a:t>
            </a:r>
            <a:r>
              <a:rPr lang="en-US" altLang="ko-KR" baseline="30000" dirty="0" smtClean="0"/>
              <a:t>-x</a:t>
            </a:r>
            <a:r>
              <a:rPr lang="en-US" altLang="ko-KR" dirty="0" smtClean="0"/>
              <a:t>)</a:t>
            </a:r>
          </a:p>
          <a:p>
            <a:pPr marL="347663" lvl="1" indent="0">
              <a:buNone/>
            </a:pPr>
            <a:r>
              <a:rPr lang="ko-KR" altLang="en-US" sz="1400" dirty="0" smtClean="0"/>
              <a:t>참고</a:t>
            </a:r>
            <a:r>
              <a:rPr lang="en-US" altLang="ko-KR" sz="1400" dirty="0" smtClean="0"/>
              <a:t>) </a:t>
            </a: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calculus.subwiki.org/wiki/Logistic_function</a:t>
            </a:r>
            <a:endParaRPr lang="en-US" altLang="ko-KR" sz="1400" dirty="0" smtClean="0"/>
          </a:p>
          <a:p>
            <a:pPr marL="347663" lvl="1" indent="0">
              <a:buNone/>
            </a:pPr>
            <a:endParaRPr lang="en-US" altLang="ko-KR" sz="1400" dirty="0"/>
          </a:p>
          <a:p>
            <a:pPr marL="347663" lvl="1" indent="0">
              <a:buNone/>
            </a:pPr>
            <a:endParaRPr lang="en-US" altLang="ko-KR" sz="1400" dirty="0" smtClean="0"/>
          </a:p>
          <a:p>
            <a:pPr marL="347663" lvl="1" indent="0">
              <a:buNone/>
            </a:pPr>
            <a:endParaRPr lang="en-US" altLang="ko-KR" sz="1400" dirty="0"/>
          </a:p>
          <a:p>
            <a:pPr marL="347663" lvl="1" indent="0">
              <a:buNone/>
            </a:pPr>
            <a:endParaRPr lang="en-US" altLang="ko-KR" sz="1400" dirty="0" smtClean="0"/>
          </a:p>
          <a:p>
            <a:r>
              <a:rPr lang="ko-KR" altLang="en-US" dirty="0" smtClean="0"/>
              <a:t>수학적 전개</a:t>
            </a:r>
            <a:r>
              <a:rPr lang="en-US" altLang="ko-KR" dirty="0"/>
              <a:t>: Skip 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</a:rPr>
              <a:t>다중회귀분석의 식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f(x,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)</a:t>
            </a:r>
            <a:r>
              <a:rPr lang="en-US" altLang="ko-KR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ko-KR" dirty="0" smtClean="0">
                <a:latin typeface="times" pitchFamily="18" charset="0"/>
                <a:cs typeface="times" pitchFamily="18" charset="0"/>
              </a:rPr>
              <a:t>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=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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1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i1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+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2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i2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+…+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err="1">
                <a:latin typeface="times" pitchFamily="18" charset="0"/>
                <a:cs typeface="times" pitchFamily="18" charset="0"/>
                <a:sym typeface="Symbol"/>
              </a:rPr>
              <a:t>k</a:t>
            </a:r>
            <a:r>
              <a:rPr lang="en-US" altLang="ko-KR" i="1" dirty="0" err="1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 err="1">
                <a:latin typeface="times" pitchFamily="18" charset="0"/>
                <a:cs typeface="times" pitchFamily="18" charset="0"/>
                <a:sym typeface="Symbol"/>
              </a:rPr>
              <a:t>ik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+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=</a:t>
            </a:r>
            <a:r>
              <a:rPr lang="en-US" altLang="ko-KR" i="1" dirty="0">
                <a:latin typeface="times" pitchFamily="18" charset="0"/>
                <a:cs typeface="times" pitchFamily="18" charset="0"/>
              </a:rPr>
              <a:t> </a:t>
            </a:r>
            <a:r>
              <a:rPr lang="en-US" altLang="ko-KR" i="1" dirty="0" err="1" smtClean="0">
                <a:latin typeface="times" pitchFamily="18" charset="0"/>
                <a:cs typeface="times" pitchFamily="18" charset="0"/>
              </a:rPr>
              <a:t>y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en-US" altLang="ko-KR" dirty="0" smtClean="0">
                <a:latin typeface="times" pitchFamily="18" charset="0"/>
                <a:cs typeface="times" pitchFamily="18" charset="0"/>
                <a:sym typeface="Symbol"/>
              </a:rPr>
              <a:t>)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를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0~1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의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값을 산출하도록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f(x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))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로 처리하여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아래로 분류하고</a:t>
            </a:r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2"/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f(x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))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&gt;=0.5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이면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1</a:t>
            </a:r>
          </a:p>
          <a:p>
            <a:pPr lvl="2"/>
            <a:r>
              <a:rPr lang="en-US" altLang="ko-KR" i="1" dirty="0">
                <a:latin typeface="times" pitchFamily="18" charset="0"/>
                <a:cs typeface="times" pitchFamily="18" charset="0"/>
              </a:rPr>
              <a:t>g(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f(x,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))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&lt; 0.5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이면 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0</a:t>
            </a:r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이 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분류값의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오류제곱합이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 최소가 되도록  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의 산출과정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(</a:t>
            </a:r>
            <a:r>
              <a:rPr lang="ko-KR" altLang="en-US" i="1" dirty="0" err="1">
                <a:latin typeface="times" pitchFamily="18" charset="0"/>
                <a:cs typeface="times" pitchFamily="18" charset="0"/>
                <a:sym typeface="Symbol"/>
              </a:rPr>
              <a:t>최소자승법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)</a:t>
            </a:r>
          </a:p>
          <a:p>
            <a:pPr lvl="1"/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1"/>
            <a:endParaRPr lang="en-US" altLang="ko-KR" i="1" dirty="0" smtClean="0">
              <a:latin typeface="times" pitchFamily="18" charset="0"/>
              <a:cs typeface="times" pitchFamily="18" charset="0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52736"/>
            <a:ext cx="299150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38957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16.3 </a:t>
            </a:r>
            <a:r>
              <a:rPr lang="ko-KR" altLang="en-US" dirty="0" smtClean="0"/>
              <a:t>모델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교재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경사하강법을</a:t>
            </a:r>
            <a:r>
              <a:rPr lang="ko-KR" altLang="en-US" dirty="0" smtClean="0"/>
              <a:t> 이용하여 </a:t>
            </a:r>
            <a:r>
              <a:rPr lang="en-US" altLang="ko-KR" dirty="0" err="1" smtClean="0"/>
              <a:t>beta_hat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전개과정 </a:t>
            </a:r>
            <a:r>
              <a:rPr lang="en-US" altLang="ko-KR" dirty="0" smtClean="0"/>
              <a:t>skip)</a:t>
            </a:r>
          </a:p>
          <a:p>
            <a:r>
              <a:rPr lang="en-US" altLang="ko-KR" dirty="0" smtClean="0"/>
              <a:t>By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 의한 활용법 학습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sklearn.linear_model.LogisticRegression</a:t>
            </a:r>
            <a:endParaRPr lang="en-US" altLang="ko-KR" dirty="0"/>
          </a:p>
          <a:p>
            <a:pPr lvl="2"/>
            <a:r>
              <a:rPr lang="en-US" altLang="ko-KR" dirty="0" smtClean="0"/>
              <a:t>Binary classification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mutimodal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classifcation</a:t>
            </a:r>
            <a:r>
              <a:rPr lang="ko-KR" altLang="en-US" dirty="0" smtClean="0"/>
              <a:t>을 함께 지원</a:t>
            </a:r>
            <a:endParaRPr lang="en-US" altLang="ko-KR" dirty="0" smtClean="0"/>
          </a:p>
          <a:p>
            <a:pPr marL="630238" lvl="2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본 과목에서는 </a:t>
            </a:r>
            <a:r>
              <a:rPr lang="en-US" altLang="ko-KR" dirty="0" smtClean="0">
                <a:sym typeface="Wingdings" pitchFamily="2" charset="2"/>
              </a:rPr>
              <a:t>binary classification</a:t>
            </a:r>
            <a:r>
              <a:rPr lang="ko-KR" altLang="en-US" dirty="0" smtClean="0">
                <a:sym typeface="Wingdings" pitchFamily="2" charset="2"/>
              </a:rPr>
              <a:t>으로 제한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r>
              <a:rPr lang="en-US" altLang="ko-KR" dirty="0" smtClean="0"/>
              <a:t>: fitting </a:t>
            </a:r>
            <a:r>
              <a:rPr lang="ko-KR" altLang="en-US" dirty="0" smtClean="0"/>
              <a:t>계산과정에서 </a:t>
            </a:r>
            <a:r>
              <a:rPr lang="en-US" altLang="ko-KR" dirty="0" smtClean="0"/>
              <a:t>random number</a:t>
            </a:r>
            <a:r>
              <a:rPr lang="ko-KR" altLang="en-US" dirty="0" smtClean="0"/>
              <a:t>를 사용하므로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결과가 약간 차이가 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계산방법</a:t>
            </a:r>
            <a:r>
              <a:rPr lang="en-US" altLang="ko-KR" dirty="0" smtClean="0"/>
              <a:t>: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본 과목에서는</a:t>
            </a:r>
            <a:r>
              <a:rPr lang="en-US" altLang="ko-KR" dirty="0" smtClean="0"/>
              <a:t>LIBLINEAR</a:t>
            </a:r>
            <a:r>
              <a:rPr lang="ko-KR" altLang="en-US" dirty="0" smtClean="0"/>
              <a:t>를 주로 사용</a:t>
            </a:r>
            <a:endParaRPr lang="en-US" altLang="ko-KR" dirty="0" smtClean="0"/>
          </a:p>
          <a:p>
            <a:pPr lvl="2"/>
            <a:r>
              <a:rPr lang="en-US" altLang="ko-KR" dirty="0"/>
              <a:t>LIBLINEAR – A Library for Large Linear Classification</a:t>
            </a:r>
            <a:r>
              <a:rPr lang="en-US" altLang="ko-KR" dirty="0">
                <a:hlinkClick r:id="rId2"/>
              </a:rPr>
              <a:t>https://www.csie.ntu.edu.tw/~cjlin/liblinear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SAG </a:t>
            </a:r>
            <a:r>
              <a:rPr lang="en-US" altLang="ko-KR" dirty="0"/>
              <a:t>– Mark Schmidt, Nicolas Le Roux, and Francis </a:t>
            </a:r>
            <a:r>
              <a:rPr lang="en-US" altLang="ko-KR" dirty="0" err="1"/>
              <a:t>BachMinimizing</a:t>
            </a:r>
            <a:r>
              <a:rPr lang="en-US" altLang="ko-KR" dirty="0"/>
              <a:t> Finite Sums with the Stochastic Average Gradient 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hal.inria.fr/hal-00860051/document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SAGA </a:t>
            </a:r>
            <a:r>
              <a:rPr lang="en-US" altLang="ko-KR" dirty="0"/>
              <a:t>– </a:t>
            </a:r>
            <a:r>
              <a:rPr lang="en-US" altLang="ko-KR" dirty="0" err="1"/>
              <a:t>Defazio</a:t>
            </a:r>
            <a:r>
              <a:rPr lang="en-US" altLang="ko-KR" dirty="0"/>
              <a:t>, A., Bach F. &amp; Lacoste-</a:t>
            </a:r>
            <a:r>
              <a:rPr lang="en-US" altLang="ko-KR" dirty="0" err="1"/>
              <a:t>Julien</a:t>
            </a:r>
            <a:r>
              <a:rPr lang="en-US" altLang="ko-KR" dirty="0"/>
              <a:t> S. (2014).SAGA: A Fast Incremental Gradient Method With Support for Non-Strongly Convex Composite Objectives 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arxiv.org/abs/1407.0202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Hsiang-Fu </a:t>
            </a:r>
            <a:r>
              <a:rPr lang="en-US" altLang="ko-KR" dirty="0"/>
              <a:t>Yu, Fang-</a:t>
            </a:r>
            <a:r>
              <a:rPr lang="en-US" altLang="ko-KR" dirty="0" err="1"/>
              <a:t>Lan</a:t>
            </a:r>
            <a:r>
              <a:rPr lang="en-US" altLang="ko-KR" dirty="0"/>
              <a:t> Huang, </a:t>
            </a:r>
            <a:r>
              <a:rPr lang="en-US" altLang="ko-KR" dirty="0" err="1"/>
              <a:t>Chih</a:t>
            </a:r>
            <a:r>
              <a:rPr lang="en-US" altLang="ko-KR" dirty="0"/>
              <a:t>-Jen Lin (2011). Dual coordinate </a:t>
            </a:r>
            <a:r>
              <a:rPr lang="en-US" altLang="ko-KR" dirty="0" err="1"/>
              <a:t>descentmethods</a:t>
            </a:r>
            <a:r>
              <a:rPr lang="en-US" altLang="ko-KR" dirty="0"/>
              <a:t> for logistic regression and maximum entropy models. Machine Learning 85(1-2):</a:t>
            </a:r>
            <a:r>
              <a:rPr lang="en-US" altLang="ko-KR" dirty="0" smtClean="0"/>
              <a:t>41-75.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://www.csie.ntu.edu.tw/~cjlin/papers/maxent_dual.pdf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90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0" i="1" dirty="0"/>
              <a:t>class </a:t>
            </a:r>
            <a:r>
              <a:rPr lang="en-US" altLang="ko-KR" dirty="0" err="1"/>
              <a:t>sklearn.linear_model.LogisticRegression</a:t>
            </a:r>
            <a:r>
              <a:rPr lang="en-US" altLang="ko-KR" sz="1800" b="0" dirty="0"/>
              <a:t>(</a:t>
            </a:r>
            <a:r>
              <a:rPr lang="en-US" altLang="ko-KR" sz="1800" b="0" i="1" dirty="0"/>
              <a:t>penalty=’l2’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dual=False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tol</a:t>
            </a:r>
            <a:r>
              <a:rPr lang="en-US" altLang="ko-KR" sz="1800" b="0" i="1" dirty="0"/>
              <a:t>=0.0001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C=1.0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fit_intercept</a:t>
            </a:r>
            <a:r>
              <a:rPr lang="en-US" altLang="ko-KR" sz="1800" b="0" i="1" dirty="0"/>
              <a:t>=True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intercept_scaling</a:t>
            </a:r>
            <a:r>
              <a:rPr lang="en-US" altLang="ko-KR" sz="1800" b="0" i="1" dirty="0"/>
              <a:t>=1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class_weight</a:t>
            </a:r>
            <a:r>
              <a:rPr lang="en-US" altLang="ko-KR" sz="1800" b="0" i="1" dirty="0"/>
              <a:t>=None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random_state</a:t>
            </a:r>
            <a:r>
              <a:rPr lang="en-US" altLang="ko-KR" sz="1800" b="0" i="1" dirty="0"/>
              <a:t>=None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solver=’warn’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max_iter</a:t>
            </a:r>
            <a:r>
              <a:rPr lang="en-US" altLang="ko-KR" sz="1800" b="0" i="1" dirty="0"/>
              <a:t>=100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multi_class</a:t>
            </a:r>
            <a:r>
              <a:rPr lang="en-US" altLang="ko-KR" sz="1800" b="0" i="1" dirty="0"/>
              <a:t>=’warn’</a:t>
            </a:r>
            <a:r>
              <a:rPr lang="en-US" altLang="ko-KR" sz="1800" b="0" dirty="0"/>
              <a:t>, </a:t>
            </a:r>
            <a:r>
              <a:rPr lang="en-US" altLang="ko-KR" sz="1800" b="0" i="1" dirty="0"/>
              <a:t>verbose=0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warm_start</a:t>
            </a:r>
            <a:r>
              <a:rPr lang="en-US" altLang="ko-KR" sz="1800" b="0" i="1" dirty="0"/>
              <a:t>=False</a:t>
            </a:r>
            <a:r>
              <a:rPr lang="en-US" altLang="ko-KR" sz="1800" b="0" dirty="0"/>
              <a:t>, </a:t>
            </a:r>
            <a:r>
              <a:rPr lang="en-US" altLang="ko-KR" sz="1800" b="0" i="1" dirty="0" err="1"/>
              <a:t>n_jobs</a:t>
            </a:r>
            <a:r>
              <a:rPr lang="en-US" altLang="ko-KR" sz="1800" b="0" i="1" dirty="0"/>
              <a:t>=None</a:t>
            </a:r>
            <a:r>
              <a:rPr lang="en-US" altLang="ko-KR" b="0" dirty="0" smtClean="0"/>
              <a:t>)</a:t>
            </a:r>
          </a:p>
          <a:p>
            <a:pPr lvl="1"/>
            <a:r>
              <a:rPr lang="en-US" altLang="ko-KR" dirty="0" err="1"/>
              <a:t>random_state</a:t>
            </a:r>
            <a:r>
              <a:rPr lang="en-US" altLang="ko-KR" dirty="0"/>
              <a:t> : </a:t>
            </a:r>
            <a:r>
              <a:rPr lang="en-US" altLang="ko-KR" i="1" dirty="0" err="1"/>
              <a:t>int</a:t>
            </a:r>
            <a:r>
              <a:rPr lang="en-US" altLang="ko-KR" i="1" dirty="0"/>
              <a:t>, </a:t>
            </a:r>
            <a:r>
              <a:rPr lang="en-US" altLang="ko-KR" i="1" dirty="0" err="1"/>
              <a:t>RandomState</a:t>
            </a:r>
            <a:r>
              <a:rPr lang="en-US" altLang="ko-KR" i="1" dirty="0"/>
              <a:t> instance or None, optional, default: </a:t>
            </a:r>
            <a:r>
              <a:rPr lang="en-US" altLang="ko-KR" i="1" dirty="0" smtClean="0"/>
              <a:t>None</a:t>
            </a:r>
          </a:p>
          <a:p>
            <a:pPr lvl="2"/>
            <a:r>
              <a:rPr lang="en-US" altLang="ko-KR" dirty="0"/>
              <a:t>The seed of the pseudo random number generator to use when shuffling the data. Used when solver == ‘sag’ or ‘</a:t>
            </a:r>
            <a:r>
              <a:rPr lang="en-US" altLang="ko-KR" dirty="0" err="1"/>
              <a:t>liblinear</a:t>
            </a:r>
            <a:r>
              <a:rPr lang="en-US" altLang="ko-KR" dirty="0"/>
              <a:t>’.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random_state</a:t>
            </a:r>
            <a:r>
              <a:rPr lang="en-US" altLang="ko-KR" dirty="0"/>
              <a:t> is the seed used by the random number generator;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/>
              <a:t>RandomState</a:t>
            </a:r>
            <a:r>
              <a:rPr lang="en-US" altLang="ko-KR" dirty="0"/>
              <a:t> instance, </a:t>
            </a:r>
            <a:r>
              <a:rPr lang="en-US" altLang="ko-KR" dirty="0" err="1"/>
              <a:t>random_state</a:t>
            </a:r>
            <a:r>
              <a:rPr lang="en-US" altLang="ko-KR" dirty="0"/>
              <a:t> is the random number generator;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/>
              <a:t>None, the random number generator is the </a:t>
            </a:r>
            <a:r>
              <a:rPr lang="en-US" altLang="ko-KR" dirty="0" err="1"/>
              <a:t>RandomState</a:t>
            </a:r>
            <a:r>
              <a:rPr lang="en-US" altLang="ko-KR" dirty="0"/>
              <a:t> instance used by </a:t>
            </a:r>
            <a:r>
              <a:rPr lang="en-US" altLang="ko-KR" dirty="0" err="1"/>
              <a:t>np.random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solver : </a:t>
            </a:r>
            <a:r>
              <a:rPr lang="en-US" altLang="ko-KR" i="1" dirty="0" err="1"/>
              <a:t>str</a:t>
            </a:r>
            <a:r>
              <a:rPr lang="en-US" altLang="ko-KR" i="1" dirty="0"/>
              <a:t>, {‘newton-cg’, ‘</a:t>
            </a:r>
            <a:r>
              <a:rPr lang="en-US" altLang="ko-KR" i="1" dirty="0" err="1"/>
              <a:t>lbfgs</a:t>
            </a:r>
            <a:r>
              <a:rPr lang="en-US" altLang="ko-KR" i="1" dirty="0"/>
              <a:t>’, ‘</a:t>
            </a:r>
            <a:r>
              <a:rPr lang="en-US" altLang="ko-KR" i="1" dirty="0" err="1"/>
              <a:t>liblinear</a:t>
            </a:r>
            <a:r>
              <a:rPr lang="en-US" altLang="ko-KR" i="1" dirty="0"/>
              <a:t>’, ‘sag’, ‘saga’}, default: ‘</a:t>
            </a:r>
            <a:r>
              <a:rPr lang="en-US" altLang="ko-KR" i="1" dirty="0" err="1"/>
              <a:t>liblinear</a:t>
            </a:r>
            <a:r>
              <a:rPr lang="en-US" altLang="ko-KR" i="1" dirty="0" smtClean="0"/>
              <a:t>’.</a:t>
            </a:r>
          </a:p>
          <a:p>
            <a:pPr lvl="2"/>
            <a:r>
              <a:rPr lang="en-US" altLang="ko-KR" dirty="0"/>
              <a:t>Algorithm to use in the optimization </a:t>
            </a:r>
            <a:r>
              <a:rPr lang="en-US" altLang="ko-KR" dirty="0" smtClean="0"/>
              <a:t>problem</a:t>
            </a:r>
          </a:p>
          <a:p>
            <a:pPr lvl="3"/>
            <a:r>
              <a:rPr lang="en-US" altLang="ko-KR" b="0" dirty="0"/>
              <a:t>For small datasets, ‘</a:t>
            </a:r>
            <a:r>
              <a:rPr lang="en-US" altLang="ko-KR" b="0" dirty="0" err="1"/>
              <a:t>liblinear</a:t>
            </a:r>
            <a:r>
              <a:rPr lang="en-US" altLang="ko-KR" b="0" dirty="0"/>
              <a:t>’ is a good choice, whereas ‘sag’ and ‘saga’ are faster for large ones.</a:t>
            </a:r>
          </a:p>
          <a:p>
            <a:pPr lvl="3"/>
            <a:r>
              <a:rPr lang="en-US" altLang="ko-KR" b="0" dirty="0"/>
              <a:t>For multiclass problems, only ‘newton-cg’, ‘sag’, ‘saga’ and ‘</a:t>
            </a:r>
            <a:r>
              <a:rPr lang="en-US" altLang="ko-KR" b="0" dirty="0" err="1"/>
              <a:t>lbfgs</a:t>
            </a:r>
            <a:r>
              <a:rPr lang="en-US" altLang="ko-KR" b="0" dirty="0"/>
              <a:t>’ handle multinomial loss; ‘</a:t>
            </a:r>
            <a:r>
              <a:rPr lang="en-US" altLang="ko-KR" b="0" dirty="0" err="1"/>
              <a:t>liblinear</a:t>
            </a:r>
            <a:r>
              <a:rPr lang="en-US" altLang="ko-KR" b="0" dirty="0"/>
              <a:t>’ is limited to one-versus-rest schemes.</a:t>
            </a:r>
          </a:p>
          <a:p>
            <a:pPr lvl="1"/>
            <a:r>
              <a:rPr lang="en-US" altLang="ko-KR" b="1" dirty="0" err="1"/>
              <a:t>multi_class</a:t>
            </a:r>
            <a:r>
              <a:rPr lang="en-US" altLang="ko-KR" b="1" dirty="0"/>
              <a:t> : </a:t>
            </a:r>
            <a:r>
              <a:rPr lang="en-US" altLang="ko-KR" b="1" i="1" dirty="0" err="1"/>
              <a:t>str</a:t>
            </a:r>
            <a:r>
              <a:rPr lang="en-US" altLang="ko-KR" b="1" i="1" dirty="0"/>
              <a:t>, {‘</a:t>
            </a:r>
            <a:r>
              <a:rPr lang="en-US" altLang="ko-KR" b="1" i="1" dirty="0" err="1"/>
              <a:t>ovr</a:t>
            </a:r>
            <a:r>
              <a:rPr lang="en-US" altLang="ko-KR" b="1" i="1" dirty="0"/>
              <a:t>’, ‘multinomial’, ‘auto’}, default: ‘</a:t>
            </a:r>
            <a:r>
              <a:rPr lang="en-US" altLang="ko-KR" b="1" i="1" dirty="0" err="1"/>
              <a:t>ovr</a:t>
            </a:r>
            <a:r>
              <a:rPr lang="en-US" altLang="ko-KR" b="1" i="1" dirty="0" smtClean="0"/>
              <a:t>’</a:t>
            </a:r>
          </a:p>
          <a:p>
            <a:pPr lvl="2"/>
            <a:r>
              <a:rPr lang="en-US" altLang="ko-KR" dirty="0" smtClean="0"/>
              <a:t>‘</a:t>
            </a:r>
            <a:r>
              <a:rPr lang="en-US" altLang="ko-KR" dirty="0" err="1"/>
              <a:t>ovr</a:t>
            </a:r>
            <a:r>
              <a:rPr lang="en-US" altLang="ko-KR" dirty="0" smtClean="0"/>
              <a:t>’ (</a:t>
            </a:r>
            <a:r>
              <a:rPr lang="en-US" altLang="ko-KR" dirty="0"/>
              <a:t>one vs. </a:t>
            </a:r>
            <a:r>
              <a:rPr lang="en-US" altLang="ko-KR" dirty="0" smtClean="0"/>
              <a:t>rest):  </a:t>
            </a:r>
            <a:r>
              <a:rPr lang="en-US" altLang="ko-KR" dirty="0"/>
              <a:t>a binary problem is fit for each label. </a:t>
            </a:r>
            <a:endParaRPr lang="en-US" altLang="ko-KR" dirty="0" smtClean="0"/>
          </a:p>
          <a:p>
            <a:pPr lvl="2"/>
            <a:r>
              <a:rPr lang="en-US" altLang="ko-KR" i="1" dirty="0" smtClean="0"/>
              <a:t>‘multinomial’: </a:t>
            </a:r>
            <a:r>
              <a:rPr lang="en-US" altLang="ko-KR" dirty="0"/>
              <a:t> </a:t>
            </a:r>
            <a:r>
              <a:rPr lang="en-US" altLang="ko-KR" dirty="0" smtClean="0"/>
              <a:t>multiple classification, it is unavailable </a:t>
            </a:r>
            <a:r>
              <a:rPr lang="en-US" altLang="ko-KR" dirty="0"/>
              <a:t>when solver=’</a:t>
            </a:r>
            <a:r>
              <a:rPr lang="en-US" altLang="ko-KR" dirty="0" err="1"/>
              <a:t>liblinear</a:t>
            </a:r>
            <a:r>
              <a:rPr lang="en-US" altLang="ko-KR" dirty="0"/>
              <a:t>’.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Auto: select mode by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Attributes</a:t>
            </a:r>
          </a:p>
          <a:p>
            <a:pPr lvl="1"/>
            <a:r>
              <a:rPr lang="en-US" altLang="ko-KR" b="1" dirty="0"/>
              <a:t>classes_</a:t>
            </a:r>
            <a:r>
              <a:rPr lang="en-US" altLang="ko-KR" dirty="0"/>
              <a:t> : </a:t>
            </a:r>
            <a:r>
              <a:rPr lang="en-US" altLang="ko-KR" i="1" dirty="0"/>
              <a:t>array, shape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 )</a:t>
            </a:r>
            <a:r>
              <a:rPr lang="en-US" altLang="ko-KR" dirty="0"/>
              <a:t>A list of class labels known to the classifier.</a:t>
            </a:r>
          </a:p>
          <a:p>
            <a:pPr lvl="1"/>
            <a:r>
              <a:rPr lang="en-US" altLang="ko-KR" b="1" dirty="0" err="1"/>
              <a:t>coef</a:t>
            </a:r>
            <a:r>
              <a:rPr lang="en-US" altLang="ko-KR" b="1" dirty="0"/>
              <a:t>_</a:t>
            </a:r>
            <a:r>
              <a:rPr lang="en-US" altLang="ko-KR" dirty="0"/>
              <a:t> : </a:t>
            </a:r>
            <a:r>
              <a:rPr lang="en-US" altLang="ko-KR" i="1" dirty="0"/>
              <a:t>array, shape (1, </a:t>
            </a:r>
            <a:r>
              <a:rPr lang="en-US" altLang="ko-KR" i="1" dirty="0" err="1"/>
              <a:t>n_features</a:t>
            </a:r>
            <a:r>
              <a:rPr lang="en-US" altLang="ko-KR" i="1" dirty="0"/>
              <a:t>) or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 </a:t>
            </a:r>
            <a:r>
              <a:rPr lang="en-US" altLang="ko-KR" i="1" dirty="0" err="1"/>
              <a:t>n_features</a:t>
            </a:r>
            <a:r>
              <a:rPr lang="en-US" altLang="ko-KR" i="1" dirty="0"/>
              <a:t>)</a:t>
            </a:r>
            <a:r>
              <a:rPr lang="en-US" altLang="ko-KR" dirty="0"/>
              <a:t>Coefficient of the features in the decision function.</a:t>
            </a:r>
          </a:p>
          <a:p>
            <a:pPr lvl="1"/>
            <a:r>
              <a:rPr lang="en-US" altLang="ko-KR" b="1" dirty="0"/>
              <a:t>intercept_</a:t>
            </a:r>
            <a:r>
              <a:rPr lang="en-US" altLang="ko-KR" dirty="0"/>
              <a:t> : </a:t>
            </a:r>
            <a:r>
              <a:rPr lang="en-US" altLang="ko-KR" i="1" dirty="0"/>
              <a:t>array, shape (1,) or (</a:t>
            </a:r>
            <a:r>
              <a:rPr lang="en-US" altLang="ko-KR" i="1" dirty="0" err="1"/>
              <a:t>n_classes</a:t>
            </a:r>
            <a:r>
              <a:rPr lang="en-US" altLang="ko-KR" i="1" dirty="0"/>
              <a:t>,)</a:t>
            </a:r>
            <a:r>
              <a:rPr lang="en-US" altLang="ko-KR" dirty="0"/>
              <a:t>Intercept (a.k.a. bias) added to the decision function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Methods</a:t>
            </a:r>
          </a:p>
          <a:p>
            <a:pPr lvl="1"/>
            <a:r>
              <a:rPr lang="en-US" altLang="ko-KR" dirty="0"/>
              <a:t>fit(X, y[, </a:t>
            </a:r>
            <a:r>
              <a:rPr lang="en-US" altLang="ko-KR" dirty="0" err="1"/>
              <a:t>sample_weight</a:t>
            </a:r>
            <a:r>
              <a:rPr lang="en-US" altLang="ko-KR" dirty="0" smtClean="0"/>
              <a:t>]): Fit </a:t>
            </a:r>
            <a:r>
              <a:rPr lang="en-US" altLang="ko-KR" dirty="0"/>
              <a:t>the model according to the given training data.</a:t>
            </a:r>
          </a:p>
          <a:p>
            <a:pPr lvl="1"/>
            <a:r>
              <a:rPr lang="en-US" altLang="ko-KR" dirty="0"/>
              <a:t>predict(X)	Predict class labels for samples in </a:t>
            </a:r>
            <a:r>
              <a:rPr lang="en-US" altLang="ko-KR" dirty="0" smtClean="0"/>
              <a:t>X</a:t>
            </a:r>
          </a:p>
          <a:p>
            <a:pPr lvl="1"/>
            <a:r>
              <a:rPr lang="en-US" altLang="ko-KR" dirty="0" err="1"/>
              <a:t>predict_proba</a:t>
            </a:r>
            <a:r>
              <a:rPr lang="en-US" altLang="ko-KR" dirty="0"/>
              <a:t>(X)	 The returned estimates for all classes are ordered by the label of classes.</a:t>
            </a:r>
            <a:endParaRPr lang="en-US" altLang="ko-KR" dirty="0" smtClean="0"/>
          </a:p>
          <a:p>
            <a:pPr lvl="1"/>
            <a:r>
              <a:rPr lang="en-US" altLang="ko-KR" dirty="0"/>
              <a:t>score(X, y[, </a:t>
            </a:r>
            <a:r>
              <a:rPr lang="en-US" altLang="ko-KR" dirty="0" err="1"/>
              <a:t>sample_weight</a:t>
            </a:r>
            <a:r>
              <a:rPr lang="en-US" altLang="ko-KR" dirty="0"/>
              <a:t>])	Returns the mean accuracy on the given test data and labels.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18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16.4 </a:t>
            </a:r>
            <a:r>
              <a:rPr lang="ko-KR" altLang="en-US" dirty="0" smtClean="0"/>
              <a:t>적합성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8274050" cy="1605038"/>
          </a:xfrm>
        </p:spPr>
        <p:txBody>
          <a:bodyPr/>
          <a:lstStyle/>
          <a:p>
            <a:r>
              <a:rPr lang="ko-KR" altLang="en-US" sz="2000" dirty="0"/>
              <a:t>정밀도</a:t>
            </a:r>
            <a:r>
              <a:rPr lang="en-US" altLang="ko-KR" sz="2000" dirty="0"/>
              <a:t>(Precision, Positive Predictive Value)</a:t>
            </a:r>
          </a:p>
          <a:p>
            <a:pPr lvl="1"/>
            <a:r>
              <a:rPr lang="en-US" altLang="ko-KR" sz="1800" dirty="0"/>
              <a:t>True</a:t>
            </a:r>
            <a:r>
              <a:rPr lang="ko-KR" altLang="en-US" sz="1800" dirty="0"/>
              <a:t>라고 분류한 것 중에서 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것의 비율</a:t>
            </a:r>
            <a:endParaRPr lang="en-US" altLang="ko-KR" sz="1800" dirty="0"/>
          </a:p>
          <a:p>
            <a:r>
              <a:rPr lang="ko-KR" altLang="en-US" sz="2200" dirty="0" err="1"/>
              <a:t>재현율</a:t>
            </a:r>
            <a:r>
              <a:rPr lang="en-US" altLang="ko-KR" sz="2200" dirty="0"/>
              <a:t>(Recall, Sensitivity, hit rate)</a:t>
            </a:r>
          </a:p>
          <a:p>
            <a:pPr lvl="1"/>
            <a:r>
              <a:rPr lang="ko-KR" altLang="en-US" sz="1800" dirty="0"/>
              <a:t>실제 </a:t>
            </a:r>
            <a:r>
              <a:rPr lang="en-US" altLang="ko-KR" sz="1800" dirty="0"/>
              <a:t>True</a:t>
            </a:r>
            <a:r>
              <a:rPr lang="ko-KR" altLang="en-US" sz="1800" dirty="0"/>
              <a:t>인 것 중에서 모델이 </a:t>
            </a:r>
            <a:r>
              <a:rPr lang="en-US" altLang="ko-KR" sz="1800" dirty="0"/>
              <a:t>True</a:t>
            </a:r>
            <a:r>
              <a:rPr lang="ko-KR" altLang="en-US" sz="1800" dirty="0"/>
              <a:t>라고 예측한 것의 비율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Picture 2" descr="https://t1.daumcdn.net/cfile/tistory/99F66B345BE0596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13" y="836712"/>
            <a:ext cx="18859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1.daumcdn.net/cfile/tistory/997188435BE05B06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438" y="1484784"/>
            <a:ext cx="16859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2719367"/>
            <a:ext cx="6468759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x_i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in zip(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y_test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predict = logistic(dot(</a:t>
            </a:r>
            <a:r>
              <a:rPr lang="en-US" altLang="ko-KR" sz="1600" dirty="0" err="1"/>
              <a:t>beta_hat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x_i</a:t>
            </a:r>
            <a:r>
              <a:rPr lang="en-US" altLang="ko-KR" sz="1600" dirty="0"/>
              <a:t>))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p_list.append</a:t>
            </a:r>
            <a:r>
              <a:rPr lang="en-US" altLang="ko-KR" sz="1600" dirty="0"/>
              <a:t>(1 if predict&gt;=0.5 else 0)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if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== 1 and predict &gt;= 0.5:  # TP: paid and we predict 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== 1:                   # FN: paid and we predict unpaid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false_negatives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predict &gt;= 0.5:             # FP: unpaid and we predict 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false_positives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else:                            # TN: unpaid and we predict unpaid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true_negatives</a:t>
            </a:r>
            <a:r>
              <a:rPr lang="en-US" altLang="ko-KR" sz="1600" dirty="0"/>
              <a:t> += </a:t>
            </a:r>
            <a:r>
              <a:rPr lang="en-US" altLang="ko-KR" sz="1600" dirty="0" smtClean="0"/>
              <a:t>1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precision =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/ (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false_positives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recall =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/ (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false_negatives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2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63032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# by </a:t>
            </a: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-Learn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predict2 = </a:t>
            </a:r>
            <a:r>
              <a:rPr lang="en-US" altLang="ko-KR" sz="1600" dirty="0" err="1" smtClean="0"/>
              <a:t>LogReg.predict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x_test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for </a:t>
            </a:r>
            <a:r>
              <a:rPr lang="en-US" altLang="ko-KR" sz="1600" dirty="0" err="1"/>
              <a:t>p_i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in </a:t>
            </a:r>
            <a:r>
              <a:rPr lang="en-US" altLang="ko-KR" sz="1600" dirty="0" smtClean="0"/>
              <a:t>zip(</a:t>
            </a:r>
            <a:r>
              <a:rPr lang="en-US" altLang="ko-KR" sz="1600" dirty="0"/>
              <a:t>predict2</a:t>
            </a:r>
            <a:r>
              <a:rPr lang="en-US" altLang="ko-KR" sz="1600" dirty="0" smtClean="0"/>
              <a:t>, </a:t>
            </a:r>
            <a:r>
              <a:rPr lang="en-US" altLang="ko-KR" sz="1600" dirty="0" err="1"/>
              <a:t>y_test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if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== 1 and </a:t>
            </a:r>
            <a:r>
              <a:rPr lang="en-US" altLang="ko-KR" sz="1600" dirty="0" err="1"/>
              <a:t>p_i</a:t>
            </a:r>
            <a:r>
              <a:rPr lang="en-US" altLang="ko-KR" sz="1600" dirty="0"/>
              <a:t> == 1:  # TP: paid and we predict 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== 1:                   # FN: paid and we predict unpaid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false_negatives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p_i</a:t>
            </a:r>
            <a:r>
              <a:rPr lang="en-US" altLang="ko-KR" sz="1600" dirty="0"/>
              <a:t> == 1:             # FP: unpaid and we predict 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false_positives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>    else:                            # TN: unpaid and we predict unpaid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true_negatives</a:t>
            </a:r>
            <a:r>
              <a:rPr lang="en-US" altLang="ko-KR" sz="1600" dirty="0"/>
              <a:t> += 1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precision =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/ (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false_positives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recall = 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/ (</a:t>
            </a:r>
            <a:r>
              <a:rPr lang="en-US" altLang="ko-KR" sz="1600" dirty="0" err="1"/>
              <a:t>true_positives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false_negatives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260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15383</TotalTime>
  <Words>544</Words>
  <Application>Microsoft Office PowerPoint</Application>
  <PresentationFormat>화면 슬라이드 쇼(4:3)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11장 로지스틱 회귀분석</vt:lpstr>
      <vt:lpstr>16.0 개요</vt:lpstr>
      <vt:lpstr>16.1 문제</vt:lpstr>
      <vt:lpstr>16.2 로지스틱 함수</vt:lpstr>
      <vt:lpstr>16.3 모델 적용하기</vt:lpstr>
      <vt:lpstr>By scikit-learn</vt:lpstr>
      <vt:lpstr>PowerPoint 프레젠테이션</vt:lpstr>
      <vt:lpstr>16.4 적합성</vt:lpstr>
      <vt:lpstr>PowerPoint 프레젠테이션</vt:lpstr>
      <vt:lpstr>(추가)</vt:lpstr>
      <vt:lpstr>16.5 SVM (학부범위 제외) 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625</cp:revision>
  <cp:lastPrinted>2018-11-05T02:39:27Z</cp:lastPrinted>
  <dcterms:created xsi:type="dcterms:W3CDTF">2008-12-08T12:41:31Z</dcterms:created>
  <dcterms:modified xsi:type="dcterms:W3CDTF">2019-04-28T23:23:58Z</dcterms:modified>
</cp:coreProperties>
</file>