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60" r:id="rId1"/>
  </p:sldMasterIdLst>
  <p:notesMasterIdLst>
    <p:notesMasterId r:id="rId25"/>
  </p:notesMasterIdLst>
  <p:sldIdLst>
    <p:sldId id="257" r:id="rId2"/>
    <p:sldId id="259" r:id="rId3"/>
    <p:sldId id="280" r:id="rId4"/>
    <p:sldId id="281" r:id="rId5"/>
    <p:sldId id="283" r:id="rId6"/>
    <p:sldId id="285" r:id="rId7"/>
    <p:sldId id="301" r:id="rId8"/>
    <p:sldId id="300" r:id="rId9"/>
    <p:sldId id="286" r:id="rId10"/>
    <p:sldId id="302" r:id="rId11"/>
    <p:sldId id="287" r:id="rId12"/>
    <p:sldId id="303" r:id="rId13"/>
    <p:sldId id="304" r:id="rId14"/>
    <p:sldId id="305" r:id="rId15"/>
    <p:sldId id="306" r:id="rId16"/>
    <p:sldId id="289" r:id="rId17"/>
    <p:sldId id="307" r:id="rId18"/>
    <p:sldId id="308" r:id="rId19"/>
    <p:sldId id="297" r:id="rId20"/>
    <p:sldId id="298" r:id="rId21"/>
    <p:sldId id="299" r:id="rId22"/>
    <p:sldId id="284" r:id="rId23"/>
    <p:sldId id="274" r:id="rId24"/>
  </p:sldIdLst>
  <p:sldSz cx="9144000" cy="6858000" type="screen4x3"/>
  <p:notesSz cx="6858000" cy="9144000"/>
  <p:embeddedFontLst>
    <p:embeddedFont>
      <p:font typeface="a고딕14" panose="02020600000000000000" pitchFamily="18" charset="-127"/>
      <p:regular r:id="rId26"/>
    </p:embeddedFont>
    <p:embeddedFont>
      <p:font typeface="나눔바른고딕" panose="020B0603020101020101" pitchFamily="50" charset="-127"/>
      <p:regular r:id="rId27"/>
      <p:bold r:id="rId28"/>
    </p:embeddedFont>
    <p:embeddedFont>
      <p:font typeface="a고딕12" panose="02020600000000000000" pitchFamily="18" charset="-127"/>
      <p:regular r:id="rId29"/>
    </p:embeddedFont>
    <p:embeddedFont>
      <p:font typeface="맑은 고딕 Semilight" panose="020B0502040204020203" pitchFamily="50" charset="-127"/>
      <p:regular r:id="rId30"/>
    </p:embeddedFont>
    <p:embeddedFont>
      <p:font typeface="맑은 고딕" panose="020B0503020000020004" pitchFamily="50" charset="-127"/>
      <p:regular r:id="rId31"/>
      <p:bold r:id="rId32"/>
    </p:embeddedFont>
    <p:embeddedFont>
      <p:font typeface="a고딕16" panose="02020600000000000000" pitchFamily="18" charset="-127"/>
      <p:regular r:id="rId33"/>
    </p:embeddedFont>
    <p:embeddedFont>
      <p:font typeface="나눔바른고딕 UltraLight" panose="020B0603020101020101" pitchFamily="50" charset="-127"/>
      <p:regular r:id="rId34"/>
    </p:embeddedFont>
    <p:embeddedFont>
      <p:font typeface="a고딕11" panose="02020600000000000000" pitchFamily="18" charset="-127"/>
      <p:regular r:id="rId3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0037"/>
    <a:srgbClr val="A6A6A6"/>
    <a:srgbClr val="A22619"/>
    <a:srgbClr val="F2F2F2"/>
    <a:srgbClr val="FFFFFF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86750" autoAdjust="0"/>
  </p:normalViewPr>
  <p:slideViewPr>
    <p:cSldViewPr snapToGrid="0">
      <p:cViewPr varScale="1">
        <p:scale>
          <a:sx n="82" d="100"/>
          <a:sy n="82" d="100"/>
        </p:scale>
        <p:origin x="138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B4C18D-713A-4D4F-9427-9905704175F2}" type="datetimeFigureOut">
              <a:rPr lang="ko-KR" altLang="en-US" smtClean="0"/>
              <a:t>2017-11-16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E09EDA-3C68-4C7A-B4A2-0DFC41469E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304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E09EDA-3C68-4C7A-B4A2-0DFC41469E7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229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>
            <a:extLst>
              <a:ext uri="{FF2B5EF4-FFF2-40B4-BE49-F238E27FC236}">
                <a16:creationId xmlns:a16="http://schemas.microsoft.com/office/drawing/2014/main" id="{E3EB9297-99EC-4D51-B71C-ED5F860CA5B7}"/>
              </a:ext>
            </a:extLst>
          </p:cNvPr>
          <p:cNvGrpSpPr/>
          <p:nvPr userDrawn="1"/>
        </p:nvGrpSpPr>
        <p:grpSpPr>
          <a:xfrm>
            <a:off x="840984" y="1272433"/>
            <a:ext cx="7462031" cy="4556867"/>
            <a:chOff x="840984" y="938326"/>
            <a:chExt cx="7462031" cy="4556867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19775B5-81E0-4AE7-AF25-EB3232F4B8C2}"/>
                </a:ext>
              </a:extLst>
            </p:cNvPr>
            <p:cNvSpPr/>
            <p:nvPr userDrawn="1"/>
          </p:nvSpPr>
          <p:spPr>
            <a:xfrm>
              <a:off x="840984" y="938326"/>
              <a:ext cx="7462031" cy="4556867"/>
            </a:xfrm>
            <a:prstGeom prst="rect">
              <a:avLst/>
            </a:prstGeom>
            <a:solidFill>
              <a:srgbClr val="D300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9A6DE94-C275-411F-80EF-E3C2845CF73E}"/>
                </a:ext>
              </a:extLst>
            </p:cNvPr>
            <p:cNvSpPr txBox="1"/>
            <p:nvPr userDrawn="1"/>
          </p:nvSpPr>
          <p:spPr>
            <a:xfrm>
              <a:off x="840984" y="1120559"/>
              <a:ext cx="7462031" cy="29854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ko-KR" sz="11000">
                  <a:solidFill>
                    <a:srgbClr val="FFFFFF"/>
                  </a:solidFill>
                  <a:latin typeface="나눔바른고딕 UltraLight" panose="00000300000000000000" pitchFamily="2" charset="-127"/>
                  <a:ea typeface="나눔바른고딕 UltraLight" panose="00000300000000000000" pitchFamily="2" charset="-127"/>
                  <a:cs typeface="맑은 고딕 Semilight" panose="020B0502040204020203" pitchFamily="50" charset="-127"/>
                </a:rPr>
                <a:t>Deep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12400">
                  <a:solidFill>
                    <a:srgbClr val="FFFFFF"/>
                  </a:solidFill>
                  <a:latin typeface="나눔바른고딕 UltraLight" panose="00000300000000000000" pitchFamily="2" charset="-127"/>
                  <a:ea typeface="나눔바른고딕 UltraLight" panose="00000300000000000000" pitchFamily="2" charset="-127"/>
                  <a:cs typeface="맑은 고딕 Semilight" panose="020B0502040204020203" pitchFamily="50" charset="-127"/>
                </a:rPr>
                <a:t>Learning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E1759E9-D509-48F3-8C8B-9100586C3C4A}"/>
                </a:ext>
              </a:extLst>
            </p:cNvPr>
            <p:cNvSpPr txBox="1"/>
            <p:nvPr userDrawn="1"/>
          </p:nvSpPr>
          <p:spPr>
            <a:xfrm>
              <a:off x="967155" y="3779328"/>
              <a:ext cx="720969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ko-KR" sz="5600">
                  <a:solidFill>
                    <a:srgbClr val="FFFFFF"/>
                  </a:solidFill>
                  <a:latin typeface="나눔바른고딕 UltraLight" panose="00000300000000000000" pitchFamily="2" charset="-127"/>
                  <a:ea typeface="나눔바른고딕 UltraLight" panose="00000300000000000000" pitchFamily="2" charset="-127"/>
                  <a:cs typeface="맑은 고딕 Semilight" panose="020B0502040204020203" pitchFamily="50" charset="-127"/>
                </a:rPr>
                <a:t>from Scratch</a:t>
              </a:r>
            </a:p>
          </p:txBody>
        </p: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9E344018-A5B7-4C27-9B7E-0D529153DC90}"/>
                </a:ext>
              </a:extLst>
            </p:cNvPr>
            <p:cNvCxnSpPr/>
            <p:nvPr userDrawn="1"/>
          </p:nvCxnSpPr>
          <p:spPr>
            <a:xfrm>
              <a:off x="1090246" y="4733435"/>
              <a:ext cx="699867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EC5FF68-94F4-49F0-BCC1-93E2806F9992}"/>
                </a:ext>
              </a:extLst>
            </p:cNvPr>
            <p:cNvSpPr txBox="1"/>
            <p:nvPr userDrawn="1"/>
          </p:nvSpPr>
          <p:spPr>
            <a:xfrm>
              <a:off x="1002323" y="4819541"/>
              <a:ext cx="7139354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ko-KR" altLang="en-US" sz="3200">
                  <a:solidFill>
                    <a:srgbClr val="FFFFF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맑은 고딕 Semilight" panose="020B0502040204020203" pitchFamily="50" charset="-127"/>
                </a:rPr>
                <a:t>밑바닥부터 시작하는 딥러닝</a:t>
              </a:r>
              <a:endParaRPr lang="en-US" altLang="ko-KR" sz="320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맑은 고딕 Semilight" panose="020B0502040204020203" pitchFamily="50" charset="-127"/>
              </a:endParaRPr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9007839-4E1C-4995-98BA-8C251F16233B}"/>
              </a:ext>
            </a:extLst>
          </p:cNvPr>
          <p:cNvSpPr/>
          <p:nvPr userDrawn="1"/>
        </p:nvSpPr>
        <p:spPr>
          <a:xfrm>
            <a:off x="840983" y="0"/>
            <a:ext cx="7462031" cy="521961"/>
          </a:xfrm>
          <a:prstGeom prst="rect">
            <a:avLst/>
          </a:prstGeom>
          <a:solidFill>
            <a:srgbClr val="D30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413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>
            <a:extLst>
              <a:ext uri="{FF2B5EF4-FFF2-40B4-BE49-F238E27FC236}">
                <a16:creationId xmlns:a16="http://schemas.microsoft.com/office/drawing/2014/main" id="{E3EB9297-99EC-4D51-B71C-ED5F860CA5B7}"/>
              </a:ext>
            </a:extLst>
          </p:cNvPr>
          <p:cNvGrpSpPr/>
          <p:nvPr userDrawn="1"/>
        </p:nvGrpSpPr>
        <p:grpSpPr>
          <a:xfrm>
            <a:off x="840984" y="929533"/>
            <a:ext cx="7462030" cy="3516603"/>
            <a:chOff x="840984" y="938326"/>
            <a:chExt cx="7462031" cy="4556867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19775B5-81E0-4AE7-AF25-EB3232F4B8C2}"/>
                </a:ext>
              </a:extLst>
            </p:cNvPr>
            <p:cNvSpPr/>
            <p:nvPr userDrawn="1"/>
          </p:nvSpPr>
          <p:spPr>
            <a:xfrm>
              <a:off x="840984" y="938326"/>
              <a:ext cx="7462031" cy="4556867"/>
            </a:xfrm>
            <a:prstGeom prst="rect">
              <a:avLst/>
            </a:prstGeom>
            <a:solidFill>
              <a:srgbClr val="D300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9A6DE94-C275-411F-80EF-E3C2845CF73E}"/>
                </a:ext>
              </a:extLst>
            </p:cNvPr>
            <p:cNvSpPr txBox="1"/>
            <p:nvPr userDrawn="1"/>
          </p:nvSpPr>
          <p:spPr>
            <a:xfrm>
              <a:off x="840984" y="1120558"/>
              <a:ext cx="7462031" cy="27997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ko-KR" sz="8000">
                  <a:solidFill>
                    <a:srgbClr val="FFFFFF"/>
                  </a:solidFill>
                  <a:latin typeface="나눔바른고딕 UltraLight" panose="00000300000000000000" pitchFamily="2" charset="-127"/>
                  <a:ea typeface="나눔바른고딕 UltraLight" panose="00000300000000000000" pitchFamily="2" charset="-127"/>
                  <a:cs typeface="맑은 고딕 Semilight" panose="020B0502040204020203" pitchFamily="50" charset="-127"/>
                </a:rPr>
                <a:t>Deep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8800">
                  <a:solidFill>
                    <a:srgbClr val="FFFFFF"/>
                  </a:solidFill>
                  <a:latin typeface="나눔바른고딕 UltraLight" panose="00000300000000000000" pitchFamily="2" charset="-127"/>
                  <a:ea typeface="나눔바른고딕 UltraLight" panose="00000300000000000000" pitchFamily="2" charset="-127"/>
                  <a:cs typeface="맑은 고딕 Semilight" panose="020B0502040204020203" pitchFamily="50" charset="-127"/>
                </a:rPr>
                <a:t>Learning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E1759E9-D509-48F3-8C8B-9100586C3C4A}"/>
                </a:ext>
              </a:extLst>
            </p:cNvPr>
            <p:cNvSpPr txBox="1"/>
            <p:nvPr userDrawn="1"/>
          </p:nvSpPr>
          <p:spPr>
            <a:xfrm>
              <a:off x="967155" y="3779329"/>
              <a:ext cx="7209692" cy="9970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ko-KR" sz="4400">
                  <a:solidFill>
                    <a:srgbClr val="FFFFFF"/>
                  </a:solidFill>
                  <a:latin typeface="나눔바른고딕 UltraLight" panose="00000300000000000000" pitchFamily="2" charset="-127"/>
                  <a:ea typeface="나눔바른고딕 UltraLight" panose="00000300000000000000" pitchFamily="2" charset="-127"/>
                  <a:cs typeface="맑은 고딕 Semilight" panose="020B0502040204020203" pitchFamily="50" charset="-127"/>
                </a:rPr>
                <a:t>from Scratch</a:t>
              </a:r>
            </a:p>
          </p:txBody>
        </p: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9E344018-A5B7-4C27-9B7E-0D529153DC90}"/>
                </a:ext>
              </a:extLst>
            </p:cNvPr>
            <p:cNvCxnSpPr/>
            <p:nvPr userDrawn="1"/>
          </p:nvCxnSpPr>
          <p:spPr>
            <a:xfrm>
              <a:off x="1090246" y="4733435"/>
              <a:ext cx="699867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EC5FF68-94F4-49F0-BCC1-93E2806F9992}"/>
                </a:ext>
              </a:extLst>
            </p:cNvPr>
            <p:cNvSpPr txBox="1"/>
            <p:nvPr userDrawn="1"/>
          </p:nvSpPr>
          <p:spPr>
            <a:xfrm>
              <a:off x="1002323" y="4819541"/>
              <a:ext cx="7139353" cy="5184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ko-KR" altLang="en-US" sz="2000">
                  <a:solidFill>
                    <a:srgbClr val="FFFFF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맑은 고딕 Semilight" panose="020B0502040204020203" pitchFamily="50" charset="-127"/>
                </a:rPr>
                <a:t>밑바닥부터 시작하는 딥러닝</a:t>
              </a:r>
              <a:endParaRPr lang="en-US" altLang="ko-KR" sz="200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맑은 고딕 Semilight" panose="020B0502040204020203" pitchFamily="50" charset="-127"/>
              </a:endParaRPr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9007839-4E1C-4995-98BA-8C251F16233B}"/>
              </a:ext>
            </a:extLst>
          </p:cNvPr>
          <p:cNvSpPr/>
          <p:nvPr userDrawn="1"/>
        </p:nvSpPr>
        <p:spPr>
          <a:xfrm>
            <a:off x="840983" y="0"/>
            <a:ext cx="7462031" cy="521961"/>
          </a:xfrm>
          <a:prstGeom prst="rect">
            <a:avLst/>
          </a:prstGeom>
          <a:solidFill>
            <a:srgbClr val="D30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CE54BF03-1B7D-48B7-81F5-F1EF58BB91CF}"/>
              </a:ext>
            </a:extLst>
          </p:cNvPr>
          <p:cNvCxnSpPr>
            <a:cxnSpLocks/>
          </p:cNvCxnSpPr>
          <p:nvPr userDrawn="1"/>
        </p:nvCxnSpPr>
        <p:spPr>
          <a:xfrm>
            <a:off x="967155" y="5567187"/>
            <a:ext cx="720969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5">
            <a:extLst>
              <a:ext uri="{FF2B5EF4-FFF2-40B4-BE49-F238E27FC236}">
                <a16:creationId xmlns:a16="http://schemas.microsoft.com/office/drawing/2014/main" id="{2DDA3937-4DB4-444E-B559-09235D5BF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155" y="5462770"/>
            <a:ext cx="7209691" cy="960925"/>
          </a:xfrm>
        </p:spPr>
        <p:txBody>
          <a:bodyPr/>
          <a:lstStyle>
            <a:lvl1pPr>
              <a:defRPr b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pPr>
              <a:lnSpc>
                <a:spcPct val="100000"/>
              </a:lnSpc>
            </a:pPr>
            <a:endParaRPr lang="en-US" altLang="ko-KR" sz="4400">
              <a:solidFill>
                <a:srgbClr val="FFFFFF"/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  <a:cs typeface="맑은 고딕 Semilight" panose="020B0502040204020203" pitchFamily="50" charset="-127"/>
            </a:endParaRPr>
          </a:p>
        </p:txBody>
      </p:sp>
      <p:sp>
        <p:nvSpPr>
          <p:cNvPr id="32" name="텍스트 개체 틀 8">
            <a:extLst>
              <a:ext uri="{FF2B5EF4-FFF2-40B4-BE49-F238E27FC236}">
                <a16:creationId xmlns:a16="http://schemas.microsoft.com/office/drawing/2014/main" id="{C3A27243-B9EB-483A-86E9-38934ADF073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67155" y="4682019"/>
            <a:ext cx="7209691" cy="783275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altLang="ko-KR" sz="4400" noProof="0">
                <a:solidFill>
                  <a:schemeClr val="tx1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  <a:cs typeface="맑은 고딕 Semilight" panose="020B0502040204020203" pitchFamily="50" charset="-127"/>
              </a:defRPr>
            </a:lvl1pPr>
          </a:lstStyle>
          <a:p>
            <a:pPr marL="228600" lvl="0" indent="-228600">
              <a:lnSpc>
                <a:spcPct val="100000"/>
              </a:lnSpc>
              <a:spcBef>
                <a:spcPct val="0"/>
              </a:spcBef>
            </a:pPr>
            <a:r>
              <a:rPr kumimoji="0" lang="en-US" altLang="ko-KR" sz="4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바른고딕 UltraLight" panose="00000300000000000000" pitchFamily="2" charset="-127"/>
                <a:ea typeface="나눔바른고딕 UltraLight" panose="00000300000000000000" pitchFamily="2" charset="-127"/>
                <a:cs typeface="맑은 고딕 Semilight" panose="020B0502040204020203" pitchFamily="50" charset="-127"/>
              </a:rPr>
              <a:t>Chapter #</a:t>
            </a:r>
          </a:p>
        </p:txBody>
      </p:sp>
    </p:spTree>
    <p:extLst>
      <p:ext uri="{BB962C8B-B14F-4D97-AF65-F5344CB8AC3E}">
        <p14:creationId xmlns:p14="http://schemas.microsoft.com/office/powerpoint/2010/main" val="1845505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A19775B5-81E0-4AE7-AF25-EB3232F4B8C2}"/>
              </a:ext>
            </a:extLst>
          </p:cNvPr>
          <p:cNvSpPr/>
          <p:nvPr userDrawn="1"/>
        </p:nvSpPr>
        <p:spPr>
          <a:xfrm>
            <a:off x="840984" y="929533"/>
            <a:ext cx="7462030" cy="4504113"/>
          </a:xfrm>
          <a:prstGeom prst="rect">
            <a:avLst/>
          </a:prstGeom>
          <a:solidFill>
            <a:srgbClr val="D30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9A6DE94-C275-411F-80EF-E3C2845CF73E}"/>
              </a:ext>
            </a:extLst>
          </p:cNvPr>
          <p:cNvSpPr txBox="1"/>
          <p:nvPr userDrawn="1"/>
        </p:nvSpPr>
        <p:spPr>
          <a:xfrm>
            <a:off x="840984" y="1070164"/>
            <a:ext cx="7462030" cy="222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8000">
                <a:solidFill>
                  <a:srgbClr val="FFFFFF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  <a:cs typeface="맑은 고딕 Semilight" panose="020B0502040204020203" pitchFamily="50" charset="-127"/>
              </a:rPr>
              <a:t>Machine</a:t>
            </a:r>
          </a:p>
          <a:p>
            <a:pPr>
              <a:lnSpc>
                <a:spcPct val="80000"/>
              </a:lnSpc>
            </a:pPr>
            <a:r>
              <a:rPr lang="en-US" altLang="ko-KR" sz="8800">
                <a:solidFill>
                  <a:srgbClr val="FFFFFF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  <a:cs typeface="맑은 고딕 Semilight" panose="020B0502040204020203" pitchFamily="50" charset="-127"/>
              </a:rPr>
              <a:t>Learning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9E344018-A5B7-4C27-9B7E-0D529153DC90}"/>
              </a:ext>
            </a:extLst>
          </p:cNvPr>
          <p:cNvCxnSpPr>
            <a:cxnSpLocks/>
          </p:cNvCxnSpPr>
          <p:nvPr userDrawn="1"/>
        </p:nvCxnSpPr>
        <p:spPr>
          <a:xfrm>
            <a:off x="967155" y="4212184"/>
            <a:ext cx="720969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9007839-4E1C-4995-98BA-8C251F16233B}"/>
              </a:ext>
            </a:extLst>
          </p:cNvPr>
          <p:cNvSpPr/>
          <p:nvPr userDrawn="1"/>
        </p:nvSpPr>
        <p:spPr>
          <a:xfrm>
            <a:off x="840983" y="0"/>
            <a:ext cx="7462031" cy="521961"/>
          </a:xfrm>
          <a:prstGeom prst="rect">
            <a:avLst/>
          </a:prstGeom>
          <a:solidFill>
            <a:srgbClr val="D30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FE96A499-E2CB-47CC-8357-BBBE85C0E340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967155" y="4342453"/>
            <a:ext cx="7209691" cy="960925"/>
          </a:xfrm>
        </p:spPr>
        <p:txBody>
          <a:bodyPr/>
          <a:lstStyle>
            <a:lvl1pPr>
              <a:defRPr b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pPr>
              <a:lnSpc>
                <a:spcPct val="100000"/>
              </a:lnSpc>
            </a:pPr>
            <a:endParaRPr lang="en-US" altLang="ko-KR" sz="4400">
              <a:solidFill>
                <a:srgbClr val="FFFFFF"/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  <a:cs typeface="맑은 고딕 Semilight" panose="020B0502040204020203" pitchFamily="50" charset="-127"/>
            </a:endParaRP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D53680B5-AAE3-47FC-A5A1-8A6255C82A23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967155" y="3327016"/>
            <a:ext cx="7209691" cy="783275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altLang="ko-KR" sz="4400" noProof="0">
                <a:solidFill>
                  <a:srgbClr val="FFFFFF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  <a:cs typeface="맑은 고딕 Semilight" panose="020B0502040204020203" pitchFamily="50" charset="-127"/>
              </a:defRPr>
            </a:lvl1pPr>
          </a:lstStyle>
          <a:p>
            <a:pPr marL="228600" lvl="0" indent="-228600">
              <a:lnSpc>
                <a:spcPct val="100000"/>
              </a:lnSpc>
              <a:spcBef>
                <a:spcPct val="0"/>
              </a:spcBef>
            </a:pPr>
            <a:r>
              <a:rPr kumimoji="0" lang="en-US" altLang="ko-KR" sz="4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바른고딕 UltraLight" panose="00000300000000000000" pitchFamily="2" charset="-127"/>
                <a:ea typeface="나눔바른고딕 UltraLight" panose="00000300000000000000" pitchFamily="2" charset="-127"/>
                <a:cs typeface="맑은 고딕 Semilight" panose="020B0502040204020203" pitchFamily="50" charset="-127"/>
              </a:rPr>
              <a:t>Chapter #</a:t>
            </a:r>
          </a:p>
        </p:txBody>
      </p:sp>
    </p:spTree>
    <p:extLst>
      <p:ext uri="{BB962C8B-B14F-4D97-AF65-F5344CB8AC3E}">
        <p14:creationId xmlns:p14="http://schemas.microsoft.com/office/powerpoint/2010/main" val="1880782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EE166D9-1F40-4411-A037-142EC1E7E0A8}"/>
              </a:ext>
            </a:extLst>
          </p:cNvPr>
          <p:cNvSpPr/>
          <p:nvPr userDrawn="1"/>
        </p:nvSpPr>
        <p:spPr>
          <a:xfrm>
            <a:off x="2" y="0"/>
            <a:ext cx="8276628" cy="803604"/>
          </a:xfrm>
          <a:prstGeom prst="rect">
            <a:avLst/>
          </a:prstGeom>
          <a:solidFill>
            <a:srgbClr val="D30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A596287-E66B-4F65-9EC9-8278EE142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867572"/>
            <a:ext cx="8534402" cy="5819405"/>
          </a:xfrm>
        </p:spPr>
        <p:txBody>
          <a:bodyPr wrap="square" lIns="36000" tIns="36000" rIns="36000" bIns="36000">
            <a:spAutoFit/>
          </a:bodyPr>
          <a:lstStyle>
            <a:lvl1pPr marL="271463" indent="-271463" latinLnBrk="0">
              <a:lnSpc>
                <a:spcPct val="130000"/>
              </a:lnSpc>
              <a:spcBef>
                <a:spcPts val="0"/>
              </a:spcBef>
              <a:spcAft>
                <a:spcPts val="500"/>
              </a:spcAft>
              <a:buFont typeface="Wingdings" panose="05000000000000000000" pitchFamily="2" charset="2"/>
              <a:buChar char="§"/>
              <a:defRPr sz="2600">
                <a:latin typeface="a고딕14" panose="02020600000000000000" pitchFamily="18" charset="-127"/>
                <a:ea typeface="a고딕14" panose="02020600000000000000" pitchFamily="18" charset="-127"/>
              </a:defRPr>
            </a:lvl1pPr>
            <a:lvl2pPr marL="534988" indent="-228600" latinLnBrk="0">
              <a:lnSpc>
                <a:spcPct val="130000"/>
              </a:lnSpc>
              <a:spcBef>
                <a:spcPts val="0"/>
              </a:spcBef>
              <a:spcAft>
                <a:spcPts val="500"/>
              </a:spcAft>
              <a:defRPr>
                <a:latin typeface="a고딕12" panose="02020600000000000000" pitchFamily="18" charset="-127"/>
                <a:ea typeface="a고딕12" panose="02020600000000000000" pitchFamily="18" charset="-127"/>
              </a:defRPr>
            </a:lvl2pPr>
            <a:lvl3pPr marL="803275" indent="-228600" latinLnBrk="0">
              <a:lnSpc>
                <a:spcPct val="130000"/>
              </a:lnSpc>
              <a:spcBef>
                <a:spcPts val="0"/>
              </a:spcBef>
              <a:spcAft>
                <a:spcPts val="500"/>
              </a:spcAft>
              <a:buFont typeface="나눔바른고딕 UltraLight" panose="020B0603020101020101" pitchFamily="50" charset="-127"/>
              <a:buChar char="-"/>
              <a:defRPr sz="2200">
                <a:latin typeface="a고딕12" panose="02020600000000000000" pitchFamily="18" charset="-127"/>
                <a:ea typeface="a고딕12" panose="02020600000000000000" pitchFamily="18" charset="-127"/>
              </a:defRPr>
            </a:lvl3pPr>
            <a:lvl4pPr marL="1081088" indent="-228600" latinLnBrk="0">
              <a:lnSpc>
                <a:spcPct val="130000"/>
              </a:lnSpc>
              <a:spcBef>
                <a:spcPts val="0"/>
              </a:spcBef>
              <a:spcAft>
                <a:spcPts val="500"/>
              </a:spcAft>
              <a:buFont typeface="a고딕12" panose="02020600000000000000" pitchFamily="18" charset="-127"/>
              <a:buChar char="*"/>
              <a:defRPr sz="2000">
                <a:latin typeface="a고딕12" panose="02020600000000000000" pitchFamily="18" charset="-127"/>
                <a:ea typeface="a고딕12" panose="02020600000000000000" pitchFamily="18" charset="-127"/>
              </a:defRPr>
            </a:lvl4pPr>
            <a:lvl5pPr marL="1119188" indent="0" latinLnBrk="0">
              <a:lnSpc>
                <a:spcPct val="130000"/>
              </a:lnSpc>
              <a:spcBef>
                <a:spcPts val="0"/>
              </a:spcBef>
              <a:spcAft>
                <a:spcPts val="500"/>
              </a:spcAft>
              <a:buNone/>
              <a:defRPr>
                <a:latin typeface="a고딕12" panose="02020600000000000000" pitchFamily="18" charset="-127"/>
                <a:ea typeface="a고딕12" panose="02020600000000000000" pitchFamily="18" charset="-127"/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  <a:endParaRPr lang="en-US" altLang="ko-KR"/>
          </a:p>
          <a:p>
            <a:pPr lvl="3"/>
            <a:endParaRPr lang="en-US"/>
          </a:p>
          <a:p>
            <a:pPr lvl="3"/>
            <a:endParaRPr lang="en-US"/>
          </a:p>
          <a:p>
            <a:pPr lvl="3"/>
            <a:endParaRPr lang="en-US"/>
          </a:p>
          <a:p>
            <a:pPr lvl="3"/>
            <a:endParaRPr lang="en-US"/>
          </a:p>
          <a:p>
            <a:pPr lvl="3"/>
            <a:endParaRPr lang="en-US"/>
          </a:p>
          <a:p>
            <a:pPr lvl="3"/>
            <a:endParaRPr lang="en-US"/>
          </a:p>
          <a:p>
            <a:pPr lvl="3"/>
            <a:endParaRPr lang="en-US"/>
          </a:p>
          <a:p>
            <a:pPr lvl="3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1" y="0"/>
            <a:ext cx="7647980" cy="803604"/>
          </a:xfrm>
        </p:spPr>
        <p:txBody>
          <a:bodyPr>
            <a:normAutofit/>
          </a:bodyPr>
          <a:lstStyle>
            <a:lvl1pPr>
              <a:defRPr sz="3600" b="0">
                <a:solidFill>
                  <a:schemeClr val="bg1"/>
                </a:solidFill>
                <a:latin typeface="a고딕16" panose="02020600000000000000" pitchFamily="18" charset="-127"/>
                <a:ea typeface="a고딕16" panose="02020600000000000000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807C065F-4972-4539-8075-F4C764423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6630" y="-1"/>
            <a:ext cx="858134" cy="803606"/>
          </a:xfrm>
        </p:spPr>
        <p:txBody>
          <a:bodyPr/>
          <a:lstStyle>
            <a:lvl1pPr algn="ctr">
              <a:defRPr sz="2000" spc="0" baseline="0">
                <a:latin typeface="+mj-ea"/>
                <a:ea typeface="+mj-ea"/>
              </a:defRPr>
            </a:lvl1pPr>
          </a:lstStyle>
          <a:p>
            <a:fld id="{34DD5B13-C563-48AC-87E4-49F2C42F73E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63199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0857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D5B13-C563-48AC-87E4-49F2C42F7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739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1" r:id="rId2"/>
    <p:sldLayoutId id="2147483669" r:id="rId3"/>
    <p:sldLayoutId id="2147483670" r:id="rId4"/>
    <p:sldLayoutId id="2147483667" r:id="rId5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E18459-0BEF-4C40-AF3A-DF79BE56C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155" y="4342453"/>
            <a:ext cx="7209691" cy="960925"/>
          </a:xfrm>
        </p:spPr>
        <p:txBody>
          <a:bodyPr/>
          <a:lstStyle/>
          <a:p>
            <a:r>
              <a:rPr lang="ko-KR" altLang="en-US"/>
              <a:t>합성곱 신경망</a:t>
            </a:r>
            <a:r>
              <a:rPr lang="en-US" altLang="ko-KR"/>
              <a:t>(CNN)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AA47FC-04BA-41E4-84DF-64849F516E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Chapter 7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540961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F692C70-DEAC-49B0-8C92-716E697D1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867572"/>
            <a:ext cx="8534402" cy="1641338"/>
          </a:xfrm>
        </p:spPr>
        <p:txBody>
          <a:bodyPr/>
          <a:lstStyle/>
          <a:p>
            <a:r>
              <a:rPr lang="ko-KR" altLang="en-US">
                <a:solidFill>
                  <a:srgbClr val="D30037"/>
                </a:solidFill>
              </a:rPr>
              <a:t>스트라이드 </a:t>
            </a:r>
            <a:r>
              <a:rPr lang="en-US" altLang="ko-KR" baseline="30000">
                <a:solidFill>
                  <a:srgbClr val="D30037"/>
                </a:solidFill>
              </a:rPr>
              <a:t>stride</a:t>
            </a:r>
          </a:p>
          <a:p>
            <a:pPr lvl="1"/>
            <a:r>
              <a:rPr lang="ko-KR" altLang="en-US"/>
              <a:t>필터를 적용하는 위치의 간격</a:t>
            </a:r>
            <a:endParaRPr lang="en-US" altLang="ko-KR"/>
          </a:p>
          <a:p>
            <a:pPr lvl="2"/>
            <a:r>
              <a:rPr lang="ko-KR" altLang="en-US"/>
              <a:t>스트라이드를 </a:t>
            </a:r>
            <a:r>
              <a:rPr lang="en-US" altLang="ko-KR"/>
              <a:t>2</a:t>
            </a:r>
            <a:r>
              <a:rPr lang="ko-KR" altLang="en-US"/>
              <a:t>로 하면 필터를 적용하는 윈도우가 두 칸씩 이동한다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7C4C620-EDF3-41A4-80CE-E33FCFFC6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7.2  </a:t>
            </a:r>
            <a:r>
              <a:rPr lang="ko-KR" altLang="en-US"/>
              <a:t>합성곱 계층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530690-5648-49E5-AFB2-7DC7B0B16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D5B13-C563-48AC-87E4-49F2C42F73EC}" type="slidenum">
              <a:rPr lang="ko-KR" altLang="en-US" smtClean="0"/>
              <a:pPr/>
              <a:t>10</a:t>
            </a:fld>
            <a:endParaRPr lang="ko-KR" altLang="en-US"/>
          </a:p>
        </p:txBody>
      </p:sp>
      <p:pic>
        <p:nvPicPr>
          <p:cNvPr id="6" name="그림 5" descr="전자기기이(가) 표시된 사진&#10;&#10;높은 신뢰도로 생성된 설명">
            <a:extLst>
              <a:ext uri="{FF2B5EF4-FFF2-40B4-BE49-F238E27FC236}">
                <a16:creationId xmlns:a16="http://schemas.microsoft.com/office/drawing/2014/main" id="{89B3A2E8-7640-40CC-BD93-5C2527DB26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541" y="2580121"/>
            <a:ext cx="6362700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055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F692C70-DEAC-49B0-8C92-716E697D1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867572"/>
            <a:ext cx="8534402" cy="1681349"/>
          </a:xfrm>
        </p:spPr>
        <p:txBody>
          <a:bodyPr/>
          <a:lstStyle/>
          <a:p>
            <a:r>
              <a:rPr lang="ko-KR" altLang="en-US"/>
              <a:t>출력 크기 계산</a:t>
            </a:r>
            <a:endParaRPr lang="en-US" altLang="ko-KR" baseline="30000"/>
          </a:p>
          <a:p>
            <a:pPr lvl="1"/>
            <a:r>
              <a:rPr lang="ko-KR" altLang="en-US"/>
              <a:t>스트라이드를 크게 하면 출력크기는 작아진다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패딩을 크게 하면 출력크기가 커진다</a:t>
            </a:r>
            <a:r>
              <a:rPr lang="en-US" altLang="ko-KR"/>
              <a:t>.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7C4C620-EDF3-41A4-80CE-E33FCFFC6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7.2  </a:t>
            </a:r>
            <a:r>
              <a:rPr lang="ko-KR" altLang="en-US"/>
              <a:t>합성곱 계층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530690-5648-49E5-AFB2-7DC7B0B16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D5B13-C563-48AC-87E4-49F2C42F73EC}" type="slidenum">
              <a:rPr lang="ko-KR" altLang="en-US" smtClean="0"/>
              <a:pPr/>
              <a:t>11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EF6850D-FCF1-47CD-8DDE-2FB29B71A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520" y="2445033"/>
            <a:ext cx="7246961" cy="2426584"/>
          </a:xfrm>
          <a:prstGeom prst="rect">
            <a:avLst/>
          </a:prstGeom>
        </p:spPr>
      </p:pic>
      <p:sp>
        <p:nvSpPr>
          <p:cNvPr id="8" name="내용 개체 틀 1">
            <a:extLst>
              <a:ext uri="{FF2B5EF4-FFF2-40B4-BE49-F238E27FC236}">
                <a16:creationId xmlns:a16="http://schemas.microsoft.com/office/drawing/2014/main" id="{547836D1-AE60-497A-813E-43B374DBADB0}"/>
              </a:ext>
            </a:extLst>
          </p:cNvPr>
          <p:cNvSpPr txBox="1">
            <a:spLocks/>
          </p:cNvSpPr>
          <p:nvPr/>
        </p:nvSpPr>
        <p:spPr>
          <a:xfrm>
            <a:off x="304800" y="4871617"/>
            <a:ext cx="8534402" cy="1814975"/>
          </a:xfrm>
          <a:prstGeom prst="rect">
            <a:avLst/>
          </a:prstGeom>
        </p:spPr>
        <p:txBody>
          <a:bodyPr vert="horz" wrap="square" lIns="36000" tIns="36000" rIns="36000" bIns="36000" rtlCol="0">
            <a:spAutoFit/>
          </a:bodyPr>
          <a:lstStyle>
            <a:lvl1pPr marL="271463" indent="-271463" algn="l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500"/>
              </a:spcAft>
              <a:buFont typeface="Wingdings" panose="05000000000000000000" pitchFamily="2" charset="2"/>
              <a:buChar char="§"/>
              <a:defRPr sz="2600" kern="1200">
                <a:solidFill>
                  <a:schemeClr val="tx1"/>
                </a:solidFill>
                <a:latin typeface="a고딕14" panose="02020600000000000000" pitchFamily="18" charset="-127"/>
                <a:ea typeface="a고딕14" panose="02020600000000000000" pitchFamily="18" charset="-127"/>
                <a:cs typeface="+mn-cs"/>
              </a:defRPr>
            </a:lvl1pPr>
            <a:lvl2pPr marL="534988" indent="-228600" algn="l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고딕12" panose="02020600000000000000" pitchFamily="18" charset="-127"/>
                <a:ea typeface="a고딕12" panose="02020600000000000000" pitchFamily="18" charset="-127"/>
                <a:cs typeface="+mn-cs"/>
              </a:defRPr>
            </a:lvl2pPr>
            <a:lvl3pPr marL="803275" indent="-228600" algn="l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500"/>
              </a:spcAft>
              <a:buFont typeface="나눔바른고딕 UltraLight" panose="020B0603020101020101" pitchFamily="50" charset="-127"/>
              <a:buChar char="-"/>
              <a:defRPr sz="2200" kern="1200">
                <a:solidFill>
                  <a:schemeClr val="tx1"/>
                </a:solidFill>
                <a:latin typeface="a고딕12" panose="02020600000000000000" pitchFamily="18" charset="-127"/>
                <a:ea typeface="a고딕12" panose="02020600000000000000" pitchFamily="18" charset="-127"/>
                <a:cs typeface="+mn-cs"/>
              </a:defRPr>
            </a:lvl3pPr>
            <a:lvl4pPr marL="1081088" indent="-228600" algn="l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500"/>
              </a:spcAft>
              <a:buFont typeface="a고딕12" panose="02020600000000000000" pitchFamily="18" charset="-127"/>
              <a:buChar char="*"/>
              <a:defRPr sz="2000" kern="1200">
                <a:solidFill>
                  <a:schemeClr val="tx1"/>
                </a:solidFill>
                <a:latin typeface="a고딕12" panose="02020600000000000000" pitchFamily="18" charset="-127"/>
                <a:ea typeface="a고딕12" panose="02020600000000000000" pitchFamily="18" charset="-127"/>
                <a:cs typeface="+mn-cs"/>
              </a:defRPr>
            </a:lvl4pPr>
            <a:lvl5pPr marL="1119188" indent="0" algn="l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고딕12" panose="02020600000000000000" pitchFamily="18" charset="-127"/>
                <a:ea typeface="a고딕12" panose="02020600000000000000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spcAft>
                <a:spcPts val="0"/>
              </a:spcAft>
            </a:pPr>
            <a:r>
              <a:rPr lang="ko-KR" altLang="en-US"/>
              <a:t>출력 크기</a:t>
            </a:r>
            <a:r>
              <a:rPr lang="en-US" altLang="ko-KR"/>
              <a:t>(OH, OW)</a:t>
            </a:r>
            <a:r>
              <a:rPr lang="ko-KR" altLang="en-US"/>
              <a:t>는 정수로 나눠떨어지는 값이어야 한다</a:t>
            </a:r>
            <a:r>
              <a:rPr lang="en-US" altLang="ko-KR"/>
              <a:t>.</a:t>
            </a:r>
          </a:p>
          <a:p>
            <a:pPr lvl="3">
              <a:spcAft>
                <a:spcPts val="300"/>
              </a:spcAft>
            </a:pPr>
            <a:r>
              <a:rPr lang="en-US" altLang="ko-KR"/>
              <a:t>OH</a:t>
            </a:r>
            <a:r>
              <a:rPr lang="ko-KR" altLang="en-US"/>
              <a:t>와 </a:t>
            </a:r>
            <a:r>
              <a:rPr lang="en-US" altLang="ko-KR"/>
              <a:t>OW</a:t>
            </a:r>
            <a:r>
              <a:rPr lang="ko-KR" altLang="en-US"/>
              <a:t>는 원소의 개수이므로</a:t>
            </a:r>
            <a:endParaRPr lang="en-US" altLang="ko-KR"/>
          </a:p>
          <a:p>
            <a:pPr lvl="2"/>
            <a:r>
              <a:rPr lang="ko-KR" altLang="en-US"/>
              <a:t>딥러닝 프레임워크 중에는 값이 딱 나눠떨어지지 않을 때는 가장 가까운 정수로 반올림 하는 경우도 있다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93556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4381991-BCE0-453D-9310-0BC6386E1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867572"/>
            <a:ext cx="8534402" cy="2659565"/>
          </a:xfrm>
        </p:spPr>
        <p:txBody>
          <a:bodyPr/>
          <a:lstStyle/>
          <a:p>
            <a:r>
              <a:rPr lang="en-US" altLang="ko-KR"/>
              <a:t>3</a:t>
            </a:r>
            <a:r>
              <a:rPr lang="ko-KR" altLang="en-US"/>
              <a:t>차원 데이터의 합성곱 연산</a:t>
            </a:r>
            <a:endParaRPr lang="en-US" altLang="ko-KR"/>
          </a:p>
          <a:p>
            <a:pPr lvl="1"/>
            <a:r>
              <a:rPr lang="ko-KR" altLang="en-US"/>
              <a:t>채널까지 고려한 </a:t>
            </a:r>
            <a:r>
              <a:rPr lang="en-US" altLang="ko-KR"/>
              <a:t>3</a:t>
            </a:r>
            <a:r>
              <a:rPr lang="ko-KR" altLang="en-US"/>
              <a:t>차원 데이터를 다루는 합성곱 연산</a:t>
            </a:r>
            <a:endParaRPr lang="en-US" altLang="ko-KR"/>
          </a:p>
          <a:p>
            <a:pPr lvl="1"/>
            <a:r>
              <a:rPr lang="ko-KR" altLang="en-US"/>
              <a:t>입력 데이터와 필터의 합성곱 연산을 채널마다 수행하고</a:t>
            </a:r>
            <a:r>
              <a:rPr lang="en-US" altLang="ko-KR"/>
              <a:t>, </a:t>
            </a:r>
            <a:br>
              <a:rPr lang="en-US" altLang="ko-KR"/>
            </a:br>
            <a:r>
              <a:rPr lang="ko-KR" altLang="en-US"/>
              <a:t>그 결과를 모두 더해서 하나의 출력을 얻음</a:t>
            </a:r>
            <a:endParaRPr lang="en-US" altLang="ko-KR"/>
          </a:p>
          <a:p>
            <a:pPr lvl="2"/>
            <a:r>
              <a:rPr lang="ko-KR" altLang="en-US"/>
              <a:t>입력 데이터와 필터의 채널 수가 같아야 함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1903A7B-F24E-4178-9DF3-24561F9D7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7.2  </a:t>
            </a:r>
            <a:r>
              <a:rPr lang="ko-KR" altLang="en-US"/>
              <a:t>합성곱 계층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A72939-1855-4FC8-A59A-8CC80D28B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D5B13-C563-48AC-87E4-49F2C42F73EC}" type="slidenum">
              <a:rPr lang="ko-KR" altLang="en-US" smtClean="0"/>
              <a:pPr/>
              <a:t>12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A996FD2-52AE-4FEA-A0A1-7D0A28BF89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155" y="3652519"/>
            <a:ext cx="7427691" cy="2882492"/>
          </a:xfrm>
          <a:prstGeom prst="rect">
            <a:avLst/>
          </a:prstGeom>
        </p:spPr>
      </p:pic>
      <p:pic>
        <p:nvPicPr>
          <p:cNvPr id="6" name="conv1">
            <a:extLst>
              <a:ext uri="{FF2B5EF4-FFF2-40B4-BE49-F238E27FC236}">
                <a16:creationId xmlns:a16="http://schemas.microsoft.com/office/drawing/2014/main" id="{DAF67D54-8793-4FC9-AD77-24BA49CB1CB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64" t="1301" r="1128" b="58881"/>
          <a:stretch/>
        </p:blipFill>
        <p:spPr>
          <a:xfrm>
            <a:off x="709684" y="3716486"/>
            <a:ext cx="7941448" cy="2292859"/>
          </a:xfrm>
          <a:prstGeom prst="rect">
            <a:avLst/>
          </a:prstGeom>
        </p:spPr>
      </p:pic>
      <p:pic>
        <p:nvPicPr>
          <p:cNvPr id="7" name="conv2">
            <a:extLst>
              <a:ext uri="{FF2B5EF4-FFF2-40B4-BE49-F238E27FC236}">
                <a16:creationId xmlns:a16="http://schemas.microsoft.com/office/drawing/2014/main" id="{B0AA69D4-C0FA-4407-ADDD-BACE359B9D0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64" t="57492" r="1128" b="2690"/>
          <a:stretch/>
        </p:blipFill>
        <p:spPr>
          <a:xfrm>
            <a:off x="709684" y="3716486"/>
            <a:ext cx="7941448" cy="2292859"/>
          </a:xfrm>
          <a:prstGeom prst="rect">
            <a:avLst/>
          </a:prstGeom>
        </p:spPr>
      </p:pic>
      <p:pic>
        <p:nvPicPr>
          <p:cNvPr id="8" name="conv3">
            <a:extLst>
              <a:ext uri="{FF2B5EF4-FFF2-40B4-BE49-F238E27FC236}">
                <a16:creationId xmlns:a16="http://schemas.microsoft.com/office/drawing/2014/main" id="{479EE824-4A72-4C45-B36B-E38F0287C9C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64" t="4099" r="1293" b="56729"/>
          <a:stretch/>
        </p:blipFill>
        <p:spPr>
          <a:xfrm>
            <a:off x="709683" y="3716486"/>
            <a:ext cx="7928079" cy="2292859"/>
          </a:xfrm>
          <a:prstGeom prst="rect">
            <a:avLst/>
          </a:prstGeom>
        </p:spPr>
      </p:pic>
      <p:pic>
        <p:nvPicPr>
          <p:cNvPr id="9" name="conv4">
            <a:extLst>
              <a:ext uri="{FF2B5EF4-FFF2-40B4-BE49-F238E27FC236}">
                <a16:creationId xmlns:a16="http://schemas.microsoft.com/office/drawing/2014/main" id="{9DA81794-25E1-40CB-81DA-554685FC8BA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64" t="59512" r="1293" b="1316"/>
          <a:stretch/>
        </p:blipFill>
        <p:spPr>
          <a:xfrm>
            <a:off x="709683" y="3716486"/>
            <a:ext cx="7928079" cy="2292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366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451B3E2-E1AE-495A-B874-B9187FF30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867572"/>
            <a:ext cx="8534402" cy="2145578"/>
          </a:xfrm>
        </p:spPr>
        <p:txBody>
          <a:bodyPr/>
          <a:lstStyle/>
          <a:p>
            <a:r>
              <a:rPr lang="ko-KR" altLang="en-US"/>
              <a:t>블록으로 생각하기</a:t>
            </a:r>
            <a:endParaRPr lang="en-US" altLang="ko-KR"/>
          </a:p>
          <a:p>
            <a:pPr lvl="1"/>
            <a:r>
              <a:rPr lang="ko-KR" altLang="en-US"/>
              <a:t>하나의 필터를 사용한 합성곱 연산</a:t>
            </a:r>
            <a:endParaRPr lang="en-US" altLang="ko-KR"/>
          </a:p>
          <a:p>
            <a:pPr lvl="2"/>
            <a:r>
              <a:rPr lang="ko-KR" altLang="en-US"/>
              <a:t>한 장의 특징 맵이 나오기까지의 과정</a:t>
            </a:r>
            <a:endParaRPr lang="en-US" altLang="ko-KR"/>
          </a:p>
          <a:p>
            <a:pPr lvl="2"/>
            <a:r>
              <a:rPr lang="ko-KR" altLang="en-US"/>
              <a:t>필터의 형식은 </a:t>
            </a:r>
            <a:r>
              <a:rPr lang="en-US" altLang="ko-KR"/>
              <a:t>(</a:t>
            </a:r>
            <a:r>
              <a:rPr lang="ko-KR" altLang="en-US"/>
              <a:t>채널</a:t>
            </a:r>
            <a:r>
              <a:rPr lang="en-US" altLang="ko-KR"/>
              <a:t>, </a:t>
            </a:r>
            <a:r>
              <a:rPr lang="ko-KR" altLang="en-US"/>
              <a:t>높이</a:t>
            </a:r>
            <a:r>
              <a:rPr lang="en-US" altLang="ko-KR"/>
              <a:t>, </a:t>
            </a:r>
            <a:r>
              <a:rPr lang="ko-KR" altLang="en-US"/>
              <a:t>너비</a:t>
            </a:r>
            <a:r>
              <a:rPr lang="en-US" altLang="ko-KR"/>
              <a:t>)</a:t>
            </a:r>
            <a:r>
              <a:rPr lang="ko-KR" altLang="en-US"/>
              <a:t>로 나타냄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9FB651D-0FB3-47F7-A5EA-3B37B5F83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7.2  </a:t>
            </a:r>
            <a:r>
              <a:rPr lang="ko-KR" altLang="en-US"/>
              <a:t>합성곱 계층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151F9F7-26E6-438E-B929-072845CAB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D5B13-C563-48AC-87E4-49F2C42F73EC}" type="slidenum">
              <a:rPr lang="ko-KR" altLang="en-US" smtClean="0"/>
              <a:pPr/>
              <a:t>13</a:t>
            </a:fld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B6A2E516-A484-4942-B739-BB781AB0BDFB}"/>
              </a:ext>
            </a:extLst>
          </p:cNvPr>
          <p:cNvGrpSpPr/>
          <p:nvPr/>
        </p:nvGrpSpPr>
        <p:grpSpPr>
          <a:xfrm>
            <a:off x="1753739" y="3499742"/>
            <a:ext cx="5636524" cy="2536496"/>
            <a:chOff x="419062" y="1980466"/>
            <a:chExt cx="8305876" cy="3737734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59161B89-704C-427C-8AB7-F395315C3A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9062" y="1980466"/>
              <a:ext cx="8305876" cy="2897067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3AC92649-7FB1-42A1-9FF7-9F5F35018A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9062" y="4877533"/>
              <a:ext cx="8305876" cy="8406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58954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451B3E2-E1AE-495A-B874-B9187FF30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867572"/>
            <a:ext cx="8534402" cy="2145578"/>
          </a:xfrm>
        </p:spPr>
        <p:txBody>
          <a:bodyPr/>
          <a:lstStyle/>
          <a:p>
            <a:r>
              <a:rPr lang="ko-KR" altLang="en-US"/>
              <a:t>블록으로 생각하기</a:t>
            </a:r>
            <a:endParaRPr lang="en-US" altLang="ko-KR"/>
          </a:p>
          <a:p>
            <a:pPr lvl="1"/>
            <a:r>
              <a:rPr lang="ko-KR" altLang="en-US"/>
              <a:t>여러 필터를 사용한 합성곱 연산</a:t>
            </a:r>
            <a:endParaRPr lang="en-US" altLang="ko-KR"/>
          </a:p>
          <a:p>
            <a:pPr lvl="2"/>
            <a:r>
              <a:rPr lang="ko-KR" altLang="en-US"/>
              <a:t>여러 장의 특징 맵이 나오기까지의 과정</a:t>
            </a:r>
            <a:endParaRPr lang="en-US" altLang="ko-KR"/>
          </a:p>
          <a:p>
            <a:pPr lvl="2"/>
            <a:r>
              <a:rPr lang="ko-KR" altLang="en-US"/>
              <a:t>필터의 형식은 </a:t>
            </a:r>
            <a:r>
              <a:rPr lang="en-US" altLang="ko-KR"/>
              <a:t>(</a:t>
            </a:r>
            <a:r>
              <a:rPr lang="ko-KR" altLang="en-US"/>
              <a:t>출력 채널 수</a:t>
            </a:r>
            <a:r>
              <a:rPr lang="en-US" altLang="ko-KR"/>
              <a:t>, </a:t>
            </a:r>
            <a:r>
              <a:rPr lang="ko-KR" altLang="en-US"/>
              <a:t>입력 채널 수</a:t>
            </a:r>
            <a:r>
              <a:rPr lang="en-US" altLang="ko-KR"/>
              <a:t>, </a:t>
            </a:r>
            <a:r>
              <a:rPr lang="ko-KR" altLang="en-US"/>
              <a:t>높이</a:t>
            </a:r>
            <a:r>
              <a:rPr lang="en-US" altLang="ko-KR"/>
              <a:t>, </a:t>
            </a:r>
            <a:r>
              <a:rPr lang="ko-KR" altLang="en-US"/>
              <a:t>너비</a:t>
            </a:r>
            <a:r>
              <a:rPr lang="en-US" altLang="ko-KR"/>
              <a:t>)</a:t>
            </a:r>
            <a:r>
              <a:rPr lang="ko-KR" altLang="en-US"/>
              <a:t>로 나타냄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9FB651D-0FB3-47F7-A5EA-3B37B5F83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7.2  </a:t>
            </a:r>
            <a:r>
              <a:rPr lang="ko-KR" altLang="en-US"/>
              <a:t>합성곱 계층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151F9F7-26E6-438E-B929-072845CAB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D5B13-C563-48AC-87E4-49F2C42F73EC}" type="slidenum">
              <a:rPr lang="ko-KR" altLang="en-US" smtClean="0"/>
              <a:pPr/>
              <a:t>14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874903B-B508-4DAF-B076-FE8C62D40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501" y="3013150"/>
            <a:ext cx="5773000" cy="37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534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451B3E2-E1AE-495A-B874-B9187FF30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867572"/>
            <a:ext cx="8534402" cy="2103259"/>
          </a:xfrm>
        </p:spPr>
        <p:txBody>
          <a:bodyPr/>
          <a:lstStyle/>
          <a:p>
            <a:r>
              <a:rPr lang="ko-KR" altLang="en-US"/>
              <a:t>블록으로 생각하기</a:t>
            </a:r>
            <a:endParaRPr lang="en-US" altLang="ko-KR"/>
          </a:p>
          <a:p>
            <a:pPr lvl="1"/>
            <a:r>
              <a:rPr lang="ko-KR" altLang="en-US"/>
              <a:t>합성곱 연산의 처리 흐름 </a:t>
            </a:r>
            <a:r>
              <a:rPr lang="en-US" altLang="ko-KR"/>
              <a:t>+ </a:t>
            </a:r>
            <a:r>
              <a:rPr lang="ko-KR" altLang="en-US"/>
              <a:t>편향</a:t>
            </a:r>
            <a:endParaRPr lang="en-US" altLang="ko-KR"/>
          </a:p>
          <a:p>
            <a:pPr lvl="2"/>
            <a:r>
              <a:rPr lang="ko-KR" altLang="en-US"/>
              <a:t>편향은 채널 하나에 값 하나씩으로 구성</a:t>
            </a:r>
            <a:endParaRPr lang="en-US" altLang="ko-KR"/>
          </a:p>
          <a:p>
            <a:pPr lvl="2"/>
            <a:r>
              <a:rPr lang="ko-KR" altLang="en-US"/>
              <a:t>각 편향이 필터의 출력인 </a:t>
            </a:r>
            <a:r>
              <a:rPr lang="en-US" altLang="ko-KR"/>
              <a:t>(FN, OH, OW) </a:t>
            </a:r>
            <a:r>
              <a:rPr lang="ko-KR" altLang="en-US"/>
              <a:t>블록의 대응 원소에 더해짐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9FB651D-0FB3-47F7-A5EA-3B37B5F83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7.2  </a:t>
            </a:r>
            <a:r>
              <a:rPr lang="ko-KR" altLang="en-US"/>
              <a:t>합성곱 계층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151F9F7-26E6-438E-B929-072845CAB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D5B13-C563-48AC-87E4-49F2C42F73EC}" type="slidenum">
              <a:rPr lang="ko-KR" altLang="en-US" smtClean="0"/>
              <a:pPr/>
              <a:t>15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99533D6-8F36-444D-AAE9-8F58D5614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050" y="3378398"/>
            <a:ext cx="7287902" cy="2747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3961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2030FFAB-D122-4520-880C-554E3D205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370" y="3893391"/>
            <a:ext cx="7409260" cy="2744052"/>
          </a:xfrm>
          <a:prstGeom prst="rect">
            <a:avLst/>
          </a:prstGeom>
        </p:spPr>
      </p:pic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451B3E2-E1AE-495A-B874-B9187FF30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867572"/>
            <a:ext cx="8534402" cy="3025819"/>
          </a:xfrm>
        </p:spPr>
        <p:txBody>
          <a:bodyPr/>
          <a:lstStyle/>
          <a:p>
            <a:r>
              <a:rPr lang="ko-KR" altLang="en-US"/>
              <a:t>배치 처리</a:t>
            </a:r>
            <a:endParaRPr lang="en-US" altLang="ko-KR"/>
          </a:p>
          <a:p>
            <a:pPr lvl="1"/>
            <a:r>
              <a:rPr lang="ko-KR" altLang="en-US"/>
              <a:t>데이터 </a:t>
            </a:r>
            <a:r>
              <a:rPr lang="en-US" altLang="ko-KR"/>
              <a:t>N</a:t>
            </a:r>
            <a:r>
              <a:rPr lang="ko-KR" altLang="en-US"/>
              <a:t>개에 대한 합성곱 연산</a:t>
            </a:r>
            <a:endParaRPr lang="en-US" altLang="ko-KR"/>
          </a:p>
          <a:p>
            <a:pPr lvl="2"/>
            <a:r>
              <a:rPr lang="ko-KR" altLang="en-US"/>
              <a:t>각 계층을 흐르는 데이터의 차원을 하나 늘려 </a:t>
            </a:r>
            <a:br>
              <a:rPr lang="en-US" altLang="ko-KR"/>
            </a:br>
            <a:r>
              <a:rPr lang="en-US" altLang="ko-KR"/>
              <a:t>4</a:t>
            </a:r>
            <a:r>
              <a:rPr lang="ko-KR" altLang="en-US"/>
              <a:t>차원 데이터</a:t>
            </a:r>
            <a:r>
              <a:rPr lang="en-US" altLang="ko-KR"/>
              <a:t>(</a:t>
            </a:r>
            <a:r>
              <a:rPr lang="ko-KR" altLang="en-US"/>
              <a:t>데이터 수</a:t>
            </a:r>
            <a:r>
              <a:rPr lang="en-US" altLang="ko-KR"/>
              <a:t>, </a:t>
            </a:r>
            <a:r>
              <a:rPr lang="ko-KR" altLang="en-US"/>
              <a:t>채널 수</a:t>
            </a:r>
            <a:r>
              <a:rPr lang="en-US" altLang="ko-KR"/>
              <a:t>, </a:t>
            </a:r>
            <a:r>
              <a:rPr lang="ko-KR" altLang="en-US"/>
              <a:t>높이</a:t>
            </a:r>
            <a:r>
              <a:rPr lang="en-US" altLang="ko-KR"/>
              <a:t>, </a:t>
            </a:r>
            <a:r>
              <a:rPr lang="ko-KR" altLang="en-US"/>
              <a:t>너비</a:t>
            </a:r>
            <a:r>
              <a:rPr lang="en-US" altLang="ko-KR"/>
              <a:t>)</a:t>
            </a:r>
            <a:r>
              <a:rPr lang="ko-KR" altLang="en-US"/>
              <a:t>로 저장</a:t>
            </a:r>
            <a:endParaRPr lang="en-US" altLang="ko-KR">
              <a:sym typeface="Wingdings" panose="05000000000000000000" pitchFamily="2" charset="2"/>
            </a:endParaRPr>
          </a:p>
          <a:p>
            <a:pPr lvl="2"/>
            <a:r>
              <a:rPr lang="en-US" altLang="ko-KR">
                <a:sym typeface="Wingdings" panose="05000000000000000000" pitchFamily="2" charset="2"/>
              </a:rPr>
              <a:t>4</a:t>
            </a:r>
            <a:r>
              <a:rPr lang="ko-KR" altLang="en-US">
                <a:sym typeface="Wingdings" panose="05000000000000000000" pitchFamily="2" charset="2"/>
              </a:rPr>
              <a:t>차원 데이터가 흐를 때마다 데이터 </a:t>
            </a:r>
            <a:r>
              <a:rPr lang="en-US" altLang="ko-KR">
                <a:sym typeface="Wingdings" panose="05000000000000000000" pitchFamily="2" charset="2"/>
              </a:rPr>
              <a:t>N</a:t>
            </a:r>
            <a:r>
              <a:rPr lang="ko-KR" altLang="en-US">
                <a:sym typeface="Wingdings" panose="05000000000000000000" pitchFamily="2" charset="2"/>
              </a:rPr>
              <a:t>개에 대한 연산이 이루어짐</a:t>
            </a:r>
            <a:br>
              <a:rPr lang="en-US" altLang="ko-KR">
                <a:sym typeface="Wingdings" panose="05000000000000000000" pitchFamily="2" charset="2"/>
              </a:rPr>
            </a:br>
            <a:r>
              <a:rPr lang="en-US" altLang="ko-KR">
                <a:sym typeface="Wingdings" panose="05000000000000000000" pitchFamily="2" charset="2"/>
              </a:rPr>
              <a:t> N</a:t>
            </a:r>
            <a:r>
              <a:rPr lang="ko-KR" altLang="en-US">
                <a:sym typeface="Wingdings" panose="05000000000000000000" pitchFamily="2" charset="2"/>
              </a:rPr>
              <a:t>회 분의 처리를 한번에 수행하는 것</a:t>
            </a:r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9FB651D-0FB3-47F7-A5EA-3B37B5F83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7.2  </a:t>
            </a:r>
            <a:r>
              <a:rPr lang="ko-KR" altLang="en-US"/>
              <a:t>합성곱 계층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151F9F7-26E6-438E-B929-072845CAB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D5B13-C563-48AC-87E4-49F2C42F73EC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05863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577E2A9-25B2-4A6A-AE4C-164C96F68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867572"/>
            <a:ext cx="8534402" cy="1681349"/>
          </a:xfrm>
        </p:spPr>
        <p:txBody>
          <a:bodyPr/>
          <a:lstStyle/>
          <a:p>
            <a:r>
              <a:rPr lang="ko-KR" altLang="en-US"/>
              <a:t>풀링 </a:t>
            </a:r>
            <a:r>
              <a:rPr lang="en-US" altLang="ko-KR" baseline="30000"/>
              <a:t>pooling</a:t>
            </a:r>
          </a:p>
          <a:p>
            <a:pPr lvl="1"/>
            <a:r>
              <a:rPr lang="ko-KR" altLang="en-US"/>
              <a:t>세로</a:t>
            </a:r>
            <a:r>
              <a:rPr lang="en-US" altLang="ko-KR"/>
              <a:t>·</a:t>
            </a:r>
            <a:r>
              <a:rPr lang="ko-KR" altLang="en-US"/>
              <a:t>가로 방향의 공간을 줄이는 연산</a:t>
            </a:r>
            <a:r>
              <a:rPr lang="en-US" altLang="ko-KR"/>
              <a:t>(sub-sampling)</a:t>
            </a:r>
          </a:p>
          <a:p>
            <a:pPr lvl="1"/>
            <a:r>
              <a:rPr lang="ko-KR" altLang="en-US"/>
              <a:t>보통 풀링의 윈도우 크기와 스트라이드는 같은 값으로 설정</a:t>
            </a:r>
            <a:endParaRPr lang="en-US" altLang="ko-KR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A977BEE-7B4C-4A7D-8062-99B61AC45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7.3  </a:t>
            </a:r>
            <a:r>
              <a:rPr lang="ko-KR" altLang="en-US"/>
              <a:t>풀링 계층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2F89207-1C89-4C34-B1F3-97EC10475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D5B13-C563-48AC-87E4-49F2C42F73EC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C6B26CB-3FB6-401E-801D-D9F458FCE7F8}"/>
              </a:ext>
            </a:extLst>
          </p:cNvPr>
          <p:cNvSpPr/>
          <p:nvPr/>
        </p:nvSpPr>
        <p:spPr>
          <a:xfrm>
            <a:off x="6216555" y="2725704"/>
            <a:ext cx="2777320" cy="2214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indent="-177800">
              <a:lnSpc>
                <a:spcPct val="120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ko-KR" altLang="en-US">
                <a:latin typeface="a고딕11" panose="02020600000000000000" pitchFamily="18" charset="-127"/>
                <a:ea typeface="a고딕11" panose="02020600000000000000" pitchFamily="18" charset="-127"/>
              </a:rPr>
              <a:t>최대 풀링</a:t>
            </a:r>
            <a:r>
              <a:rPr lang="en-US" altLang="ko-KR" baseline="30000">
                <a:latin typeface="a고딕11" panose="02020600000000000000" pitchFamily="18" charset="-127"/>
                <a:ea typeface="a고딕11" panose="02020600000000000000" pitchFamily="18" charset="-127"/>
              </a:rPr>
              <a:t>max pooling</a:t>
            </a:r>
            <a:r>
              <a:rPr lang="en-US" altLang="ko-KR">
                <a:latin typeface="a고딕11" panose="02020600000000000000" pitchFamily="18" charset="-127"/>
                <a:ea typeface="a고딕11" panose="02020600000000000000" pitchFamily="18" charset="-127"/>
              </a:rPr>
              <a:t> : </a:t>
            </a:r>
            <a:br>
              <a:rPr lang="en-US" altLang="ko-KR">
                <a:latin typeface="a고딕11" panose="02020600000000000000" pitchFamily="18" charset="-127"/>
                <a:ea typeface="a고딕11" panose="02020600000000000000" pitchFamily="18" charset="-127"/>
              </a:rPr>
            </a:br>
            <a:r>
              <a:rPr lang="ko-KR" altLang="en-US">
                <a:latin typeface="a고딕11" panose="02020600000000000000" pitchFamily="18" charset="-127"/>
                <a:ea typeface="a고딕11" panose="02020600000000000000" pitchFamily="18" charset="-127"/>
              </a:rPr>
              <a:t>대상 영역의 최대값</a:t>
            </a:r>
            <a:endParaRPr lang="en-US" altLang="ko-KR">
              <a:latin typeface="a고딕11" panose="02020600000000000000" pitchFamily="18" charset="-127"/>
              <a:ea typeface="a고딕11" panose="02020600000000000000" pitchFamily="18" charset="-127"/>
            </a:endParaRPr>
          </a:p>
          <a:p>
            <a:pPr marL="177800" indent="-177800">
              <a:lnSpc>
                <a:spcPct val="120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ko-KR" altLang="en-US">
                <a:latin typeface="a고딕11" panose="02020600000000000000" pitchFamily="18" charset="-127"/>
                <a:ea typeface="a고딕11" panose="02020600000000000000" pitchFamily="18" charset="-127"/>
              </a:rPr>
              <a:t>평균 풀링</a:t>
            </a:r>
            <a:r>
              <a:rPr lang="en-US" altLang="ko-KR" baseline="30000">
                <a:latin typeface="a고딕11" panose="02020600000000000000" pitchFamily="18" charset="-127"/>
                <a:ea typeface="a고딕11" panose="02020600000000000000" pitchFamily="18" charset="-127"/>
              </a:rPr>
              <a:t>average pooling</a:t>
            </a:r>
            <a:r>
              <a:rPr lang="en-US" altLang="ko-KR">
                <a:latin typeface="a고딕11" panose="02020600000000000000" pitchFamily="18" charset="-127"/>
                <a:ea typeface="a고딕11" panose="02020600000000000000" pitchFamily="18" charset="-127"/>
              </a:rPr>
              <a:t> : </a:t>
            </a:r>
            <a:r>
              <a:rPr lang="ko-KR" altLang="en-US">
                <a:latin typeface="a고딕11" panose="02020600000000000000" pitchFamily="18" charset="-127"/>
                <a:ea typeface="a고딕11" panose="02020600000000000000" pitchFamily="18" charset="-127"/>
              </a:rPr>
              <a:t>대상 영역의 평균</a:t>
            </a:r>
            <a:endParaRPr lang="en-US" altLang="ko-KR">
              <a:latin typeface="a고딕11" panose="02020600000000000000" pitchFamily="18" charset="-127"/>
              <a:ea typeface="a고딕11" panose="02020600000000000000" pitchFamily="18" charset="-127"/>
            </a:endParaRPr>
          </a:p>
          <a:p>
            <a:pPr marL="177800" indent="-177800">
              <a:lnSpc>
                <a:spcPct val="120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ko-KR" altLang="en-US">
                <a:latin typeface="a고딕11" panose="02020600000000000000" pitchFamily="18" charset="-127"/>
                <a:ea typeface="a고딕11" panose="02020600000000000000" pitchFamily="18" charset="-127"/>
              </a:rPr>
              <a:t>이미지 인식 분야에서는 주로 최대 풀링을 사용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16A543B-0B90-4E6F-ABB2-9AB887C4D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1681" y="2557061"/>
            <a:ext cx="2051112" cy="190575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FBD0340-80D5-40CF-8E6E-989EC350D6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264" y="2557061"/>
            <a:ext cx="2045729" cy="1905758"/>
          </a:xfrm>
          <a:prstGeom prst="rect">
            <a:avLst/>
          </a:prstGeom>
        </p:spPr>
      </p:pic>
      <p:sp>
        <p:nvSpPr>
          <p:cNvPr id="12" name="내용 개체 틀 1">
            <a:extLst>
              <a:ext uri="{FF2B5EF4-FFF2-40B4-BE49-F238E27FC236}">
                <a16:creationId xmlns:a16="http://schemas.microsoft.com/office/drawing/2014/main" id="{C1802E88-1730-4DF8-B29D-12EC7DEB39AB}"/>
              </a:ext>
            </a:extLst>
          </p:cNvPr>
          <p:cNvSpPr txBox="1">
            <a:spLocks/>
          </p:cNvSpPr>
          <p:nvPr/>
        </p:nvSpPr>
        <p:spPr>
          <a:xfrm>
            <a:off x="304800" y="4639781"/>
            <a:ext cx="8534402" cy="2039139"/>
          </a:xfrm>
          <a:prstGeom prst="rect">
            <a:avLst/>
          </a:prstGeom>
        </p:spPr>
        <p:txBody>
          <a:bodyPr vert="horz" wrap="square" lIns="36000" tIns="36000" rIns="36000" bIns="36000" rtlCol="0">
            <a:spAutoFit/>
          </a:bodyPr>
          <a:lstStyle>
            <a:lvl1pPr marL="271463" indent="-271463" algn="l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500"/>
              </a:spcAft>
              <a:buFont typeface="Wingdings" panose="05000000000000000000" pitchFamily="2" charset="2"/>
              <a:buChar char="§"/>
              <a:defRPr sz="2600" kern="1200">
                <a:solidFill>
                  <a:schemeClr val="tx1"/>
                </a:solidFill>
                <a:latin typeface="a고딕14" panose="02020600000000000000" pitchFamily="18" charset="-127"/>
                <a:ea typeface="a고딕14" panose="02020600000000000000" pitchFamily="18" charset="-127"/>
                <a:cs typeface="+mn-cs"/>
              </a:defRPr>
            </a:lvl1pPr>
            <a:lvl2pPr marL="534988" indent="-228600" algn="l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고딕12" panose="02020600000000000000" pitchFamily="18" charset="-127"/>
                <a:ea typeface="a고딕12" panose="02020600000000000000" pitchFamily="18" charset="-127"/>
                <a:cs typeface="+mn-cs"/>
              </a:defRPr>
            </a:lvl2pPr>
            <a:lvl3pPr marL="803275" indent="-228600" algn="l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500"/>
              </a:spcAft>
              <a:buFont typeface="나눔바른고딕 UltraLight" panose="020B0603020101020101" pitchFamily="50" charset="-127"/>
              <a:buChar char="-"/>
              <a:defRPr sz="2200" kern="1200">
                <a:solidFill>
                  <a:schemeClr val="tx1"/>
                </a:solidFill>
                <a:latin typeface="a고딕12" panose="02020600000000000000" pitchFamily="18" charset="-127"/>
                <a:ea typeface="a고딕12" panose="02020600000000000000" pitchFamily="18" charset="-127"/>
                <a:cs typeface="+mn-cs"/>
              </a:defRPr>
            </a:lvl3pPr>
            <a:lvl4pPr marL="1081088" indent="-228600" algn="l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500"/>
              </a:spcAft>
              <a:buFont typeface="a고딕12" panose="02020600000000000000" pitchFamily="18" charset="-127"/>
              <a:buChar char="*"/>
              <a:defRPr sz="2000" kern="1200">
                <a:solidFill>
                  <a:schemeClr val="tx1"/>
                </a:solidFill>
                <a:latin typeface="a고딕12" panose="02020600000000000000" pitchFamily="18" charset="-127"/>
                <a:ea typeface="a고딕12" panose="02020600000000000000" pitchFamily="18" charset="-127"/>
                <a:cs typeface="+mn-cs"/>
              </a:defRPr>
            </a:lvl4pPr>
            <a:lvl5pPr marL="1119188" indent="0" algn="l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고딕12" panose="02020600000000000000" pitchFamily="18" charset="-127"/>
                <a:ea typeface="a고딕12" panose="02020600000000000000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풀링 계층의 특징</a:t>
            </a:r>
            <a:endParaRPr lang="en-US" altLang="ko-KR" baseline="30000"/>
          </a:p>
          <a:p>
            <a:pPr lvl="1"/>
            <a:r>
              <a:rPr lang="ko-KR" altLang="en-US"/>
              <a:t>학습해야 할 매개변수가 없다</a:t>
            </a:r>
            <a:endParaRPr lang="en-US" altLang="ko-KR"/>
          </a:p>
          <a:p>
            <a:pPr lvl="2"/>
            <a:r>
              <a:rPr lang="ko-KR" altLang="en-US"/>
              <a:t>대상 영역에서 최대값이나 평균을 취하는 명확한 처리이므로 특별히 학습할 것이 없음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141469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577E2A9-25B2-4A6A-AE4C-164C96F68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867572"/>
            <a:ext cx="8534402" cy="1454876"/>
          </a:xfrm>
        </p:spPr>
        <p:txBody>
          <a:bodyPr/>
          <a:lstStyle/>
          <a:p>
            <a:pPr lvl="1"/>
            <a:r>
              <a:rPr lang="ko-KR" altLang="en-US"/>
              <a:t>채널 수가 변하지 않는다</a:t>
            </a:r>
            <a:endParaRPr lang="en-US" altLang="ko-KR"/>
          </a:p>
          <a:p>
            <a:pPr lvl="2"/>
            <a:r>
              <a:rPr lang="ko-KR" altLang="en-US"/>
              <a:t>채널마다 독립적으로 계산하기 때문에</a:t>
            </a:r>
            <a:br>
              <a:rPr lang="en-US" altLang="ko-KR"/>
            </a:br>
            <a:r>
              <a:rPr lang="ko-KR" altLang="en-US"/>
              <a:t>입력 데이터의 채널 수 그대로 출력 데이터로 내보냄</a:t>
            </a:r>
            <a:endParaRPr lang="en-US" altLang="ko-KR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A977BEE-7B4C-4A7D-8062-99B61AC45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7.3  </a:t>
            </a:r>
            <a:r>
              <a:rPr lang="ko-KR" altLang="en-US"/>
              <a:t>풀링 계층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2F89207-1C89-4C34-B1F3-97EC10475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D5B13-C563-48AC-87E4-49F2C42F73EC}" type="slidenum">
              <a:rPr lang="ko-KR" altLang="en-US" smtClean="0"/>
              <a:pPr/>
              <a:t>18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AFA38E5-18C9-4727-B8EC-BC5355A93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0149" y="2322448"/>
            <a:ext cx="3343702" cy="1660244"/>
          </a:xfrm>
          <a:prstGeom prst="rect">
            <a:avLst/>
          </a:prstGeom>
        </p:spPr>
      </p:pic>
      <p:sp>
        <p:nvSpPr>
          <p:cNvPr id="7" name="내용 개체 틀 1">
            <a:extLst>
              <a:ext uri="{FF2B5EF4-FFF2-40B4-BE49-F238E27FC236}">
                <a16:creationId xmlns:a16="http://schemas.microsoft.com/office/drawing/2014/main" id="{4AD7530A-0B78-458E-8B8A-3B525F6182D5}"/>
              </a:ext>
            </a:extLst>
          </p:cNvPr>
          <p:cNvSpPr txBox="1">
            <a:spLocks/>
          </p:cNvSpPr>
          <p:nvPr/>
        </p:nvSpPr>
        <p:spPr>
          <a:xfrm>
            <a:off x="304800" y="3915392"/>
            <a:ext cx="8534402" cy="1014756"/>
          </a:xfrm>
          <a:prstGeom prst="rect">
            <a:avLst/>
          </a:prstGeom>
        </p:spPr>
        <p:txBody>
          <a:bodyPr vert="horz" wrap="square" lIns="36000" tIns="36000" rIns="36000" bIns="36000" rtlCol="0">
            <a:spAutoFit/>
          </a:bodyPr>
          <a:lstStyle>
            <a:lvl1pPr marL="271463" indent="-271463" algn="l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500"/>
              </a:spcAft>
              <a:buFont typeface="Wingdings" panose="05000000000000000000" pitchFamily="2" charset="2"/>
              <a:buChar char="§"/>
              <a:defRPr sz="2600" kern="1200">
                <a:solidFill>
                  <a:schemeClr val="tx1"/>
                </a:solidFill>
                <a:latin typeface="a고딕14" panose="02020600000000000000" pitchFamily="18" charset="-127"/>
                <a:ea typeface="a고딕14" panose="02020600000000000000" pitchFamily="18" charset="-127"/>
                <a:cs typeface="+mn-cs"/>
              </a:defRPr>
            </a:lvl1pPr>
            <a:lvl2pPr marL="534988" indent="-228600" algn="l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고딕12" panose="02020600000000000000" pitchFamily="18" charset="-127"/>
                <a:ea typeface="a고딕12" panose="02020600000000000000" pitchFamily="18" charset="-127"/>
                <a:cs typeface="+mn-cs"/>
              </a:defRPr>
            </a:lvl2pPr>
            <a:lvl3pPr marL="803275" indent="-228600" algn="l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500"/>
              </a:spcAft>
              <a:buFont typeface="나눔바른고딕 UltraLight" panose="020B0603020101020101" pitchFamily="50" charset="-127"/>
              <a:buChar char="-"/>
              <a:defRPr sz="2200" kern="1200">
                <a:solidFill>
                  <a:schemeClr val="tx1"/>
                </a:solidFill>
                <a:latin typeface="a고딕12" panose="02020600000000000000" pitchFamily="18" charset="-127"/>
                <a:ea typeface="a고딕12" panose="02020600000000000000" pitchFamily="18" charset="-127"/>
                <a:cs typeface="+mn-cs"/>
              </a:defRPr>
            </a:lvl3pPr>
            <a:lvl4pPr marL="1081088" indent="-228600" algn="l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500"/>
              </a:spcAft>
              <a:buFont typeface="a고딕12" panose="02020600000000000000" pitchFamily="18" charset="-127"/>
              <a:buChar char="*"/>
              <a:defRPr sz="2000" kern="1200">
                <a:solidFill>
                  <a:schemeClr val="tx1"/>
                </a:solidFill>
                <a:latin typeface="a고딕12" panose="02020600000000000000" pitchFamily="18" charset="-127"/>
                <a:ea typeface="a고딕12" panose="02020600000000000000" pitchFamily="18" charset="-127"/>
                <a:cs typeface="+mn-cs"/>
              </a:defRPr>
            </a:lvl4pPr>
            <a:lvl5pPr marL="1119188" indent="0" algn="l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고딕12" panose="02020600000000000000" pitchFamily="18" charset="-127"/>
                <a:ea typeface="a고딕12" panose="02020600000000000000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ko-KR" altLang="en-US"/>
              <a:t>입력의 변화에 영향을 적게 받는다</a:t>
            </a:r>
            <a:r>
              <a:rPr lang="en-US" altLang="ko-KR"/>
              <a:t>(</a:t>
            </a:r>
            <a:r>
              <a:rPr lang="ko-KR" altLang="en-US"/>
              <a:t>강건하다</a:t>
            </a:r>
            <a:r>
              <a:rPr lang="en-US" altLang="ko-KR"/>
              <a:t>)</a:t>
            </a:r>
          </a:p>
          <a:p>
            <a:pPr lvl="2"/>
            <a:r>
              <a:rPr lang="ko-KR" altLang="en-US"/>
              <a:t>입력 데이터가 조금 변해도 풀링의 결과는 잘 변하지 않음</a:t>
            </a:r>
            <a:endParaRPr lang="en-US" altLang="ko-KR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8462261-E186-4D27-BE3A-327E7600AD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8548" y="4930148"/>
            <a:ext cx="6086904" cy="154001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99484B8C-5478-493B-82B2-597D86B048BB}"/>
              </a:ext>
            </a:extLst>
          </p:cNvPr>
          <p:cNvSpPr/>
          <p:nvPr/>
        </p:nvSpPr>
        <p:spPr>
          <a:xfrm>
            <a:off x="2732102" y="6442332"/>
            <a:ext cx="25180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/>
              <a:t>데이터가 오른쪽으로 </a:t>
            </a:r>
            <a:r>
              <a:rPr lang="en-US" altLang="ko-KR" sz="1400"/>
              <a:t>1</a:t>
            </a:r>
            <a:r>
              <a:rPr lang="ko-KR" altLang="en-US" sz="1400"/>
              <a:t>칸씩 이동</a:t>
            </a:r>
          </a:p>
        </p:txBody>
      </p:sp>
    </p:spTree>
    <p:extLst>
      <p:ext uri="{BB962C8B-B14F-4D97-AF65-F5344CB8AC3E}">
        <p14:creationId xmlns:p14="http://schemas.microsoft.com/office/powerpoint/2010/main" val="31968850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577E2A9-25B2-4A6A-AE4C-164C96F68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799" y="867572"/>
            <a:ext cx="8608291" cy="3169961"/>
          </a:xfrm>
        </p:spPr>
        <p:txBody>
          <a:bodyPr/>
          <a:lstStyle/>
          <a:p>
            <a:r>
              <a:rPr lang="en-US" altLang="ko-KR"/>
              <a:t>1</a:t>
            </a:r>
            <a:r>
              <a:rPr lang="ko-KR" altLang="en-US"/>
              <a:t>번째 층의 가중치 시각화하기</a:t>
            </a:r>
            <a:endParaRPr lang="en-US" altLang="ko-KR"/>
          </a:p>
          <a:p>
            <a:pPr lvl="1"/>
            <a:r>
              <a:rPr lang="ko-KR" altLang="en-US"/>
              <a:t>학습 전 필터는 무작위로 초기화되어 흑백의 정도에 규칙성이 없음</a:t>
            </a:r>
            <a:endParaRPr lang="en-US" altLang="ko-KR"/>
          </a:p>
          <a:p>
            <a:pPr lvl="1"/>
            <a:r>
              <a:rPr lang="ko-KR" altLang="en-US"/>
              <a:t>학습을 마친 필터는 규칙성 있는 이미지가 됨</a:t>
            </a:r>
            <a:endParaRPr lang="en-US" altLang="ko-KR"/>
          </a:p>
          <a:p>
            <a:pPr lvl="2"/>
            <a:r>
              <a:rPr lang="ko-KR" altLang="en-US"/>
              <a:t>에지</a:t>
            </a:r>
            <a:r>
              <a:rPr lang="en-US" altLang="ko-KR" baseline="30000"/>
              <a:t>edge</a:t>
            </a:r>
            <a:r>
              <a:rPr lang="en-US" altLang="ko-KR"/>
              <a:t>(</a:t>
            </a:r>
            <a:r>
              <a:rPr lang="ko-KR" altLang="en-US"/>
              <a:t>색상이 바뀐 경계선</a:t>
            </a:r>
            <a:r>
              <a:rPr lang="en-US" altLang="ko-KR"/>
              <a:t>)</a:t>
            </a:r>
          </a:p>
          <a:p>
            <a:pPr lvl="2"/>
            <a:r>
              <a:rPr lang="ko-KR" altLang="en-US"/>
              <a:t>블롭</a:t>
            </a:r>
            <a:r>
              <a:rPr lang="en-US" altLang="ko-KR" baseline="30000"/>
              <a:t>blob</a:t>
            </a:r>
            <a:r>
              <a:rPr lang="en-US" altLang="ko-KR"/>
              <a:t>(</a:t>
            </a:r>
            <a:r>
              <a:rPr lang="ko-KR" altLang="en-US"/>
              <a:t>국소적으로 덩어리진 영역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A977BEE-7B4C-4A7D-8062-99B61AC45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7.6  CNN </a:t>
            </a:r>
            <a:r>
              <a:rPr lang="ko-KR" altLang="en-US"/>
              <a:t>시각화하기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2F89207-1C89-4C34-B1F3-97EC10475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D5B13-C563-48AC-87E4-49F2C42F73EC}" type="slidenum">
              <a:rPr lang="ko-KR" altLang="en-US" smtClean="0"/>
              <a:pPr/>
              <a:t>19</a:t>
            </a:fld>
            <a:endParaRPr lang="ko-KR" altLang="en-US"/>
          </a:p>
        </p:txBody>
      </p:sp>
      <p:pic>
        <p:nvPicPr>
          <p:cNvPr id="6" name="그림 5" descr="앉아있는, 벽, 건물이(가) 표시된 사진&#10;&#10;높은 신뢰도로 생성된 설명">
            <a:extLst>
              <a:ext uri="{FF2B5EF4-FFF2-40B4-BE49-F238E27FC236}">
                <a16:creationId xmlns:a16="http://schemas.microsoft.com/office/drawing/2014/main" id="{CE151DDB-F30B-45EF-B696-290F44B498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77" t="10370" r="7478" b="19865"/>
          <a:stretch/>
        </p:blipFill>
        <p:spPr>
          <a:xfrm>
            <a:off x="711779" y="4037533"/>
            <a:ext cx="3639241" cy="2574323"/>
          </a:xfrm>
          <a:prstGeom prst="rect">
            <a:avLst/>
          </a:prstGeom>
        </p:spPr>
      </p:pic>
      <p:pic>
        <p:nvPicPr>
          <p:cNvPr id="8" name="그림 7" descr="앉아있는, 건물이(가) 표시된 사진&#10;&#10;높은 신뢰도로 생성된 설명">
            <a:extLst>
              <a:ext uri="{FF2B5EF4-FFF2-40B4-BE49-F238E27FC236}">
                <a16:creationId xmlns:a16="http://schemas.microsoft.com/office/drawing/2014/main" id="{9368DA64-EAE2-4010-B314-31840AADAC9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76" t="10370" r="7393" b="20134"/>
          <a:stretch/>
        </p:blipFill>
        <p:spPr>
          <a:xfrm>
            <a:off x="4758000" y="4037533"/>
            <a:ext cx="3656934" cy="257432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2E83DFE-BF35-41D0-BB85-55082A966086}"/>
              </a:ext>
            </a:extLst>
          </p:cNvPr>
          <p:cNvSpPr/>
          <p:nvPr/>
        </p:nvSpPr>
        <p:spPr>
          <a:xfrm>
            <a:off x="2100030" y="3668201"/>
            <a:ext cx="8627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/>
              <a:t>학습 전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903DE0F-0B4A-470E-8E2D-6718CED4AF72}"/>
              </a:ext>
            </a:extLst>
          </p:cNvPr>
          <p:cNvSpPr/>
          <p:nvPr/>
        </p:nvSpPr>
        <p:spPr>
          <a:xfrm>
            <a:off x="6155098" y="3668201"/>
            <a:ext cx="8627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/>
              <a:t>학습 후</a:t>
            </a:r>
          </a:p>
        </p:txBody>
      </p:sp>
    </p:spTree>
    <p:extLst>
      <p:ext uri="{BB962C8B-B14F-4D97-AF65-F5344CB8AC3E}">
        <p14:creationId xmlns:p14="http://schemas.microsoft.com/office/powerpoint/2010/main" val="4078325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BB5DAA4-5882-49B6-BFF1-BE75167558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09329"/>
            <a:ext cx="7647980" cy="5642946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3200"/>
              <a:t>7.1  </a:t>
            </a:r>
            <a:r>
              <a:rPr lang="ko-KR" altLang="en-US" sz="3200"/>
              <a:t>전체 구조</a:t>
            </a:r>
            <a:endParaRPr lang="en-US" altLang="ko-KR" sz="3200"/>
          </a:p>
          <a:p>
            <a:pPr marL="0" indent="0">
              <a:buNone/>
            </a:pPr>
            <a:r>
              <a:rPr lang="en-US" altLang="ko-KR" sz="3200"/>
              <a:t>7.2  </a:t>
            </a:r>
            <a:r>
              <a:rPr lang="ko-KR" altLang="en-US" sz="3200"/>
              <a:t>합성곱 계층</a:t>
            </a:r>
          </a:p>
          <a:p>
            <a:pPr marL="0" indent="0">
              <a:buNone/>
            </a:pPr>
            <a:r>
              <a:rPr lang="en-US" altLang="ko-KR" sz="3200"/>
              <a:t>7.3  </a:t>
            </a:r>
            <a:r>
              <a:rPr lang="ko-KR" altLang="en-US" sz="3200"/>
              <a:t>풀링 계층</a:t>
            </a:r>
          </a:p>
          <a:p>
            <a:pPr marL="0" indent="0">
              <a:buNone/>
            </a:pPr>
            <a:r>
              <a:rPr lang="en-US" altLang="ko-KR" sz="3200"/>
              <a:t>7.4  </a:t>
            </a:r>
            <a:r>
              <a:rPr lang="ko-KR" altLang="en-US" sz="3200"/>
              <a:t>합성곱</a:t>
            </a:r>
            <a:r>
              <a:rPr lang="en-US" altLang="ko-KR" sz="3200"/>
              <a:t>/</a:t>
            </a:r>
            <a:r>
              <a:rPr lang="ko-KR" altLang="en-US" sz="3200"/>
              <a:t>풀링 계층 구현하기</a:t>
            </a:r>
          </a:p>
          <a:p>
            <a:pPr marL="0" indent="0">
              <a:buNone/>
            </a:pPr>
            <a:r>
              <a:rPr lang="en-US" altLang="ko-KR" sz="3200"/>
              <a:t>7.5  CNN </a:t>
            </a:r>
            <a:r>
              <a:rPr lang="ko-KR" altLang="en-US" sz="3200"/>
              <a:t>구현하기</a:t>
            </a:r>
            <a:endParaRPr lang="en-US" altLang="ko-KR" sz="3200"/>
          </a:p>
          <a:p>
            <a:pPr marL="0" indent="0">
              <a:buNone/>
            </a:pPr>
            <a:r>
              <a:rPr lang="en-US" altLang="ko-KR" sz="3200"/>
              <a:t>7.6  CNN</a:t>
            </a:r>
            <a:r>
              <a:rPr lang="ko-KR" altLang="en-US" sz="3200"/>
              <a:t> 시각화하기</a:t>
            </a:r>
            <a:endParaRPr lang="en-US" altLang="ko-KR" sz="3200"/>
          </a:p>
          <a:p>
            <a:pPr marL="0" indent="0">
              <a:buNone/>
            </a:pPr>
            <a:r>
              <a:rPr lang="en-US" altLang="ko-KR" sz="3200"/>
              <a:t>7.7  </a:t>
            </a:r>
            <a:r>
              <a:rPr lang="ko-KR" altLang="en-US" sz="3200"/>
              <a:t>대표적인 </a:t>
            </a:r>
            <a:r>
              <a:rPr lang="en-US" altLang="ko-KR" sz="3200"/>
              <a:t>CNN</a:t>
            </a:r>
            <a:endParaRPr lang="ko-KR" altLang="en-US" sz="3200"/>
          </a:p>
          <a:p>
            <a:pPr marL="0" indent="0">
              <a:buNone/>
            </a:pPr>
            <a:r>
              <a:rPr lang="en-US" altLang="ko-KR" sz="3200"/>
              <a:t>7.8  </a:t>
            </a:r>
            <a:r>
              <a:rPr lang="ko-KR" altLang="en-US" sz="3200"/>
              <a:t>정리</a:t>
            </a:r>
            <a:endParaRPr lang="ko-KR" altLang="en-US" sz="3200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331F6F5F-7D4D-47F0-8CD3-49CEBDF6F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7.  </a:t>
            </a:r>
            <a:r>
              <a:rPr lang="ko-KR" altLang="en-US"/>
              <a:t>합성곱 신경망</a:t>
            </a:r>
            <a:r>
              <a:rPr lang="en-US" altLang="ko-KR"/>
              <a:t>(CNN)</a:t>
            </a:r>
            <a:endParaRPr lang="ko-KR" altLang="en-US" dirty="0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080BE5D9-67E6-4851-96FF-3CBBAA7F6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D5B13-C563-48AC-87E4-49F2C42F73EC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8FD8212-3BBC-4BDD-98D3-6F30C08D570A}"/>
              </a:ext>
            </a:extLst>
          </p:cNvPr>
          <p:cNvSpPr/>
          <p:nvPr/>
        </p:nvSpPr>
        <p:spPr>
          <a:xfrm>
            <a:off x="0" y="803604"/>
            <a:ext cx="628650" cy="60543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8053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577E2A9-25B2-4A6A-AE4C-164C96F68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799" y="867572"/>
            <a:ext cx="8617527" cy="2625710"/>
          </a:xfrm>
        </p:spPr>
        <p:txBody>
          <a:bodyPr/>
          <a:lstStyle/>
          <a:p>
            <a:r>
              <a:rPr lang="ko-KR" altLang="en-US"/>
              <a:t>층 깊이에 따른 추출 정보 변화</a:t>
            </a:r>
            <a:endParaRPr lang="en-US" altLang="ko-KR"/>
          </a:p>
          <a:p>
            <a:pPr lvl="1"/>
            <a:r>
              <a:rPr lang="ko-KR" altLang="en-US"/>
              <a:t>계층이 깊어질수록 추출되는 정보</a:t>
            </a:r>
            <a:r>
              <a:rPr lang="en-US" altLang="ko-KR"/>
              <a:t>(</a:t>
            </a:r>
            <a:r>
              <a:rPr lang="ko-KR" altLang="en-US"/>
              <a:t>강하게 반응하는 뉴런</a:t>
            </a:r>
            <a:r>
              <a:rPr lang="en-US" altLang="ko-KR"/>
              <a:t>)</a:t>
            </a:r>
            <a:r>
              <a:rPr lang="ko-KR" altLang="en-US"/>
              <a:t>는 추상화 </a:t>
            </a:r>
            <a:br>
              <a:rPr lang="en-US" altLang="ko-KR"/>
            </a:br>
            <a:r>
              <a:rPr lang="en-US" altLang="ko-KR">
                <a:sym typeface="Wingdings" panose="05000000000000000000" pitchFamily="2" charset="2"/>
              </a:rPr>
              <a:t> </a:t>
            </a:r>
            <a:r>
              <a:rPr lang="ko-KR" altLang="en-US">
                <a:sym typeface="Wingdings" panose="05000000000000000000" pitchFamily="2" charset="2"/>
              </a:rPr>
              <a:t>층이 깊어지면서 고급 정보</a:t>
            </a:r>
            <a:r>
              <a:rPr lang="en-US" altLang="ko-KR">
                <a:sym typeface="Wingdings" panose="05000000000000000000" pitchFamily="2" charset="2"/>
              </a:rPr>
              <a:t>(</a:t>
            </a:r>
            <a:r>
              <a:rPr lang="ko-KR" altLang="en-US">
                <a:sym typeface="Wingdings" panose="05000000000000000000" pitchFamily="2" charset="2"/>
              </a:rPr>
              <a:t>사물의 의미</a:t>
            </a:r>
            <a:r>
              <a:rPr lang="en-US" altLang="ko-KR">
                <a:sym typeface="Wingdings" panose="05000000000000000000" pitchFamily="2" charset="2"/>
              </a:rPr>
              <a:t>)</a:t>
            </a:r>
            <a:r>
              <a:rPr lang="ko-KR" altLang="en-US">
                <a:sym typeface="Wingdings" panose="05000000000000000000" pitchFamily="2" charset="2"/>
              </a:rPr>
              <a:t>를 이해</a:t>
            </a:r>
            <a:endParaRPr lang="en-US" altLang="ko-KR"/>
          </a:p>
          <a:p>
            <a:pPr lvl="2"/>
            <a:r>
              <a:rPr lang="en-US" altLang="ko-KR"/>
              <a:t>1</a:t>
            </a:r>
            <a:r>
              <a:rPr lang="ko-KR" altLang="en-US"/>
              <a:t>번째 층 </a:t>
            </a:r>
            <a:r>
              <a:rPr lang="en-US" altLang="ko-KR"/>
              <a:t>: </a:t>
            </a:r>
            <a:r>
              <a:rPr lang="ko-KR" altLang="en-US"/>
              <a:t>에지와 블롭</a:t>
            </a:r>
            <a:r>
              <a:rPr lang="en-US" altLang="ko-KR"/>
              <a:t>		- 3</a:t>
            </a:r>
            <a:r>
              <a:rPr lang="ko-KR" altLang="en-US"/>
              <a:t>번째 층 </a:t>
            </a:r>
            <a:r>
              <a:rPr lang="en-US" altLang="ko-KR"/>
              <a:t>: </a:t>
            </a:r>
            <a:r>
              <a:rPr lang="ko-KR" altLang="en-US"/>
              <a:t>텍스쳐</a:t>
            </a:r>
            <a:endParaRPr lang="en-US" altLang="ko-KR"/>
          </a:p>
          <a:p>
            <a:pPr lvl="2"/>
            <a:r>
              <a:rPr lang="en-US" altLang="ko-KR"/>
              <a:t>5</a:t>
            </a:r>
            <a:r>
              <a:rPr lang="ko-KR" altLang="en-US"/>
              <a:t>번째 층 </a:t>
            </a:r>
            <a:r>
              <a:rPr lang="en-US" altLang="ko-KR"/>
              <a:t>: </a:t>
            </a:r>
            <a:r>
              <a:rPr lang="ko-KR" altLang="en-US"/>
              <a:t>사물의 일부</a:t>
            </a:r>
            <a:r>
              <a:rPr lang="en-US" altLang="ko-KR"/>
              <a:t>		- </a:t>
            </a:r>
            <a:r>
              <a:rPr lang="ko-KR" altLang="en-US"/>
              <a:t>마지막 </a:t>
            </a:r>
            <a:r>
              <a:rPr lang="en-US" altLang="ko-KR"/>
              <a:t>FC</a:t>
            </a:r>
            <a:r>
              <a:rPr lang="ko-KR" altLang="en-US"/>
              <a:t>층 </a:t>
            </a:r>
            <a:r>
              <a:rPr lang="en-US" altLang="ko-KR"/>
              <a:t>: </a:t>
            </a:r>
            <a:r>
              <a:rPr lang="ko-KR" altLang="en-US"/>
              <a:t>사물의 클래스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A977BEE-7B4C-4A7D-8062-99B61AC45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7.6  CNN </a:t>
            </a:r>
            <a:r>
              <a:rPr lang="ko-KR" altLang="en-US"/>
              <a:t>시각화하기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2F89207-1C89-4C34-B1F3-97EC10475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D5B13-C563-48AC-87E4-49F2C42F73EC}" type="slidenum">
              <a:rPr lang="ko-KR" altLang="en-US" smtClean="0"/>
              <a:pPr/>
              <a:t>20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9817C03-F57A-40C5-A838-DF5EEF9AC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246" y="3493282"/>
            <a:ext cx="7291508" cy="3246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3189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577E2A9-25B2-4A6A-AE4C-164C96F68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867572"/>
            <a:ext cx="8534402" cy="3114049"/>
          </a:xfrm>
        </p:spPr>
        <p:txBody>
          <a:bodyPr/>
          <a:lstStyle/>
          <a:p>
            <a:r>
              <a:rPr lang="en-US" altLang="ko-KR"/>
              <a:t>LeNet</a:t>
            </a:r>
          </a:p>
          <a:p>
            <a:pPr lvl="1"/>
            <a:r>
              <a:rPr lang="ko-KR" altLang="en-US"/>
              <a:t>손글씨 숫자를 인식하는 네트워크</a:t>
            </a:r>
            <a:r>
              <a:rPr lang="en-US" altLang="ko-KR"/>
              <a:t>, 1998</a:t>
            </a:r>
            <a:r>
              <a:rPr lang="ko-KR" altLang="en-US"/>
              <a:t>년에 제안된 첫 </a:t>
            </a:r>
            <a:r>
              <a:rPr lang="en-US" altLang="ko-KR"/>
              <a:t>CNN</a:t>
            </a:r>
          </a:p>
          <a:p>
            <a:pPr lvl="2"/>
            <a:r>
              <a:rPr lang="ko-KR" altLang="en-US"/>
              <a:t>활성화 함수로 시그모이드 함수를 사용 </a:t>
            </a:r>
            <a:endParaRPr lang="en-US" altLang="ko-KR"/>
          </a:p>
          <a:p>
            <a:pPr lvl="3"/>
            <a:r>
              <a:rPr lang="ko-KR" altLang="en-US">
                <a:sym typeface="Wingdings" panose="05000000000000000000" pitchFamily="2" charset="2"/>
              </a:rPr>
              <a:t>현재는 주로 </a:t>
            </a:r>
            <a:r>
              <a:rPr lang="en-US" altLang="ko-KR">
                <a:sym typeface="Wingdings" panose="05000000000000000000" pitchFamily="2" charset="2"/>
              </a:rPr>
              <a:t>ReLU</a:t>
            </a:r>
            <a:r>
              <a:rPr lang="ko-KR" altLang="en-US">
                <a:sym typeface="Wingdings" panose="05000000000000000000" pitchFamily="2" charset="2"/>
              </a:rPr>
              <a:t>를 사용</a:t>
            </a:r>
            <a:endParaRPr lang="en-US" altLang="ko-KR"/>
          </a:p>
          <a:p>
            <a:pPr lvl="2"/>
            <a:r>
              <a:rPr lang="ko-KR" altLang="en-US"/>
              <a:t>서브샘플링을 하여 중간 데이터의 크기가 작아짐</a:t>
            </a:r>
            <a:endParaRPr lang="en-US" altLang="ko-KR"/>
          </a:p>
          <a:p>
            <a:pPr lvl="3"/>
            <a:r>
              <a:rPr lang="ko-KR" altLang="en-US">
                <a:sym typeface="Wingdings" panose="05000000000000000000" pitchFamily="2" charset="2"/>
              </a:rPr>
              <a:t>현재는 </a:t>
            </a:r>
            <a:r>
              <a:rPr lang="en-US" altLang="ko-KR">
                <a:sym typeface="Wingdings" panose="05000000000000000000" pitchFamily="2" charset="2"/>
              </a:rPr>
              <a:t>Max Pooling</a:t>
            </a:r>
            <a:r>
              <a:rPr lang="ko-KR" altLang="en-US">
                <a:sym typeface="Wingdings" panose="05000000000000000000" pitchFamily="2" charset="2"/>
              </a:rPr>
              <a:t>이 주류</a:t>
            </a:r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A977BEE-7B4C-4A7D-8062-99B61AC45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7.7  </a:t>
            </a:r>
            <a:r>
              <a:rPr lang="ko-KR" altLang="en-US"/>
              <a:t>대표적인 </a:t>
            </a:r>
            <a:r>
              <a:rPr lang="en-US" altLang="ko-KR"/>
              <a:t>CNN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2F89207-1C89-4C34-B1F3-97EC10475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D5B13-C563-48AC-87E4-49F2C42F73EC}" type="slidenum">
              <a:rPr lang="ko-KR" altLang="en-US" smtClean="0"/>
              <a:pPr/>
              <a:t>21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1C0D767-6C6F-41C4-AFD1-131D7594BB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1" y="4271818"/>
            <a:ext cx="7999952" cy="2378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8462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577E2A9-25B2-4A6A-AE4C-164C96F68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867572"/>
            <a:ext cx="8534402" cy="3538267"/>
          </a:xfrm>
        </p:spPr>
        <p:txBody>
          <a:bodyPr/>
          <a:lstStyle/>
          <a:p>
            <a:r>
              <a:rPr lang="en-US" altLang="ko-KR"/>
              <a:t>AlexNet</a:t>
            </a:r>
          </a:p>
          <a:p>
            <a:pPr lvl="1"/>
            <a:r>
              <a:rPr lang="en-US" altLang="ko-KR"/>
              <a:t>2012</a:t>
            </a:r>
            <a:r>
              <a:rPr lang="ko-KR" altLang="en-US"/>
              <a:t>년에 발표</a:t>
            </a:r>
            <a:r>
              <a:rPr lang="en-US" altLang="ko-KR"/>
              <a:t>, </a:t>
            </a:r>
            <a:r>
              <a:rPr lang="ko-KR" altLang="en-US"/>
              <a:t>딥러닝 열풍을 일으킴</a:t>
            </a:r>
            <a:endParaRPr lang="en-US" altLang="ko-KR"/>
          </a:p>
          <a:p>
            <a:pPr marL="803275" lvl="3"/>
            <a:r>
              <a:rPr lang="en-US" altLang="ko-KR" sz="1600"/>
              <a:t>ILSVRC(ImageNet Large Scale Visual Recognition Challenge) – 2012 </a:t>
            </a:r>
            <a:r>
              <a:rPr lang="ko-KR" altLang="en-US" sz="1600"/>
              <a:t>에서 우승</a:t>
            </a:r>
            <a:endParaRPr lang="en-US" altLang="ko-KR" sz="1600"/>
          </a:p>
          <a:p>
            <a:pPr lvl="2"/>
            <a:r>
              <a:rPr lang="ko-KR" altLang="en-US">
                <a:solidFill>
                  <a:prstClr val="black"/>
                </a:solidFill>
              </a:rPr>
              <a:t>활성화 함수로 </a:t>
            </a:r>
            <a:r>
              <a:rPr lang="en-US" altLang="ko-KR">
                <a:solidFill>
                  <a:prstClr val="black"/>
                </a:solidFill>
              </a:rPr>
              <a:t>ReLU</a:t>
            </a:r>
            <a:r>
              <a:rPr lang="ko-KR" altLang="en-US">
                <a:solidFill>
                  <a:prstClr val="black"/>
                </a:solidFill>
              </a:rPr>
              <a:t>를 이용</a:t>
            </a:r>
            <a:endParaRPr lang="en-US" altLang="ko-KR">
              <a:solidFill>
                <a:prstClr val="black"/>
              </a:solidFill>
            </a:endParaRPr>
          </a:p>
          <a:p>
            <a:pPr lvl="2"/>
            <a:r>
              <a:rPr lang="en-US" altLang="ko-KR">
                <a:solidFill>
                  <a:prstClr val="black"/>
                </a:solidFill>
              </a:rPr>
              <a:t>LRN</a:t>
            </a:r>
            <a:r>
              <a:rPr lang="en-US" altLang="ko-KR" baseline="30000">
                <a:solidFill>
                  <a:prstClr val="black"/>
                </a:solidFill>
              </a:rPr>
              <a:t>Local Response Normalization</a:t>
            </a:r>
            <a:r>
              <a:rPr lang="en-US" altLang="ko-KR">
                <a:solidFill>
                  <a:prstClr val="black"/>
                </a:solidFill>
              </a:rPr>
              <a:t> </a:t>
            </a:r>
            <a:r>
              <a:rPr lang="ko-KR" altLang="en-US">
                <a:solidFill>
                  <a:prstClr val="black"/>
                </a:solidFill>
              </a:rPr>
              <a:t>이라는 국소적 정규화 계층을 이용</a:t>
            </a:r>
            <a:endParaRPr lang="en-US" altLang="ko-KR">
              <a:solidFill>
                <a:prstClr val="black"/>
              </a:solidFill>
            </a:endParaRPr>
          </a:p>
          <a:p>
            <a:pPr lvl="2"/>
            <a:r>
              <a:rPr lang="ko-KR" altLang="en-US">
                <a:solidFill>
                  <a:prstClr val="black"/>
                </a:solidFill>
              </a:rPr>
              <a:t>드롭아웃을 사용</a:t>
            </a:r>
            <a:endParaRPr lang="en-US" altLang="ko-KR">
              <a:solidFill>
                <a:prstClr val="black"/>
              </a:solidFill>
            </a:endParaRPr>
          </a:p>
          <a:p>
            <a:pPr marL="720725" lvl="2" indent="0">
              <a:buNone/>
            </a:pPr>
            <a:r>
              <a:rPr lang="en-US" altLang="ko-KR">
                <a:solidFill>
                  <a:prstClr val="black"/>
                </a:solidFill>
              </a:rPr>
              <a:t>+ Overlapped pooling, 2</a:t>
            </a:r>
            <a:r>
              <a:rPr lang="ko-KR" altLang="en-US">
                <a:solidFill>
                  <a:prstClr val="black"/>
                </a:solidFill>
              </a:rPr>
              <a:t>개의 </a:t>
            </a:r>
            <a:r>
              <a:rPr lang="en-US" altLang="ko-KR">
                <a:solidFill>
                  <a:prstClr val="black"/>
                </a:solidFill>
              </a:rPr>
              <a:t>GPU </a:t>
            </a:r>
            <a:r>
              <a:rPr lang="ko-KR" altLang="en-US">
                <a:solidFill>
                  <a:prstClr val="black"/>
                </a:solidFill>
              </a:rPr>
              <a:t>사용</a:t>
            </a:r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A977BEE-7B4C-4A7D-8062-99B61AC45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7.7  </a:t>
            </a:r>
            <a:r>
              <a:rPr lang="ko-KR" altLang="en-US"/>
              <a:t>대표적인 </a:t>
            </a:r>
            <a:r>
              <a:rPr lang="en-US" altLang="ko-KR"/>
              <a:t>CNN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2F89207-1C89-4C34-B1F3-97EC10475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D5B13-C563-48AC-87E4-49F2C42F73EC}" type="slidenum">
              <a:rPr lang="ko-KR" altLang="en-US" smtClean="0"/>
              <a:pPr/>
              <a:t>22</a:t>
            </a:fld>
            <a:endParaRPr lang="ko-KR" altLang="en-US"/>
          </a:p>
        </p:txBody>
      </p:sp>
      <p:pic>
        <p:nvPicPr>
          <p:cNvPr id="6" name="그림 5" descr="텍스트, 지도이(가) 표시된 사진&#10;&#10;매우 높은 신뢰도로 생성된 설명">
            <a:extLst>
              <a:ext uri="{FF2B5EF4-FFF2-40B4-BE49-F238E27FC236}">
                <a16:creationId xmlns:a16="http://schemas.microsoft.com/office/drawing/2014/main" id="{95A9F50A-F3B5-45AB-B387-945C3358F3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2" y="4405839"/>
            <a:ext cx="6095998" cy="242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2774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EEE20D2-8982-47BD-9DDE-546FE95CBE8A}"/>
              </a:ext>
            </a:extLst>
          </p:cNvPr>
          <p:cNvSpPr/>
          <p:nvPr/>
        </p:nvSpPr>
        <p:spPr>
          <a:xfrm>
            <a:off x="0" y="803604"/>
            <a:ext cx="628650" cy="60543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700F65E-E856-4DA3-B51F-77441F462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7.8  </a:t>
            </a:r>
            <a:r>
              <a:rPr lang="ko-KR" altLang="en-US"/>
              <a:t>정리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297B98-8000-4F3D-A9DC-21052AF6D5F1}"/>
              </a:ext>
            </a:extLst>
          </p:cNvPr>
          <p:cNvSpPr/>
          <p:nvPr/>
        </p:nvSpPr>
        <p:spPr>
          <a:xfrm>
            <a:off x="628650" y="2047365"/>
            <a:ext cx="7895932" cy="3566874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180000" bIns="0" anchor="t">
            <a:spAutoFit/>
          </a:bodyPr>
          <a:lstStyle/>
          <a:p>
            <a:pPr marL="0" lvl="2" fontAlgn="auto" latinLnBrk="0">
              <a:lnSpc>
                <a:spcPct val="130000"/>
              </a:lnSpc>
              <a:spcBef>
                <a:spcPts val="0"/>
              </a:spcBef>
              <a:spcAft>
                <a:spcPts val="500"/>
              </a:spcAft>
              <a:defRPr/>
            </a:pPr>
            <a:r>
              <a:rPr kumimoji="0" lang="ko-KR" altLang="en-US" sz="2000" b="1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이번 장에서 배운 내용</a:t>
            </a:r>
          </a:p>
          <a:p>
            <a:pPr marL="285750" lvl="2" indent="-193675" fontAlgn="auto" latinLnBrk="0">
              <a:lnSpc>
                <a:spcPct val="130000"/>
              </a:lnSpc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/>
            </a:pPr>
            <a:r>
              <a:rPr lang="en-US" altLang="ko-KR">
                <a:solidFill>
                  <a:schemeClr val="tx1"/>
                </a:solidFill>
                <a:latin typeface="+mn-ea"/>
              </a:rPr>
              <a:t>CNN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은 지금까지의 완전연결 계층 네트워크에 합성곱 계층과 풀링 계층을 새로 추가한다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.</a:t>
            </a:r>
          </a:p>
          <a:p>
            <a:pPr marL="285750" lvl="2" indent="-193675" fontAlgn="auto" latinLnBrk="0">
              <a:lnSpc>
                <a:spcPct val="130000"/>
              </a:lnSpc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>
                <a:solidFill>
                  <a:schemeClr val="tx1"/>
                </a:solidFill>
                <a:latin typeface="+mn-ea"/>
              </a:rPr>
              <a:t>합성곱 계층과 풀링 계층은 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im2col(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이미지를 행렬로 전개하는 함수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)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을 이용하면 간단하고 효율적으로 구현할 수 있다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.</a:t>
            </a:r>
          </a:p>
          <a:p>
            <a:pPr marL="285750" lvl="2" indent="-193675" fontAlgn="auto" latinLnBrk="0">
              <a:lnSpc>
                <a:spcPct val="130000"/>
              </a:lnSpc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/>
            </a:pPr>
            <a:r>
              <a:rPr lang="en-US" altLang="ko-KR">
                <a:solidFill>
                  <a:schemeClr val="tx1"/>
                </a:solidFill>
                <a:latin typeface="+mn-ea"/>
              </a:rPr>
              <a:t>CNN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을 시각화해보면 계층이 깊어질수록 고급 정보가 추출되는 모습을 확인할 수 있다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.</a:t>
            </a:r>
          </a:p>
          <a:p>
            <a:pPr marL="285750" lvl="2" indent="-193675" fontAlgn="auto" latinLnBrk="0">
              <a:lnSpc>
                <a:spcPct val="130000"/>
              </a:lnSpc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>
                <a:solidFill>
                  <a:schemeClr val="tx1"/>
                </a:solidFill>
                <a:latin typeface="+mn-ea"/>
              </a:rPr>
              <a:t>대표적인 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CNN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에는 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LeNet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과 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AlexNet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이 있다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.</a:t>
            </a:r>
          </a:p>
          <a:p>
            <a:pPr marL="285750" lvl="2" indent="-193675" fontAlgn="auto" latinLnBrk="0">
              <a:lnSpc>
                <a:spcPct val="130000"/>
              </a:lnSpc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>
                <a:solidFill>
                  <a:schemeClr val="tx1"/>
                </a:solidFill>
                <a:latin typeface="+mn-ea"/>
              </a:rPr>
              <a:t>딥러닝의 발전에는 빅데이터와 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GPU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가 크게 기여했다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.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94DF64-F1B6-45C1-AA54-4A623308F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D5B13-C563-48AC-87E4-49F2C42F73EC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4656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E9EDCE3-04BD-4BBD-9722-DC54051D2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867572"/>
            <a:ext cx="8534402" cy="3665994"/>
          </a:xfrm>
        </p:spPr>
        <p:txBody>
          <a:bodyPr/>
          <a:lstStyle/>
          <a:p>
            <a:r>
              <a:rPr lang="ko-KR" altLang="en-US">
                <a:solidFill>
                  <a:srgbClr val="D30037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합성곱 신경망</a:t>
            </a:r>
            <a:r>
              <a:rPr lang="ko-KR" altLang="en-US">
                <a:solidFill>
                  <a:srgbClr val="D30037"/>
                </a:solidFill>
              </a:rPr>
              <a:t> </a:t>
            </a:r>
            <a:r>
              <a:rPr lang="en-US" altLang="ko-KR" baseline="30000">
                <a:solidFill>
                  <a:srgbClr val="D30037"/>
                </a:solidFill>
              </a:rPr>
              <a:t>convolutional neural network, CNN</a:t>
            </a:r>
          </a:p>
          <a:p>
            <a:pPr lvl="1"/>
            <a:r>
              <a:rPr lang="ko-KR" altLang="en-US" spc="-50"/>
              <a:t>합성곱</a:t>
            </a:r>
            <a:r>
              <a:rPr lang="en-US" altLang="ko-KR" spc="-50" baseline="30000"/>
              <a:t>convolution</a:t>
            </a:r>
            <a:r>
              <a:rPr lang="en-US" altLang="ko-KR" spc="-50"/>
              <a:t> </a:t>
            </a:r>
            <a:r>
              <a:rPr lang="ko-KR" altLang="en-US" spc="-50"/>
              <a:t>연산을 사용하는 </a:t>
            </a:r>
            <a:r>
              <a:rPr lang="en-US" altLang="ko-KR" spc="-50"/>
              <a:t>ANN</a:t>
            </a:r>
            <a:r>
              <a:rPr lang="en-US" altLang="ko-KR" spc="-50" baseline="30000"/>
              <a:t>artificial neural network</a:t>
            </a:r>
            <a:r>
              <a:rPr lang="en-US" altLang="ko-KR" spc="-50"/>
              <a:t> </a:t>
            </a:r>
            <a:r>
              <a:rPr lang="ko-KR" altLang="en-US" spc="-50"/>
              <a:t>의 한 종류</a:t>
            </a:r>
            <a:endParaRPr lang="en-US" altLang="ko-KR" spc="-50"/>
          </a:p>
          <a:p>
            <a:pPr lvl="1"/>
            <a:r>
              <a:rPr lang="en-US" altLang="ko-KR"/>
              <a:t>Convolution</a:t>
            </a:r>
            <a:r>
              <a:rPr lang="ko-KR" altLang="en-US"/>
              <a:t>을 사용하면 </a:t>
            </a:r>
            <a:r>
              <a:rPr lang="en-US" altLang="ko-KR"/>
              <a:t>3</a:t>
            </a:r>
            <a:r>
              <a:rPr lang="ko-KR" altLang="en-US"/>
              <a:t>차원 데이터의 공간적 정보를 유지한 채 다음 레이어로 보낼 수 있다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대표적인 </a:t>
            </a:r>
            <a:r>
              <a:rPr lang="en-US" altLang="ko-KR"/>
              <a:t>CNN</a:t>
            </a:r>
            <a:r>
              <a:rPr lang="ko-KR" altLang="en-US"/>
              <a:t>으로는 </a:t>
            </a:r>
            <a:r>
              <a:rPr lang="en-US" altLang="ko-KR"/>
              <a:t>LeNet(1998)</a:t>
            </a:r>
            <a:r>
              <a:rPr lang="ko-KR" altLang="en-US"/>
              <a:t>과 </a:t>
            </a:r>
            <a:r>
              <a:rPr lang="en-US" altLang="ko-KR"/>
              <a:t>AlexNet(2012)</a:t>
            </a:r>
            <a:r>
              <a:rPr lang="ko-KR" altLang="en-US"/>
              <a:t>이 있으며</a:t>
            </a:r>
            <a:r>
              <a:rPr lang="en-US" altLang="ko-KR"/>
              <a:t>, VGG, GoogLeNet, ResNet </a:t>
            </a:r>
            <a:r>
              <a:rPr lang="ko-KR" altLang="en-US"/>
              <a:t>등은 층을 더 깊게 쌓은 </a:t>
            </a:r>
            <a:r>
              <a:rPr lang="en-US" altLang="ko-KR"/>
              <a:t>CNN </a:t>
            </a:r>
            <a:r>
              <a:rPr lang="ko-KR" altLang="en-US"/>
              <a:t>기반의 </a:t>
            </a:r>
            <a:r>
              <a:rPr lang="en-US" altLang="ko-KR"/>
              <a:t>DNN</a:t>
            </a:r>
            <a:r>
              <a:rPr lang="en-US" altLang="ko-KR" baseline="30000"/>
              <a:t>deep neural network, </a:t>
            </a:r>
            <a:r>
              <a:rPr lang="ko-KR" altLang="en-US" baseline="30000"/>
              <a:t>심층 신경망</a:t>
            </a:r>
            <a:r>
              <a:rPr lang="ko-KR" altLang="en-US"/>
              <a:t> 이다</a:t>
            </a:r>
            <a:r>
              <a:rPr lang="en-US" altLang="ko-KR"/>
              <a:t>.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700F65E-E856-4DA3-B51F-77441F462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7.1  </a:t>
            </a:r>
            <a:r>
              <a:rPr lang="ko-KR" altLang="en-US"/>
              <a:t>전체 구조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6075B8-43A2-416C-A368-5A54FD40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D5B13-C563-48AC-87E4-49F2C42F73EC}" type="slidenum">
              <a:rPr lang="ko-KR" altLang="en-US" smtClean="0"/>
              <a:pPr/>
              <a:t>3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97E45B2-AB9E-4F8F-A168-3B71B8E90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061" y="4533566"/>
            <a:ext cx="6543880" cy="2215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343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32CC0C6-86C4-487B-8C99-AA2C52412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867572"/>
            <a:ext cx="8534402" cy="1497196"/>
          </a:xfrm>
        </p:spPr>
        <p:txBody>
          <a:bodyPr/>
          <a:lstStyle/>
          <a:p>
            <a:pPr lvl="1"/>
            <a:r>
              <a:rPr lang="ko-KR" altLang="en-US"/>
              <a:t>기존의 신경망 구조</a:t>
            </a:r>
            <a:endParaRPr lang="en-US" altLang="ko-KR"/>
          </a:p>
          <a:p>
            <a:pPr lvl="2"/>
            <a:r>
              <a:rPr lang="ko-KR" altLang="en-US"/>
              <a:t>인접하는 계층의 모든 뉴런이 결합되어 있는 완전연결</a:t>
            </a:r>
            <a:r>
              <a:rPr lang="en-US" altLang="ko-KR" baseline="30000"/>
              <a:t>fully-connected</a:t>
            </a:r>
            <a:r>
              <a:rPr lang="en-US" altLang="ko-KR"/>
              <a:t> </a:t>
            </a:r>
            <a:r>
              <a:rPr lang="ko-KR" altLang="en-US"/>
              <a:t>인 </a:t>
            </a:r>
            <a:r>
              <a:rPr lang="en-US" altLang="ko-KR"/>
              <a:t> Affine </a:t>
            </a:r>
            <a:r>
              <a:rPr lang="ko-KR" altLang="en-US"/>
              <a:t>계층으로 구성되어 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C8FA3E0-544F-46F8-83A7-E58F9509F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7.1  </a:t>
            </a:r>
            <a:r>
              <a:rPr lang="ko-KR" altLang="en-US"/>
              <a:t>전체 구조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30EE8E7-B832-4B4C-860D-587BF033B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D5B13-C563-48AC-87E4-49F2C42F73EC}" type="slidenum">
              <a:rPr lang="ko-KR" altLang="en-US" smtClean="0"/>
              <a:pPr/>
              <a:t>4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BCA82CB-4413-4246-BED9-DF1B19E04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075" y="2398623"/>
            <a:ext cx="7887852" cy="1644376"/>
          </a:xfrm>
          <a:prstGeom prst="rect">
            <a:avLst/>
          </a:prstGeom>
        </p:spPr>
      </p:pic>
      <p:sp>
        <p:nvSpPr>
          <p:cNvPr id="6" name="내용 개체 틀 1">
            <a:extLst>
              <a:ext uri="{FF2B5EF4-FFF2-40B4-BE49-F238E27FC236}">
                <a16:creationId xmlns:a16="http://schemas.microsoft.com/office/drawing/2014/main" id="{77C64A46-B464-4253-BFBC-390FAEBC3FF8}"/>
              </a:ext>
            </a:extLst>
          </p:cNvPr>
          <p:cNvSpPr txBox="1">
            <a:spLocks/>
          </p:cNvSpPr>
          <p:nvPr/>
        </p:nvSpPr>
        <p:spPr>
          <a:xfrm>
            <a:off x="304800" y="4042999"/>
            <a:ext cx="8534402" cy="1057075"/>
          </a:xfrm>
          <a:prstGeom prst="rect">
            <a:avLst/>
          </a:prstGeom>
        </p:spPr>
        <p:txBody>
          <a:bodyPr vert="horz" wrap="square" lIns="36000" tIns="36000" rIns="36000" bIns="36000" rtlCol="0">
            <a:spAutoFit/>
          </a:bodyPr>
          <a:lstStyle>
            <a:lvl1pPr marL="271463" indent="-271463" algn="l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500"/>
              </a:spcAft>
              <a:buFont typeface="Wingdings" panose="05000000000000000000" pitchFamily="2" charset="2"/>
              <a:buChar char="§"/>
              <a:defRPr sz="2600" kern="1200">
                <a:solidFill>
                  <a:schemeClr val="tx1"/>
                </a:solidFill>
                <a:latin typeface="a고딕14" panose="02020600000000000000" pitchFamily="18" charset="-127"/>
                <a:ea typeface="a고딕14" panose="02020600000000000000" pitchFamily="18" charset="-127"/>
                <a:cs typeface="+mn-cs"/>
              </a:defRPr>
            </a:lvl1pPr>
            <a:lvl2pPr marL="534988" indent="-228600" algn="l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고딕12" panose="02020600000000000000" pitchFamily="18" charset="-127"/>
                <a:ea typeface="a고딕12" panose="02020600000000000000" pitchFamily="18" charset="-127"/>
                <a:cs typeface="+mn-cs"/>
              </a:defRPr>
            </a:lvl2pPr>
            <a:lvl3pPr marL="803275" indent="-228600" algn="l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500"/>
              </a:spcAft>
              <a:buFont typeface="나눔바른고딕 UltraLight" panose="020B0603020101020101" pitchFamily="50" charset="-127"/>
              <a:buChar char="-"/>
              <a:defRPr sz="2200" kern="1200">
                <a:solidFill>
                  <a:schemeClr val="tx1"/>
                </a:solidFill>
                <a:latin typeface="a고딕12" panose="02020600000000000000" pitchFamily="18" charset="-127"/>
                <a:ea typeface="a고딕12" panose="02020600000000000000" pitchFamily="18" charset="-127"/>
                <a:cs typeface="+mn-cs"/>
              </a:defRPr>
            </a:lvl3pPr>
            <a:lvl4pPr marL="1081088" indent="-228600" algn="l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500"/>
              </a:spcAft>
              <a:buFont typeface="a고딕12" panose="02020600000000000000" pitchFamily="18" charset="-127"/>
              <a:buChar char="*"/>
              <a:defRPr sz="2000" kern="1200">
                <a:solidFill>
                  <a:schemeClr val="tx1"/>
                </a:solidFill>
                <a:latin typeface="a고딕12" panose="02020600000000000000" pitchFamily="18" charset="-127"/>
                <a:ea typeface="a고딕12" panose="02020600000000000000" pitchFamily="18" charset="-127"/>
                <a:cs typeface="+mn-cs"/>
              </a:defRPr>
            </a:lvl4pPr>
            <a:lvl5pPr marL="1119188" indent="0" algn="l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고딕12" panose="02020600000000000000" pitchFamily="18" charset="-127"/>
                <a:ea typeface="a고딕12" panose="02020600000000000000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ko-KR"/>
              <a:t>CNN</a:t>
            </a:r>
            <a:r>
              <a:rPr lang="ko-KR" altLang="en-US"/>
              <a:t> 구조</a:t>
            </a:r>
            <a:endParaRPr lang="en-US" altLang="ko-KR"/>
          </a:p>
          <a:p>
            <a:pPr lvl="2"/>
            <a:r>
              <a:rPr lang="en-US" altLang="ko-KR"/>
              <a:t>"</a:t>
            </a:r>
            <a:r>
              <a:rPr lang="ko-KR" altLang="en-US"/>
              <a:t>합성곱 계층</a:t>
            </a:r>
            <a:r>
              <a:rPr lang="en-US" altLang="ko-KR" baseline="30000"/>
              <a:t>Conv</a:t>
            </a:r>
            <a:r>
              <a:rPr lang="en-US" altLang="ko-KR"/>
              <a:t>"</a:t>
            </a:r>
            <a:r>
              <a:rPr lang="ko-KR" altLang="en-US"/>
              <a:t>와 </a:t>
            </a:r>
            <a:r>
              <a:rPr lang="en-US" altLang="ko-KR"/>
              <a:t>"</a:t>
            </a:r>
            <a:r>
              <a:rPr lang="ko-KR" altLang="en-US"/>
              <a:t>풀링 계층</a:t>
            </a:r>
            <a:r>
              <a:rPr lang="en-US" altLang="ko-KR" baseline="30000"/>
              <a:t>Pooling</a:t>
            </a:r>
            <a:r>
              <a:rPr lang="en-US" altLang="ko-KR"/>
              <a:t>"</a:t>
            </a:r>
            <a:r>
              <a:rPr lang="ko-KR" altLang="en-US"/>
              <a:t>이 추가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C05F5CE-46EC-4288-9C1D-B237DAF7E6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98" y="5100074"/>
            <a:ext cx="8321006" cy="1521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876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3272D2DF-3134-4470-8FEE-C6139C341A6C}"/>
              </a:ext>
            </a:extLst>
          </p:cNvPr>
          <p:cNvGrpSpPr/>
          <p:nvPr/>
        </p:nvGrpSpPr>
        <p:grpSpPr>
          <a:xfrm>
            <a:off x="1891027" y="4494405"/>
            <a:ext cx="5899796" cy="2243522"/>
            <a:chOff x="1854082" y="4575932"/>
            <a:chExt cx="5899796" cy="2243522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805B304C-75A8-4A9D-9E52-04007E82A7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grayscl/>
            </a:blip>
            <a:stretch>
              <a:fillRect/>
            </a:stretch>
          </p:blipFill>
          <p:spPr>
            <a:xfrm>
              <a:off x="5613997" y="4575932"/>
              <a:ext cx="2139881" cy="2243522"/>
            </a:xfrm>
            <a:prstGeom prst="rect">
              <a:avLst/>
            </a:prstGeom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26EFBD2C-4EC3-4046-B4D6-2FE98DB723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grayscl/>
            </a:blip>
            <a:stretch>
              <a:fillRect/>
            </a:stretch>
          </p:blipFill>
          <p:spPr>
            <a:xfrm>
              <a:off x="1854082" y="4713103"/>
              <a:ext cx="2145978" cy="1969179"/>
            </a:xfrm>
            <a:prstGeom prst="rect">
              <a:avLst/>
            </a:prstGeom>
          </p:spPr>
        </p:pic>
        <p:sp>
          <p:nvSpPr>
            <p:cNvPr id="24" name="화살표: 오른쪽 23">
              <a:extLst>
                <a:ext uri="{FF2B5EF4-FFF2-40B4-BE49-F238E27FC236}">
                  <a16:creationId xmlns:a16="http://schemas.microsoft.com/office/drawing/2014/main" id="{AE67F971-E360-4415-819D-0AA2FCAE77BB}"/>
                </a:ext>
              </a:extLst>
            </p:cNvPr>
            <p:cNvSpPr/>
            <p:nvPr/>
          </p:nvSpPr>
          <p:spPr>
            <a:xfrm>
              <a:off x="4511465" y="5495409"/>
              <a:ext cx="591127" cy="397164"/>
            </a:xfrm>
            <a:prstGeom prst="rightArrow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691574D-4430-4BEB-BF0A-7D5302656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867572"/>
            <a:ext cx="8534402" cy="3845531"/>
          </a:xfrm>
        </p:spPr>
        <p:txBody>
          <a:bodyPr/>
          <a:lstStyle/>
          <a:p>
            <a:r>
              <a:rPr lang="ko-KR" altLang="en-US"/>
              <a:t>완전연결 계층의 문제점</a:t>
            </a:r>
            <a:endParaRPr lang="en-US" altLang="ko-KR"/>
          </a:p>
          <a:p>
            <a:pPr lvl="1"/>
            <a:r>
              <a:rPr lang="ko-KR" altLang="en-US"/>
              <a:t>데이터의 형상이 무시</a:t>
            </a:r>
            <a:endParaRPr lang="en-US" altLang="ko-KR"/>
          </a:p>
          <a:p>
            <a:pPr lvl="2"/>
            <a:r>
              <a:rPr lang="ko-KR" altLang="en-US"/>
              <a:t>이미지는 세로</a:t>
            </a:r>
            <a:r>
              <a:rPr lang="en-US" altLang="ko-KR"/>
              <a:t>·</a:t>
            </a:r>
            <a:r>
              <a:rPr lang="ko-KR" altLang="en-US"/>
              <a:t>가로</a:t>
            </a:r>
            <a:r>
              <a:rPr lang="en-US" altLang="ko-KR"/>
              <a:t>·</a:t>
            </a:r>
            <a:r>
              <a:rPr lang="ko-KR" altLang="en-US"/>
              <a:t>채널</a:t>
            </a:r>
            <a:r>
              <a:rPr lang="en-US" altLang="ko-KR"/>
              <a:t>(</a:t>
            </a:r>
            <a:r>
              <a:rPr lang="ko-KR" altLang="en-US"/>
              <a:t>색상</a:t>
            </a:r>
            <a:r>
              <a:rPr lang="en-US" altLang="ko-KR"/>
              <a:t>)</a:t>
            </a:r>
            <a:r>
              <a:rPr lang="ko-KR" altLang="en-US"/>
              <a:t>로 구성된 </a:t>
            </a:r>
            <a:r>
              <a:rPr lang="en-US" altLang="ko-KR"/>
              <a:t>3</a:t>
            </a:r>
            <a:r>
              <a:rPr lang="ko-KR" altLang="en-US"/>
              <a:t>차원 데이터</a:t>
            </a:r>
            <a:endParaRPr lang="en-US" altLang="ko-KR"/>
          </a:p>
          <a:p>
            <a:pPr lvl="2"/>
            <a:r>
              <a:rPr lang="ko-KR" altLang="en-US"/>
              <a:t>완전연결 계층에 입력할 때</a:t>
            </a:r>
            <a:r>
              <a:rPr lang="en-US" altLang="ko-KR"/>
              <a:t>, </a:t>
            </a:r>
            <a:r>
              <a:rPr lang="ko-KR" altLang="en-US"/>
              <a:t>이미지를 </a:t>
            </a:r>
            <a:r>
              <a:rPr lang="en-US" altLang="ko-KR"/>
              <a:t>1</a:t>
            </a:r>
            <a:r>
              <a:rPr lang="ko-KR" altLang="en-US"/>
              <a:t>차원 데이터로 평탄화</a:t>
            </a:r>
            <a:endParaRPr lang="en-US" altLang="ko-KR"/>
          </a:p>
          <a:p>
            <a:pPr lvl="2"/>
            <a:r>
              <a:rPr lang="ko-KR" altLang="en-US"/>
              <a:t>이미지에는 </a:t>
            </a:r>
            <a:r>
              <a:rPr lang="en-US" altLang="ko-KR"/>
              <a:t>3</a:t>
            </a:r>
            <a:r>
              <a:rPr lang="ko-KR" altLang="en-US"/>
              <a:t>차원 속에서 의미를 갖는 본질적인 패턴이 담겨 있다</a:t>
            </a:r>
            <a:r>
              <a:rPr lang="en-US" altLang="ko-KR"/>
              <a:t>.</a:t>
            </a:r>
          </a:p>
          <a:p>
            <a:pPr lvl="3">
              <a:spcAft>
                <a:spcPts val="0"/>
              </a:spcAft>
            </a:pPr>
            <a:r>
              <a:rPr lang="ko-KR" altLang="en-US" sz="1800"/>
              <a:t>공간적으로 가까운 픽셀은 값이 비슷함</a:t>
            </a:r>
            <a:endParaRPr lang="en-US" altLang="ko-KR" sz="1800"/>
          </a:p>
          <a:p>
            <a:pPr lvl="3">
              <a:spcAft>
                <a:spcPts val="0"/>
              </a:spcAft>
            </a:pPr>
            <a:r>
              <a:rPr lang="en-US" altLang="ko-KR" sz="1800"/>
              <a:t>RGB</a:t>
            </a:r>
            <a:r>
              <a:rPr lang="ko-KR" altLang="en-US" sz="1800"/>
              <a:t>의 각 채널은 서로 밀접하게 관련됨</a:t>
            </a:r>
            <a:endParaRPr lang="en-US" altLang="ko-KR" sz="1800"/>
          </a:p>
          <a:p>
            <a:pPr lvl="3">
              <a:spcAft>
                <a:spcPts val="0"/>
              </a:spcAft>
            </a:pPr>
            <a:r>
              <a:rPr lang="ko-KR" altLang="en-US" sz="1800"/>
              <a:t>거리가 먼 픽셀끼리는 별 연관이 없음</a:t>
            </a:r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5522A9C-33B7-45AD-8204-677D34272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7.2  </a:t>
            </a:r>
            <a:r>
              <a:rPr lang="ko-KR" altLang="en-US"/>
              <a:t>합성곱 계층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2D81522-9008-4AE6-9A34-3A9E9ABCD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D5B13-C563-48AC-87E4-49F2C42F73EC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123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2197F7C-921F-4317-9A61-967AA0C80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867572"/>
            <a:ext cx="8534402" cy="2145578"/>
          </a:xfrm>
        </p:spPr>
        <p:txBody>
          <a:bodyPr/>
          <a:lstStyle/>
          <a:p>
            <a:pPr lvl="1"/>
            <a:r>
              <a:rPr lang="ko-KR" altLang="en-US"/>
              <a:t>합성곱 계층은 형상을 유지한다</a:t>
            </a:r>
            <a:r>
              <a:rPr lang="en-US" altLang="ko-KR"/>
              <a:t>.</a:t>
            </a:r>
          </a:p>
          <a:p>
            <a:pPr lvl="1"/>
            <a:r>
              <a:rPr lang="ko-KR" altLang="en-US" spc="-30"/>
              <a:t>이미지도 </a:t>
            </a:r>
            <a:r>
              <a:rPr lang="en-US" altLang="ko-KR" spc="-30"/>
              <a:t>3</a:t>
            </a:r>
            <a:r>
              <a:rPr lang="ko-KR" altLang="en-US" spc="-30"/>
              <a:t>차원 데이터로 입력받고</a:t>
            </a:r>
            <a:r>
              <a:rPr lang="en-US" altLang="ko-KR" spc="-30"/>
              <a:t>, </a:t>
            </a:r>
            <a:r>
              <a:rPr lang="ko-KR" altLang="en-US" spc="-30"/>
              <a:t>다음 계층에도 </a:t>
            </a:r>
            <a:r>
              <a:rPr lang="en-US" altLang="ko-KR" spc="-30"/>
              <a:t>3</a:t>
            </a:r>
            <a:r>
              <a:rPr lang="ko-KR" altLang="en-US" spc="-30"/>
              <a:t>차원으로 전달</a:t>
            </a:r>
            <a:endParaRPr lang="en-US" altLang="ko-KR" spc="-30"/>
          </a:p>
          <a:p>
            <a:pPr marL="1081088" lvl="2" indent="0">
              <a:buNone/>
            </a:pPr>
            <a:r>
              <a:rPr lang="ko-KR" altLang="en-US"/>
              <a:t>이미지처럼 형상을 가진 데이터를 제대로 이해할 것임</a:t>
            </a:r>
            <a:endParaRPr lang="en-US" altLang="ko-KR"/>
          </a:p>
          <a:p>
            <a:pPr lvl="1"/>
            <a:r>
              <a:rPr lang="ko-KR" altLang="en-US"/>
              <a:t>합성곱 계층의 입출력 데이터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ko-KR" altLang="en-US">
                <a:solidFill>
                  <a:srgbClr val="D30037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특징 맵</a:t>
            </a:r>
            <a:r>
              <a:rPr lang="en-US" altLang="ko-KR" baseline="30000">
                <a:solidFill>
                  <a:srgbClr val="D30037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feature map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D87B3C0-CF38-43A6-B5F0-249698020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7.2  </a:t>
            </a:r>
            <a:r>
              <a:rPr lang="ko-KR" altLang="en-US"/>
              <a:t>합성곱 계층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DBF0166-1ACA-4EBF-A9F4-91D9D5AE1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D5B13-C563-48AC-87E4-49F2C42F73EC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4EFDBECE-A6EF-4F1C-A0A8-BA7ACD00467C}"/>
              </a:ext>
            </a:extLst>
          </p:cNvPr>
          <p:cNvSpPr/>
          <p:nvPr/>
        </p:nvSpPr>
        <p:spPr>
          <a:xfrm>
            <a:off x="932871" y="2042610"/>
            <a:ext cx="378691" cy="338546"/>
          </a:xfrm>
          <a:prstGeom prst="rightArrow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A5E6B60-0F77-44E1-9188-D3104FA9A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4092" y="3372681"/>
            <a:ext cx="4535817" cy="292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557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89C6705-5B6F-435C-9BD1-84B268170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799" y="867572"/>
            <a:ext cx="8617527" cy="2625710"/>
          </a:xfrm>
        </p:spPr>
        <p:txBody>
          <a:bodyPr/>
          <a:lstStyle/>
          <a:p>
            <a:r>
              <a:rPr lang="ko-KR" altLang="en-US"/>
              <a:t>합성곱 연산</a:t>
            </a:r>
            <a:endParaRPr lang="en-US" altLang="ko-KR"/>
          </a:p>
          <a:p>
            <a:pPr lvl="1"/>
            <a:r>
              <a:rPr lang="ko-KR" altLang="en-US"/>
              <a:t>합성곱 연산은 입력 데이터에 </a:t>
            </a:r>
            <a:r>
              <a:rPr lang="ko-KR" altLang="en-US">
                <a:solidFill>
                  <a:srgbClr val="D30037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필터</a:t>
            </a:r>
            <a:r>
              <a:rPr lang="en-US" altLang="ko-KR">
                <a:solidFill>
                  <a:srgbClr val="D30037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(</a:t>
            </a:r>
            <a:r>
              <a:rPr lang="ko-KR" altLang="en-US">
                <a:solidFill>
                  <a:srgbClr val="D30037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커널</a:t>
            </a:r>
            <a:r>
              <a:rPr lang="en-US" altLang="ko-KR">
                <a:solidFill>
                  <a:srgbClr val="D30037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)</a:t>
            </a:r>
            <a:r>
              <a:rPr lang="ko-KR" altLang="en-US"/>
              <a:t>를 적용</a:t>
            </a:r>
            <a:endParaRPr lang="en-US" altLang="ko-KR"/>
          </a:p>
          <a:p>
            <a:pPr lvl="1"/>
            <a:r>
              <a:rPr lang="ko-KR" altLang="en-US" spc="-70"/>
              <a:t>필터의 </a:t>
            </a:r>
            <a:r>
              <a:rPr lang="ko-KR" altLang="en-US" spc="-70">
                <a:latin typeface="a고딕14" panose="02020600000000000000" pitchFamily="18" charset="-127"/>
                <a:ea typeface="a고딕14" panose="02020600000000000000" pitchFamily="18" charset="-127"/>
              </a:rPr>
              <a:t>윈도우</a:t>
            </a:r>
            <a:r>
              <a:rPr lang="en-US" altLang="ko-KR" spc="-70" baseline="30000">
                <a:latin typeface="a고딕14" panose="02020600000000000000" pitchFamily="18" charset="-127"/>
                <a:ea typeface="a고딕14" panose="02020600000000000000" pitchFamily="18" charset="-127"/>
              </a:rPr>
              <a:t>window</a:t>
            </a:r>
            <a:r>
              <a:rPr lang="ko-KR" altLang="en-US" spc="-70"/>
              <a:t>를 일정 간격으로 이동해가며 입력 데이터에 적용</a:t>
            </a:r>
            <a:endParaRPr lang="en-US" altLang="ko-KR" spc="-70"/>
          </a:p>
          <a:p>
            <a:pPr lvl="2"/>
            <a:r>
              <a:rPr lang="ko-KR" altLang="en-US"/>
              <a:t>단일 곱셈</a:t>
            </a:r>
            <a:r>
              <a:rPr lang="en-US" altLang="ko-KR"/>
              <a:t>-</a:t>
            </a:r>
            <a:r>
              <a:rPr lang="ko-KR" altLang="en-US"/>
              <a:t>누산</a:t>
            </a:r>
            <a:r>
              <a:rPr lang="en-US" altLang="ko-KR" baseline="30000"/>
              <a:t>fused multiply-add, FMA</a:t>
            </a:r>
            <a:r>
              <a:rPr lang="ko-KR" altLang="en-US"/>
              <a:t> </a:t>
            </a:r>
            <a:br>
              <a:rPr lang="en-US" altLang="ko-KR"/>
            </a:br>
            <a:r>
              <a:rPr lang="en-US" altLang="ko-KR"/>
              <a:t>: </a:t>
            </a:r>
            <a:r>
              <a:rPr lang="ko-KR" altLang="en-US"/>
              <a:t>입력과 필터에서 대응하는 원소끼리 곱한 후 그 총합을 구함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68742D8-E423-46CD-B40C-BA795BAE0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7.2  </a:t>
            </a:r>
            <a:r>
              <a:rPr lang="ko-KR" altLang="en-US"/>
              <a:t>합성곱 계층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DF890BF-2ABD-4643-8706-A5D8E04CB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D5B13-C563-48AC-87E4-49F2C42F73EC}" type="slidenum">
              <a:rPr lang="ko-KR" altLang="en-US" smtClean="0"/>
              <a:pPr/>
              <a:t>7</a:t>
            </a:fld>
            <a:endParaRPr lang="ko-KR" altLang="en-US"/>
          </a:p>
        </p:txBody>
      </p:sp>
      <p:pic>
        <p:nvPicPr>
          <p:cNvPr id="5" name="합성곱 연산의 예">
            <a:extLst>
              <a:ext uri="{FF2B5EF4-FFF2-40B4-BE49-F238E27FC236}">
                <a16:creationId xmlns:a16="http://schemas.microsoft.com/office/drawing/2014/main" id="{A9B9EF27-127F-4364-87DE-27E57905F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637" y="3885045"/>
            <a:ext cx="6562725" cy="2209800"/>
          </a:xfrm>
          <a:prstGeom prst="rect">
            <a:avLst/>
          </a:prstGeom>
        </p:spPr>
      </p:pic>
      <p:pic>
        <p:nvPicPr>
          <p:cNvPr id="7" name="합성곱-1">
            <a:extLst>
              <a:ext uri="{FF2B5EF4-FFF2-40B4-BE49-F238E27FC236}">
                <a16:creationId xmlns:a16="http://schemas.microsoft.com/office/drawing/2014/main" id="{27C12C25-6A66-4E44-83EF-10CA37BFDD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0637" y="3885045"/>
            <a:ext cx="6562725" cy="1905000"/>
          </a:xfrm>
          <a:prstGeom prst="rect">
            <a:avLst/>
          </a:prstGeom>
        </p:spPr>
      </p:pic>
      <p:pic>
        <p:nvPicPr>
          <p:cNvPr id="8" name="합성곱-2">
            <a:extLst>
              <a:ext uri="{FF2B5EF4-FFF2-40B4-BE49-F238E27FC236}">
                <a16:creationId xmlns:a16="http://schemas.microsoft.com/office/drawing/2014/main" id="{032A3202-7C90-421B-96FB-16B7CB784A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0162" y="3908569"/>
            <a:ext cx="6543675" cy="1876425"/>
          </a:xfrm>
          <a:prstGeom prst="rect">
            <a:avLst/>
          </a:prstGeom>
        </p:spPr>
      </p:pic>
      <p:pic>
        <p:nvPicPr>
          <p:cNvPr id="9" name="합성곱-3">
            <a:extLst>
              <a:ext uri="{FF2B5EF4-FFF2-40B4-BE49-F238E27FC236}">
                <a16:creationId xmlns:a16="http://schemas.microsoft.com/office/drawing/2014/main" id="{AB2084F4-0855-4207-9753-308B377495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0162" y="3913042"/>
            <a:ext cx="6543675" cy="1885950"/>
          </a:xfrm>
          <a:prstGeom prst="rect">
            <a:avLst/>
          </a:prstGeom>
        </p:spPr>
      </p:pic>
      <p:pic>
        <p:nvPicPr>
          <p:cNvPr id="10" name="합성곱-4">
            <a:extLst>
              <a:ext uri="{FF2B5EF4-FFF2-40B4-BE49-F238E27FC236}">
                <a16:creationId xmlns:a16="http://schemas.microsoft.com/office/drawing/2014/main" id="{1A3CBAB0-8A9B-4D7C-9F42-74C2312366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9687" y="3899333"/>
            <a:ext cx="6524625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090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89C6705-5B6F-435C-9BD1-84B268170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799" y="867572"/>
            <a:ext cx="8617527" cy="1127094"/>
          </a:xfrm>
        </p:spPr>
        <p:txBody>
          <a:bodyPr/>
          <a:lstStyle/>
          <a:p>
            <a:r>
              <a:rPr lang="ko-KR" altLang="en-US"/>
              <a:t>합성곱 연산</a:t>
            </a:r>
            <a:endParaRPr lang="en-US" altLang="ko-KR"/>
          </a:p>
          <a:p>
            <a:pPr lvl="1"/>
            <a:r>
              <a:rPr lang="ko-KR" altLang="en-US"/>
              <a:t>편향은 필터를 적용한 후의 데이터에 더해진다</a:t>
            </a:r>
            <a:r>
              <a:rPr lang="en-US" altLang="ko-KR"/>
              <a:t>.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68742D8-E423-46CD-B40C-BA795BAE0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7.2  </a:t>
            </a:r>
            <a:r>
              <a:rPr lang="ko-KR" altLang="en-US"/>
              <a:t>합성곱 계층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DF890BF-2ABD-4643-8706-A5D8E04CB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D5B13-C563-48AC-87E4-49F2C42F73EC}" type="slidenum">
              <a:rPr lang="ko-KR" altLang="en-US" smtClean="0"/>
              <a:pPr/>
              <a:t>8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678756E-2A5E-4B34-897E-7917C29C5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145" y="1994666"/>
            <a:ext cx="7647710" cy="1752834"/>
          </a:xfrm>
          <a:prstGeom prst="rect">
            <a:avLst/>
          </a:prstGeom>
        </p:spPr>
      </p:pic>
      <p:sp>
        <p:nvSpPr>
          <p:cNvPr id="8" name="내용 개체 틀 1">
            <a:extLst>
              <a:ext uri="{FF2B5EF4-FFF2-40B4-BE49-F238E27FC236}">
                <a16:creationId xmlns:a16="http://schemas.microsoft.com/office/drawing/2014/main" id="{6F0FD26B-A49C-4039-AEF4-C334D33E3B4F}"/>
              </a:ext>
            </a:extLst>
          </p:cNvPr>
          <p:cNvSpPr txBox="1">
            <a:spLocks/>
          </p:cNvSpPr>
          <p:nvPr/>
        </p:nvSpPr>
        <p:spPr>
          <a:xfrm>
            <a:off x="304799" y="3747500"/>
            <a:ext cx="8617527" cy="1127094"/>
          </a:xfrm>
          <a:prstGeom prst="rect">
            <a:avLst/>
          </a:prstGeom>
        </p:spPr>
        <p:txBody>
          <a:bodyPr vert="horz" wrap="square" lIns="36000" tIns="36000" rIns="36000" bIns="36000" rtlCol="0">
            <a:spAutoFit/>
          </a:bodyPr>
          <a:lstStyle>
            <a:lvl1pPr marL="271463" indent="-271463" algn="l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500"/>
              </a:spcAft>
              <a:buFont typeface="Wingdings" panose="05000000000000000000" pitchFamily="2" charset="2"/>
              <a:buChar char="§"/>
              <a:defRPr sz="2600" kern="1200">
                <a:solidFill>
                  <a:schemeClr val="tx1"/>
                </a:solidFill>
                <a:latin typeface="a고딕14" panose="02020600000000000000" pitchFamily="18" charset="-127"/>
                <a:ea typeface="a고딕14" panose="02020600000000000000" pitchFamily="18" charset="-127"/>
                <a:cs typeface="+mn-cs"/>
              </a:defRPr>
            </a:lvl1pPr>
            <a:lvl2pPr marL="534988" indent="-228600" algn="l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고딕12" panose="02020600000000000000" pitchFamily="18" charset="-127"/>
                <a:ea typeface="a고딕12" panose="02020600000000000000" pitchFamily="18" charset="-127"/>
                <a:cs typeface="+mn-cs"/>
              </a:defRPr>
            </a:lvl2pPr>
            <a:lvl3pPr marL="803275" indent="-228600" algn="l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500"/>
              </a:spcAft>
              <a:buFont typeface="나눔바른고딕 UltraLight" panose="020B0603020101020101" pitchFamily="50" charset="-127"/>
              <a:buChar char="-"/>
              <a:defRPr sz="2200" kern="1200">
                <a:solidFill>
                  <a:schemeClr val="tx1"/>
                </a:solidFill>
                <a:latin typeface="a고딕12" panose="02020600000000000000" pitchFamily="18" charset="-127"/>
                <a:ea typeface="a고딕12" panose="02020600000000000000" pitchFamily="18" charset="-127"/>
                <a:cs typeface="+mn-cs"/>
              </a:defRPr>
            </a:lvl3pPr>
            <a:lvl4pPr marL="1081088" indent="-228600" algn="l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500"/>
              </a:spcAft>
              <a:buFont typeface="a고딕12" panose="02020600000000000000" pitchFamily="18" charset="-127"/>
              <a:buChar char="*"/>
              <a:defRPr sz="2000" kern="1200">
                <a:solidFill>
                  <a:schemeClr val="tx1"/>
                </a:solidFill>
                <a:latin typeface="a고딕12" panose="02020600000000000000" pitchFamily="18" charset="-127"/>
                <a:ea typeface="a고딕12" panose="02020600000000000000" pitchFamily="18" charset="-127"/>
                <a:cs typeface="+mn-cs"/>
              </a:defRPr>
            </a:lvl4pPr>
            <a:lvl5pPr marL="1119188" indent="0" algn="l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고딕12" panose="02020600000000000000" pitchFamily="18" charset="-127"/>
                <a:ea typeface="a고딕12" panose="02020600000000000000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합성곱 연산의 매개변수</a:t>
            </a:r>
            <a:endParaRPr lang="en-US" altLang="ko-KR"/>
          </a:p>
          <a:p>
            <a:pPr lvl="1"/>
            <a:r>
              <a:rPr lang="ko-KR" altLang="en-US"/>
              <a:t>필터</a:t>
            </a:r>
            <a:r>
              <a:rPr lang="en-US" altLang="ko-KR"/>
              <a:t>(</a:t>
            </a:r>
            <a:r>
              <a:rPr lang="ko-KR" altLang="en-US"/>
              <a:t>가중치</a:t>
            </a:r>
            <a:r>
              <a:rPr lang="en-US" altLang="ko-KR"/>
              <a:t>), </a:t>
            </a:r>
            <a:r>
              <a:rPr lang="ko-KR" altLang="en-US"/>
              <a:t>편향이 학습을 시킬 매개변수이다</a:t>
            </a:r>
            <a:r>
              <a:rPr lang="en-US" altLang="ko-KR"/>
              <a:t>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E7D8A97-EA57-4C4A-9A8F-1EFC6B0AD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145" y="4874594"/>
            <a:ext cx="7647710" cy="1752834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F4B45D3A-DF1C-45ED-879A-F9D86F25E673}"/>
              </a:ext>
            </a:extLst>
          </p:cNvPr>
          <p:cNvSpPr/>
          <p:nvPr/>
        </p:nvSpPr>
        <p:spPr>
          <a:xfrm>
            <a:off x="2817091" y="4959927"/>
            <a:ext cx="1228436" cy="1667501"/>
          </a:xfrm>
          <a:prstGeom prst="rect">
            <a:avLst/>
          </a:prstGeom>
          <a:noFill/>
          <a:ln w="38100">
            <a:solidFill>
              <a:srgbClr val="D300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CEB1BDB-27A9-4B1E-AC1C-7D089C7DCEB9}"/>
              </a:ext>
            </a:extLst>
          </p:cNvPr>
          <p:cNvSpPr/>
          <p:nvPr/>
        </p:nvSpPr>
        <p:spPr>
          <a:xfrm>
            <a:off x="6068293" y="4959927"/>
            <a:ext cx="637308" cy="1667501"/>
          </a:xfrm>
          <a:prstGeom prst="rect">
            <a:avLst/>
          </a:prstGeom>
          <a:noFill/>
          <a:ln w="38100">
            <a:solidFill>
              <a:srgbClr val="D300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744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89C6705-5B6F-435C-9BD1-84B268170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867572"/>
            <a:ext cx="8534402" cy="1617229"/>
          </a:xfrm>
        </p:spPr>
        <p:txBody>
          <a:bodyPr/>
          <a:lstStyle/>
          <a:p>
            <a:r>
              <a:rPr lang="ko-KR" altLang="en-US">
                <a:solidFill>
                  <a:srgbClr val="D30037"/>
                </a:solidFill>
              </a:rPr>
              <a:t>패딩 </a:t>
            </a:r>
            <a:r>
              <a:rPr lang="en-US" altLang="ko-KR" baseline="30000">
                <a:solidFill>
                  <a:srgbClr val="D30037"/>
                </a:solidFill>
              </a:rPr>
              <a:t>padding</a:t>
            </a:r>
          </a:p>
          <a:p>
            <a:pPr lvl="1"/>
            <a:r>
              <a:rPr lang="ko-KR" altLang="en-US"/>
              <a:t>합성곱 연산을 수행하기 전에 입력 데이터 주변을 특정 값</a:t>
            </a:r>
            <a:r>
              <a:rPr lang="en-US" altLang="ko-KR"/>
              <a:t>(0, 1</a:t>
            </a:r>
            <a:r>
              <a:rPr lang="ko-KR" altLang="en-US"/>
              <a:t>등</a:t>
            </a:r>
            <a:r>
              <a:rPr lang="en-US" altLang="ko-KR"/>
              <a:t>)</a:t>
            </a:r>
            <a:r>
              <a:rPr lang="ko-KR" altLang="en-US"/>
              <a:t> 으로 채우는 것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68742D8-E423-46CD-B40C-BA795BAE0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7.2  </a:t>
            </a:r>
            <a:r>
              <a:rPr lang="ko-KR" altLang="en-US"/>
              <a:t>합성곱 계층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DF890BF-2ABD-4643-8706-A5D8E04CB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D5B13-C563-48AC-87E4-49F2C42F73EC}" type="slidenum">
              <a:rPr lang="ko-KR" altLang="en-US" smtClean="0"/>
              <a:pPr/>
              <a:t>9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111E660-2A03-4613-8574-773BC7F65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764" y="2392437"/>
            <a:ext cx="7130472" cy="2768748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78372ED8-B6DF-49A9-AE3E-6452291EBDF3}"/>
              </a:ext>
            </a:extLst>
          </p:cNvPr>
          <p:cNvGrpSpPr/>
          <p:nvPr/>
        </p:nvGrpSpPr>
        <p:grpSpPr>
          <a:xfrm>
            <a:off x="417025" y="5283753"/>
            <a:ext cx="8309950" cy="1402297"/>
            <a:chOff x="522214" y="5297268"/>
            <a:chExt cx="8309950" cy="52917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63A5B28-67E8-41D9-9287-7278CEF621AE}"/>
                </a:ext>
              </a:extLst>
            </p:cNvPr>
            <p:cNvSpPr/>
            <p:nvPr/>
          </p:nvSpPr>
          <p:spPr>
            <a:xfrm>
              <a:off x="628650" y="5297268"/>
              <a:ext cx="8203514" cy="52917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36000" rIns="36000" bIns="36000" anchor="ctr">
              <a:spAutoFit/>
            </a:bodyPr>
            <a:lstStyle/>
            <a:p>
              <a:pPr marL="0" lvl="2" fontAlgn="auto">
                <a:lnSpc>
                  <a:spcPct val="120000"/>
                </a:lnSpc>
                <a:spcBef>
                  <a:spcPts val="0"/>
                </a:spcBef>
                <a:spcAft>
                  <a:spcPts val="500"/>
                </a:spcAft>
                <a:defRPr/>
              </a:pPr>
              <a:r>
                <a:rPr lang="ko-KR" altLang="en-US">
                  <a:solidFill>
                    <a:schemeClr val="tx1"/>
                  </a:solidFill>
                  <a:latin typeface="a고딕12" panose="02020600000000000000" pitchFamily="18" charset="-127"/>
                  <a:ea typeface="a고딕12" panose="02020600000000000000" pitchFamily="18" charset="-127"/>
                </a:rPr>
                <a:t>패딩은 주로 출력 크기를 조정할 목적으로 사용한다</a:t>
              </a:r>
              <a:r>
                <a:rPr lang="en-US" altLang="ko-KR">
                  <a:solidFill>
                    <a:schemeClr val="tx1"/>
                  </a:solidFill>
                  <a:latin typeface="a고딕12" panose="02020600000000000000" pitchFamily="18" charset="-127"/>
                  <a:ea typeface="a고딕12" panose="02020600000000000000" pitchFamily="18" charset="-127"/>
                </a:rPr>
                <a:t>. </a:t>
              </a:r>
              <a:r>
                <a:rPr lang="ko-KR" altLang="en-US">
                  <a:solidFill>
                    <a:schemeClr val="tx1"/>
                  </a:solidFill>
                  <a:latin typeface="a고딕12" panose="02020600000000000000" pitchFamily="18" charset="-127"/>
                  <a:ea typeface="a고딕12" panose="02020600000000000000" pitchFamily="18" charset="-127"/>
                </a:rPr>
                <a:t>합성곱 연산을 거칠 때마다 크기가 작아지면 어느 시점에서는 크기가 </a:t>
              </a:r>
              <a:r>
                <a:rPr lang="en-US" altLang="ko-KR">
                  <a:solidFill>
                    <a:schemeClr val="tx1"/>
                  </a:solidFill>
                  <a:latin typeface="a고딕12" panose="02020600000000000000" pitchFamily="18" charset="-127"/>
                  <a:ea typeface="a고딕12" panose="02020600000000000000" pitchFamily="18" charset="-127"/>
                </a:rPr>
                <a:t>1</a:t>
              </a:r>
              <a:r>
                <a:rPr lang="ko-KR" altLang="en-US">
                  <a:solidFill>
                    <a:schemeClr val="tx1"/>
                  </a:solidFill>
                  <a:latin typeface="a고딕12" panose="02020600000000000000" pitchFamily="18" charset="-127"/>
                  <a:ea typeface="a고딕12" panose="02020600000000000000" pitchFamily="18" charset="-127"/>
                </a:rPr>
                <a:t>이 되어 합성곱 연산을 적용할 수 없게 된다</a:t>
              </a:r>
              <a:r>
                <a:rPr lang="en-US" altLang="ko-KR">
                  <a:solidFill>
                    <a:schemeClr val="tx1"/>
                  </a:solidFill>
                  <a:latin typeface="a고딕12" panose="02020600000000000000" pitchFamily="18" charset="-127"/>
                  <a:ea typeface="a고딕12" panose="02020600000000000000" pitchFamily="18" charset="-127"/>
                </a:rPr>
                <a:t>. </a:t>
              </a:r>
              <a:br>
                <a:rPr lang="en-US" altLang="ko-KR">
                  <a:solidFill>
                    <a:schemeClr val="tx1"/>
                  </a:solidFill>
                  <a:latin typeface="a고딕12" panose="02020600000000000000" pitchFamily="18" charset="-127"/>
                  <a:ea typeface="a고딕12" panose="02020600000000000000" pitchFamily="18" charset="-127"/>
                </a:rPr>
              </a:br>
              <a:r>
                <a:rPr lang="ko-KR" altLang="en-US">
                  <a:solidFill>
                    <a:schemeClr val="tx1"/>
                  </a:solidFill>
                  <a:latin typeface="a고딕12" panose="02020600000000000000" pitchFamily="18" charset="-127"/>
                  <a:ea typeface="a고딕12" panose="02020600000000000000" pitchFamily="18" charset="-127"/>
                </a:rPr>
                <a:t>이를 막기 위해 패딩을 사용하여 입력 데이터의 공간적 크기를 고정한 채로 다음 계층에 전달할 수 있게 된다</a:t>
              </a:r>
              <a:r>
                <a:rPr lang="en-US" altLang="ko-KR">
                  <a:solidFill>
                    <a:schemeClr val="tx1"/>
                  </a:solidFill>
                  <a:latin typeface="a고딕12" panose="02020600000000000000" pitchFamily="18" charset="-127"/>
                  <a:ea typeface="a고딕12" panose="02020600000000000000" pitchFamily="18" charset="-127"/>
                </a:rPr>
                <a:t>.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A4F44FF-E31D-4476-9148-709324970D9D}"/>
                </a:ext>
              </a:extLst>
            </p:cNvPr>
            <p:cNvSpPr/>
            <p:nvPr/>
          </p:nvSpPr>
          <p:spPr>
            <a:xfrm>
              <a:off x="522214" y="5297268"/>
              <a:ext cx="106436" cy="52917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36916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고딕">
      <a:majorFont>
        <a:latin typeface="a고딕14"/>
        <a:ea typeface="a고딕14"/>
        <a:cs typeface=""/>
      </a:majorFont>
      <a:minorFont>
        <a:latin typeface="a고딕12"/>
        <a:ea typeface="a고딕12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11585</TotalTime>
  <Words>871</Words>
  <Application>Microsoft Office PowerPoint</Application>
  <PresentationFormat>화면 슬라이드 쇼(4:3)</PresentationFormat>
  <Paragraphs>159</Paragraphs>
  <Slides>23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4" baseType="lpstr">
      <vt:lpstr>a고딕14</vt:lpstr>
      <vt:lpstr>나눔바른고딕</vt:lpstr>
      <vt:lpstr>Arial</vt:lpstr>
      <vt:lpstr>a고딕12</vt:lpstr>
      <vt:lpstr>Wingdings</vt:lpstr>
      <vt:lpstr>맑은 고딕 Semilight</vt:lpstr>
      <vt:lpstr>맑은 고딕</vt:lpstr>
      <vt:lpstr>a고딕16</vt:lpstr>
      <vt:lpstr>나눔바른고딕 UltraLight</vt:lpstr>
      <vt:lpstr>a고딕11</vt:lpstr>
      <vt:lpstr>Office 테마</vt:lpstr>
      <vt:lpstr>합성곱 신경망(CNN)</vt:lpstr>
      <vt:lpstr>7.  합성곱 신경망(CNN)</vt:lpstr>
      <vt:lpstr>7.1  전체 구조</vt:lpstr>
      <vt:lpstr>7.1  전체 구조</vt:lpstr>
      <vt:lpstr>7.2  합성곱 계층</vt:lpstr>
      <vt:lpstr>7.2  합성곱 계층</vt:lpstr>
      <vt:lpstr>7.2  합성곱 계층</vt:lpstr>
      <vt:lpstr>7.2  합성곱 계층</vt:lpstr>
      <vt:lpstr>7.2  합성곱 계층</vt:lpstr>
      <vt:lpstr>7.2  합성곱 계층</vt:lpstr>
      <vt:lpstr>7.2  합성곱 계층</vt:lpstr>
      <vt:lpstr>7.2  합성곱 계층</vt:lpstr>
      <vt:lpstr>7.2  합성곱 계층</vt:lpstr>
      <vt:lpstr>7.2  합성곱 계층</vt:lpstr>
      <vt:lpstr>7.2  합성곱 계층</vt:lpstr>
      <vt:lpstr>7.2  합성곱 계층</vt:lpstr>
      <vt:lpstr>7.3  풀링 계층</vt:lpstr>
      <vt:lpstr>7.3  풀링 계층</vt:lpstr>
      <vt:lpstr>7.6  CNN 시각화하기</vt:lpstr>
      <vt:lpstr>7.6  CNN 시각화하기</vt:lpstr>
      <vt:lpstr>7.7  대표적인 CNN</vt:lpstr>
      <vt:lpstr>7.7  대표적인 CNN</vt:lpstr>
      <vt:lpstr>7.8  정리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7. 합성곱 신경망(CNN)</dc:title>
  <dc:creator>서성발</dc:creator>
  <cp:lastModifiedBy>서성발</cp:lastModifiedBy>
  <cp:revision>282</cp:revision>
  <dcterms:created xsi:type="dcterms:W3CDTF">2017-09-11T15:40:54Z</dcterms:created>
  <dcterms:modified xsi:type="dcterms:W3CDTF">2017-11-16T06:24:18Z</dcterms:modified>
</cp:coreProperties>
</file>