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60" r:id="rId1"/>
  </p:sldMasterIdLst>
  <p:notesMasterIdLst>
    <p:notesMasterId r:id="rId27"/>
  </p:notesMasterIdLst>
  <p:sldIdLst>
    <p:sldId id="257" r:id="rId2"/>
    <p:sldId id="259" r:id="rId3"/>
    <p:sldId id="280" r:id="rId4"/>
    <p:sldId id="281" r:id="rId5"/>
    <p:sldId id="283" r:id="rId6"/>
    <p:sldId id="285" r:id="rId7"/>
    <p:sldId id="301" r:id="rId8"/>
    <p:sldId id="300" r:id="rId9"/>
    <p:sldId id="302" r:id="rId10"/>
    <p:sldId id="286" r:id="rId11"/>
    <p:sldId id="303" r:id="rId12"/>
    <p:sldId id="287" r:id="rId13"/>
    <p:sldId id="288" r:id="rId14"/>
    <p:sldId id="304" r:id="rId15"/>
    <p:sldId id="289" r:id="rId16"/>
    <p:sldId id="290" r:id="rId17"/>
    <p:sldId id="291" r:id="rId18"/>
    <p:sldId id="305" r:id="rId19"/>
    <p:sldId id="292" r:id="rId20"/>
    <p:sldId id="293" r:id="rId21"/>
    <p:sldId id="295" r:id="rId22"/>
    <p:sldId id="294" r:id="rId23"/>
    <p:sldId id="296" r:id="rId24"/>
    <p:sldId id="306" r:id="rId25"/>
    <p:sldId id="274" r:id="rId26"/>
  </p:sldIdLst>
  <p:sldSz cx="9144000" cy="6858000" type="screen4x3"/>
  <p:notesSz cx="6858000" cy="9144000"/>
  <p:embeddedFontLst>
    <p:embeddedFont>
      <p:font typeface="a고딕16" panose="02020600000000000000" pitchFamily="18" charset="-127"/>
      <p:regular r:id="rId28"/>
    </p:embeddedFont>
    <p:embeddedFont>
      <p:font typeface="a고딕12" panose="02020600000000000000" pitchFamily="18" charset="-127"/>
      <p:regular r:id="rId29"/>
    </p:embeddedFont>
    <p:embeddedFont>
      <p:font typeface="나눔바른고딕 UltraLight" panose="020B0603020101020101" pitchFamily="50" charset="-127"/>
      <p:regular r:id="rId30"/>
    </p:embeddedFont>
    <p:embeddedFont>
      <p:font typeface="맑은 고딕" panose="020B0503020000020004" pitchFamily="50" charset="-127"/>
      <p:regular r:id="rId31"/>
      <p:bold r:id="rId32"/>
    </p:embeddedFont>
    <p:embeddedFont>
      <p:font typeface="맑은 고딕 Semilight" panose="020B0502040204020203" pitchFamily="50" charset="-127"/>
      <p:regular r:id="rId33"/>
    </p:embeddedFont>
    <p:embeddedFont>
      <p:font typeface="a고딕14" panose="02020600000000000000" pitchFamily="18" charset="-127"/>
      <p:regular r:id="rId34"/>
    </p:embeddedFont>
    <p:embeddedFont>
      <p:font typeface="나눔바른고딕" panose="020B0603020101020101" pitchFamily="50" charset="-127"/>
      <p:regular r:id="rId35"/>
      <p:bold r:id="rId3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0037"/>
    <a:srgbClr val="A6A6A6"/>
    <a:srgbClr val="A22619"/>
    <a:srgbClr val="F2F2F2"/>
    <a:srgbClr val="FFFFFF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86750" autoAdjust="0"/>
  </p:normalViewPr>
  <p:slideViewPr>
    <p:cSldViewPr snapToGrid="0">
      <p:cViewPr varScale="1">
        <p:scale>
          <a:sx n="83" d="100"/>
          <a:sy n="83" d="100"/>
        </p:scale>
        <p:origin x="13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B4C18D-713A-4D4F-9427-9905704175F2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E09EDA-3C68-4C7A-B4A2-0DFC41469E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304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>
            <a:extLst>
              <a:ext uri="{FF2B5EF4-FFF2-40B4-BE49-F238E27FC236}">
                <a16:creationId xmlns:a16="http://schemas.microsoft.com/office/drawing/2014/main" id="{E3EB9297-99EC-4D51-B71C-ED5F860CA5B7}"/>
              </a:ext>
            </a:extLst>
          </p:cNvPr>
          <p:cNvGrpSpPr/>
          <p:nvPr userDrawn="1"/>
        </p:nvGrpSpPr>
        <p:grpSpPr>
          <a:xfrm>
            <a:off x="840984" y="1272433"/>
            <a:ext cx="7462031" cy="4556867"/>
            <a:chOff x="840984" y="938326"/>
            <a:chExt cx="7462031" cy="4556867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19775B5-81E0-4AE7-AF25-EB3232F4B8C2}"/>
                </a:ext>
              </a:extLst>
            </p:cNvPr>
            <p:cNvSpPr/>
            <p:nvPr userDrawn="1"/>
          </p:nvSpPr>
          <p:spPr>
            <a:xfrm>
              <a:off x="840984" y="938326"/>
              <a:ext cx="7462031" cy="4556867"/>
            </a:xfrm>
            <a:prstGeom prst="rect">
              <a:avLst/>
            </a:prstGeom>
            <a:solidFill>
              <a:srgbClr val="D300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9A6DE94-C275-411F-80EF-E3C2845CF73E}"/>
                </a:ext>
              </a:extLst>
            </p:cNvPr>
            <p:cNvSpPr txBox="1"/>
            <p:nvPr userDrawn="1"/>
          </p:nvSpPr>
          <p:spPr>
            <a:xfrm>
              <a:off x="840984" y="1120559"/>
              <a:ext cx="7462031" cy="29854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ko-KR" sz="11000">
                  <a:solidFill>
                    <a:srgbClr val="FFFFFF"/>
                  </a:solidFill>
                  <a:latin typeface="나눔바른고딕 UltraLight" panose="00000300000000000000" pitchFamily="2" charset="-127"/>
                  <a:ea typeface="나눔바른고딕 UltraLight" panose="00000300000000000000" pitchFamily="2" charset="-127"/>
                  <a:cs typeface="맑은 고딕 Semilight" panose="020B0502040204020203" pitchFamily="50" charset="-127"/>
                </a:rPr>
                <a:t>Deep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12400">
                  <a:solidFill>
                    <a:srgbClr val="FFFFFF"/>
                  </a:solidFill>
                  <a:latin typeface="나눔바른고딕 UltraLight" panose="00000300000000000000" pitchFamily="2" charset="-127"/>
                  <a:ea typeface="나눔바른고딕 UltraLight" panose="00000300000000000000" pitchFamily="2" charset="-127"/>
                  <a:cs typeface="맑은 고딕 Semilight" panose="020B0502040204020203" pitchFamily="50" charset="-127"/>
                </a:rPr>
                <a:t>Learning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E1759E9-D509-48F3-8C8B-9100586C3C4A}"/>
                </a:ext>
              </a:extLst>
            </p:cNvPr>
            <p:cNvSpPr txBox="1"/>
            <p:nvPr userDrawn="1"/>
          </p:nvSpPr>
          <p:spPr>
            <a:xfrm>
              <a:off x="967155" y="3779328"/>
              <a:ext cx="720969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ko-KR" sz="5600">
                  <a:solidFill>
                    <a:srgbClr val="FFFFFF"/>
                  </a:solidFill>
                  <a:latin typeface="나눔바른고딕 UltraLight" panose="00000300000000000000" pitchFamily="2" charset="-127"/>
                  <a:ea typeface="나눔바른고딕 UltraLight" panose="00000300000000000000" pitchFamily="2" charset="-127"/>
                  <a:cs typeface="맑은 고딕 Semilight" panose="020B0502040204020203" pitchFamily="50" charset="-127"/>
                </a:rPr>
                <a:t>from Scratch</a:t>
              </a:r>
            </a:p>
          </p:txBody>
        </p: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9E344018-A5B7-4C27-9B7E-0D529153DC90}"/>
                </a:ext>
              </a:extLst>
            </p:cNvPr>
            <p:cNvCxnSpPr/>
            <p:nvPr userDrawn="1"/>
          </p:nvCxnSpPr>
          <p:spPr>
            <a:xfrm>
              <a:off x="1090246" y="4733435"/>
              <a:ext cx="699867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EC5FF68-94F4-49F0-BCC1-93E2806F9992}"/>
                </a:ext>
              </a:extLst>
            </p:cNvPr>
            <p:cNvSpPr txBox="1"/>
            <p:nvPr userDrawn="1"/>
          </p:nvSpPr>
          <p:spPr>
            <a:xfrm>
              <a:off x="1002323" y="4819541"/>
              <a:ext cx="7139354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ko-KR" altLang="en-US" sz="3200">
                  <a:solidFill>
                    <a:srgbClr val="FFFFF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맑은 고딕 Semilight" panose="020B0502040204020203" pitchFamily="50" charset="-127"/>
                </a:rPr>
                <a:t>밑바닥부터 시작하는 딥러닝</a:t>
              </a:r>
              <a:endParaRPr lang="en-US" altLang="ko-KR" sz="320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맑은 고딕 Semilight" panose="020B0502040204020203" pitchFamily="50" charset="-127"/>
              </a:endParaRPr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9007839-4E1C-4995-98BA-8C251F16233B}"/>
              </a:ext>
            </a:extLst>
          </p:cNvPr>
          <p:cNvSpPr/>
          <p:nvPr userDrawn="1"/>
        </p:nvSpPr>
        <p:spPr>
          <a:xfrm>
            <a:off x="840983" y="0"/>
            <a:ext cx="7462031" cy="521961"/>
          </a:xfrm>
          <a:prstGeom prst="rect">
            <a:avLst/>
          </a:prstGeom>
          <a:solidFill>
            <a:srgbClr val="D30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413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>
            <a:extLst>
              <a:ext uri="{FF2B5EF4-FFF2-40B4-BE49-F238E27FC236}">
                <a16:creationId xmlns:a16="http://schemas.microsoft.com/office/drawing/2014/main" id="{E3EB9297-99EC-4D51-B71C-ED5F860CA5B7}"/>
              </a:ext>
            </a:extLst>
          </p:cNvPr>
          <p:cNvGrpSpPr/>
          <p:nvPr userDrawn="1"/>
        </p:nvGrpSpPr>
        <p:grpSpPr>
          <a:xfrm>
            <a:off x="840984" y="929533"/>
            <a:ext cx="7462030" cy="3516603"/>
            <a:chOff x="840984" y="938326"/>
            <a:chExt cx="7462031" cy="4556867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19775B5-81E0-4AE7-AF25-EB3232F4B8C2}"/>
                </a:ext>
              </a:extLst>
            </p:cNvPr>
            <p:cNvSpPr/>
            <p:nvPr userDrawn="1"/>
          </p:nvSpPr>
          <p:spPr>
            <a:xfrm>
              <a:off x="840984" y="938326"/>
              <a:ext cx="7462031" cy="4556867"/>
            </a:xfrm>
            <a:prstGeom prst="rect">
              <a:avLst/>
            </a:prstGeom>
            <a:solidFill>
              <a:srgbClr val="D300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9A6DE94-C275-411F-80EF-E3C2845CF73E}"/>
                </a:ext>
              </a:extLst>
            </p:cNvPr>
            <p:cNvSpPr txBox="1"/>
            <p:nvPr userDrawn="1"/>
          </p:nvSpPr>
          <p:spPr>
            <a:xfrm>
              <a:off x="840984" y="1120558"/>
              <a:ext cx="7462031" cy="27997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ko-KR" sz="8000">
                  <a:solidFill>
                    <a:srgbClr val="FFFFFF"/>
                  </a:solidFill>
                  <a:latin typeface="나눔바른고딕 UltraLight" panose="00000300000000000000" pitchFamily="2" charset="-127"/>
                  <a:ea typeface="나눔바른고딕 UltraLight" panose="00000300000000000000" pitchFamily="2" charset="-127"/>
                  <a:cs typeface="맑은 고딕 Semilight" panose="020B0502040204020203" pitchFamily="50" charset="-127"/>
                </a:rPr>
                <a:t>Deep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8800">
                  <a:solidFill>
                    <a:srgbClr val="FFFFFF"/>
                  </a:solidFill>
                  <a:latin typeface="나눔바른고딕 UltraLight" panose="00000300000000000000" pitchFamily="2" charset="-127"/>
                  <a:ea typeface="나눔바른고딕 UltraLight" panose="00000300000000000000" pitchFamily="2" charset="-127"/>
                  <a:cs typeface="맑은 고딕 Semilight" panose="020B0502040204020203" pitchFamily="50" charset="-127"/>
                </a:rPr>
                <a:t>Learning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E1759E9-D509-48F3-8C8B-9100586C3C4A}"/>
                </a:ext>
              </a:extLst>
            </p:cNvPr>
            <p:cNvSpPr txBox="1"/>
            <p:nvPr userDrawn="1"/>
          </p:nvSpPr>
          <p:spPr>
            <a:xfrm>
              <a:off x="967155" y="3779329"/>
              <a:ext cx="7209692" cy="9970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ko-KR" sz="4400">
                  <a:solidFill>
                    <a:srgbClr val="FFFFFF"/>
                  </a:solidFill>
                  <a:latin typeface="나눔바른고딕 UltraLight" panose="00000300000000000000" pitchFamily="2" charset="-127"/>
                  <a:ea typeface="나눔바른고딕 UltraLight" panose="00000300000000000000" pitchFamily="2" charset="-127"/>
                  <a:cs typeface="맑은 고딕 Semilight" panose="020B0502040204020203" pitchFamily="50" charset="-127"/>
                </a:rPr>
                <a:t>from Scratch</a:t>
              </a:r>
            </a:p>
          </p:txBody>
        </p: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9E344018-A5B7-4C27-9B7E-0D529153DC90}"/>
                </a:ext>
              </a:extLst>
            </p:cNvPr>
            <p:cNvCxnSpPr/>
            <p:nvPr userDrawn="1"/>
          </p:nvCxnSpPr>
          <p:spPr>
            <a:xfrm>
              <a:off x="1090246" y="4733435"/>
              <a:ext cx="699867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EC5FF68-94F4-49F0-BCC1-93E2806F9992}"/>
                </a:ext>
              </a:extLst>
            </p:cNvPr>
            <p:cNvSpPr txBox="1"/>
            <p:nvPr userDrawn="1"/>
          </p:nvSpPr>
          <p:spPr>
            <a:xfrm>
              <a:off x="1002323" y="4819541"/>
              <a:ext cx="7139353" cy="5184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ko-KR" altLang="en-US" sz="2000">
                  <a:solidFill>
                    <a:srgbClr val="FFFFF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맑은 고딕 Semilight" panose="020B0502040204020203" pitchFamily="50" charset="-127"/>
                </a:rPr>
                <a:t>밑바닥부터 시작하는 딥러닝</a:t>
              </a:r>
              <a:endParaRPr lang="en-US" altLang="ko-KR" sz="200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맑은 고딕 Semilight" panose="020B0502040204020203" pitchFamily="50" charset="-127"/>
              </a:endParaRPr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9007839-4E1C-4995-98BA-8C251F16233B}"/>
              </a:ext>
            </a:extLst>
          </p:cNvPr>
          <p:cNvSpPr/>
          <p:nvPr userDrawn="1"/>
        </p:nvSpPr>
        <p:spPr>
          <a:xfrm>
            <a:off x="840983" y="0"/>
            <a:ext cx="7462031" cy="521961"/>
          </a:xfrm>
          <a:prstGeom prst="rect">
            <a:avLst/>
          </a:prstGeom>
          <a:solidFill>
            <a:srgbClr val="D30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CE54BF03-1B7D-48B7-81F5-F1EF58BB91CF}"/>
              </a:ext>
            </a:extLst>
          </p:cNvPr>
          <p:cNvCxnSpPr>
            <a:cxnSpLocks/>
          </p:cNvCxnSpPr>
          <p:nvPr userDrawn="1"/>
        </p:nvCxnSpPr>
        <p:spPr>
          <a:xfrm>
            <a:off x="967155" y="5567187"/>
            <a:ext cx="720969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5">
            <a:extLst>
              <a:ext uri="{FF2B5EF4-FFF2-40B4-BE49-F238E27FC236}">
                <a16:creationId xmlns:a16="http://schemas.microsoft.com/office/drawing/2014/main" id="{2DDA3937-4DB4-444E-B559-09235D5BF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155" y="5462770"/>
            <a:ext cx="7209691" cy="960925"/>
          </a:xfrm>
        </p:spPr>
        <p:txBody>
          <a:bodyPr/>
          <a:lstStyle>
            <a:lvl1pPr>
              <a:defRPr b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pPr>
              <a:lnSpc>
                <a:spcPct val="100000"/>
              </a:lnSpc>
            </a:pPr>
            <a:endParaRPr lang="en-US" altLang="ko-KR" sz="4400">
              <a:solidFill>
                <a:srgbClr val="FFFFFF"/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  <a:cs typeface="맑은 고딕 Semilight" panose="020B0502040204020203" pitchFamily="50" charset="-127"/>
            </a:endParaRPr>
          </a:p>
        </p:txBody>
      </p:sp>
      <p:sp>
        <p:nvSpPr>
          <p:cNvPr id="32" name="텍스트 개체 틀 8">
            <a:extLst>
              <a:ext uri="{FF2B5EF4-FFF2-40B4-BE49-F238E27FC236}">
                <a16:creationId xmlns:a16="http://schemas.microsoft.com/office/drawing/2014/main" id="{C3A27243-B9EB-483A-86E9-38934ADF073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67155" y="4682019"/>
            <a:ext cx="7209691" cy="783275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altLang="ko-KR" sz="4400" noProof="0">
                <a:solidFill>
                  <a:schemeClr val="tx1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  <a:cs typeface="맑은 고딕 Semilight" panose="020B0502040204020203" pitchFamily="50" charset="-127"/>
              </a:defRPr>
            </a:lvl1pPr>
          </a:lstStyle>
          <a:p>
            <a:pPr marL="228600" lvl="0" indent="-228600">
              <a:lnSpc>
                <a:spcPct val="100000"/>
              </a:lnSpc>
              <a:spcBef>
                <a:spcPct val="0"/>
              </a:spcBef>
            </a:pPr>
            <a:r>
              <a:rPr kumimoji="0" lang="en-US" altLang="ko-KR" sz="4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바른고딕 UltraLight" panose="00000300000000000000" pitchFamily="2" charset="-127"/>
                <a:ea typeface="나눔바른고딕 UltraLight" panose="00000300000000000000" pitchFamily="2" charset="-127"/>
                <a:cs typeface="맑은 고딕 Semilight" panose="020B0502040204020203" pitchFamily="50" charset="-127"/>
              </a:rPr>
              <a:t>Chapter #</a:t>
            </a:r>
          </a:p>
        </p:txBody>
      </p:sp>
    </p:spTree>
    <p:extLst>
      <p:ext uri="{BB962C8B-B14F-4D97-AF65-F5344CB8AC3E}">
        <p14:creationId xmlns:p14="http://schemas.microsoft.com/office/powerpoint/2010/main" val="1845505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A19775B5-81E0-4AE7-AF25-EB3232F4B8C2}"/>
              </a:ext>
            </a:extLst>
          </p:cNvPr>
          <p:cNvSpPr/>
          <p:nvPr userDrawn="1"/>
        </p:nvSpPr>
        <p:spPr>
          <a:xfrm>
            <a:off x="840984" y="929533"/>
            <a:ext cx="7462030" cy="4504113"/>
          </a:xfrm>
          <a:prstGeom prst="rect">
            <a:avLst/>
          </a:prstGeom>
          <a:solidFill>
            <a:srgbClr val="D30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9A6DE94-C275-411F-80EF-E3C2845CF73E}"/>
              </a:ext>
            </a:extLst>
          </p:cNvPr>
          <p:cNvSpPr txBox="1"/>
          <p:nvPr userDrawn="1"/>
        </p:nvSpPr>
        <p:spPr>
          <a:xfrm>
            <a:off x="840984" y="1070164"/>
            <a:ext cx="7462030" cy="222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8000">
                <a:solidFill>
                  <a:srgbClr val="FFFFFF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  <a:cs typeface="맑은 고딕 Semilight" panose="020B0502040204020203" pitchFamily="50" charset="-127"/>
              </a:rPr>
              <a:t>Machine</a:t>
            </a:r>
          </a:p>
          <a:p>
            <a:pPr>
              <a:lnSpc>
                <a:spcPct val="80000"/>
              </a:lnSpc>
            </a:pPr>
            <a:r>
              <a:rPr lang="en-US" altLang="ko-KR" sz="8800">
                <a:solidFill>
                  <a:srgbClr val="FFFFFF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  <a:cs typeface="맑은 고딕 Semilight" panose="020B0502040204020203" pitchFamily="50" charset="-127"/>
              </a:rPr>
              <a:t>Learning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9E344018-A5B7-4C27-9B7E-0D529153DC90}"/>
              </a:ext>
            </a:extLst>
          </p:cNvPr>
          <p:cNvCxnSpPr>
            <a:cxnSpLocks/>
          </p:cNvCxnSpPr>
          <p:nvPr userDrawn="1"/>
        </p:nvCxnSpPr>
        <p:spPr>
          <a:xfrm>
            <a:off x="967155" y="4212184"/>
            <a:ext cx="720969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9007839-4E1C-4995-98BA-8C251F16233B}"/>
              </a:ext>
            </a:extLst>
          </p:cNvPr>
          <p:cNvSpPr/>
          <p:nvPr userDrawn="1"/>
        </p:nvSpPr>
        <p:spPr>
          <a:xfrm>
            <a:off x="840983" y="0"/>
            <a:ext cx="7462031" cy="521961"/>
          </a:xfrm>
          <a:prstGeom prst="rect">
            <a:avLst/>
          </a:prstGeom>
          <a:solidFill>
            <a:srgbClr val="D30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FE96A499-E2CB-47CC-8357-BBBE85C0E340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967155" y="4342453"/>
            <a:ext cx="7209691" cy="960925"/>
          </a:xfrm>
        </p:spPr>
        <p:txBody>
          <a:bodyPr/>
          <a:lstStyle>
            <a:lvl1pPr>
              <a:defRPr b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pPr>
              <a:lnSpc>
                <a:spcPct val="100000"/>
              </a:lnSpc>
            </a:pPr>
            <a:endParaRPr lang="en-US" altLang="ko-KR" sz="4400">
              <a:solidFill>
                <a:srgbClr val="FFFFFF"/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  <a:cs typeface="맑은 고딕 Semilight" panose="020B0502040204020203" pitchFamily="50" charset="-127"/>
            </a:endParaRP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D53680B5-AAE3-47FC-A5A1-8A6255C82A23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967155" y="3327016"/>
            <a:ext cx="7209691" cy="783275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altLang="ko-KR" sz="4400" noProof="0">
                <a:solidFill>
                  <a:srgbClr val="FFFFFF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  <a:cs typeface="맑은 고딕 Semilight" panose="020B0502040204020203" pitchFamily="50" charset="-127"/>
              </a:defRPr>
            </a:lvl1pPr>
          </a:lstStyle>
          <a:p>
            <a:pPr marL="228600" lvl="0" indent="-228600">
              <a:lnSpc>
                <a:spcPct val="100000"/>
              </a:lnSpc>
              <a:spcBef>
                <a:spcPct val="0"/>
              </a:spcBef>
            </a:pPr>
            <a:r>
              <a:rPr kumimoji="0" lang="en-US" altLang="ko-KR" sz="4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바른고딕 UltraLight" panose="00000300000000000000" pitchFamily="2" charset="-127"/>
                <a:ea typeface="나눔바른고딕 UltraLight" panose="00000300000000000000" pitchFamily="2" charset="-127"/>
                <a:cs typeface="맑은 고딕 Semilight" panose="020B0502040204020203" pitchFamily="50" charset="-127"/>
              </a:rPr>
              <a:t>Chapter #</a:t>
            </a:r>
          </a:p>
        </p:txBody>
      </p:sp>
    </p:spTree>
    <p:extLst>
      <p:ext uri="{BB962C8B-B14F-4D97-AF65-F5344CB8AC3E}">
        <p14:creationId xmlns:p14="http://schemas.microsoft.com/office/powerpoint/2010/main" val="1880782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EE166D9-1F40-4411-A037-142EC1E7E0A8}"/>
              </a:ext>
            </a:extLst>
          </p:cNvPr>
          <p:cNvSpPr/>
          <p:nvPr userDrawn="1"/>
        </p:nvSpPr>
        <p:spPr>
          <a:xfrm>
            <a:off x="2" y="0"/>
            <a:ext cx="8276628" cy="803604"/>
          </a:xfrm>
          <a:prstGeom prst="rect">
            <a:avLst/>
          </a:prstGeom>
          <a:solidFill>
            <a:srgbClr val="D30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A596287-E66B-4F65-9EC9-8278EE142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867572"/>
            <a:ext cx="8534402" cy="5819405"/>
          </a:xfrm>
        </p:spPr>
        <p:txBody>
          <a:bodyPr wrap="square" lIns="36000" tIns="36000" rIns="36000" bIns="36000">
            <a:spAutoFit/>
          </a:bodyPr>
          <a:lstStyle>
            <a:lvl1pPr marL="271463" indent="-271463" latinLnBrk="0">
              <a:lnSpc>
                <a:spcPct val="130000"/>
              </a:lnSpc>
              <a:spcBef>
                <a:spcPts val="0"/>
              </a:spcBef>
              <a:spcAft>
                <a:spcPts val="500"/>
              </a:spcAft>
              <a:buFont typeface="Wingdings" panose="05000000000000000000" pitchFamily="2" charset="2"/>
              <a:buChar char="§"/>
              <a:defRPr sz="2600">
                <a:latin typeface="a고딕14" panose="02020600000000000000" pitchFamily="18" charset="-127"/>
                <a:ea typeface="a고딕14" panose="02020600000000000000" pitchFamily="18" charset="-127"/>
              </a:defRPr>
            </a:lvl1pPr>
            <a:lvl2pPr marL="534988" indent="-228600" latinLnBrk="0">
              <a:lnSpc>
                <a:spcPct val="130000"/>
              </a:lnSpc>
              <a:spcBef>
                <a:spcPts val="0"/>
              </a:spcBef>
              <a:spcAft>
                <a:spcPts val="500"/>
              </a:spcAft>
              <a:defRPr>
                <a:latin typeface="a고딕12" panose="02020600000000000000" pitchFamily="18" charset="-127"/>
                <a:ea typeface="a고딕12" panose="02020600000000000000" pitchFamily="18" charset="-127"/>
              </a:defRPr>
            </a:lvl2pPr>
            <a:lvl3pPr marL="803275" indent="-228600" latinLnBrk="0">
              <a:lnSpc>
                <a:spcPct val="130000"/>
              </a:lnSpc>
              <a:spcBef>
                <a:spcPts val="0"/>
              </a:spcBef>
              <a:spcAft>
                <a:spcPts val="500"/>
              </a:spcAft>
              <a:buFont typeface="나눔바른고딕 UltraLight" panose="020B0603020101020101" pitchFamily="50" charset="-127"/>
              <a:buChar char="-"/>
              <a:defRPr sz="2200">
                <a:latin typeface="a고딕12" panose="02020600000000000000" pitchFamily="18" charset="-127"/>
                <a:ea typeface="a고딕12" panose="02020600000000000000" pitchFamily="18" charset="-127"/>
              </a:defRPr>
            </a:lvl3pPr>
            <a:lvl4pPr marL="1081088" indent="-228600" latinLnBrk="0">
              <a:lnSpc>
                <a:spcPct val="130000"/>
              </a:lnSpc>
              <a:spcBef>
                <a:spcPts val="0"/>
              </a:spcBef>
              <a:spcAft>
                <a:spcPts val="500"/>
              </a:spcAft>
              <a:buFont typeface="a고딕12" panose="02020600000000000000" pitchFamily="18" charset="-127"/>
              <a:buChar char="*"/>
              <a:defRPr sz="2000">
                <a:latin typeface="a고딕12" panose="02020600000000000000" pitchFamily="18" charset="-127"/>
                <a:ea typeface="a고딕12" panose="02020600000000000000" pitchFamily="18" charset="-127"/>
              </a:defRPr>
            </a:lvl4pPr>
            <a:lvl5pPr marL="1119188" indent="0" latinLnBrk="0">
              <a:lnSpc>
                <a:spcPct val="130000"/>
              </a:lnSpc>
              <a:spcBef>
                <a:spcPts val="0"/>
              </a:spcBef>
              <a:spcAft>
                <a:spcPts val="500"/>
              </a:spcAft>
              <a:buNone/>
              <a:defRPr>
                <a:latin typeface="a고딕12" panose="02020600000000000000" pitchFamily="18" charset="-127"/>
                <a:ea typeface="a고딕12" panose="02020600000000000000" pitchFamily="18" charset="-127"/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  <a:endParaRPr lang="en-US" altLang="ko-KR"/>
          </a:p>
          <a:p>
            <a:pPr lvl="3"/>
            <a:endParaRPr lang="en-US"/>
          </a:p>
          <a:p>
            <a:pPr lvl="3"/>
            <a:endParaRPr lang="en-US"/>
          </a:p>
          <a:p>
            <a:pPr lvl="3"/>
            <a:endParaRPr lang="en-US"/>
          </a:p>
          <a:p>
            <a:pPr lvl="3"/>
            <a:endParaRPr lang="en-US"/>
          </a:p>
          <a:p>
            <a:pPr lvl="3"/>
            <a:endParaRPr lang="en-US"/>
          </a:p>
          <a:p>
            <a:pPr lvl="3"/>
            <a:endParaRPr lang="en-US"/>
          </a:p>
          <a:p>
            <a:pPr lvl="3"/>
            <a:endParaRPr lang="en-US"/>
          </a:p>
          <a:p>
            <a:pPr lvl="3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1" y="0"/>
            <a:ext cx="7647980" cy="803604"/>
          </a:xfrm>
        </p:spPr>
        <p:txBody>
          <a:bodyPr>
            <a:normAutofit/>
          </a:bodyPr>
          <a:lstStyle>
            <a:lvl1pPr>
              <a:defRPr sz="3600" b="0">
                <a:solidFill>
                  <a:schemeClr val="bg1"/>
                </a:solidFill>
                <a:latin typeface="a고딕16" panose="02020600000000000000" pitchFamily="18" charset="-127"/>
                <a:ea typeface="a고딕16" panose="02020600000000000000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807C065F-4972-4539-8075-F4C764423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6630" y="-1"/>
            <a:ext cx="858134" cy="803606"/>
          </a:xfrm>
        </p:spPr>
        <p:txBody>
          <a:bodyPr/>
          <a:lstStyle>
            <a:lvl1pPr algn="ctr">
              <a:defRPr sz="2000" spc="0" baseline="0">
                <a:latin typeface="+mj-ea"/>
                <a:ea typeface="+mj-ea"/>
              </a:defRPr>
            </a:lvl1pPr>
          </a:lstStyle>
          <a:p>
            <a:fld id="{34DD5B13-C563-48AC-87E4-49F2C42F73E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63199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0857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D5B13-C563-48AC-87E4-49F2C42F7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739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1" r:id="rId2"/>
    <p:sldLayoutId id="2147483669" r:id="rId3"/>
    <p:sldLayoutId id="2147483670" r:id="rId4"/>
    <p:sldLayoutId id="2147483667" r:id="rId5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E18459-0BEF-4C40-AF3A-DF79BE56C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155" y="4342453"/>
            <a:ext cx="7209691" cy="960925"/>
          </a:xfrm>
        </p:spPr>
        <p:txBody>
          <a:bodyPr/>
          <a:lstStyle/>
          <a:p>
            <a:r>
              <a:rPr lang="ko-KR" altLang="en-US" dirty="0" err="1"/>
              <a:t>딥러닝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AA47FC-04BA-41E4-84DF-64849F516E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Chapter 8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540961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89C6705-5B6F-435C-9BD1-84B268170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867572"/>
            <a:ext cx="8534402" cy="506668"/>
          </a:xfrm>
        </p:spPr>
        <p:txBody>
          <a:bodyPr/>
          <a:lstStyle/>
          <a:p>
            <a:pPr lvl="1"/>
            <a:r>
              <a:rPr lang="en-US" altLang="ko-KR" dirty="0" err="1"/>
              <a:t>ResNet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68742D8-E423-46CD-B40C-BA795BAE0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8.2  </a:t>
            </a:r>
            <a:r>
              <a:rPr lang="ko-KR" altLang="en-US" dirty="0" err="1"/>
              <a:t>딥러닝의</a:t>
            </a:r>
            <a:r>
              <a:rPr lang="ko-KR" altLang="en-US" dirty="0"/>
              <a:t> 초기역사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DF890BF-2ABD-4643-8706-A5D8E04CB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D5B13-C563-48AC-87E4-49F2C42F73EC}" type="slidenum">
              <a:rPr lang="ko-KR" altLang="en-US" smtClean="0"/>
              <a:pPr/>
              <a:t>10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9882790-09FD-40E0-9BDA-F2130727CB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520" y="2142259"/>
            <a:ext cx="5736242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916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89C6705-5B6F-435C-9BD1-84B268170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867572"/>
            <a:ext cx="8534402" cy="2817557"/>
          </a:xfrm>
        </p:spPr>
        <p:txBody>
          <a:bodyPr/>
          <a:lstStyle/>
          <a:p>
            <a:pPr lvl="1"/>
            <a:r>
              <a:rPr lang="ko-KR" altLang="en-US"/>
              <a:t>전이 학습</a:t>
            </a:r>
            <a:endParaRPr lang="en-US" altLang="ko-KR"/>
          </a:p>
          <a:p>
            <a:pPr lvl="2"/>
            <a:r>
              <a:rPr lang="ko-KR" altLang="en-US"/>
              <a:t>학습된 가중치를 다른 신경망에 복사한 다음</a:t>
            </a:r>
            <a:r>
              <a:rPr lang="en-US" altLang="ko-KR"/>
              <a:t>, </a:t>
            </a:r>
            <a:r>
              <a:rPr lang="ko-KR" altLang="en-US"/>
              <a:t>그 상태로 재학습을 수행함</a:t>
            </a:r>
            <a:r>
              <a:rPr lang="en-US" altLang="ko-KR"/>
              <a:t>. </a:t>
            </a:r>
            <a:r>
              <a:rPr lang="ko-KR" altLang="en-US"/>
              <a:t>예를 들어 </a:t>
            </a:r>
            <a:r>
              <a:rPr lang="en-US" altLang="ko-KR"/>
              <a:t>VGG</a:t>
            </a:r>
            <a:r>
              <a:rPr lang="ko-KR" altLang="en-US"/>
              <a:t>와 구성이 같은 신경망을 준비하고</a:t>
            </a:r>
            <a:r>
              <a:rPr lang="en-US" altLang="ko-KR"/>
              <a:t>, </a:t>
            </a:r>
            <a:r>
              <a:rPr lang="ko-KR" altLang="en-US"/>
              <a:t>미리 학습된 가중치를 초깃값으로 설정한 후</a:t>
            </a:r>
            <a:r>
              <a:rPr lang="en-US" altLang="ko-KR"/>
              <a:t>, </a:t>
            </a:r>
            <a:r>
              <a:rPr lang="ko-KR" altLang="en-US"/>
              <a:t>새로운 데이터셋을 대상으로 재학습 수행한다</a:t>
            </a:r>
            <a:r>
              <a:rPr lang="en-US" altLang="ko-KR"/>
              <a:t>. </a:t>
            </a:r>
            <a:r>
              <a:rPr lang="ko-KR" altLang="en-US"/>
              <a:t>전이 학습은 보유한 데이터셋이 적을 때 특히 유용한 방법이다</a:t>
            </a:r>
            <a:r>
              <a:rPr lang="en-US" altLang="ko-KR"/>
              <a:t>.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68742D8-E423-46CD-B40C-BA795BAE0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8.2  </a:t>
            </a:r>
            <a:r>
              <a:rPr lang="ko-KR" altLang="en-US"/>
              <a:t>딥러닝의 초기역사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DF890BF-2ABD-4643-8706-A5D8E04CB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D5B13-C563-48AC-87E4-49F2C42F73EC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916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F692C70-DEAC-49B0-8C92-716E697D1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867572"/>
            <a:ext cx="8534402" cy="2105567"/>
          </a:xfrm>
        </p:spPr>
        <p:txBody>
          <a:bodyPr/>
          <a:lstStyle/>
          <a:p>
            <a:r>
              <a:rPr lang="ko-KR" altLang="en-US"/>
              <a:t>풀어야 할 숙제</a:t>
            </a:r>
            <a:endParaRPr lang="en-US" altLang="ko-KR"/>
          </a:p>
          <a:p>
            <a:pPr lvl="1"/>
            <a:r>
              <a:rPr lang="ko-KR" altLang="en-US"/>
              <a:t>어떠한 처리에 시간이 소요되는가</a:t>
            </a:r>
            <a:r>
              <a:rPr lang="en-US" altLang="ko-KR"/>
              <a:t>?</a:t>
            </a:r>
          </a:p>
          <a:p>
            <a:pPr lvl="2"/>
            <a:r>
              <a:rPr lang="en-US" altLang="ko-KR"/>
              <a:t>Alexnet</a:t>
            </a:r>
            <a:r>
              <a:rPr lang="ko-KR" altLang="en-US"/>
              <a:t>에서는 오랜 시간을 합성곱 계층에서 소요</a:t>
            </a:r>
            <a:endParaRPr lang="en-US" altLang="ko-KR"/>
          </a:p>
          <a:p>
            <a:pPr lvl="2"/>
            <a:r>
              <a:rPr lang="ko-KR" altLang="en-US"/>
              <a:t>합성곱 계층에서 </a:t>
            </a:r>
            <a:r>
              <a:rPr lang="en-US" altLang="ko-KR"/>
              <a:t>GPU</a:t>
            </a:r>
            <a:r>
              <a:rPr lang="ko-KR" altLang="en-US"/>
              <a:t>는 </a:t>
            </a:r>
            <a:r>
              <a:rPr lang="en-US" altLang="ko-KR"/>
              <a:t>95% CPU</a:t>
            </a:r>
            <a:r>
              <a:rPr lang="ko-KR" altLang="en-US"/>
              <a:t>는 </a:t>
            </a:r>
            <a:r>
              <a:rPr lang="en-US" altLang="ko-KR"/>
              <a:t>89%</a:t>
            </a:r>
            <a:r>
              <a:rPr lang="ko-KR" altLang="en-US"/>
              <a:t>소요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7C4C620-EDF3-41A4-80CE-E33FCFFC6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8.3  </a:t>
            </a:r>
            <a:r>
              <a:rPr lang="ko-KR" altLang="en-US"/>
              <a:t>더 빠르게</a:t>
            </a:r>
            <a:r>
              <a:rPr lang="en-US" altLang="ko-KR"/>
              <a:t>(</a:t>
            </a:r>
            <a:r>
              <a:rPr lang="ko-KR" altLang="en-US"/>
              <a:t>딥러닝 고속화</a:t>
            </a:r>
            <a:r>
              <a:rPr lang="en-US" altLang="ko-KR"/>
              <a:t>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530690-5648-49E5-AFB2-7DC7B0B16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D5B13-C563-48AC-87E4-49F2C42F73EC}" type="slidenum">
              <a:rPr lang="ko-KR" altLang="en-US" smtClean="0"/>
              <a:pPr/>
              <a:t>12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0CF9CCF-68A4-4C57-BA24-F1C0B59549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009" y="3379614"/>
            <a:ext cx="7731983" cy="267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556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4381991-BCE0-453D-9310-0BC6386E1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867572"/>
            <a:ext cx="8534402" cy="2115314"/>
          </a:xfrm>
        </p:spPr>
        <p:txBody>
          <a:bodyPr/>
          <a:lstStyle/>
          <a:p>
            <a:r>
              <a:rPr lang="en-US" altLang="ko-KR" dirty="0"/>
              <a:t>GPU</a:t>
            </a:r>
            <a:r>
              <a:rPr lang="ko-KR" altLang="en-US" dirty="0"/>
              <a:t>를 </a:t>
            </a:r>
            <a:r>
              <a:rPr lang="ko-KR" altLang="en-US"/>
              <a:t>활용한 고속화</a:t>
            </a:r>
            <a:endParaRPr lang="en-US" altLang="ko-KR" dirty="0"/>
          </a:p>
          <a:p>
            <a:pPr lvl="1"/>
            <a:r>
              <a:rPr lang="ko-KR" altLang="en-US" dirty="0" err="1"/>
              <a:t>딥러닝에서</a:t>
            </a:r>
            <a:r>
              <a:rPr lang="ko-KR" altLang="en-US" dirty="0"/>
              <a:t> 대량의 단일 곱셈</a:t>
            </a:r>
            <a:r>
              <a:rPr lang="en-US" altLang="ko-KR" dirty="0"/>
              <a:t>-</a:t>
            </a:r>
            <a:r>
              <a:rPr lang="ko-KR" altLang="en-US" dirty="0" err="1"/>
              <a:t>누산</a:t>
            </a:r>
            <a:r>
              <a:rPr lang="en-US" altLang="ko-KR" dirty="0"/>
              <a:t>(</a:t>
            </a:r>
            <a:r>
              <a:rPr lang="ko-KR" altLang="en-US" dirty="0"/>
              <a:t>또는 큰 행렬의 내적</a:t>
            </a:r>
            <a:r>
              <a:rPr lang="en-US" altLang="ko-KR" dirty="0"/>
              <a:t>)</a:t>
            </a:r>
            <a:r>
              <a:rPr lang="ko-KR" altLang="en-US" dirty="0"/>
              <a:t>을 수행해야 함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GPU</a:t>
            </a:r>
            <a:r>
              <a:rPr lang="ko-KR" altLang="en-US" dirty="0"/>
              <a:t>는 병렬 연산 처리를 고속으로 수행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1903A7B-F24E-4178-9DF3-24561F9D7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8.3  </a:t>
            </a:r>
            <a:r>
              <a:rPr lang="ko-KR" altLang="en-US" dirty="0"/>
              <a:t>더 빠르게</a:t>
            </a:r>
            <a:r>
              <a:rPr lang="en-US" altLang="ko-KR" dirty="0"/>
              <a:t>(</a:t>
            </a:r>
            <a:r>
              <a:rPr lang="ko-KR" altLang="en-US" dirty="0" err="1"/>
              <a:t>딥러닝</a:t>
            </a:r>
            <a:r>
              <a:rPr lang="ko-KR" altLang="en-US" dirty="0"/>
              <a:t> 고속화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A72939-1855-4FC8-A59A-8CC80D28B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D5B13-C563-48AC-87E4-49F2C42F73EC}" type="slidenum">
              <a:rPr lang="ko-KR" altLang="en-US" smtClean="0"/>
              <a:pPr/>
              <a:t>13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4C64A72-EA01-47E5-9917-90B6CBCE05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528" y="3482080"/>
            <a:ext cx="5168946" cy="2607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642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4381991-BCE0-453D-9310-0BC6386E1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867572"/>
            <a:ext cx="8534402" cy="3711904"/>
          </a:xfrm>
        </p:spPr>
        <p:txBody>
          <a:bodyPr/>
          <a:lstStyle/>
          <a:p>
            <a:r>
              <a:rPr lang="ko-KR" altLang="en-US"/>
              <a:t>분산 학습</a:t>
            </a:r>
            <a:endParaRPr lang="en-US" altLang="ko-KR"/>
          </a:p>
          <a:p>
            <a:pPr lvl="1"/>
            <a:r>
              <a:rPr lang="ko-KR" altLang="en-US"/>
              <a:t>다수의 </a:t>
            </a:r>
            <a:r>
              <a:rPr lang="en-US" altLang="ko-KR" dirty="0"/>
              <a:t>GPU</a:t>
            </a:r>
            <a:r>
              <a:rPr lang="ko-KR" altLang="en-US" dirty="0"/>
              <a:t>와 기기로 계산을 분산</a:t>
            </a:r>
            <a:endParaRPr lang="en-US" altLang="ko-KR" dirty="0"/>
          </a:p>
          <a:p>
            <a:pPr lvl="1"/>
            <a:r>
              <a:rPr lang="en-US" altLang="ko-KR" dirty="0"/>
              <a:t>GPU</a:t>
            </a:r>
            <a:r>
              <a:rPr lang="ko-KR" altLang="en-US" dirty="0"/>
              <a:t>로 계산을 가속해도 심층 신경망에서는 학습에 오랜 시간이 걸림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분산 학습을 지원한 </a:t>
            </a:r>
            <a:r>
              <a:rPr lang="ko-KR" altLang="en-US" dirty="0" err="1"/>
              <a:t>딥러닝</a:t>
            </a:r>
            <a:r>
              <a:rPr lang="ko-KR" altLang="en-US" dirty="0"/>
              <a:t> 프레임워크</a:t>
            </a:r>
            <a:endParaRPr lang="en-US" altLang="ko-KR" dirty="0"/>
          </a:p>
          <a:p>
            <a:pPr lvl="2"/>
            <a:r>
              <a:rPr lang="ko-KR" altLang="en-US" dirty="0"/>
              <a:t>구글의 </a:t>
            </a:r>
            <a:r>
              <a:rPr lang="ko-KR" altLang="en-US" dirty="0" err="1"/>
              <a:t>텐서플로</a:t>
            </a:r>
            <a:endParaRPr lang="en-US" altLang="ko-KR" dirty="0"/>
          </a:p>
          <a:p>
            <a:pPr lvl="2"/>
            <a:r>
              <a:rPr lang="ko-KR" altLang="en-US" dirty="0"/>
              <a:t>마이크로소프트의</a:t>
            </a:r>
            <a:r>
              <a:rPr lang="en-US" altLang="ko-KR" dirty="0"/>
              <a:t> CNTK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1903A7B-F24E-4178-9DF3-24561F9D7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8.3  </a:t>
            </a:r>
            <a:r>
              <a:rPr lang="ko-KR" altLang="en-US" dirty="0"/>
              <a:t>더 빠르게</a:t>
            </a:r>
            <a:r>
              <a:rPr lang="en-US" altLang="ko-KR" dirty="0"/>
              <a:t>(</a:t>
            </a:r>
            <a:r>
              <a:rPr lang="ko-KR" altLang="en-US" dirty="0" err="1"/>
              <a:t>딥러닝</a:t>
            </a:r>
            <a:r>
              <a:rPr lang="ko-KR" altLang="en-US" dirty="0"/>
              <a:t> 고속화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A72939-1855-4FC8-A59A-8CC80D28B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D5B13-C563-48AC-87E4-49F2C42F73EC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3808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451B3E2-E1AE-495A-B874-B9187FF30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867572"/>
            <a:ext cx="8534402" cy="5074585"/>
          </a:xfrm>
        </p:spPr>
        <p:txBody>
          <a:bodyPr/>
          <a:lstStyle/>
          <a:p>
            <a:r>
              <a:rPr lang="ko-KR" altLang="en-US"/>
              <a:t>연산 정밀도와 비트 줄이기</a:t>
            </a:r>
            <a:endParaRPr lang="en-US" altLang="ko-KR"/>
          </a:p>
          <a:p>
            <a:pPr lvl="1"/>
            <a:r>
              <a:rPr lang="ko-KR" altLang="en-US"/>
              <a:t>네트워크로 주고받는 데이터의 비트 수를 최소로 만드는 것</a:t>
            </a:r>
            <a:endParaRPr lang="en-US" altLang="ko-KR"/>
          </a:p>
          <a:p>
            <a:pPr lvl="2"/>
            <a:r>
              <a:rPr lang="ko-KR" altLang="en-US"/>
              <a:t>버스 대역폭 면에서는 </a:t>
            </a:r>
            <a:r>
              <a:rPr lang="en-US" altLang="ko-KR"/>
              <a:t>GPU</a:t>
            </a:r>
            <a:r>
              <a:rPr lang="ko-KR" altLang="en-US"/>
              <a:t>의 버스를 흐르는 데이터가 많아져 한계를 넘어서면 병목이 됨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실수에 대해 많은 비트를 사용할수록 계산에 드는 비용과 메모리 사용량이 늘고 버스 대역폭에 부담</a:t>
            </a:r>
            <a:endParaRPr lang="en-US" altLang="ko-KR"/>
          </a:p>
          <a:p>
            <a:pPr lvl="2"/>
            <a:r>
              <a:rPr lang="ko-KR" altLang="en-US"/>
              <a:t>소수를 표현하는 방식으로 </a:t>
            </a:r>
            <a:r>
              <a:rPr lang="en-US" altLang="ko-KR"/>
              <a:t>16</a:t>
            </a:r>
            <a:r>
              <a:rPr lang="ko-KR" altLang="en-US"/>
              <a:t>비트 반정밀도만 사용해도 학습에 문제가 없음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최근에는 가중치와 중간 데이터를 </a:t>
            </a:r>
            <a:r>
              <a:rPr lang="en-US" altLang="ko-KR"/>
              <a:t>1</a:t>
            </a:r>
            <a:r>
              <a:rPr lang="ko-KR" altLang="en-US"/>
              <a:t>비트로 표현하는 </a:t>
            </a:r>
            <a:r>
              <a:rPr lang="en-US" altLang="ko-KR"/>
              <a:t>Binarized Neural Networks</a:t>
            </a:r>
            <a:r>
              <a:rPr lang="ko-KR" altLang="en-US"/>
              <a:t>라는 방법도 등장</a:t>
            </a:r>
            <a:endParaRPr lang="en-US" altLang="ko-KR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9FB651D-0FB3-47F7-A5EA-3B37B5F83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8.3  </a:t>
            </a:r>
            <a:r>
              <a:rPr lang="ko-KR" altLang="en-US"/>
              <a:t>더 빠르게</a:t>
            </a:r>
            <a:r>
              <a:rPr lang="en-US" altLang="ko-KR"/>
              <a:t>(</a:t>
            </a:r>
            <a:r>
              <a:rPr lang="ko-KR" altLang="en-US"/>
              <a:t>딥러닝 고속화</a:t>
            </a:r>
            <a:r>
              <a:rPr lang="en-US" altLang="ko-KR"/>
              <a:t>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151F9F7-26E6-438E-B929-072845CAB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D5B13-C563-48AC-87E4-49F2C42F73EC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05863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49AB062-0ED1-4E30-8C90-CDE9DAD78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867572"/>
            <a:ext cx="8534402" cy="4162541"/>
          </a:xfrm>
        </p:spPr>
        <p:txBody>
          <a:bodyPr/>
          <a:lstStyle/>
          <a:p>
            <a:r>
              <a:rPr lang="ko-KR" altLang="en-US"/>
              <a:t>사물 검출</a:t>
            </a:r>
            <a:endParaRPr lang="en-US" altLang="ko-KR"/>
          </a:p>
          <a:p>
            <a:pPr lvl="1"/>
            <a:r>
              <a:rPr lang="ko-KR" altLang="en-US"/>
              <a:t>이미지 속에 담긴 사물의 위치와 종류를 알아내는 기술</a:t>
            </a:r>
            <a:endParaRPr lang="en-US" altLang="ko-KR"/>
          </a:p>
          <a:p>
            <a:pPr lvl="1"/>
            <a:r>
              <a:rPr lang="ko-KR" altLang="en-US"/>
              <a:t>사물 검출 수행방식 </a:t>
            </a:r>
            <a:r>
              <a:rPr lang="en-US" altLang="ko-KR"/>
              <a:t>: R-CNN</a:t>
            </a:r>
          </a:p>
          <a:p>
            <a:pPr lvl="1"/>
            <a:r>
              <a:rPr lang="en-US" altLang="ko-KR"/>
              <a:t>R-CNN</a:t>
            </a:r>
            <a:r>
              <a:rPr lang="ko-KR" altLang="en-US"/>
              <a:t>의 처리 흐름</a:t>
            </a:r>
            <a:endParaRPr lang="en-US" altLang="ko-KR"/>
          </a:p>
          <a:p>
            <a:pPr lvl="2"/>
            <a:r>
              <a:rPr lang="ko-KR" altLang="en-US"/>
              <a:t>후보 영역 추출 </a:t>
            </a:r>
            <a:r>
              <a:rPr lang="en-US" altLang="ko-KR"/>
              <a:t>+ CNN</a:t>
            </a:r>
            <a:r>
              <a:rPr lang="ko-KR" altLang="en-US"/>
              <a:t>특징 계산</a:t>
            </a:r>
            <a:endParaRPr lang="en-US" altLang="ko-KR"/>
          </a:p>
          <a:p>
            <a:pPr lvl="3"/>
            <a:r>
              <a:rPr lang="ko-KR" altLang="en-US"/>
              <a:t>후보영역 추출 </a:t>
            </a:r>
            <a:r>
              <a:rPr lang="en-US" altLang="ko-KR"/>
              <a:t>: Selective search </a:t>
            </a:r>
            <a:r>
              <a:rPr lang="ko-KR" altLang="en-US"/>
              <a:t>기법 사용</a:t>
            </a:r>
            <a:endParaRPr lang="en-US" altLang="ko-KR"/>
          </a:p>
          <a:p>
            <a:pPr lvl="3"/>
            <a:r>
              <a:rPr lang="ko-KR" altLang="en-US"/>
              <a:t>이미지를 사각형으로 변형하거나 분류할 때 </a:t>
            </a:r>
            <a:r>
              <a:rPr lang="en-US" altLang="ko-KR"/>
              <a:t>SVM</a:t>
            </a:r>
            <a:r>
              <a:rPr lang="ko-KR" altLang="en-US"/>
              <a:t>을 사용</a:t>
            </a:r>
            <a:endParaRPr lang="en-US" altLang="ko-KR"/>
          </a:p>
          <a:p>
            <a:pPr lvl="2"/>
            <a:r>
              <a:rPr lang="en-US" altLang="ko-KR"/>
              <a:t>Fast</a:t>
            </a:r>
            <a:r>
              <a:rPr lang="ko-KR" altLang="en-US"/>
              <a:t> </a:t>
            </a:r>
            <a:r>
              <a:rPr lang="en-US" altLang="ko-KR"/>
              <a:t>R-CNN</a:t>
            </a:r>
            <a:r>
              <a:rPr lang="ko-KR" altLang="en-US"/>
              <a:t> </a:t>
            </a:r>
            <a:r>
              <a:rPr lang="en-US" altLang="ko-KR"/>
              <a:t>:</a:t>
            </a:r>
            <a:r>
              <a:rPr lang="ko-KR" altLang="en-US"/>
              <a:t> 후보영역도 </a:t>
            </a:r>
            <a:r>
              <a:rPr lang="en-US" altLang="ko-KR"/>
              <a:t>CNN</a:t>
            </a:r>
            <a:r>
              <a:rPr lang="ko-KR" altLang="en-US"/>
              <a:t>으로 처리</a:t>
            </a:r>
            <a:endParaRPr lang="en-US" altLang="ko-KR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89EE054-36FB-4B10-9E9F-7E33117EA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8.4  </a:t>
            </a:r>
            <a:r>
              <a:rPr lang="ko-KR" altLang="en-US"/>
              <a:t>딥러닝의 활용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1DEA93-06FF-43AD-BA89-C43DE1E6A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D5B13-C563-48AC-87E4-49F2C42F73EC}" type="slidenum">
              <a:rPr lang="ko-KR" altLang="en-US" smtClean="0"/>
              <a:pPr/>
              <a:t>16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EAE6DA3-9B3E-457A-954D-6D4CFD45C2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166" y="4962273"/>
            <a:ext cx="5301670" cy="181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0320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577E2A9-25B2-4A6A-AE4C-164C96F68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분할</a:t>
            </a:r>
            <a:endParaRPr lang="en-US" altLang="ko-KR"/>
          </a:p>
          <a:p>
            <a:pPr lvl="1"/>
            <a:r>
              <a:rPr lang="ko-KR" altLang="en-US"/>
              <a:t>이미지를 픽셀 수준에서 분류하는 문제</a:t>
            </a:r>
            <a:endParaRPr lang="en-US" altLang="ko-KR"/>
          </a:p>
          <a:p>
            <a:pPr lvl="1"/>
            <a:r>
              <a:rPr lang="ko-KR" altLang="en-US"/>
              <a:t>픽셀 단위로 객체마다 채색된 </a:t>
            </a:r>
            <a:r>
              <a:rPr lang="en-US" altLang="ko-KR"/>
              <a:t>supervised </a:t>
            </a:r>
            <a:r>
              <a:rPr lang="ko-KR" altLang="en-US"/>
              <a:t>데이터를 사용해 학습 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A977BEE-7B4C-4A7D-8062-99B61AC45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8.4  </a:t>
            </a:r>
            <a:r>
              <a:rPr lang="ko-KR" altLang="en-US"/>
              <a:t>딥러닝의 활용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2F89207-1C89-4C34-B1F3-97EC10475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D5B13-C563-48AC-87E4-49F2C42F73EC}" type="slidenum">
              <a:rPr lang="ko-KR" altLang="en-US" smtClean="0"/>
              <a:pPr/>
              <a:t>17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5C73270-2375-4DBC-9772-6CE9FC7C32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332" y="2745385"/>
            <a:ext cx="6152617" cy="2558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5829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577E2A9-25B2-4A6A-AE4C-164C96F68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867572"/>
            <a:ext cx="8534402" cy="2579543"/>
          </a:xfrm>
        </p:spPr>
        <p:txBody>
          <a:bodyPr/>
          <a:lstStyle/>
          <a:p>
            <a:pPr lvl="1"/>
            <a:r>
              <a:rPr lang="ko-KR" altLang="en-US"/>
              <a:t>분할</a:t>
            </a:r>
            <a:r>
              <a:rPr lang="en-US" altLang="ko-KR"/>
              <a:t>-FCN</a:t>
            </a:r>
          </a:p>
          <a:p>
            <a:pPr lvl="2"/>
            <a:r>
              <a:rPr lang="ko-KR" altLang="en-US"/>
              <a:t>단 한번의 </a:t>
            </a:r>
            <a:r>
              <a:rPr lang="en-US" altLang="ko-KR"/>
              <a:t>forward</a:t>
            </a:r>
            <a:r>
              <a:rPr lang="ko-KR" altLang="en-US"/>
              <a:t>처리로 모든 픽셀의 클래스를 분류하는 기법</a:t>
            </a:r>
            <a:endParaRPr lang="en-US" altLang="ko-KR"/>
          </a:p>
          <a:p>
            <a:pPr lvl="2"/>
            <a:r>
              <a:rPr lang="en-US" altLang="ko-KR"/>
              <a:t>CNN</a:t>
            </a:r>
            <a:r>
              <a:rPr lang="ko-KR" altLang="en-US"/>
              <a:t>이 완전연결계층 이용</a:t>
            </a:r>
            <a:r>
              <a:rPr lang="en-US" altLang="ko-KR">
                <a:sym typeface="Wingdings" panose="05000000000000000000" pitchFamily="2" charset="2"/>
              </a:rPr>
              <a:t>&lt;--&gt;FCN</a:t>
            </a:r>
            <a:r>
              <a:rPr lang="ko-KR" altLang="en-US">
                <a:sym typeface="Wingdings" panose="05000000000000000000" pitchFamily="2" charset="2"/>
              </a:rPr>
              <a:t>은 완전연결계층을 같은 기능을 하는 합성곱 계층으로 바꿈</a:t>
            </a:r>
            <a:r>
              <a:rPr lang="en-US" altLang="ko-KR">
                <a:sym typeface="Wingdings" panose="05000000000000000000" pitchFamily="2" charset="2"/>
              </a:rPr>
              <a:t>(</a:t>
            </a:r>
            <a:r>
              <a:rPr lang="ko-KR" altLang="en-US">
                <a:sym typeface="Wingdings" panose="05000000000000000000" pitchFamily="2" charset="2"/>
              </a:rPr>
              <a:t>출력 노드 개수만큼 필터 사용</a:t>
            </a:r>
            <a:r>
              <a:rPr lang="en-US" altLang="ko-KR">
                <a:sym typeface="Wingdings" panose="05000000000000000000" pitchFamily="2" charset="2"/>
              </a:rPr>
              <a:t>)</a:t>
            </a:r>
          </a:p>
          <a:p>
            <a:pPr lvl="2"/>
            <a:r>
              <a:rPr lang="en-US" altLang="ko-KR"/>
              <a:t>FCN</a:t>
            </a:r>
            <a:r>
              <a:rPr lang="ko-KR" altLang="en-US"/>
              <a:t>에서는 공간 볼륨을 유지한 채 마지막 출력까지 처리</a:t>
            </a:r>
            <a:endParaRPr lang="en-US" altLang="ko-KR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A977BEE-7B4C-4A7D-8062-99B61AC45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8.4  </a:t>
            </a:r>
            <a:r>
              <a:rPr lang="ko-KR" altLang="en-US"/>
              <a:t>딥러닝의 활용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2F89207-1C89-4C34-B1F3-97EC10475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D5B13-C563-48AC-87E4-49F2C42F73EC}" type="slidenum">
              <a:rPr lang="ko-KR" altLang="en-US" smtClean="0"/>
              <a:pPr/>
              <a:t>18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04592A4-C8BA-4F4E-B5C8-88F154FFE6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137" y="3573304"/>
            <a:ext cx="6375728" cy="3200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7839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577E2A9-25B2-4A6A-AE4C-164C96F68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867572"/>
            <a:ext cx="8534402" cy="5266946"/>
          </a:xfrm>
        </p:spPr>
        <p:txBody>
          <a:bodyPr/>
          <a:lstStyle/>
          <a:p>
            <a:r>
              <a:rPr lang="ko-KR" altLang="en-US"/>
              <a:t>사진 캡션 생성</a:t>
            </a:r>
            <a:endParaRPr lang="en-US" altLang="ko-KR"/>
          </a:p>
          <a:p>
            <a:pPr lvl="1"/>
            <a:r>
              <a:rPr lang="ko-KR" altLang="en-US"/>
              <a:t>사진을 주면 그 사진을 설명하는 글을 자동으로 생성</a:t>
            </a:r>
            <a:endParaRPr lang="en-US" altLang="ko-KR"/>
          </a:p>
          <a:p>
            <a:pPr lvl="1"/>
            <a:r>
              <a:rPr lang="en-US" altLang="ko-KR"/>
              <a:t>NIC</a:t>
            </a:r>
            <a:r>
              <a:rPr lang="ko-KR" altLang="en-US"/>
              <a:t>는 심층</a:t>
            </a:r>
            <a:r>
              <a:rPr lang="en-US" altLang="ko-KR"/>
              <a:t>CNN</a:t>
            </a:r>
            <a:r>
              <a:rPr lang="ko-KR" altLang="en-US"/>
              <a:t>과 </a:t>
            </a:r>
            <a:r>
              <a:rPr lang="en-US" altLang="ko-KR"/>
              <a:t>RNN(</a:t>
            </a:r>
            <a:r>
              <a:rPr lang="ko-KR" altLang="en-US"/>
              <a:t>순환 신경망</a:t>
            </a:r>
            <a:r>
              <a:rPr lang="en-US" altLang="ko-KR"/>
              <a:t>)</a:t>
            </a:r>
            <a:r>
              <a:rPr lang="ko-KR" altLang="en-US"/>
              <a:t>으로 구성</a:t>
            </a:r>
            <a:endParaRPr lang="en-US" altLang="ko-KR"/>
          </a:p>
          <a:p>
            <a:pPr lvl="2"/>
            <a:r>
              <a:rPr lang="en-US" altLang="ko-KR"/>
              <a:t>CNN</a:t>
            </a:r>
            <a:r>
              <a:rPr lang="ko-KR" altLang="en-US"/>
              <a:t>으로 사진의 특징을 추출하고 그 특징을 </a:t>
            </a:r>
            <a:r>
              <a:rPr lang="en-US" altLang="ko-KR"/>
              <a:t>RNN</a:t>
            </a:r>
            <a:r>
              <a:rPr lang="ko-KR" altLang="en-US"/>
              <a:t>으로 넘김</a:t>
            </a:r>
            <a:endParaRPr lang="en-US" altLang="ko-KR"/>
          </a:p>
          <a:p>
            <a:pPr lvl="2"/>
            <a:r>
              <a:rPr lang="en-US" altLang="ko-KR"/>
              <a:t>RNN</a:t>
            </a:r>
            <a:r>
              <a:rPr lang="ko-KR" altLang="en-US"/>
              <a:t>은 전달된 특징을 초기값으로 해서 텍스트를 순환적으로 생성</a:t>
            </a:r>
            <a:endParaRPr lang="en-US" altLang="ko-KR"/>
          </a:p>
          <a:p>
            <a:pPr lvl="1"/>
            <a:r>
              <a:rPr lang="en-US" altLang="ko-KR"/>
              <a:t>RNN</a:t>
            </a:r>
          </a:p>
          <a:p>
            <a:pPr lvl="2"/>
            <a:r>
              <a:rPr lang="ko-KR" altLang="en-US"/>
              <a:t>순환적 관계를 갖는 신경망으로 자연어나 시계열 데이터등의 연속된 데이터를 다룰 때 활용</a:t>
            </a:r>
            <a:endParaRPr lang="en-US" altLang="ko-KR"/>
          </a:p>
          <a:p>
            <a:pPr lvl="2"/>
            <a:r>
              <a:rPr lang="ko-KR" altLang="en-US"/>
              <a:t>연속성 있는 데이터를 다룰 때 과거의 정보를 기억하면서 동작</a:t>
            </a:r>
            <a:endParaRPr lang="en-US" altLang="ko-KR"/>
          </a:p>
          <a:p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A977BEE-7B4C-4A7D-8062-99B61AC45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8.4  </a:t>
            </a:r>
            <a:r>
              <a:rPr lang="ko-KR" altLang="en-US"/>
              <a:t>딥러닝의 활용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2F89207-1C89-4C34-B1F3-97EC10475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D5B13-C563-48AC-87E4-49F2C42F73EC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2276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BB5DAA4-5882-49B6-BFF1-BE75167558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09329"/>
            <a:ext cx="7647980" cy="4234355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3200" dirty="0"/>
              <a:t>8.1  </a:t>
            </a:r>
            <a:r>
              <a:rPr lang="ko-KR" altLang="en-US" sz="3200"/>
              <a:t>더 깊게</a:t>
            </a:r>
            <a:endParaRPr lang="en-US" altLang="ko-KR" sz="700" dirty="0"/>
          </a:p>
          <a:p>
            <a:pPr marL="0" indent="0">
              <a:buNone/>
            </a:pPr>
            <a:r>
              <a:rPr lang="en-US" altLang="ko-KR" sz="3200" dirty="0"/>
              <a:t>8.2  </a:t>
            </a:r>
            <a:r>
              <a:rPr lang="ko-KR" altLang="en-US" sz="3200" dirty="0" err="1"/>
              <a:t>딥러닝의</a:t>
            </a:r>
            <a:r>
              <a:rPr lang="ko-KR" altLang="en-US" sz="3200" dirty="0"/>
              <a:t> </a:t>
            </a:r>
            <a:r>
              <a:rPr lang="ko-KR" altLang="en-US" sz="3200"/>
              <a:t>초기 역사</a:t>
            </a:r>
            <a:endParaRPr lang="ko-KR" altLang="en-US" sz="700" dirty="0"/>
          </a:p>
          <a:p>
            <a:pPr marL="0" indent="0">
              <a:buNone/>
            </a:pPr>
            <a:r>
              <a:rPr lang="en-US" altLang="ko-KR" sz="3200" dirty="0"/>
              <a:t>8.3  </a:t>
            </a:r>
            <a:r>
              <a:rPr lang="ko-KR" altLang="en-US" sz="3200" dirty="0"/>
              <a:t>더 빠르게</a:t>
            </a:r>
            <a:r>
              <a:rPr lang="en-US" altLang="ko-KR" sz="3200" dirty="0"/>
              <a:t>(</a:t>
            </a:r>
            <a:r>
              <a:rPr lang="ko-KR" altLang="en-US" sz="3200" dirty="0" err="1"/>
              <a:t>딥러닝</a:t>
            </a:r>
            <a:r>
              <a:rPr lang="ko-KR" altLang="en-US" sz="3200" dirty="0"/>
              <a:t> </a:t>
            </a:r>
            <a:r>
              <a:rPr lang="ko-KR" altLang="en-US" sz="3200"/>
              <a:t>고속화</a:t>
            </a:r>
            <a:r>
              <a:rPr lang="en-US" altLang="ko-KR" sz="3200"/>
              <a:t>)</a:t>
            </a:r>
            <a:endParaRPr lang="ko-KR" altLang="en-US" sz="700" dirty="0"/>
          </a:p>
          <a:p>
            <a:pPr marL="0" indent="0">
              <a:buNone/>
            </a:pPr>
            <a:r>
              <a:rPr lang="en-US" altLang="ko-KR" sz="3200" dirty="0"/>
              <a:t>8.4  </a:t>
            </a:r>
            <a:r>
              <a:rPr lang="ko-KR" altLang="en-US" sz="3200" err="1"/>
              <a:t>딥러닝의</a:t>
            </a:r>
            <a:r>
              <a:rPr lang="ko-KR" altLang="en-US" sz="3200"/>
              <a:t> 활용</a:t>
            </a:r>
            <a:endParaRPr lang="ko-KR" altLang="en-US" sz="700" dirty="0"/>
          </a:p>
          <a:p>
            <a:pPr marL="0" indent="0">
              <a:buNone/>
            </a:pPr>
            <a:r>
              <a:rPr lang="en-US" altLang="ko-KR" sz="3200" dirty="0"/>
              <a:t>8.5  </a:t>
            </a:r>
            <a:r>
              <a:rPr lang="ko-KR" altLang="en-US" sz="3200" err="1"/>
              <a:t>딥러닝의</a:t>
            </a:r>
            <a:r>
              <a:rPr lang="ko-KR" altLang="en-US" sz="3200"/>
              <a:t> 미래</a:t>
            </a:r>
            <a:endParaRPr lang="en-US" altLang="ko-KR" sz="700" dirty="0"/>
          </a:p>
          <a:p>
            <a:pPr marL="0" indent="0">
              <a:buNone/>
            </a:pPr>
            <a:r>
              <a:rPr lang="en-US" altLang="ko-KR" sz="3200" dirty="0"/>
              <a:t>8.6  </a:t>
            </a:r>
            <a:r>
              <a:rPr lang="ko-KR" altLang="en-US" sz="3200" dirty="0"/>
              <a:t>정리</a:t>
            </a:r>
            <a:endParaRPr lang="en-US" altLang="ko-KR" sz="3200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331F6F5F-7D4D-47F0-8CD3-49CEBDF6F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  </a:t>
            </a:r>
            <a:r>
              <a:rPr lang="ko-KR" altLang="en-US" dirty="0" err="1"/>
              <a:t>딥러닝</a:t>
            </a:r>
            <a:endParaRPr lang="ko-KR" altLang="en-US" dirty="0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080BE5D9-67E6-4851-96FF-3CBBAA7F6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D5B13-C563-48AC-87E4-49F2C42F73EC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8FD8212-3BBC-4BDD-98D3-6F30C08D570A}"/>
              </a:ext>
            </a:extLst>
          </p:cNvPr>
          <p:cNvSpPr/>
          <p:nvPr/>
        </p:nvSpPr>
        <p:spPr>
          <a:xfrm>
            <a:off x="0" y="803604"/>
            <a:ext cx="628650" cy="60543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8053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577E2A9-25B2-4A6A-AE4C-164C96F68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867572"/>
            <a:ext cx="8534402" cy="3530060"/>
          </a:xfrm>
        </p:spPr>
        <p:txBody>
          <a:bodyPr/>
          <a:lstStyle/>
          <a:p>
            <a:r>
              <a:rPr lang="ko-KR" altLang="en-US"/>
              <a:t>이미지 스타일 변환</a:t>
            </a:r>
            <a:endParaRPr lang="en-US" altLang="ko-KR"/>
          </a:p>
          <a:p>
            <a:pPr lvl="1"/>
            <a:r>
              <a:rPr lang="ko-KR" altLang="en-US"/>
              <a:t>딥러닝을 이용해 화가처럼 그림을 그리는 연구</a:t>
            </a:r>
            <a:endParaRPr lang="en-US" altLang="ko-KR"/>
          </a:p>
          <a:p>
            <a:pPr lvl="2"/>
            <a:r>
              <a:rPr lang="ko-KR" altLang="en-US"/>
              <a:t>네트워크의 중간 데이터가 콘텐츠 이미지의 중간 데이터와 비슷해지도록 학습</a:t>
            </a:r>
            <a:endParaRPr lang="en-US" altLang="ko-KR"/>
          </a:p>
          <a:p>
            <a:pPr lvl="2"/>
            <a:r>
              <a:rPr lang="ko-KR" altLang="en-US"/>
              <a:t>스타일 이미지의 화풍을 흡수하기 위해 스타일 행렬이라는 개념을 도입</a:t>
            </a:r>
            <a:endParaRPr lang="en-US" altLang="ko-KR"/>
          </a:p>
          <a:p>
            <a:pPr lvl="2"/>
            <a:r>
              <a:rPr lang="ko-KR" altLang="en-US"/>
              <a:t>스타일 행렬의 오차를 줄이도록 학습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A977BEE-7B4C-4A7D-8062-99B61AC45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8.5  </a:t>
            </a:r>
            <a:r>
              <a:rPr lang="ko-KR" altLang="en-US"/>
              <a:t>딥러닝의 미래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2F89207-1C89-4C34-B1F3-97EC10475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D5B13-C563-48AC-87E4-49F2C42F73EC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88254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577E2A9-25B2-4A6A-AE4C-164C96F68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이미지 생성</a:t>
            </a:r>
            <a:endParaRPr lang="en-US" altLang="ko-KR"/>
          </a:p>
          <a:p>
            <a:pPr lvl="1"/>
            <a:r>
              <a:rPr lang="ko-KR" altLang="en-US"/>
              <a:t>아무런 입력이미지 없이도 새로운 이미지를 그려내는 연구</a:t>
            </a:r>
            <a:endParaRPr lang="en-US" altLang="ko-KR"/>
          </a:p>
          <a:p>
            <a:pPr lvl="1"/>
            <a:r>
              <a:rPr lang="ko-KR" altLang="en-US"/>
              <a:t>단</a:t>
            </a:r>
            <a:r>
              <a:rPr lang="en-US" altLang="ko-KR"/>
              <a:t>, </a:t>
            </a:r>
            <a:r>
              <a:rPr lang="ko-KR" altLang="en-US"/>
              <a:t>먼저 대량의 이미지를 사용하여 학습</a:t>
            </a:r>
            <a:endParaRPr lang="en-US" altLang="ko-KR"/>
          </a:p>
          <a:p>
            <a:pPr lvl="1"/>
            <a:r>
              <a:rPr lang="en-US" altLang="ko-KR"/>
              <a:t>DCGAN</a:t>
            </a:r>
            <a:r>
              <a:rPr lang="ko-KR" altLang="en-US"/>
              <a:t>기법</a:t>
            </a:r>
            <a:endParaRPr lang="en-US" altLang="ko-KR"/>
          </a:p>
          <a:p>
            <a:pPr lvl="2"/>
            <a:r>
              <a:rPr lang="ko-KR" altLang="en-US"/>
              <a:t>생성자와 식별자로 불리는 </a:t>
            </a:r>
            <a:r>
              <a:rPr lang="en-US" altLang="ko-KR"/>
              <a:t>2</a:t>
            </a:r>
            <a:r>
              <a:rPr lang="ko-KR" altLang="en-US"/>
              <a:t>개의 신경망을 이용</a:t>
            </a:r>
            <a:r>
              <a:rPr lang="en-US" altLang="ko-KR"/>
              <a:t>,</a:t>
            </a:r>
            <a:r>
              <a:rPr lang="ko-KR" altLang="en-US"/>
              <a:t>겨루면서 상호 성장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A977BEE-7B4C-4A7D-8062-99B61AC45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8.5  </a:t>
            </a:r>
            <a:r>
              <a:rPr lang="ko-KR" altLang="en-US"/>
              <a:t>딥러닝의 미래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2F89207-1C89-4C34-B1F3-97EC10475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D5B13-C563-48AC-87E4-49F2C42F73EC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60739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577E2A9-25B2-4A6A-AE4C-164C96F68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867572"/>
            <a:ext cx="8534402" cy="1681349"/>
          </a:xfrm>
        </p:spPr>
        <p:txBody>
          <a:bodyPr/>
          <a:lstStyle/>
          <a:p>
            <a:r>
              <a:rPr lang="ko-KR" altLang="en-US"/>
              <a:t>자율 주행</a:t>
            </a:r>
            <a:endParaRPr lang="en-US" altLang="ko-KR"/>
          </a:p>
          <a:p>
            <a:pPr lvl="1"/>
            <a:r>
              <a:rPr lang="ko-KR" altLang="en-US"/>
              <a:t>안전한 주행 영역을 올바로 인식하는 문제</a:t>
            </a:r>
            <a:endParaRPr lang="en-US" altLang="ko-KR"/>
          </a:p>
          <a:p>
            <a:pPr lvl="1"/>
            <a:r>
              <a:rPr lang="en-US" altLang="ko-KR"/>
              <a:t>SegNet</a:t>
            </a:r>
            <a:r>
              <a:rPr lang="ko-KR" altLang="en-US"/>
              <a:t>이라는 </a:t>
            </a:r>
            <a:r>
              <a:rPr lang="en-US" altLang="ko-KR"/>
              <a:t>CNN</a:t>
            </a:r>
            <a:r>
              <a:rPr lang="ko-KR" altLang="en-US"/>
              <a:t>기반 신경망</a:t>
            </a:r>
            <a:endParaRPr lang="en-US" altLang="ko-KR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A977BEE-7B4C-4A7D-8062-99B61AC45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8.5  </a:t>
            </a:r>
            <a:r>
              <a:rPr lang="ko-KR" altLang="en-US"/>
              <a:t>딥러닝의 미래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2F89207-1C89-4C34-B1F3-97EC10475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D5B13-C563-48AC-87E4-49F2C42F73EC}" type="slidenum">
              <a:rPr lang="ko-KR" altLang="en-US" smtClean="0"/>
              <a:pPr/>
              <a:t>22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696F30A-71D5-4F3A-8706-DA85150AAA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641" y="3124166"/>
            <a:ext cx="5333999" cy="310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7093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577E2A9-25B2-4A6A-AE4C-164C96F68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867572"/>
            <a:ext cx="8534402" cy="4074311"/>
          </a:xfrm>
        </p:spPr>
        <p:txBody>
          <a:bodyPr/>
          <a:lstStyle/>
          <a:p>
            <a:r>
              <a:rPr lang="ko-KR" altLang="en-US"/>
              <a:t>강화 학습</a:t>
            </a:r>
            <a:endParaRPr lang="en-US" altLang="ko-KR"/>
          </a:p>
          <a:p>
            <a:pPr lvl="1"/>
            <a:r>
              <a:rPr lang="ko-KR" altLang="en-US"/>
              <a:t>시행착오 과정에서 스스로 학습하게 하려는 분야</a:t>
            </a:r>
            <a:endParaRPr lang="en-US" altLang="ko-KR"/>
          </a:p>
          <a:p>
            <a:pPr lvl="1"/>
            <a:r>
              <a:rPr lang="ko-KR" altLang="en-US"/>
              <a:t>가르침에 의존하는 지도학습과는 다른 분야로 강화 학습이라 함</a:t>
            </a:r>
            <a:r>
              <a:rPr lang="en-US" altLang="ko-KR"/>
              <a:t>.</a:t>
            </a:r>
          </a:p>
          <a:p>
            <a:pPr lvl="2"/>
            <a:r>
              <a:rPr lang="ko-KR" altLang="en-US"/>
              <a:t>에이전트라는 것이 환경에 맞게 행동을 선택하고</a:t>
            </a:r>
            <a:r>
              <a:rPr lang="en-US" altLang="ko-KR"/>
              <a:t>, </a:t>
            </a:r>
            <a:r>
              <a:rPr lang="ko-KR" altLang="en-US"/>
              <a:t>그 행동에 의해서 환경이 변한다는게 기본적인 틀</a:t>
            </a:r>
            <a:endParaRPr lang="en-US" altLang="ko-KR"/>
          </a:p>
          <a:p>
            <a:pPr lvl="2"/>
            <a:r>
              <a:rPr lang="ko-KR" altLang="en-US"/>
              <a:t>강화 학습의 목적은 에이전트의 행동 지침을 더 나은 보상을 받는 쪽으로 바로잡는 것</a:t>
            </a:r>
            <a:r>
              <a:rPr lang="en-US" altLang="ko-KR"/>
              <a:t>.</a:t>
            </a:r>
          </a:p>
          <a:p>
            <a:pPr lvl="2"/>
            <a:r>
              <a:rPr lang="ko-KR" altLang="en-US"/>
              <a:t>주의점은 보상은 정해진 것이 아니라 예상 보상</a:t>
            </a:r>
            <a:endParaRPr lang="en-US" altLang="ko-KR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A977BEE-7B4C-4A7D-8062-99B61AC45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8.5  </a:t>
            </a:r>
            <a:r>
              <a:rPr lang="ko-KR" altLang="en-US"/>
              <a:t>딥러닝의 미래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2F89207-1C89-4C34-B1F3-97EC10475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D5B13-C563-48AC-87E4-49F2C42F73EC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9921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577E2A9-25B2-4A6A-AE4C-164C96F68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867572"/>
            <a:ext cx="8534402" cy="4578552"/>
          </a:xfrm>
        </p:spPr>
        <p:txBody>
          <a:bodyPr/>
          <a:lstStyle/>
          <a:p>
            <a:r>
              <a:rPr lang="en-US" altLang="ko-KR"/>
              <a:t>Deep Q-Network</a:t>
            </a:r>
          </a:p>
          <a:p>
            <a:pPr lvl="1"/>
            <a:r>
              <a:rPr lang="en-US" altLang="ko-KR"/>
              <a:t>Q</a:t>
            </a:r>
            <a:r>
              <a:rPr lang="ko-KR" altLang="en-US"/>
              <a:t>학습이라는 강화 학습 알고리즘을 기초</a:t>
            </a:r>
            <a:endParaRPr lang="en-US" altLang="ko-KR"/>
          </a:p>
          <a:p>
            <a:pPr lvl="2"/>
            <a:r>
              <a:rPr lang="en-US" altLang="ko-KR"/>
              <a:t>Q</a:t>
            </a:r>
            <a:r>
              <a:rPr lang="ko-KR" altLang="en-US"/>
              <a:t>학습에서는 최적 행동 가치 함수로 최적인 행동을 정함</a:t>
            </a:r>
            <a:r>
              <a:rPr lang="en-US" altLang="ko-KR"/>
              <a:t>.</a:t>
            </a:r>
          </a:p>
          <a:p>
            <a:pPr lvl="2"/>
            <a:r>
              <a:rPr lang="ko-KR" altLang="en-US"/>
              <a:t>이 함수를 딥러닝</a:t>
            </a:r>
            <a:r>
              <a:rPr lang="en-US" altLang="ko-KR"/>
              <a:t>(CNN)</a:t>
            </a:r>
            <a:r>
              <a:rPr lang="ko-KR" altLang="en-US"/>
              <a:t>으로 비슷하게 흉내내어 사용하는 것이 </a:t>
            </a:r>
            <a:r>
              <a:rPr lang="en-US" altLang="ko-KR"/>
              <a:t>Deep Q-Network</a:t>
            </a:r>
          </a:p>
          <a:p>
            <a:pPr lvl="1"/>
            <a:r>
              <a:rPr lang="ko-KR" altLang="en-US"/>
              <a:t>알파고에도 딥러닝과 강화학습이 이용됨</a:t>
            </a:r>
            <a:r>
              <a:rPr lang="en-US" altLang="ko-KR"/>
              <a:t>.</a:t>
            </a:r>
          </a:p>
          <a:p>
            <a:pPr lvl="2"/>
            <a:r>
              <a:rPr lang="ko-KR" altLang="en-US"/>
              <a:t>알파고는 </a:t>
            </a:r>
            <a:r>
              <a:rPr lang="en-US" altLang="ko-KR"/>
              <a:t>3</a:t>
            </a:r>
            <a:r>
              <a:rPr lang="ko-KR" altLang="en-US"/>
              <a:t>천만개의 프로 기보를 보아 학습한 후 알파고 스스로 자신과 맞붙는 대결을 반복하여 훈련</a:t>
            </a:r>
            <a:endParaRPr lang="en-US" altLang="ko-KR"/>
          </a:p>
          <a:p>
            <a:pPr lvl="2"/>
            <a:r>
              <a:rPr lang="ko-KR" altLang="en-US"/>
              <a:t>알파고와 </a:t>
            </a:r>
            <a:r>
              <a:rPr lang="en-US" altLang="ko-KR"/>
              <a:t>DQN</a:t>
            </a:r>
            <a:r>
              <a:rPr lang="ko-KR" altLang="en-US"/>
              <a:t>은 모두 구글이 인수한 </a:t>
            </a:r>
            <a:r>
              <a:rPr lang="en-US" altLang="ko-KR"/>
              <a:t>Deep Mind</a:t>
            </a:r>
            <a:r>
              <a:rPr lang="ko-KR" altLang="en-US"/>
              <a:t>가 진행한 연구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A977BEE-7B4C-4A7D-8062-99B61AC45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8.5  </a:t>
            </a:r>
            <a:r>
              <a:rPr lang="ko-KR" altLang="en-US"/>
              <a:t>딥러닝의 미래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2F89207-1C89-4C34-B1F3-97EC10475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D5B13-C563-48AC-87E4-49F2C42F73EC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0209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EEE20D2-8982-47BD-9DDE-546FE95CBE8A}"/>
              </a:ext>
            </a:extLst>
          </p:cNvPr>
          <p:cNvSpPr/>
          <p:nvPr/>
        </p:nvSpPr>
        <p:spPr>
          <a:xfrm>
            <a:off x="0" y="803604"/>
            <a:ext cx="628650" cy="60543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700F65E-E856-4DA3-B51F-77441F462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8.6  </a:t>
            </a:r>
            <a:r>
              <a:rPr lang="ko-KR" altLang="en-US" dirty="0"/>
              <a:t>정리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94DF64-F1B6-45C1-AA54-4A623308F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D5B13-C563-48AC-87E4-49F2C42F73EC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1D3A48B-2DBE-47BD-93D7-935734B7DDAE}"/>
              </a:ext>
            </a:extLst>
          </p:cNvPr>
          <p:cNvSpPr/>
          <p:nvPr/>
        </p:nvSpPr>
        <p:spPr>
          <a:xfrm>
            <a:off x="628650" y="2015305"/>
            <a:ext cx="7895932" cy="3630994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180000" bIns="0" anchor="t">
            <a:spAutoFit/>
          </a:bodyPr>
          <a:lstStyle/>
          <a:p>
            <a:pPr marL="0" lvl="2">
              <a:lnSpc>
                <a:spcPct val="130000"/>
              </a:lnSpc>
              <a:spcAft>
                <a:spcPts val="500"/>
              </a:spcAft>
              <a:defRPr/>
            </a:pPr>
            <a:r>
              <a:rPr lang="ko-KR" altLang="en-US" sz="2000" b="1">
                <a:solidFill>
                  <a:srgbClr val="E7E6E6">
                    <a:lumMod val="50000"/>
                  </a:srgbClr>
                </a:solidFill>
                <a:latin typeface="a고딕14"/>
                <a:ea typeface="a고딕14"/>
              </a:rPr>
              <a:t>이번 장에서 배운 내용</a:t>
            </a:r>
          </a:p>
          <a:p>
            <a:pPr marL="285750" lvl="2" indent="-193675">
              <a:lnSpc>
                <a:spcPct val="130000"/>
              </a:lnSpc>
              <a:spcAft>
                <a:spcPts val="5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>
                <a:solidFill>
                  <a:prstClr val="black"/>
                </a:solidFill>
              </a:rPr>
              <a:t>수많은 문제에서 신경망을 더 깊게 하여 성능을 개선할 수 있다</a:t>
            </a:r>
            <a:r>
              <a:rPr lang="en-US" altLang="ko-KR">
                <a:solidFill>
                  <a:prstClr val="black"/>
                </a:solidFill>
              </a:rPr>
              <a:t>.</a:t>
            </a:r>
          </a:p>
          <a:p>
            <a:pPr marL="285750" lvl="2" indent="-193675">
              <a:lnSpc>
                <a:spcPct val="130000"/>
              </a:lnSpc>
              <a:spcAft>
                <a:spcPts val="5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>
                <a:solidFill>
                  <a:prstClr val="black"/>
                </a:solidFill>
              </a:rPr>
              <a:t>이미지 인식 기술 대회인 </a:t>
            </a:r>
            <a:r>
              <a:rPr lang="en-US" altLang="ko-KR">
                <a:solidFill>
                  <a:prstClr val="black"/>
                </a:solidFill>
              </a:rPr>
              <a:t>ILSVRC</a:t>
            </a:r>
            <a:r>
              <a:rPr lang="ko-KR" altLang="en-US">
                <a:solidFill>
                  <a:prstClr val="black"/>
                </a:solidFill>
              </a:rPr>
              <a:t>에서는 최근 딥러닝 기반 기법이 상위권을 독점하고 있으며</a:t>
            </a:r>
            <a:r>
              <a:rPr lang="en-US" altLang="ko-KR">
                <a:solidFill>
                  <a:prstClr val="black"/>
                </a:solidFill>
              </a:rPr>
              <a:t>, </a:t>
            </a:r>
            <a:r>
              <a:rPr lang="ko-KR" altLang="en-US">
                <a:solidFill>
                  <a:prstClr val="black"/>
                </a:solidFill>
              </a:rPr>
              <a:t>그 깊이도 더 깊어지는 추세다</a:t>
            </a:r>
            <a:r>
              <a:rPr lang="en-US" altLang="ko-KR">
                <a:solidFill>
                  <a:prstClr val="black"/>
                </a:solidFill>
              </a:rPr>
              <a:t>.</a:t>
            </a:r>
          </a:p>
          <a:p>
            <a:pPr marL="285750" lvl="2" indent="-193675">
              <a:lnSpc>
                <a:spcPct val="130000"/>
              </a:lnSpc>
              <a:spcAft>
                <a:spcPts val="5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>
                <a:solidFill>
                  <a:prstClr val="black"/>
                </a:solidFill>
              </a:rPr>
              <a:t>유명한 신경망으로는 </a:t>
            </a:r>
            <a:r>
              <a:rPr lang="en-US" altLang="ko-KR">
                <a:solidFill>
                  <a:prstClr val="black"/>
                </a:solidFill>
              </a:rPr>
              <a:t>VGG, GoogLeNet, ResNet</a:t>
            </a:r>
            <a:r>
              <a:rPr lang="ko-KR" altLang="en-US">
                <a:solidFill>
                  <a:prstClr val="black"/>
                </a:solidFill>
              </a:rPr>
              <a:t>이 있다</a:t>
            </a:r>
            <a:r>
              <a:rPr lang="en-US" altLang="ko-KR">
                <a:solidFill>
                  <a:prstClr val="black"/>
                </a:solidFill>
              </a:rPr>
              <a:t>.</a:t>
            </a:r>
          </a:p>
          <a:p>
            <a:pPr marL="285750" lvl="2" indent="-193675">
              <a:lnSpc>
                <a:spcPct val="130000"/>
              </a:lnSpc>
              <a:spcAft>
                <a:spcPts val="500"/>
              </a:spcAft>
              <a:buFont typeface="Arial" panose="020B0604020202020204" pitchFamily="34" charset="0"/>
              <a:buChar char="•"/>
              <a:defRPr/>
            </a:pPr>
            <a:r>
              <a:rPr lang="en-US" altLang="ko-KR">
                <a:solidFill>
                  <a:prstClr val="black"/>
                </a:solidFill>
              </a:rPr>
              <a:t>GPU</a:t>
            </a:r>
            <a:r>
              <a:rPr lang="ko-KR" altLang="en-US">
                <a:solidFill>
                  <a:prstClr val="black"/>
                </a:solidFill>
              </a:rPr>
              <a:t>와 분산 학습</a:t>
            </a:r>
            <a:r>
              <a:rPr lang="en-US" altLang="ko-KR">
                <a:solidFill>
                  <a:prstClr val="black"/>
                </a:solidFill>
              </a:rPr>
              <a:t>, </a:t>
            </a:r>
            <a:r>
              <a:rPr lang="ko-KR" altLang="en-US">
                <a:solidFill>
                  <a:prstClr val="black"/>
                </a:solidFill>
              </a:rPr>
              <a:t>비트 정밀도 감소 등으로 딥러닝을 고속화할 수 있다</a:t>
            </a:r>
            <a:r>
              <a:rPr lang="en-US" altLang="ko-KR">
                <a:solidFill>
                  <a:prstClr val="black"/>
                </a:solidFill>
              </a:rPr>
              <a:t>.</a:t>
            </a:r>
          </a:p>
          <a:p>
            <a:pPr marL="285750" lvl="2" indent="-193675">
              <a:lnSpc>
                <a:spcPct val="130000"/>
              </a:lnSpc>
              <a:spcAft>
                <a:spcPts val="5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>
                <a:solidFill>
                  <a:prstClr val="black"/>
                </a:solidFill>
              </a:rPr>
              <a:t>딥러닝</a:t>
            </a:r>
            <a:r>
              <a:rPr lang="en-US" altLang="ko-KR">
                <a:solidFill>
                  <a:prstClr val="black"/>
                </a:solidFill>
              </a:rPr>
              <a:t>(</a:t>
            </a:r>
            <a:r>
              <a:rPr lang="ko-KR" altLang="en-US">
                <a:solidFill>
                  <a:prstClr val="black"/>
                </a:solidFill>
              </a:rPr>
              <a:t>신경망</a:t>
            </a:r>
            <a:r>
              <a:rPr lang="en-US" altLang="ko-KR">
                <a:solidFill>
                  <a:prstClr val="black"/>
                </a:solidFill>
              </a:rPr>
              <a:t>)</a:t>
            </a:r>
            <a:r>
              <a:rPr lang="ko-KR" altLang="en-US">
                <a:solidFill>
                  <a:prstClr val="black"/>
                </a:solidFill>
              </a:rPr>
              <a:t>은 사물 인식뿐 아니라 사물 검출과 분할에도 이용할 수 있다</a:t>
            </a:r>
            <a:r>
              <a:rPr lang="en-US" altLang="ko-KR">
                <a:solidFill>
                  <a:prstClr val="black"/>
                </a:solidFill>
              </a:rPr>
              <a:t>.</a:t>
            </a:r>
          </a:p>
          <a:p>
            <a:pPr marL="285750" lvl="2" indent="-193675">
              <a:lnSpc>
                <a:spcPct val="130000"/>
              </a:lnSpc>
              <a:spcAft>
                <a:spcPts val="5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>
                <a:solidFill>
                  <a:prstClr val="black"/>
                </a:solidFill>
              </a:rPr>
              <a:t>딥러닝의 응용 분야로는 사진의 캡션 생성</a:t>
            </a:r>
            <a:r>
              <a:rPr lang="en-US" altLang="ko-KR">
                <a:solidFill>
                  <a:prstClr val="black"/>
                </a:solidFill>
              </a:rPr>
              <a:t>, </a:t>
            </a:r>
            <a:r>
              <a:rPr lang="ko-KR" altLang="en-US">
                <a:solidFill>
                  <a:prstClr val="black"/>
                </a:solidFill>
              </a:rPr>
              <a:t>이미지 생성</a:t>
            </a:r>
            <a:r>
              <a:rPr lang="en-US" altLang="ko-KR">
                <a:solidFill>
                  <a:prstClr val="black"/>
                </a:solidFill>
              </a:rPr>
              <a:t>, </a:t>
            </a:r>
            <a:r>
              <a:rPr lang="ko-KR" altLang="en-US">
                <a:solidFill>
                  <a:prstClr val="black"/>
                </a:solidFill>
              </a:rPr>
              <a:t>강화학습 등이 있다</a:t>
            </a:r>
            <a:r>
              <a:rPr lang="en-US" altLang="ko-KR">
                <a:solidFill>
                  <a:prstClr val="black"/>
                </a:solidFill>
              </a:rPr>
              <a:t>. </a:t>
            </a:r>
            <a:r>
              <a:rPr lang="ko-KR" altLang="en-US">
                <a:solidFill>
                  <a:prstClr val="black"/>
                </a:solidFill>
              </a:rPr>
              <a:t>최근에는 자율 주행에도 딥러닝을 접목하고 있어 기대된다</a:t>
            </a:r>
            <a:r>
              <a:rPr lang="en-US" altLang="ko-KR">
                <a:solidFill>
                  <a:prstClr val="black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14656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E9EDCE3-04BD-4BBD-9722-DC54051D2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867572"/>
            <a:ext cx="8534402" cy="3314103"/>
          </a:xfrm>
        </p:spPr>
        <p:txBody>
          <a:bodyPr/>
          <a:lstStyle/>
          <a:p>
            <a:r>
              <a:rPr lang="ko-KR" altLang="en-US"/>
              <a:t>더 깊은 신경망으로</a:t>
            </a:r>
            <a:endParaRPr lang="en-US" altLang="ko-KR"/>
          </a:p>
          <a:p>
            <a:pPr lvl="1"/>
            <a:r>
              <a:rPr lang="en-US" altLang="ko-KR"/>
              <a:t>3x3</a:t>
            </a:r>
            <a:r>
              <a:rPr lang="ko-KR" altLang="en-US"/>
              <a:t>의 작은 필터를 사용한 합성곱 계층</a:t>
            </a:r>
            <a:endParaRPr lang="en-US" altLang="ko-KR"/>
          </a:p>
          <a:p>
            <a:pPr lvl="1"/>
            <a:r>
              <a:rPr lang="ko-KR" altLang="en-US"/>
              <a:t>활성화 함수는 </a:t>
            </a:r>
            <a:r>
              <a:rPr lang="en-US" altLang="ko-KR"/>
              <a:t>ReLu</a:t>
            </a:r>
          </a:p>
          <a:p>
            <a:pPr lvl="1"/>
            <a:r>
              <a:rPr lang="ko-KR" altLang="en-US"/>
              <a:t>완전연결 계층 뒤에 드롭아웃 계층 사용</a:t>
            </a:r>
            <a:endParaRPr lang="en-US" altLang="ko-KR"/>
          </a:p>
          <a:p>
            <a:pPr lvl="1"/>
            <a:r>
              <a:rPr lang="en-US" altLang="ko-KR"/>
              <a:t>Adam</a:t>
            </a:r>
            <a:r>
              <a:rPr lang="ko-KR" altLang="en-US"/>
              <a:t>을 사용해 최적화</a:t>
            </a:r>
            <a:endParaRPr lang="en-US" altLang="ko-KR"/>
          </a:p>
          <a:p>
            <a:pPr lvl="1"/>
            <a:r>
              <a:rPr lang="ko-KR" altLang="en-US"/>
              <a:t>가중치 초기값은 </a:t>
            </a:r>
            <a:r>
              <a:rPr lang="en-US" altLang="ko-KR"/>
              <a:t>'He</a:t>
            </a:r>
            <a:r>
              <a:rPr lang="ko-KR" altLang="en-US"/>
              <a:t> 초기값</a:t>
            </a:r>
            <a:r>
              <a:rPr lang="en-US" altLang="ko-KR"/>
              <a:t>'</a:t>
            </a:r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700F65E-E856-4DA3-B51F-77441F462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8.1  </a:t>
            </a:r>
            <a:r>
              <a:rPr lang="ko-KR" altLang="en-US"/>
              <a:t>더 깊게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6075B8-43A2-416C-A368-5A54FD40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D5B13-C563-48AC-87E4-49F2C42F73EC}" type="slidenum">
              <a:rPr lang="ko-KR" altLang="en-US" smtClean="0"/>
              <a:pPr/>
              <a:t>3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C4AF185-3128-4CEB-8F79-AD68833174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708" y="4245642"/>
            <a:ext cx="5565865" cy="2479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343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32CC0C6-86C4-487B-8C99-AA2C52412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867572"/>
            <a:ext cx="8534402" cy="2545688"/>
          </a:xfrm>
        </p:spPr>
        <p:txBody>
          <a:bodyPr/>
          <a:lstStyle/>
          <a:p>
            <a:pPr lvl="1"/>
            <a:r>
              <a:rPr lang="ko-KR" altLang="en-US"/>
              <a:t>정확도를 높이는 방법</a:t>
            </a:r>
            <a:br>
              <a:rPr lang="en-US" altLang="ko-KR"/>
            </a:br>
            <a:r>
              <a:rPr lang="en-US" altLang="ko-KR"/>
              <a:t>: </a:t>
            </a:r>
            <a:r>
              <a:rPr lang="ko-KR" altLang="en-US"/>
              <a:t>층을 깊게 함으로서 정확도를 높일 수 있음</a:t>
            </a:r>
            <a:endParaRPr lang="en-US" altLang="ko-KR"/>
          </a:p>
          <a:p>
            <a:pPr lvl="2"/>
            <a:r>
              <a:rPr lang="ko-KR" altLang="en-US"/>
              <a:t>앙상블 학습</a:t>
            </a:r>
            <a:endParaRPr lang="en-US" altLang="ko-KR"/>
          </a:p>
          <a:p>
            <a:pPr lvl="2"/>
            <a:r>
              <a:rPr lang="ko-KR" altLang="en-US"/>
              <a:t>학습률 감소</a:t>
            </a:r>
            <a:endParaRPr lang="en-US" altLang="ko-KR"/>
          </a:p>
          <a:p>
            <a:pPr lvl="2"/>
            <a:r>
              <a:rPr lang="ko-KR" altLang="en-US"/>
              <a:t>데이터 확장</a:t>
            </a:r>
            <a:endParaRPr lang="en-US" altLang="ko-KR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C8FA3E0-544F-46F8-83A7-E58F9509F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8.1  </a:t>
            </a:r>
            <a:r>
              <a:rPr lang="ko-KR" altLang="en-US"/>
              <a:t>더 깊게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30EE8E7-B832-4B4C-860D-587BF033B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D5B13-C563-48AC-87E4-49F2C42F73EC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7876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691574D-4430-4BEB-BF0A-7D5302656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867572"/>
            <a:ext cx="8534402" cy="4146126"/>
          </a:xfrm>
        </p:spPr>
        <p:txBody>
          <a:bodyPr/>
          <a:lstStyle/>
          <a:p>
            <a:r>
              <a:rPr lang="ko-KR" altLang="en-US"/>
              <a:t>깊게 하는 이유</a:t>
            </a:r>
            <a:endParaRPr lang="en-US" altLang="ko-KR"/>
          </a:p>
          <a:p>
            <a:pPr lvl="1"/>
            <a:r>
              <a:rPr lang="ko-KR" altLang="en-US"/>
              <a:t>작은 필터를 겹쳐 신경망을 깊게 함으로서 매개변수 수를 줄여 넓은 수용 영역을 소화할 수 있음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층을 깊게 함으로서 각 층이 학습해야 할 문제를 분해하여 효율적으로 학습할 수 있음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활성화 함수를 합성곱 계층 사이에 끼음으로서 표현력이 개선</a:t>
            </a:r>
            <a:r>
              <a:rPr lang="en-US" altLang="ko-KR"/>
              <a:t> </a:t>
            </a:r>
            <a:br>
              <a:rPr lang="en-US" altLang="ko-KR"/>
            </a:br>
            <a:r>
              <a:rPr lang="en-US" altLang="ko-KR">
                <a:sym typeface="Wingdings" panose="05000000000000000000" pitchFamily="2" charset="2"/>
              </a:rPr>
              <a:t> </a:t>
            </a:r>
            <a:r>
              <a:rPr lang="ko-KR" altLang="en-US"/>
              <a:t>활성화 함수가 신경망에 비선형 힘을 가함으로서 더 복잡한 것도 표현할 수 있게됨</a:t>
            </a:r>
            <a:r>
              <a:rPr lang="en-US" altLang="ko-KR"/>
              <a:t>.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5522A9C-33B7-45AD-8204-677D34272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8.1  </a:t>
            </a:r>
            <a:r>
              <a:rPr lang="ko-KR" altLang="en-US"/>
              <a:t>더 깊게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2D81522-9008-4AE6-9A34-3A9E9ABCD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D5B13-C563-48AC-87E4-49F2C42F73EC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123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2197F7C-921F-4317-9A61-967AA0C80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867572"/>
            <a:ext cx="8534402" cy="2065556"/>
          </a:xfrm>
        </p:spPr>
        <p:txBody>
          <a:bodyPr/>
          <a:lstStyle/>
          <a:p>
            <a:pPr lvl="1"/>
            <a:r>
              <a:rPr lang="ko-KR" altLang="en-US"/>
              <a:t>이미지넷</a:t>
            </a:r>
            <a:endParaRPr lang="en-US" altLang="ko-KR"/>
          </a:p>
          <a:p>
            <a:pPr lvl="2"/>
            <a:r>
              <a:rPr lang="ko-KR" altLang="en-US"/>
              <a:t>이미지넷이란 </a:t>
            </a:r>
            <a:r>
              <a:rPr lang="en-US" altLang="ko-KR"/>
              <a:t>100</a:t>
            </a:r>
            <a:r>
              <a:rPr lang="ko-KR" altLang="en-US"/>
              <a:t>만장이 넘는 이미지를 담고 있는 데이터셋</a:t>
            </a:r>
            <a:endParaRPr lang="en-US" altLang="ko-KR"/>
          </a:p>
          <a:p>
            <a:pPr lvl="2"/>
            <a:r>
              <a:rPr lang="en-US" altLang="ko-KR"/>
              <a:t>ILSVRC</a:t>
            </a:r>
            <a:r>
              <a:rPr lang="ko-KR" altLang="en-US"/>
              <a:t>는 이미지넷을 사용한 이미지 인식 기술 대회</a:t>
            </a:r>
            <a:endParaRPr lang="en-US" altLang="ko-KR"/>
          </a:p>
          <a:p>
            <a:pPr lvl="2"/>
            <a:r>
              <a:rPr lang="en-US" altLang="ko-KR"/>
              <a:t>2012</a:t>
            </a:r>
            <a:r>
              <a:rPr lang="ko-KR" altLang="en-US"/>
              <a:t>년 이후로 선두는 항상 딥러닝 방식</a:t>
            </a:r>
            <a:r>
              <a:rPr lang="en-US" altLang="ko-KR"/>
              <a:t>.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D87B3C0-CF38-43A6-B5F0-249698020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8.2  </a:t>
            </a:r>
            <a:r>
              <a:rPr lang="ko-KR" altLang="en-US"/>
              <a:t>딥러닝의 초기역사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DBF0166-1ACA-4EBF-A9F4-91D9D5AE1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D5B13-C563-48AC-87E4-49F2C42F73EC}" type="slidenum">
              <a:rPr lang="ko-KR" altLang="en-US" smtClean="0"/>
              <a:pPr/>
              <a:t>6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C28D2A4-3245-448A-8C43-C6012B69F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9" y="3526216"/>
            <a:ext cx="7971831" cy="2743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557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89C6705-5B6F-435C-9BD1-84B268170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867572"/>
            <a:ext cx="8534402" cy="506668"/>
          </a:xfrm>
        </p:spPr>
        <p:txBody>
          <a:bodyPr/>
          <a:lstStyle/>
          <a:p>
            <a:pPr lvl="1"/>
            <a:r>
              <a:rPr lang="en-US" altLang="ko-KR"/>
              <a:t>VGG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68742D8-E423-46CD-B40C-BA795BAE0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8.2  </a:t>
            </a:r>
            <a:r>
              <a:rPr lang="ko-KR" altLang="en-US"/>
              <a:t>딥러닝의 초기역사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DF890BF-2ABD-4643-8706-A5D8E04CB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D5B13-C563-48AC-87E4-49F2C42F73EC}" type="slidenum">
              <a:rPr lang="ko-KR" altLang="en-US" smtClean="0"/>
              <a:pPr/>
              <a:t>7</a:t>
            </a:fld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A3E83B2-8E8E-407D-80E0-F1B170DC9D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60" y="1767285"/>
            <a:ext cx="7737481" cy="3178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090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89C6705-5B6F-435C-9BD1-84B268170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/>
              <a:t>GoogLeNet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68742D8-E423-46CD-B40C-BA795BAE0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8.2  </a:t>
            </a:r>
            <a:r>
              <a:rPr lang="ko-KR" altLang="en-US"/>
              <a:t>딥러닝의 초기역사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DF890BF-2ABD-4643-8706-A5D8E04CB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D5B13-C563-48AC-87E4-49F2C42F73EC}" type="slidenum">
              <a:rPr lang="ko-KR" altLang="en-US" smtClean="0"/>
              <a:pPr/>
              <a:t>8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6CF9FF5-9F88-48F3-9231-25934AE171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9" y="1577810"/>
            <a:ext cx="8056769" cy="282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744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89C6705-5B6F-435C-9BD1-84B268170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867572"/>
            <a:ext cx="8534402" cy="552835"/>
          </a:xfrm>
        </p:spPr>
        <p:txBody>
          <a:bodyPr/>
          <a:lstStyle/>
          <a:p>
            <a:pPr lvl="1"/>
            <a:r>
              <a:rPr lang="en-US" altLang="ko-KR"/>
              <a:t>GoogLeNet - </a:t>
            </a:r>
            <a:r>
              <a:rPr lang="ko-KR" altLang="en-US"/>
              <a:t>인셉션 구조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68742D8-E423-46CD-B40C-BA795BAE0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8.2  </a:t>
            </a:r>
            <a:r>
              <a:rPr lang="ko-KR" altLang="en-US"/>
              <a:t>딥러닝의 초기역사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DF890BF-2ABD-4643-8706-A5D8E04CB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D5B13-C563-48AC-87E4-49F2C42F73EC}" type="slidenum">
              <a:rPr lang="ko-KR" altLang="en-US" smtClean="0"/>
              <a:pPr/>
              <a:t>9</a:t>
            </a:fld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9328A15B-E9E9-4B8E-8DCF-912C6368EACB}"/>
              </a:ext>
            </a:extLst>
          </p:cNvPr>
          <p:cNvGrpSpPr/>
          <p:nvPr/>
        </p:nvGrpSpPr>
        <p:grpSpPr>
          <a:xfrm>
            <a:off x="689690" y="1691719"/>
            <a:ext cx="7764621" cy="4724400"/>
            <a:chOff x="304799" y="1793319"/>
            <a:chExt cx="7764621" cy="47244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75ED285-0159-4E08-8051-8250EDBAA0E5}"/>
                </a:ext>
              </a:extLst>
            </p:cNvPr>
            <p:cNvSpPr/>
            <p:nvPr/>
          </p:nvSpPr>
          <p:spPr>
            <a:xfrm>
              <a:off x="3013656" y="1793319"/>
              <a:ext cx="1638300" cy="8858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필터 결합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A523D1D-64A2-46B4-9CBD-C859DA5EB571}"/>
                </a:ext>
              </a:extLst>
            </p:cNvPr>
            <p:cNvSpPr/>
            <p:nvPr/>
          </p:nvSpPr>
          <p:spPr>
            <a:xfrm>
              <a:off x="6431120" y="3574494"/>
              <a:ext cx="1638300" cy="8858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3x3 </a:t>
              </a:r>
              <a:r>
                <a:rPr lang="ko-KR" altLang="en-US" dirty="0" err="1"/>
                <a:t>합성곱</a:t>
              </a:r>
              <a:endParaRPr lang="ko-KR" altLang="en-US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BB114E0-DFBF-4B5F-9463-3FBAA0EB53FF}"/>
                </a:ext>
              </a:extLst>
            </p:cNvPr>
            <p:cNvSpPr/>
            <p:nvPr/>
          </p:nvSpPr>
          <p:spPr>
            <a:xfrm>
              <a:off x="4389013" y="3574494"/>
              <a:ext cx="1638300" cy="8858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5x5 </a:t>
              </a:r>
              <a:r>
                <a:rPr lang="ko-KR" altLang="en-US" dirty="0" err="1"/>
                <a:t>합성곱</a:t>
              </a:r>
              <a:endParaRPr lang="ko-KR" altLang="en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E2F1207-DF88-4672-9227-0735346FCFAD}"/>
                </a:ext>
              </a:extLst>
            </p:cNvPr>
            <p:cNvSpPr/>
            <p:nvPr/>
          </p:nvSpPr>
          <p:spPr>
            <a:xfrm>
              <a:off x="2346906" y="3574494"/>
              <a:ext cx="1638300" cy="8858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3x3 </a:t>
              </a:r>
              <a:r>
                <a:rPr lang="ko-KR" altLang="en-US" dirty="0" err="1"/>
                <a:t>합성곱</a:t>
              </a:r>
              <a:endParaRPr lang="ko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6D19F14-F9C5-413D-B5A9-7249D90CD242}"/>
                </a:ext>
              </a:extLst>
            </p:cNvPr>
            <p:cNvSpPr/>
            <p:nvPr/>
          </p:nvSpPr>
          <p:spPr>
            <a:xfrm>
              <a:off x="304799" y="3574494"/>
              <a:ext cx="1638300" cy="8858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1x1 </a:t>
              </a:r>
              <a:r>
                <a:rPr lang="ko-KR" altLang="en-US" dirty="0" err="1"/>
                <a:t>합성곱</a:t>
              </a:r>
              <a:endParaRPr lang="ko-KR" altLang="en-US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BCA1D3A-2B60-4295-A9EE-33F3B34AC7F6}"/>
                </a:ext>
              </a:extLst>
            </p:cNvPr>
            <p:cNvSpPr/>
            <p:nvPr/>
          </p:nvSpPr>
          <p:spPr>
            <a:xfrm>
              <a:off x="3013656" y="5631894"/>
              <a:ext cx="1638300" cy="8858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앞 계층</a:t>
              </a:r>
            </a:p>
          </p:txBody>
        </p: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F314665D-9E46-4FA5-B316-8125492AF6DD}"/>
                </a:ext>
              </a:extLst>
            </p:cNvPr>
            <p:cNvCxnSpPr>
              <a:stCxn id="11" idx="0"/>
              <a:endCxn id="10" idx="2"/>
            </p:cNvCxnSpPr>
            <p:nvPr/>
          </p:nvCxnSpPr>
          <p:spPr>
            <a:xfrm flipH="1" flipV="1">
              <a:off x="1123949" y="4460319"/>
              <a:ext cx="2708857" cy="117157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BD8B0C9A-1737-480B-8074-6C73834C51D4}"/>
                </a:ext>
              </a:extLst>
            </p:cNvPr>
            <p:cNvCxnSpPr>
              <a:stCxn id="11" idx="0"/>
              <a:endCxn id="9" idx="2"/>
            </p:cNvCxnSpPr>
            <p:nvPr/>
          </p:nvCxnSpPr>
          <p:spPr>
            <a:xfrm flipH="1" flipV="1">
              <a:off x="3166056" y="4460319"/>
              <a:ext cx="666750" cy="117157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DCDD4683-8FCA-49CA-966C-E7A86CFF2703}"/>
                </a:ext>
              </a:extLst>
            </p:cNvPr>
            <p:cNvCxnSpPr>
              <a:stCxn id="11" idx="0"/>
              <a:endCxn id="8" idx="2"/>
            </p:cNvCxnSpPr>
            <p:nvPr/>
          </p:nvCxnSpPr>
          <p:spPr>
            <a:xfrm flipV="1">
              <a:off x="3832806" y="4460319"/>
              <a:ext cx="1375357" cy="117157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ED093A14-5FB6-482A-B203-7C42A87713F1}"/>
                </a:ext>
              </a:extLst>
            </p:cNvPr>
            <p:cNvCxnSpPr>
              <a:stCxn id="11" idx="0"/>
              <a:endCxn id="7" idx="2"/>
            </p:cNvCxnSpPr>
            <p:nvPr/>
          </p:nvCxnSpPr>
          <p:spPr>
            <a:xfrm flipV="1">
              <a:off x="3832806" y="4460319"/>
              <a:ext cx="3417464" cy="117157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949D89EC-A14C-4D41-B386-5E5500E84757}"/>
                </a:ext>
              </a:extLst>
            </p:cNvPr>
            <p:cNvCxnSpPr>
              <a:stCxn id="10" idx="0"/>
              <a:endCxn id="6" idx="2"/>
            </p:cNvCxnSpPr>
            <p:nvPr/>
          </p:nvCxnSpPr>
          <p:spPr>
            <a:xfrm flipV="1">
              <a:off x="1123949" y="2679144"/>
              <a:ext cx="2708857" cy="89535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DF3E2EA8-CDAD-4F45-8DBB-F979E82CFAD1}"/>
                </a:ext>
              </a:extLst>
            </p:cNvPr>
            <p:cNvCxnSpPr>
              <a:stCxn id="9" idx="0"/>
              <a:endCxn id="6" idx="2"/>
            </p:cNvCxnSpPr>
            <p:nvPr/>
          </p:nvCxnSpPr>
          <p:spPr>
            <a:xfrm flipV="1">
              <a:off x="3166056" y="2679144"/>
              <a:ext cx="666750" cy="89535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A9396E77-CEE7-49CE-9D1D-BE5BBBFB245E}"/>
                </a:ext>
              </a:extLst>
            </p:cNvPr>
            <p:cNvCxnSpPr>
              <a:stCxn id="8" idx="0"/>
              <a:endCxn id="6" idx="2"/>
            </p:cNvCxnSpPr>
            <p:nvPr/>
          </p:nvCxnSpPr>
          <p:spPr>
            <a:xfrm flipH="1" flipV="1">
              <a:off x="3832806" y="2679144"/>
              <a:ext cx="1375357" cy="89535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30FE0301-4122-443C-87C8-DF74BC121E79}"/>
                </a:ext>
              </a:extLst>
            </p:cNvPr>
            <p:cNvCxnSpPr>
              <a:stCxn id="7" idx="0"/>
              <a:endCxn id="6" idx="2"/>
            </p:cNvCxnSpPr>
            <p:nvPr/>
          </p:nvCxnSpPr>
          <p:spPr>
            <a:xfrm flipH="1" flipV="1">
              <a:off x="3832806" y="2679144"/>
              <a:ext cx="3417464" cy="89535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2102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고딕">
      <a:majorFont>
        <a:latin typeface="a고딕14"/>
        <a:ea typeface="a고딕14"/>
        <a:cs typeface=""/>
      </a:majorFont>
      <a:minorFont>
        <a:latin typeface="a고딕12"/>
        <a:ea typeface="a고딕12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10882</TotalTime>
  <Words>895</Words>
  <Application>Microsoft Office PowerPoint</Application>
  <PresentationFormat>화면 슬라이드 쇼(4:3)</PresentationFormat>
  <Paragraphs>161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5" baseType="lpstr">
      <vt:lpstr>a고딕16</vt:lpstr>
      <vt:lpstr>a고딕12</vt:lpstr>
      <vt:lpstr>나눔바른고딕 UltraLight</vt:lpstr>
      <vt:lpstr>맑은 고딕</vt:lpstr>
      <vt:lpstr>Wingdings</vt:lpstr>
      <vt:lpstr>맑은 고딕 Semilight</vt:lpstr>
      <vt:lpstr>a고딕14</vt:lpstr>
      <vt:lpstr>나눔바른고딕</vt:lpstr>
      <vt:lpstr>Arial</vt:lpstr>
      <vt:lpstr>Office 테마</vt:lpstr>
      <vt:lpstr>딥러닝</vt:lpstr>
      <vt:lpstr>8.  딥러닝</vt:lpstr>
      <vt:lpstr>8.1  더 깊게</vt:lpstr>
      <vt:lpstr>8.1  더 깊게</vt:lpstr>
      <vt:lpstr>8.1  더 깊게</vt:lpstr>
      <vt:lpstr>8.2  딥러닝의 초기역사</vt:lpstr>
      <vt:lpstr>8.2  딥러닝의 초기역사</vt:lpstr>
      <vt:lpstr>8.2  딥러닝의 초기역사</vt:lpstr>
      <vt:lpstr>8.2  딥러닝의 초기역사</vt:lpstr>
      <vt:lpstr>8.2  딥러닝의 초기역사</vt:lpstr>
      <vt:lpstr>8.2  딥러닝의 초기역사</vt:lpstr>
      <vt:lpstr>8.3  더 빠르게(딥러닝 고속화)</vt:lpstr>
      <vt:lpstr>8.3  더 빠르게(딥러닝 고속화)</vt:lpstr>
      <vt:lpstr>8.3  더 빠르게(딥러닝 고속화)</vt:lpstr>
      <vt:lpstr>8.3  더 빠르게(딥러닝 고속화)</vt:lpstr>
      <vt:lpstr>8.4  딥러닝의 활용</vt:lpstr>
      <vt:lpstr>8.4  딥러닝의 활용</vt:lpstr>
      <vt:lpstr>8.4  딥러닝의 활용</vt:lpstr>
      <vt:lpstr>8.4  딥러닝의 활용</vt:lpstr>
      <vt:lpstr>8.5  딥러닝의 미래</vt:lpstr>
      <vt:lpstr>8.5  딥러닝의 미래</vt:lpstr>
      <vt:lpstr>8.5  딥러닝의 미래</vt:lpstr>
      <vt:lpstr>8.5  딥러닝의 미래</vt:lpstr>
      <vt:lpstr>8.5  딥러닝의 미래</vt:lpstr>
      <vt:lpstr>8.6  정리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8. 딥러닝</dc:title>
  <dc:creator>서성발</dc:creator>
  <cp:lastModifiedBy>서성발</cp:lastModifiedBy>
  <cp:revision>281</cp:revision>
  <dcterms:created xsi:type="dcterms:W3CDTF">2017-09-11T15:40:54Z</dcterms:created>
  <dcterms:modified xsi:type="dcterms:W3CDTF">2017-11-06T11:11:41Z</dcterms:modified>
</cp:coreProperties>
</file>