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71" r:id="rId2"/>
    <p:sldId id="428" r:id="rId3"/>
    <p:sldId id="454" r:id="rId4"/>
    <p:sldId id="471" r:id="rId5"/>
    <p:sldId id="479" r:id="rId6"/>
    <p:sldId id="472" r:id="rId7"/>
    <p:sldId id="482" r:id="rId8"/>
    <p:sldId id="480" r:id="rId9"/>
    <p:sldId id="481" r:id="rId10"/>
    <p:sldId id="468" r:id="rId11"/>
    <p:sldId id="467" r:id="rId12"/>
    <p:sldId id="469" r:id="rId13"/>
    <p:sldId id="473" r:id="rId14"/>
    <p:sldId id="474" r:id="rId15"/>
    <p:sldId id="475" r:id="rId16"/>
    <p:sldId id="476" r:id="rId17"/>
    <p:sldId id="477" r:id="rId18"/>
    <p:sldId id="421" r:id="rId19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31" autoAdjust="0"/>
  </p:normalViewPr>
  <p:slideViewPr>
    <p:cSldViewPr>
      <p:cViewPr varScale="1">
        <p:scale>
          <a:sx n="113" d="100"/>
          <a:sy n="113" d="100"/>
        </p:scale>
        <p:origin x="-9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BF320-6007-45D9-80A3-C91AF7F4AB8D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86E34D3-1B04-48A8-8091-CEE5DF32EDAC}">
      <dgm:prSet phldrT="[텍스트]" custT="1"/>
      <dgm:spPr>
        <a:xfrm>
          <a:off x="3032" y="69667"/>
          <a:ext cx="1823708" cy="665001"/>
        </a:xfrm>
        <a:solidFill>
          <a:srgbClr val="33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6699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ko-KR" altLang="en-US" sz="1200" b="1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분류</a:t>
          </a:r>
          <a:endParaRPr lang="en-US" altLang="ko-KR" sz="1200" b="1" dirty="0" smtClean="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latinLnBrk="1"/>
          <a:r>
            <a:rPr lang="en-US" altLang="ko-KR" sz="1200" b="1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(Classification)</a:t>
          </a:r>
          <a:endParaRPr lang="ko-KR" altLang="en-US" sz="1200" b="1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387D94AC-FCD8-40E7-93B6-DCF8E90DEC7E}" type="parTrans" cxnId="{EFA032A8-8F9B-4891-8BB7-A8DEBFB278BD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AAF5C35-0ED5-4007-A659-572B4589E5AD}" type="sibTrans" cxnId="{EFA032A8-8F9B-4891-8BB7-A8DEBFB278BD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148B97D-1A64-4E27-8494-0DE5B4223F3D}">
      <dgm:prSet phldrT="[텍스트]"/>
      <dgm:spPr>
        <a:xfrm>
          <a:off x="3032" y="734669"/>
          <a:ext cx="1823708" cy="1660725"/>
        </a:xfrm>
        <a:solidFill>
          <a:srgbClr val="33669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Support Vector Machine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587AAA66-93EA-45AE-A2C2-C46F9941DDAC}" type="parTrans" cxnId="{7C9E80AF-E06C-4707-A5D8-BE894135814C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B5D069E-2473-431D-BA00-F8CEA2DE0172}" type="sibTrans" cxnId="{7C9E80AF-E06C-4707-A5D8-BE894135814C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BA3B0BB-608C-4AE2-84FF-19B7484C8A26}">
      <dgm:prSet phldrT="[텍스트]"/>
      <dgm:spPr>
        <a:xfrm>
          <a:off x="2082060" y="69667"/>
          <a:ext cx="1823708" cy="665001"/>
        </a:xfrm>
        <a:solidFill>
          <a:srgbClr val="336699">
            <a:hueOff val="299912"/>
            <a:satOff val="-15001"/>
            <a:lumOff val="9543"/>
            <a:alphaOff val="0"/>
          </a:srgbClr>
        </a:solidFill>
        <a:ln w="25400" cap="flat" cmpd="sng" algn="ctr">
          <a:solidFill>
            <a:srgbClr val="336699">
              <a:hueOff val="299912"/>
              <a:satOff val="-15001"/>
              <a:lumOff val="9543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ko-KR" altLang="en-US" b="1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회귀</a:t>
          </a:r>
          <a:endParaRPr lang="en-US" altLang="ko-KR" b="1" dirty="0" smtClean="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latinLnBrk="1"/>
          <a:r>
            <a:rPr lang="en-US" altLang="ko-KR" b="1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(Regression)</a:t>
          </a:r>
          <a:endParaRPr lang="ko-KR" altLang="en-US" b="1" dirty="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1FCE649C-8173-4231-A2F8-C3C1C56AFD35}" type="parTrans" cxnId="{EA1ED1D9-353D-4438-8A88-D7A04C8BE6F7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0D1C551-8D88-457E-9EDE-F1DC88038812}" type="sibTrans" cxnId="{EA1ED1D9-353D-4438-8A88-D7A04C8BE6F7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3C926BE-B29F-47FB-A73B-C1B8481B6EF1}">
      <dgm:prSet phldrT="[텍스트]"/>
      <dgm:spPr>
        <a:xfrm>
          <a:off x="4161088" y="69667"/>
          <a:ext cx="1823708" cy="665001"/>
        </a:xfrm>
        <a:solidFill>
          <a:srgbClr val="336699">
            <a:hueOff val="599823"/>
            <a:satOff val="-30001"/>
            <a:lumOff val="19086"/>
            <a:alphaOff val="0"/>
          </a:srgbClr>
        </a:solidFill>
        <a:ln w="25400" cap="flat" cmpd="sng" algn="ctr">
          <a:solidFill>
            <a:srgbClr val="336699">
              <a:hueOff val="599823"/>
              <a:satOff val="-30001"/>
              <a:lumOff val="19086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ko-KR" altLang="en-US" b="1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군집화</a:t>
          </a:r>
          <a:endParaRPr lang="en-US" altLang="ko-KR" b="1" dirty="0" smtClean="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latinLnBrk="1"/>
          <a:r>
            <a:rPr lang="en-US" altLang="ko-KR" b="1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(Clustering)</a:t>
          </a:r>
          <a:endParaRPr lang="ko-KR" altLang="en-US" b="1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85BDA505-F8CD-4FCC-91CA-76BB4486CB1D}" type="parTrans" cxnId="{36A53941-7F2D-41D4-AAF3-6C37D9D22A57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3626177-8557-4E6B-841E-CC28D0553C9F}" type="sibTrans" cxnId="{36A53941-7F2D-41D4-AAF3-6C37D9D22A57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F71D735-4598-47A4-BC48-2AF86803DCF6}">
      <dgm:prSet phldrT="[텍스트]"/>
      <dgm:spPr>
        <a:xfrm>
          <a:off x="4161088" y="734669"/>
          <a:ext cx="1823708" cy="1660725"/>
        </a:xfrm>
        <a:solidFill>
          <a:srgbClr val="336699">
            <a:tint val="40000"/>
            <a:alpha val="90000"/>
            <a:hueOff val="276571"/>
            <a:satOff val="-10248"/>
            <a:lumOff val="3647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276571"/>
              <a:satOff val="-10248"/>
              <a:lumOff val="3647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k-Means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1FD36B6C-696A-43C7-B4D1-0E4C2B30C7EB}" type="parTrans" cxnId="{EA9F14B5-2594-4646-BC64-6E82CF5075A9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3B185C3-29C3-4726-BF5A-4A34968DD028}" type="sibTrans" cxnId="{EA9F14B5-2594-4646-BC64-6E82CF5075A9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756F973-2918-4FA9-8612-8715FD69620D}">
      <dgm:prSet phldrT="[텍스트]"/>
      <dgm:spPr>
        <a:xfrm>
          <a:off x="6240115" y="69667"/>
          <a:ext cx="1823708" cy="665001"/>
        </a:xfrm>
        <a:solidFill>
          <a:srgbClr val="336699">
            <a:hueOff val="899734"/>
            <a:satOff val="-45002"/>
            <a:lumOff val="28629"/>
            <a:alphaOff val="0"/>
          </a:srgbClr>
        </a:solidFill>
        <a:ln w="25400" cap="flat" cmpd="sng" algn="ctr">
          <a:solidFill>
            <a:srgbClr val="336699">
              <a:hueOff val="899734"/>
              <a:satOff val="-45002"/>
              <a:lumOff val="28629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ko-KR" altLang="en-US" b="1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연관 분석</a:t>
          </a:r>
          <a:r>
            <a:rPr lang="en-US" altLang="ko-KR" b="1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/>
          </a:r>
          <a:br>
            <a:rPr lang="en-US" altLang="ko-KR" b="1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</a:br>
          <a:r>
            <a:rPr lang="en-US" altLang="ko-KR" b="1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(Association Analysis)</a:t>
          </a:r>
          <a:endParaRPr lang="ko-KR" altLang="en-US" b="1" dirty="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75EC7F6B-448E-4E0C-8EA2-9F6ADA565C0E}" type="parTrans" cxnId="{7D8AEF69-C586-458B-A552-9C26FF7D5C96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4A9FBF5-AA2A-4295-9D9F-002BACD3110D}" type="sibTrans" cxnId="{7D8AEF69-C586-458B-A552-9C26FF7D5C96}">
      <dgm:prSet/>
      <dgm:spPr/>
      <dgm:t>
        <a:bodyPr/>
        <a:lstStyle/>
        <a:p>
          <a:pPr latinLnBrk="1"/>
          <a:endParaRPr lang="ko-KR" altLang="en-US">
            <a:solidFill>
              <a:schemeClr val="tx2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C07EE84-7B84-4D74-B00B-05256D8AED5D}">
      <dgm:prSet phldrT="[텍스트]"/>
      <dgm:spPr>
        <a:xfrm>
          <a:off x="4161088" y="734669"/>
          <a:ext cx="1823708" cy="1660725"/>
        </a:xfrm>
        <a:solidFill>
          <a:srgbClr val="336699">
            <a:tint val="40000"/>
            <a:alpha val="90000"/>
            <a:hueOff val="276571"/>
            <a:satOff val="-10248"/>
            <a:lumOff val="3647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276571"/>
              <a:satOff val="-10248"/>
              <a:lumOff val="3647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Model-based Clustering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9D9952F4-3073-4EBE-BC7D-F18AA007F3BF}" type="parTrans" cxnId="{4B3E32F7-652F-41FB-87B5-ED423C8D833F}">
      <dgm:prSet/>
      <dgm:spPr/>
      <dgm:t>
        <a:bodyPr/>
        <a:lstStyle/>
        <a:p>
          <a:pPr latinLnBrk="1"/>
          <a:endParaRPr lang="ko-KR" altLang="en-US"/>
        </a:p>
      </dgm:t>
    </dgm:pt>
    <dgm:pt modelId="{42D398C9-B954-4039-AE1F-DB9F8F5BE084}" type="sibTrans" cxnId="{4B3E32F7-652F-41FB-87B5-ED423C8D833F}">
      <dgm:prSet/>
      <dgm:spPr/>
      <dgm:t>
        <a:bodyPr/>
        <a:lstStyle/>
        <a:p>
          <a:pPr latinLnBrk="1"/>
          <a:endParaRPr lang="ko-KR" altLang="en-US"/>
        </a:p>
      </dgm:t>
    </dgm:pt>
    <dgm:pt modelId="{2C818ECA-D328-473C-92CF-31FCC269ECBC}">
      <dgm:prSet phldrT="[텍스트]"/>
      <dgm:spPr>
        <a:xfrm>
          <a:off x="3032" y="734669"/>
          <a:ext cx="1823708" cy="1660725"/>
        </a:xfrm>
        <a:solidFill>
          <a:srgbClr val="33669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Random Forest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D933EAD7-81E4-4B93-A774-96DF18ABFE0B}" type="parTrans" cxnId="{E8CC1A8D-2313-4084-8F38-8817E01A9411}">
      <dgm:prSet/>
      <dgm:spPr/>
      <dgm:t>
        <a:bodyPr/>
        <a:lstStyle/>
        <a:p>
          <a:pPr latinLnBrk="1"/>
          <a:endParaRPr lang="ko-KR" altLang="en-US"/>
        </a:p>
      </dgm:t>
    </dgm:pt>
    <dgm:pt modelId="{2439D2A1-215F-40F0-8C37-0989F31234C8}" type="sibTrans" cxnId="{E8CC1A8D-2313-4084-8F38-8817E01A9411}">
      <dgm:prSet/>
      <dgm:spPr/>
      <dgm:t>
        <a:bodyPr/>
        <a:lstStyle/>
        <a:p>
          <a:pPr latinLnBrk="1"/>
          <a:endParaRPr lang="ko-KR" altLang="en-US"/>
        </a:p>
      </dgm:t>
    </dgm:pt>
    <dgm:pt modelId="{DA946EAA-3D98-4D83-A516-E371ACF818FA}">
      <dgm:prSet phldrT="[텍스트]"/>
      <dgm:spPr>
        <a:xfrm>
          <a:off x="3032" y="734669"/>
          <a:ext cx="1823708" cy="1660725"/>
        </a:xfrm>
        <a:solidFill>
          <a:srgbClr val="33669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Neural Network (MLP)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FE229993-D899-481B-9E8F-8C1C1D4984FA}" type="parTrans" cxnId="{FB8CFC72-C592-44AF-A4B7-85B8B8C1513B}">
      <dgm:prSet/>
      <dgm:spPr/>
      <dgm:t>
        <a:bodyPr/>
        <a:lstStyle/>
        <a:p>
          <a:pPr latinLnBrk="1"/>
          <a:endParaRPr lang="ko-KR" altLang="en-US"/>
        </a:p>
      </dgm:t>
    </dgm:pt>
    <dgm:pt modelId="{2A278D7E-9922-41EA-B5EE-CB1380A6B95B}" type="sibTrans" cxnId="{FB8CFC72-C592-44AF-A4B7-85B8B8C1513B}">
      <dgm:prSet/>
      <dgm:spPr/>
      <dgm:t>
        <a:bodyPr/>
        <a:lstStyle/>
        <a:p>
          <a:pPr latinLnBrk="1"/>
          <a:endParaRPr lang="ko-KR" altLang="en-US"/>
        </a:p>
      </dgm:t>
    </dgm:pt>
    <dgm:pt modelId="{DF68F63A-DAB9-4AC5-83C0-2B8FA9A87258}">
      <dgm:prSet phldrT="[텍스트]"/>
      <dgm:spPr>
        <a:xfrm>
          <a:off x="2082060" y="734669"/>
          <a:ext cx="1823708" cy="1660725"/>
        </a:xfrm>
        <a:solidFill>
          <a:srgbClr val="336699">
            <a:tint val="40000"/>
            <a:alpha val="90000"/>
            <a:hueOff val="138286"/>
            <a:satOff val="-5124"/>
            <a:lumOff val="1823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138286"/>
              <a:satOff val="-5124"/>
              <a:lumOff val="1823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Generalized Linear Model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4F209C4B-009A-42EE-8753-2C5546AD9B87}" type="parTrans" cxnId="{BF3F3391-8A91-4E76-98AE-9D4F1CE0E7CB}">
      <dgm:prSet/>
      <dgm:spPr/>
      <dgm:t>
        <a:bodyPr/>
        <a:lstStyle/>
        <a:p>
          <a:pPr latinLnBrk="1"/>
          <a:endParaRPr lang="ko-KR" altLang="en-US"/>
        </a:p>
      </dgm:t>
    </dgm:pt>
    <dgm:pt modelId="{4594DC96-EC80-4F20-B1D9-9FE5BE607CCD}" type="sibTrans" cxnId="{BF3F3391-8A91-4E76-98AE-9D4F1CE0E7CB}">
      <dgm:prSet/>
      <dgm:spPr/>
      <dgm:t>
        <a:bodyPr/>
        <a:lstStyle/>
        <a:p>
          <a:pPr latinLnBrk="1"/>
          <a:endParaRPr lang="ko-KR" altLang="en-US"/>
        </a:p>
      </dgm:t>
    </dgm:pt>
    <dgm:pt modelId="{B68422D5-91C6-413F-B88E-C9DF04885132}">
      <dgm:prSet phldrT="[텍스트]"/>
      <dgm:spPr>
        <a:xfrm>
          <a:off x="4161088" y="734669"/>
          <a:ext cx="1823708" cy="1660725"/>
        </a:xfrm>
        <a:solidFill>
          <a:srgbClr val="336699">
            <a:tint val="40000"/>
            <a:alpha val="90000"/>
            <a:hueOff val="276571"/>
            <a:satOff val="-10248"/>
            <a:lumOff val="3647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276571"/>
              <a:satOff val="-10248"/>
              <a:lumOff val="3647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GB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Density-based Clustering (</a:t>
          </a:r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DBSCAN)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373457C6-F38A-4847-BE13-D0BEBA8828D4}" type="parTrans" cxnId="{30565515-5CEA-4E65-98C1-717C495E21D0}">
      <dgm:prSet/>
      <dgm:spPr/>
      <dgm:t>
        <a:bodyPr/>
        <a:lstStyle/>
        <a:p>
          <a:pPr latinLnBrk="1"/>
          <a:endParaRPr lang="ko-KR" altLang="en-US"/>
        </a:p>
      </dgm:t>
    </dgm:pt>
    <dgm:pt modelId="{352E6F04-223B-4252-9AE4-35ED85E344C0}" type="sibTrans" cxnId="{30565515-5CEA-4E65-98C1-717C495E21D0}">
      <dgm:prSet/>
      <dgm:spPr/>
      <dgm:t>
        <a:bodyPr/>
        <a:lstStyle/>
        <a:p>
          <a:pPr latinLnBrk="1"/>
          <a:endParaRPr lang="ko-KR" altLang="en-US"/>
        </a:p>
      </dgm:t>
    </dgm:pt>
    <dgm:pt modelId="{68068706-7F0E-4BDF-99CF-49B7CCD0C6D4}">
      <dgm:prSet phldrT="[텍스트]"/>
      <dgm:spPr>
        <a:xfrm>
          <a:off x="4161088" y="734669"/>
          <a:ext cx="1823708" cy="1660725"/>
        </a:xfrm>
        <a:solidFill>
          <a:srgbClr val="336699">
            <a:tint val="40000"/>
            <a:alpha val="90000"/>
            <a:hueOff val="276571"/>
            <a:satOff val="-10248"/>
            <a:lumOff val="3647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276571"/>
              <a:satOff val="-10248"/>
              <a:lumOff val="3647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Hierarchical Clustering (AHC)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62D4D431-2A86-4711-9972-67EBC833F9E8}" type="parTrans" cxnId="{51B68F00-C631-47A2-A71A-F1262A50868E}">
      <dgm:prSet/>
      <dgm:spPr/>
      <dgm:t>
        <a:bodyPr/>
        <a:lstStyle/>
        <a:p>
          <a:pPr latinLnBrk="1"/>
          <a:endParaRPr lang="ko-KR" altLang="en-US"/>
        </a:p>
      </dgm:t>
    </dgm:pt>
    <dgm:pt modelId="{A3253C24-965A-432E-A45C-5A18B3C3A7A4}" type="sibTrans" cxnId="{51B68F00-C631-47A2-A71A-F1262A50868E}">
      <dgm:prSet/>
      <dgm:spPr/>
      <dgm:t>
        <a:bodyPr/>
        <a:lstStyle/>
        <a:p>
          <a:pPr latinLnBrk="1"/>
          <a:endParaRPr lang="ko-KR" altLang="en-US"/>
        </a:p>
      </dgm:t>
    </dgm:pt>
    <dgm:pt modelId="{43CB07A6-80B2-4ABB-B6FE-413D8C40D9BE}">
      <dgm:prSet phldrT="[텍스트]"/>
      <dgm:spPr>
        <a:xfrm>
          <a:off x="3032" y="734669"/>
          <a:ext cx="1823708" cy="1660725"/>
        </a:xfrm>
        <a:solidFill>
          <a:srgbClr val="33669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Decision Tree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24F01A30-B2AD-48DE-9361-7CAD06BB9DB3}" type="parTrans" cxnId="{E14E8575-7DED-47C2-B76B-C19CD7578664}">
      <dgm:prSet/>
      <dgm:spPr/>
      <dgm:t>
        <a:bodyPr/>
        <a:lstStyle/>
        <a:p>
          <a:pPr latinLnBrk="1"/>
          <a:endParaRPr lang="ko-KR" altLang="en-US"/>
        </a:p>
      </dgm:t>
    </dgm:pt>
    <dgm:pt modelId="{AC5166D7-475C-4374-BE91-9282890A334C}" type="sibTrans" cxnId="{E14E8575-7DED-47C2-B76B-C19CD7578664}">
      <dgm:prSet/>
      <dgm:spPr/>
      <dgm:t>
        <a:bodyPr/>
        <a:lstStyle/>
        <a:p>
          <a:pPr latinLnBrk="1"/>
          <a:endParaRPr lang="ko-KR" altLang="en-US"/>
        </a:p>
      </dgm:t>
    </dgm:pt>
    <dgm:pt modelId="{F3A53DA7-6C9A-41AA-9D9E-87414383540F}">
      <dgm:prSet phldrT="[텍스트]"/>
      <dgm:spPr>
        <a:xfrm>
          <a:off x="2082060" y="734669"/>
          <a:ext cx="1823708" cy="1660725"/>
        </a:xfrm>
        <a:solidFill>
          <a:srgbClr val="336699">
            <a:tint val="40000"/>
            <a:alpha val="90000"/>
            <a:hueOff val="138286"/>
            <a:satOff val="-5124"/>
            <a:lumOff val="1823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138286"/>
              <a:satOff val="-5124"/>
              <a:lumOff val="1823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Time-Series Analysis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B9E9E091-A55A-4C6F-9A83-5E3A6232140F}" type="parTrans" cxnId="{CAC13FA5-A95C-4340-B99C-256D65010A80}">
      <dgm:prSet/>
      <dgm:spPr/>
      <dgm:t>
        <a:bodyPr/>
        <a:lstStyle/>
        <a:p>
          <a:pPr latinLnBrk="1"/>
          <a:endParaRPr lang="ko-KR" altLang="en-US"/>
        </a:p>
      </dgm:t>
    </dgm:pt>
    <dgm:pt modelId="{CE7872AE-EE2D-4B6D-BD14-1D7C8310CEE8}" type="sibTrans" cxnId="{CAC13FA5-A95C-4340-B99C-256D65010A80}">
      <dgm:prSet/>
      <dgm:spPr/>
      <dgm:t>
        <a:bodyPr/>
        <a:lstStyle/>
        <a:p>
          <a:pPr latinLnBrk="1"/>
          <a:endParaRPr lang="ko-KR" altLang="en-US"/>
        </a:p>
      </dgm:t>
    </dgm:pt>
    <dgm:pt modelId="{FB964AAC-0472-45C8-AEA7-B1A3B4271B27}">
      <dgm:prSet phldrT="[텍스트]"/>
      <dgm:spPr>
        <a:xfrm>
          <a:off x="2082060" y="734669"/>
          <a:ext cx="1823708" cy="1660725"/>
        </a:xfrm>
        <a:solidFill>
          <a:srgbClr val="336699">
            <a:tint val="40000"/>
            <a:alpha val="90000"/>
            <a:hueOff val="138286"/>
            <a:satOff val="-5124"/>
            <a:lumOff val="1823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138286"/>
              <a:satOff val="-5124"/>
              <a:lumOff val="1823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Neural Network (MLP)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4053A817-2DC0-4932-B5E4-E726593B7B17}" type="parTrans" cxnId="{B275F6A7-4B2F-4F8A-9C99-28AC97BE975A}">
      <dgm:prSet/>
      <dgm:spPr/>
      <dgm:t>
        <a:bodyPr/>
        <a:lstStyle/>
        <a:p>
          <a:pPr latinLnBrk="1"/>
          <a:endParaRPr lang="ko-KR" altLang="en-US"/>
        </a:p>
      </dgm:t>
    </dgm:pt>
    <dgm:pt modelId="{70B1CD0B-14A4-4CD3-BBFD-2F8AFB882BAD}" type="sibTrans" cxnId="{B275F6A7-4B2F-4F8A-9C99-28AC97BE975A}">
      <dgm:prSet/>
      <dgm:spPr/>
      <dgm:t>
        <a:bodyPr/>
        <a:lstStyle/>
        <a:p>
          <a:pPr latinLnBrk="1"/>
          <a:endParaRPr lang="ko-KR" altLang="en-US"/>
        </a:p>
      </dgm:t>
    </dgm:pt>
    <dgm:pt modelId="{6FD73752-2ECC-46A4-BDF3-BBE6A1ECEC5E}">
      <dgm:prSet phldrT="[텍스트]"/>
      <dgm:spPr>
        <a:xfrm>
          <a:off x="6240115" y="734669"/>
          <a:ext cx="1823708" cy="1660725"/>
        </a:xfrm>
        <a:solidFill>
          <a:srgbClr val="336699">
            <a:tint val="40000"/>
            <a:alpha val="90000"/>
            <a:hueOff val="414857"/>
            <a:satOff val="-15372"/>
            <a:lumOff val="547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414857"/>
              <a:satOff val="-15372"/>
              <a:lumOff val="547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Association Rule Mining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6A913978-03B4-4A0D-AAD5-D6E49214241D}" type="parTrans" cxnId="{5D35E45E-1ACF-404A-8301-9499EEED5D7A}">
      <dgm:prSet/>
      <dgm:spPr/>
      <dgm:t>
        <a:bodyPr/>
        <a:lstStyle/>
        <a:p>
          <a:pPr latinLnBrk="1"/>
          <a:endParaRPr lang="ko-KR" altLang="en-US"/>
        </a:p>
      </dgm:t>
    </dgm:pt>
    <dgm:pt modelId="{8025041D-ED35-46D0-A689-260660AB434C}" type="sibTrans" cxnId="{5D35E45E-1ACF-404A-8301-9499EEED5D7A}">
      <dgm:prSet/>
      <dgm:spPr/>
      <dgm:t>
        <a:bodyPr/>
        <a:lstStyle/>
        <a:p>
          <a:pPr latinLnBrk="1"/>
          <a:endParaRPr lang="ko-KR" altLang="en-US"/>
        </a:p>
      </dgm:t>
    </dgm:pt>
    <dgm:pt modelId="{0FBE3296-3E10-40B2-96F8-867F5C3A30AB}">
      <dgm:prSet phldrT="[텍스트]"/>
      <dgm:spPr>
        <a:xfrm>
          <a:off x="6240115" y="734669"/>
          <a:ext cx="1823708" cy="1660725"/>
        </a:xfrm>
        <a:solidFill>
          <a:srgbClr val="336699">
            <a:tint val="40000"/>
            <a:alpha val="90000"/>
            <a:hueOff val="414857"/>
            <a:satOff val="-15372"/>
            <a:lumOff val="547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414857"/>
              <a:satOff val="-15372"/>
              <a:lumOff val="547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Sequential Rule Mining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6B90E1C7-632F-44D1-AFD7-501A8229C4E5}" type="parTrans" cxnId="{B71F36D6-1001-4B0E-B503-406EBED846E3}">
      <dgm:prSet/>
      <dgm:spPr/>
      <dgm:t>
        <a:bodyPr/>
        <a:lstStyle/>
        <a:p>
          <a:pPr latinLnBrk="1"/>
          <a:endParaRPr lang="ko-KR" altLang="en-US"/>
        </a:p>
      </dgm:t>
    </dgm:pt>
    <dgm:pt modelId="{29994F56-43FA-4DEA-9915-008461346AD5}" type="sibTrans" cxnId="{B71F36D6-1001-4B0E-B503-406EBED846E3}">
      <dgm:prSet/>
      <dgm:spPr/>
      <dgm:t>
        <a:bodyPr/>
        <a:lstStyle/>
        <a:p>
          <a:pPr latinLnBrk="1"/>
          <a:endParaRPr lang="ko-KR" altLang="en-US"/>
        </a:p>
      </dgm:t>
    </dgm:pt>
    <dgm:pt modelId="{EBF2F56D-BB20-4D36-A660-511361A5DA9F}">
      <dgm:prSet phldrT="[텍스트]"/>
      <dgm:spPr>
        <a:xfrm>
          <a:off x="6240115" y="734669"/>
          <a:ext cx="1823708" cy="1660725"/>
        </a:xfrm>
        <a:solidFill>
          <a:srgbClr val="336699">
            <a:tint val="40000"/>
            <a:alpha val="90000"/>
            <a:hueOff val="414857"/>
            <a:satOff val="-15372"/>
            <a:lumOff val="547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414857"/>
              <a:satOff val="-15372"/>
              <a:lumOff val="547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Causality Analysis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AD3F1086-804F-4E2F-B7CE-830B95668F8D}" type="parTrans" cxnId="{D1C8C3C2-2DC1-4375-8E2E-EE0FD78B7C29}">
      <dgm:prSet/>
      <dgm:spPr/>
      <dgm:t>
        <a:bodyPr/>
        <a:lstStyle/>
        <a:p>
          <a:pPr latinLnBrk="1"/>
          <a:endParaRPr lang="ko-KR" altLang="en-US"/>
        </a:p>
      </dgm:t>
    </dgm:pt>
    <dgm:pt modelId="{7C40DAD4-6DC6-44E0-82BA-628515B2ECB4}" type="sibTrans" cxnId="{D1C8C3C2-2DC1-4375-8E2E-EE0FD78B7C29}">
      <dgm:prSet/>
      <dgm:spPr/>
      <dgm:t>
        <a:bodyPr/>
        <a:lstStyle/>
        <a:p>
          <a:pPr latinLnBrk="1"/>
          <a:endParaRPr lang="ko-KR" altLang="en-US"/>
        </a:p>
      </dgm:t>
    </dgm:pt>
    <dgm:pt modelId="{DB6FD567-B31F-4786-B734-F87218F121CF}">
      <dgm:prSet phldrT="[텍스트]"/>
      <dgm:spPr>
        <a:xfrm>
          <a:off x="3032" y="734669"/>
          <a:ext cx="1823708" cy="1660725"/>
        </a:xfrm>
        <a:solidFill>
          <a:srgbClr val="33669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Naïve Bayes Classifier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D4E4396A-A19D-42BF-A293-C63B9302244F}" type="parTrans" cxnId="{9F056A08-3275-4869-84BB-860453FBB374}">
      <dgm:prSet/>
      <dgm:spPr/>
      <dgm:t>
        <a:bodyPr/>
        <a:lstStyle/>
        <a:p>
          <a:pPr latinLnBrk="1"/>
          <a:endParaRPr lang="ko-KR" altLang="en-US"/>
        </a:p>
      </dgm:t>
    </dgm:pt>
    <dgm:pt modelId="{AD46E56E-559A-4781-91DF-B1DFAF5CD047}" type="sibTrans" cxnId="{9F056A08-3275-4869-84BB-860453FBB374}">
      <dgm:prSet/>
      <dgm:spPr/>
      <dgm:t>
        <a:bodyPr/>
        <a:lstStyle/>
        <a:p>
          <a:pPr latinLnBrk="1"/>
          <a:endParaRPr lang="ko-KR" altLang="en-US"/>
        </a:p>
      </dgm:t>
    </dgm:pt>
    <dgm:pt modelId="{99A68F81-1E0B-471C-8B0F-19CC39AA2E35}">
      <dgm:prSet phldrT="[텍스트]"/>
      <dgm:spPr>
        <a:xfrm>
          <a:off x="2082060" y="734669"/>
          <a:ext cx="1823708" cy="1660725"/>
        </a:xfrm>
        <a:solidFill>
          <a:srgbClr val="336699">
            <a:tint val="40000"/>
            <a:alpha val="90000"/>
            <a:hueOff val="138286"/>
            <a:satOff val="-5124"/>
            <a:lumOff val="1823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138286"/>
              <a:satOff val="-5124"/>
              <a:lumOff val="1823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Regression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7FCE71FA-EB8B-45AA-8374-41BE74D40FF8}" type="parTrans" cxnId="{2A57C9BB-FF7B-4123-A2D0-22EAD2CEFD5E}">
      <dgm:prSet/>
      <dgm:spPr/>
      <dgm:t>
        <a:bodyPr/>
        <a:lstStyle/>
        <a:p>
          <a:pPr latinLnBrk="1"/>
          <a:endParaRPr lang="ko-KR" altLang="en-US"/>
        </a:p>
      </dgm:t>
    </dgm:pt>
    <dgm:pt modelId="{9BAFBB3B-D56A-49A1-85FF-E9D56AA4699A}" type="sibTrans" cxnId="{2A57C9BB-FF7B-4123-A2D0-22EAD2CEFD5E}">
      <dgm:prSet/>
      <dgm:spPr/>
      <dgm:t>
        <a:bodyPr/>
        <a:lstStyle/>
        <a:p>
          <a:pPr latinLnBrk="1"/>
          <a:endParaRPr lang="ko-KR" altLang="en-US"/>
        </a:p>
      </dgm:t>
    </dgm:pt>
    <dgm:pt modelId="{0CFD4172-9370-45B8-BBFD-C11526B9E011}">
      <dgm:prSet phldrT="[텍스트]"/>
      <dgm:spPr>
        <a:xfrm>
          <a:off x="3032" y="734669"/>
          <a:ext cx="1823708" cy="1660725"/>
        </a:xfrm>
        <a:solidFill>
          <a:srgbClr val="33669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Logistic Regression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7055CAEC-24A7-4A1D-A963-9EAED9F7661A}" type="parTrans" cxnId="{9B13F583-5DCF-4AF1-87EE-E741EC0D581A}">
      <dgm:prSet/>
      <dgm:spPr/>
      <dgm:t>
        <a:bodyPr/>
        <a:lstStyle/>
        <a:p>
          <a:pPr latinLnBrk="1"/>
          <a:endParaRPr lang="ko-KR" altLang="en-US"/>
        </a:p>
      </dgm:t>
    </dgm:pt>
    <dgm:pt modelId="{60DE3929-6D10-4D63-B999-45CB44814EC0}" type="sibTrans" cxnId="{9B13F583-5DCF-4AF1-87EE-E741EC0D581A}">
      <dgm:prSet/>
      <dgm:spPr/>
      <dgm:t>
        <a:bodyPr/>
        <a:lstStyle/>
        <a:p>
          <a:pPr latinLnBrk="1"/>
          <a:endParaRPr lang="ko-KR" altLang="en-US"/>
        </a:p>
      </dgm:t>
    </dgm:pt>
    <dgm:pt modelId="{BA303EF8-35DE-4095-AE94-29D8196B7424}">
      <dgm:prSet phldrT="[텍스트]"/>
      <dgm:spPr>
        <a:xfrm>
          <a:off x="3032" y="734669"/>
          <a:ext cx="1823708" cy="1660725"/>
        </a:xfrm>
        <a:solidFill>
          <a:srgbClr val="33669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k-Nearest Neighbors (k-NN)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4CAD7B3A-DE51-42E5-AF5C-74F9878E2A40}" type="parTrans" cxnId="{F441A6A1-98C3-4840-BE0A-6CA6752ABAC9}">
      <dgm:prSet/>
      <dgm:spPr/>
      <dgm:t>
        <a:bodyPr/>
        <a:lstStyle/>
        <a:p>
          <a:pPr latinLnBrk="1"/>
          <a:endParaRPr lang="ko-KR" altLang="en-US"/>
        </a:p>
      </dgm:t>
    </dgm:pt>
    <dgm:pt modelId="{A485AC2C-F5CB-4A50-B10E-87DDBDE44EC4}" type="sibTrans" cxnId="{F441A6A1-98C3-4840-BE0A-6CA6752ABAC9}">
      <dgm:prSet/>
      <dgm:spPr/>
      <dgm:t>
        <a:bodyPr/>
        <a:lstStyle/>
        <a:p>
          <a:pPr latinLnBrk="1"/>
          <a:endParaRPr lang="ko-KR" altLang="en-US"/>
        </a:p>
      </dgm:t>
    </dgm:pt>
    <dgm:pt modelId="{F5FAE1FD-A717-4EAB-B170-A0F58596A475}">
      <dgm:prSet phldrT="[텍스트]"/>
      <dgm:spPr>
        <a:xfrm>
          <a:off x="2082060" y="734669"/>
          <a:ext cx="1823708" cy="1660725"/>
        </a:xfrm>
        <a:solidFill>
          <a:srgbClr val="336699">
            <a:tint val="40000"/>
            <a:alpha val="90000"/>
            <a:hueOff val="138286"/>
            <a:satOff val="-5124"/>
            <a:lumOff val="1823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138286"/>
              <a:satOff val="-5124"/>
              <a:lumOff val="1823"/>
              <a:alphaOff val="0"/>
            </a:srgb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k-Nearest Neighbors (k-NN)</a:t>
          </a:r>
          <a:endParaRPr lang="ko-KR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gm:t>
    </dgm:pt>
    <dgm:pt modelId="{829F83DB-0EAB-423E-87C8-BAE3711F544F}" type="parTrans" cxnId="{9DE203AD-2D6A-43B4-BC08-ECE6FEB794E1}">
      <dgm:prSet/>
      <dgm:spPr/>
      <dgm:t>
        <a:bodyPr/>
        <a:lstStyle/>
        <a:p>
          <a:pPr latinLnBrk="1"/>
          <a:endParaRPr lang="ko-KR" altLang="en-US"/>
        </a:p>
      </dgm:t>
    </dgm:pt>
    <dgm:pt modelId="{3A93E2E0-2520-45F7-ADDC-C0D902879876}" type="sibTrans" cxnId="{9DE203AD-2D6A-43B4-BC08-ECE6FEB794E1}">
      <dgm:prSet/>
      <dgm:spPr/>
      <dgm:t>
        <a:bodyPr/>
        <a:lstStyle/>
        <a:p>
          <a:pPr latinLnBrk="1"/>
          <a:endParaRPr lang="ko-KR" altLang="en-US"/>
        </a:p>
      </dgm:t>
    </dgm:pt>
    <dgm:pt modelId="{8318D2B7-C5F9-48CB-84D2-D435C75D11DC}" type="pres">
      <dgm:prSet presAssocID="{E59BF320-6007-45D9-80A3-C91AF7F4AB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5396EA-72AB-45AE-9F4C-D78B5D8FD9AF}" type="pres">
      <dgm:prSet presAssocID="{C86E34D3-1B04-48A8-8091-CEE5DF32EDAC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2BFE317D-3265-4F50-91AE-6C51BB525322}" type="pres">
      <dgm:prSet presAssocID="{C86E34D3-1B04-48A8-8091-CEE5DF32EDAC}" presName="parTx" presStyleLbl="alignNode1" presStyleIdx="0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3CE85BCF-124D-431D-8FFE-FB4FF747FBAE}" type="pres">
      <dgm:prSet presAssocID="{C86E34D3-1B04-48A8-8091-CEE5DF32EDAC}" presName="desTx" presStyleLbl="alignAccFollowNode1" presStyleIdx="0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0AC54E1F-AB9D-4609-B70F-8CAFF815510D}" type="pres">
      <dgm:prSet presAssocID="{8AAF5C35-0ED5-4007-A659-572B4589E5AD}" presName="space" presStyleCnt="0"/>
      <dgm:spPr/>
      <dgm:t>
        <a:bodyPr/>
        <a:lstStyle/>
        <a:p>
          <a:pPr latinLnBrk="1"/>
          <a:endParaRPr lang="ko-KR" altLang="en-US"/>
        </a:p>
      </dgm:t>
    </dgm:pt>
    <dgm:pt modelId="{2423EC99-67A2-407E-AC2A-1D6432806704}" type="pres">
      <dgm:prSet presAssocID="{FBA3B0BB-608C-4AE2-84FF-19B7484C8A26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D3A45F17-7D04-4973-8F7F-0D1ACCC9F54E}" type="pres">
      <dgm:prSet presAssocID="{FBA3B0BB-608C-4AE2-84FF-19B7484C8A26}" presName="parTx" presStyleLbl="alignNode1" presStyleIdx="1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0DD7EBB5-B7A3-47B2-B888-5AD8935CFEBD}" type="pres">
      <dgm:prSet presAssocID="{FBA3B0BB-608C-4AE2-84FF-19B7484C8A26}" presName="desTx" presStyleLbl="alignAccFollowNode1" presStyleIdx="1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B03A982-5B6D-4F8E-AA89-9AD1F10098BC}" type="pres">
      <dgm:prSet presAssocID="{40D1C551-8D88-457E-9EDE-F1DC88038812}" presName="space" presStyleCnt="0"/>
      <dgm:spPr/>
      <dgm:t>
        <a:bodyPr/>
        <a:lstStyle/>
        <a:p>
          <a:pPr latinLnBrk="1"/>
          <a:endParaRPr lang="ko-KR" altLang="en-US"/>
        </a:p>
      </dgm:t>
    </dgm:pt>
    <dgm:pt modelId="{89ECF19D-067E-4B30-B7F2-A84FDC4102E0}" type="pres">
      <dgm:prSet presAssocID="{33C926BE-B29F-47FB-A73B-C1B8481B6EF1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E72DD1D3-4832-4947-BEAA-F99041FC0900}" type="pres">
      <dgm:prSet presAssocID="{33C926BE-B29F-47FB-A73B-C1B8481B6EF1}" presName="parTx" presStyleLbl="alignNode1" presStyleIdx="2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0D6544E-BC8E-446E-AEDC-BF820CC5F008}" type="pres">
      <dgm:prSet presAssocID="{33C926BE-B29F-47FB-A73B-C1B8481B6EF1}" presName="desTx" presStyleLbl="alignAccFollowNode1" presStyleIdx="2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44FDA99-8CFC-4661-A4CF-5D7BCE515823}" type="pres">
      <dgm:prSet presAssocID="{93626177-8557-4E6B-841E-CC28D0553C9F}" presName="space" presStyleCnt="0"/>
      <dgm:spPr/>
      <dgm:t>
        <a:bodyPr/>
        <a:lstStyle/>
        <a:p>
          <a:pPr latinLnBrk="1"/>
          <a:endParaRPr lang="ko-KR" altLang="en-US"/>
        </a:p>
      </dgm:t>
    </dgm:pt>
    <dgm:pt modelId="{23646C07-329E-4657-BCB2-CEF45EB99DB0}" type="pres">
      <dgm:prSet presAssocID="{3756F973-2918-4FA9-8612-8715FD69620D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9D3EC70D-9702-4F6C-81D1-37D6E162D463}" type="pres">
      <dgm:prSet presAssocID="{3756F973-2918-4FA9-8612-8715FD69620D}" presName="parTx" presStyleLbl="alignNode1" presStyleIdx="3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28BAF34-EDAE-4088-8BB2-E4A0AF3C3E06}" type="pres">
      <dgm:prSet presAssocID="{3756F973-2918-4FA9-8612-8715FD69620D}" presName="desTx" presStyleLbl="alignAccFollowNode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</dgm:ptLst>
  <dgm:cxnLst>
    <dgm:cxn modelId="{EA9F14B5-2594-4646-BC64-6E82CF5075A9}" srcId="{33C926BE-B29F-47FB-A73B-C1B8481B6EF1}" destId="{3F71D735-4598-47A4-BC48-2AF86803DCF6}" srcOrd="0" destOrd="0" parTransId="{1FD36B6C-696A-43C7-B4D1-0E4C2B30C7EB}" sibTransId="{43B185C3-29C3-4726-BF5A-4A34968DD028}"/>
    <dgm:cxn modelId="{03DFEB14-7F3B-4A8B-96D9-CF54A19080CD}" type="presOf" srcId="{6FD73752-2ECC-46A4-BDF3-BBE6A1ECEC5E}" destId="{B28BAF34-EDAE-4088-8BB2-E4A0AF3C3E06}" srcOrd="0" destOrd="0" presId="urn:microsoft.com/office/officeart/2005/8/layout/hList1"/>
    <dgm:cxn modelId="{E8CC1A8D-2313-4084-8F38-8817E01A9411}" srcId="{C86E34D3-1B04-48A8-8091-CEE5DF32EDAC}" destId="{2C818ECA-D328-473C-92CF-31FCC269ECBC}" srcOrd="6" destOrd="0" parTransId="{D933EAD7-81E4-4B93-A774-96DF18ABFE0B}" sibTransId="{2439D2A1-215F-40F0-8C37-0989F31234C8}"/>
    <dgm:cxn modelId="{30565515-5CEA-4E65-98C1-717C495E21D0}" srcId="{33C926BE-B29F-47FB-A73B-C1B8481B6EF1}" destId="{B68422D5-91C6-413F-B88E-C9DF04885132}" srcOrd="2" destOrd="0" parTransId="{373457C6-F38A-4847-BE13-D0BEBA8828D4}" sibTransId="{352E6F04-223B-4252-9AE4-35ED85E344C0}"/>
    <dgm:cxn modelId="{3FBDB15C-6E3B-4BFE-9DE7-1FC90648C7D3}" type="presOf" srcId="{C86E34D3-1B04-48A8-8091-CEE5DF32EDAC}" destId="{2BFE317D-3265-4F50-91AE-6C51BB525322}" srcOrd="0" destOrd="0" presId="urn:microsoft.com/office/officeart/2005/8/layout/hList1"/>
    <dgm:cxn modelId="{316FC5B4-1679-485C-9603-E5EE48ED3037}" type="presOf" srcId="{DF68F63A-DAB9-4AC5-83C0-2B8FA9A87258}" destId="{0DD7EBB5-B7A3-47B2-B888-5AD8935CFEBD}" srcOrd="0" destOrd="1" presId="urn:microsoft.com/office/officeart/2005/8/layout/hList1"/>
    <dgm:cxn modelId="{CAC13FA5-A95C-4340-B99C-256D65010A80}" srcId="{FBA3B0BB-608C-4AE2-84FF-19B7484C8A26}" destId="{F3A53DA7-6C9A-41AA-9D9E-87414383540F}" srcOrd="3" destOrd="0" parTransId="{B9E9E091-A55A-4C6F-9A83-5E3A6232140F}" sibTransId="{CE7872AE-EE2D-4B6D-BD14-1D7C8310CEE8}"/>
    <dgm:cxn modelId="{EF39BB51-618E-4452-9225-5A89EFC69592}" type="presOf" srcId="{DB6FD567-B31F-4786-B734-F87218F121CF}" destId="{3CE85BCF-124D-431D-8FFE-FB4FF747FBAE}" srcOrd="0" destOrd="3" presId="urn:microsoft.com/office/officeart/2005/8/layout/hList1"/>
    <dgm:cxn modelId="{8B0914BC-F8F5-47E9-8C40-718B1511CA0B}" type="presOf" srcId="{43CB07A6-80B2-4ABB-B6FE-413D8C40D9BE}" destId="{3CE85BCF-124D-431D-8FFE-FB4FF747FBAE}" srcOrd="0" destOrd="0" presId="urn:microsoft.com/office/officeart/2005/8/layout/hList1"/>
    <dgm:cxn modelId="{9A3E00B8-DFC9-436C-9D37-2AE95E24AD81}" type="presOf" srcId="{DA946EAA-3D98-4D83-A516-E371ACF818FA}" destId="{3CE85BCF-124D-431D-8FFE-FB4FF747FBAE}" srcOrd="0" destOrd="5" presId="urn:microsoft.com/office/officeart/2005/8/layout/hList1"/>
    <dgm:cxn modelId="{B275F6A7-4B2F-4F8A-9C99-28AC97BE975A}" srcId="{FBA3B0BB-608C-4AE2-84FF-19B7484C8A26}" destId="{FB964AAC-0472-45C8-AEA7-B1A3B4271B27}" srcOrd="2" destOrd="0" parTransId="{4053A817-2DC0-4932-B5E4-E726593B7B17}" sibTransId="{70B1CD0B-14A4-4CD3-BBFD-2F8AFB882BAD}"/>
    <dgm:cxn modelId="{9DE203AD-2D6A-43B4-BC08-ECE6FEB794E1}" srcId="{FBA3B0BB-608C-4AE2-84FF-19B7484C8A26}" destId="{F5FAE1FD-A717-4EAB-B170-A0F58596A475}" srcOrd="4" destOrd="0" parTransId="{829F83DB-0EAB-423E-87C8-BAE3711F544F}" sibTransId="{3A93E2E0-2520-45F7-ADDC-C0D902879876}"/>
    <dgm:cxn modelId="{2A57C9BB-FF7B-4123-A2D0-22EAD2CEFD5E}" srcId="{FBA3B0BB-608C-4AE2-84FF-19B7484C8A26}" destId="{99A68F81-1E0B-471C-8B0F-19CC39AA2E35}" srcOrd="0" destOrd="0" parTransId="{7FCE71FA-EB8B-45AA-8374-41BE74D40FF8}" sibTransId="{9BAFBB3B-D56A-49A1-85FF-E9D56AA4699A}"/>
    <dgm:cxn modelId="{FB8CFC72-C592-44AF-A4B7-85B8B8C1513B}" srcId="{C86E34D3-1B04-48A8-8091-CEE5DF32EDAC}" destId="{DA946EAA-3D98-4D83-A516-E371ACF818FA}" srcOrd="5" destOrd="0" parTransId="{FE229993-D899-481B-9E8F-8C1C1D4984FA}" sibTransId="{2A278D7E-9922-41EA-B5EE-CB1380A6B95B}"/>
    <dgm:cxn modelId="{EFA032A8-8F9B-4891-8BB7-A8DEBFB278BD}" srcId="{E59BF320-6007-45D9-80A3-C91AF7F4AB8D}" destId="{C86E34D3-1B04-48A8-8091-CEE5DF32EDAC}" srcOrd="0" destOrd="0" parTransId="{387D94AC-FCD8-40E7-93B6-DCF8E90DEC7E}" sibTransId="{8AAF5C35-0ED5-4007-A659-572B4589E5AD}"/>
    <dgm:cxn modelId="{7D8AEF69-C586-458B-A552-9C26FF7D5C96}" srcId="{E59BF320-6007-45D9-80A3-C91AF7F4AB8D}" destId="{3756F973-2918-4FA9-8612-8715FD69620D}" srcOrd="3" destOrd="0" parTransId="{75EC7F6B-448E-4E0C-8EA2-9F6ADA565C0E}" sibTransId="{E4A9FBF5-AA2A-4295-9D9F-002BACD3110D}"/>
    <dgm:cxn modelId="{02B9E975-F88B-4F4E-8283-8A99FF218C77}" type="presOf" srcId="{F5FAE1FD-A717-4EAB-B170-A0F58596A475}" destId="{0DD7EBB5-B7A3-47B2-B888-5AD8935CFEBD}" srcOrd="0" destOrd="4" presId="urn:microsoft.com/office/officeart/2005/8/layout/hList1"/>
    <dgm:cxn modelId="{FC4931D1-06FA-45AB-A31B-28565FA5C161}" type="presOf" srcId="{33C926BE-B29F-47FB-A73B-C1B8481B6EF1}" destId="{E72DD1D3-4832-4947-BEAA-F99041FC0900}" srcOrd="0" destOrd="0" presId="urn:microsoft.com/office/officeart/2005/8/layout/hList1"/>
    <dgm:cxn modelId="{CC3E2E82-F192-473E-850E-3B56EC0930C2}" type="presOf" srcId="{FBA3B0BB-608C-4AE2-84FF-19B7484C8A26}" destId="{D3A45F17-7D04-4973-8F7F-0D1ACCC9F54E}" srcOrd="0" destOrd="0" presId="urn:microsoft.com/office/officeart/2005/8/layout/hList1"/>
    <dgm:cxn modelId="{04B89A56-D1CD-43E4-A670-E56BD80606F2}" type="presOf" srcId="{B68422D5-91C6-413F-B88E-C9DF04885132}" destId="{80D6544E-BC8E-446E-AEDC-BF820CC5F008}" srcOrd="0" destOrd="2" presId="urn:microsoft.com/office/officeart/2005/8/layout/hList1"/>
    <dgm:cxn modelId="{EC7EE9A9-4A5F-4F77-93BE-05F472560BA1}" type="presOf" srcId="{EBF2F56D-BB20-4D36-A660-511361A5DA9F}" destId="{B28BAF34-EDAE-4088-8BB2-E4A0AF3C3E06}" srcOrd="0" destOrd="2" presId="urn:microsoft.com/office/officeart/2005/8/layout/hList1"/>
    <dgm:cxn modelId="{4E58E252-60F6-4697-9C61-94A5786A4542}" type="presOf" srcId="{0FBE3296-3E10-40B2-96F8-867F5C3A30AB}" destId="{B28BAF34-EDAE-4088-8BB2-E4A0AF3C3E06}" srcOrd="0" destOrd="1" presId="urn:microsoft.com/office/officeart/2005/8/layout/hList1"/>
    <dgm:cxn modelId="{9B13F583-5DCF-4AF1-87EE-E741EC0D581A}" srcId="{C86E34D3-1B04-48A8-8091-CEE5DF32EDAC}" destId="{0CFD4172-9370-45B8-BBFD-C11526B9E011}" srcOrd="2" destOrd="0" parTransId="{7055CAEC-24A7-4A1D-A963-9EAED9F7661A}" sibTransId="{60DE3929-6D10-4D63-B999-45CB44814EC0}"/>
    <dgm:cxn modelId="{36A53941-7F2D-41D4-AAF3-6C37D9D22A57}" srcId="{E59BF320-6007-45D9-80A3-C91AF7F4AB8D}" destId="{33C926BE-B29F-47FB-A73B-C1B8481B6EF1}" srcOrd="2" destOrd="0" parTransId="{85BDA505-F8CD-4FCC-91CA-76BB4486CB1D}" sibTransId="{93626177-8557-4E6B-841E-CC28D0553C9F}"/>
    <dgm:cxn modelId="{5D35E45E-1ACF-404A-8301-9499EEED5D7A}" srcId="{3756F973-2918-4FA9-8612-8715FD69620D}" destId="{6FD73752-2ECC-46A4-BDF3-BBE6A1ECEC5E}" srcOrd="0" destOrd="0" parTransId="{6A913978-03B4-4A0D-AAD5-D6E49214241D}" sibTransId="{8025041D-ED35-46D0-A689-260660AB434C}"/>
    <dgm:cxn modelId="{EEA77B77-7C6C-4B3C-A2B4-B6BB5DCB3D21}" type="presOf" srcId="{F3A53DA7-6C9A-41AA-9D9E-87414383540F}" destId="{0DD7EBB5-B7A3-47B2-B888-5AD8935CFEBD}" srcOrd="0" destOrd="3" presId="urn:microsoft.com/office/officeart/2005/8/layout/hList1"/>
    <dgm:cxn modelId="{2DA57482-78B4-4548-B8F2-204740A35EFF}" type="presOf" srcId="{99A68F81-1E0B-471C-8B0F-19CC39AA2E35}" destId="{0DD7EBB5-B7A3-47B2-B888-5AD8935CFEBD}" srcOrd="0" destOrd="0" presId="urn:microsoft.com/office/officeart/2005/8/layout/hList1"/>
    <dgm:cxn modelId="{D1C8C3C2-2DC1-4375-8E2E-EE0FD78B7C29}" srcId="{3756F973-2918-4FA9-8612-8715FD69620D}" destId="{EBF2F56D-BB20-4D36-A660-511361A5DA9F}" srcOrd="2" destOrd="0" parTransId="{AD3F1086-804F-4E2F-B7CE-830B95668F8D}" sibTransId="{7C40DAD4-6DC6-44E0-82BA-628515B2ECB4}"/>
    <dgm:cxn modelId="{9F056A08-3275-4869-84BB-860453FBB374}" srcId="{C86E34D3-1B04-48A8-8091-CEE5DF32EDAC}" destId="{DB6FD567-B31F-4786-B734-F87218F121CF}" srcOrd="3" destOrd="0" parTransId="{D4E4396A-A19D-42BF-A293-C63B9302244F}" sibTransId="{AD46E56E-559A-4781-91DF-B1DFAF5CD047}"/>
    <dgm:cxn modelId="{B71F36D6-1001-4B0E-B503-406EBED846E3}" srcId="{3756F973-2918-4FA9-8612-8715FD69620D}" destId="{0FBE3296-3E10-40B2-96F8-867F5C3A30AB}" srcOrd="1" destOrd="0" parTransId="{6B90E1C7-632F-44D1-AFD7-501A8229C4E5}" sibTransId="{29994F56-43FA-4DEA-9915-008461346AD5}"/>
    <dgm:cxn modelId="{BF3F3391-8A91-4E76-98AE-9D4F1CE0E7CB}" srcId="{FBA3B0BB-608C-4AE2-84FF-19B7484C8A26}" destId="{DF68F63A-DAB9-4AC5-83C0-2B8FA9A87258}" srcOrd="1" destOrd="0" parTransId="{4F209C4B-009A-42EE-8753-2C5546AD9B87}" sibTransId="{4594DC96-EC80-4F20-B1D9-9FE5BE607CCD}"/>
    <dgm:cxn modelId="{8129D5D6-2B7B-401D-B3C9-3D62114449C1}" type="presOf" srcId="{3756F973-2918-4FA9-8612-8715FD69620D}" destId="{9D3EC70D-9702-4F6C-81D1-37D6E162D463}" srcOrd="0" destOrd="0" presId="urn:microsoft.com/office/officeart/2005/8/layout/hList1"/>
    <dgm:cxn modelId="{F441A6A1-98C3-4840-BE0A-6CA6752ABAC9}" srcId="{C86E34D3-1B04-48A8-8091-CEE5DF32EDAC}" destId="{BA303EF8-35DE-4095-AE94-29D8196B7424}" srcOrd="1" destOrd="0" parTransId="{4CAD7B3A-DE51-42E5-AF5C-74F9878E2A40}" sibTransId="{A485AC2C-F5CB-4A50-B10E-87DDBDE44EC4}"/>
    <dgm:cxn modelId="{34BB8650-4969-42C9-AD25-B81EF8D47F36}" type="presOf" srcId="{1C07EE84-7B84-4D74-B00B-05256D8AED5D}" destId="{80D6544E-BC8E-446E-AEDC-BF820CC5F008}" srcOrd="0" destOrd="3" presId="urn:microsoft.com/office/officeart/2005/8/layout/hList1"/>
    <dgm:cxn modelId="{7C9E80AF-E06C-4707-A5D8-BE894135814C}" srcId="{C86E34D3-1B04-48A8-8091-CEE5DF32EDAC}" destId="{A148B97D-1A64-4E27-8494-0DE5B4223F3D}" srcOrd="4" destOrd="0" parTransId="{587AAA66-93EA-45AE-A2C2-C46F9941DDAC}" sibTransId="{1B5D069E-2473-431D-BA00-F8CEA2DE0172}"/>
    <dgm:cxn modelId="{A6D04297-CB8C-48AD-9D40-2618A280551E}" type="presOf" srcId="{BA303EF8-35DE-4095-AE94-29D8196B7424}" destId="{3CE85BCF-124D-431D-8FFE-FB4FF747FBAE}" srcOrd="0" destOrd="1" presId="urn:microsoft.com/office/officeart/2005/8/layout/hList1"/>
    <dgm:cxn modelId="{F25E8089-AA4A-411E-A07E-3A6BB271D6DC}" type="presOf" srcId="{0CFD4172-9370-45B8-BBFD-C11526B9E011}" destId="{3CE85BCF-124D-431D-8FFE-FB4FF747FBAE}" srcOrd="0" destOrd="2" presId="urn:microsoft.com/office/officeart/2005/8/layout/hList1"/>
    <dgm:cxn modelId="{E14E8575-7DED-47C2-B76B-C19CD7578664}" srcId="{C86E34D3-1B04-48A8-8091-CEE5DF32EDAC}" destId="{43CB07A6-80B2-4ABB-B6FE-413D8C40D9BE}" srcOrd="0" destOrd="0" parTransId="{24F01A30-B2AD-48DE-9361-7CAD06BB9DB3}" sibTransId="{AC5166D7-475C-4374-BE91-9282890A334C}"/>
    <dgm:cxn modelId="{5D40D62D-5A33-42EC-9863-A65B5DAE8F21}" type="presOf" srcId="{2C818ECA-D328-473C-92CF-31FCC269ECBC}" destId="{3CE85BCF-124D-431D-8FFE-FB4FF747FBAE}" srcOrd="0" destOrd="6" presId="urn:microsoft.com/office/officeart/2005/8/layout/hList1"/>
    <dgm:cxn modelId="{083E7D26-0B4F-4F2F-B3BC-B6773551093A}" type="presOf" srcId="{FB964AAC-0472-45C8-AEA7-B1A3B4271B27}" destId="{0DD7EBB5-B7A3-47B2-B888-5AD8935CFEBD}" srcOrd="0" destOrd="2" presId="urn:microsoft.com/office/officeart/2005/8/layout/hList1"/>
    <dgm:cxn modelId="{0F3796DF-7241-4822-9C0F-BD50C4D13D9F}" type="presOf" srcId="{E59BF320-6007-45D9-80A3-C91AF7F4AB8D}" destId="{8318D2B7-C5F9-48CB-84D2-D435C75D11DC}" srcOrd="0" destOrd="0" presId="urn:microsoft.com/office/officeart/2005/8/layout/hList1"/>
    <dgm:cxn modelId="{EA1ED1D9-353D-4438-8A88-D7A04C8BE6F7}" srcId="{E59BF320-6007-45D9-80A3-C91AF7F4AB8D}" destId="{FBA3B0BB-608C-4AE2-84FF-19B7484C8A26}" srcOrd="1" destOrd="0" parTransId="{1FCE649C-8173-4231-A2F8-C3C1C56AFD35}" sibTransId="{40D1C551-8D88-457E-9EDE-F1DC88038812}"/>
    <dgm:cxn modelId="{0E28C30F-AB47-484D-A604-C97B6A00188D}" type="presOf" srcId="{68068706-7F0E-4BDF-99CF-49B7CCD0C6D4}" destId="{80D6544E-BC8E-446E-AEDC-BF820CC5F008}" srcOrd="0" destOrd="1" presId="urn:microsoft.com/office/officeart/2005/8/layout/hList1"/>
    <dgm:cxn modelId="{51B68F00-C631-47A2-A71A-F1262A50868E}" srcId="{33C926BE-B29F-47FB-A73B-C1B8481B6EF1}" destId="{68068706-7F0E-4BDF-99CF-49B7CCD0C6D4}" srcOrd="1" destOrd="0" parTransId="{62D4D431-2A86-4711-9972-67EBC833F9E8}" sibTransId="{A3253C24-965A-432E-A45C-5A18B3C3A7A4}"/>
    <dgm:cxn modelId="{4B3E32F7-652F-41FB-87B5-ED423C8D833F}" srcId="{33C926BE-B29F-47FB-A73B-C1B8481B6EF1}" destId="{1C07EE84-7B84-4D74-B00B-05256D8AED5D}" srcOrd="3" destOrd="0" parTransId="{9D9952F4-3073-4EBE-BC7D-F18AA007F3BF}" sibTransId="{42D398C9-B954-4039-AE1F-DB9F8F5BE084}"/>
    <dgm:cxn modelId="{E6C50EE6-B552-4FD0-94D3-1BF674EFB40F}" type="presOf" srcId="{3F71D735-4598-47A4-BC48-2AF86803DCF6}" destId="{80D6544E-BC8E-446E-AEDC-BF820CC5F008}" srcOrd="0" destOrd="0" presId="urn:microsoft.com/office/officeart/2005/8/layout/hList1"/>
    <dgm:cxn modelId="{C4654296-F550-4119-A7C7-2499A983E729}" type="presOf" srcId="{A148B97D-1A64-4E27-8494-0DE5B4223F3D}" destId="{3CE85BCF-124D-431D-8FFE-FB4FF747FBAE}" srcOrd="0" destOrd="4" presId="urn:microsoft.com/office/officeart/2005/8/layout/hList1"/>
    <dgm:cxn modelId="{E2DD5E3D-20FC-4CF5-BC78-A1041810D91A}" type="presParOf" srcId="{8318D2B7-C5F9-48CB-84D2-D435C75D11DC}" destId="{7A5396EA-72AB-45AE-9F4C-D78B5D8FD9AF}" srcOrd="0" destOrd="0" presId="urn:microsoft.com/office/officeart/2005/8/layout/hList1"/>
    <dgm:cxn modelId="{981A005D-D423-4898-94F6-75AC966257CD}" type="presParOf" srcId="{7A5396EA-72AB-45AE-9F4C-D78B5D8FD9AF}" destId="{2BFE317D-3265-4F50-91AE-6C51BB525322}" srcOrd="0" destOrd="0" presId="urn:microsoft.com/office/officeart/2005/8/layout/hList1"/>
    <dgm:cxn modelId="{D1592867-AE00-448F-AD21-77C9C7FEBB7C}" type="presParOf" srcId="{7A5396EA-72AB-45AE-9F4C-D78B5D8FD9AF}" destId="{3CE85BCF-124D-431D-8FFE-FB4FF747FBAE}" srcOrd="1" destOrd="0" presId="urn:microsoft.com/office/officeart/2005/8/layout/hList1"/>
    <dgm:cxn modelId="{8C1B09D9-650D-4936-A79E-EC3565FEEC41}" type="presParOf" srcId="{8318D2B7-C5F9-48CB-84D2-D435C75D11DC}" destId="{0AC54E1F-AB9D-4609-B70F-8CAFF815510D}" srcOrd="1" destOrd="0" presId="urn:microsoft.com/office/officeart/2005/8/layout/hList1"/>
    <dgm:cxn modelId="{6384D14E-3998-4179-9A82-029977920705}" type="presParOf" srcId="{8318D2B7-C5F9-48CB-84D2-D435C75D11DC}" destId="{2423EC99-67A2-407E-AC2A-1D6432806704}" srcOrd="2" destOrd="0" presId="urn:microsoft.com/office/officeart/2005/8/layout/hList1"/>
    <dgm:cxn modelId="{6B5E3994-F0FD-43D9-AC9F-F0EE15E9FABC}" type="presParOf" srcId="{2423EC99-67A2-407E-AC2A-1D6432806704}" destId="{D3A45F17-7D04-4973-8F7F-0D1ACCC9F54E}" srcOrd="0" destOrd="0" presId="urn:microsoft.com/office/officeart/2005/8/layout/hList1"/>
    <dgm:cxn modelId="{7FDA34AF-503E-4086-90AE-959F8349D732}" type="presParOf" srcId="{2423EC99-67A2-407E-AC2A-1D6432806704}" destId="{0DD7EBB5-B7A3-47B2-B888-5AD8935CFEBD}" srcOrd="1" destOrd="0" presId="urn:microsoft.com/office/officeart/2005/8/layout/hList1"/>
    <dgm:cxn modelId="{D521BB66-2EF0-4489-A01F-520A43F3B52D}" type="presParOf" srcId="{8318D2B7-C5F9-48CB-84D2-D435C75D11DC}" destId="{AB03A982-5B6D-4F8E-AA89-9AD1F10098BC}" srcOrd="3" destOrd="0" presId="urn:microsoft.com/office/officeart/2005/8/layout/hList1"/>
    <dgm:cxn modelId="{FDD6640D-51C2-42CA-B2DF-56870B45CB8B}" type="presParOf" srcId="{8318D2B7-C5F9-48CB-84D2-D435C75D11DC}" destId="{89ECF19D-067E-4B30-B7F2-A84FDC4102E0}" srcOrd="4" destOrd="0" presId="urn:microsoft.com/office/officeart/2005/8/layout/hList1"/>
    <dgm:cxn modelId="{27DCF974-DA89-49D2-83AC-36B394C26541}" type="presParOf" srcId="{89ECF19D-067E-4B30-B7F2-A84FDC4102E0}" destId="{E72DD1D3-4832-4947-BEAA-F99041FC0900}" srcOrd="0" destOrd="0" presId="urn:microsoft.com/office/officeart/2005/8/layout/hList1"/>
    <dgm:cxn modelId="{C74D6111-0EF4-4B00-A866-87E7B9418087}" type="presParOf" srcId="{89ECF19D-067E-4B30-B7F2-A84FDC4102E0}" destId="{80D6544E-BC8E-446E-AEDC-BF820CC5F008}" srcOrd="1" destOrd="0" presId="urn:microsoft.com/office/officeart/2005/8/layout/hList1"/>
    <dgm:cxn modelId="{7E7A95DF-F77E-4745-A4D1-85D48229C395}" type="presParOf" srcId="{8318D2B7-C5F9-48CB-84D2-D435C75D11DC}" destId="{F44FDA99-8CFC-4661-A4CF-5D7BCE515823}" srcOrd="5" destOrd="0" presId="urn:microsoft.com/office/officeart/2005/8/layout/hList1"/>
    <dgm:cxn modelId="{42C06D36-9591-4839-8FF2-068C819014C5}" type="presParOf" srcId="{8318D2B7-C5F9-48CB-84D2-D435C75D11DC}" destId="{23646C07-329E-4657-BCB2-CEF45EB99DB0}" srcOrd="6" destOrd="0" presId="urn:microsoft.com/office/officeart/2005/8/layout/hList1"/>
    <dgm:cxn modelId="{4BFC7EED-18EF-49A3-A6CE-1A9C0D93F2FE}" type="presParOf" srcId="{23646C07-329E-4657-BCB2-CEF45EB99DB0}" destId="{9D3EC70D-9702-4F6C-81D1-37D6E162D463}" srcOrd="0" destOrd="0" presId="urn:microsoft.com/office/officeart/2005/8/layout/hList1"/>
    <dgm:cxn modelId="{900AEF34-F22C-4E6B-8AEF-FDDB9865F942}" type="presParOf" srcId="{23646C07-329E-4657-BCB2-CEF45EB99DB0}" destId="{B28BAF34-EDAE-4088-8BB2-E4A0AF3C3E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E317D-3265-4F50-91AE-6C51BB525322}">
      <dsp:nvSpPr>
        <dsp:cNvPr id="0" name=""/>
        <dsp:cNvSpPr/>
      </dsp:nvSpPr>
      <dsp:spPr>
        <a:xfrm>
          <a:off x="3032" y="30707"/>
          <a:ext cx="1823708" cy="674297"/>
        </a:xfrm>
        <a:prstGeom prst="rect">
          <a:avLst/>
        </a:prstGeom>
        <a:solidFill>
          <a:srgbClr val="33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6699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분류</a:t>
          </a:r>
          <a:endParaRPr lang="en-US" altLang="ko-KR" sz="1200" b="1" kern="1200" dirty="0" smtClean="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(Classification)</a:t>
          </a:r>
          <a:endParaRPr lang="ko-KR" altLang="en-US" sz="1200" b="1" kern="120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sp:txBody>
      <dsp:txXfrm>
        <a:off x="3032" y="30707"/>
        <a:ext cx="1823708" cy="674297"/>
      </dsp:txXfrm>
    </dsp:sp>
    <dsp:sp modelId="{3CE85BCF-124D-431D-8FFE-FB4FF747FBAE}">
      <dsp:nvSpPr>
        <dsp:cNvPr id="0" name=""/>
        <dsp:cNvSpPr/>
      </dsp:nvSpPr>
      <dsp:spPr>
        <a:xfrm>
          <a:off x="3032" y="705004"/>
          <a:ext cx="1823708" cy="1729349"/>
        </a:xfrm>
        <a:prstGeom prst="rect">
          <a:avLst/>
        </a:prstGeom>
        <a:solidFill>
          <a:srgbClr val="33669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Decision Tree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k-Nearest Neighbors (k-NN)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Logistic Regression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Naïve Bayes Classifier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Support Vector Machine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Neural Network (MLP)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Random Forest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sp:txBody>
      <dsp:txXfrm>
        <a:off x="3032" y="705004"/>
        <a:ext cx="1823708" cy="1729349"/>
      </dsp:txXfrm>
    </dsp:sp>
    <dsp:sp modelId="{D3A45F17-7D04-4973-8F7F-0D1ACCC9F54E}">
      <dsp:nvSpPr>
        <dsp:cNvPr id="0" name=""/>
        <dsp:cNvSpPr/>
      </dsp:nvSpPr>
      <dsp:spPr>
        <a:xfrm>
          <a:off x="2082060" y="30707"/>
          <a:ext cx="1823708" cy="674297"/>
        </a:xfrm>
        <a:prstGeom prst="rect">
          <a:avLst/>
        </a:prstGeom>
        <a:solidFill>
          <a:srgbClr val="336699">
            <a:hueOff val="299912"/>
            <a:satOff val="-15001"/>
            <a:lumOff val="9543"/>
            <a:alphaOff val="0"/>
          </a:srgbClr>
        </a:solidFill>
        <a:ln w="25400" cap="flat" cmpd="sng" algn="ctr">
          <a:solidFill>
            <a:srgbClr val="336699">
              <a:hueOff val="299912"/>
              <a:satOff val="-15001"/>
              <a:lumOff val="954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회귀</a:t>
          </a:r>
          <a:endParaRPr lang="en-US" altLang="ko-KR" sz="1000" b="1" kern="1200" dirty="0" smtClean="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(Regression)</a:t>
          </a:r>
          <a:endParaRPr lang="ko-KR" altLang="en-US" sz="1000" b="1" kern="1200" dirty="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sp:txBody>
      <dsp:txXfrm>
        <a:off x="2082060" y="30707"/>
        <a:ext cx="1823708" cy="674297"/>
      </dsp:txXfrm>
    </dsp:sp>
    <dsp:sp modelId="{0DD7EBB5-B7A3-47B2-B888-5AD8935CFEBD}">
      <dsp:nvSpPr>
        <dsp:cNvPr id="0" name=""/>
        <dsp:cNvSpPr/>
      </dsp:nvSpPr>
      <dsp:spPr>
        <a:xfrm>
          <a:off x="2082060" y="705004"/>
          <a:ext cx="1823708" cy="1729349"/>
        </a:xfrm>
        <a:prstGeom prst="rect">
          <a:avLst/>
        </a:prstGeom>
        <a:solidFill>
          <a:srgbClr val="336699">
            <a:tint val="40000"/>
            <a:alpha val="90000"/>
            <a:hueOff val="138286"/>
            <a:satOff val="-5124"/>
            <a:lumOff val="1823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138286"/>
              <a:satOff val="-5124"/>
              <a:lumOff val="182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Regression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Generalized Linear Model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Neural Network (MLP)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Time-Series Analysis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k-Nearest Neighbors (k-NN)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sp:txBody>
      <dsp:txXfrm>
        <a:off x="2082060" y="705004"/>
        <a:ext cx="1823708" cy="1729349"/>
      </dsp:txXfrm>
    </dsp:sp>
    <dsp:sp modelId="{E72DD1D3-4832-4947-BEAA-F99041FC0900}">
      <dsp:nvSpPr>
        <dsp:cNvPr id="0" name=""/>
        <dsp:cNvSpPr/>
      </dsp:nvSpPr>
      <dsp:spPr>
        <a:xfrm>
          <a:off x="4161088" y="30707"/>
          <a:ext cx="1823708" cy="674297"/>
        </a:xfrm>
        <a:prstGeom prst="rect">
          <a:avLst/>
        </a:prstGeom>
        <a:solidFill>
          <a:srgbClr val="336699">
            <a:hueOff val="599823"/>
            <a:satOff val="-30001"/>
            <a:lumOff val="19086"/>
            <a:alphaOff val="0"/>
          </a:srgbClr>
        </a:solidFill>
        <a:ln w="25400" cap="flat" cmpd="sng" algn="ctr">
          <a:solidFill>
            <a:srgbClr val="336699">
              <a:hueOff val="599823"/>
              <a:satOff val="-30001"/>
              <a:lumOff val="19086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군집화</a:t>
          </a:r>
          <a:endParaRPr lang="en-US" altLang="ko-KR" sz="1000" b="1" kern="1200" dirty="0" smtClean="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(Clustering)</a:t>
          </a:r>
          <a:endParaRPr lang="ko-KR" altLang="en-US" sz="1000" b="1" kern="120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sp:txBody>
      <dsp:txXfrm>
        <a:off x="4161088" y="30707"/>
        <a:ext cx="1823708" cy="674297"/>
      </dsp:txXfrm>
    </dsp:sp>
    <dsp:sp modelId="{80D6544E-BC8E-446E-AEDC-BF820CC5F008}">
      <dsp:nvSpPr>
        <dsp:cNvPr id="0" name=""/>
        <dsp:cNvSpPr/>
      </dsp:nvSpPr>
      <dsp:spPr>
        <a:xfrm>
          <a:off x="4161088" y="705004"/>
          <a:ext cx="1823708" cy="1729349"/>
        </a:xfrm>
        <a:prstGeom prst="rect">
          <a:avLst/>
        </a:prstGeom>
        <a:solidFill>
          <a:srgbClr val="336699">
            <a:tint val="40000"/>
            <a:alpha val="90000"/>
            <a:hueOff val="276571"/>
            <a:satOff val="-10248"/>
            <a:lumOff val="3647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276571"/>
              <a:satOff val="-10248"/>
              <a:lumOff val="3647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k-Means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Hierarchical Clustering (AHC)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Density-based Clustering (</a:t>
          </a: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DBSCAN)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Model-based Clustering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sp:txBody>
      <dsp:txXfrm>
        <a:off x="4161088" y="705004"/>
        <a:ext cx="1823708" cy="1729349"/>
      </dsp:txXfrm>
    </dsp:sp>
    <dsp:sp modelId="{9D3EC70D-9702-4F6C-81D1-37D6E162D463}">
      <dsp:nvSpPr>
        <dsp:cNvPr id="0" name=""/>
        <dsp:cNvSpPr/>
      </dsp:nvSpPr>
      <dsp:spPr>
        <a:xfrm>
          <a:off x="6240115" y="30707"/>
          <a:ext cx="1823708" cy="674297"/>
        </a:xfrm>
        <a:prstGeom prst="rect">
          <a:avLst/>
        </a:prstGeom>
        <a:solidFill>
          <a:srgbClr val="336699">
            <a:hueOff val="899734"/>
            <a:satOff val="-45002"/>
            <a:lumOff val="28629"/>
            <a:alphaOff val="0"/>
          </a:srgbClr>
        </a:solidFill>
        <a:ln w="25400" cap="flat" cmpd="sng" algn="ctr">
          <a:solidFill>
            <a:srgbClr val="336699">
              <a:hueOff val="899734"/>
              <a:satOff val="-45002"/>
              <a:lumOff val="2862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kern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연관 분석</a:t>
          </a:r>
          <a:r>
            <a:rPr lang="en-US" altLang="ko-KR" sz="1000" b="1" kern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/>
          </a:r>
          <a:br>
            <a:rPr lang="en-US" altLang="ko-KR" sz="1000" b="1" kern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</a:br>
          <a:r>
            <a:rPr lang="en-US" altLang="ko-KR" sz="1000" b="1" kern="12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(Association Analysis)</a:t>
          </a:r>
          <a:endParaRPr lang="ko-KR" altLang="en-US" sz="1000" b="1" kern="1200" dirty="0">
            <a:solidFill>
              <a:srgbClr val="FFFFFF"/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sp:txBody>
      <dsp:txXfrm>
        <a:off x="6240115" y="30707"/>
        <a:ext cx="1823708" cy="674297"/>
      </dsp:txXfrm>
    </dsp:sp>
    <dsp:sp modelId="{B28BAF34-EDAE-4088-8BB2-E4A0AF3C3E06}">
      <dsp:nvSpPr>
        <dsp:cNvPr id="0" name=""/>
        <dsp:cNvSpPr/>
      </dsp:nvSpPr>
      <dsp:spPr>
        <a:xfrm>
          <a:off x="6240115" y="705004"/>
          <a:ext cx="1823708" cy="1729349"/>
        </a:xfrm>
        <a:prstGeom prst="rect">
          <a:avLst/>
        </a:prstGeom>
        <a:solidFill>
          <a:srgbClr val="336699">
            <a:tint val="40000"/>
            <a:alpha val="90000"/>
            <a:hueOff val="414857"/>
            <a:satOff val="-15372"/>
            <a:lumOff val="5470"/>
            <a:alphaOff val="0"/>
          </a:srgbClr>
        </a:solidFill>
        <a:ln w="25400" cap="flat" cmpd="sng" algn="ctr">
          <a:solidFill>
            <a:srgbClr val="336699">
              <a:tint val="40000"/>
              <a:alpha val="90000"/>
              <a:hueOff val="414857"/>
              <a:satOff val="-15372"/>
              <a:lumOff val="547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Association Rule Mining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Sequential Rule Mining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rPr>
            <a:t>Causality Analysis</a:t>
          </a:r>
          <a:endParaRPr lang="ko-KR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맑은 고딕" panose="020B0503020000020004" pitchFamily="50" charset="-127"/>
            <a:ea typeface="맑은 고딕" panose="020B0503020000020004" pitchFamily="50" charset="-127"/>
            <a:cs typeface="+mn-cs"/>
          </a:endParaRPr>
        </a:p>
      </dsp:txBody>
      <dsp:txXfrm>
        <a:off x="6240115" y="705004"/>
        <a:ext cx="1823708" cy="1729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2%B0%EC%88%A0_%ED%8F%89%EA%B7%A0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ko.wikipedia.org/wiki/%EC%97%AD%EC%88%98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11</a:t>
            </a:r>
            <a:r>
              <a:rPr lang="ko-KR" altLang="en-US" sz="2800" dirty="0" smtClean="0"/>
              <a:t>장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기계학습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11.3 Overfitting &amp; UnderFitting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307110" cy="532608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Overfitting</a:t>
            </a:r>
          </a:p>
          <a:p>
            <a:pPr lvl="1"/>
            <a:r>
              <a:rPr lang="ko-KR" altLang="en-US" sz="1800" dirty="0" smtClean="0"/>
              <a:t>만들어진 모델의 성능이 학습데이터에서는 좋지만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기존에 관측한 적이 없는 새로운 데이터에서는 좋지 않는 경우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원인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잡음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불필요 요소의 학습 포함</a:t>
            </a:r>
            <a:endParaRPr lang="en-US" altLang="ko-KR" sz="1800" dirty="0" smtClean="0"/>
          </a:p>
          <a:p>
            <a:r>
              <a:rPr lang="en-US" altLang="ko-KR" sz="2000" dirty="0" smtClean="0"/>
              <a:t>Underfitting</a:t>
            </a:r>
          </a:p>
          <a:p>
            <a:pPr lvl="1"/>
            <a:r>
              <a:rPr lang="ko-KR" altLang="en-US" sz="1800" dirty="0" smtClean="0"/>
              <a:t>모델의 성능이 학습데이터에서도 좋지 않은 경우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해결책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다른 데이터모델을 찾아야 함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 smtClean="0"/>
          </a:p>
        </p:txBody>
      </p:sp>
      <p:sp>
        <p:nvSpPr>
          <p:cNvPr id="4" name="AutoShape 2" descr="Image result for ì¤ë²í¼í ì¸ëí¼í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Image result for ì¤ë²í¼í ì¸ëí¼í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01008"/>
            <a:ext cx="42386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36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11.4 </a:t>
            </a:r>
            <a:r>
              <a:rPr lang="ko-KR" altLang="en-US" dirty="0" smtClean="0"/>
              <a:t>정확도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모델의 분류와 정답</a:t>
            </a:r>
            <a:endParaRPr lang="en-US" altLang="ko-KR" dirty="0" smtClean="0"/>
          </a:p>
          <a:p>
            <a:pPr lvl="1"/>
            <a:r>
              <a:rPr lang="en-US" altLang="ko-KR" dirty="0"/>
              <a:t>True Positive(TP) : </a:t>
            </a:r>
            <a:r>
              <a:rPr lang="ko-KR" altLang="en-US" dirty="0"/>
              <a:t>실제 </a:t>
            </a:r>
            <a:r>
              <a:rPr lang="en-US" altLang="ko-KR" dirty="0"/>
              <a:t>True</a:t>
            </a:r>
            <a:r>
              <a:rPr lang="ko-KR" altLang="en-US" dirty="0"/>
              <a:t>인 정답을 </a:t>
            </a:r>
            <a:r>
              <a:rPr lang="en-US" altLang="ko-KR" dirty="0"/>
              <a:t>True</a:t>
            </a:r>
            <a:r>
              <a:rPr lang="ko-KR" altLang="en-US" dirty="0"/>
              <a:t>라고 예측 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False Positive(FP) : </a:t>
            </a:r>
            <a:r>
              <a:rPr lang="ko-KR" altLang="en-US" dirty="0"/>
              <a:t>실제 </a:t>
            </a:r>
            <a:r>
              <a:rPr lang="en-US" altLang="ko-KR" dirty="0"/>
              <a:t>False</a:t>
            </a:r>
            <a:r>
              <a:rPr lang="ko-KR" altLang="en-US" dirty="0"/>
              <a:t>인 정답을 </a:t>
            </a:r>
            <a:r>
              <a:rPr lang="en-US" altLang="ko-KR" dirty="0"/>
              <a:t>True</a:t>
            </a:r>
            <a:r>
              <a:rPr lang="ko-KR" altLang="en-US" dirty="0"/>
              <a:t>라고 예측 </a:t>
            </a:r>
            <a:r>
              <a:rPr lang="en-US" altLang="ko-KR" dirty="0"/>
              <a:t>(</a:t>
            </a:r>
            <a:r>
              <a:rPr lang="ko-KR" altLang="en-US" dirty="0"/>
              <a:t>오답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False Negative(FN) : </a:t>
            </a:r>
            <a:r>
              <a:rPr lang="ko-KR" altLang="en-US" dirty="0"/>
              <a:t>실제 </a:t>
            </a:r>
            <a:r>
              <a:rPr lang="en-US" altLang="ko-KR" dirty="0"/>
              <a:t>True</a:t>
            </a:r>
            <a:r>
              <a:rPr lang="ko-KR" altLang="en-US" dirty="0"/>
              <a:t>인 정답을 </a:t>
            </a:r>
            <a:r>
              <a:rPr lang="en-US" altLang="ko-KR" dirty="0"/>
              <a:t>False</a:t>
            </a:r>
            <a:r>
              <a:rPr lang="ko-KR" altLang="en-US" dirty="0"/>
              <a:t>라고 예측 </a:t>
            </a:r>
            <a:r>
              <a:rPr lang="en-US" altLang="ko-KR" dirty="0"/>
              <a:t>(</a:t>
            </a:r>
            <a:r>
              <a:rPr lang="ko-KR" altLang="en-US" dirty="0"/>
              <a:t>오답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True Negative(TN) : </a:t>
            </a:r>
            <a:r>
              <a:rPr lang="ko-KR" altLang="en-US" dirty="0"/>
              <a:t>실제 </a:t>
            </a:r>
            <a:r>
              <a:rPr lang="en-US" altLang="ko-KR" dirty="0"/>
              <a:t>False</a:t>
            </a:r>
            <a:r>
              <a:rPr lang="ko-KR" altLang="en-US" dirty="0"/>
              <a:t>인 정답을 </a:t>
            </a:r>
            <a:r>
              <a:rPr lang="en-US" altLang="ko-KR" dirty="0"/>
              <a:t>False</a:t>
            </a:r>
            <a:r>
              <a:rPr lang="ko-KR" altLang="en-US" dirty="0"/>
              <a:t>라고 예측 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122" name="Picture 2" descr="https://t1.daumcdn.net/cfile/tistory/99DC064C5BE056CE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6"/>
            <a:ext cx="4447084" cy="223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60615" y="5877272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Confustion 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65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836712"/>
            <a:ext cx="8274050" cy="532608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정밀도</a:t>
            </a:r>
            <a:r>
              <a:rPr lang="en-US" altLang="ko-KR" sz="2000" dirty="0"/>
              <a:t>(Precision, Positive Predictive </a:t>
            </a:r>
            <a:r>
              <a:rPr lang="en-US" altLang="ko-KR" sz="2000" dirty="0" smtClean="0"/>
              <a:t>Value)</a:t>
            </a:r>
          </a:p>
          <a:p>
            <a:pPr lvl="1"/>
            <a:r>
              <a:rPr lang="en-US" altLang="ko-KR" sz="1800" dirty="0" smtClean="0"/>
              <a:t>True</a:t>
            </a:r>
            <a:r>
              <a:rPr lang="ko-KR" altLang="en-US" sz="1800" dirty="0"/>
              <a:t>라고 분류한 것 중에서 실제 </a:t>
            </a:r>
            <a:r>
              <a:rPr lang="en-US" altLang="ko-KR" sz="1800" dirty="0"/>
              <a:t>True</a:t>
            </a:r>
            <a:r>
              <a:rPr lang="ko-KR" altLang="en-US" sz="1800" dirty="0"/>
              <a:t>인 것의 </a:t>
            </a:r>
            <a:r>
              <a:rPr lang="ko-KR" altLang="en-US" sz="1800" dirty="0" smtClean="0"/>
              <a:t>비율</a:t>
            </a:r>
            <a:endParaRPr lang="en-US" altLang="ko-KR" sz="1800" dirty="0" smtClean="0"/>
          </a:p>
          <a:p>
            <a:r>
              <a:rPr lang="ko-KR" altLang="en-US" sz="2200" dirty="0" smtClean="0"/>
              <a:t>재현율</a:t>
            </a:r>
            <a:r>
              <a:rPr lang="en-US" altLang="ko-KR" sz="2200" dirty="0" smtClean="0"/>
              <a:t>(Recall, Sensitivity, hit rate)</a:t>
            </a:r>
          </a:p>
          <a:p>
            <a:pPr lvl="1"/>
            <a:r>
              <a:rPr lang="ko-KR" altLang="en-US" sz="1800" dirty="0"/>
              <a:t>실제 </a:t>
            </a:r>
            <a:r>
              <a:rPr lang="en-US" altLang="ko-KR" sz="1800" dirty="0"/>
              <a:t>True</a:t>
            </a:r>
            <a:r>
              <a:rPr lang="ko-KR" altLang="en-US" sz="1800" dirty="0"/>
              <a:t>인 것 중에서 모델이 </a:t>
            </a:r>
            <a:r>
              <a:rPr lang="en-US" altLang="ko-KR" sz="1800" dirty="0"/>
              <a:t>True</a:t>
            </a:r>
            <a:r>
              <a:rPr lang="ko-KR" altLang="en-US" sz="1800" dirty="0"/>
              <a:t>라고 예측한 것의 </a:t>
            </a:r>
            <a:r>
              <a:rPr lang="ko-KR" altLang="en-US" sz="1800" dirty="0" smtClean="0"/>
              <a:t>비율</a:t>
            </a:r>
            <a:endParaRPr lang="en-US" altLang="ko-KR" sz="1800" dirty="0" smtClean="0"/>
          </a:p>
          <a:p>
            <a:r>
              <a:rPr lang="ko-KR" altLang="en-US" sz="2200" dirty="0" smtClean="0"/>
              <a:t>정밀도와 재현율의 트레이드 오프 관계</a:t>
            </a:r>
            <a:endParaRPr lang="en-US" altLang="ko-KR" sz="2200" dirty="0" smtClean="0"/>
          </a:p>
          <a:p>
            <a:pPr lvl="1"/>
            <a:r>
              <a:rPr lang="ko-KR" altLang="en-US" sz="1800" dirty="0" smtClean="0"/>
              <a:t>일기예보</a:t>
            </a:r>
            <a:r>
              <a:rPr lang="en-US" altLang="ko-KR" sz="1800" dirty="0" smtClean="0"/>
              <a:t>:</a:t>
            </a:r>
          </a:p>
          <a:p>
            <a:pPr lvl="2"/>
            <a:r>
              <a:rPr lang="ko-KR" altLang="en-US" sz="1600" dirty="0"/>
              <a:t>확실히 맑은 날만 </a:t>
            </a:r>
            <a:r>
              <a:rPr lang="ko-KR" altLang="en-US" sz="1600" dirty="0" smtClean="0"/>
              <a:t>예측하자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정밀도 증가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재현율 감소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맑은날을 최대한 예측하자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정밀도 감소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재현율 증가</a:t>
            </a:r>
            <a:endParaRPr lang="en-US" altLang="ko-KR" sz="1600" dirty="0" smtClean="0"/>
          </a:p>
          <a:p>
            <a:r>
              <a:rPr lang="ko-KR" altLang="en-US" dirty="0" smtClean="0"/>
              <a:t>조화평균</a:t>
            </a:r>
            <a:endParaRPr lang="en-US" altLang="ko-KR" dirty="0" smtClean="0"/>
          </a:p>
          <a:p>
            <a:pPr lvl="1"/>
            <a:r>
              <a:rPr lang="ko-KR" altLang="en-US" dirty="0"/>
              <a:t>주어진 수들의 </a:t>
            </a:r>
            <a:r>
              <a:rPr lang="ko-KR" altLang="en-US" dirty="0">
                <a:hlinkClick r:id="rId2" tooltip="역수"/>
              </a:rPr>
              <a:t>역수</a:t>
            </a:r>
            <a:r>
              <a:rPr lang="ko-KR" altLang="en-US" dirty="0"/>
              <a:t>의 </a:t>
            </a:r>
            <a:r>
              <a:rPr lang="ko-KR" altLang="en-US" dirty="0">
                <a:hlinkClick r:id="rId3" tooltip="산술 평균"/>
              </a:rPr>
              <a:t>산술 평균</a:t>
            </a:r>
            <a:r>
              <a:rPr lang="ko-KR" altLang="en-US" dirty="0"/>
              <a:t>의 </a:t>
            </a:r>
            <a:r>
              <a:rPr lang="ko-KR" altLang="en-US" dirty="0" smtClean="0">
                <a:hlinkClick r:id="rId2" tooltip="역수"/>
              </a:rPr>
              <a:t>역수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전체 </a:t>
            </a:r>
            <a:r>
              <a:rPr lang="ko-KR" altLang="en-US" dirty="0"/>
              <a:t>거리의 절반을 </a:t>
            </a:r>
            <a:r>
              <a:rPr lang="en-US" altLang="ko-KR" dirty="0"/>
              <a:t>40km/h</a:t>
            </a:r>
            <a:r>
              <a:rPr lang="ko-KR" altLang="en-US" dirty="0"/>
              <a:t>의 속도로 달리고</a:t>
            </a:r>
            <a:r>
              <a:rPr lang="en-US" altLang="ko-KR" dirty="0"/>
              <a:t>, </a:t>
            </a:r>
            <a:r>
              <a:rPr lang="ko-KR" altLang="en-US" dirty="0" smtClean="0"/>
              <a:t>남은 </a:t>
            </a:r>
            <a:r>
              <a:rPr lang="ko-KR" altLang="en-US" dirty="0"/>
              <a:t>절반을 </a:t>
            </a:r>
            <a:r>
              <a:rPr lang="en-US" altLang="ko-KR" dirty="0"/>
              <a:t>60km/h</a:t>
            </a:r>
            <a:r>
              <a:rPr lang="ko-KR" altLang="en-US" dirty="0"/>
              <a:t>로 달렸다면</a:t>
            </a:r>
            <a:r>
              <a:rPr lang="en-US" altLang="ko-KR" dirty="0"/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평균 </a:t>
            </a:r>
            <a:r>
              <a:rPr lang="ko-KR" altLang="en-US" dirty="0"/>
              <a:t>속력은 </a:t>
            </a:r>
            <a:r>
              <a:rPr lang="en-US" altLang="ko-KR" dirty="0"/>
              <a:t>40</a:t>
            </a:r>
            <a:r>
              <a:rPr lang="ko-KR" altLang="en-US" dirty="0"/>
              <a:t>과 </a:t>
            </a:r>
            <a:r>
              <a:rPr lang="en-US" altLang="ko-KR" dirty="0"/>
              <a:t>60</a:t>
            </a:r>
            <a:r>
              <a:rPr lang="ko-KR" altLang="en-US" dirty="0"/>
              <a:t>의 조화 평균인 </a:t>
            </a:r>
            <a:r>
              <a:rPr lang="en-US" altLang="ko-KR" dirty="0" smtClean="0"/>
              <a:t>48km/h</a:t>
            </a:r>
          </a:p>
          <a:p>
            <a:pPr lvl="2"/>
            <a:r>
              <a:rPr lang="ko-KR" altLang="en-US" dirty="0" smtClean="0"/>
              <a:t>전체 </a:t>
            </a:r>
            <a:r>
              <a:rPr lang="en-US" altLang="ko-KR" dirty="0"/>
              <a:t>"</a:t>
            </a:r>
            <a:r>
              <a:rPr lang="ko-KR" altLang="en-US" dirty="0"/>
              <a:t>시간</a:t>
            </a:r>
            <a:r>
              <a:rPr lang="en-US" altLang="ko-KR" dirty="0"/>
              <a:t>"</a:t>
            </a:r>
            <a:r>
              <a:rPr lang="ko-KR" altLang="en-US" dirty="0"/>
              <a:t>의 절반씩을 </a:t>
            </a:r>
            <a:r>
              <a:rPr lang="ko-KR" altLang="en-US" dirty="0" smtClean="0"/>
              <a:t>달렸다면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</a:t>
            </a:r>
            <a:r>
              <a:rPr lang="ko-KR" altLang="en-US" dirty="0"/>
              <a:t>평균 속력은 산술 평균인 </a:t>
            </a:r>
            <a:r>
              <a:rPr lang="en-US" altLang="ko-KR" dirty="0" smtClean="0"/>
              <a:t>50km/h</a:t>
            </a:r>
          </a:p>
          <a:p>
            <a:pPr lvl="1"/>
            <a:r>
              <a:rPr lang="ko-KR" altLang="en-US" dirty="0" smtClean="0"/>
              <a:t>정확도와 재현율의 조화평균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6146" name="Picture 2" descr="https://t1.daumcdn.net/cfile/tistory/99F66B345BE05961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13" y="836712"/>
            <a:ext cx="18859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t1.daumcdn.net/cfile/tistory/997188435BE05B06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438" y="1484784"/>
            <a:ext cx="1685925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{\displaystyle H={\frac {n}{{\frac {1}{a_{1}}}+{\frac {1}{a_{2}}}+\cdots +{\frac {1}{a_{n}}}}}}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8" descr="{\displaystyle H={\frac {n}{{\frac {1}{a_{1}}}+{\frac {1}{a_{2}}}+\cdots +{\frac {1}{a_{n}}}}}}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{\displaystyle H={\frac {n}{{\frac {1}{a_{1}}}+{\frac {1}{a_{2}}}+\cdots +{\frac {1}{a_{n}}}}}}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{\displaystyle H={\frac {n}{{\frac {1}{a_{1}}}+{\frac {1}{a_{2}}}+\cdots +{\frac {1}{a_{n}}}}}}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4" descr="{\displaystyle H={\frac {n}{{\frac {1}{a_{1}}}+{\frac {1}{a_{2}}}+\cdots +{\frac {1}{a_{n}}}}}}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33" y="3645024"/>
            <a:ext cx="18859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17" descr="https://t1.daumcdn.net/cfile/tistory/993482335BE06415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209" y="5733256"/>
            <a:ext cx="48291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6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11.5 Bias-Variance </a:t>
            </a:r>
            <a:r>
              <a:rPr lang="ko-KR" altLang="en-US" dirty="0" smtClean="0"/>
              <a:t>트레이드 오프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5930846" cy="5326083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Overfitting</a:t>
            </a:r>
            <a:r>
              <a:rPr lang="en-US" altLang="ko-KR" sz="2000" dirty="0" smtClean="0"/>
              <a:t> problem</a:t>
            </a:r>
          </a:p>
          <a:p>
            <a:pPr lvl="1"/>
            <a:r>
              <a:rPr lang="en-US" altLang="ko-KR" sz="1600" dirty="0" smtClean="0"/>
              <a:t>Bias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Variance</a:t>
            </a:r>
            <a:r>
              <a:rPr lang="ko-KR" altLang="en-US" sz="1600" dirty="0" smtClean="0"/>
              <a:t>의 트레이드오프 문제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smtClean="0"/>
              <a:t>여러 </a:t>
            </a:r>
            <a:r>
              <a:rPr lang="ko-KR" altLang="en-US" sz="2000" dirty="0"/>
              <a:t>번 </a:t>
            </a:r>
            <a:r>
              <a:rPr lang="ko-KR" altLang="en-US" sz="2000" dirty="0" smtClean="0"/>
              <a:t>추출한 학습데이터로 실험한 결과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모델의 </a:t>
            </a:r>
            <a:r>
              <a:rPr lang="en-US" altLang="ko-KR" sz="1800" dirty="0" smtClean="0"/>
              <a:t>Bias</a:t>
            </a:r>
            <a:r>
              <a:rPr lang="ko-KR" altLang="en-US" sz="1800" dirty="0" smtClean="0"/>
              <a:t>가 높고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예측값과의</a:t>
            </a:r>
            <a:r>
              <a:rPr lang="ko-KR" altLang="en-US" sz="1800" dirty="0" smtClean="0"/>
              <a:t> 차이가 큼</a:t>
            </a:r>
            <a:r>
              <a:rPr lang="en-US" altLang="ko-KR" sz="1800" dirty="0" smtClean="0"/>
              <a:t>), Variance</a:t>
            </a:r>
            <a:r>
              <a:rPr lang="ko-KR" altLang="en-US" sz="1800" dirty="0" smtClean="0"/>
              <a:t>가 낮다면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여러 랜덤추출 </a:t>
            </a:r>
            <a:r>
              <a:rPr lang="ko-KR" altLang="en-US" sz="1800" dirty="0" err="1" smtClean="0"/>
              <a:t>학습데이터셋으로</a:t>
            </a:r>
            <a:r>
              <a:rPr lang="ko-KR" altLang="en-US" sz="1800" dirty="0" smtClean="0"/>
              <a:t> 만든 모델의 차이가 적음</a:t>
            </a:r>
            <a:r>
              <a:rPr lang="en-US" altLang="ko-KR" sz="1800" dirty="0" smtClean="0"/>
              <a:t>)</a:t>
            </a:r>
          </a:p>
          <a:p>
            <a:pPr lvl="1">
              <a:buFont typeface="Wingdings"/>
              <a:buChar char="è"/>
            </a:pPr>
            <a:r>
              <a:rPr lang="ko-KR" altLang="en-US" dirty="0" err="1" smtClean="0"/>
              <a:t>언더피팅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 </a:t>
            </a:r>
            <a:endParaRPr lang="en-US" altLang="ko-KR" dirty="0" smtClean="0"/>
          </a:p>
          <a:p>
            <a:pPr lvl="1">
              <a:buFont typeface="Wingdings"/>
              <a:buChar char="è"/>
            </a:pPr>
            <a:r>
              <a:rPr lang="ko-KR" altLang="en-US" dirty="0" smtClean="0"/>
              <a:t>대응</a:t>
            </a:r>
            <a:r>
              <a:rPr lang="en-US" altLang="ko-KR" dirty="0"/>
              <a:t>: </a:t>
            </a:r>
            <a:r>
              <a:rPr lang="ko-KR" altLang="en-US" dirty="0"/>
              <a:t>새로운 변수 </a:t>
            </a:r>
            <a:r>
              <a:rPr lang="ko-KR" altLang="en-US" dirty="0" smtClean="0"/>
              <a:t>추가</a:t>
            </a:r>
            <a:endParaRPr lang="en-US" altLang="ko-KR" sz="1800" dirty="0"/>
          </a:p>
          <a:p>
            <a:pPr lvl="1"/>
            <a:r>
              <a:rPr lang="ko-KR" altLang="en-US" sz="1800" dirty="0" smtClean="0"/>
              <a:t>모델의 </a:t>
            </a:r>
            <a:r>
              <a:rPr lang="en-US" altLang="ko-KR" sz="1800" dirty="0"/>
              <a:t>Bias</a:t>
            </a:r>
            <a:r>
              <a:rPr lang="ko-KR" altLang="en-US" sz="1800" dirty="0"/>
              <a:t>가 </a:t>
            </a:r>
            <a:r>
              <a:rPr lang="ko-KR" altLang="en-US" sz="1800" dirty="0" smtClean="0"/>
              <a:t>낮고</a:t>
            </a:r>
            <a:r>
              <a:rPr lang="en-US" altLang="ko-KR" sz="1800" dirty="0" smtClean="0"/>
              <a:t>(</a:t>
            </a:r>
            <a:r>
              <a:rPr lang="ko-KR" altLang="en-US" sz="1800" dirty="0" err="1"/>
              <a:t>예측값과의</a:t>
            </a:r>
            <a:r>
              <a:rPr lang="ko-KR" altLang="en-US" sz="1800" dirty="0"/>
              <a:t> 차이가 </a:t>
            </a:r>
            <a:r>
              <a:rPr lang="ko-KR" altLang="en-US" sz="1800" dirty="0" smtClean="0"/>
              <a:t>작</a:t>
            </a:r>
            <a:r>
              <a:rPr lang="ko-KR" altLang="en-US" sz="1800" dirty="0"/>
              <a:t>음</a:t>
            </a:r>
            <a:r>
              <a:rPr lang="en-US" altLang="ko-KR" sz="1800" dirty="0" smtClean="0"/>
              <a:t>), Variance</a:t>
            </a:r>
            <a:r>
              <a:rPr lang="ko-KR" altLang="en-US" sz="1800" dirty="0"/>
              <a:t>가 </a:t>
            </a:r>
            <a:r>
              <a:rPr lang="ko-KR" altLang="en-US" sz="1800" dirty="0" smtClean="0"/>
              <a:t>높다면</a:t>
            </a:r>
            <a:r>
              <a:rPr lang="en-US" altLang="ko-KR" sz="1800" dirty="0"/>
              <a:t> (</a:t>
            </a:r>
            <a:r>
              <a:rPr lang="ko-KR" altLang="en-US" sz="1800" dirty="0"/>
              <a:t>여러 랜덤추출 </a:t>
            </a:r>
            <a:r>
              <a:rPr lang="ko-KR" altLang="en-US" sz="1800" dirty="0" err="1" smtClean="0"/>
              <a:t>학습데이터셋으로</a:t>
            </a:r>
            <a:r>
              <a:rPr lang="ko-KR" altLang="en-US" sz="1800" dirty="0" smtClean="0"/>
              <a:t> 만든 모델</a:t>
            </a:r>
            <a:r>
              <a:rPr lang="ko-KR" altLang="en-US" sz="1800" dirty="0"/>
              <a:t>들</a:t>
            </a:r>
            <a:r>
              <a:rPr lang="ko-KR" altLang="en-US" sz="1800" dirty="0" smtClean="0"/>
              <a:t>의  </a:t>
            </a:r>
            <a:r>
              <a:rPr lang="ko-KR" altLang="en-US" sz="1800" dirty="0"/>
              <a:t>차이가 </a:t>
            </a:r>
            <a:r>
              <a:rPr lang="ko-KR" altLang="en-US" sz="1800" dirty="0" smtClean="0"/>
              <a:t>큼</a:t>
            </a:r>
            <a:r>
              <a:rPr lang="en-US" altLang="ko-KR" sz="1800" dirty="0" smtClean="0"/>
              <a:t>) :</a:t>
            </a:r>
          </a:p>
          <a:p>
            <a:pPr lvl="1">
              <a:buFont typeface="Wingdings"/>
              <a:buChar char="è"/>
            </a:pPr>
            <a:r>
              <a:rPr lang="ko-KR" altLang="en-US" sz="1800" dirty="0" err="1" smtClean="0"/>
              <a:t>오버피팅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발생</a:t>
            </a:r>
            <a:endParaRPr lang="en-US" altLang="ko-KR" sz="1800" dirty="0" smtClean="0"/>
          </a:p>
          <a:p>
            <a:pPr lvl="1">
              <a:buFont typeface="Wingdings"/>
              <a:buChar char="è"/>
            </a:pPr>
            <a:r>
              <a:rPr lang="ko-KR" altLang="en-US" sz="1800" dirty="0" smtClean="0"/>
              <a:t>대응</a:t>
            </a:r>
            <a:r>
              <a:rPr lang="en-US" altLang="ko-KR" sz="1800" dirty="0"/>
              <a:t>: </a:t>
            </a:r>
            <a:r>
              <a:rPr lang="ko-KR" altLang="en-US" sz="1800" dirty="0"/>
              <a:t>변수 축소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 확대</a:t>
            </a:r>
            <a:endParaRPr lang="en-US" altLang="ko-KR" sz="1600" dirty="0" smtClean="0"/>
          </a:p>
          <a:p>
            <a:pPr lvl="2"/>
            <a:endParaRPr lang="ko-KR" alt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718" y="1844824"/>
            <a:ext cx="20955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40249"/>
            <a:ext cx="20478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997332"/>
            <a:ext cx="1923002" cy="1555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00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11.6 </a:t>
            </a:r>
            <a:r>
              <a:rPr lang="ko-KR" altLang="en-US" dirty="0" smtClean="0"/>
              <a:t>특성 추출 및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데이터의 특성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모델의 모든 입력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스팸</a:t>
            </a:r>
            <a:r>
              <a:rPr lang="ko-KR" altLang="en-US" dirty="0"/>
              <a:t> </a:t>
            </a:r>
            <a:r>
              <a:rPr lang="ko-KR" altLang="en-US" dirty="0" smtClean="0"/>
              <a:t>판단 문제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이메일에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비아그라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단어가 포함되어 있는가</a:t>
            </a:r>
            <a:r>
              <a:rPr lang="en-US" altLang="ko-KR" dirty="0" smtClean="0"/>
              <a:t>? (</a:t>
            </a:r>
            <a:r>
              <a:rPr lang="ko-KR" altLang="en-US" dirty="0" smtClean="0"/>
              <a:t>적합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‘d’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몇번</a:t>
            </a:r>
            <a:r>
              <a:rPr lang="ko-KR" altLang="en-US" dirty="0" smtClean="0"/>
              <a:t> 나왔는가</a:t>
            </a:r>
            <a:r>
              <a:rPr lang="en-US" altLang="ko-KR" dirty="0" smtClean="0"/>
              <a:t>?  (</a:t>
            </a:r>
            <a:r>
              <a:rPr lang="ko-KR" altLang="en-US" dirty="0" err="1" smtClean="0"/>
              <a:t>비적합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보낸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사람의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도메인은 무엇인가</a:t>
            </a:r>
            <a:r>
              <a:rPr lang="en-US" altLang="ko-KR" dirty="0" smtClean="0"/>
              <a:t>? (</a:t>
            </a:r>
            <a:r>
              <a:rPr lang="ko-KR" altLang="en-US" dirty="0" smtClean="0"/>
              <a:t>적합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입력변수가 </a:t>
            </a:r>
            <a:r>
              <a:rPr lang="ko-KR" altLang="en-US" dirty="0" err="1" smtClean="0"/>
              <a:t>수백차원의</a:t>
            </a:r>
            <a:r>
              <a:rPr lang="ko-KR" altLang="en-US" dirty="0" smtClean="0"/>
              <a:t> 벡터라면</a:t>
            </a:r>
            <a:r>
              <a:rPr lang="en-US" altLang="ko-KR" dirty="0" smtClean="0"/>
              <a:t>? </a:t>
            </a:r>
            <a:endParaRPr lang="en-US" altLang="ko-KR" dirty="0"/>
          </a:p>
          <a:p>
            <a:pPr lvl="1"/>
            <a:r>
              <a:rPr lang="ko-KR" altLang="en-US" dirty="0" smtClean="0"/>
              <a:t>차원축소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현장의 경험과 지식이 중요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52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부록</a:t>
            </a:r>
            <a:r>
              <a:rPr lang="en-US" altLang="ko-KR" dirty="0"/>
              <a:t> A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차원축소 알고리즘</a:t>
            </a:r>
            <a:r>
              <a:rPr lang="en-US" altLang="ko-KR" dirty="0" smtClean="0"/>
              <a:t>: PCA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41354" y="764704"/>
            <a:ext cx="8274050" cy="5326083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smtClean="0"/>
              <a:t>PCA (Principal Component Analysis)</a:t>
            </a:r>
          </a:p>
          <a:p>
            <a:pPr lvl="1"/>
            <a:r>
              <a:rPr lang="ko-KR" altLang="en-US" sz="1800" dirty="0" smtClean="0"/>
              <a:t>가장 </a:t>
            </a:r>
            <a:r>
              <a:rPr lang="ko-KR" altLang="en-US" sz="1800" dirty="0" err="1" smtClean="0"/>
              <a:t>인기있는</a:t>
            </a:r>
            <a:r>
              <a:rPr lang="ko-KR" altLang="en-US" sz="1800" dirty="0" smtClean="0"/>
              <a:t> 차원 축소 알고리즘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핵심 개념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데이터에 가장 가까운 </a:t>
            </a:r>
            <a:r>
              <a:rPr lang="ko-KR" altLang="en-US" sz="1600" dirty="0" err="1" smtClean="0"/>
              <a:t>초평면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hyperplane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정의한 다음 데이터를 투영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올바른 </a:t>
            </a:r>
            <a:r>
              <a:rPr lang="ko-KR" altLang="en-US" sz="1600" dirty="0" err="1" smtClean="0"/>
              <a:t>초평면의</a:t>
            </a:r>
            <a:r>
              <a:rPr lang="ko-KR" altLang="en-US" sz="1600" dirty="0" smtClean="0"/>
              <a:t> 선택</a:t>
            </a:r>
            <a:endParaRPr lang="en-US" altLang="ko-KR" sz="1600" dirty="0" smtClean="0"/>
          </a:p>
          <a:p>
            <a:pPr lvl="3"/>
            <a:r>
              <a:rPr lang="ko-KR" altLang="en-US" sz="1400" dirty="0" smtClean="0"/>
              <a:t>분산이 최대로 보존되는 축을 선택</a:t>
            </a:r>
            <a:r>
              <a:rPr lang="en-US" altLang="ko-KR" sz="1400" dirty="0" smtClean="0"/>
              <a:t>: C1</a:t>
            </a:r>
          </a:p>
          <a:p>
            <a:pPr lvl="3"/>
            <a:r>
              <a:rPr lang="en-US" altLang="ko-KR" sz="1400" dirty="0" smtClean="0"/>
              <a:t>C1</a:t>
            </a:r>
            <a:r>
              <a:rPr lang="ko-KR" altLang="en-US" sz="1400" dirty="0" smtClean="0"/>
              <a:t>에 수직이 되면서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분산이 최대로 보존되는 축을 선택</a:t>
            </a:r>
            <a:r>
              <a:rPr lang="en-US" altLang="ko-KR" sz="1400" dirty="0" smtClean="0"/>
              <a:t>: C2</a:t>
            </a:r>
          </a:p>
          <a:p>
            <a:pPr lvl="3"/>
            <a:r>
              <a:rPr lang="ko-KR" altLang="en-US" sz="1400" dirty="0" smtClean="0"/>
              <a:t>원래 데이터의 차원까지 반복하여 축을 선택 가능 </a:t>
            </a:r>
            <a:endParaRPr lang="en-US" altLang="ko-KR" sz="14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lvl="2"/>
            <a:r>
              <a:rPr lang="ko-KR" altLang="en-US" sz="1600" dirty="0" smtClean="0"/>
              <a:t>주성분</a:t>
            </a:r>
            <a:r>
              <a:rPr lang="en-US" altLang="ko-KR" sz="1600" dirty="0" smtClean="0"/>
              <a:t>: i</a:t>
            </a:r>
            <a:r>
              <a:rPr lang="ko-KR" altLang="en-US" sz="1600" dirty="0" smtClean="0"/>
              <a:t>번째 축을 정의하는 단위벡터를 </a:t>
            </a:r>
            <a:r>
              <a:rPr lang="en-US" altLang="ko-KR" sz="1600" dirty="0" smtClean="0"/>
              <a:t>i</a:t>
            </a:r>
            <a:r>
              <a:rPr lang="ko-KR" altLang="en-US" sz="1600" dirty="0" smtClean="0"/>
              <a:t>번째 주성분</a:t>
            </a:r>
            <a:endParaRPr lang="en-US" altLang="ko-KR" sz="16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1354" y="764704"/>
            <a:ext cx="8274050" cy="5326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r>
              <a:rPr lang="en-US" altLang="ko-KR" sz="2000" smtClean="0"/>
              <a:t>PCA (Principal Component Analysis)</a:t>
            </a:r>
          </a:p>
          <a:p>
            <a:pPr lvl="1"/>
            <a:r>
              <a:rPr lang="ko-KR" altLang="en-US" sz="1800" smtClean="0"/>
              <a:t>가장 인기있는 차원 축소 알고리즘</a:t>
            </a:r>
          </a:p>
          <a:p>
            <a:pPr lvl="1"/>
            <a:r>
              <a:rPr lang="ko-KR" altLang="en-US" sz="1800" smtClean="0"/>
              <a:t>핵심 개념</a:t>
            </a:r>
          </a:p>
          <a:p>
            <a:pPr lvl="2"/>
            <a:r>
              <a:rPr lang="ko-KR" altLang="en-US" sz="1600" smtClean="0"/>
              <a:t>데이터에 가장 가까운 초평면</a:t>
            </a:r>
            <a:r>
              <a:rPr lang="en-US" altLang="ko-KR" sz="1600" smtClean="0"/>
              <a:t>(hyperplane)</a:t>
            </a:r>
            <a:r>
              <a:rPr lang="ko-KR" altLang="en-US" sz="1600" smtClean="0"/>
              <a:t>을 정의한 다음 데이터를 투영</a:t>
            </a:r>
          </a:p>
          <a:p>
            <a:pPr lvl="2"/>
            <a:r>
              <a:rPr lang="ko-KR" altLang="en-US" sz="1600" smtClean="0"/>
              <a:t>올바른 초평면의 선택</a:t>
            </a:r>
          </a:p>
          <a:p>
            <a:pPr lvl="3"/>
            <a:r>
              <a:rPr lang="ko-KR" altLang="en-US" sz="1400" smtClean="0"/>
              <a:t>분산이 최대로 보존되는 축을 선택</a:t>
            </a:r>
            <a:r>
              <a:rPr lang="en-US" altLang="ko-KR" sz="1400" smtClean="0"/>
              <a:t>: C1</a:t>
            </a:r>
          </a:p>
          <a:p>
            <a:pPr lvl="3"/>
            <a:r>
              <a:rPr lang="en-US" altLang="ko-KR" sz="1400" smtClean="0"/>
              <a:t>C1</a:t>
            </a:r>
            <a:r>
              <a:rPr lang="ko-KR" altLang="en-US" sz="1400" smtClean="0"/>
              <a:t>에 수직이 되면서</a:t>
            </a:r>
            <a:r>
              <a:rPr lang="en-US" altLang="ko-KR" sz="1400" smtClean="0"/>
              <a:t>, </a:t>
            </a:r>
            <a:r>
              <a:rPr lang="ko-KR" altLang="en-US" sz="1400" smtClean="0"/>
              <a:t>분산이 최대로 보존되는 축을 선택</a:t>
            </a:r>
            <a:r>
              <a:rPr lang="en-US" altLang="ko-KR" sz="1400" smtClean="0"/>
              <a:t>: C2</a:t>
            </a:r>
          </a:p>
          <a:p>
            <a:pPr lvl="3"/>
            <a:r>
              <a:rPr lang="ko-KR" altLang="en-US" sz="1400" smtClean="0"/>
              <a:t>원래 데이터의 차원까지 반복하여 축을 선택 가능 </a:t>
            </a:r>
          </a:p>
          <a:p>
            <a:pPr lvl="2"/>
            <a:endParaRPr lang="ko-KR" altLang="en-US" sz="1600" smtClean="0"/>
          </a:p>
          <a:p>
            <a:pPr lvl="2"/>
            <a:endParaRPr lang="ko-KR" altLang="en-US" sz="1600" smtClean="0"/>
          </a:p>
          <a:p>
            <a:pPr lvl="2"/>
            <a:endParaRPr lang="ko-KR" altLang="en-US" sz="1600" smtClean="0"/>
          </a:p>
          <a:p>
            <a:pPr lvl="2"/>
            <a:endParaRPr lang="ko-KR" altLang="en-US" sz="1600" smtClean="0"/>
          </a:p>
          <a:p>
            <a:pPr lvl="2"/>
            <a:endParaRPr lang="ko-KR" altLang="en-US" sz="1600" smtClean="0"/>
          </a:p>
          <a:p>
            <a:pPr lvl="2"/>
            <a:endParaRPr lang="ko-KR" altLang="en-US" sz="1600" smtClean="0"/>
          </a:p>
          <a:p>
            <a:pPr lvl="2"/>
            <a:endParaRPr lang="ko-KR" altLang="en-US" sz="1600" smtClean="0"/>
          </a:p>
          <a:p>
            <a:pPr lvl="2"/>
            <a:endParaRPr lang="ko-KR" altLang="en-US" sz="1600" smtClean="0"/>
          </a:p>
          <a:p>
            <a:pPr lvl="2"/>
            <a:endParaRPr lang="ko-KR" altLang="en-US" sz="1600" smtClean="0"/>
          </a:p>
          <a:p>
            <a:pPr lvl="2"/>
            <a:endParaRPr lang="ko-KR" altLang="en-US" sz="1600" smtClean="0"/>
          </a:p>
          <a:p>
            <a:pPr lvl="2"/>
            <a:r>
              <a:rPr lang="ko-KR" altLang="en-US" sz="1600" smtClean="0"/>
              <a:t>주성분</a:t>
            </a:r>
            <a:r>
              <a:rPr lang="en-US" altLang="ko-KR" sz="1600" smtClean="0"/>
              <a:t>: i</a:t>
            </a:r>
            <a:r>
              <a:rPr lang="ko-KR" altLang="en-US" sz="1600" smtClean="0"/>
              <a:t>번째 축을 정의하는 단위벡터를 </a:t>
            </a:r>
            <a:r>
              <a:rPr lang="en-US" altLang="ko-KR" sz="1600" smtClean="0"/>
              <a:t>i</a:t>
            </a:r>
            <a:r>
              <a:rPr lang="ko-KR" altLang="en-US" sz="1600" smtClean="0"/>
              <a:t>번째 주성분</a:t>
            </a:r>
            <a:endParaRPr lang="ko-KR" altLang="en-US" sz="1600" dirty="0" smtClean="0"/>
          </a:p>
        </p:txBody>
      </p:sp>
      <p:pic>
        <p:nvPicPr>
          <p:cNvPr id="6" name="Picture 4" descr="Image result for í¬ìí  ë¶ë¶ ê³µê° ì ííê¸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87939"/>
            <a:ext cx="5114950" cy="252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55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ko-KR" altLang="en-US" dirty="0" smtClean="0"/>
                  <a:t>주성분 구하기</a:t>
                </a:r>
                <a:r>
                  <a:rPr lang="en-US" altLang="ko-KR" dirty="0" smtClean="0"/>
                  <a:t>: </a:t>
                </a:r>
              </a:p>
              <a:p>
                <a:pPr lvl="2"/>
                <a:r>
                  <a:rPr lang="ko-KR" altLang="en-US" dirty="0"/>
                  <a:t>특이값 분해</a:t>
                </a:r>
                <a:r>
                  <a:rPr lang="en-US" altLang="ko-KR" dirty="0"/>
                  <a:t>(SVD: Singular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Value Decomposition)</a:t>
                </a:r>
                <a:r>
                  <a:rPr lang="ko-KR" altLang="en-US" dirty="0"/>
                  <a:t>를 이용</a:t>
                </a:r>
                <a:endParaRPr lang="en-US" altLang="ko-KR" dirty="0"/>
              </a:p>
              <a:p>
                <a:pPr marL="630238" lvl="2" indent="0">
                  <a:buNone/>
                </a:pPr>
                <a:r>
                  <a:rPr lang="en-US" altLang="ko-KR" dirty="0"/>
                  <a:t>   X 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𝑈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nary>
                        <m:r>
                          <a:rPr lang="en-US" altLang="ko-KR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630238" lvl="2" indent="0">
                  <a:buNone/>
                </a:pPr>
                <a:r>
                  <a:rPr lang="en-US" altLang="ko-KR" dirty="0"/>
                  <a:t>   </a:t>
                </a:r>
                <a:r>
                  <a:rPr lang="ko-KR" altLang="en-US" dirty="0"/>
                  <a:t>주성분 </a:t>
                </a:r>
                <a:r>
                  <a:rPr lang="en-US" altLang="ko-KR" dirty="0"/>
                  <a:t>V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V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python</a:t>
                </a:r>
                <a:r>
                  <a:rPr lang="ko-KR" altLang="en-US" dirty="0"/>
                  <a:t>의 </a:t>
                </a:r>
                <a:r>
                  <a:rPr lang="en-US" altLang="ko-KR" dirty="0" err="1"/>
                  <a:t>svd</a:t>
                </a:r>
                <a:r>
                  <a:rPr lang="en-US" altLang="ko-KR" dirty="0"/>
                  <a:t>()</a:t>
                </a:r>
                <a:r>
                  <a:rPr lang="ko-KR" altLang="en-US" dirty="0"/>
                  <a:t>함수로 구할 수 </a:t>
                </a:r>
                <a:r>
                  <a:rPr lang="ko-KR" altLang="en-US" dirty="0" smtClean="0"/>
                  <a:t>있음</a:t>
                </a:r>
                <a:endParaRPr lang="en-US" altLang="ko-KR" dirty="0" smtClean="0"/>
              </a:p>
              <a:p>
                <a:pPr marL="630238" lvl="2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 smtClean="0"/>
                  <a:t>d</a:t>
                </a:r>
                <a:r>
                  <a:rPr lang="ko-KR" altLang="en-US" dirty="0" smtClean="0"/>
                  <a:t>차원으로 투영하기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𝑝𝑟𝑜𝑗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</m:oMath>
                </a14:m>
                <a:endParaRPr lang="en-US" altLang="ko-KR" dirty="0" smtClean="0"/>
              </a:p>
              <a:p>
                <a:pPr lvl="3"/>
                <a:r>
                  <a:rPr lang="ko-KR" altLang="en-US" dirty="0" smtClean="0"/>
                  <a:t>단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W</a:t>
                </a:r>
                <a:r>
                  <a:rPr lang="en-US" altLang="ko-KR" baseline="-25000" dirty="0" err="1" smtClean="0"/>
                  <a:t>d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첫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개의 주성분을 담은 </a:t>
                </a:r>
                <a:r>
                  <a:rPr lang="ko-KR" altLang="en-US" dirty="0" smtClean="0"/>
                  <a:t>행렬</a:t>
                </a:r>
                <a:endParaRPr lang="en-US" altLang="ko-KR" dirty="0" smtClean="0"/>
              </a:p>
              <a:p>
                <a:pPr lvl="3"/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13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적절한 차원수 </a:t>
            </a:r>
            <a:r>
              <a:rPr lang="ko-KR" altLang="en-US" dirty="0"/>
              <a:t>선택하기</a:t>
            </a:r>
            <a:endParaRPr lang="en-US" altLang="ko-KR" dirty="0"/>
          </a:p>
          <a:p>
            <a:pPr lvl="2"/>
            <a:r>
              <a:rPr lang="ko-KR" altLang="en-US" dirty="0"/>
              <a:t>충분한 분산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95%)</a:t>
            </a:r>
            <a:r>
              <a:rPr lang="ko-KR" altLang="en-US" dirty="0"/>
              <a:t>이 될 때까지 </a:t>
            </a:r>
            <a:r>
              <a:rPr lang="ko-KR" altLang="en-US" dirty="0" err="1"/>
              <a:t>더해야할</a:t>
            </a:r>
            <a:r>
              <a:rPr lang="ko-KR" altLang="en-US" dirty="0"/>
              <a:t> 차원수를 선택하는 방법</a:t>
            </a:r>
            <a:endParaRPr lang="en-US" altLang="ko-KR" dirty="0"/>
          </a:p>
          <a:p>
            <a:pPr lvl="2"/>
            <a:r>
              <a:rPr lang="ko-KR" altLang="en-US" dirty="0"/>
              <a:t>차원수에 대한 분산 함수 그래프를 이용한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100</a:t>
            </a:r>
            <a:r>
              <a:rPr lang="ko-KR" altLang="en-US" dirty="0" smtClean="0"/>
              <a:t>차원 선택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633867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22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11.1 </a:t>
            </a:r>
            <a:r>
              <a:rPr lang="ko-KR" altLang="en-US" sz="2800" dirty="0" smtClean="0"/>
              <a:t>모델링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11.2 </a:t>
            </a:r>
            <a:r>
              <a:rPr lang="ko-KR" altLang="en-US" sz="2800" dirty="0" smtClean="0"/>
              <a:t>기계학습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11.3 </a:t>
            </a:r>
            <a:r>
              <a:rPr lang="en-US" altLang="ko-KR" sz="2800" dirty="0" err="1"/>
              <a:t>Overfitting</a:t>
            </a:r>
            <a:r>
              <a:rPr lang="en-US" altLang="ko-KR" sz="2800" dirty="0"/>
              <a:t> &amp; </a:t>
            </a:r>
            <a:r>
              <a:rPr lang="en-US" altLang="ko-KR" sz="2800" dirty="0" err="1" smtClean="0"/>
              <a:t>UnderFitting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11.4 </a:t>
            </a:r>
            <a:r>
              <a:rPr lang="ko-KR" altLang="en-US" sz="2800" dirty="0" smtClean="0"/>
              <a:t>정확도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11.5 Bias-Variance </a:t>
            </a:r>
            <a:r>
              <a:rPr lang="ko-KR" altLang="en-US" sz="2800" dirty="0"/>
              <a:t>트레이드 </a:t>
            </a:r>
            <a:r>
              <a:rPr lang="ko-KR" altLang="en-US" sz="2800" dirty="0" smtClean="0"/>
              <a:t>오프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11.6 </a:t>
            </a:r>
            <a:r>
              <a:rPr lang="ko-KR" altLang="en-US" sz="2800" dirty="0"/>
              <a:t>특성 추출 및 선택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28614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11.1 </a:t>
            </a:r>
            <a:r>
              <a:rPr lang="ko-KR" altLang="en-US" dirty="0" smtClean="0"/>
              <a:t>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변수 간의 수학적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확률적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관계를 표현한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연간 수익예측 모델</a:t>
            </a:r>
            <a:r>
              <a:rPr lang="en-US" altLang="ko-KR" dirty="0" smtClean="0"/>
              <a:t>=f(</a:t>
            </a:r>
            <a:r>
              <a:rPr lang="ko-KR" altLang="en-US" dirty="0" smtClean="0"/>
              <a:t>사용자수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사용자당 광고수익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직원수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요리재료양</a:t>
            </a:r>
            <a:r>
              <a:rPr lang="en-US" altLang="ko-KR" dirty="0" smtClean="0"/>
              <a:t>=f(</a:t>
            </a:r>
            <a:r>
              <a:rPr lang="ko-KR" altLang="en-US" dirty="0" smtClean="0"/>
              <a:t>먹는 사람수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배고픈 정도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61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11.2 </a:t>
            </a:r>
            <a:r>
              <a:rPr lang="ko-KR" altLang="en-US" dirty="0"/>
              <a:t>기계학습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8274050" cy="532608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정의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데이터를 </a:t>
            </a:r>
            <a:r>
              <a:rPr lang="ko-KR" altLang="en-US" sz="1800" dirty="0"/>
              <a:t>통해 모델을 만들고 사용하는 것</a:t>
            </a:r>
            <a:endParaRPr lang="en-US" altLang="ko-KR" sz="1800" dirty="0"/>
          </a:p>
          <a:p>
            <a:pPr lvl="1"/>
            <a:r>
              <a:rPr lang="ko-KR" altLang="en-US" sz="1600" dirty="0" smtClean="0"/>
              <a:t>유사어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예측모델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데이터마이닝</a:t>
            </a:r>
            <a:endParaRPr lang="en-US" altLang="ko-KR" sz="1600" dirty="0"/>
          </a:p>
          <a:p>
            <a:pPr lvl="1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이메일 스팸 판단</a:t>
            </a:r>
            <a:r>
              <a:rPr lang="en-US" altLang="ko-KR" sz="1600" dirty="0"/>
              <a:t>, </a:t>
            </a:r>
            <a:r>
              <a:rPr lang="ko-KR" altLang="en-US" sz="1600" dirty="0"/>
              <a:t>신용카드 사기예측</a:t>
            </a:r>
            <a:r>
              <a:rPr lang="en-US" altLang="ko-KR" sz="1600" dirty="0"/>
              <a:t>, </a:t>
            </a:r>
            <a:r>
              <a:rPr lang="ko-KR" altLang="en-US" sz="1600" dirty="0"/>
              <a:t>쇼핑고객 클릭광고예측</a:t>
            </a:r>
            <a:r>
              <a:rPr lang="en-US" altLang="ko-KR" sz="1600" dirty="0"/>
              <a:t>, </a:t>
            </a:r>
            <a:r>
              <a:rPr lang="ko-KR" altLang="en-US" sz="1600" dirty="0"/>
              <a:t>이길 </a:t>
            </a:r>
            <a:r>
              <a:rPr lang="ko-KR" altLang="en-US" sz="1600" dirty="0" err="1" smtClean="0"/>
              <a:t>스포츠팀</a:t>
            </a:r>
            <a:r>
              <a:rPr lang="ko-KR" altLang="en-US" sz="1600" dirty="0" smtClean="0"/>
              <a:t> 예측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1800" dirty="0" smtClean="0"/>
              <a:t>기법 </a:t>
            </a:r>
            <a:r>
              <a:rPr lang="ko-KR" altLang="en-US" sz="1800" dirty="0" smtClean="0"/>
              <a:t>분류</a:t>
            </a:r>
          </a:p>
        </p:txBody>
      </p:sp>
      <p:pic>
        <p:nvPicPr>
          <p:cNvPr id="6" name="Picture 2" descr="http://solarisailab.com/wp-content/uploads/2017/06/supervsied_unsupervised_reinforc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64904"/>
            <a:ext cx="4861560" cy="364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64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5536" y="836712"/>
            <a:ext cx="8274050" cy="5326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r>
              <a:rPr lang="ko-KR" altLang="en-US" dirty="0" smtClean="0"/>
              <a:t>지도학습</a:t>
            </a:r>
            <a:r>
              <a:rPr lang="en-US" altLang="ko-KR" dirty="0" smtClean="0"/>
              <a:t>(Supervised Learning):</a:t>
            </a:r>
            <a:endParaRPr lang="ko-KR" altLang="en-US" dirty="0" smtClean="0"/>
          </a:p>
          <a:p>
            <a:pPr lvl="1"/>
            <a:r>
              <a:rPr lang="ko-KR" altLang="en-US" sz="1600" dirty="0" err="1" smtClean="0"/>
              <a:t>분류값</a:t>
            </a:r>
            <a:r>
              <a:rPr lang="ko-KR" altLang="en-US" sz="1600" dirty="0" smtClean="0"/>
              <a:t> 또는 수치와 같은 주어진 </a:t>
            </a:r>
            <a:r>
              <a:rPr lang="ko-KR" altLang="en-US" sz="1600" dirty="0" err="1" smtClean="0"/>
              <a:t>목표값을</a:t>
            </a:r>
            <a:r>
              <a:rPr lang="ko-KR" altLang="en-US" sz="1600" dirty="0" smtClean="0"/>
              <a:t> 잘 예측하기 위하여 데이터를 학습하는 기법</a:t>
            </a:r>
          </a:p>
          <a:p>
            <a:pPr lvl="1"/>
            <a:r>
              <a:rPr lang="ko-KR" altLang="en-US" sz="1600" dirty="0" smtClean="0"/>
              <a:t>답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lablel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함께 주는 데이터 제공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입력 데이터</a:t>
            </a:r>
            <a:r>
              <a:rPr lang="en-US" altLang="ko-KR" sz="1600" dirty="0" smtClean="0"/>
              <a:t>={(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정답</a:t>
            </a:r>
            <a:r>
              <a:rPr lang="en-US" altLang="ko-KR" sz="1600" dirty="0" smtClean="0"/>
              <a:t>), … }</a:t>
            </a:r>
          </a:p>
          <a:p>
            <a:pPr lvl="1"/>
            <a:r>
              <a:rPr lang="ko-KR" altLang="en-US" sz="1600" dirty="0" smtClean="0"/>
              <a:t>데이터모델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회귀</a:t>
            </a:r>
            <a:r>
              <a:rPr lang="en-US" altLang="ko-KR" sz="1600" dirty="0" smtClean="0"/>
              <a:t>(regression), </a:t>
            </a:r>
            <a:r>
              <a:rPr lang="ko-KR" altLang="en-US" sz="1600" dirty="0" smtClean="0"/>
              <a:t>분류</a:t>
            </a:r>
            <a:r>
              <a:rPr lang="en-US" altLang="ko-KR" sz="1600" dirty="0" smtClean="0"/>
              <a:t>(classification)</a:t>
            </a:r>
          </a:p>
          <a:p>
            <a:pPr lvl="1"/>
            <a:endParaRPr lang="en-US" altLang="ko-KR" sz="1600" dirty="0" smtClean="0"/>
          </a:p>
          <a:p>
            <a:r>
              <a:rPr lang="ko-KR" altLang="en-US" dirty="0" err="1" smtClean="0"/>
              <a:t>비지도학습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UnSupervised</a:t>
            </a:r>
            <a:r>
              <a:rPr lang="ko-KR" altLang="en-US" dirty="0" smtClean="0"/>
              <a:t> </a:t>
            </a:r>
            <a:r>
              <a:rPr lang="en-US" altLang="ko-KR" dirty="0" smtClean="0"/>
              <a:t>Learning):</a:t>
            </a:r>
            <a:endParaRPr lang="ko-KR" altLang="en-US" dirty="0" smtClean="0"/>
          </a:p>
          <a:p>
            <a:pPr lvl="1"/>
            <a:r>
              <a:rPr lang="ko-KR" altLang="en-US" sz="1600" dirty="0" smtClean="0"/>
              <a:t>특정한 </a:t>
            </a:r>
            <a:r>
              <a:rPr lang="ko-KR" altLang="en-US" sz="1600" dirty="0" err="1" smtClean="0"/>
              <a:t>목표값이</a:t>
            </a:r>
            <a:r>
              <a:rPr lang="ko-KR" altLang="en-US" sz="1600" dirty="0" smtClean="0"/>
              <a:t> 아니라 데이터가 포함하고 있는 전반적인 특징이나 패턴을 찾기 위하여 데이터를 학습하는 기법</a:t>
            </a:r>
          </a:p>
          <a:p>
            <a:pPr lvl="1"/>
            <a:r>
              <a:rPr lang="ko-KR" altLang="en-US" sz="1600" dirty="0" smtClean="0"/>
              <a:t>입력 데이터</a:t>
            </a:r>
            <a:r>
              <a:rPr lang="en-US" altLang="ko-KR" sz="1600" dirty="0" smtClean="0"/>
              <a:t>={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, … }</a:t>
            </a:r>
          </a:p>
          <a:p>
            <a:pPr lvl="1"/>
            <a:r>
              <a:rPr lang="ko-KR" altLang="en-US" sz="1600" dirty="0" smtClean="0"/>
              <a:t>방법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군집화</a:t>
            </a:r>
            <a:r>
              <a:rPr lang="en-US" altLang="ko-KR" sz="1600" dirty="0" smtClean="0"/>
              <a:t>(clustering), </a:t>
            </a:r>
            <a:r>
              <a:rPr lang="ko-KR" altLang="en-US" sz="1600" dirty="0" smtClean="0"/>
              <a:t>이상치 탐지</a:t>
            </a:r>
            <a:r>
              <a:rPr lang="en-US" altLang="ko-KR" sz="1600" dirty="0" smtClean="0"/>
              <a:t>(novelty detection)</a:t>
            </a:r>
          </a:p>
          <a:p>
            <a:r>
              <a:rPr lang="ko-KR" altLang="en-US" dirty="0" smtClean="0"/>
              <a:t>강화학습</a:t>
            </a:r>
            <a:r>
              <a:rPr lang="en-US" altLang="ko-KR" dirty="0" smtClean="0"/>
              <a:t>(Reinforcement Learning):</a:t>
            </a:r>
            <a:endParaRPr lang="ko-KR" altLang="en-US" dirty="0" smtClean="0"/>
          </a:p>
          <a:p>
            <a:pPr lvl="1"/>
            <a:r>
              <a:rPr lang="ko-KR" altLang="en-US" sz="1600" dirty="0"/>
              <a:t>에이전트가 주어진 환경</a:t>
            </a:r>
            <a:r>
              <a:rPr lang="en-US" altLang="ko-KR" sz="1600" dirty="0"/>
              <a:t>(state)</a:t>
            </a:r>
            <a:r>
              <a:rPr lang="ko-KR" altLang="en-US" sz="1600" dirty="0"/>
              <a:t>에 대해 어떤 </a:t>
            </a:r>
            <a:r>
              <a:rPr lang="ko-KR" altLang="en-US" sz="1600" dirty="0" smtClean="0"/>
              <a:t>행동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action</a:t>
            </a:r>
            <a:r>
              <a:rPr lang="en-US" altLang="ko-KR" sz="1600" dirty="0" smtClean="0"/>
              <a:t>)/</a:t>
            </a:r>
            <a:r>
              <a:rPr lang="ko-KR" altLang="en-US" sz="1600" dirty="0" smtClean="0"/>
              <a:t>대응</a:t>
            </a:r>
            <a:r>
              <a:rPr lang="en-US" altLang="ko-KR" sz="1600" dirty="0" smtClean="0"/>
              <a:t>(reaction)</a:t>
            </a:r>
            <a:r>
              <a:rPr lang="ko-KR" altLang="en-US" sz="1600" dirty="0" smtClean="0"/>
              <a:t>을 </a:t>
            </a:r>
            <a:r>
              <a:rPr lang="ko-KR" altLang="en-US" sz="1600" dirty="0"/>
              <a:t>취하고 이로부터 어떤 보상</a:t>
            </a:r>
            <a:r>
              <a:rPr lang="en-US" altLang="ko-KR" sz="1600" dirty="0"/>
              <a:t>(reward)</a:t>
            </a:r>
            <a:r>
              <a:rPr lang="ko-KR" altLang="en-US" sz="1600" dirty="0"/>
              <a:t>을 얻으면서 학습을 진행</a:t>
            </a:r>
            <a:endParaRPr lang="ko-KR" altLang="en-US" sz="1600" dirty="0" smtClean="0"/>
          </a:p>
          <a:p>
            <a:pPr lvl="1"/>
            <a:r>
              <a:rPr lang="ko-KR" altLang="en-US" sz="1600" dirty="0" smtClean="0"/>
              <a:t>기계학습이지만 </a:t>
            </a:r>
            <a:r>
              <a:rPr lang="ko-KR" altLang="en-US" sz="1600" dirty="0" err="1" smtClean="0"/>
              <a:t>빅데이터</a:t>
            </a:r>
            <a:r>
              <a:rPr lang="ko-KR" altLang="en-US" sz="1600" dirty="0" smtClean="0"/>
              <a:t> 분석 기법이라기보다는 다음에 설명할 인공지능 기법에 포함됨</a:t>
            </a:r>
          </a:p>
          <a:p>
            <a:pPr lvl="1"/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게임 플레이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알파고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02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://solarisailab.com/wp-content/uploads/2015/11/%EA%B0%95%ED%99%94%ED%95%99%EC%8A%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33" y="4005064"/>
            <a:ext cx="6013351" cy="20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olarisailab.com/wp-content/uploads/2017/06/unsupervised_learn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836712"/>
            <a:ext cx="3917842" cy="293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olarisailab.com/wp-content/uploads/2016/05/mnist_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76959"/>
            <a:ext cx="2874571" cy="190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41551" y="1036107"/>
            <a:ext cx="322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5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graphicFrame>
        <p:nvGraphicFramePr>
          <p:cNvPr id="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165782"/>
              </p:ext>
            </p:extLst>
          </p:nvPr>
        </p:nvGraphicFramePr>
        <p:xfrm>
          <a:off x="609599" y="1428848"/>
          <a:ext cx="8066857" cy="246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29369" y="1124744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지도학습</a:t>
            </a:r>
            <a:endParaRPr kumimoji="1" lang="ko-KR" altLang="en-US" sz="12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9225" y="1150834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비지도학습</a:t>
            </a:r>
            <a:endParaRPr kumimoji="1" lang="ko-KR" altLang="en-US" sz="1200" b="1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30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ko-KR" altLang="en-US" dirty="0"/>
              <a:t>개발 실험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hold-out </a:t>
            </a:r>
            <a:r>
              <a:rPr lang="ko-KR" altLang="en-US" dirty="0"/>
              <a:t>기법</a:t>
            </a:r>
            <a:endParaRPr lang="en-US" altLang="ko-KR" dirty="0"/>
          </a:p>
          <a:p>
            <a:pPr lvl="1"/>
            <a:r>
              <a:rPr lang="ko-KR" altLang="en-US" dirty="0"/>
              <a:t>전체 데이터에서 </a:t>
            </a:r>
            <a:r>
              <a:rPr lang="en-US" altLang="ko-KR" dirty="0"/>
              <a:t>7:3 </a:t>
            </a:r>
            <a:r>
              <a:rPr lang="ko-KR" altLang="en-US" dirty="0"/>
              <a:t>또는 </a:t>
            </a:r>
            <a:r>
              <a:rPr lang="en-US" altLang="ko-KR" dirty="0"/>
              <a:t>8:2 </a:t>
            </a:r>
            <a:r>
              <a:rPr lang="ko-KR" altLang="en-US" dirty="0"/>
              <a:t>등 비율로 훈련 데이터와 테스트 데이터로 나눈다</a:t>
            </a:r>
            <a:endParaRPr lang="en-US" altLang="ko-KR" dirty="0"/>
          </a:p>
          <a:p>
            <a:pPr lvl="1"/>
            <a:r>
              <a:rPr lang="ko-KR" altLang="en-US" dirty="0"/>
              <a:t>훈련 데이터</a:t>
            </a:r>
            <a:r>
              <a:rPr lang="en-US" altLang="ko-KR" dirty="0"/>
              <a:t>(training set)</a:t>
            </a:r>
            <a:r>
              <a:rPr lang="ko-KR" altLang="en-US" dirty="0"/>
              <a:t>는 모델을 개발하기 위하여</a:t>
            </a:r>
            <a:r>
              <a:rPr lang="en-US" altLang="ko-KR" dirty="0"/>
              <a:t>, </a:t>
            </a:r>
            <a:r>
              <a:rPr lang="ko-KR" altLang="en-US" dirty="0"/>
              <a:t>테스트 데이터</a:t>
            </a:r>
            <a:r>
              <a:rPr lang="en-US" altLang="ko-KR" dirty="0"/>
              <a:t>(test set)</a:t>
            </a:r>
            <a:r>
              <a:rPr lang="ko-KR" altLang="en-US" dirty="0"/>
              <a:t>는 모델을 평가하기 위하여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sz="1050" dirty="0"/>
          </a:p>
          <a:p>
            <a:r>
              <a:rPr lang="en-US" altLang="ko-KR" dirty="0"/>
              <a:t>k-</a:t>
            </a:r>
            <a:r>
              <a:rPr lang="ko-KR" altLang="en-US" dirty="0"/>
              <a:t>묶음 교차검증</a:t>
            </a:r>
            <a:r>
              <a:rPr lang="en-US" altLang="ko-KR" dirty="0"/>
              <a:t>(k-fold cross validation)</a:t>
            </a:r>
          </a:p>
          <a:p>
            <a:pPr lvl="1"/>
            <a:r>
              <a:rPr lang="ko-KR" altLang="en-US" dirty="0"/>
              <a:t>전체 데이터를 </a:t>
            </a:r>
            <a:r>
              <a:rPr lang="en-US" altLang="ko-KR" dirty="0"/>
              <a:t>k-</a:t>
            </a:r>
            <a:r>
              <a:rPr lang="ko-KR" altLang="en-US" dirty="0"/>
              <a:t>묶음으로 나눈 후</a:t>
            </a:r>
            <a:r>
              <a:rPr lang="en-US" altLang="ko-KR" dirty="0"/>
              <a:t>, (k-1)</a:t>
            </a:r>
            <a:r>
              <a:rPr lang="ko-KR" altLang="en-US" dirty="0"/>
              <a:t>개 묶음으로 학습시켜서</a:t>
            </a:r>
            <a:r>
              <a:rPr lang="en-US" altLang="ko-KR" dirty="0"/>
              <a:t> </a:t>
            </a:r>
            <a:r>
              <a:rPr lang="ko-KR" altLang="en-US" dirty="0"/>
              <a:t>나머지 한 묶음으로 테스트를 하는 작업을 번갈아가며 총 </a:t>
            </a:r>
            <a:r>
              <a:rPr lang="en-US" altLang="ko-KR" dirty="0"/>
              <a:t>k</a:t>
            </a:r>
            <a:r>
              <a:rPr lang="ko-KR" altLang="en-US" dirty="0"/>
              <a:t>회 실시하는 방식</a:t>
            </a:r>
            <a:endParaRPr lang="en-US" altLang="ko-KR" dirty="0"/>
          </a:p>
          <a:p>
            <a:pPr lvl="1"/>
            <a:r>
              <a:rPr lang="ko-KR" altLang="en-US" dirty="0"/>
              <a:t>각 묶음이 공평하게 </a:t>
            </a:r>
            <a:r>
              <a:rPr lang="en-US" altLang="ko-KR" dirty="0"/>
              <a:t>(k-1)</a:t>
            </a:r>
            <a:r>
              <a:rPr lang="ko-KR" altLang="en-US" dirty="0"/>
              <a:t>회씩 학습에 사용되고</a:t>
            </a:r>
            <a:r>
              <a:rPr lang="en-US" altLang="ko-KR" dirty="0"/>
              <a:t>, 1</a:t>
            </a:r>
            <a:r>
              <a:rPr lang="ko-KR" altLang="en-US" dirty="0"/>
              <a:t>회씩 테스트에 사용되므로 데이터 편중에 우려가 줄어듦</a:t>
            </a:r>
            <a:endParaRPr lang="en-US" altLang="ko-KR" dirty="0"/>
          </a:p>
          <a:p>
            <a:pPr lvl="1"/>
            <a:endParaRPr lang="en-US" altLang="ko-KR" sz="1050" dirty="0"/>
          </a:p>
          <a:p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hold-out + validation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기법</a:t>
            </a:r>
            <a:endParaRPr lang="en-US" altLang="ko-KR" dirty="0"/>
          </a:p>
          <a:p>
            <a:pPr lvl="1"/>
            <a:r>
              <a:rPr lang="ko-KR" altLang="en-US" dirty="0" smtClean="0"/>
              <a:t>검증 </a:t>
            </a:r>
            <a:r>
              <a:rPr lang="ko-KR" altLang="en-US" dirty="0"/>
              <a:t>데이터셋</a:t>
            </a:r>
            <a:r>
              <a:rPr lang="en-US" altLang="ko-KR" dirty="0"/>
              <a:t>(validation set)</a:t>
            </a:r>
            <a:r>
              <a:rPr lang="ko-KR" altLang="en-US" dirty="0"/>
              <a:t>를 </a:t>
            </a:r>
            <a:r>
              <a:rPr lang="ko-KR" altLang="en-US" dirty="0" smtClean="0"/>
              <a:t>추가하여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훈련 </a:t>
            </a:r>
            <a:r>
              <a:rPr lang="ko-KR" altLang="en-US" dirty="0"/>
              <a:t>데이터에 다시 </a:t>
            </a:r>
            <a:r>
              <a:rPr lang="en-US" altLang="ko-KR" dirty="0"/>
              <a:t>hold-out </a:t>
            </a:r>
            <a:r>
              <a:rPr lang="ko-KR" altLang="en-US" dirty="0"/>
              <a:t>기법을 적용한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검증 </a:t>
            </a:r>
            <a:r>
              <a:rPr lang="ko-KR" altLang="en-US" dirty="0"/>
              <a:t>데이터셋은 훈련 데이터로 개발된 여러 모델들의 성능을 비교하는데 사용되며</a:t>
            </a:r>
            <a:r>
              <a:rPr lang="en-US" altLang="ko-KR" dirty="0"/>
              <a:t>, </a:t>
            </a:r>
            <a:r>
              <a:rPr lang="ko-KR" altLang="en-US" dirty="0"/>
              <a:t>선정된 최선의 모델의 성능은 테스트 데이터셋을 이용하여 평가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13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6555" y="1884878"/>
            <a:ext cx="1800200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81850" y="1884878"/>
            <a:ext cx="1800200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7145" y="1884878"/>
            <a:ext cx="1800200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72440" y="1884878"/>
            <a:ext cx="1800200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236555" y="4045118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4727145" y="4045118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6972440" y="4045118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4727145" y="3484350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6972440" y="3613070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972440" y="3181022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972440" y="2748974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6972440" y="2316926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2481850" y="4246742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481850" y="3656276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2484792" y="3065810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484792" y="2475344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452579" y="281169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training set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595" y="4220493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test set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1792" y="1956886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fold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01792" y="2549155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fold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01792" y="3141424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fold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01792" y="3733693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fold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01792" y="4325962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fold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1993" y="2595666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training set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96009" y="426114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test set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01853" y="3581949"/>
            <a:ext cx="154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validation set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80257" y="425649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test set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6972440" y="1884878"/>
            <a:ext cx="1800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Box 32"/>
          <p:cNvSpPr txBox="1"/>
          <p:nvPr/>
        </p:nvSpPr>
        <p:spPr>
          <a:xfrm>
            <a:off x="7594451" y="1861105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fold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94451" y="2305307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fold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94451" y="2749509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fold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94451" y="3637912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fold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00660" y="3193711"/>
            <a:ext cx="5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fold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6024" y="4958937"/>
            <a:ext cx="889248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1600" kern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(a) holdout </a:t>
            </a:r>
            <a:r>
              <a:rPr lang="ko-KR" altLang="en-US" sz="1600" kern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기법       </a:t>
            </a:r>
            <a:r>
              <a:rPr lang="en-US" altLang="ko-KR" sz="1600" kern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1600" kern="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b) </a:t>
            </a:r>
            <a:r>
              <a:rPr lang="ko-KR" altLang="en-US" sz="1600" ker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교차검증 </a:t>
            </a:r>
            <a:r>
              <a:rPr lang="ko-KR" altLang="en-US" sz="1600" kern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기법    </a:t>
            </a:r>
            <a:r>
              <a:rPr lang="en-US" altLang="ko-KR" sz="1600" kern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1600" kern="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</a:t>
            </a:r>
            <a:r>
              <a:rPr lang="en-US" altLang="ko-KR" sz="1600" kern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holdout+validation</a:t>
            </a:r>
            <a:r>
              <a:rPr lang="en-US" altLang="ko-KR" sz="1600" kern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(</a:t>
            </a:r>
            <a:r>
              <a:rPr lang="en-US" altLang="ko-KR" sz="1600" kern="0" dirty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d) hold-out+</a:t>
            </a:r>
            <a:r>
              <a:rPr lang="ko-KR" altLang="en-US" sz="1600" kern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교차검증</a:t>
            </a:r>
            <a:endParaRPr lang="en-US" altLang="ko-KR" sz="1600" kern="0" dirty="0" smtClean="0">
              <a:solidFill>
                <a:srgbClr val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7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14674</TotalTime>
  <Words>1049</Words>
  <Application>Microsoft Office PowerPoint</Application>
  <PresentationFormat>화면 슬라이드 쇼(4:3)</PresentationFormat>
  <Paragraphs>197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11장 기계학습</vt:lpstr>
      <vt:lpstr>목차</vt:lpstr>
      <vt:lpstr>11.1 모델링</vt:lpstr>
      <vt:lpstr>11.2 기계학습</vt:lpstr>
      <vt:lpstr>PowerPoint 프레젠테이션</vt:lpstr>
      <vt:lpstr>PowerPoint 프레젠테이션</vt:lpstr>
      <vt:lpstr>(참고) </vt:lpstr>
      <vt:lpstr>모델 개발 실험 계획</vt:lpstr>
      <vt:lpstr>PowerPoint 프레젠테이션</vt:lpstr>
      <vt:lpstr>11.3 Overfitting &amp; UnderFitting</vt:lpstr>
      <vt:lpstr>11.4 정확도</vt:lpstr>
      <vt:lpstr>PowerPoint 프레젠테이션</vt:lpstr>
      <vt:lpstr>11.5 Bias-Variance 트레이드 오프</vt:lpstr>
      <vt:lpstr>11.6 특성 추출 및 선택</vt:lpstr>
      <vt:lpstr>(부록 A) 차원축소 알고리즘: PCA</vt:lpstr>
      <vt:lpstr>PowerPoint 프레젠테이션</vt:lpstr>
      <vt:lpstr>PowerPoint 프레젠테이션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587</cp:revision>
  <cp:lastPrinted>2018-11-05T02:39:27Z</cp:lastPrinted>
  <dcterms:created xsi:type="dcterms:W3CDTF">2008-12-08T12:41:31Z</dcterms:created>
  <dcterms:modified xsi:type="dcterms:W3CDTF">2019-04-07T20:51:59Z</dcterms:modified>
</cp:coreProperties>
</file>