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5" r:id="rId1"/>
  </p:sldMasterIdLst>
  <p:notesMasterIdLst>
    <p:notesMasterId r:id="rId40"/>
  </p:notesMasterIdLst>
  <p:handoutMasterIdLst>
    <p:handoutMasterId r:id="rId41"/>
  </p:handoutMasterIdLst>
  <p:sldIdLst>
    <p:sldId id="256" r:id="rId2"/>
    <p:sldId id="380" r:id="rId3"/>
    <p:sldId id="538" r:id="rId4"/>
    <p:sldId id="595" r:id="rId5"/>
    <p:sldId id="620" r:id="rId6"/>
    <p:sldId id="597" r:id="rId7"/>
    <p:sldId id="621" r:id="rId8"/>
    <p:sldId id="598" r:id="rId9"/>
    <p:sldId id="622" r:id="rId10"/>
    <p:sldId id="623" r:id="rId11"/>
    <p:sldId id="599" r:id="rId12"/>
    <p:sldId id="624" r:id="rId13"/>
    <p:sldId id="604" r:id="rId14"/>
    <p:sldId id="600" r:id="rId15"/>
    <p:sldId id="625" r:id="rId16"/>
    <p:sldId id="626" r:id="rId17"/>
    <p:sldId id="601" r:id="rId18"/>
    <p:sldId id="627" r:id="rId19"/>
    <p:sldId id="628" r:id="rId20"/>
    <p:sldId id="629" r:id="rId21"/>
    <p:sldId id="630" r:id="rId22"/>
    <p:sldId id="605" r:id="rId23"/>
    <p:sldId id="606" r:id="rId24"/>
    <p:sldId id="608" r:id="rId25"/>
    <p:sldId id="609" r:id="rId26"/>
    <p:sldId id="610" r:id="rId27"/>
    <p:sldId id="611" r:id="rId28"/>
    <p:sldId id="613" r:id="rId29"/>
    <p:sldId id="631" r:id="rId30"/>
    <p:sldId id="632" r:id="rId31"/>
    <p:sldId id="633" r:id="rId32"/>
    <p:sldId id="634" r:id="rId33"/>
    <p:sldId id="635" r:id="rId34"/>
    <p:sldId id="636" r:id="rId35"/>
    <p:sldId id="617" r:id="rId36"/>
    <p:sldId id="637" r:id="rId37"/>
    <p:sldId id="638" r:id="rId38"/>
    <p:sldId id="275" r:id="rId39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640032"/>
    <a:srgbClr val="452103"/>
    <a:srgbClr val="683104"/>
    <a:srgbClr val="592A03"/>
    <a:srgbClr val="CC9900"/>
    <a:srgbClr val="CCCC00"/>
    <a:srgbClr val="FCF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1" autoAdjust="0"/>
    <p:restoredTop sz="94725" autoAdjust="0"/>
  </p:normalViewPr>
  <p:slideViewPr>
    <p:cSldViewPr>
      <p:cViewPr varScale="1">
        <p:scale>
          <a:sx n="134" d="100"/>
          <a:sy n="134" d="100"/>
        </p:scale>
        <p:origin x="-1080" y="-90"/>
      </p:cViewPr>
      <p:guideLst>
        <p:guide orient="horz" pos="2160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4C82E337-2FB2-428C-971E-E59C7B0501AC}" type="datetimeFigureOut">
              <a:rPr lang="ko-KR" altLang="en-US"/>
              <a:pPr>
                <a:defRPr/>
              </a:pPr>
              <a:t>2015-03-18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7C98E05-CD83-4A21-932D-177C3D53C6F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485083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92283323-F28D-4450-97E0-269724D7FD2C}" type="datetimeFigureOut">
              <a:rPr lang="ko-KR" altLang="en-US"/>
              <a:pPr>
                <a:defRPr/>
              </a:pPr>
              <a:t>2015-03-18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B1CF054E-4DAE-4086-AF50-CA4BC40A554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0768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CF054E-4DAE-4086-AF50-CA4BC40A554C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CF054E-4DAE-4086-AF50-CA4BC40A554C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CF054E-4DAE-4086-AF50-CA4BC40A554C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CF054E-4DAE-4086-AF50-CA4BC40A554C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CF054E-4DAE-4086-AF50-CA4BC40A554C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/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/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180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안드로이드 프로그래밍 정복</a:t>
            </a:r>
            <a:r>
              <a:rPr lang="en-US" altLang="ko-KR" sz="180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(Android Programming Complete Guide)</a:t>
            </a:r>
            <a:endParaRPr lang="ko-KR" altLang="en-US" sz="1800" smtClean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660033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0">
              <a:defRPr/>
            </a:pPr>
            <a:r>
              <a:rPr kumimoji="0" lang="en-US" altLang="ko-KR" sz="2800" b="1" dirty="0" smtClean="0">
                <a:solidFill>
                  <a:srgbClr val="660033"/>
                </a:solidFill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Contents</a:t>
            </a:r>
            <a:endParaRPr kumimoji="0" lang="ko-KR" altLang="en-US" sz="2800" b="1" dirty="0" smtClean="0">
              <a:solidFill>
                <a:srgbClr val="660033"/>
              </a:solidFill>
              <a:latin typeface="Times New Roman" pitchFamily="18" charset="0"/>
              <a:ea typeface="HY견고딕" pitchFamily="18" charset="-127"/>
              <a:cs typeface="Times New Roman" pitchFamily="18" charset="0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baseline="0">
                <a:latin typeface="Times New Roman" pitchFamily="18" charset="0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700" baseline="0">
                <a:latin typeface="Times New Roman" pitchFamily="18" charset="0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500" baseline="0">
                <a:latin typeface="Times New Roman" pitchFamily="18" charset="0"/>
              </a:defRPr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뒷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/>
            <a:endParaRPr kumimoji="0" lang="ko-KR" altLang="en-US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/>
            <a:endParaRPr kumimoji="0" lang="ko-KR" altLang="en-US"/>
          </a:p>
        </p:txBody>
      </p:sp>
      <p:sp>
        <p:nvSpPr>
          <p:cNvPr id="7" name="WordArt 3"/>
          <p:cNvSpPr>
            <a:spLocks noChangeArrowheads="1" noChangeShapeType="1" noTextEdit="1"/>
          </p:cNvSpPr>
          <p:nvPr userDrawn="1"/>
        </p:nvSpPr>
        <p:spPr bwMode="gray">
          <a:xfrm>
            <a:off x="2423163" y="4386945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</a:endParaRPr>
          </a:p>
        </p:txBody>
      </p:sp>
      <p:sp>
        <p:nvSpPr>
          <p:cNvPr id="8" name="TextBox 20"/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180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안드로이드 프로그래밍 정복</a:t>
            </a:r>
            <a:r>
              <a:rPr lang="en-US" altLang="ko-KR" sz="180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(Android Programming Complete Guide)</a:t>
            </a:r>
            <a:endParaRPr lang="ko-KR" altLang="en-US" sz="1800" smtClean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/>
        </p:nvSpPr>
        <p:spPr bwMode="auto">
          <a:xfrm>
            <a:off x="8153400" y="6627813"/>
            <a:ext cx="762000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79A6D5CA-E45D-475B-8921-AFE4EF72B612}" type="slidenum">
              <a:rPr lang="ko-KR" altLang="en-US" sz="1100">
                <a:solidFill>
                  <a:srgbClr val="452103"/>
                </a:solidFill>
                <a:latin typeface="HY헤드라인M" pitchFamily="18" charset="-127"/>
                <a:ea typeface="HY헤드라인M" pitchFamily="18" charset="-127"/>
              </a:rPr>
              <a:pPr algn="r" eaLnBrk="0" hangingPunct="0"/>
              <a:t>‹#›</a:t>
            </a:fld>
            <a:r>
              <a:rPr lang="en-US" altLang="ko-KR" sz="1100" dirty="0" smtClean="0">
                <a:solidFill>
                  <a:srgbClr val="452103"/>
                </a:solidFill>
                <a:latin typeface="HY헤드라인M" pitchFamily="18" charset="-127"/>
                <a:ea typeface="HY헤드라인M" pitchFamily="18" charset="-127"/>
              </a:rPr>
              <a:t>/38</a:t>
            </a:r>
            <a:endParaRPr lang="en-US" altLang="ko-KR" sz="1100" dirty="0">
              <a:solidFill>
                <a:srgbClr val="45210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2"/>
            <a:endParaRPr lang="en-US" altLang="ko-KR" dirty="0" smtClean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7 w 3800"/>
              <a:gd name="T3" fmla="*/ 0 h 428"/>
              <a:gd name="T4" fmla="*/ 2147483647 w 3800"/>
              <a:gd name="T5" fmla="*/ 2147483647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" name="Group 191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3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27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6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굴림" charset="-127"/>
                </a:endParaRPr>
              </a:p>
            </p:txBody>
          </p:sp>
          <p:sp>
            <p:nvSpPr>
              <p:cNvPr id="28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+mn-ea"/>
                </a:endParaRPr>
              </a:p>
            </p:txBody>
          </p:sp>
        </p:grpSp>
        <p:pic>
          <p:nvPicPr>
            <p:cNvPr id="26" name="Picture 195" descr="Untitled-4 copy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26" r:id="rId1"/>
    <p:sldLayoutId id="2147484527" r:id="rId2"/>
    <p:sldLayoutId id="2147484525" r:id="rId3"/>
    <p:sldLayoutId id="2147484528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 baseline="0">
          <a:solidFill>
            <a:srgbClr val="660033"/>
          </a:solidFill>
          <a:latin typeface="Times New Roman" pitchFamily="18" charset="0"/>
          <a:ea typeface="HY견고딕" pitchFamily="18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200"/>
        </a:spcAft>
        <a:buClr>
          <a:srgbClr val="660033"/>
        </a:buClr>
        <a:buFont typeface="Wingdings" pitchFamily="2" charset="2"/>
        <a:buChar char="v"/>
        <a:defRPr sz="2000" kern="1200" baseline="0">
          <a:solidFill>
            <a:schemeClr val="tx1"/>
          </a:solidFill>
          <a:latin typeface="Times New Roman" pitchFamily="18" charset="0"/>
          <a:ea typeface="HY견고딕" pitchFamily="18" charset="-127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B1AE6B"/>
        </a:buClr>
        <a:buFont typeface="Wingdings" pitchFamily="2" charset="2"/>
        <a:buChar char="§"/>
        <a:defRPr sz="1700" kern="1200" baseline="0">
          <a:solidFill>
            <a:schemeClr val="tx1"/>
          </a:solidFill>
          <a:latin typeface="Times New Roman" pitchFamily="18" charset="0"/>
          <a:ea typeface="HY견고딕" pitchFamily="18" charset="-127"/>
          <a:cs typeface="+mn-cs"/>
        </a:defRPr>
      </a:lvl2pPr>
      <a:lvl3pPr marL="809625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ADB9AD"/>
        </a:buClr>
        <a:buChar char="•"/>
        <a:defRPr sz="1500" kern="1200" baseline="0">
          <a:solidFill>
            <a:schemeClr val="tx1"/>
          </a:solidFill>
          <a:latin typeface="Times New Roman" pitchFamily="18" charset="0"/>
          <a:ea typeface="HY견고딕" pitchFamily="18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 smtClean="0">
                <a:ln w="11430">
                  <a:solidFill>
                    <a:srgbClr val="452103"/>
                  </a:solidFill>
                </a:ln>
                <a:solidFill>
                  <a:srgbClr val="660033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6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rgbClr val="660033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>
          <a:xfrm>
            <a:off x="1447800" y="4267200"/>
            <a:ext cx="7696200" cy="838200"/>
          </a:xfrm>
        </p:spPr>
        <p:txBody>
          <a:bodyPr/>
          <a:lstStyle/>
          <a:p>
            <a:r>
              <a:rPr lang="ko-KR" altLang="en-US" dirty="0" smtClean="0"/>
              <a:t>입  </a:t>
            </a:r>
            <a:r>
              <a:rPr lang="ko-KR" altLang="en-US" dirty="0" err="1" smtClean="0"/>
              <a:t>력</a:t>
            </a:r>
            <a:endParaRPr lang="ko-KR" altLang="en-US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2002451"/>
          </a:xfrm>
        </p:spPr>
        <p:txBody>
          <a:bodyPr/>
          <a:lstStyle/>
          <a:p>
            <a:r>
              <a:rPr lang="ko-KR" altLang="en-US" dirty="0" smtClean="0"/>
              <a:t>이벤트 처리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뷰가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구현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액티비티</a:t>
            </a:r>
            <a:r>
              <a:rPr lang="ko-KR" altLang="en-US" dirty="0" smtClean="0"/>
              <a:t> 또는 </a:t>
            </a:r>
            <a:r>
              <a:rPr lang="ko-KR" altLang="en-US" dirty="0" err="1" smtClean="0"/>
              <a:t>뷰는</a:t>
            </a:r>
            <a:r>
              <a:rPr lang="ko-KR" altLang="en-US" dirty="0" smtClean="0"/>
              <a:t> 둘 모두 클래스이므로 임의의 인터페이스 구현 가능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뷰</a:t>
            </a:r>
            <a:r>
              <a:rPr lang="ko-KR" altLang="en-US" dirty="0" smtClean="0"/>
              <a:t> 스스로가 자신이 필요한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인터페이스를 상속받아 구현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err="1" smtClean="0"/>
              <a:t>뷰가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구현 예제 </a:t>
            </a:r>
            <a:r>
              <a:rPr lang="en-US" altLang="ko-KR" dirty="0" smtClean="0"/>
              <a:t>– </a:t>
            </a:r>
            <a:r>
              <a:rPr lang="en-US" altLang="ko-KR" b="1" dirty="0" smtClean="0"/>
              <a:t>C06_HandleEvent</a:t>
            </a:r>
            <a:r>
              <a:rPr lang="ko-KR" altLang="en-US" dirty="0" smtClean="0"/>
              <a:t>에 포함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이벤트 </a:t>
            </a:r>
            <a:r>
              <a:rPr lang="ko-KR" altLang="en-US" dirty="0" err="1" smtClean="0"/>
              <a:t>핸들러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209800" y="3029575"/>
          <a:ext cx="44196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600"/>
              </a:tblGrid>
              <a:tr h="2380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C06_HandleEvent.java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49456">
                <a:tc>
                  <a:txBody>
                    <a:bodyPr/>
                    <a:lstStyle/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public class C06_HandleEvent extends Activity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public void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onCreate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(Bundle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savedInstanceState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super.onCreate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savedInstanceState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MyView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vw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new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MyView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(this);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vw.setOnTouchListener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vw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setContentView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vw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}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protected class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MyView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extends View implements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View.OnTouchListener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public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MyView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(Context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context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super(context);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}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public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boolean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onTouch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(View v,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MotionEvent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event)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if 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event.getAction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 ==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MotionEvent.ACTION_DOWN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Toast.makeText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(C06_HandleEvent.this,"Touch Event Received",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Toast.LENGTH_SHORT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).show();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return true;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}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return false;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}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}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}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1633970"/>
          </a:xfrm>
          <a:ln>
            <a:noFill/>
          </a:ln>
        </p:spPr>
        <p:txBody>
          <a:bodyPr/>
          <a:lstStyle/>
          <a:p>
            <a:r>
              <a:rPr lang="ko-KR" altLang="en-US" dirty="0" smtClean="0"/>
              <a:t>이벤트 처리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익명 </a:t>
            </a:r>
            <a:r>
              <a:rPr lang="ko-KR" altLang="en-US" dirty="0" err="1" smtClean="0"/>
              <a:t>이너</a:t>
            </a:r>
            <a:r>
              <a:rPr lang="ko-KR" altLang="en-US" dirty="0" smtClean="0"/>
              <a:t> 클래스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익명 </a:t>
            </a:r>
            <a:r>
              <a:rPr lang="ko-KR" altLang="en-US" dirty="0" err="1" smtClean="0"/>
              <a:t>이너</a:t>
            </a:r>
            <a:r>
              <a:rPr lang="ko-KR" altLang="en-US" dirty="0" smtClean="0"/>
              <a:t> 클래스 문법을 활용하여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클래스 선언을 생략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리스너</a:t>
            </a:r>
            <a:r>
              <a:rPr lang="ko-KR" altLang="en-US" dirty="0" smtClean="0"/>
              <a:t> 생성을 위해 한번만 사용할 클래스 이므로 두 개 이상의 </a:t>
            </a:r>
            <a:r>
              <a:rPr lang="ko-KR" altLang="en-US" dirty="0" err="1" smtClean="0"/>
              <a:t>리스너는</a:t>
            </a:r>
            <a:r>
              <a:rPr lang="ko-KR" altLang="en-US" dirty="0" smtClean="0"/>
              <a:t> 만들 수 없음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익명 </a:t>
            </a:r>
            <a:r>
              <a:rPr lang="ko-KR" altLang="en-US" dirty="0" err="1" smtClean="0"/>
              <a:t>이너</a:t>
            </a:r>
            <a:r>
              <a:rPr lang="ko-KR" altLang="en-US" dirty="0" smtClean="0"/>
              <a:t> 클래스 정의 하는 문법</a:t>
            </a:r>
            <a:endParaRPr lang="en-US" altLang="ko-KR" dirty="0" smtClean="0"/>
          </a:p>
          <a:p>
            <a:pPr lvl="2"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sz="1400" dirty="0" smtClean="0"/>
              <a:t>	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		</a:t>
            </a:r>
            <a:endParaRPr lang="en-US" altLang="ko-KR" sz="1400" dirty="0" smtClean="0"/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endParaRPr lang="en-US" altLang="ko-KR" sz="1400" dirty="0" smtClean="0"/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이벤트 </a:t>
            </a:r>
            <a:r>
              <a:rPr lang="ko-KR" altLang="en-US" dirty="0" err="1" smtClean="0"/>
              <a:t>핸들러</a:t>
            </a:r>
            <a:endParaRPr lang="ko-KR" altLang="en-US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295400" y="2612408"/>
          <a:ext cx="6858002" cy="14630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429001"/>
                <a:gridCol w="3429001"/>
              </a:tblGrid>
              <a:tr h="2479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■ 일반적인 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■ 축약된 코드</a:t>
                      </a:r>
                    </a:p>
                  </a:txBody>
                  <a:tcPr anchor="ctr"/>
                </a:tc>
              </a:tr>
              <a:tr h="1121031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Class 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MyClass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implements Interface {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kern="12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메서드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구현</a:t>
                      </a:r>
                      <a:endParaRPr lang="en-US" altLang="ko-KR" sz="1200" b="0" kern="12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}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MyClass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obj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= new </a:t>
                      </a: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MyClass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( );</a:t>
                      </a:r>
                      <a:endParaRPr lang="ko-KR" altLang="en-US" sz="1200" b="1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Interface </a:t>
                      </a: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obj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= new Interface( ) {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kern="12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메서드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구현</a:t>
                      </a:r>
                      <a:endParaRPr lang="en-US" altLang="ko-KR" sz="1200" b="0" kern="12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};</a:t>
                      </a:r>
                      <a:endParaRPr lang="ko-KR" altLang="en-US" sz="1200" b="1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719561"/>
          </a:xfrm>
        </p:spPr>
        <p:txBody>
          <a:bodyPr/>
          <a:lstStyle/>
          <a:p>
            <a:r>
              <a:rPr lang="ko-KR" altLang="en-US" dirty="0" smtClean="0"/>
              <a:t>이벤트 처리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익명 </a:t>
            </a:r>
            <a:r>
              <a:rPr lang="ko-KR" altLang="en-US" dirty="0" err="1" smtClean="0"/>
              <a:t>이너</a:t>
            </a:r>
            <a:r>
              <a:rPr lang="ko-KR" altLang="en-US" dirty="0" smtClean="0"/>
              <a:t> 클래스 사용 예제 </a:t>
            </a:r>
            <a:r>
              <a:rPr lang="en-US" altLang="ko-KR" dirty="0" smtClean="0"/>
              <a:t>– </a:t>
            </a:r>
            <a:r>
              <a:rPr lang="en-US" altLang="ko-KR" b="1" dirty="0" smtClean="0"/>
              <a:t>C06_HandleEvent.java</a:t>
            </a:r>
            <a:r>
              <a:rPr lang="ko-KR" altLang="en-US" dirty="0" smtClean="0"/>
              <a:t>에 포함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이벤트 </a:t>
            </a:r>
            <a:r>
              <a:rPr lang="ko-KR" altLang="en-US" dirty="0" err="1" smtClean="0"/>
              <a:t>핸들러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4400" y="1828800"/>
          <a:ext cx="7848600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600"/>
              </a:tblGrid>
              <a:tr h="455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C06_HandleEvent.java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269036">
                <a:tc>
                  <a:txBody>
                    <a:bodyPr/>
                    <a:lstStyle/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public class C06_HandleEvent extends Activity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public void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onCreate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(Bundle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savedInstanceState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super.onCreate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savedInstanceState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View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vw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new View(this);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vw.setOnTouchListener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TouchListener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setContentView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vw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}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private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View.OnTouchListener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TouchListener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new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View.OnTouchListener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public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boolean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onTouch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(View v,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MotionEvent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event)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if 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event.getAction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 ==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MotionEvent.ACTION_DOWN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Toast.makeText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(C06_HandleEvent.this,"Touch Event Received",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Toast.LENGTH_SHORT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).show();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return true;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}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return false;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}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};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}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1663747"/>
          </a:xfrm>
          <a:ln>
            <a:noFill/>
          </a:ln>
        </p:spPr>
        <p:txBody>
          <a:bodyPr/>
          <a:lstStyle/>
          <a:p>
            <a:r>
              <a:rPr lang="ko-KR" altLang="en-US" dirty="0" smtClean="0"/>
              <a:t>이벤트 처리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익명 </a:t>
            </a:r>
            <a:r>
              <a:rPr lang="ko-KR" altLang="en-US" dirty="0" err="1" smtClean="0"/>
              <a:t>이너</a:t>
            </a:r>
            <a:r>
              <a:rPr lang="ko-KR" altLang="en-US" dirty="0" smtClean="0"/>
              <a:t> 클래스의 임시 객체 사용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err="1" smtClean="0"/>
              <a:t>리스너</a:t>
            </a:r>
            <a:r>
              <a:rPr lang="ko-KR" altLang="en-US" dirty="0" smtClean="0"/>
              <a:t> 객체 두 개 이상 생성할 필요</a:t>
            </a:r>
            <a:r>
              <a:rPr lang="en-US" altLang="ko-KR" dirty="0" smtClean="0"/>
              <a:t> </a:t>
            </a:r>
            <a:r>
              <a:rPr lang="ko-KR" altLang="en-US" dirty="0" smtClean="0"/>
              <a:t>없음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이름없는 임시 객체로 생성하여 </a:t>
            </a:r>
            <a:r>
              <a:rPr lang="en-US" altLang="ko-KR" b="1" dirty="0" smtClean="0"/>
              <a:t>set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메서드의</a:t>
            </a:r>
            <a:r>
              <a:rPr lang="ko-KR" altLang="en-US" dirty="0" smtClean="0"/>
              <a:t> 인수로 전달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짧고 간단하지만 형식이 생소함</a:t>
            </a:r>
            <a:endParaRPr lang="en-US" altLang="ko-KR" sz="1400" dirty="0" smtClean="0"/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이벤트 </a:t>
            </a:r>
            <a:r>
              <a:rPr lang="ko-KR" altLang="en-US" dirty="0" err="1" smtClean="0"/>
              <a:t>핸들러</a:t>
            </a:r>
            <a:endParaRPr lang="ko-KR" altLang="en-US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219200" y="2667000"/>
          <a:ext cx="6858000" cy="990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429000"/>
                <a:gridCol w="3429000"/>
              </a:tblGrid>
              <a:tr h="2817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■ 이름있는 객체 사용</a:t>
                      </a: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■ 임시 객체 사용</a:t>
                      </a:r>
                    </a:p>
                  </a:txBody>
                  <a:tcPr anchor="ctr"/>
                </a:tc>
              </a:tr>
              <a:tr h="70889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Class </a:t>
                      </a: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obj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= new Class( );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Method(</a:t>
                      </a: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obj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);</a:t>
                      </a:r>
                      <a:endParaRPr lang="ko-KR" altLang="en-US" sz="1200" b="1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Method(new Class( ) );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내용 개체 틀 1"/>
          <p:cNvSpPr txBox="1">
            <a:spLocks/>
          </p:cNvSpPr>
          <p:nvPr/>
        </p:nvSpPr>
        <p:spPr bwMode="auto">
          <a:xfrm>
            <a:off x="228600" y="3748943"/>
            <a:ext cx="8686800" cy="345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39750" marR="0" lvl="1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HY견고딕" pitchFamily="18" charset="-127"/>
                <a:cs typeface="+mn-cs"/>
              </a:rPr>
              <a:t>익명 </a:t>
            </a:r>
            <a:r>
              <a:rPr kumimoji="0" lang="ko-KR" altLang="en-US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HY견고딕" pitchFamily="18" charset="-127"/>
                <a:cs typeface="+mn-cs"/>
              </a:rPr>
              <a:t>이너</a:t>
            </a:r>
            <a:r>
              <a:rPr kumimoji="0" lang="ko-KR" alt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HY견고딕" pitchFamily="18" charset="-127"/>
                <a:cs typeface="+mn-cs"/>
              </a:rPr>
              <a:t> 클래스의 임시 객체 사용 예제 </a:t>
            </a:r>
            <a:r>
              <a:rPr kumimoji="0" lang="en-US" altLang="ko-KR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HY견고딕" pitchFamily="18" charset="-127"/>
                <a:cs typeface="+mn-cs"/>
              </a:rPr>
              <a:t>– 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HY견고딕" pitchFamily="18" charset="-127"/>
                <a:cs typeface="+mn-cs"/>
              </a:rPr>
              <a:t>C06_HandleEvent.java</a:t>
            </a:r>
            <a:r>
              <a:rPr kumimoji="0" lang="ko-KR" alt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HY견고딕" pitchFamily="18" charset="-127"/>
                <a:cs typeface="+mn-cs"/>
              </a:rPr>
              <a:t>에 포함</a:t>
            </a:r>
            <a:endParaRPr kumimoji="0" lang="en-US" altLang="ko-KR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HY견고딕" pitchFamily="18" charset="-127"/>
              <a:cs typeface="+mn-cs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209800" y="4192980"/>
          <a:ext cx="4419600" cy="2498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600"/>
              </a:tblGrid>
              <a:tr h="2367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C06_HandleEvent.java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255132">
                <a:tc>
                  <a:txBody>
                    <a:bodyPr/>
                    <a:lstStyle/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public class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HandleEvent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extends Activity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public void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onCreate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(Bundle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savedInstanceState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super.onCreate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savedInstanceState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View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vw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new View(this);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vw.setOnTouchListener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(new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View.OnTouchListener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public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boolean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onTouch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(View 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v,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MotionEvent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event)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if 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event.getAction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 ==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MotionEvent.ACTION_DOWN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Toast.makeText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HandleEvent.this,"Touch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Event Received",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Toast.LENGTH_SHORT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).show();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        return true;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}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return false;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}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});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setContentView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vw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}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}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4"/>
            <a:ext cx="8686800" cy="4093049"/>
          </a:xfrm>
          <a:ln>
            <a:noFill/>
          </a:ln>
        </p:spPr>
        <p:txBody>
          <a:bodyPr/>
          <a:lstStyle/>
          <a:p>
            <a:r>
              <a:rPr lang="ko-KR" altLang="en-US" dirty="0" err="1" smtClean="0"/>
              <a:t>핸들러의</a:t>
            </a:r>
            <a:r>
              <a:rPr lang="ko-KR" altLang="en-US" dirty="0" smtClean="0"/>
              <a:t> 우선순위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이벤트 </a:t>
            </a:r>
            <a:r>
              <a:rPr lang="ko-KR" altLang="en-US" dirty="0" err="1" smtClean="0"/>
              <a:t>핸들러가</a:t>
            </a:r>
            <a:r>
              <a:rPr lang="ko-KR" altLang="en-US" dirty="0" smtClean="0"/>
              <a:t> 중복 정의되었을 경우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미리 정한 우선순위에 따라 적절한 </a:t>
            </a:r>
            <a:r>
              <a:rPr lang="ko-KR" altLang="en-US" dirty="0" err="1" smtClean="0"/>
              <a:t>핸들러를</a:t>
            </a:r>
            <a:r>
              <a:rPr lang="ko-KR" altLang="en-US" dirty="0" smtClean="0"/>
              <a:t> 선택 호출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범위가 좁은 </a:t>
            </a:r>
            <a:r>
              <a:rPr lang="ko-KR" altLang="en-US" dirty="0" err="1" smtClean="0"/>
              <a:t>핸들러가</a:t>
            </a:r>
            <a:r>
              <a:rPr lang="ko-KR" altLang="en-US" dirty="0" smtClean="0"/>
              <a:t> 먼저 호출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우선 순위의 </a:t>
            </a:r>
            <a:r>
              <a:rPr lang="ko-KR" altLang="en-US" dirty="0" err="1" smtClean="0"/>
              <a:t>핸들러에서</a:t>
            </a:r>
            <a:r>
              <a:rPr lang="ko-KR" altLang="en-US" dirty="0" smtClean="0"/>
              <a:t> </a:t>
            </a:r>
            <a:r>
              <a:rPr lang="en-US" altLang="ko-KR" b="1" dirty="0" smtClean="0"/>
              <a:t>true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리턴하면</a:t>
            </a:r>
            <a:r>
              <a:rPr lang="ko-KR" altLang="en-US" dirty="0" smtClean="0"/>
              <a:t> 다음 순위는 호출되지 않음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err="1" smtClean="0"/>
              <a:t>핸들러의</a:t>
            </a:r>
            <a:r>
              <a:rPr lang="ko-KR" altLang="en-US" dirty="0" smtClean="0"/>
              <a:t> 우선순위 예제 </a:t>
            </a:r>
            <a:r>
              <a:rPr lang="en-US" altLang="ko-KR" dirty="0" smtClean="0"/>
              <a:t>– </a:t>
            </a:r>
            <a:r>
              <a:rPr lang="en-US" altLang="ko-KR" b="1" dirty="0" smtClean="0"/>
              <a:t>C06_HandlerOrder.java</a:t>
            </a:r>
          </a:p>
          <a:p>
            <a:pPr lvl="2"/>
            <a:r>
              <a:rPr lang="ko-KR" altLang="en-US" dirty="0" smtClean="0"/>
              <a:t>터치 이벤트를 세 가지 방법으로 중복 처리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sz="1300" dirty="0" smtClean="0"/>
              <a:t>    - </a:t>
            </a:r>
            <a:r>
              <a:rPr lang="ko-KR" altLang="en-US" sz="1300" dirty="0" smtClean="0"/>
              <a:t>이벤트 </a:t>
            </a:r>
            <a:r>
              <a:rPr lang="ko-KR" altLang="en-US" sz="1300" dirty="0" err="1" smtClean="0"/>
              <a:t>리스너에서</a:t>
            </a:r>
            <a:r>
              <a:rPr lang="ko-KR" altLang="en-US" sz="1300" dirty="0" smtClean="0"/>
              <a:t> 처리</a:t>
            </a:r>
            <a:endParaRPr lang="en-US" altLang="ko-KR" sz="1300" dirty="0" smtClean="0"/>
          </a:p>
          <a:p>
            <a:pPr lvl="2">
              <a:buNone/>
            </a:pPr>
            <a:r>
              <a:rPr lang="en-US" altLang="ko-KR" sz="1300" dirty="0" smtClean="0"/>
              <a:t>    - </a:t>
            </a:r>
            <a:r>
              <a:rPr lang="ko-KR" altLang="en-US" sz="1300" dirty="0" err="1" smtClean="0"/>
              <a:t>뷰의</a:t>
            </a:r>
            <a:r>
              <a:rPr lang="ko-KR" altLang="en-US" sz="1300" dirty="0" smtClean="0"/>
              <a:t> </a:t>
            </a:r>
            <a:r>
              <a:rPr lang="en-US" altLang="ko-KR" sz="1300" b="1" dirty="0" err="1" smtClean="0"/>
              <a:t>onTouchEvent</a:t>
            </a:r>
            <a:r>
              <a:rPr lang="en-US" altLang="ko-KR" sz="1300" dirty="0" smtClean="0"/>
              <a:t> </a:t>
            </a:r>
            <a:r>
              <a:rPr lang="ko-KR" altLang="en-US" sz="1300" dirty="0" err="1" smtClean="0"/>
              <a:t>콜백</a:t>
            </a:r>
            <a:r>
              <a:rPr lang="ko-KR" altLang="en-US" sz="1300" dirty="0" smtClean="0"/>
              <a:t> </a:t>
            </a:r>
            <a:r>
              <a:rPr lang="ko-KR" altLang="en-US" sz="1300" dirty="0" err="1" smtClean="0"/>
              <a:t>메서드에서</a:t>
            </a:r>
            <a:r>
              <a:rPr lang="ko-KR" altLang="en-US" sz="1300" dirty="0" smtClean="0"/>
              <a:t> 처리</a:t>
            </a:r>
            <a:endParaRPr lang="en-US" altLang="ko-KR" sz="1300" dirty="0" smtClean="0"/>
          </a:p>
          <a:p>
            <a:pPr lvl="2">
              <a:buNone/>
            </a:pPr>
            <a:r>
              <a:rPr lang="en-US" altLang="ko-KR" sz="1300" dirty="0" smtClean="0"/>
              <a:t>    - </a:t>
            </a:r>
            <a:r>
              <a:rPr lang="ko-KR" altLang="en-US" sz="1300" dirty="0" err="1" smtClean="0"/>
              <a:t>액티비티의</a:t>
            </a:r>
            <a:r>
              <a:rPr lang="ko-KR" altLang="en-US" sz="1300" dirty="0" smtClean="0"/>
              <a:t> </a:t>
            </a:r>
            <a:r>
              <a:rPr lang="en-US" altLang="ko-KR" sz="1300" b="1" dirty="0" err="1" smtClean="0"/>
              <a:t>onTouchEvent</a:t>
            </a:r>
            <a:r>
              <a:rPr lang="en-US" altLang="ko-KR" sz="1300" dirty="0" smtClean="0"/>
              <a:t> </a:t>
            </a:r>
            <a:r>
              <a:rPr lang="ko-KR" altLang="en-US" sz="1300" dirty="0" err="1" smtClean="0"/>
              <a:t>콜백</a:t>
            </a:r>
            <a:r>
              <a:rPr lang="ko-KR" altLang="en-US" sz="1300" dirty="0" smtClean="0"/>
              <a:t> </a:t>
            </a:r>
            <a:r>
              <a:rPr lang="ko-KR" altLang="en-US" sz="1300" dirty="0" err="1" smtClean="0"/>
              <a:t>메서드에서</a:t>
            </a:r>
            <a:r>
              <a:rPr lang="ko-KR" altLang="en-US" sz="1300" dirty="0" smtClean="0"/>
              <a:t> 처리</a:t>
            </a:r>
            <a:endParaRPr lang="en-US" altLang="ko-KR" sz="1300" dirty="0" smtClean="0"/>
          </a:p>
          <a:p>
            <a:pPr lvl="2"/>
            <a:r>
              <a:rPr lang="ko-KR" altLang="en-US" dirty="0" smtClean="0"/>
              <a:t>예제 실행 시 이벤트 </a:t>
            </a:r>
            <a:r>
              <a:rPr lang="ko-KR" altLang="en-US" dirty="0" err="1" smtClean="0"/>
              <a:t>리스너의</a:t>
            </a:r>
            <a:r>
              <a:rPr lang="ko-KR" altLang="en-US" dirty="0" smtClean="0"/>
              <a:t> </a:t>
            </a:r>
            <a:r>
              <a:rPr lang="en-US" altLang="ko-KR" b="1" dirty="0" err="1" smtClean="0"/>
              <a:t>onTouch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핸들러만</a:t>
            </a:r>
            <a:r>
              <a:rPr lang="ko-KR" altLang="en-US" dirty="0" smtClean="0"/>
              <a:t> 실행됨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sz="1300" dirty="0" smtClean="0"/>
              <a:t>    - </a:t>
            </a:r>
            <a:r>
              <a:rPr lang="ko-KR" altLang="en-US" sz="1300" dirty="0" smtClean="0"/>
              <a:t>각 </a:t>
            </a:r>
            <a:r>
              <a:rPr lang="ko-KR" altLang="en-US" sz="1300" dirty="0" err="1" smtClean="0"/>
              <a:t>메서드를</a:t>
            </a:r>
            <a:r>
              <a:rPr lang="ko-KR" altLang="en-US" sz="1300" dirty="0" smtClean="0"/>
              <a:t> 단계별로 주석 처리 시 아래의 그림과 같은 순서로 실행</a:t>
            </a:r>
            <a:endParaRPr lang="en-US" altLang="ko-KR" sz="1400" dirty="0" smtClean="0"/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이벤트 </a:t>
            </a:r>
            <a:r>
              <a:rPr lang="ko-KR" altLang="en-US" dirty="0" err="1" smtClean="0"/>
              <a:t>핸들러</a:t>
            </a:r>
            <a:endParaRPr lang="ko-KR" altLang="en-US" dirty="0" smtClean="0"/>
          </a:p>
        </p:txBody>
      </p:sp>
      <p:pic>
        <p:nvPicPr>
          <p:cNvPr id="6" name="그림 5" descr="image31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2199" y="5067009"/>
            <a:ext cx="3731587" cy="15930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4329752" cy="992516"/>
          </a:xfrm>
        </p:spPr>
        <p:txBody>
          <a:bodyPr/>
          <a:lstStyle/>
          <a:p>
            <a:r>
              <a:rPr lang="ko-KR" altLang="en-US" dirty="0" err="1" smtClean="0"/>
              <a:t>핸들러의</a:t>
            </a:r>
            <a:r>
              <a:rPr lang="ko-KR" altLang="en-US" dirty="0" smtClean="0"/>
              <a:t> 우선순위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핸들러의</a:t>
            </a:r>
            <a:r>
              <a:rPr lang="ko-KR" altLang="en-US" dirty="0" smtClean="0"/>
              <a:t> 우선순위 예제 </a:t>
            </a:r>
            <a:r>
              <a:rPr lang="en-US" altLang="ko-KR" dirty="0" smtClean="0"/>
              <a:t>– </a:t>
            </a:r>
            <a:r>
              <a:rPr lang="en-US" altLang="ko-KR" b="1" dirty="0" smtClean="0"/>
              <a:t>C06_HandlerOrder.java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이벤트 </a:t>
            </a:r>
            <a:r>
              <a:rPr lang="ko-KR" altLang="en-US" dirty="0" err="1" smtClean="0"/>
              <a:t>핸들러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495800" y="914400"/>
          <a:ext cx="4419600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600"/>
              </a:tblGrid>
              <a:tr h="2367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C06_HandlerOrder.java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255132">
                <a:tc>
                  <a:txBody>
                    <a:bodyPr/>
                    <a:lstStyle/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public class C06_HandlerOrder extends Activity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public void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onCreate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(Bundle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savedInstanceState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 {</a:t>
                      </a:r>
                    </a:p>
                    <a:p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super.onCreate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savedInstanceState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View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vw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new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MyView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(this);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//* </a:t>
                      </a:r>
                      <a:r>
                        <a:rPr lang="ko-KR" altLang="en-US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리스너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- 1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순위</a:t>
                      </a:r>
                    </a:p>
                    <a:p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vw.setOnTouchListener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(new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View.OnTouchListener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public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boolean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onTouch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(View v,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MotionEvent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event)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if 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event.getAction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 ==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MotionEvent.ACTION_DOWN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Toast.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makeText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(C06_HandlerOrder.this,"Listener : Touch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Event Received",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Toast.LENGTH_SHORT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).show();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return true;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}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return false;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}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});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//*/</a:t>
                      </a:r>
                    </a:p>
                    <a:p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setContentView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vw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}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protected class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MyView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extends View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public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MyView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(Context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context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super(context);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}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//* </a:t>
                      </a:r>
                      <a:r>
                        <a:rPr lang="ko-KR" altLang="en-US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뷰의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ko-KR" altLang="en-US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콜백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ko-KR" altLang="en-US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메서드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- 2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순위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public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boolean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onTouchEvent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MotionEvent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event)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if 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event.getAction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 ==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MotionEvent.ACTION_DOWN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 {</a:t>
                      </a:r>
                    </a:p>
                    <a:p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Toast.makeText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 C06_HandlerOrder.this,"View : Touch Event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Received",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Toast.LENGTH_SHORT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).show();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return true;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}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return false;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}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//*/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}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//* </a:t>
                      </a:r>
                      <a:r>
                        <a:rPr lang="ko-KR" altLang="en-US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액티비티의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ko-KR" altLang="en-US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콜백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ko-KR" altLang="en-US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메서드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- 3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순위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public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boolean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onTouchEvent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MotionEvent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event)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if 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event.getAction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 ==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MotionEvent.ACTION_DOWN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 {</a:t>
                      </a:r>
                    </a:p>
                    <a:p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Toast.makeText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 C06_HandlerOrder.this,"Activity : Touch Event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Received",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Toast.LENGTH_SHORT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).show();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return true;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}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return false;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}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//*/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}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2439179"/>
          </a:xfrm>
        </p:spPr>
        <p:txBody>
          <a:bodyPr/>
          <a:lstStyle/>
          <a:p>
            <a:r>
              <a:rPr lang="ko-KR" altLang="en-US" dirty="0" smtClean="0"/>
              <a:t>외부 변수 액세스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핸들러</a:t>
            </a:r>
            <a:r>
              <a:rPr lang="ko-KR" altLang="en-US" dirty="0" smtClean="0"/>
              <a:t> 내부에서 외부의 변수 액세스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리스너는</a:t>
            </a:r>
            <a:r>
              <a:rPr lang="ko-KR" altLang="en-US" dirty="0" smtClean="0"/>
              <a:t> 등록하는 </a:t>
            </a:r>
            <a:r>
              <a:rPr lang="ko-KR" altLang="en-US" dirty="0" err="1" smtClean="0"/>
              <a:t>메서드의</a:t>
            </a:r>
            <a:r>
              <a:rPr lang="ko-KR" altLang="en-US" dirty="0" smtClean="0"/>
              <a:t> 지역 </a:t>
            </a:r>
            <a:r>
              <a:rPr lang="ko-KR" altLang="en-US" dirty="0" err="1" smtClean="0"/>
              <a:t>메서드가</a:t>
            </a:r>
            <a:r>
              <a:rPr lang="ko-KR" altLang="en-US" dirty="0" smtClean="0"/>
              <a:t> 아님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리스너의</a:t>
            </a:r>
            <a:r>
              <a:rPr lang="ko-KR" altLang="en-US" dirty="0" smtClean="0"/>
              <a:t> 실행 시점은 등록 시점이 아니라 이벤트 발생시점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리스너에서</a:t>
            </a:r>
            <a:r>
              <a:rPr lang="ko-KR" altLang="en-US" dirty="0" smtClean="0"/>
              <a:t> 외부 객체의 멤버는 자유롭게 참조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리스너가</a:t>
            </a:r>
            <a:r>
              <a:rPr lang="ko-KR" altLang="en-US" dirty="0" smtClean="0"/>
              <a:t> 등록 </a:t>
            </a:r>
            <a:r>
              <a:rPr lang="ko-KR" altLang="en-US" dirty="0" err="1" smtClean="0"/>
              <a:t>메서드의</a:t>
            </a:r>
            <a:r>
              <a:rPr lang="ko-KR" altLang="en-US" dirty="0" smtClean="0"/>
              <a:t> 지역 변수를 참조하려면 </a:t>
            </a:r>
            <a:r>
              <a:rPr lang="en-US" altLang="ko-KR" b="1" dirty="0" smtClean="0"/>
              <a:t>final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지정자가 필요</a:t>
            </a:r>
            <a:endParaRPr lang="en-US" altLang="ko-KR" dirty="0" smtClean="0"/>
          </a:p>
          <a:p>
            <a:pPr lvl="2"/>
            <a:r>
              <a:rPr lang="en-US" altLang="ko-KR" b="1" dirty="0" smtClean="0"/>
              <a:t>final</a:t>
            </a:r>
            <a:r>
              <a:rPr lang="ko-KR" altLang="en-US" dirty="0" smtClean="0"/>
              <a:t>은 지역 변수와 리스너의 존재 기간을 일치시킴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이벤트 </a:t>
            </a:r>
            <a:r>
              <a:rPr lang="ko-KR" altLang="en-US" dirty="0" err="1" smtClean="0"/>
              <a:t>핸들러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762995"/>
          </a:xfrm>
          <a:ln>
            <a:noFill/>
          </a:ln>
        </p:spPr>
        <p:txBody>
          <a:bodyPr/>
          <a:lstStyle/>
          <a:p>
            <a:r>
              <a:rPr lang="ko-KR" altLang="en-US" dirty="0" smtClean="0"/>
              <a:t>외부 변수 액세스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외부 변수 액세스 예제 </a:t>
            </a:r>
            <a:r>
              <a:rPr lang="en-US" altLang="ko-KR" dirty="0" smtClean="0"/>
              <a:t>– </a:t>
            </a:r>
            <a:r>
              <a:rPr lang="en-US" altLang="ko-KR" b="1" dirty="0" smtClean="0"/>
              <a:t>C06_HandlerAccess.java</a:t>
            </a:r>
            <a:endParaRPr lang="en-US" altLang="ko-KR" sz="1400" dirty="0" smtClean="0"/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이벤트 </a:t>
            </a:r>
            <a:r>
              <a:rPr lang="ko-KR" altLang="en-US" dirty="0" err="1" smtClean="0"/>
              <a:t>핸들러</a:t>
            </a:r>
            <a:endParaRPr lang="ko-KR" altLang="en-US" dirty="0" smtClean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609600" y="1885372"/>
          <a:ext cx="3810000" cy="2406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/>
              </a:tblGrid>
              <a:tr h="2233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c06_handleraccess.xml</a:t>
                      </a:r>
                      <a:endParaRPr lang="ko-KR" altLang="en-US" sz="1000" kern="1200" baseline="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62990">
                <a:tc>
                  <a:txBody>
                    <a:bodyPr/>
                    <a:lstStyle/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&lt;?xml version="1.0" encoding="utf-8"?&gt;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LinearLayout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xmlns:android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="http://schemas.android.com/apk/res/android"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android:id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="@+id/linear"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android:orientation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="vertical"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fill_parent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fill_parent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android:background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="#e0e0e0“ 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&gt;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TextView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android:id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="@+id/text"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fill_parent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ko-KR" altLang="en-US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핸들러에서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외부 변수 액세스 테스트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android:textColor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="#000000"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/&gt;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&lt;/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LinearLayout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&gt;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4648200" y="1885372"/>
          <a:ext cx="4191000" cy="2419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/>
              </a:tblGrid>
              <a:tr h="224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C06_HandlerAccess.java</a:t>
                      </a:r>
                      <a:endParaRPr lang="ko-KR" altLang="en-US" sz="1000" kern="1200" baseline="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75361">
                <a:tc>
                  <a:txBody>
                    <a:bodyPr/>
                    <a:lstStyle/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public class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HandlerAccess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extends Activity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public void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onCreate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(Bundle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savedInstanceState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super.onCreate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savedInstanceState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setContentView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R.layout.handleraccess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LinearLayout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linear = 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LinearLayout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findViewById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R.id.linear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linear.setOnTouchListener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(new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View.OnTouchListener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public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boolean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onTouch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(View v,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MotionEvent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event)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if 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event.getAction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 ==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MotionEvent.ACTION_DOWN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TextView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text = 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TextView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findViewById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R.id.text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text.setText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("Touched");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return true;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}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return false;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}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});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}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}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9650" y="4495800"/>
            <a:ext cx="310515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24450" y="4495800"/>
            <a:ext cx="310515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2043394"/>
          </a:xfrm>
        </p:spPr>
        <p:txBody>
          <a:bodyPr/>
          <a:lstStyle/>
          <a:p>
            <a:r>
              <a:rPr lang="ko-KR" altLang="en-US" dirty="0" smtClean="0"/>
              <a:t>외부 변수 액세스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외부 변수 액세스 예제 수정 </a:t>
            </a:r>
            <a:r>
              <a:rPr lang="en-US" altLang="ko-KR" dirty="0" smtClean="0"/>
              <a:t>- </a:t>
            </a:r>
            <a:r>
              <a:rPr lang="en-US" altLang="ko-KR" b="1" dirty="0" smtClean="0"/>
              <a:t>C06_HandlerAccess.java</a:t>
            </a:r>
          </a:p>
          <a:p>
            <a:pPr lvl="2"/>
            <a:r>
              <a:rPr lang="en-US" altLang="ko-KR" b="1" dirty="0" err="1" smtClean="0"/>
              <a:t>findviewById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리소스를 뒤져 </a:t>
            </a:r>
            <a:r>
              <a:rPr lang="ko-KR" altLang="en-US" dirty="0" err="1" smtClean="0"/>
              <a:t>뷰를</a:t>
            </a:r>
            <a:r>
              <a:rPr lang="ko-KR" altLang="en-US" dirty="0" smtClean="0"/>
              <a:t> 찾아냄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sz="1300" dirty="0" smtClean="0"/>
              <a:t>    - </a:t>
            </a:r>
            <a:r>
              <a:rPr lang="ko-KR" altLang="en-US" sz="1300" dirty="0" err="1" smtClean="0"/>
              <a:t>핸들러</a:t>
            </a:r>
            <a:r>
              <a:rPr lang="ko-KR" altLang="en-US" sz="1300" dirty="0" smtClean="0"/>
              <a:t> 내에서 </a:t>
            </a:r>
            <a:r>
              <a:rPr lang="ko-KR" altLang="en-US" sz="1300" dirty="0" err="1" smtClean="0"/>
              <a:t>액티비티의</a:t>
            </a:r>
            <a:r>
              <a:rPr lang="ko-KR" altLang="en-US" sz="1300" dirty="0" smtClean="0"/>
              <a:t> </a:t>
            </a:r>
            <a:r>
              <a:rPr lang="ko-KR" altLang="en-US" sz="1300" dirty="0" err="1" smtClean="0"/>
              <a:t>차일드를</a:t>
            </a:r>
            <a:r>
              <a:rPr lang="ko-KR" altLang="en-US" sz="1300" dirty="0" smtClean="0"/>
              <a:t> 매번 검색하여 사용하는 것은 실행 속도에 불리함</a:t>
            </a:r>
            <a:endParaRPr lang="en-US" altLang="ko-KR" sz="1300" dirty="0" smtClean="0"/>
          </a:p>
          <a:p>
            <a:pPr lvl="2"/>
            <a:r>
              <a:rPr lang="ko-KR" altLang="en-US" dirty="0" smtClean="0"/>
              <a:t>고정된 값은 외부 클래스의 멤버로 선언해 두고 한 번만 조사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텍스트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객체를 </a:t>
            </a:r>
            <a:r>
              <a:rPr lang="en-US" altLang="ko-KR" b="1" dirty="0" err="1" smtClean="0"/>
              <a:t>mText</a:t>
            </a:r>
            <a:r>
              <a:rPr lang="en-US" altLang="ko-KR" dirty="0" smtClean="0"/>
              <a:t> </a:t>
            </a:r>
            <a:r>
              <a:rPr lang="ko-KR" altLang="en-US" dirty="0" smtClean="0"/>
              <a:t>멤버로 선언</a:t>
            </a:r>
            <a:r>
              <a:rPr lang="en-US" altLang="ko-KR" dirty="0" smtClean="0"/>
              <a:t>, </a:t>
            </a:r>
            <a:r>
              <a:rPr lang="en-US" altLang="ko-KR" b="1" dirty="0" err="1" smtClean="0"/>
              <a:t>onCreate</a:t>
            </a:r>
            <a:r>
              <a:rPr lang="ko-KR" altLang="en-US" dirty="0" smtClean="0"/>
              <a:t>에서 한 번만 조사함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이벤트 </a:t>
            </a:r>
            <a:r>
              <a:rPr lang="ko-KR" altLang="en-US" dirty="0" err="1" smtClean="0"/>
              <a:t>핸들러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362200" y="3048000"/>
          <a:ext cx="419100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/>
              </a:tblGrid>
              <a:tr h="224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C06_HandlerAccess.java</a:t>
                      </a:r>
                      <a:endParaRPr lang="ko-KR" altLang="en-US" sz="1000" kern="1200" baseline="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75361">
                <a:tc>
                  <a:txBody>
                    <a:bodyPr/>
                    <a:lstStyle/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public class C06_HandlerAccess extends Activity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TextView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mText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public void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onCreate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(Bundle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savedInstanceState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super.onCreate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savedInstanceState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setContentView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(R.layout.c06_handleraccess);</a:t>
                      </a:r>
                    </a:p>
                    <a:p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mText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TextView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findViewById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R.id.text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LinearLayout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linear = 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LinearLayout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findViewById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R.id.linear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linear.setOnTouchListener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(new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View.OnTouchListener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public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boolean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onTouch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(View v,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MotionEvent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event)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if 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event.getAction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 ==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MotionEvent.ACTION_DOWN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mText.setText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("Touched");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        return true;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}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return false;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}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});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}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}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2043394"/>
          </a:xfrm>
        </p:spPr>
        <p:txBody>
          <a:bodyPr/>
          <a:lstStyle/>
          <a:p>
            <a:r>
              <a:rPr lang="ko-KR" altLang="en-US" dirty="0" smtClean="0"/>
              <a:t>외부 변수 액세스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외부 변수 액세스 예제 수정 </a:t>
            </a:r>
            <a:r>
              <a:rPr lang="en-US" altLang="ko-KR" dirty="0" smtClean="0"/>
              <a:t>- </a:t>
            </a:r>
            <a:r>
              <a:rPr lang="en-US" altLang="ko-KR" b="1" dirty="0" smtClean="0"/>
              <a:t>C06_HandlerAccess.java</a:t>
            </a:r>
          </a:p>
          <a:p>
            <a:pPr lvl="2"/>
            <a:r>
              <a:rPr lang="ko-KR" altLang="en-US" dirty="0" smtClean="0"/>
              <a:t>특정 </a:t>
            </a:r>
            <a:r>
              <a:rPr lang="ko-KR" altLang="en-US" dirty="0" err="1" smtClean="0"/>
              <a:t>리스너로</a:t>
            </a:r>
            <a:r>
              <a:rPr lang="ko-KR" altLang="en-US" dirty="0" smtClean="0"/>
              <a:t> 전달할 값을 </a:t>
            </a:r>
            <a:r>
              <a:rPr lang="ko-KR" altLang="en-US" dirty="0" err="1" smtClean="0"/>
              <a:t>메서드의</a:t>
            </a:r>
            <a:r>
              <a:rPr lang="ko-KR" altLang="en-US" dirty="0" smtClean="0"/>
              <a:t> 지역 변수로 선언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sz="1300" dirty="0" smtClean="0"/>
              <a:t>    - </a:t>
            </a:r>
            <a:r>
              <a:rPr lang="ko-KR" altLang="en-US" sz="1300" dirty="0" err="1" smtClean="0"/>
              <a:t>리스너로</a:t>
            </a:r>
            <a:r>
              <a:rPr lang="ko-KR" altLang="en-US" sz="1300" dirty="0" smtClean="0"/>
              <a:t> 전달할 변수를 클래스의 멤버로 선언하여 사용 시 </a:t>
            </a:r>
            <a:r>
              <a:rPr lang="ko-KR" altLang="en-US" sz="1300" dirty="0" err="1" smtClean="0"/>
              <a:t>리스너의</a:t>
            </a:r>
            <a:r>
              <a:rPr lang="ko-KR" altLang="en-US" sz="1300" dirty="0" smtClean="0"/>
              <a:t> 수가 많을 경우 문제가 발생함</a:t>
            </a:r>
            <a:endParaRPr lang="en-US" altLang="ko-KR" sz="1300" dirty="0" smtClean="0"/>
          </a:p>
          <a:p>
            <a:pPr lvl="2"/>
            <a:r>
              <a:rPr lang="en-US" altLang="ko-KR" b="1" dirty="0" err="1" smtClean="0"/>
              <a:t>outText</a:t>
            </a:r>
            <a:r>
              <a:rPr lang="ko-KR" altLang="en-US" dirty="0" smtClean="0"/>
              <a:t>는 </a:t>
            </a:r>
            <a:r>
              <a:rPr lang="en-US" altLang="ko-KR" b="1" dirty="0" err="1" smtClean="0"/>
              <a:t>onCreate</a:t>
            </a:r>
            <a:r>
              <a:rPr lang="ko-KR" altLang="en-US" dirty="0" smtClean="0"/>
              <a:t>의 지역 변수로 선언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핸들러가</a:t>
            </a:r>
            <a:r>
              <a:rPr lang="ko-KR" altLang="en-US" dirty="0" smtClean="0"/>
              <a:t> 외부 </a:t>
            </a:r>
            <a:r>
              <a:rPr lang="ko-KR" altLang="en-US" dirty="0" err="1" smtClean="0"/>
              <a:t>메서드의</a:t>
            </a:r>
            <a:r>
              <a:rPr lang="ko-KR" altLang="en-US" dirty="0" smtClean="0"/>
              <a:t> 지역 변수 참조 시 외부 지역 변수에 </a:t>
            </a:r>
            <a:r>
              <a:rPr lang="en-US" altLang="ko-KR" b="1" dirty="0" smtClean="0"/>
              <a:t>final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지정자를 붙임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이벤트 </a:t>
            </a:r>
            <a:r>
              <a:rPr lang="ko-KR" altLang="en-US" dirty="0" err="1" smtClean="0"/>
              <a:t>핸들러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362200" y="2971800"/>
          <a:ext cx="41910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/>
              </a:tblGrid>
              <a:tr h="224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C06_HandlerAccess.java</a:t>
                      </a:r>
                      <a:endParaRPr lang="ko-KR" altLang="en-US" sz="1000" kern="1200" baseline="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75361">
                <a:tc>
                  <a:txBody>
                    <a:bodyPr/>
                    <a:lstStyle/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public class C06_HandlerAccess extends Activity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public void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onCreate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(Bundle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savedInstanceState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super.onCreate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savedInstanceState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setContentView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(R.layout.c06_handleraccess);</a:t>
                      </a:r>
                    </a:p>
                    <a:p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final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TextView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outText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TextView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findViewById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R.id.text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LinearLayout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linear = 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LinearLayout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findViewById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R.id.linear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linear.setOnTouchListener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(new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View.OnTouchListener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public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boolean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onTouch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(View v,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MotionEvent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event)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if 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event.getAction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 ==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MotionEvent.ACTION_DOWN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outText.setText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("Touched");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        return true;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}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return false;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}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});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}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}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내용 개체 틀 1"/>
          <p:cNvSpPr txBox="1">
            <a:spLocks/>
          </p:cNvSpPr>
          <p:nvPr/>
        </p:nvSpPr>
        <p:spPr bwMode="auto">
          <a:xfrm>
            <a:off x="228600" y="5715000"/>
            <a:ext cx="8686800" cy="305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809625" marR="0" lvl="2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HY견고딕" pitchFamily="18" charset="-127"/>
                <a:cs typeface="+mn-cs"/>
              </a:rPr>
              <a:t>final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HY견고딕" pitchFamily="18" charset="-127"/>
                <a:cs typeface="+mn-cs"/>
              </a:rPr>
              <a:t>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HY견고딕" pitchFamily="18" charset="-127"/>
                <a:cs typeface="+mn-cs"/>
              </a:rPr>
              <a:t>생략 시 에러 메시지 출력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HY견고딕" pitchFamily="18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80581" y="6096000"/>
            <a:ext cx="7077619" cy="3998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Cannot refer to a non-final variable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outText</a:t>
            </a:r>
            <a:r>
              <a:rPr lang="en-US" altLang="ko-KR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inside an inner class defined in a different method</a:t>
            </a:r>
            <a:endParaRPr lang="ko-KR" altLang="en-US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내용 개체 틀 27"/>
          <p:cNvSpPr>
            <a:spLocks noGrp="1"/>
          </p:cNvSpPr>
          <p:nvPr>
            <p:ph sz="quarter" idx="10"/>
          </p:nvPr>
        </p:nvSpPr>
        <p:spPr>
          <a:xfrm>
            <a:off x="263525" y="1016000"/>
            <a:ext cx="8567738" cy="5400675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학습목표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이벤트를 처리하는 여러 가지 형식과 각 형식의 장단점에 대해 상세하게 연구하고 기본적인 이벤트에 대한 실습을 한다</a:t>
            </a:r>
            <a:r>
              <a:rPr lang="en-US" altLang="ko-KR" dirty="0" smtClean="0"/>
              <a:t>.</a:t>
            </a:r>
          </a:p>
          <a:p>
            <a:pPr lvl="1">
              <a:defRPr/>
            </a:pPr>
            <a:r>
              <a:rPr lang="ko-KR" altLang="en-US" dirty="0" smtClean="0"/>
              <a:t>사용자의 입력을 자유자재로 처리하기 위해서 반드시 습득해야 하는 중요한 기술 실습</a:t>
            </a:r>
            <a:r>
              <a:rPr lang="en-US" altLang="ko-KR" dirty="0" smtClean="0"/>
              <a:t>.</a:t>
            </a:r>
          </a:p>
          <a:p>
            <a:pPr lvl="1">
              <a:buFont typeface="Wingdings" pitchFamily="2" charset="2"/>
              <a:buNone/>
              <a:defRPr/>
            </a:pPr>
            <a:endParaRPr lang="en-US" altLang="ko-KR" dirty="0" smtClean="0"/>
          </a:p>
          <a:p>
            <a:pPr>
              <a:defRPr/>
            </a:pPr>
            <a:r>
              <a:rPr lang="ko-KR" altLang="en-US" dirty="0" smtClean="0">
                <a:solidFill>
                  <a:prstClr val="black"/>
                </a:solidFill>
              </a:rPr>
              <a:t>내용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defRPr/>
            </a:pPr>
            <a:r>
              <a:rPr lang="ko-KR" altLang="en-US" dirty="0" smtClean="0">
                <a:solidFill>
                  <a:prstClr val="black"/>
                </a:solidFill>
              </a:rPr>
              <a:t>이벤트 </a:t>
            </a:r>
            <a:r>
              <a:rPr lang="ko-KR" altLang="en-US" dirty="0" err="1" smtClean="0">
                <a:solidFill>
                  <a:prstClr val="black"/>
                </a:solidFill>
              </a:rPr>
              <a:t>핸들러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defRPr/>
            </a:pPr>
            <a:r>
              <a:rPr lang="ko-KR" altLang="en-US" dirty="0" smtClean="0">
                <a:solidFill>
                  <a:prstClr val="black"/>
                </a:solidFill>
              </a:rPr>
              <a:t>여러 가지 이벤트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1934212"/>
          </a:xfrm>
        </p:spPr>
        <p:txBody>
          <a:bodyPr/>
          <a:lstStyle/>
          <a:p>
            <a:r>
              <a:rPr lang="ko-KR" altLang="en-US" dirty="0" smtClean="0"/>
              <a:t>외부 변수 액세스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외부 변수 액세스 예제 수정 </a:t>
            </a:r>
            <a:r>
              <a:rPr lang="en-US" altLang="ko-KR" dirty="0" smtClean="0"/>
              <a:t>- </a:t>
            </a:r>
            <a:r>
              <a:rPr lang="en-US" altLang="ko-KR" b="1" dirty="0" smtClean="0"/>
              <a:t>C06_HandlerAccess.java</a:t>
            </a:r>
          </a:p>
          <a:p>
            <a:pPr lvl="2"/>
            <a:r>
              <a:rPr lang="ko-KR" altLang="en-US" dirty="0" smtClean="0"/>
              <a:t>지역 변수에 </a:t>
            </a:r>
            <a:r>
              <a:rPr lang="en-US" altLang="ko-KR" b="1" dirty="0" smtClean="0"/>
              <a:t>final</a:t>
            </a:r>
            <a:r>
              <a:rPr lang="ko-KR" altLang="en-US" dirty="0" smtClean="0"/>
              <a:t>을 붙이면 상수가 됨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sz="1300" dirty="0" smtClean="0"/>
              <a:t>    - </a:t>
            </a:r>
            <a:r>
              <a:rPr lang="en-US" altLang="ko-KR" sz="1300" b="1" dirty="0" err="1" smtClean="0"/>
              <a:t>outText</a:t>
            </a:r>
            <a:r>
              <a:rPr lang="ko-KR" altLang="en-US" sz="1300" dirty="0" smtClean="0"/>
              <a:t>는 지역 변수</a:t>
            </a:r>
            <a:r>
              <a:rPr lang="en-US" altLang="ko-KR" sz="1300" dirty="0" smtClean="0"/>
              <a:t>, </a:t>
            </a:r>
            <a:r>
              <a:rPr lang="en-US" altLang="ko-KR" sz="1300" b="1" dirty="0" err="1" smtClean="0"/>
              <a:t>onTouch</a:t>
            </a:r>
            <a:r>
              <a:rPr lang="ko-KR" altLang="en-US" sz="1300" dirty="0" smtClean="0"/>
              <a:t>는 리스너로 등록되어 사실상 전역적으로 지속됨</a:t>
            </a:r>
            <a:endParaRPr lang="en-US" altLang="ko-KR" sz="1300" dirty="0" smtClean="0"/>
          </a:p>
          <a:p>
            <a:pPr lvl="2">
              <a:buNone/>
            </a:pPr>
            <a:r>
              <a:rPr lang="en-US" altLang="ko-KR" sz="1300" dirty="0" smtClean="0"/>
              <a:t>    - </a:t>
            </a:r>
            <a:r>
              <a:rPr lang="en-US" altLang="ko-KR" sz="1300" b="1" dirty="0" smtClean="0"/>
              <a:t>final</a:t>
            </a:r>
            <a:r>
              <a:rPr lang="ko-KR" altLang="en-US" sz="1300" dirty="0" smtClean="0"/>
              <a:t>은 둘의 생명 지속 기간을 일치시켜 줌</a:t>
            </a:r>
            <a:endParaRPr lang="en-US" altLang="ko-KR" sz="1300" dirty="0" smtClean="0"/>
          </a:p>
          <a:p>
            <a:pPr lvl="2"/>
            <a:r>
              <a:rPr lang="ko-KR" altLang="en-US" dirty="0" smtClean="0"/>
              <a:t>자신의 지역 변수가 아닌 외부에서 전달된 인수를 </a:t>
            </a:r>
            <a:r>
              <a:rPr lang="ko-KR" altLang="en-US" dirty="0" err="1" smtClean="0"/>
              <a:t>리스너로</a:t>
            </a:r>
            <a:r>
              <a:rPr lang="ko-KR" altLang="en-US" dirty="0" smtClean="0"/>
              <a:t> 전달 시 </a:t>
            </a:r>
            <a:r>
              <a:rPr lang="en-US" altLang="ko-KR" b="1" dirty="0" smtClean="0"/>
              <a:t>final</a:t>
            </a:r>
            <a:r>
              <a:rPr lang="ko-KR" altLang="en-US" dirty="0" smtClean="0"/>
              <a:t>로 상수 사본을 만듦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이벤트 </a:t>
            </a:r>
            <a:r>
              <a:rPr lang="ko-KR" altLang="en-US" dirty="0" err="1" smtClean="0"/>
              <a:t>핸들러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362200" y="2971800"/>
          <a:ext cx="4191000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/>
              </a:tblGrid>
              <a:tr h="224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C06_HandlerAccess.java</a:t>
                      </a:r>
                      <a:endParaRPr lang="ko-KR" altLang="en-US" sz="1000" kern="1200" baseline="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75361">
                <a:tc>
                  <a:txBody>
                    <a:bodyPr/>
                    <a:lstStyle/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public class C06_HandlerAccess extends Activity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public void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onCreate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(Bundle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savedInstanceState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super.onCreate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savedInstanceState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setContentView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(R.layout.c06_handleraccess);</a:t>
                      </a:r>
                    </a:p>
                    <a:p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TextView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outText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TextView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findViewById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R.id.text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SetTouchHandler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outText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}</a:t>
                      </a:r>
                    </a:p>
                    <a:p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void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SetTouchHandler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TextView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tv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final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TextView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fText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tv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;</a:t>
                      </a:r>
                    </a:p>
                    <a:p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LinearLayout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linear = 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LinearLayout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findViewById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R.id.linear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linear.setOnTouchListener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(new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View.OnTouchListener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public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boolean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onTouch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(View v,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MotionEvent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event)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if 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event.getAction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 ==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MotionEvent.ACTION_DOWN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fText.setText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("Touched");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        return true;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}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return false;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}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});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}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}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1047107"/>
          </a:xfrm>
        </p:spPr>
        <p:txBody>
          <a:bodyPr/>
          <a:lstStyle/>
          <a:p>
            <a:r>
              <a:rPr lang="ko-KR" altLang="en-US" dirty="0" smtClean="0"/>
              <a:t>외부 변수 액세스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외부 변수 액세스 예제 수정 </a:t>
            </a:r>
            <a:r>
              <a:rPr lang="en-US" altLang="ko-KR" dirty="0" smtClean="0"/>
              <a:t>- </a:t>
            </a:r>
            <a:r>
              <a:rPr lang="en-US" altLang="ko-KR" b="1" dirty="0" smtClean="0"/>
              <a:t>C06_HandlerAccess.java</a:t>
            </a:r>
          </a:p>
          <a:p>
            <a:pPr lvl="2"/>
            <a:r>
              <a:rPr lang="ko-KR" altLang="en-US" dirty="0" smtClean="0"/>
              <a:t>자신의 지역 변수가 아닌 외부에서 인수 전달 시 </a:t>
            </a:r>
            <a:r>
              <a:rPr lang="en-US" altLang="ko-KR" b="1" dirty="0" smtClean="0"/>
              <a:t>final</a:t>
            </a:r>
            <a:r>
              <a:rPr lang="ko-KR" altLang="en-US" dirty="0" smtClean="0"/>
              <a:t>로 받음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이벤트 </a:t>
            </a:r>
            <a:r>
              <a:rPr lang="ko-KR" altLang="en-US" dirty="0" err="1" smtClean="0"/>
              <a:t>핸들러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362200" y="2133600"/>
          <a:ext cx="41910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/>
              </a:tblGrid>
              <a:tr h="224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C06_HandlerAccess.java</a:t>
                      </a:r>
                      <a:endParaRPr lang="ko-KR" altLang="en-US" sz="1000" kern="1200" baseline="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75361">
                <a:tc>
                  <a:txBody>
                    <a:bodyPr/>
                    <a:lstStyle/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public class C06_HandlerAccess extends Activity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public void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onCreate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(Bundle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savedInstanceState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super.onCreate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savedInstanceState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setContentView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(R.layout.c06_handleraccess);</a:t>
                      </a:r>
                    </a:p>
                    <a:p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TextView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outText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TextView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findViewById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R.id.text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SetTouchHandler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outText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}</a:t>
                      </a:r>
                    </a:p>
                    <a:p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void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SetTouchHandler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(final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TextView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tv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LinearLayout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linear = 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LinearLayout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findViewById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R.id.linear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linear.setOnTouchListener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(new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View.OnTouchListener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public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boolean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onTouch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(View v,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MotionEvent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event)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if 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event.getAction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 ==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MotionEvent.ACTION_DOWN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tv.setText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("Touched");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       return true;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}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return false;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}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});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}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}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1090541"/>
          </a:xfrm>
          <a:ln>
            <a:noFill/>
          </a:ln>
        </p:spPr>
        <p:txBody>
          <a:bodyPr/>
          <a:lstStyle/>
          <a:p>
            <a:r>
              <a:rPr lang="ko-KR" altLang="en-US" dirty="0" smtClean="0"/>
              <a:t>터치 입력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손가락으로 화면을 누르는 동작 처리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터치 이벤트는 다음 </a:t>
            </a:r>
            <a:r>
              <a:rPr lang="ko-KR" altLang="en-US" dirty="0" err="1" smtClean="0"/>
              <a:t>콜백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메서드나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핸들러로</a:t>
            </a:r>
            <a:r>
              <a:rPr lang="ko-KR" altLang="en-US" dirty="0" smtClean="0"/>
              <a:t> 받음</a:t>
            </a:r>
            <a:endParaRPr lang="en-US" altLang="ko-KR" sz="1400" dirty="0" smtClean="0"/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여러 가지 이벤트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600200" y="2057400"/>
            <a:ext cx="5486400" cy="63103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altLang="ko-KR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onTouchEvent</a:t>
            </a:r>
            <a:r>
              <a:rPr lang="en-US" altLang="ko-KR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MotionEvent</a:t>
            </a:r>
            <a:r>
              <a:rPr lang="en-US" altLang="ko-KR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event)</a:t>
            </a:r>
          </a:p>
          <a:p>
            <a:pPr lvl="1"/>
            <a:r>
              <a:rPr lang="en-US" altLang="ko-KR" sz="1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altLang="ko-KR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onTouch</a:t>
            </a:r>
            <a:r>
              <a:rPr lang="en-US" altLang="ko-KR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(View v,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MotionEvent</a:t>
            </a:r>
            <a:r>
              <a:rPr lang="en-US" altLang="ko-KR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event)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 bwMode="auto">
          <a:xfrm>
            <a:off x="228600" y="2795660"/>
            <a:ext cx="8686800" cy="698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809625" lvl="2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</a:pPr>
            <a:r>
              <a:rPr kumimoji="0" lang="en-US" altLang="ko-KR" sz="1500" b="1" dirty="0" smtClean="0"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event</a:t>
            </a:r>
            <a:r>
              <a:rPr kumimoji="0" lang="en-US" altLang="ko-KR" sz="1500" dirty="0" smtClean="0">
                <a:latin typeface="Times New Roman" pitchFamily="18" charset="0"/>
                <a:ea typeface="HY견고딕" pitchFamily="18" charset="-127"/>
              </a:rPr>
              <a:t> </a:t>
            </a:r>
            <a:r>
              <a:rPr kumimoji="0" lang="ko-KR" altLang="en-US" sz="1500" dirty="0" smtClean="0">
                <a:latin typeface="Times New Roman" pitchFamily="18" charset="0"/>
                <a:ea typeface="HY견고딕" pitchFamily="18" charset="-127"/>
              </a:rPr>
              <a:t>인수로 좌표와 동작이 전달</a:t>
            </a:r>
            <a:endParaRPr kumimoji="0" lang="en-US" altLang="ko-KR" sz="1500" dirty="0" smtClean="0">
              <a:latin typeface="Times New Roman" pitchFamily="18" charset="0"/>
              <a:ea typeface="HY견고딕" pitchFamily="18" charset="-127"/>
            </a:endParaRPr>
          </a:p>
          <a:p>
            <a:pPr marL="809625" lvl="2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</a:pPr>
            <a:r>
              <a:rPr kumimoji="0" lang="en-US" altLang="ko-KR" sz="1500" b="1" dirty="0" err="1" smtClean="0"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getX</a:t>
            </a:r>
            <a:r>
              <a:rPr kumimoji="0" lang="en-US" altLang="ko-KR" sz="1500" b="1" dirty="0" smtClean="0"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(), </a:t>
            </a:r>
            <a:r>
              <a:rPr kumimoji="0" lang="en-US" altLang="ko-KR" sz="1500" b="1" dirty="0" err="1" smtClean="0"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getY</a:t>
            </a:r>
            <a:r>
              <a:rPr kumimoji="0" lang="en-US" altLang="ko-KR" sz="1500" b="1" dirty="0" smtClean="0"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()</a:t>
            </a:r>
            <a:r>
              <a:rPr kumimoji="0" lang="en-US" altLang="ko-KR" sz="1500" dirty="0" smtClean="0">
                <a:latin typeface="Times New Roman" pitchFamily="18" charset="0"/>
                <a:ea typeface="HY견고딕" pitchFamily="18" charset="-127"/>
              </a:rPr>
              <a:t> : </a:t>
            </a:r>
            <a:r>
              <a:rPr kumimoji="0" lang="ko-KR" altLang="en-US" sz="1500" dirty="0" smtClean="0">
                <a:latin typeface="Times New Roman" pitchFamily="18" charset="0"/>
                <a:ea typeface="HY견고딕" pitchFamily="18" charset="-127"/>
              </a:rPr>
              <a:t>터치한 좌표 전달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HY견고딕" pitchFamily="18" charset="-127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7648" t="21151" r="39367" b="60563"/>
          <a:stretch>
            <a:fillRect/>
          </a:stretch>
        </p:blipFill>
        <p:spPr bwMode="auto">
          <a:xfrm>
            <a:off x="1676400" y="3499512"/>
            <a:ext cx="5511421" cy="146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4"/>
            <a:ext cx="8686800" cy="1254315"/>
          </a:xfrm>
          <a:ln>
            <a:noFill/>
          </a:ln>
        </p:spPr>
        <p:txBody>
          <a:bodyPr/>
          <a:lstStyle/>
          <a:p>
            <a:r>
              <a:rPr lang="ko-KR" altLang="en-US" dirty="0" smtClean="0"/>
              <a:t>터치 입력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터치 입력 예제 </a:t>
            </a:r>
            <a:r>
              <a:rPr lang="en-US" altLang="ko-KR" dirty="0" smtClean="0"/>
              <a:t>– </a:t>
            </a:r>
            <a:r>
              <a:rPr lang="en-US" altLang="ko-KR" b="1" dirty="0" smtClean="0"/>
              <a:t>C06_FreeLine.java</a:t>
            </a:r>
          </a:p>
          <a:p>
            <a:pPr lvl="2"/>
            <a:r>
              <a:rPr lang="ko-KR" altLang="en-US" dirty="0" smtClean="0"/>
              <a:t>손가락으로 화면을 터치하여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ko-KR" altLang="en-US" dirty="0" smtClean="0"/>
              <a:t>자유 곡선을 그림</a:t>
            </a:r>
            <a:endParaRPr lang="en-US" altLang="ko-KR" dirty="0" smtClean="0"/>
          </a:p>
          <a:p>
            <a:pPr lvl="2"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		</a:t>
            </a:r>
            <a:endParaRPr lang="en-US" altLang="ko-KR" sz="1400" dirty="0" smtClean="0"/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endParaRPr lang="en-US" altLang="ko-KR" sz="1400" dirty="0" smtClean="0"/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여러 가지 이벤트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4479878" y="10232"/>
          <a:ext cx="4664122" cy="682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4122"/>
              </a:tblGrid>
              <a:tr h="2698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C06_FreeLine.java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62940">
                <a:tc>
                  <a:txBody>
                    <a:bodyPr/>
                    <a:lstStyle/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public class C06_FreeLine extends Activity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private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MyView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vw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ArrayList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&lt;Vertex&gt;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arVertex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public void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onCreate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(Bundle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savedInstanceState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super.onCreate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savedInstanceState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vw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new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MyView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(this);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setContentView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vw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arVertex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new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ArrayList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&lt;Vertex&gt;();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}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//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정점 하나에 대한 정보를 가지는 클래스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public class Vertex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Vertex(float ax, float ay,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boolean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ad)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x = ax;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y = ay;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Draw = ad;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}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float x;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float y;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boolean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Draw;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}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protected class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MyView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extends View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Paint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mPaint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public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MyView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(Context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context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super(context);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// Paint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객체 미리 초기화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mPaint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new Paint();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mPaint.setColor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Color.BLACK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mPaint.setStrokeWidth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(3);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mPaint.setAntiAlias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(true);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}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public void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onDraw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(Canvas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canvas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canvas.drawColor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Color.LTGRAY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//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정점을 순회하면서 선분으로 잇는다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for 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=0;i&lt;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arVertex.size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();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++)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if 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arVertex.get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).Draw)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canvas.drawLine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arVertex.get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(i-1).x,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arVertex.get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(i-1).y,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arVertex.get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).x,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arVertex.get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).y,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mPaint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}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}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}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//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터치 </a:t>
                      </a:r>
                      <a:r>
                        <a:rPr lang="ko-KR" altLang="en-US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이동시마다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정점들을 추가한다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public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boolean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onTouchEvent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MotionEvent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event)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if 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event.getAction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 ==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MotionEvent.ACTION_DOWN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arVertex.add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(new Vertex(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event.getX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(),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event.getY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(), false));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return true;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}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if 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event.getAction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 ==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MotionEvent.ACTION_MOVE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arVertex.add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(new Vertex(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event.getX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(),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event.getY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(), true));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invalidate();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return true;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}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return false;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}        }        }</a:t>
                      </a:r>
                      <a:endParaRPr lang="ko-KR" altLang="en-US" sz="8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514600"/>
            <a:ext cx="2707717" cy="404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1008655"/>
          </a:xfrm>
          <a:ln>
            <a:noFill/>
          </a:ln>
        </p:spPr>
        <p:txBody>
          <a:bodyPr/>
          <a:lstStyle/>
          <a:p>
            <a:r>
              <a:rPr lang="ko-KR" altLang="en-US" dirty="0" smtClean="0"/>
              <a:t>키보드 입력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키보드로 문자 입력시의 동작 처리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키보드 이벤트는 다음 </a:t>
            </a:r>
            <a:r>
              <a:rPr lang="ko-KR" altLang="en-US" dirty="0" err="1" smtClean="0"/>
              <a:t>콜백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매서드가</a:t>
            </a:r>
            <a:r>
              <a:rPr lang="ko-KR" altLang="en-US" dirty="0" smtClean="0"/>
              <a:t> 처리</a:t>
            </a:r>
            <a:endParaRPr lang="en-US" altLang="ko-KR" dirty="0" smtClean="0"/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여러 가지 이벤트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676400" y="2057400"/>
            <a:ext cx="6248400" cy="8104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콜백</a:t>
            </a:r>
            <a:r>
              <a:rPr lang="ko-KR" alt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altLang="ko-KR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onKeyDown</a:t>
            </a:r>
            <a:r>
              <a:rPr lang="en-US" altLang="ko-KR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keyCode</a:t>
            </a:r>
            <a:r>
              <a:rPr lang="en-US" altLang="ko-KR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KeyEvent</a:t>
            </a:r>
            <a:r>
              <a:rPr lang="en-US" altLang="ko-KR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event)</a:t>
            </a:r>
          </a:p>
          <a:p>
            <a:pPr lvl="1"/>
            <a:r>
              <a:rPr lang="ko-KR" alt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리스너</a:t>
            </a:r>
            <a:r>
              <a:rPr lang="ko-KR" alt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altLang="ko-KR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onKey</a:t>
            </a:r>
            <a:r>
              <a:rPr lang="en-US" altLang="ko-KR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(View v,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keyCode</a:t>
            </a:r>
            <a:r>
              <a:rPr lang="en-US" altLang="ko-KR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KeyEvent</a:t>
            </a:r>
            <a:r>
              <a:rPr lang="en-US" altLang="ko-KR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event)</a:t>
            </a:r>
            <a:endParaRPr lang="ko-KR" alt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내용 개체 틀 1"/>
          <p:cNvSpPr txBox="1">
            <a:spLocks/>
          </p:cNvSpPr>
          <p:nvPr/>
        </p:nvSpPr>
        <p:spPr bwMode="auto">
          <a:xfrm>
            <a:off x="228600" y="2975354"/>
            <a:ext cx="8686800" cy="914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809625" marR="0" lvl="2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HY견고딕" pitchFamily="18" charset="-127"/>
                <a:cs typeface="+mn-cs"/>
              </a:rPr>
              <a:t>event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HY견고딕" pitchFamily="18" charset="-127"/>
                <a:cs typeface="+mn-cs"/>
              </a:rPr>
              <a:t>로 키와 동작이 전달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HY견고딕" pitchFamily="18" charset="-127"/>
              <a:cs typeface="+mn-cs"/>
            </a:endParaRPr>
          </a:p>
          <a:p>
            <a:pPr marL="809625" marR="0" lvl="2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keyCode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HY견고딕" pitchFamily="18" charset="-127"/>
                <a:cs typeface="+mn-cs"/>
              </a:rPr>
              <a:t>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HY견고딕" pitchFamily="18" charset="-127"/>
                <a:cs typeface="+mn-cs"/>
              </a:rPr>
              <a:t>인수 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HY견고딕" pitchFamily="18" charset="-127"/>
                <a:cs typeface="+mn-cs"/>
              </a:rPr>
              <a:t>: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HY견고딕" pitchFamily="18" charset="-127"/>
                <a:cs typeface="+mn-cs"/>
              </a:rPr>
              <a:t>눌러진 키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HY견고딕" pitchFamily="18" charset="-127"/>
              <a:cs typeface="+mn-cs"/>
            </a:endParaRPr>
          </a:p>
          <a:p>
            <a:pPr marL="809625" marR="0" lvl="2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Key Event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HY견고딕" pitchFamily="18" charset="-127"/>
                <a:cs typeface="+mn-cs"/>
              </a:rPr>
              <a:t>클래스는 키보드 이벤트에 대한 여러 가지 정보를 구하는 </a:t>
            </a:r>
            <a:r>
              <a:rPr kumimoji="0" lang="ko-KR" altLang="en-US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HY견고딕" pitchFamily="18" charset="-127"/>
                <a:cs typeface="+mn-cs"/>
              </a:rPr>
              <a:t>메서드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HY견고딕" pitchFamily="18" charset="-127"/>
                <a:cs typeface="+mn-cs"/>
              </a:rPr>
              <a:t> 제공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HY견고딕" pitchFamily="18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667461"/>
          </a:xfrm>
          <a:ln>
            <a:noFill/>
          </a:ln>
        </p:spPr>
        <p:txBody>
          <a:bodyPr/>
          <a:lstStyle/>
          <a:p>
            <a:r>
              <a:rPr lang="ko-KR" altLang="en-US" dirty="0" smtClean="0"/>
              <a:t>키보드 입력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b="1" dirty="0" err="1" smtClean="0"/>
              <a:t>KeyCode</a:t>
            </a:r>
            <a:r>
              <a:rPr lang="en-US" altLang="ko-KR" b="1" dirty="0" smtClean="0"/>
              <a:t> </a:t>
            </a:r>
            <a:r>
              <a:rPr lang="ko-KR" altLang="en-US" dirty="0" smtClean="0"/>
              <a:t>상수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   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lvl="2"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sz="1400" dirty="0" smtClean="0"/>
              <a:t>	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		</a:t>
            </a:r>
            <a:endParaRPr lang="en-US" altLang="ko-KR" sz="1400" dirty="0" smtClean="0"/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endParaRPr lang="en-US" altLang="ko-KR" sz="1400" dirty="0" smtClean="0"/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여러 가지 이벤트</a:t>
            </a:r>
          </a:p>
        </p:txBody>
      </p:sp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2" cstate="print"/>
          <a:srcRect l="28092" t="10728" r="31474" b="32345"/>
          <a:stretch>
            <a:fillRect/>
          </a:stretch>
        </p:blipFill>
        <p:spPr bwMode="auto">
          <a:xfrm>
            <a:off x="762000" y="1600200"/>
            <a:ext cx="7924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694756"/>
          </a:xfrm>
          <a:ln>
            <a:noFill/>
          </a:ln>
        </p:spPr>
        <p:txBody>
          <a:bodyPr/>
          <a:lstStyle/>
          <a:p>
            <a:r>
              <a:rPr lang="ko-KR" altLang="en-US" dirty="0" smtClean="0"/>
              <a:t>키보드 입력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b="1" dirty="0" err="1" smtClean="0"/>
              <a:t>getAction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키보드 동작</a:t>
            </a:r>
            <a:endParaRPr lang="en-US" altLang="ko-KR" dirty="0" smtClean="0"/>
          </a:p>
          <a:p>
            <a:pPr>
              <a:buNone/>
            </a:pPr>
            <a:r>
              <a:rPr lang="en-US" altLang="ko-KR" sz="1400" dirty="0" smtClean="0"/>
              <a:t>	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		</a:t>
            </a:r>
            <a:endParaRPr lang="en-US" altLang="ko-KR" sz="1400" dirty="0" smtClean="0"/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endParaRPr lang="en-US" altLang="ko-KR" sz="1400" dirty="0" smtClean="0"/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여러 가지 이벤트</a:t>
            </a:r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 cstate="print"/>
          <a:srcRect l="27504" t="13434" r="41524" b="68106"/>
          <a:stretch>
            <a:fillRect/>
          </a:stretch>
        </p:blipFill>
        <p:spPr bwMode="auto">
          <a:xfrm>
            <a:off x="1066800" y="1676400"/>
            <a:ext cx="6934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1035950"/>
          </a:xfrm>
          <a:ln>
            <a:noFill/>
          </a:ln>
        </p:spPr>
        <p:txBody>
          <a:bodyPr/>
          <a:lstStyle/>
          <a:p>
            <a:r>
              <a:rPr lang="ko-KR" altLang="en-US" dirty="0" smtClean="0"/>
              <a:t>키보드 입력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키보드 입력 예제 </a:t>
            </a:r>
            <a:r>
              <a:rPr lang="en-US" altLang="ko-KR" dirty="0" smtClean="0"/>
              <a:t>– </a:t>
            </a:r>
            <a:r>
              <a:rPr lang="en-US" altLang="ko-KR" b="1" dirty="0" smtClean="0"/>
              <a:t>C06_MoveCircle.java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2"/>
            <a:r>
              <a:rPr lang="ko-KR" altLang="en-US" dirty="0" smtClean="0"/>
              <a:t>키 입력을 받아 화면상의 원을 상하좌우 이동</a:t>
            </a:r>
            <a:endParaRPr lang="en-US" altLang="ko-KR" dirty="0" smtClean="0"/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여러 가지 이벤트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5029200" y="114300"/>
          <a:ext cx="4114800" cy="6732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</a:tblGrid>
              <a:tr h="3012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C06_MoveCircle.java</a:t>
                      </a:r>
                      <a:endParaRPr lang="ko-KR" altLang="en-US" sz="1100" kern="1200" baseline="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956594">
                <a:tc>
                  <a:txBody>
                    <a:bodyPr/>
                    <a:lstStyle/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public class C06_MoveCircle extends Activity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private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MyView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vw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public void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onCreate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(Bundle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savedInstanceState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super.onCreate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savedInstanceState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vw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new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MyView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(this);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vw.setFocusable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(true);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vw.setFocusableInTouchMode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(true);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setContentView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vw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 }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protected class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MyView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extends View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float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mX,mY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mColor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public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MyView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(Context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context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super(context);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mX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100;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mY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100;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mColor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Color.BLUE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; }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public void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onDraw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(Canvas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canvas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canvas.drawColor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Color.LTGRAY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Paint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Pnt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new Paint();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Pnt.setColor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mColor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Pnt.setAntiAlias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(true);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canvas.drawCircle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(mX,mY,16,Pnt); }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public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boolean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onKeyDown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KeyCode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KeyEvent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event)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super.onKeyDown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KeyCode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event);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if 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event.getAction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 ==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KeyEvent.ACTION_DOWN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switch 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KeyCode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case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KeyEvent.KEYCODE_DPAD_LEFT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: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mX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-=5;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        invalidate();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        return true;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case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KeyEvent.KEYCODE_DPAD_RIGHT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: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mX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+=5;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        invalidate();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        return true;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case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KeyEvent.KEYCODE_DPAD_UP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: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mY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-=5;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        invalidate();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        return true;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case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KeyEvent.KEYCODE_DPAD_DOWN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: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mY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+=5;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        invalidate();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        return true;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case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KeyEvent.KEYCODE_DPAD_CENTER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: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        if 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mColor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==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Color.BLUE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mColor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Color.RED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        } else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mColor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Color.BLUE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; }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        invalidate();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        return true; }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}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return false;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}        }        }</a:t>
                      </a:r>
                      <a:endParaRPr lang="ko-KR" altLang="en-US" sz="8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286000"/>
            <a:ext cx="312420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1626804"/>
          </a:xfrm>
          <a:ln>
            <a:noFill/>
          </a:ln>
        </p:spPr>
        <p:txBody>
          <a:bodyPr/>
          <a:lstStyle/>
          <a:p>
            <a:r>
              <a:rPr lang="ko-KR" altLang="en-US" dirty="0" err="1" smtClean="0"/>
              <a:t>위젯의</a:t>
            </a:r>
            <a:r>
              <a:rPr lang="ko-KR" altLang="en-US" dirty="0" smtClean="0"/>
              <a:t> 이벤트 처리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다수의 </a:t>
            </a:r>
            <a:r>
              <a:rPr lang="ko-KR" altLang="en-US" dirty="0" err="1" smtClean="0"/>
              <a:t>위젯에</a:t>
            </a:r>
            <a:r>
              <a:rPr lang="ko-KR" altLang="en-US" dirty="0" smtClean="0"/>
              <a:t> 대한 이벤트를 한꺼번에 처리하는 효율적인 방법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가장 흔하게 발생하는 이벤트는 클릭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b="1" dirty="0" err="1" smtClean="0"/>
              <a:t>View.OnClickListener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인터페이스를 구현하고 </a:t>
            </a:r>
            <a:r>
              <a:rPr lang="ko-KR" altLang="en-US" dirty="0" err="1" smtClean="0"/>
              <a:t>리스너에</a:t>
            </a:r>
            <a:r>
              <a:rPr lang="ko-KR" altLang="en-US" dirty="0" smtClean="0"/>
              <a:t> 클릭 처리 코드 작성</a:t>
            </a:r>
            <a:r>
              <a:rPr lang="en-US" altLang="ko-KR" dirty="0" smtClean="0"/>
              <a:t>.</a:t>
            </a:r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여러 가지 이벤트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827283" y="2665805"/>
            <a:ext cx="3116317" cy="4583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onClick</a:t>
            </a:r>
            <a:r>
              <a:rPr lang="en-US" altLang="ko-KR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(View v)</a:t>
            </a:r>
            <a:endParaRPr lang="ko-KR" alt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내용 개체 틀 1"/>
          <p:cNvSpPr txBox="1">
            <a:spLocks/>
          </p:cNvSpPr>
          <p:nvPr/>
        </p:nvSpPr>
        <p:spPr bwMode="auto">
          <a:xfrm>
            <a:off x="228600" y="3200400"/>
            <a:ext cx="8686800" cy="1277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809625" marR="0" lvl="2" indent="-182563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HY견고딕" pitchFamily="18" charset="-127"/>
                <a:cs typeface="+mn-cs"/>
              </a:rPr>
              <a:t>터치나 키보드 입력에 비해 클릭이라는 동작만 전달 되므로 별도의 인수는 없음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HY견고딕" pitchFamily="18" charset="-127"/>
              <a:cs typeface="+mn-cs"/>
            </a:endParaRPr>
          </a:p>
          <a:p>
            <a:pPr marL="809625" marR="0" lvl="2" indent="-182563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HY견고딕" pitchFamily="18" charset="-127"/>
                <a:cs typeface="+mn-cs"/>
              </a:rPr>
              <a:t>뷰가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HY견고딕" pitchFamily="18" charset="-127"/>
                <a:cs typeface="+mn-cs"/>
              </a:rPr>
              <a:t> </a:t>
            </a:r>
            <a:r>
              <a:rPr kumimoji="0" lang="ko-KR" altLang="en-US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HY견고딕" pitchFamily="18" charset="-127"/>
                <a:cs typeface="+mn-cs"/>
              </a:rPr>
              <a:t>리스너를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HY견고딕" pitchFamily="18" charset="-127"/>
                <a:cs typeface="+mn-cs"/>
              </a:rPr>
              <a:t> 구현한 후 </a:t>
            </a:r>
            <a:r>
              <a:rPr kumimoji="0" lang="ko-KR" altLang="en-US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HY견고딕" pitchFamily="18" charset="-127"/>
                <a:cs typeface="+mn-cs"/>
              </a:rPr>
              <a:t>핸들러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HY견고딕" pitchFamily="18" charset="-127"/>
                <a:cs typeface="+mn-cs"/>
              </a:rPr>
              <a:t> 통합 가능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HY견고딕" pitchFamily="18" charset="-127"/>
                <a:cs typeface="+mn-cs"/>
              </a:rPr>
              <a:t>.</a:t>
            </a:r>
          </a:p>
          <a:p>
            <a:pPr marL="809625" marR="0" lvl="2" indent="-182563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HY견고딕" pitchFamily="18" charset="-127"/>
                <a:cs typeface="+mn-cs"/>
              </a:rPr>
              <a:t>별도의 </a:t>
            </a:r>
            <a:r>
              <a:rPr kumimoji="0" lang="ko-KR" altLang="en-US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HY견고딕" pitchFamily="18" charset="-127"/>
                <a:cs typeface="+mn-cs"/>
              </a:rPr>
              <a:t>리스너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HY견고딕" pitchFamily="18" charset="-127"/>
                <a:cs typeface="+mn-cs"/>
              </a:rPr>
              <a:t> 객체 생성해서 </a:t>
            </a:r>
            <a:r>
              <a:rPr kumimoji="0" lang="ko-KR" altLang="en-US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HY견고딕" pitchFamily="18" charset="-127"/>
                <a:cs typeface="+mn-cs"/>
              </a:rPr>
              <a:t>핸들러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HY견고딕" pitchFamily="18" charset="-127"/>
                <a:cs typeface="+mn-cs"/>
              </a:rPr>
              <a:t> 통합 가능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HY견고딕" pitchFamily="18" charset="-127"/>
                <a:cs typeface="+mn-cs"/>
              </a:rPr>
              <a:t>.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HY견고딕" pitchFamily="18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739327"/>
          </a:xfrm>
        </p:spPr>
        <p:txBody>
          <a:bodyPr/>
          <a:lstStyle/>
          <a:p>
            <a:r>
              <a:rPr lang="ko-KR" altLang="en-US" dirty="0" err="1" smtClean="0"/>
              <a:t>위젯의</a:t>
            </a:r>
            <a:r>
              <a:rPr lang="ko-KR" altLang="en-US" dirty="0" smtClean="0"/>
              <a:t> 이벤트 처리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위젯의</a:t>
            </a:r>
            <a:r>
              <a:rPr lang="ko-KR" altLang="en-US" dirty="0" smtClean="0"/>
              <a:t> 이벤트 처리 예제 </a:t>
            </a:r>
            <a:r>
              <a:rPr lang="en-US" altLang="ko-KR" dirty="0" smtClean="0"/>
              <a:t>– </a:t>
            </a:r>
            <a:r>
              <a:rPr lang="en-US" altLang="ko-KR" b="1" dirty="0" smtClean="0"/>
              <a:t>c06_fruit.xml</a:t>
            </a:r>
            <a:endParaRPr lang="ko-KR" altLang="en-US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여러 가지 이벤트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57200" y="1752600"/>
          <a:ext cx="3886200" cy="3839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/>
              </a:tblGrid>
              <a:tr h="2166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c06_fruit.xml</a:t>
                      </a:r>
                      <a:endParaRPr lang="ko-KR" altLang="en-US" sz="1200" kern="1200" baseline="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64797">
                <a:tc>
                  <a:txBody>
                    <a:bodyPr/>
                    <a:lstStyle/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&lt;?xml version="1.0" encoding="utf-8"?&gt;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LinearLayout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xmlns:android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="http://schemas.android.com/apk/res/android"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android:orientation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="vertical"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fill_parent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fill_parent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android:gravity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center_horizontal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 &gt;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TextView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android:id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="@+id/fruit"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android:textColor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="#ffff00"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android:textSize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="40sp"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과일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 /&gt;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LinearLayout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fill_parent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 &gt;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&lt;Button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android:id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="@+id/apple"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="Apple" /&gt;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&lt;Button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android:id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="@+id/orange"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="Orange" /&gt;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&lt;/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LinearLayout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&gt;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&lt;/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LinearLayout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&gt;</a:t>
                      </a:r>
                      <a:endParaRPr lang="ko-KR" altLang="en-US" sz="8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616669" y="1752600"/>
          <a:ext cx="4298731" cy="3036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731"/>
              </a:tblGrid>
              <a:tr h="1678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C06_Fruit.java</a:t>
                      </a:r>
                      <a:endParaRPr lang="ko-KR" altLang="en-US" sz="1200" kern="1200" baseline="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619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public class C06_Fruit extends Activity {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public void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onCreate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(Bundle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savedInstanceState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 {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super.onCreate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savedInstanceState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setContentView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R.layout.fruit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Button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btnApple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=(Button)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findViewById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R.id.apple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btnApple.setOnClickListener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(new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Button.OnClickListener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 {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public void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onClick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(View v) {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TextView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textFruit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=(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TextView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findViewById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R.id.fruit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textFruit.setText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("Apple");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}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});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Button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btnOrange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=(Button)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findViewById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R.id.orange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btnOrange.setOnClickListener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(new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Button.OnClickListener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 {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public void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onClick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(View v) {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TextView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textFruit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=(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TextView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findViewById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R.id.fruit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textFruit.setText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("Orange");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}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});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}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}</a:t>
                      </a:r>
                      <a:endParaRPr lang="ko-KR" altLang="en-US" sz="8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4953000"/>
            <a:ext cx="31242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4365625"/>
          </a:xfrm>
          <a:ln>
            <a:noFill/>
          </a:ln>
        </p:spPr>
        <p:txBody>
          <a:bodyPr/>
          <a:lstStyle/>
          <a:p>
            <a:r>
              <a:rPr lang="ko-KR" altLang="en-US" dirty="0" smtClean="0"/>
              <a:t>이벤트 처리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안드로이드는</a:t>
            </a:r>
            <a:r>
              <a:rPr lang="ko-KR" altLang="en-US" dirty="0" smtClean="0"/>
              <a:t> 이벤트를 처리하는 다양한 방법을 제공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이벤트마다 특성이 다르며 자바 문법이 여러 가지 변형된 구조를 허락하기 때문에 통일되지 못함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각 </a:t>
            </a:r>
            <a:r>
              <a:rPr lang="ko-KR" altLang="en-US" dirty="0" err="1" smtClean="0"/>
              <a:t>방법별로</a:t>
            </a:r>
            <a:r>
              <a:rPr lang="ko-KR" altLang="en-US" dirty="0" smtClean="0"/>
              <a:t> 효율성이나 </a:t>
            </a:r>
            <a:r>
              <a:rPr lang="ko-KR" altLang="en-US" dirty="0" err="1" smtClean="0"/>
              <a:t>가독성의</a:t>
            </a:r>
            <a:r>
              <a:rPr lang="ko-KR" altLang="en-US" dirty="0" smtClean="0"/>
              <a:t> 차이를 가지며 적절한 방법을 선택하여 적용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이벤트를 처리하는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가지 방법 소개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err="1" smtClean="0"/>
              <a:t>콜백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재정의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해당 클래스를 상속받아 </a:t>
            </a:r>
            <a:r>
              <a:rPr lang="ko-KR" altLang="en-US" dirty="0" err="1" smtClean="0"/>
              <a:t>콜백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재정의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콜백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sz="1300" dirty="0" smtClean="0"/>
              <a:t>    - </a:t>
            </a:r>
            <a:r>
              <a:rPr lang="ko-KR" altLang="en-US" sz="1300" dirty="0" smtClean="0"/>
              <a:t>특정 이벤트가 발생했을 경우 시스템에 의해 자동으로 호출되는 </a:t>
            </a:r>
            <a:r>
              <a:rPr lang="ko-KR" altLang="en-US" sz="1300" dirty="0" err="1" smtClean="0"/>
              <a:t>메서드</a:t>
            </a:r>
            <a:endParaRPr lang="en-US" altLang="ko-KR" sz="1300" dirty="0" smtClean="0"/>
          </a:p>
          <a:p>
            <a:pPr lvl="2">
              <a:buNone/>
            </a:pPr>
            <a:r>
              <a:rPr lang="en-US" altLang="ko-KR" sz="1300" dirty="0" smtClean="0"/>
              <a:t>    - </a:t>
            </a:r>
            <a:r>
              <a:rPr lang="ko-KR" altLang="en-US" sz="1300" dirty="0" err="1" smtClean="0"/>
              <a:t>메서드에</a:t>
            </a:r>
            <a:r>
              <a:rPr lang="ko-KR" altLang="en-US" sz="1300" dirty="0" smtClean="0"/>
              <a:t> 코드를 작성하여 이벤트 발생 시의 동작을 정의</a:t>
            </a:r>
            <a:endParaRPr lang="en-US" altLang="ko-KR" sz="1300" dirty="0" smtClean="0"/>
          </a:p>
          <a:p>
            <a:pPr lvl="2"/>
            <a:r>
              <a:rPr lang="ko-KR" altLang="en-US" dirty="0" smtClean="0"/>
              <a:t>사용자와 상호 작용하는 주체는 </a:t>
            </a:r>
            <a:r>
              <a:rPr lang="ko-KR" altLang="en-US" dirty="0" err="1" smtClean="0"/>
              <a:t>뷰이며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이벤트 </a:t>
            </a:r>
            <a:r>
              <a:rPr lang="ko-KR" altLang="en-US" dirty="0" err="1" smtClean="0"/>
              <a:t>콜백은</a:t>
            </a:r>
            <a:r>
              <a:rPr lang="ko-KR" altLang="en-US" dirty="0" smtClean="0"/>
              <a:t> 주로 </a:t>
            </a:r>
            <a:r>
              <a:rPr lang="ko-KR" altLang="en-US" dirty="0" err="1" smtClean="0"/>
              <a:t>뷰가</a:t>
            </a:r>
            <a:r>
              <a:rPr lang="ko-KR" altLang="en-US" dirty="0" smtClean="0"/>
              <a:t> 제공함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대표적인 </a:t>
            </a:r>
            <a:r>
              <a:rPr lang="ko-KR" altLang="en-US" dirty="0" err="1" smtClean="0"/>
              <a:t>콜백</a:t>
            </a:r>
            <a:endParaRPr lang="en-US" altLang="ko-KR" sz="1400" dirty="0" smtClean="0"/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이벤트 </a:t>
            </a:r>
            <a:r>
              <a:rPr lang="ko-KR" altLang="en-US" dirty="0" err="1" smtClean="0"/>
              <a:t>핸들러</a:t>
            </a:r>
            <a:endParaRPr lang="ko-KR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981200" y="5372100"/>
            <a:ext cx="4876800" cy="9525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altLang="ko-KR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onTouchEvent</a:t>
            </a:r>
            <a:r>
              <a:rPr lang="en-US" altLang="ko-KR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MotionEvent</a:t>
            </a:r>
            <a:r>
              <a:rPr lang="en-US" altLang="ko-KR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event)</a:t>
            </a:r>
          </a:p>
          <a:p>
            <a:pPr lvl="1"/>
            <a:r>
              <a:rPr lang="en-US" altLang="ko-KR" sz="1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altLang="ko-KR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onKeyDown</a:t>
            </a:r>
            <a:r>
              <a:rPr lang="en-US" altLang="ko-KR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keyCode</a:t>
            </a:r>
            <a:r>
              <a:rPr lang="en-US" altLang="ko-KR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KeyEvent</a:t>
            </a:r>
            <a:r>
              <a:rPr lang="en-US" altLang="ko-KR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event)</a:t>
            </a:r>
          </a:p>
          <a:p>
            <a:pPr lvl="1"/>
            <a:r>
              <a:rPr lang="en-US" altLang="ko-KR" sz="1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altLang="ko-KR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onKeyUp</a:t>
            </a:r>
            <a:r>
              <a:rPr lang="en-US" altLang="ko-KR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keyCode</a:t>
            </a:r>
            <a:r>
              <a:rPr lang="en-US" altLang="ko-KR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KeyEvent</a:t>
            </a:r>
            <a:r>
              <a:rPr lang="en-US" altLang="ko-KR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event)</a:t>
            </a:r>
          </a:p>
          <a:p>
            <a:pPr lvl="1"/>
            <a:r>
              <a:rPr lang="en-US" altLang="ko-KR" sz="1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altLang="ko-KR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onTrackballEvent</a:t>
            </a:r>
            <a:r>
              <a:rPr lang="en-US" altLang="ko-KR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MotionEvent</a:t>
            </a:r>
            <a:r>
              <a:rPr lang="en-US" altLang="ko-KR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event)</a:t>
            </a:r>
            <a:endParaRPr lang="ko-KR" alt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739327"/>
          </a:xfrm>
        </p:spPr>
        <p:txBody>
          <a:bodyPr/>
          <a:lstStyle/>
          <a:p>
            <a:r>
              <a:rPr lang="ko-KR" altLang="en-US" dirty="0" err="1" smtClean="0"/>
              <a:t>위젯의</a:t>
            </a:r>
            <a:r>
              <a:rPr lang="ko-KR" altLang="en-US" dirty="0" smtClean="0"/>
              <a:t> 이벤트 처리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위젯의</a:t>
            </a:r>
            <a:r>
              <a:rPr lang="ko-KR" altLang="en-US" dirty="0" smtClean="0"/>
              <a:t> 이벤트 처리 예제 </a:t>
            </a:r>
            <a:r>
              <a:rPr lang="en-US" altLang="ko-KR" dirty="0" smtClean="0"/>
              <a:t>– </a:t>
            </a:r>
            <a:r>
              <a:rPr lang="en-US" altLang="ko-KR" b="1" dirty="0" smtClean="0"/>
              <a:t>c06_fruit2.xml</a:t>
            </a:r>
            <a:endParaRPr lang="ko-KR" altLang="en-US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여러 가지 이벤트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57200" y="1752600"/>
          <a:ext cx="38862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/>
              </a:tblGrid>
              <a:tr h="2166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c06_fruit2.xml</a:t>
                      </a:r>
                      <a:endParaRPr lang="ko-KR" altLang="en-US" sz="1200" kern="1200" baseline="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64797">
                <a:tc>
                  <a:txBody>
                    <a:bodyPr/>
                    <a:lstStyle/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&lt;?xml version="1.0" encoding="utf-8"?&gt;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LinearLayout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xmlns:android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="http://schemas.android.com/apk/res/android"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android:orientation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="vertical"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fill_parent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fill_parent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android:gravity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center_horizontal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 &gt;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TextView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android:id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="@+id/fruit"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android:textColor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="#ffff00"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android:textSize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="40sp"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과일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 /&gt;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LinearLayout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fill_parent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 &gt;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&lt;Button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android:id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="@+id/apple"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“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android:onClick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mOnClick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="Apple" /&gt;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&lt;Button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android:id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="@+id/orange"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android:onClick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=“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mOnClick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="Orange" /&gt;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&lt;/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LinearLayout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&gt;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&lt;/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LinearLayout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&gt;</a:t>
                      </a:r>
                      <a:endParaRPr lang="ko-KR" altLang="en-US" sz="8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616669" y="1752600"/>
          <a:ext cx="4298731" cy="3036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731"/>
              </a:tblGrid>
              <a:tr h="1678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C06_Fruit2.java</a:t>
                      </a:r>
                      <a:endParaRPr lang="ko-KR" altLang="en-US" sz="1200" kern="1200" baseline="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61921">
                <a:tc>
                  <a:txBody>
                    <a:bodyPr/>
                    <a:lstStyle/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public class C06_Fruit2 extends Activity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public void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onCreate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(Bundle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savedInstanceState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super.onCreate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savedInstanceState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setContentView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(R.layout.c06_fruit2);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}</a:t>
                      </a:r>
                    </a:p>
                    <a:p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public void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mOnClick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(View v)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TextView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textFruit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TextView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findViewById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R.id.fruit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switch 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v.getId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())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case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R.id.apple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: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textFruit.setText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("Apple");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break;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case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R.id.orange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: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textFruit.setText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("Orange");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break;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}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}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}</a:t>
                      </a:r>
                      <a:endParaRPr lang="ko-KR" altLang="en-US" sz="8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2562009"/>
          </a:xfrm>
        </p:spPr>
        <p:txBody>
          <a:bodyPr/>
          <a:lstStyle/>
          <a:p>
            <a:r>
              <a:rPr lang="ko-KR" altLang="en-US" dirty="0" err="1" smtClean="0"/>
              <a:t>롱클릭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버튼을 일정한 시간 동안 계속 누르고 있는 동작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터치를 떼지 않고 계속 누르고 있을 시 </a:t>
            </a:r>
            <a:r>
              <a:rPr lang="ko-KR" altLang="en-US" dirty="0" err="1" smtClean="0"/>
              <a:t>롱클릭</a:t>
            </a:r>
            <a:r>
              <a:rPr lang="ko-KR" altLang="en-US" dirty="0" smtClean="0"/>
              <a:t> 이벤트 발생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데스크탑의</a:t>
            </a:r>
            <a:r>
              <a:rPr lang="ko-KR" altLang="en-US" dirty="0" smtClean="0"/>
              <a:t> 마우스 오른쪽 버튼에 해당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숨겨진 기능을 실행하되 보통 </a:t>
            </a:r>
            <a:r>
              <a:rPr lang="ko-KR" altLang="en-US" dirty="0" err="1" smtClean="0"/>
              <a:t>컨텍스트</a:t>
            </a:r>
            <a:r>
              <a:rPr lang="ko-KR" altLang="en-US" dirty="0" smtClean="0"/>
              <a:t> 메뉴를 여는 용도로 활용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롱클릭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지정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및 이벤트 </a:t>
            </a:r>
            <a:r>
              <a:rPr lang="ko-KR" altLang="en-US" dirty="0" err="1" smtClean="0"/>
              <a:t>핸들러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sz="1300" dirty="0" smtClean="0"/>
              <a:t>    - </a:t>
            </a:r>
            <a:r>
              <a:rPr lang="ko-KR" altLang="en-US" sz="1300" dirty="0" smtClean="0"/>
              <a:t>이름 중간에 </a:t>
            </a:r>
            <a:r>
              <a:rPr lang="en-US" altLang="ko-KR" sz="1300" b="1" dirty="0" smtClean="0"/>
              <a:t>Long</a:t>
            </a:r>
            <a:r>
              <a:rPr lang="ko-KR" altLang="en-US" sz="1300" dirty="0" smtClean="0"/>
              <a:t>이 들어감</a:t>
            </a:r>
            <a:endParaRPr lang="en-US" altLang="ko-KR" sz="1300" dirty="0" smtClean="0"/>
          </a:p>
          <a:p>
            <a:pPr lvl="2">
              <a:buNone/>
            </a:pPr>
            <a:r>
              <a:rPr lang="en-US" altLang="ko-KR" sz="1300" dirty="0" smtClean="0"/>
              <a:t>    - </a:t>
            </a:r>
            <a:r>
              <a:rPr lang="ko-KR" altLang="en-US" sz="1300" dirty="0" err="1" smtClean="0"/>
              <a:t>리턴값은</a:t>
            </a:r>
            <a:r>
              <a:rPr lang="ko-KR" altLang="en-US" sz="1300" dirty="0" smtClean="0"/>
              <a:t> </a:t>
            </a:r>
            <a:r>
              <a:rPr lang="en-US" altLang="ko-KR" sz="1300" b="1" dirty="0" err="1" smtClean="0"/>
              <a:t>boolean</a:t>
            </a:r>
            <a:endParaRPr lang="ko-KR" altLang="en-US" sz="1300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여러 가지 이벤트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676400" y="3609108"/>
            <a:ext cx="6248400" cy="8104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setOnLongClickListener</a:t>
            </a:r>
            <a:r>
              <a:rPr lang="en-US" altLang="ko-KR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View.OnLongClickListener</a:t>
            </a:r>
            <a:r>
              <a:rPr lang="en-US" altLang="ko-KR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l)</a:t>
            </a:r>
          </a:p>
          <a:p>
            <a:pPr lvl="1"/>
            <a:r>
              <a:rPr lang="en-US" altLang="ko-KR" sz="1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altLang="ko-KR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onLongClick</a:t>
            </a:r>
            <a:r>
              <a:rPr lang="en-US" altLang="ko-KR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(View v)</a:t>
            </a:r>
            <a:endParaRPr lang="ko-KR" alt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705913"/>
          </a:xfrm>
        </p:spPr>
        <p:txBody>
          <a:bodyPr/>
          <a:lstStyle/>
          <a:p>
            <a:r>
              <a:rPr lang="ko-KR" altLang="en-US" dirty="0" err="1" smtClean="0"/>
              <a:t>롱클릭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롱클릭</a:t>
            </a:r>
            <a:r>
              <a:rPr lang="ko-KR" altLang="en-US" dirty="0" smtClean="0"/>
              <a:t> 예제 </a:t>
            </a:r>
            <a:r>
              <a:rPr lang="en-US" altLang="ko-KR" dirty="0" smtClean="0"/>
              <a:t>– </a:t>
            </a:r>
            <a:r>
              <a:rPr lang="en-US" altLang="ko-KR" b="1" dirty="0" smtClean="0"/>
              <a:t>c06_longclick.xml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여러 가지 이벤트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57200" y="1752600"/>
          <a:ext cx="38862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/>
              </a:tblGrid>
              <a:tr h="2166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c06_longclick.xml</a:t>
                      </a:r>
                      <a:endParaRPr lang="ko-KR" altLang="en-US" sz="1200" kern="1200" baseline="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64797">
                <a:tc>
                  <a:txBody>
                    <a:bodyPr/>
                    <a:lstStyle/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&lt;?xml version="1.0" encoding="utf-8"?&gt;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LinearLayout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xmlns:android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="http://schemas.android.com/apk/res/android"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android:orientation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="vertical"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fill_parent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fill_parent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android:gravity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center_horizontal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 &gt;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TextView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android:id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="@+id/count"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android:textColor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="#ffff00"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android:textSize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="40sp"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="0" /&gt;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LinearLayout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fill_parent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 &gt;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&lt;Button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android:id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="@+id/decrease"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android:onClick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mOnClick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감소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 /&gt;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&lt;Button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android:id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="@+id/increase"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android:onClick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mOnClick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증가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“ /&gt;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&lt;/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LinearLayout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&gt;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&lt;/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LinearLayout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&gt;</a:t>
                      </a:r>
                      <a:endParaRPr lang="ko-KR" altLang="en-US" sz="8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616669" y="56864"/>
          <a:ext cx="4298731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731"/>
              </a:tblGrid>
              <a:tr h="1678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C06_LongClick.java</a:t>
                      </a:r>
                      <a:endParaRPr lang="ko-KR" altLang="en-US" sz="1200" kern="1200" baseline="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61921">
                <a:tc>
                  <a:txBody>
                    <a:bodyPr/>
                    <a:lstStyle/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public class C06_LongClick extends Activity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mCount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0;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TextView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mTextCount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public void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onCreate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(Bundle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savedInstanceState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super.onCreate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savedInstanceState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setContentView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(R.layout.c06_longclick);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mTextCount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TextView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findViewById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R.id.count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findViewById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R.id.decrease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).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setOnLongClickListener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mLongClickListener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findViewById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R.id.increase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).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setOnLongClickListener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mLongClickListener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}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public void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mOnClick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(View v)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switch 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v.getId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())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case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R.id.decrease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: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mCount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--;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mTextCount.setText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("" +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mCount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break;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case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R.id.increase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: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mCount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++;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mTextCount.setText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("" +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mCount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break;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}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}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View.OnLongClickListener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mLongClickListener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new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View.OnLongClickListener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public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boolean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onLongClick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(View v)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switch 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v.getId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())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case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R.id.decrease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: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mCount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0;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mTextCount.setText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("" +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mCount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return true;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case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R.id.increase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: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mCount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100;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mTextCount.setText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("" +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mCount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break;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}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return false;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}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};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}</a:t>
                      </a:r>
                      <a:endParaRPr lang="ko-KR" altLang="en-US" sz="8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599" y="5246386"/>
            <a:ext cx="2993409" cy="1519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4783182"/>
          </a:xfrm>
        </p:spPr>
        <p:txBody>
          <a:bodyPr/>
          <a:lstStyle/>
          <a:p>
            <a:r>
              <a:rPr lang="ko-KR" altLang="en-US" dirty="0" smtClean="0"/>
              <a:t>포커스 관리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키보드 이벤트는 포커스를 가진 </a:t>
            </a:r>
            <a:r>
              <a:rPr lang="ko-KR" altLang="en-US" dirty="0" err="1" smtClean="0"/>
              <a:t>뷰에게만</a:t>
            </a:r>
            <a:r>
              <a:rPr lang="ko-KR" altLang="en-US" dirty="0" smtClean="0"/>
              <a:t> 전달됨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포커스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다음 키 입력을 받을 </a:t>
            </a:r>
            <a:r>
              <a:rPr lang="ko-KR" altLang="en-US" dirty="0" err="1" smtClean="0"/>
              <a:t>뷰가</a:t>
            </a:r>
            <a:r>
              <a:rPr lang="ko-KR" altLang="en-US" dirty="0" smtClean="0"/>
              <a:t> 누구인지를 가리키는 표시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대부분의 운영체제는 포커스를 가진 </a:t>
            </a:r>
            <a:r>
              <a:rPr lang="ko-KR" altLang="en-US" dirty="0" err="1" smtClean="0"/>
              <a:t>뷰를</a:t>
            </a:r>
            <a:r>
              <a:rPr lang="ko-KR" altLang="en-US" dirty="0" smtClean="0"/>
              <a:t> 다르게 표시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sz="1300" dirty="0" smtClean="0"/>
              <a:t>    - </a:t>
            </a:r>
            <a:r>
              <a:rPr lang="ko-KR" altLang="en-US" sz="1300" dirty="0" smtClean="0"/>
              <a:t>테두리를 굵게 지정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배경 색상 강조</a:t>
            </a:r>
            <a:endParaRPr lang="en-US" altLang="ko-KR" sz="1300" dirty="0" smtClean="0"/>
          </a:p>
          <a:p>
            <a:pPr lvl="2">
              <a:buNone/>
            </a:pPr>
            <a:r>
              <a:rPr lang="en-US" altLang="ko-KR" sz="1300" dirty="0" smtClean="0"/>
              <a:t>    - </a:t>
            </a:r>
            <a:r>
              <a:rPr lang="ko-KR" altLang="en-US" sz="1300" dirty="0" err="1" smtClean="0"/>
              <a:t>안드로이드의</a:t>
            </a:r>
            <a:r>
              <a:rPr lang="ko-KR" altLang="en-US" sz="1300" dirty="0" smtClean="0"/>
              <a:t> 경우 포커스를 가질 시 버튼은 주황색</a:t>
            </a:r>
            <a:r>
              <a:rPr lang="en-US" altLang="ko-KR" sz="1300" dirty="0" smtClean="0"/>
              <a:t>, </a:t>
            </a:r>
            <a:r>
              <a:rPr lang="ko-KR" altLang="en-US" sz="1300" dirty="0" err="1" smtClean="0"/>
              <a:t>에디트는</a:t>
            </a:r>
            <a:r>
              <a:rPr lang="ko-KR" altLang="en-US" sz="1300" dirty="0" smtClean="0"/>
              <a:t> 경계선이 굵은 주황색으로 강조됨</a:t>
            </a:r>
            <a:endParaRPr lang="en-US" altLang="ko-KR" sz="1300" dirty="0" smtClean="0"/>
          </a:p>
          <a:p>
            <a:pPr lvl="1"/>
            <a:r>
              <a:rPr lang="ko-KR" altLang="en-US" dirty="0" err="1" smtClean="0"/>
              <a:t>안드로이드는</a:t>
            </a:r>
            <a:r>
              <a:rPr lang="ko-KR" altLang="en-US" dirty="0" smtClean="0"/>
              <a:t> 터치 모드에 따라 표시 여부 결정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일반 모드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입력을 원하는 </a:t>
            </a:r>
            <a:r>
              <a:rPr lang="ko-KR" altLang="en-US" dirty="0" err="1" smtClean="0"/>
              <a:t>위젯</a:t>
            </a:r>
            <a:r>
              <a:rPr lang="ko-KR" altLang="en-US" dirty="0" smtClean="0"/>
              <a:t> 선택 여부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 포커스를 받을 </a:t>
            </a:r>
            <a:r>
              <a:rPr lang="ko-KR" altLang="en-US" dirty="0" err="1" smtClean="0"/>
              <a:t>위젯</a:t>
            </a:r>
            <a:r>
              <a:rPr lang="ko-KR" altLang="en-US" dirty="0" smtClean="0"/>
              <a:t> 표시 등 포커스가 필요함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터치 모드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표커스를</a:t>
            </a:r>
            <a:r>
              <a:rPr lang="ko-KR" altLang="en-US" dirty="0" smtClean="0"/>
              <a:t> 표시하지 않음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sz="1300" dirty="0" smtClean="0"/>
              <a:t>    - </a:t>
            </a:r>
            <a:r>
              <a:rPr lang="ko-KR" altLang="en-US" sz="1300" dirty="0" smtClean="0"/>
              <a:t>현재 포커스의 위치와 상관없이 손가락으로 임의의 </a:t>
            </a:r>
            <a:r>
              <a:rPr lang="ko-KR" altLang="en-US" sz="1300" dirty="0" err="1" smtClean="0"/>
              <a:t>위젯을</a:t>
            </a:r>
            <a:r>
              <a:rPr lang="ko-KR" altLang="en-US" sz="1300" dirty="0" smtClean="0"/>
              <a:t> 바로 찍을 수 있음</a:t>
            </a:r>
            <a:endParaRPr lang="en-US" altLang="ko-KR" sz="1300" dirty="0" smtClean="0"/>
          </a:p>
          <a:p>
            <a:pPr lvl="2">
              <a:buNone/>
            </a:pPr>
            <a:r>
              <a:rPr lang="en-US" altLang="ko-KR" sz="1300" dirty="0" smtClean="0"/>
              <a:t>    - </a:t>
            </a:r>
            <a:r>
              <a:rPr lang="ko-KR" altLang="en-US" sz="1300" dirty="0" smtClean="0"/>
              <a:t>문자열을 직접 </a:t>
            </a:r>
            <a:r>
              <a:rPr lang="ko-KR" altLang="en-US" sz="1300" dirty="0" err="1" smtClean="0"/>
              <a:t>입력받는</a:t>
            </a:r>
            <a:r>
              <a:rPr lang="ko-KR" altLang="en-US" sz="1300" dirty="0" smtClean="0"/>
              <a:t> 에디터 </a:t>
            </a:r>
            <a:r>
              <a:rPr lang="ko-KR" altLang="en-US" sz="1300" dirty="0" err="1" smtClean="0"/>
              <a:t>뷰는</a:t>
            </a:r>
            <a:r>
              <a:rPr lang="ko-KR" altLang="en-US" sz="1300" dirty="0" smtClean="0"/>
              <a:t> 포커스가 표시됨</a:t>
            </a:r>
            <a:endParaRPr lang="en-US" altLang="ko-KR" sz="1300" dirty="0" smtClean="0"/>
          </a:p>
          <a:p>
            <a:pPr lvl="1"/>
            <a:r>
              <a:rPr lang="ko-KR" altLang="en-US" dirty="0" smtClean="0"/>
              <a:t>터치 모드는 시스템 전역적인 </a:t>
            </a:r>
            <a:r>
              <a:rPr lang="ko-KR" altLang="en-US" dirty="0" err="1" smtClean="0"/>
              <a:t>상태값이며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사용자의 동작에 따라 모드가 자동으로 변경됨</a:t>
            </a:r>
            <a:endParaRPr lang="en-US" altLang="ko-KR" dirty="0" smtClean="0"/>
          </a:p>
          <a:p>
            <a:pPr lvl="2"/>
            <a:r>
              <a:rPr lang="en-US" altLang="ko-KR" b="1" dirty="0" err="1" smtClean="0"/>
              <a:t>IsInTouchMode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현재 모드 상태 확인</a:t>
            </a:r>
            <a:endParaRPr lang="en-US" altLang="ko-KR" dirty="0" smtClean="0"/>
          </a:p>
          <a:p>
            <a:pPr lvl="2"/>
            <a:r>
              <a:rPr lang="en-US" altLang="ko-KR" b="1" dirty="0" err="1" smtClean="0"/>
              <a:t>ViewTreeObserver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변경되는 시점에 이벤트 받음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여러 가지 이벤트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 l="17811" t="45032" r="21244" b="40640"/>
          <a:stretch>
            <a:fillRect/>
          </a:stretch>
        </p:blipFill>
        <p:spPr bwMode="auto">
          <a:xfrm>
            <a:off x="1447800" y="5732654"/>
            <a:ext cx="6621439" cy="972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705913"/>
          </a:xfrm>
        </p:spPr>
        <p:txBody>
          <a:bodyPr/>
          <a:lstStyle/>
          <a:p>
            <a:r>
              <a:rPr lang="ko-KR" altLang="en-US" dirty="0" smtClean="0"/>
              <a:t>포커스 관리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포커스 관리 예제 </a:t>
            </a:r>
            <a:r>
              <a:rPr lang="en-US" altLang="ko-KR" dirty="0" smtClean="0"/>
              <a:t>– </a:t>
            </a:r>
            <a:r>
              <a:rPr lang="en-US" altLang="ko-KR" b="1" dirty="0" smtClean="0"/>
              <a:t>Fruit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 테스트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여러 가지 이벤트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1125" y="1752600"/>
            <a:ext cx="31242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81525" y="1752600"/>
            <a:ext cx="3114675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내용 개체 틀 1"/>
          <p:cNvSpPr txBox="1">
            <a:spLocks/>
          </p:cNvSpPr>
          <p:nvPr/>
        </p:nvSpPr>
        <p:spPr bwMode="auto">
          <a:xfrm>
            <a:off x="228600" y="3429001"/>
            <a:ext cx="8686800" cy="324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39750" marR="0" lvl="1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HY견고딕" pitchFamily="18" charset="-127"/>
                <a:cs typeface="+mn-cs"/>
              </a:rPr>
              <a:t>포커스 관리 예제 </a:t>
            </a:r>
            <a:r>
              <a:rPr kumimoji="0" lang="en-US" altLang="ko-KR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HY견고딕" pitchFamily="18" charset="-127"/>
                <a:cs typeface="+mn-cs"/>
              </a:rPr>
              <a:t>– </a:t>
            </a:r>
            <a:r>
              <a:rPr kumimoji="0" lang="en-US" altLang="ko-KR" sz="1700" b="1" dirty="0" smtClean="0">
                <a:latin typeface="Times New Roman" pitchFamily="18" charset="0"/>
                <a:ea typeface="HY견고딕" pitchFamily="18" charset="-127"/>
              </a:rPr>
              <a:t>c06_focustest.xml</a:t>
            </a:r>
            <a:endParaRPr kumimoji="0" lang="ko-KR" altLang="en-US" sz="1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HY견고딕" pitchFamily="18" charset="-127"/>
              <a:cs typeface="+mn-cs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000125" y="3901441"/>
          <a:ext cx="3886200" cy="1850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/>
              </a:tblGrid>
              <a:tr h="2543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c06_focustest.xml</a:t>
                      </a:r>
                      <a:endParaRPr lang="ko-KR" altLang="en-US" sz="1200" kern="1200" baseline="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576242">
                <a:tc>
                  <a:txBody>
                    <a:bodyPr/>
                    <a:lstStyle/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&lt;?xml version="1.0" encoding="utf-8"?&gt;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TableLayout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xmlns:android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="http://schemas.android.com/apk/res/android"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fill_parent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fill_parent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"&gt;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&lt;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TableRow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&gt;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&lt;Button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android:id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="@+id/btn11"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="Button 11" /&gt;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&lt;Button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android:id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="@+id/btn12"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="Button 12" /&gt;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&lt;/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TableRow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&gt;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&lt;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TableRow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&gt;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&lt;Button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android:id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="@+id/btn21"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="Button 21" /&gt;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&lt;Button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android:id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="@+id/btn22"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="Button 22" /&gt;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&lt;/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TableRow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&gt;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&lt;/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TableLayout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&gt;</a:t>
                      </a:r>
                      <a:endParaRPr lang="ko-KR" altLang="en-US" sz="8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14925" y="3886200"/>
            <a:ext cx="311467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790291"/>
          </a:xfrm>
          <a:ln>
            <a:noFill/>
          </a:ln>
        </p:spPr>
        <p:txBody>
          <a:bodyPr/>
          <a:lstStyle/>
          <a:p>
            <a:r>
              <a:rPr lang="ko-KR" altLang="en-US" dirty="0" smtClean="0"/>
              <a:t>포커스 관리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위젯의</a:t>
            </a:r>
            <a:r>
              <a:rPr lang="ko-KR" altLang="en-US" dirty="0" smtClean="0"/>
              <a:t> </a:t>
            </a:r>
            <a:r>
              <a:rPr lang="en-US" altLang="ko-KR" b="1" dirty="0" err="1" smtClean="0"/>
              <a:t>nextFocus</a:t>
            </a:r>
            <a:r>
              <a:rPr lang="en-US" altLang="ko-KR" b="1" dirty="0" smtClean="0"/>
              <a:t>*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속성으로 포커스 순서를 조정</a:t>
            </a:r>
            <a:endParaRPr lang="en-US" altLang="ko-KR" sz="1400" dirty="0" smtClean="0"/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여러 가지 이벤트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 l="17718" t="13237" r="22694" b="63292"/>
          <a:stretch>
            <a:fillRect/>
          </a:stretch>
        </p:blipFill>
        <p:spPr bwMode="auto">
          <a:xfrm>
            <a:off x="1646830" y="1711204"/>
            <a:ext cx="6354170" cy="156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819400" y="3749040"/>
          <a:ext cx="388620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/>
              </a:tblGrid>
              <a:tr h="2543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c06_focustest2.xml</a:t>
                      </a:r>
                      <a:endParaRPr lang="ko-KR" altLang="en-US" sz="1200" kern="1200" baseline="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576242">
                <a:tc>
                  <a:txBody>
                    <a:bodyPr/>
                    <a:lstStyle/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&lt;?xml version="1.0" encoding="utf-8"?&gt;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TableLayout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xmlns:android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="http://schemas.android.com/apk/res/android"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fill_parent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fill_parent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"&gt;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&lt;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TableRow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&gt;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&lt;Button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android:id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="@+id/btn11"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="Button 11"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android:nextFocusLeft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="@+id/btn22"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android:nextFocusUp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="@+id/btn21" /&gt;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&lt;Button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android:id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="@+id/btn12"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="Button 12"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android:nextFocusRight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="@id/btn21"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android:nextFocusUp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="@id/btn22" /&gt;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&lt;/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TableRow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&gt;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&lt;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TableRow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&gt;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&lt;Button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android:id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="@id/btn21"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="Button 21"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android:nextFocusLeft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="@id/btn12"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android:nextFocusDown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="@id/btn11" /&gt;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&lt;Button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android:id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="@id/btn22"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="Button 22"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android:nextFocusRight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="@id/btn11"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android:nextFocusDown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="@id/btn12" /&gt;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&lt;/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TableRow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&gt;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&lt;/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TableLayout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&gt;</a:t>
                      </a:r>
                      <a:endParaRPr lang="ko-KR" altLang="en-US" sz="8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내용 개체 틀 1"/>
          <p:cNvSpPr txBox="1">
            <a:spLocks/>
          </p:cNvSpPr>
          <p:nvPr/>
        </p:nvSpPr>
        <p:spPr bwMode="auto">
          <a:xfrm>
            <a:off x="228600" y="3311856"/>
            <a:ext cx="8686800" cy="400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39750" marR="0" lvl="1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HY견고딕" pitchFamily="18" charset="-127"/>
                <a:cs typeface="+mn-cs"/>
              </a:rPr>
              <a:t>포커스 관리 예제 </a:t>
            </a:r>
            <a:r>
              <a:rPr kumimoji="0" lang="en-US" altLang="ko-KR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HY견고딕" pitchFamily="18" charset="-127"/>
                <a:cs typeface="+mn-cs"/>
              </a:rPr>
              <a:t>– 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HY견고딕" pitchFamily="18" charset="-127"/>
                <a:cs typeface="+mn-cs"/>
              </a:rPr>
              <a:t>c06_focustest2.xml</a:t>
            </a:r>
            <a:endParaRPr kumimoji="0" lang="ko-KR" altLang="en-US" sz="17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HY견고딕" pitchFamily="18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2575657"/>
          </a:xfrm>
        </p:spPr>
        <p:txBody>
          <a:bodyPr/>
          <a:lstStyle/>
          <a:p>
            <a:r>
              <a:rPr lang="ko-KR" altLang="en-US" dirty="0" smtClean="0"/>
              <a:t>타이머 이벤트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이벤트는 주로 사용자에 의해 발생하나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시스템 상황 변화에 의해서도 발생함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타이머 이벤트는 주기적인 작업을 처리하는 방법으로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시계나 타이머 또는 애니메이션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백그라운드 감시 작업에 적합함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안드로이는</a:t>
            </a:r>
            <a:r>
              <a:rPr lang="ko-KR" altLang="en-US" dirty="0" smtClean="0"/>
              <a:t> 별도의 타이머 이벤트를 제공하지 않음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타이머 이벤트 예제 </a:t>
            </a:r>
            <a:r>
              <a:rPr lang="en-US" altLang="ko-KR" dirty="0" smtClean="0"/>
              <a:t>– </a:t>
            </a:r>
            <a:r>
              <a:rPr lang="en-US" altLang="ko-KR" b="1" dirty="0" smtClean="0"/>
              <a:t>C06_Timer.java</a:t>
            </a:r>
          </a:p>
          <a:p>
            <a:pPr lvl="2"/>
            <a:r>
              <a:rPr lang="en-US" altLang="ko-KR" dirty="0" smtClean="0"/>
              <a:t>1</a:t>
            </a:r>
            <a:r>
              <a:rPr lang="ko-KR" altLang="en-US" dirty="0" smtClean="0"/>
              <a:t>초에 한 번씩 </a:t>
            </a:r>
            <a:r>
              <a:rPr lang="ko-KR" altLang="en-US" dirty="0" err="1" smtClean="0"/>
              <a:t>정수값을</a:t>
            </a:r>
            <a:r>
              <a:rPr lang="ko-KR" altLang="en-US" dirty="0" smtClean="0"/>
              <a:t> 증가시켜 텍스트 </a:t>
            </a:r>
            <a:r>
              <a:rPr lang="ko-KR" altLang="en-US" dirty="0" err="1" smtClean="0"/>
              <a:t>뷰로</a:t>
            </a:r>
            <a:r>
              <a:rPr lang="ko-KR" altLang="en-US" dirty="0" smtClean="0"/>
              <a:t> 출력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여러 가지 이벤트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143000" y="3656184"/>
          <a:ext cx="4218296" cy="2744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8296"/>
              </a:tblGrid>
              <a:tr h="2672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C06_Timer.java</a:t>
                      </a:r>
                      <a:endParaRPr lang="ko-KR" altLang="en-US" sz="1200" b="1" kern="1200" baseline="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70296">
                <a:tc>
                  <a:txBody>
                    <a:bodyPr/>
                    <a:lstStyle/>
                    <a:p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public class C06_Timer extends Activity {</a:t>
                      </a:r>
                    </a:p>
                    <a:p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int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value=0;</a:t>
                      </a:r>
                    </a:p>
                    <a:p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TextView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mText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;</a:t>
                      </a:r>
                    </a:p>
                    <a:p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public void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onCreate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(Bundle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savedInstanceState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 {</a:t>
                      </a:r>
                    </a:p>
                    <a:p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super.onCreate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savedInstanceState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setContentView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R.layout.timer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mText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=(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TextView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findViewById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R.id.text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mHandler.sendEmptyMessage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(0);</a:t>
                      </a:r>
                    </a:p>
                    <a:p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}</a:t>
                      </a:r>
                    </a:p>
                    <a:p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Handler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mHandler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new Handler() {</a:t>
                      </a:r>
                    </a:p>
                    <a:p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public void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handleMessage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(Message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msg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 {</a:t>
                      </a:r>
                    </a:p>
                    <a:p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value++;</a:t>
                      </a:r>
                    </a:p>
                    <a:p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mText.setText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("Value = " + value);</a:t>
                      </a:r>
                    </a:p>
                    <a:p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8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mHandler.sendEmptyMessageDelayed</a:t>
                      </a:r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(0,1000);</a:t>
                      </a:r>
                    </a:p>
                    <a:p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}</a:t>
                      </a:r>
                    </a:p>
                    <a:p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};</a:t>
                      </a:r>
                    </a:p>
                    <a:p>
                      <a:r>
                        <a:rPr lang="en-US" altLang="ko-KR" sz="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}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3656184"/>
            <a:ext cx="311467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1374654"/>
          </a:xfrm>
        </p:spPr>
        <p:txBody>
          <a:bodyPr/>
          <a:lstStyle/>
          <a:p>
            <a:r>
              <a:rPr lang="ko-KR" altLang="en-US" dirty="0" smtClean="0"/>
              <a:t>타이머 이벤트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핸들러로</a:t>
            </a:r>
            <a:r>
              <a:rPr lang="ko-KR" altLang="en-US" dirty="0" smtClean="0"/>
              <a:t> 메시지를 계속 보내어 타이머 구현</a:t>
            </a:r>
            <a:endParaRPr lang="en-US" altLang="ko-KR" dirty="0" smtClean="0"/>
          </a:p>
          <a:p>
            <a:pPr lvl="1"/>
            <a:r>
              <a:rPr lang="en-US" altLang="ko-KR" b="1" dirty="0" err="1" smtClean="0"/>
              <a:t>countDownTimer</a:t>
            </a:r>
            <a:r>
              <a:rPr lang="ko-KR" altLang="en-US" dirty="0" smtClean="0"/>
              <a:t>로도 역 카운트 구현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카운트다운 타이머 클래스 </a:t>
            </a:r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여러 가지 이벤트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676400" y="2362200"/>
            <a:ext cx="6248400" cy="5038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CountDownTimer</a:t>
            </a:r>
            <a:r>
              <a:rPr lang="en-US" altLang="ko-KR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(long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millisInFuture</a:t>
            </a:r>
            <a:r>
              <a:rPr lang="en-US" altLang="ko-KR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long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countDownInterval</a:t>
            </a:r>
            <a:r>
              <a:rPr lang="en-US" altLang="ko-KR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ko-KR" alt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510946" y="3581400"/>
          <a:ext cx="4218296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8296"/>
              </a:tblGrid>
              <a:tr h="2672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C06_Timer.java</a:t>
                      </a:r>
                      <a:endParaRPr lang="ko-KR" altLang="en-US" sz="1200" b="1" kern="1200" baseline="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70296">
                <a:tc>
                  <a:txBody>
                    <a:bodyPr/>
                    <a:lstStyle/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public class C06_Timer extends Activity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value=0;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TextView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mText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;</a:t>
                      </a:r>
                    </a:p>
                    <a:p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public void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onCreate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(Bundle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savedInstanceState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super.onCreate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savedInstanceState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setContentView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(R.layout.c06_timer);</a:t>
                      </a:r>
                    </a:p>
                    <a:p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mText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TextView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findViewById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R.id.text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new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CountDownTimer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(10 * 1000, 1000)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public void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onTick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(long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millisUntilFinished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value++;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mText.setText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("Value = " + value);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if (value == 5)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        cancel();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}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}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public void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onFinish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 { }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}.start();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}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}</a:t>
                      </a:r>
                      <a:endParaRPr lang="en-US" altLang="ko-KR" sz="800" b="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내용 개체 틀 1"/>
          <p:cNvSpPr txBox="1">
            <a:spLocks/>
          </p:cNvSpPr>
          <p:nvPr/>
        </p:nvSpPr>
        <p:spPr bwMode="auto">
          <a:xfrm>
            <a:off x="228600" y="3099538"/>
            <a:ext cx="8686800" cy="40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39750" marR="0" lvl="1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HY견고딕" pitchFamily="18" charset="-127"/>
                <a:cs typeface="+mn-cs"/>
              </a:rPr>
              <a:t>타이머 이벤트 예제 </a:t>
            </a:r>
            <a:r>
              <a:rPr kumimoji="0" lang="en-US" altLang="ko-KR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HY견고딕" pitchFamily="18" charset="-127"/>
                <a:cs typeface="+mn-cs"/>
              </a:rPr>
              <a:t>– 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HY견고딕" pitchFamily="18" charset="-127"/>
                <a:cs typeface="+mn-cs"/>
              </a:rPr>
              <a:t>C06_Timer.java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1317625"/>
          </a:xfrm>
          <a:ln>
            <a:noFill/>
          </a:ln>
        </p:spPr>
        <p:txBody>
          <a:bodyPr/>
          <a:lstStyle/>
          <a:p>
            <a:r>
              <a:rPr lang="ko-KR" altLang="en-US" dirty="0" smtClean="0"/>
              <a:t>이벤트 처리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콜백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재정의 예제 </a:t>
            </a:r>
            <a:r>
              <a:rPr lang="en-US" altLang="ko-KR" dirty="0" smtClean="0"/>
              <a:t>– </a:t>
            </a:r>
            <a:r>
              <a:rPr lang="en-US" altLang="ko-KR" b="1" dirty="0" smtClean="0"/>
              <a:t>C06_HandleEvent.java</a:t>
            </a:r>
          </a:p>
          <a:p>
            <a:pPr lvl="2"/>
            <a:r>
              <a:rPr lang="en-US" altLang="ko-KR" b="1" dirty="0" err="1" smtClean="0"/>
              <a:t>onTouchEvent</a:t>
            </a:r>
            <a:r>
              <a:rPr lang="ko-KR" altLang="en-US" dirty="0" smtClean="0"/>
              <a:t>를 받아 처리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sz="1300" dirty="0" smtClean="0"/>
              <a:t>    - </a:t>
            </a:r>
            <a:r>
              <a:rPr lang="ko-KR" altLang="en-US" sz="1300" dirty="0" smtClean="0"/>
              <a:t>화면을 손가락으로 터치하며 가장 손쉽게 발생시킬 수 있는 이벤트</a:t>
            </a:r>
            <a:endParaRPr lang="en-US" altLang="ko-KR" sz="1300" dirty="0" smtClean="0"/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이벤트 </a:t>
            </a:r>
            <a:r>
              <a:rPr lang="ko-KR" altLang="en-US" dirty="0" err="1" smtClean="0"/>
              <a:t>핸들러</a:t>
            </a:r>
            <a:endParaRPr lang="ko-KR" altLang="en-US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143000" y="2362200"/>
          <a:ext cx="4419600" cy="3185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600"/>
              </a:tblGrid>
              <a:tr h="2718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C06_HandleEvent.java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914135">
                <a:tc>
                  <a:txBody>
                    <a:bodyPr/>
                    <a:lstStyle/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public class C06_HandleEvent extends Activity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public void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onCreate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(Bundle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savedInstanceState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super.onCreate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savedInstanceState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View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vw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new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MyView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(this);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setContentView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vw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}</a:t>
                      </a:r>
                    </a:p>
                    <a:p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protected class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MyView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extends View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public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MyView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(Context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context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super(context);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}</a:t>
                      </a:r>
                    </a:p>
                    <a:p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public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boolean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onTouchEvent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MotionEvent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event)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super.onTouchEvent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(event);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if 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event.getAction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 ==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MotionEvent.ACTION_DOWN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Toast.makeText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(C06_HandleEvent.this,"Touch Event Received",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Toast.LENGTH_SHORT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).show();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return true;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}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return false;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}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}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}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49767" y="2362200"/>
            <a:ext cx="2608433" cy="386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3531000"/>
          </a:xfrm>
        </p:spPr>
        <p:txBody>
          <a:bodyPr/>
          <a:lstStyle/>
          <a:p>
            <a:r>
              <a:rPr lang="ko-KR" altLang="en-US" dirty="0" smtClean="0"/>
              <a:t>이벤트 처리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콜백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재정의 단점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메서드를</a:t>
            </a:r>
            <a:r>
              <a:rPr lang="ko-KR" altLang="en-US" dirty="0" smtClean="0"/>
              <a:t> 재정의하기 위해 반드시 슈퍼 클래스를 상속받아야 함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sz="1300" dirty="0" smtClean="0"/>
              <a:t>    - </a:t>
            </a:r>
            <a:r>
              <a:rPr lang="en-US" altLang="ko-KR" sz="1300" b="1" dirty="0" smtClean="0"/>
              <a:t>View</a:t>
            </a:r>
            <a:r>
              <a:rPr lang="ko-KR" altLang="en-US" sz="1300" dirty="0" smtClean="0"/>
              <a:t>의 </a:t>
            </a:r>
            <a:r>
              <a:rPr lang="en-US" altLang="ko-KR" sz="1300" b="1" dirty="0" err="1" smtClean="0"/>
              <a:t>onTouchEvent</a:t>
            </a:r>
            <a:r>
              <a:rPr lang="en-US" altLang="ko-KR" sz="1300" dirty="0" smtClean="0"/>
              <a:t> </a:t>
            </a:r>
            <a:r>
              <a:rPr lang="ko-KR" altLang="en-US" sz="1300" dirty="0" err="1" smtClean="0"/>
              <a:t>메서드를</a:t>
            </a:r>
            <a:r>
              <a:rPr lang="ko-KR" altLang="en-US" sz="1300" dirty="0" smtClean="0"/>
              <a:t> 수정할 수 없으므로 </a:t>
            </a:r>
            <a:r>
              <a:rPr lang="en-US" altLang="ko-KR" sz="1300" b="1" dirty="0" err="1" smtClean="0"/>
              <a:t>MyView</a:t>
            </a:r>
            <a:r>
              <a:rPr lang="ko-KR" altLang="en-US" sz="1300" dirty="0" smtClean="0"/>
              <a:t>를 파생시켜야 원하는 코드를 넣을 수 있음</a:t>
            </a:r>
            <a:endParaRPr lang="en-US" altLang="ko-KR" sz="1300" dirty="0" smtClean="0"/>
          </a:p>
          <a:p>
            <a:pPr lvl="2">
              <a:buNone/>
            </a:pPr>
            <a:r>
              <a:rPr lang="en-US" altLang="ko-KR" sz="1300" dirty="0" smtClean="0"/>
              <a:t>    - </a:t>
            </a:r>
            <a:r>
              <a:rPr lang="en-US" altLang="ko-KR" sz="1300" b="1" dirty="0" smtClean="0"/>
              <a:t>Button</a:t>
            </a:r>
            <a:r>
              <a:rPr lang="ko-KR" altLang="en-US" sz="1300" dirty="0" smtClean="0"/>
              <a:t>이나 </a:t>
            </a:r>
            <a:r>
              <a:rPr lang="en-US" altLang="ko-KR" sz="1300" b="1" dirty="0" err="1" smtClean="0"/>
              <a:t>TextView</a:t>
            </a:r>
            <a:r>
              <a:rPr lang="en-US" altLang="ko-KR" sz="1300" dirty="0" smtClean="0"/>
              <a:t> </a:t>
            </a:r>
            <a:r>
              <a:rPr lang="ko-KR" altLang="en-US" sz="1300" dirty="0" smtClean="0"/>
              <a:t>같은 </a:t>
            </a:r>
            <a:r>
              <a:rPr lang="ko-KR" altLang="en-US" sz="1300" dirty="0" err="1" smtClean="0"/>
              <a:t>위젯의</a:t>
            </a:r>
            <a:r>
              <a:rPr lang="ko-KR" altLang="en-US" sz="1300" dirty="0" smtClean="0"/>
              <a:t> 경우 이벤트를 처리하기 위해 </a:t>
            </a:r>
            <a:r>
              <a:rPr lang="en-US" altLang="ko-KR" sz="1300" b="1" dirty="0" err="1" smtClean="0"/>
              <a:t>MyButton</a:t>
            </a:r>
            <a:r>
              <a:rPr lang="en-US" altLang="ko-KR" sz="1300" b="1" dirty="0" smtClean="0"/>
              <a:t>, </a:t>
            </a:r>
            <a:r>
              <a:rPr lang="en-US" altLang="ko-KR" sz="1300" b="1" dirty="0" err="1" smtClean="0"/>
              <a:t>MyTextView</a:t>
            </a:r>
            <a:r>
              <a:rPr lang="en-US" altLang="ko-KR" sz="1300" dirty="0" smtClean="0"/>
              <a:t> </a:t>
            </a:r>
            <a:r>
              <a:rPr lang="ko-KR" altLang="en-US" sz="1300" dirty="0" smtClean="0"/>
              <a:t>클래스를 생성해야 함</a:t>
            </a:r>
            <a:endParaRPr lang="en-US" altLang="ko-KR" sz="1300" dirty="0" smtClean="0"/>
          </a:p>
          <a:p>
            <a:pPr lvl="2">
              <a:buNone/>
            </a:pPr>
            <a:r>
              <a:rPr lang="en-US" altLang="ko-KR" sz="1300" dirty="0" smtClean="0"/>
              <a:t>    - </a:t>
            </a:r>
            <a:r>
              <a:rPr lang="ko-KR" altLang="en-US" sz="1300" dirty="0" smtClean="0"/>
              <a:t>표준 </a:t>
            </a:r>
            <a:r>
              <a:rPr lang="ko-KR" altLang="en-US" sz="1300" dirty="0" err="1" smtClean="0"/>
              <a:t>위젯을</a:t>
            </a:r>
            <a:r>
              <a:rPr lang="ko-KR" altLang="en-US" sz="1300" dirty="0" smtClean="0"/>
              <a:t> 바로 사용하지 못하고 항상 한 단계를 더 거쳐야 함</a:t>
            </a:r>
            <a:endParaRPr lang="en-US" altLang="ko-KR" sz="1300" dirty="0" smtClean="0"/>
          </a:p>
          <a:p>
            <a:pPr lvl="2"/>
            <a:r>
              <a:rPr lang="ko-KR" altLang="en-US" dirty="0" smtClean="0"/>
              <a:t>프레임워크는 자주 발생하는 일반적인 이벤트에 대해서는 </a:t>
            </a:r>
            <a:r>
              <a:rPr lang="ko-KR" altLang="en-US" dirty="0" err="1" smtClean="0"/>
              <a:t>콜백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제공하나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이벤트에 대한 </a:t>
            </a:r>
            <a:r>
              <a:rPr lang="ko-KR" altLang="en-US" dirty="0" err="1" smtClean="0"/>
              <a:t>콜백이</a:t>
            </a:r>
            <a:r>
              <a:rPr lang="ko-KR" altLang="en-US" dirty="0" smtClean="0"/>
              <a:t> 다 정의되어 있지 않음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sz="1300" dirty="0" smtClean="0"/>
              <a:t>    - </a:t>
            </a:r>
            <a:r>
              <a:rPr lang="ko-KR" altLang="en-US" sz="1300" dirty="0" smtClean="0"/>
              <a:t>모든 이벤트에 대해 일일이 </a:t>
            </a:r>
            <a:r>
              <a:rPr lang="ko-KR" altLang="en-US" sz="1300" dirty="0" err="1" smtClean="0"/>
              <a:t>메서드를</a:t>
            </a:r>
            <a:r>
              <a:rPr lang="ko-KR" altLang="en-US" sz="1300" dirty="0" smtClean="0"/>
              <a:t> 다 정의하기 </a:t>
            </a:r>
            <a:r>
              <a:rPr lang="ko-KR" altLang="en-US" sz="1300" dirty="0" smtClean="0"/>
              <a:t>힘듦</a:t>
            </a:r>
            <a:endParaRPr lang="en-US" altLang="ko-KR" sz="1300" dirty="0" smtClean="0"/>
          </a:p>
          <a:p>
            <a:pPr lvl="2">
              <a:buNone/>
            </a:pPr>
            <a:r>
              <a:rPr lang="en-US" altLang="ko-KR" sz="1300" dirty="0" smtClean="0"/>
              <a:t>    - </a:t>
            </a:r>
            <a:r>
              <a:rPr lang="ko-KR" altLang="en-US" sz="1300" dirty="0" smtClean="0"/>
              <a:t>이벤트는 사용자가 정의할 수 있어 일반적인 처리 방법이라 볼 수 없음</a:t>
            </a:r>
            <a:endParaRPr lang="en-US" altLang="ko-KR" sz="1300" dirty="0" smtClean="0"/>
          </a:p>
          <a:p>
            <a:pPr lvl="2"/>
            <a:r>
              <a:rPr lang="ko-KR" altLang="en-US" dirty="0" smtClean="0"/>
              <a:t>확장성의 문제로 자주 사용하는 몇 가지 이벤트에만 제한적으로 적용함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이벤트 </a:t>
            </a:r>
            <a:r>
              <a:rPr lang="ko-KR" altLang="en-US" dirty="0" err="1" smtClean="0"/>
              <a:t>핸들러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1581861"/>
          </a:xfrm>
          <a:ln>
            <a:noFill/>
          </a:ln>
        </p:spPr>
        <p:txBody>
          <a:bodyPr/>
          <a:lstStyle/>
          <a:p>
            <a:r>
              <a:rPr lang="ko-KR" altLang="en-US" dirty="0" smtClean="0"/>
              <a:t>이벤트 처리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리스너</a:t>
            </a:r>
            <a:r>
              <a:rPr lang="ko-KR" altLang="en-US" dirty="0" smtClean="0"/>
              <a:t> 인터페이스 구현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err="1" smtClean="0"/>
              <a:t>리스너</a:t>
            </a:r>
            <a:r>
              <a:rPr lang="en-US" altLang="ko-KR" b="1" dirty="0" smtClean="0"/>
              <a:t>(Listener) :</a:t>
            </a:r>
            <a:r>
              <a:rPr lang="en-US" altLang="ko-KR" dirty="0" smtClean="0"/>
              <a:t> </a:t>
            </a:r>
            <a:r>
              <a:rPr lang="ko-KR" altLang="en-US" dirty="0" smtClean="0"/>
              <a:t>특정 이벤트를 처리하는 인터페이스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b="1" dirty="0" smtClean="0"/>
              <a:t>View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클래스의 </a:t>
            </a:r>
            <a:r>
              <a:rPr lang="ko-KR" altLang="en-US" dirty="0" err="1" smtClean="0"/>
              <a:t>이너</a:t>
            </a:r>
            <a:r>
              <a:rPr lang="ko-KR" altLang="en-US" dirty="0" smtClean="0"/>
              <a:t> 인터페이스로 정의되어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대응되는 이벤트를 받는 단 하나의 </a:t>
            </a:r>
            <a:r>
              <a:rPr lang="ko-KR" altLang="en-US" dirty="0" err="1" smtClean="0"/>
              <a:t>메서드가</a:t>
            </a:r>
            <a:r>
              <a:rPr lang="ko-KR" altLang="en-US" dirty="0" smtClean="0"/>
              <a:t> 선언되어 있음</a:t>
            </a:r>
            <a:endParaRPr lang="en-US" altLang="ko-KR" sz="1400" dirty="0" smtClean="0"/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이벤트 </a:t>
            </a:r>
            <a:r>
              <a:rPr lang="ko-KR" altLang="en-US" dirty="0" err="1" smtClean="0"/>
              <a:t>핸들러</a:t>
            </a:r>
            <a:endParaRPr lang="ko-KR" altLang="en-US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638869" y="2555544"/>
            <a:ext cx="6362131" cy="10338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OnTouchListener</a:t>
            </a:r>
            <a:r>
              <a:rPr lang="en-US" altLang="ko-KR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altLang="ko-KR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onTouch</a:t>
            </a:r>
            <a:r>
              <a:rPr lang="en-US" altLang="ko-KR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(View v,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MotionEvent</a:t>
            </a:r>
            <a:r>
              <a:rPr lang="en-US" altLang="ko-KR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event)</a:t>
            </a:r>
          </a:p>
          <a:p>
            <a:pPr lvl="1"/>
            <a:r>
              <a:rPr lang="en-US" altLang="ko-KR" sz="1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OnKeyListener</a:t>
            </a:r>
            <a:r>
              <a:rPr lang="en-US" altLang="ko-KR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altLang="ko-KR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onKey</a:t>
            </a:r>
            <a:r>
              <a:rPr lang="en-US" altLang="ko-KR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(View v,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keyCode</a:t>
            </a:r>
            <a:r>
              <a:rPr lang="en-US" altLang="ko-KR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KeyEvent</a:t>
            </a:r>
            <a:r>
              <a:rPr lang="en-US" altLang="ko-KR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event)</a:t>
            </a:r>
          </a:p>
          <a:p>
            <a:pPr lvl="1"/>
            <a:r>
              <a:rPr lang="en-US" altLang="ko-KR" sz="1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OnClickListener</a:t>
            </a:r>
            <a:r>
              <a:rPr lang="en-US" altLang="ko-KR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 void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onClick</a:t>
            </a:r>
            <a:r>
              <a:rPr lang="en-US" altLang="ko-KR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(View v)</a:t>
            </a:r>
          </a:p>
          <a:p>
            <a:pPr lvl="1"/>
            <a:r>
              <a:rPr lang="en-US" altLang="ko-KR" sz="1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OnLongClickListener</a:t>
            </a:r>
            <a:r>
              <a:rPr lang="en-US" altLang="ko-KR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altLang="ko-KR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onLongClick</a:t>
            </a:r>
            <a:r>
              <a:rPr lang="en-US" altLang="ko-KR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(View v)</a:t>
            </a:r>
          </a:p>
          <a:p>
            <a:pPr lvl="1"/>
            <a:r>
              <a:rPr lang="en-US" altLang="ko-KR" sz="1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OnFocusChangeListener</a:t>
            </a:r>
            <a:r>
              <a:rPr lang="en-US" altLang="ko-KR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 void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onFocusChange</a:t>
            </a:r>
            <a:r>
              <a:rPr lang="en-US" altLang="ko-KR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(View v,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altLang="ko-KR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hasFocus</a:t>
            </a:r>
            <a:r>
              <a:rPr lang="en-US" altLang="ko-KR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ko-KR" alt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 bwMode="auto">
          <a:xfrm>
            <a:off x="228600" y="3678211"/>
            <a:ext cx="8686800" cy="1794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809625" marR="0" lvl="2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HY견고딕" pitchFamily="18" charset="-127"/>
                <a:cs typeface="+mn-cs"/>
              </a:rPr>
              <a:t>내부 인터페이스로 </a:t>
            </a:r>
            <a:r>
              <a:rPr kumimoji="0" lang="ko-KR" altLang="en-US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HY견고딕" pitchFamily="18" charset="-127"/>
                <a:cs typeface="+mn-cs"/>
              </a:rPr>
              <a:t>리스너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HY견고딕" pitchFamily="18" charset="-127"/>
                <a:cs typeface="+mn-cs"/>
              </a:rPr>
              <a:t> 인터페이스가 선언되며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HY견고딕" pitchFamily="18" charset="-127"/>
                <a:cs typeface="+mn-cs"/>
              </a:rPr>
              <a:t>, </a:t>
            </a:r>
            <a:r>
              <a:rPr kumimoji="0" lang="ko-KR" altLang="en-US" sz="1500" dirty="0" smtClean="0">
                <a:latin typeface="Times New Roman" pitchFamily="18" charset="0"/>
                <a:ea typeface="HY견고딕" pitchFamily="18" charset="-127"/>
              </a:rPr>
              <a:t>이 인터페이스는 </a:t>
            </a:r>
            <a:r>
              <a:rPr kumimoji="0" lang="en-US" altLang="ko-KR" sz="1500" b="1" dirty="0" smtClean="0">
                <a:latin typeface="Times New Roman" pitchFamily="18" charset="0"/>
                <a:ea typeface="HY견고딕" pitchFamily="18" charset="-127"/>
              </a:rPr>
              <a:t>“</a:t>
            </a:r>
            <a:r>
              <a:rPr kumimoji="0" lang="ko-KR" altLang="en-US" sz="1500" dirty="0" smtClean="0">
                <a:latin typeface="Times New Roman" pitchFamily="18" charset="0"/>
                <a:ea typeface="HY견고딕" pitchFamily="18" charset="-127"/>
              </a:rPr>
              <a:t>이벤트 </a:t>
            </a:r>
            <a:r>
              <a:rPr kumimoji="0" lang="ko-KR" altLang="en-US" sz="1500" dirty="0" err="1" smtClean="0">
                <a:latin typeface="Times New Roman" pitchFamily="18" charset="0"/>
                <a:ea typeface="HY견고딕" pitchFamily="18" charset="-127"/>
              </a:rPr>
              <a:t>핸들러</a:t>
            </a:r>
            <a:r>
              <a:rPr kumimoji="0" lang="en-US" altLang="ko-KR" sz="1500" b="1" dirty="0" smtClean="0">
                <a:latin typeface="Times New Roman" pitchFamily="18" charset="0"/>
                <a:ea typeface="HY견고딕" pitchFamily="18" charset="-127"/>
              </a:rPr>
              <a:t>”</a:t>
            </a:r>
            <a:r>
              <a:rPr kumimoji="0" lang="ko-KR" altLang="en-US" sz="1500" dirty="0" smtClean="0">
                <a:latin typeface="Times New Roman" pitchFamily="18" charset="0"/>
                <a:ea typeface="HY견고딕" pitchFamily="18" charset="-127"/>
              </a:rPr>
              <a:t>라 부르는 추상 메서드를 포함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HY견고딕" pitchFamily="18" charset="-127"/>
              <a:cs typeface="+mn-cs"/>
            </a:endParaRPr>
          </a:p>
          <a:p>
            <a:pPr marL="809625" marR="0" lvl="2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HY견고딕" pitchFamily="18" charset="-127"/>
                <a:cs typeface="+mn-cs"/>
              </a:rPr>
              <a:t>    </a:t>
            </a:r>
            <a:r>
              <a:rPr kumimoji="0" lang="en-US" altLang="ko-K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HY견고딕" pitchFamily="18" charset="-127"/>
                <a:cs typeface="+mn-cs"/>
              </a:rPr>
              <a:t>- </a:t>
            </a:r>
            <a:r>
              <a:rPr kumimoji="0" lang="ko-KR" alt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HY견고딕" pitchFamily="18" charset="-127"/>
                <a:cs typeface="+mn-cs"/>
              </a:rPr>
              <a:t>특정 이벤트를 처리하는 </a:t>
            </a:r>
            <a:r>
              <a:rPr kumimoji="0" lang="ko-KR" altLang="en-US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HY견고딕" pitchFamily="18" charset="-127"/>
                <a:cs typeface="+mn-cs"/>
              </a:rPr>
              <a:t>핸들러의</a:t>
            </a:r>
            <a:r>
              <a:rPr kumimoji="0" lang="ko-KR" alt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HY견고딕" pitchFamily="18" charset="-127"/>
                <a:cs typeface="+mn-cs"/>
              </a:rPr>
              <a:t> 원형만 강제함</a:t>
            </a:r>
            <a:endParaRPr kumimoji="0" lang="en-US" altLang="ko-KR" sz="1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HY견고딕" pitchFamily="18" charset="-127"/>
              <a:cs typeface="+mn-cs"/>
            </a:endParaRPr>
          </a:p>
          <a:p>
            <a:pPr marL="809625" marR="0" lvl="2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pPr>
            <a:r>
              <a:rPr kumimoji="0" lang="ko-KR" altLang="en-US" sz="1500" dirty="0" smtClean="0">
                <a:latin typeface="Times New Roman" pitchFamily="18" charset="0"/>
                <a:ea typeface="HY견고딕" pitchFamily="18" charset="-127"/>
              </a:rPr>
              <a:t>이벤트 처리 시 </a:t>
            </a:r>
            <a:r>
              <a:rPr kumimoji="0" lang="ko-KR" altLang="en-US" sz="1500" dirty="0" err="1" smtClean="0">
                <a:latin typeface="Times New Roman" pitchFamily="18" charset="0"/>
                <a:ea typeface="HY견고딕" pitchFamily="18" charset="-127"/>
              </a:rPr>
              <a:t>리스터를</a:t>
            </a:r>
            <a:r>
              <a:rPr kumimoji="0" lang="ko-KR" altLang="en-US" sz="1500" dirty="0" smtClean="0">
                <a:latin typeface="Times New Roman" pitchFamily="18" charset="0"/>
                <a:ea typeface="HY견고딕" pitchFamily="18" charset="-127"/>
              </a:rPr>
              <a:t> 구현하는 클래스를 선언</a:t>
            </a:r>
            <a:r>
              <a:rPr kumimoji="0" lang="en-US" altLang="ko-KR" sz="1500" dirty="0" smtClean="0">
                <a:latin typeface="Times New Roman" pitchFamily="18" charset="0"/>
                <a:ea typeface="HY견고딕" pitchFamily="18" charset="-127"/>
              </a:rPr>
              <a:t>, </a:t>
            </a:r>
            <a:r>
              <a:rPr kumimoji="0" lang="ko-KR" altLang="en-US" sz="1500" dirty="0" smtClean="0">
                <a:latin typeface="Times New Roman" pitchFamily="18" charset="0"/>
                <a:ea typeface="HY견고딕" pitchFamily="18" charset="-127"/>
              </a:rPr>
              <a:t>추상 </a:t>
            </a:r>
            <a:r>
              <a:rPr kumimoji="0" lang="ko-KR" altLang="en-US" sz="1500" dirty="0" err="1" smtClean="0">
                <a:latin typeface="Times New Roman" pitchFamily="18" charset="0"/>
                <a:ea typeface="HY견고딕" pitchFamily="18" charset="-127"/>
              </a:rPr>
              <a:t>메서드인</a:t>
            </a:r>
            <a:r>
              <a:rPr kumimoji="0" lang="ko-KR" altLang="en-US" sz="1500" dirty="0" smtClean="0">
                <a:latin typeface="Times New Roman" pitchFamily="18" charset="0"/>
                <a:ea typeface="HY견고딕" pitchFamily="18" charset="-127"/>
              </a:rPr>
              <a:t> </a:t>
            </a:r>
            <a:r>
              <a:rPr kumimoji="0" lang="ko-KR" altLang="en-US" sz="1500" dirty="0" err="1" smtClean="0">
                <a:latin typeface="Times New Roman" pitchFamily="18" charset="0"/>
                <a:ea typeface="HY견고딕" pitchFamily="18" charset="-127"/>
              </a:rPr>
              <a:t>핸들러를</a:t>
            </a:r>
            <a:r>
              <a:rPr kumimoji="0" lang="ko-KR" altLang="en-US" sz="1500" dirty="0" smtClean="0">
                <a:latin typeface="Times New Roman" pitchFamily="18" charset="0"/>
                <a:ea typeface="HY견고딕" pitchFamily="18" charset="-127"/>
              </a:rPr>
              <a:t> 구체적으로 구현 </a:t>
            </a:r>
            <a:endParaRPr kumimoji="0" lang="en-US" altLang="ko-KR" sz="1500" dirty="0" smtClean="0">
              <a:latin typeface="Times New Roman" pitchFamily="18" charset="0"/>
              <a:ea typeface="HY견고딕" pitchFamily="18" charset="-127"/>
            </a:endParaRPr>
          </a:p>
          <a:p>
            <a:pPr marL="809625" marR="0" lvl="2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HY견고딕" pitchFamily="18" charset="-127"/>
                <a:cs typeface="+mn-cs"/>
              </a:rPr>
              <a:t>리스너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HY견고딕" pitchFamily="18" charset="-127"/>
                <a:cs typeface="+mn-cs"/>
              </a:rPr>
              <a:t> 구현 후 이벤트와 </a:t>
            </a:r>
            <a:r>
              <a:rPr kumimoji="0" lang="ko-KR" altLang="en-US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HY견고딕" pitchFamily="18" charset="-127"/>
                <a:cs typeface="+mn-cs"/>
              </a:rPr>
              <a:t>리스터를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HY견고딕" pitchFamily="18" charset="-127"/>
                <a:cs typeface="+mn-cs"/>
              </a:rPr>
              <a:t> 연결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HY견고딕" pitchFamily="18" charset="-127"/>
              <a:cs typeface="+mn-cs"/>
            </a:endParaRPr>
          </a:p>
          <a:p>
            <a:pPr marL="809625" marR="0" lvl="2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pPr>
            <a:r>
              <a:rPr kumimoji="0" lang="ko-KR" altLang="en-US" sz="1500" noProof="0" dirty="0" smtClean="0">
                <a:latin typeface="Times New Roman" pitchFamily="18" charset="0"/>
                <a:ea typeface="HY견고딕" pitchFamily="18" charset="-127"/>
              </a:rPr>
              <a:t>등록 </a:t>
            </a:r>
            <a:r>
              <a:rPr kumimoji="0" lang="ko-KR" altLang="en-US" sz="1500" noProof="0" dirty="0" err="1" smtClean="0">
                <a:latin typeface="Times New Roman" pitchFamily="18" charset="0"/>
                <a:ea typeface="HY견고딕" pitchFamily="18" charset="-127"/>
              </a:rPr>
              <a:t>메서드</a:t>
            </a:r>
            <a:r>
              <a:rPr kumimoji="0" lang="ko-KR" altLang="en-US" sz="1500" noProof="0" dirty="0" smtClean="0">
                <a:latin typeface="Times New Roman" pitchFamily="18" charset="0"/>
                <a:ea typeface="HY견고딕" pitchFamily="18" charset="-127"/>
              </a:rPr>
              <a:t> </a:t>
            </a:r>
            <a:r>
              <a:rPr kumimoji="0" lang="en-US" altLang="ko-KR" sz="1500" noProof="0" dirty="0" smtClean="0">
                <a:latin typeface="Times New Roman" pitchFamily="18" charset="0"/>
                <a:ea typeface="HY견고딕" pitchFamily="18" charset="-127"/>
              </a:rPr>
              <a:t>: </a:t>
            </a:r>
            <a:r>
              <a:rPr kumimoji="0" lang="ko-KR" altLang="en-US" sz="1500" noProof="0" dirty="0" smtClean="0">
                <a:latin typeface="Times New Roman" pitchFamily="18" charset="0"/>
                <a:ea typeface="HY견고딕" pitchFamily="18" charset="-127"/>
              </a:rPr>
              <a:t>이름은 </a:t>
            </a:r>
            <a:r>
              <a:rPr kumimoji="0" lang="en-US" altLang="ko-KR" sz="1500" b="1" noProof="0" dirty="0" smtClean="0">
                <a:latin typeface="Times New Roman" pitchFamily="18" charset="0"/>
                <a:ea typeface="HY견고딕" pitchFamily="18" charset="-127"/>
              </a:rPr>
              <a:t>“set</a:t>
            </a:r>
            <a:r>
              <a:rPr kumimoji="0" lang="ko-KR" altLang="en-US" sz="1500" noProof="0" dirty="0" err="1" smtClean="0">
                <a:latin typeface="Times New Roman" pitchFamily="18" charset="0"/>
                <a:ea typeface="HY견고딕" pitchFamily="18" charset="-127"/>
              </a:rPr>
              <a:t>리스너</a:t>
            </a:r>
            <a:r>
              <a:rPr kumimoji="0" lang="en-US" altLang="ko-KR" sz="1500" b="1" noProof="0" dirty="0" smtClean="0">
                <a:latin typeface="Times New Roman" pitchFamily="18" charset="0"/>
                <a:ea typeface="HY견고딕" pitchFamily="18" charset="-127"/>
              </a:rPr>
              <a:t>”</a:t>
            </a:r>
            <a:r>
              <a:rPr kumimoji="0" lang="ko-KR" altLang="en-US" sz="1500" noProof="0" dirty="0" smtClean="0">
                <a:latin typeface="Times New Roman" pitchFamily="18" charset="0"/>
                <a:ea typeface="HY견고딕" pitchFamily="18" charset="-127"/>
              </a:rPr>
              <a:t>의 형식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HY견고딕" pitchFamily="18" charset="-127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38869" y="5453416"/>
            <a:ext cx="6362131" cy="10975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setOnTouchListener</a:t>
            </a:r>
            <a:r>
              <a:rPr lang="en-US" altLang="ko-KR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View.OnTouchListener</a:t>
            </a:r>
            <a:r>
              <a:rPr lang="en-US" altLang="ko-KR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l)</a:t>
            </a:r>
          </a:p>
          <a:p>
            <a:pPr lvl="1"/>
            <a:r>
              <a:rPr lang="en-US" altLang="ko-KR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setOnKeyListener</a:t>
            </a:r>
            <a:r>
              <a:rPr lang="en-US" altLang="ko-KR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View.OnKeyListener</a:t>
            </a:r>
            <a:r>
              <a:rPr lang="en-US" altLang="ko-KR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l)</a:t>
            </a:r>
          </a:p>
          <a:p>
            <a:pPr lvl="1"/>
            <a:r>
              <a:rPr lang="en-US" altLang="ko-KR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setOnClickListener</a:t>
            </a:r>
            <a:r>
              <a:rPr lang="en-US" altLang="ko-KR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View.OnClickListener</a:t>
            </a:r>
            <a:r>
              <a:rPr lang="en-US" altLang="ko-KR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l)</a:t>
            </a:r>
          </a:p>
          <a:p>
            <a:pPr lvl="1"/>
            <a:r>
              <a:rPr lang="en-US" altLang="ko-KR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setOnLongClickListener</a:t>
            </a:r>
            <a:r>
              <a:rPr lang="en-US" altLang="ko-KR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View.OnLongClickListener</a:t>
            </a:r>
            <a:r>
              <a:rPr lang="en-US" altLang="ko-KR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l)</a:t>
            </a:r>
          </a:p>
          <a:p>
            <a:pPr lvl="1"/>
            <a:r>
              <a:rPr lang="en-US" altLang="ko-KR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setOnFocusChangeListener</a:t>
            </a:r>
            <a:r>
              <a:rPr lang="en-US" altLang="ko-KR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View.OnFocusChangeListener</a:t>
            </a:r>
            <a:r>
              <a:rPr lang="en-US" altLang="ko-KR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l)</a:t>
            </a:r>
            <a:endParaRPr lang="ko-KR" alt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719561"/>
          </a:xfrm>
        </p:spPr>
        <p:txBody>
          <a:bodyPr/>
          <a:lstStyle/>
          <a:p>
            <a:r>
              <a:rPr lang="ko-KR" altLang="en-US" dirty="0" smtClean="0"/>
              <a:t>이벤트 처리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리스너</a:t>
            </a:r>
            <a:r>
              <a:rPr lang="ko-KR" altLang="en-US" dirty="0" smtClean="0"/>
              <a:t> 인터페이스 구현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– </a:t>
            </a:r>
            <a:r>
              <a:rPr lang="en-US" altLang="ko-KR" b="1" dirty="0" smtClean="0"/>
              <a:t>C06_HandleEvent.java</a:t>
            </a:r>
            <a:r>
              <a:rPr lang="ko-KR" altLang="en-US" dirty="0" smtClean="0"/>
              <a:t>에 포함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이벤트 </a:t>
            </a:r>
            <a:r>
              <a:rPr lang="ko-KR" altLang="en-US" dirty="0" err="1" smtClean="0"/>
              <a:t>핸들러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209800" y="1752600"/>
          <a:ext cx="4419600" cy="3289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600"/>
              </a:tblGrid>
              <a:tr h="2718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C06_HandleEvent.java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914135">
                <a:tc>
                  <a:txBody>
                    <a:bodyPr/>
                    <a:lstStyle/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public class C06_HandleEvent extends Activity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public void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onCreate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(Bundle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savedInstanceState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super.onCreate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savedInstanceState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View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vw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new View(this);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// 3.</a:t>
                      </a:r>
                      <a:r>
                        <a:rPr lang="ko-KR" altLang="en-US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리스너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등록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vw.setOnTouchListener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TouchListener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setContentView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vw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}</a:t>
                      </a:r>
                    </a:p>
                    <a:p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// 1.</a:t>
                      </a:r>
                      <a:r>
                        <a:rPr lang="ko-KR" altLang="en-US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리스너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구현 클래스 선언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class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TouchListenerClass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implements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View.OnTouchListener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public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boolean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onTouch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(View v,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MotionEvent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event)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if 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event.getAction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 ==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MotionEvent.ACTION_DOWN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Toast.makeText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(C06_HandleEvent.this,"Touch Event Received",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Toast.LENGTH_SHORT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).show();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return true;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}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return false;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}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}</a:t>
                      </a:r>
                    </a:p>
                    <a:p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// 2.</a:t>
                      </a:r>
                      <a:r>
                        <a:rPr lang="ko-KR" altLang="en-US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리스너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객체 생성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TouchListenerClass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TouchListener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new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TouchListenerClass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}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3533492"/>
          </a:xfrm>
          <a:ln>
            <a:noFill/>
          </a:ln>
        </p:spPr>
        <p:txBody>
          <a:bodyPr/>
          <a:lstStyle/>
          <a:p>
            <a:r>
              <a:rPr lang="ko-KR" altLang="en-US" dirty="0" smtClean="0"/>
              <a:t>이벤트 처리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리스너</a:t>
            </a:r>
            <a:r>
              <a:rPr lang="ko-KR" altLang="en-US" dirty="0" smtClean="0"/>
              <a:t> 인터페이스 구현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리스너로</a:t>
            </a:r>
            <a:r>
              <a:rPr lang="ko-KR" altLang="en-US" dirty="0" smtClean="0"/>
              <a:t> 이벤트 처리 절차</a:t>
            </a:r>
            <a:r>
              <a:rPr lang="en-US" altLang="ko-KR" dirty="0" smtClean="0"/>
              <a:t> </a:t>
            </a:r>
            <a:r>
              <a:rPr lang="ko-KR" altLang="en-US" dirty="0" smtClean="0"/>
              <a:t>요약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sz="1300" dirty="0" smtClean="0"/>
              <a:t>    - </a:t>
            </a:r>
            <a:r>
              <a:rPr lang="ko-KR" altLang="en-US" sz="1300" dirty="0" err="1" smtClean="0"/>
              <a:t>리스너를</a:t>
            </a:r>
            <a:r>
              <a:rPr lang="ko-KR" altLang="en-US" sz="1300" dirty="0" smtClean="0"/>
              <a:t> 상속받는 클래스를 선언하고 추상 </a:t>
            </a:r>
            <a:r>
              <a:rPr lang="ko-KR" altLang="en-US" sz="1300" dirty="0" err="1" smtClean="0"/>
              <a:t>메서드를</a:t>
            </a:r>
            <a:r>
              <a:rPr lang="ko-KR" altLang="en-US" sz="1300" dirty="0" smtClean="0"/>
              <a:t> 구현</a:t>
            </a:r>
            <a:endParaRPr lang="en-US" altLang="ko-KR" sz="1300" dirty="0" smtClean="0"/>
          </a:p>
          <a:p>
            <a:pPr lvl="2">
              <a:buNone/>
            </a:pPr>
            <a:r>
              <a:rPr lang="en-US" altLang="ko-KR" sz="1300" dirty="0" smtClean="0"/>
              <a:t>    - </a:t>
            </a:r>
            <a:r>
              <a:rPr lang="ko-KR" altLang="en-US" sz="1300" dirty="0" err="1" smtClean="0"/>
              <a:t>리스너</a:t>
            </a:r>
            <a:r>
              <a:rPr lang="ko-KR" altLang="en-US" sz="1300" dirty="0" smtClean="0"/>
              <a:t> 객체 </a:t>
            </a:r>
            <a:r>
              <a:rPr lang="en-US" altLang="ko-KR" sz="1300" b="1" dirty="0" err="1" smtClean="0"/>
              <a:t>TouchListener</a:t>
            </a:r>
            <a:r>
              <a:rPr lang="ko-KR" altLang="en-US" sz="1300" dirty="0" smtClean="0"/>
              <a:t>를 선언 및 생성</a:t>
            </a:r>
            <a:endParaRPr lang="en-US" altLang="ko-KR" sz="1300" dirty="0" smtClean="0"/>
          </a:p>
          <a:p>
            <a:pPr lvl="2">
              <a:buNone/>
            </a:pPr>
            <a:r>
              <a:rPr lang="en-US" altLang="ko-KR" sz="1300" dirty="0" smtClean="0"/>
              <a:t>    - </a:t>
            </a:r>
            <a:r>
              <a:rPr lang="ko-KR" altLang="en-US" sz="1300" dirty="0" smtClean="0"/>
              <a:t>준비된 </a:t>
            </a:r>
            <a:r>
              <a:rPr lang="ko-KR" altLang="en-US" sz="1300" dirty="0" err="1" smtClean="0"/>
              <a:t>리스너</a:t>
            </a:r>
            <a:r>
              <a:rPr lang="ko-KR" altLang="en-US" sz="1300" dirty="0" smtClean="0"/>
              <a:t> 객체를 </a:t>
            </a:r>
            <a:r>
              <a:rPr lang="ko-KR" altLang="en-US" sz="1300" dirty="0" err="1" smtClean="0"/>
              <a:t>뷰의</a:t>
            </a:r>
            <a:r>
              <a:rPr lang="ko-KR" altLang="en-US" sz="1300" dirty="0" smtClean="0"/>
              <a:t> 이벤트와 연결</a:t>
            </a:r>
            <a:endParaRPr lang="en-US" altLang="ko-KR" sz="1300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err="1" smtClean="0"/>
              <a:t>리스너</a:t>
            </a:r>
            <a:r>
              <a:rPr lang="ko-KR" altLang="en-US" dirty="0" smtClean="0"/>
              <a:t> 인터페이스의 특징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인터페이스일 뿐이므로 임의의 클래스를 구현할 수 있음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sz="1300" dirty="0" smtClean="0"/>
              <a:t>    - </a:t>
            </a:r>
            <a:r>
              <a:rPr lang="en-US" altLang="ko-KR" sz="1300" b="1" dirty="0" smtClean="0"/>
              <a:t>View</a:t>
            </a:r>
            <a:r>
              <a:rPr lang="ko-KR" altLang="en-US" sz="1300" dirty="0" smtClean="0"/>
              <a:t>를 상속받을 필요 없으며 </a:t>
            </a:r>
            <a:r>
              <a:rPr lang="ko-KR" altLang="en-US" sz="1300" dirty="0" err="1" smtClean="0"/>
              <a:t>위젯에도</a:t>
            </a:r>
            <a:r>
              <a:rPr lang="ko-KR" altLang="en-US" sz="1300" dirty="0" smtClean="0"/>
              <a:t> 이벤트 처리가 가능</a:t>
            </a:r>
            <a:endParaRPr lang="en-US" altLang="ko-KR" sz="1300" dirty="0" smtClean="0"/>
          </a:p>
          <a:p>
            <a:pPr lvl="2"/>
            <a:r>
              <a:rPr lang="ko-KR" altLang="en-US" dirty="0" smtClean="0"/>
              <a:t>인터페이스 구현을 위해 별도의 클래스를 하나 더 선언해야 함</a:t>
            </a:r>
            <a:endParaRPr lang="en-US" altLang="ko-KR" sz="1400" dirty="0" smtClean="0"/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이벤트 </a:t>
            </a:r>
            <a:r>
              <a:rPr lang="ko-KR" altLang="en-US" dirty="0" err="1" smtClean="0"/>
              <a:t>핸들러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2043394"/>
          </a:xfrm>
        </p:spPr>
        <p:txBody>
          <a:bodyPr/>
          <a:lstStyle/>
          <a:p>
            <a:r>
              <a:rPr lang="ko-KR" altLang="en-US" dirty="0" smtClean="0"/>
              <a:t>이벤트 처리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액티비티가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구현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액티비티는</a:t>
            </a:r>
            <a:r>
              <a:rPr lang="ko-KR" altLang="en-US" dirty="0" smtClean="0"/>
              <a:t> </a:t>
            </a:r>
            <a:r>
              <a:rPr lang="en-US" altLang="ko-KR" b="1" dirty="0" smtClean="0"/>
              <a:t>Activity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상속받으나 인터페이스는 개수에 상관없이 상속받을 수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선언문에서 인터페이스를 상속받고 본체에 </a:t>
            </a:r>
            <a:r>
              <a:rPr lang="ko-KR" altLang="en-US" dirty="0" err="1" smtClean="0"/>
              <a:t>핸들러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정의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err="1" smtClean="0"/>
              <a:t>액티비티가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구현 예제 </a:t>
            </a:r>
            <a:r>
              <a:rPr lang="en-US" altLang="ko-KR" dirty="0" smtClean="0"/>
              <a:t>– </a:t>
            </a:r>
            <a:r>
              <a:rPr lang="en-US" altLang="ko-KR" b="1" dirty="0" smtClean="0"/>
              <a:t>C06_HandleEvent</a:t>
            </a:r>
            <a:r>
              <a:rPr lang="ko-KR" altLang="en-US" dirty="0" smtClean="0"/>
              <a:t>에 포함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이벤트 </a:t>
            </a:r>
            <a:r>
              <a:rPr lang="ko-KR" altLang="en-US" dirty="0" err="1" smtClean="0"/>
              <a:t>핸들러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209800" y="3029575"/>
          <a:ext cx="4419600" cy="2293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600"/>
              </a:tblGrid>
              <a:tr h="2380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C06_HandleEvent.java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49456">
                <a:tc>
                  <a:txBody>
                    <a:bodyPr/>
                    <a:lstStyle/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public class C06_HandleEvent extends Activity implements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View.OnTouchListener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public void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onCreate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(Bundle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savedInstanceState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super.onCreate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savedInstanceState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View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vw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new View(this);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vw.setOnTouchListener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(this);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setContentView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vw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}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public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boolean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onTouch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(View v,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MotionEvent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event)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if 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event.getAction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 ==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MotionEvent.ACTION_DOWN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 {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Toast.makeText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this,"Touch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Event Received",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Toast.LENGTH_SHORT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).show();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return true;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}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return false;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}</a:t>
                      </a:r>
                    </a:p>
                    <a:p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}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내용 개체 틀 1"/>
          <p:cNvSpPr txBox="1">
            <a:spLocks/>
          </p:cNvSpPr>
          <p:nvPr/>
        </p:nvSpPr>
        <p:spPr bwMode="auto">
          <a:xfrm>
            <a:off x="228600" y="5384180"/>
            <a:ext cx="8686800" cy="1262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39750" marR="0" lvl="1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HY견고딕" pitchFamily="18" charset="-127"/>
                <a:cs typeface="+mn-cs"/>
              </a:rPr>
              <a:t>액티비티가</a:t>
            </a:r>
            <a:r>
              <a:rPr kumimoji="0" lang="ko-KR" alt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HY견고딕" pitchFamily="18" charset="-127"/>
                <a:cs typeface="+mn-cs"/>
              </a:rPr>
              <a:t> </a:t>
            </a:r>
            <a:r>
              <a:rPr kumimoji="0" lang="ko-KR" altLang="en-US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HY견고딕" pitchFamily="18" charset="-127"/>
                <a:cs typeface="+mn-cs"/>
              </a:rPr>
              <a:t>리스너를</a:t>
            </a:r>
            <a:r>
              <a:rPr kumimoji="0" lang="ko-KR" alt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HY견고딕" pitchFamily="18" charset="-127"/>
                <a:cs typeface="+mn-cs"/>
              </a:rPr>
              <a:t> 구현하는 경우의 특징</a:t>
            </a:r>
            <a:endParaRPr kumimoji="0" lang="en-US" altLang="ko-KR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HY견고딕" pitchFamily="18" charset="-127"/>
              <a:cs typeface="+mn-cs"/>
            </a:endParaRPr>
          </a:p>
          <a:p>
            <a:pPr marL="809625" marR="0" lvl="2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HY견고딕" pitchFamily="18" charset="-127"/>
                <a:cs typeface="+mn-cs"/>
              </a:rPr>
              <a:t>별도의 클래스 선언이 필요 없으며 </a:t>
            </a:r>
            <a:r>
              <a:rPr kumimoji="0" lang="ko-KR" altLang="en-US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HY견고딕" pitchFamily="18" charset="-127"/>
                <a:cs typeface="+mn-cs"/>
              </a:rPr>
              <a:t>리스너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HY견고딕" pitchFamily="18" charset="-127"/>
                <a:cs typeface="+mn-cs"/>
              </a:rPr>
              <a:t> 객체의 생성도 필요 없음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HY견고딕" pitchFamily="18" charset="-127"/>
              <a:cs typeface="+mn-cs"/>
            </a:endParaRPr>
          </a:p>
          <a:p>
            <a:pPr marL="809625" marR="0" lvl="2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HY견고딕" pitchFamily="18" charset="-127"/>
                <a:cs typeface="+mn-cs"/>
              </a:rPr>
              <a:t>    - </a:t>
            </a:r>
            <a:r>
              <a:rPr kumimoji="0" lang="ko-KR" altLang="en-US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HY견고딕" pitchFamily="18" charset="-127"/>
                <a:cs typeface="+mn-cs"/>
              </a:rPr>
              <a:t>메서드</a:t>
            </a:r>
            <a:r>
              <a:rPr kumimoji="0" lang="ko-KR" alt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HY견고딕" pitchFamily="18" charset="-127"/>
                <a:cs typeface="+mn-cs"/>
              </a:rPr>
              <a:t> 구현 후 </a:t>
            </a:r>
            <a:r>
              <a:rPr kumimoji="0" lang="en-US" altLang="ko-KR" sz="1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HY견고딕" pitchFamily="18" charset="-127"/>
                <a:cs typeface="+mn-cs"/>
              </a:rPr>
              <a:t>this</a:t>
            </a:r>
            <a:r>
              <a:rPr kumimoji="0" lang="ko-KR" alt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HY견고딕" pitchFamily="18" charset="-127"/>
                <a:cs typeface="+mn-cs"/>
              </a:rPr>
              <a:t>를 등록 </a:t>
            </a:r>
            <a:r>
              <a:rPr kumimoji="0" lang="ko-KR" altLang="en-US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HY견고딕" pitchFamily="18" charset="-127"/>
                <a:cs typeface="+mn-cs"/>
              </a:rPr>
              <a:t>메서드로</a:t>
            </a:r>
            <a:r>
              <a:rPr kumimoji="0" lang="ko-KR" alt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HY견고딕" pitchFamily="18" charset="-127"/>
                <a:cs typeface="+mn-cs"/>
              </a:rPr>
              <a:t> 전달</a:t>
            </a:r>
            <a:endParaRPr kumimoji="0" lang="en-US" altLang="ko-KR" sz="1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HY견고딕" pitchFamily="18" charset="-127"/>
              <a:cs typeface="+mn-cs"/>
            </a:endParaRPr>
          </a:p>
          <a:p>
            <a:pPr marL="809625" marR="0" lvl="2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HY견고딕" pitchFamily="18" charset="-127"/>
                <a:cs typeface="+mn-cs"/>
              </a:rPr>
              <a:t>구조적이지 못하며 생성된 </a:t>
            </a:r>
            <a:r>
              <a:rPr kumimoji="0" lang="ko-KR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HY견고딕" pitchFamily="18" charset="-127"/>
                <a:cs typeface="+mn-cs"/>
              </a:rPr>
              <a:t>뷰는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HY견고딕" pitchFamily="18" charset="-127"/>
                <a:cs typeface="+mn-cs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HY견고딕" pitchFamily="18" charset="-127"/>
                <a:cs typeface="+mn-cs"/>
              </a:rPr>
              <a:t>액티비티에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HY견고딕" pitchFamily="18" charset="-127"/>
                <a:cs typeface="+mn-cs"/>
              </a:rPr>
              <a:t> 강하게 종속되어 기동성이 떨어짐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HY견고딕" pitchFamily="18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17606</TotalTime>
  <Words>4715</Words>
  <Application>Microsoft Office PowerPoint</Application>
  <PresentationFormat>화면 슬라이드 쇼(4:3)</PresentationFormat>
  <Paragraphs>969</Paragraphs>
  <Slides>38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39" baseType="lpstr">
      <vt:lpstr>2_디자인 사용자 지정</vt:lpstr>
      <vt:lpstr>입  력</vt:lpstr>
      <vt:lpstr>PowerPoint 프레젠테이션</vt:lpstr>
      <vt:lpstr>1. 이벤트 핸들러</vt:lpstr>
      <vt:lpstr>1. 이벤트 핸들러</vt:lpstr>
      <vt:lpstr>1. 이벤트 핸들러</vt:lpstr>
      <vt:lpstr>1. 이벤트 핸들러</vt:lpstr>
      <vt:lpstr>1. 이벤트 핸들러</vt:lpstr>
      <vt:lpstr>1. 이벤트 핸들러</vt:lpstr>
      <vt:lpstr>1. 이벤트 핸들러</vt:lpstr>
      <vt:lpstr>1. 이벤트 핸들러</vt:lpstr>
      <vt:lpstr>1. 이벤트 핸들러</vt:lpstr>
      <vt:lpstr>1. 이벤트 핸들러</vt:lpstr>
      <vt:lpstr>1. 이벤트 핸들러</vt:lpstr>
      <vt:lpstr>1. 이벤트 핸들러</vt:lpstr>
      <vt:lpstr>1. 이벤트 핸들러</vt:lpstr>
      <vt:lpstr>1. 이벤트 핸들러</vt:lpstr>
      <vt:lpstr>1. 이벤트 핸들러</vt:lpstr>
      <vt:lpstr>1. 이벤트 핸들러</vt:lpstr>
      <vt:lpstr>1. 이벤트 핸들러</vt:lpstr>
      <vt:lpstr>1. 이벤트 핸들러</vt:lpstr>
      <vt:lpstr>1. 이벤트 핸들러</vt:lpstr>
      <vt:lpstr>2. 여러 가지 이벤트</vt:lpstr>
      <vt:lpstr>2. 여러 가지 이벤트</vt:lpstr>
      <vt:lpstr>2. 여러 가지 이벤트</vt:lpstr>
      <vt:lpstr>2. 여러 가지 이벤트</vt:lpstr>
      <vt:lpstr>2. 여러 가지 이벤트</vt:lpstr>
      <vt:lpstr>2. 여러 가지 이벤트</vt:lpstr>
      <vt:lpstr>2. 여러 가지 이벤트</vt:lpstr>
      <vt:lpstr>2. 여러 가지 이벤트</vt:lpstr>
      <vt:lpstr>2. 여러 가지 이벤트</vt:lpstr>
      <vt:lpstr>2. 여러 가지 이벤트</vt:lpstr>
      <vt:lpstr>2. 여러 가지 이벤트</vt:lpstr>
      <vt:lpstr>2. 여러 가지 이벤트</vt:lpstr>
      <vt:lpstr>2. 여러 가지 이벤트</vt:lpstr>
      <vt:lpstr>2. 여러 가지 이벤트</vt:lpstr>
      <vt:lpstr>2. 여러 가지 이벤트</vt:lpstr>
      <vt:lpstr>2. 여러 가지 이벤트</vt:lpstr>
      <vt:lpstr>PowerPoint 프레젠테이션</vt:lpstr>
    </vt:vector>
  </TitlesOfParts>
  <Company>GuildDesign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2009년 상반기 사업계획</dc:title>
  <dc:creator>교재출판사업부 교재개발1팀</dc:creator>
  <cp:lastModifiedBy>hsoh</cp:lastModifiedBy>
  <cp:revision>2683</cp:revision>
  <dcterms:created xsi:type="dcterms:W3CDTF">2004-07-21T02:43:03Z</dcterms:created>
  <dcterms:modified xsi:type="dcterms:W3CDTF">2015-03-18T03:58:17Z</dcterms:modified>
</cp:coreProperties>
</file>