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71" r:id="rId2"/>
    <p:sldId id="476" r:id="rId3"/>
    <p:sldId id="481" r:id="rId4"/>
    <p:sldId id="479" r:id="rId5"/>
    <p:sldId id="482" r:id="rId6"/>
    <p:sldId id="485" r:id="rId7"/>
    <p:sldId id="483" r:id="rId8"/>
    <p:sldId id="484" r:id="rId9"/>
    <p:sldId id="486" r:id="rId10"/>
    <p:sldId id="487" r:id="rId11"/>
    <p:sldId id="488" r:id="rId12"/>
    <p:sldId id="489" r:id="rId13"/>
    <p:sldId id="492" r:id="rId14"/>
    <p:sldId id="490" r:id="rId15"/>
    <p:sldId id="491" r:id="rId16"/>
    <p:sldId id="493" r:id="rId17"/>
    <p:sldId id="494" r:id="rId18"/>
    <p:sldId id="495" r:id="rId19"/>
    <p:sldId id="496" r:id="rId20"/>
    <p:sldId id="497" r:id="rId21"/>
    <p:sldId id="421" r:id="rId22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FC24"/>
    <a:srgbClr val="DFF6C0"/>
    <a:srgbClr val="B2FE94"/>
    <a:srgbClr val="A8E7FE"/>
    <a:srgbClr val="01B0EF"/>
    <a:srgbClr val="5ED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31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12" y="-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r">
              <a:defRPr sz="1300"/>
            </a:lvl1pPr>
          </a:lstStyle>
          <a:p>
            <a:fld id="{7C93A5E4-EFBF-42F1-9D6D-150DBC18A077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820" tIns="47910" rIns="95820" bIns="4791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0687"/>
            <a:ext cx="5683250" cy="4605744"/>
          </a:xfrm>
          <a:prstGeom prst="rect">
            <a:avLst/>
          </a:prstGeom>
        </p:spPr>
        <p:txBody>
          <a:bodyPr vert="horz" lIns="95820" tIns="47910" rIns="95820" bIns="4791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r">
              <a:defRPr sz="1300"/>
            </a:lvl1pPr>
          </a:lstStyle>
          <a:p>
            <a:fld id="{11CBD838-C551-4D4E-A367-FADD5ACBAA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2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/>
          <p:cNvSpPr>
            <a:spLocks noGrp="1"/>
          </p:cNvSpPr>
          <p:nvPr>
            <p:ph type="subTitle" idx="1"/>
          </p:nvPr>
        </p:nvSpPr>
        <p:spPr>
          <a:xfrm>
            <a:off x="2457480" y="3143248"/>
            <a:ext cx="6400800" cy="428628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1785926"/>
            <a:ext cx="9144000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/>
          <p:cNvSpPr>
            <a:spLocks noGrp="1"/>
          </p:cNvSpPr>
          <p:nvPr>
            <p:ph type="ctrTitle"/>
          </p:nvPr>
        </p:nvSpPr>
        <p:spPr>
          <a:xfrm>
            <a:off x="2157450" y="1816099"/>
            <a:ext cx="6915144" cy="1255711"/>
          </a:xfrm>
        </p:spPr>
        <p:txBody>
          <a:bodyPr>
            <a:normAutofit/>
          </a:bodyPr>
          <a:lstStyle>
            <a:lvl1pPr algn="l">
              <a:defRPr sz="40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7" name="Picture 3" descr="C:\Users\jshan\Pictures\Microsoft Clip Organizer\j043484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571612"/>
            <a:ext cx="1785950" cy="1785950"/>
          </a:xfrm>
          <a:prstGeom prst="rect">
            <a:avLst/>
          </a:prstGeom>
          <a:noFill/>
        </p:spPr>
      </p:pic>
      <p:pic>
        <p:nvPicPr>
          <p:cNvPr id="1031" name="Picture 7" descr="C:\Users\jshan\Pictures\Microsoft Clip Organizer\j043806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643182"/>
            <a:ext cx="785818" cy="785818"/>
          </a:xfrm>
          <a:prstGeom prst="rect">
            <a:avLst/>
          </a:prstGeom>
          <a:noFill/>
        </p:spPr>
      </p:pic>
      <p:cxnSp>
        <p:nvCxnSpPr>
          <p:cNvPr id="34" name="직선 연결선 33"/>
          <p:cNvCxnSpPr/>
          <p:nvPr userDrawn="1"/>
        </p:nvCxnSpPr>
        <p:spPr>
          <a:xfrm rot="5400000">
            <a:off x="4643464" y="6357946"/>
            <a:ext cx="1000108" cy="158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개체 틀 35"/>
          <p:cNvSpPr>
            <a:spLocks noGrp="1"/>
          </p:cNvSpPr>
          <p:nvPr>
            <p:ph type="body" sz="quarter" idx="10" hasCustomPrompt="1"/>
          </p:nvPr>
        </p:nvSpPr>
        <p:spPr>
          <a:xfrm>
            <a:off x="5214956" y="5872186"/>
            <a:ext cx="3857638" cy="914400"/>
          </a:xfrm>
        </p:spPr>
        <p:txBody>
          <a:bodyPr>
            <a:normAutofit/>
          </a:bodyPr>
          <a:lstStyle>
            <a:lvl1pPr>
              <a:defRPr sz="1400" b="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발표일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발표자 등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460432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72560" cy="393700"/>
          </a:xfrm>
        </p:spPr>
        <p:txBody>
          <a:bodyPr>
            <a:noAutofit/>
          </a:bodyPr>
          <a:lstStyle>
            <a:lvl1pPr>
              <a:defRPr sz="2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0"/>
          </p:nvPr>
        </p:nvSpPr>
        <p:spPr>
          <a:xfrm>
            <a:off x="500034" y="714356"/>
            <a:ext cx="8143932" cy="785818"/>
          </a:xfrm>
        </p:spPr>
        <p:txBody>
          <a:bodyPr>
            <a:normAutofit/>
          </a:bodyPr>
          <a:lstStyle>
            <a:lvl1pPr>
              <a:defRPr sz="16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5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8" name="직선 연결선 7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465355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0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1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pic>
        <p:nvPicPr>
          <p:cNvPr id="5" name="Picture 2" descr="E:\Dropbox (개인용)\2018-1원칙과방법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4" y="6453336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4" r:id="rId3"/>
    <p:sldLayoutId id="2147483650" r:id="rId4"/>
    <p:sldLayoutId id="2147483660" r:id="rId5"/>
    <p:sldLayoutId id="2147483654" r:id="rId6"/>
    <p:sldLayoutId id="2147483655" r:id="rId7"/>
  </p:sldLayoutIdLst>
  <p:txStyles>
    <p:titleStyle/>
    <p:bodyStyle>
      <a:lvl1pPr>
        <a:defRPr kumimoji="0" lang="ko-KR" altLang="en-US" sz="2400" b="1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1pPr>
      <a:lvl2pPr>
        <a:defRPr kumimoji="0" lang="ko-KR" altLang="en-US" sz="20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2pPr>
      <a:lvl3pPr>
        <a:defRPr kumimoji="0" lang="ko-KR" altLang="en-US" sz="18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3pPr>
      <a:lvl4pPr>
        <a:defRPr kumimoji="0" lang="ko-KR" altLang="en-US" sz="16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4pPr>
      <a:lvl5pPr>
        <a:defRPr kumimoji="0" lang="en-US" altLang="ko-KR" sz="1400" b="0" i="0" u="none" strike="noStrike" kern="1200" cap="none" spc="0" normalizeH="0" baseline="0" noProof="0" dirty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19</a:t>
            </a:r>
            <a:r>
              <a:rPr lang="ko-KR" altLang="en-US" sz="2800" dirty="0" smtClean="0"/>
              <a:t>장 군집화</a:t>
            </a:r>
            <a:r>
              <a:rPr lang="en-US" altLang="ko-KR" sz="2800" dirty="0" smtClean="0"/>
              <a:t>(Clustering)</a:t>
            </a:r>
            <a:endParaRPr lang="ko-KR" altLang="en-US" sz="2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286394" y="5872186"/>
            <a:ext cx="3571886" cy="914400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2019. 1</a:t>
            </a:r>
            <a:r>
              <a:rPr lang="ko-KR" altLang="en-US" sz="1800" b="1" dirty="0" smtClean="0"/>
              <a:t>학기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Jeong Joon Lee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77132" y="3663022"/>
            <a:ext cx="6399124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def plot_squared_clustering_errors</a:t>
            </a:r>
            <a:r>
              <a:rPr lang="en-US" altLang="ko-KR" dirty="0"/>
              <a:t>():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ks = </a:t>
            </a:r>
            <a:r>
              <a:rPr lang="en-US" altLang="ko-KR" dirty="0"/>
              <a:t>range</a:t>
            </a:r>
            <a:r>
              <a:rPr lang="en-US" altLang="ko-KR" dirty="0"/>
              <a:t>(</a:t>
            </a:r>
            <a:r>
              <a:rPr lang="en-US" altLang="ko-KR" dirty="0"/>
              <a:t>1, len</a:t>
            </a:r>
            <a:r>
              <a:rPr lang="en-US" altLang="ko-KR" dirty="0"/>
              <a:t>(inputs) + </a:t>
            </a:r>
            <a:r>
              <a:rPr lang="en-US" altLang="ko-KR" dirty="0"/>
              <a:t>1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   errors = [squared_clustering_errors(inputs</a:t>
            </a:r>
            <a:r>
              <a:rPr lang="en-US" altLang="ko-KR" dirty="0"/>
              <a:t>, </a:t>
            </a:r>
            <a:r>
              <a:rPr lang="en-US" altLang="ko-KR" dirty="0"/>
              <a:t>k) </a:t>
            </a:r>
            <a:r>
              <a:rPr lang="en-US" altLang="ko-KR" dirty="0"/>
              <a:t>for </a:t>
            </a:r>
            <a:r>
              <a:rPr lang="en-US" altLang="ko-KR" dirty="0"/>
              <a:t>k </a:t>
            </a:r>
            <a:r>
              <a:rPr lang="en-US" altLang="ko-KR" dirty="0"/>
              <a:t>in </a:t>
            </a:r>
            <a:r>
              <a:rPr lang="en-US" altLang="ko-KR" dirty="0"/>
              <a:t>ks]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plt.plot(ks</a:t>
            </a:r>
            <a:r>
              <a:rPr lang="en-US" altLang="ko-KR" dirty="0"/>
              <a:t>, </a:t>
            </a:r>
            <a:r>
              <a:rPr lang="en-US" altLang="ko-KR" dirty="0"/>
              <a:t>errors)</a:t>
            </a:r>
            <a:br>
              <a:rPr lang="en-US" altLang="ko-KR" dirty="0"/>
            </a:br>
            <a:r>
              <a:rPr lang="en-US" altLang="ko-KR" dirty="0"/>
              <a:t>    plt.xticks(ks)</a:t>
            </a:r>
            <a:br>
              <a:rPr lang="en-US" altLang="ko-KR" dirty="0"/>
            </a:br>
            <a:r>
              <a:rPr lang="en-US" altLang="ko-KR" dirty="0"/>
              <a:t>    plt.xlabel(</a:t>
            </a:r>
            <a:r>
              <a:rPr lang="en-US" altLang="ko-KR" dirty="0"/>
              <a:t>"k"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   plt.ylabel(</a:t>
            </a:r>
            <a:r>
              <a:rPr lang="en-US" altLang="ko-KR" dirty="0"/>
              <a:t>"total squared error"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   plt.show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764704"/>
            <a:ext cx="7797199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def squared_clustering_errors</a:t>
            </a:r>
            <a:r>
              <a:rPr lang="en-US" altLang="ko-KR" dirty="0"/>
              <a:t>(inputs</a:t>
            </a:r>
            <a:r>
              <a:rPr lang="en-US" altLang="ko-KR" dirty="0"/>
              <a:t>, </a:t>
            </a:r>
            <a:r>
              <a:rPr lang="en-US" altLang="ko-KR" dirty="0"/>
              <a:t>k):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i="1" dirty="0"/>
              <a:t>"""finds the total squared error from k-means clustering the inputs"""</a:t>
            </a:r>
            <a:br>
              <a:rPr lang="en-US" altLang="ko-KR" i="1" dirty="0"/>
            </a:br>
            <a:r>
              <a:rPr lang="en-US" altLang="ko-KR" i="1" dirty="0"/>
              <a:t>    </a:t>
            </a:r>
            <a:r>
              <a:rPr lang="en-US" altLang="ko-KR" dirty="0"/>
              <a:t>clusterer = KMeans(k)</a:t>
            </a:r>
            <a:br>
              <a:rPr lang="en-US" altLang="ko-KR" dirty="0"/>
            </a:br>
            <a:r>
              <a:rPr lang="en-US" altLang="ko-KR" dirty="0"/>
              <a:t>    clusterer.train(inputs)</a:t>
            </a:r>
            <a:br>
              <a:rPr lang="en-US" altLang="ko-KR" dirty="0"/>
            </a:br>
            <a:r>
              <a:rPr lang="en-US" altLang="ko-KR" dirty="0"/>
              <a:t>    means = clusterer.means</a:t>
            </a:r>
            <a:br>
              <a:rPr lang="en-US" altLang="ko-KR" dirty="0"/>
            </a:br>
            <a:r>
              <a:rPr lang="en-US" altLang="ko-KR" dirty="0"/>
              <a:t>    assignments = </a:t>
            </a:r>
            <a:r>
              <a:rPr lang="en-US" altLang="ko-KR" dirty="0"/>
              <a:t>list</a:t>
            </a:r>
            <a:r>
              <a:rPr lang="en-US" altLang="ko-KR" dirty="0"/>
              <a:t>(</a:t>
            </a:r>
            <a:r>
              <a:rPr lang="en-US" altLang="ko-KR" dirty="0"/>
              <a:t>map</a:t>
            </a:r>
            <a:r>
              <a:rPr lang="en-US" altLang="ko-KR" dirty="0"/>
              <a:t>(clusterer.classify</a:t>
            </a:r>
            <a:r>
              <a:rPr lang="en-US" altLang="ko-KR" dirty="0"/>
              <a:t>, </a:t>
            </a:r>
            <a:r>
              <a:rPr lang="en-US" altLang="ko-KR" dirty="0"/>
              <a:t>inputs))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/>
              <a:t>return sum</a:t>
            </a:r>
            <a:r>
              <a:rPr lang="en-US" altLang="ko-KR" dirty="0"/>
              <a:t>(squared_distance(input</a:t>
            </a:r>
            <a:r>
              <a:rPr lang="en-US" altLang="ko-KR" dirty="0"/>
              <a:t>,</a:t>
            </a:r>
            <a:r>
              <a:rPr lang="en-US" altLang="ko-KR" dirty="0"/>
              <a:t>means[cluster])</a:t>
            </a:r>
            <a:br>
              <a:rPr lang="en-US" altLang="ko-KR" dirty="0"/>
            </a:br>
            <a:r>
              <a:rPr lang="en-US" altLang="ko-KR" dirty="0"/>
              <a:t>               </a:t>
            </a:r>
            <a:r>
              <a:rPr lang="en-US" altLang="ko-KR" dirty="0"/>
              <a:t>for </a:t>
            </a:r>
            <a:r>
              <a:rPr lang="en-US" altLang="ko-KR" dirty="0"/>
              <a:t>input</a:t>
            </a:r>
            <a:r>
              <a:rPr lang="en-US" altLang="ko-KR" dirty="0"/>
              <a:t>, </a:t>
            </a:r>
            <a:r>
              <a:rPr lang="en-US" altLang="ko-KR" dirty="0"/>
              <a:t>cluster </a:t>
            </a:r>
            <a:r>
              <a:rPr lang="en-US" altLang="ko-KR" dirty="0"/>
              <a:t>in zip</a:t>
            </a:r>
            <a:r>
              <a:rPr lang="en-US" altLang="ko-KR" dirty="0"/>
              <a:t>(inputs</a:t>
            </a:r>
            <a:r>
              <a:rPr lang="en-US" altLang="ko-KR" dirty="0"/>
              <a:t>, </a:t>
            </a:r>
            <a:r>
              <a:rPr lang="en-US" altLang="ko-KR" dirty="0"/>
              <a:t>assignments))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556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19.5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색 군집화하기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764704"/>
            <a:ext cx="8274050" cy="532608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문제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RGB </a:t>
            </a:r>
            <a:r>
              <a:rPr lang="ko-KR" altLang="en-US" sz="1800" dirty="0" smtClean="0"/>
              <a:t>이미지의 모든 픽셀을 </a:t>
            </a:r>
            <a:r>
              <a:rPr lang="en-US" altLang="ko-KR" sz="1800" dirty="0" smtClean="0"/>
              <a:t>5</a:t>
            </a:r>
            <a:r>
              <a:rPr lang="ko-KR" altLang="en-US" sz="1800" dirty="0" smtClean="0"/>
              <a:t>개의 색으로 표현</a:t>
            </a:r>
            <a:endParaRPr lang="en-US" altLang="ko-KR" sz="1800" dirty="0" smtClean="0"/>
          </a:p>
          <a:p>
            <a:r>
              <a:rPr lang="ko-KR" altLang="en-US" sz="2000" dirty="0" smtClean="0"/>
              <a:t>해결 방법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각 픽셀의 </a:t>
            </a:r>
            <a:r>
              <a:rPr lang="en-US" altLang="ko-KR" sz="1800" dirty="0" smtClean="0"/>
              <a:t>RGB </a:t>
            </a:r>
            <a:r>
              <a:rPr lang="ko-KR" altLang="en-US" sz="1800" dirty="0" smtClean="0"/>
              <a:t>값</a:t>
            </a:r>
            <a:r>
              <a:rPr lang="en-US" altLang="ko-KR" sz="1800" dirty="0" smtClean="0"/>
              <a:t>(3</a:t>
            </a:r>
            <a:r>
              <a:rPr lang="ko-KR" altLang="en-US" sz="1800" dirty="0" smtClean="0"/>
              <a:t>차원 벡터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</a:t>
            </a:r>
            <a:r>
              <a:rPr lang="en-US" altLang="ko-KR" sz="1800" dirty="0" smtClean="0"/>
              <a:t>5</a:t>
            </a:r>
            <a:r>
              <a:rPr lang="ko-KR" altLang="en-US" sz="1800" dirty="0" smtClean="0"/>
              <a:t>개로 군집화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5</a:t>
            </a:r>
            <a:r>
              <a:rPr lang="ko-KR" altLang="en-US" sz="1800" dirty="0" smtClean="0"/>
              <a:t>개 군집의 중심값</a:t>
            </a:r>
            <a:r>
              <a:rPr lang="en-US" altLang="ko-KR" sz="1800" dirty="0" smtClean="0"/>
              <a:t>(RGB</a:t>
            </a:r>
            <a:r>
              <a:rPr lang="ko-KR" altLang="en-US" sz="1800" dirty="0" smtClean="0"/>
              <a:t> 값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으로 군집에 속한 픽셀의 색을 변경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636912"/>
            <a:ext cx="7508787" cy="3231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def recolor_image</a:t>
            </a:r>
            <a:r>
              <a:rPr lang="en-US" altLang="ko-KR" sz="1200" dirty="0"/>
              <a:t>(</a:t>
            </a:r>
            <a:r>
              <a:rPr lang="en-US" altLang="ko-KR" sz="1200" dirty="0"/>
              <a:t>input_file, </a:t>
            </a:r>
            <a:r>
              <a:rPr lang="en-US" altLang="ko-KR" sz="1200" dirty="0"/>
              <a:t>k=</a:t>
            </a:r>
            <a:r>
              <a:rPr lang="en-US" altLang="ko-KR" sz="1200" dirty="0"/>
              <a:t>5</a:t>
            </a:r>
            <a:r>
              <a:rPr lang="en-US" altLang="ko-KR" sz="1200" dirty="0"/>
              <a:t>):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img = mpimg.imread(path_to_png_file</a:t>
            </a:r>
            <a:r>
              <a:rPr lang="en-US" altLang="ko-KR" sz="1200" dirty="0" smtClean="0"/>
              <a:t>) 	# img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Numpy </a:t>
            </a:r>
            <a:r>
              <a:rPr lang="ko-KR" altLang="en-US" sz="1200" dirty="0" smtClean="0"/>
              <a:t>배열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pixels = [pixel </a:t>
            </a:r>
            <a:r>
              <a:rPr lang="en-US" altLang="ko-KR" sz="1200" dirty="0"/>
              <a:t>for </a:t>
            </a:r>
            <a:r>
              <a:rPr lang="en-US" altLang="ko-KR" sz="1200" dirty="0"/>
              <a:t>row </a:t>
            </a:r>
            <a:r>
              <a:rPr lang="en-US" altLang="ko-KR" sz="1200" dirty="0"/>
              <a:t>in </a:t>
            </a:r>
            <a:r>
              <a:rPr lang="en-US" altLang="ko-KR" sz="1200" dirty="0"/>
              <a:t>img </a:t>
            </a:r>
            <a:r>
              <a:rPr lang="en-US" altLang="ko-KR" sz="1200" dirty="0"/>
              <a:t>for </a:t>
            </a:r>
            <a:r>
              <a:rPr lang="en-US" altLang="ko-KR" sz="1200" dirty="0"/>
              <a:t>pixel </a:t>
            </a:r>
            <a:r>
              <a:rPr lang="en-US" altLang="ko-KR" sz="1200" dirty="0"/>
              <a:t>in </a:t>
            </a:r>
            <a:r>
              <a:rPr lang="en-US" altLang="ko-KR" sz="1200" dirty="0"/>
              <a:t>row</a:t>
            </a:r>
            <a:r>
              <a:rPr lang="en-US" altLang="ko-KR" sz="1200" dirty="0" smtClean="0"/>
              <a:t>] 	# img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list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list</a:t>
            </a:r>
            <a:r>
              <a:rPr lang="ko-KR" altLang="en-US" sz="1200" dirty="0" smtClean="0"/>
              <a:t>처럼 처리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픽셀들의 리스트로 변환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clusterer = KMeans(k)</a:t>
            </a:r>
            <a:br>
              <a:rPr lang="en-US" altLang="ko-KR" sz="1200" dirty="0"/>
            </a:br>
            <a:r>
              <a:rPr lang="en-US" altLang="ko-KR" sz="1200" dirty="0"/>
              <a:t>    clusterer.train(pixels) </a:t>
            </a:r>
            <a:r>
              <a:rPr lang="en-US" altLang="ko-KR" sz="1200" dirty="0" smtClean="0"/>
              <a:t>			# </a:t>
            </a:r>
            <a:r>
              <a:rPr lang="en-US" altLang="ko-KR" sz="1200" dirty="0"/>
              <a:t>this might take a while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def recolor</a:t>
            </a:r>
            <a:r>
              <a:rPr lang="en-US" altLang="ko-KR" sz="1200" dirty="0"/>
              <a:t>(pixel):</a:t>
            </a:r>
            <a:br>
              <a:rPr lang="en-US" altLang="ko-KR" sz="1200" dirty="0"/>
            </a:br>
            <a:r>
              <a:rPr lang="en-US" altLang="ko-KR" sz="1200" dirty="0"/>
              <a:t>        cluster = clusterer.classify(pixel) </a:t>
            </a:r>
            <a:r>
              <a:rPr lang="en-US" altLang="ko-KR" sz="1200" dirty="0" smtClean="0"/>
              <a:t>	</a:t>
            </a:r>
            <a:r>
              <a:rPr lang="en-US" altLang="ko-KR" sz="1200" dirty="0"/>
              <a:t># </a:t>
            </a:r>
            <a:r>
              <a:rPr lang="ko-KR" altLang="en-US" sz="1200" dirty="0"/>
              <a:t>픽셀의 군집을 찾기</a:t>
            </a:r>
            <a:r>
              <a:rPr lang="en-US" altLang="ko-KR" sz="1200" dirty="0"/>
              <a:t>: </a:t>
            </a:r>
            <a:r>
              <a:rPr lang="ko-KR" altLang="en-US" sz="1200" dirty="0"/>
              <a:t>군집 인덱스 리턴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       </a:t>
            </a:r>
            <a:r>
              <a:rPr lang="en-US" altLang="ko-KR" sz="1200" dirty="0"/>
              <a:t>return </a:t>
            </a:r>
            <a:r>
              <a:rPr lang="en-US" altLang="ko-KR" sz="1200" dirty="0"/>
              <a:t>clusterer.means[cluster]     </a:t>
            </a:r>
            <a:r>
              <a:rPr lang="en-US" altLang="ko-KR" sz="1200" dirty="0"/>
              <a:t># mean of the closest cluster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dirty="0"/>
              <a:t>new_img = [[recolor(pixel) </a:t>
            </a:r>
            <a:r>
              <a:rPr lang="en-US" altLang="ko-KR" sz="1200" dirty="0"/>
              <a:t>for </a:t>
            </a:r>
            <a:r>
              <a:rPr lang="en-US" altLang="ko-KR" sz="1200" dirty="0"/>
              <a:t>pixel </a:t>
            </a:r>
            <a:r>
              <a:rPr lang="en-US" altLang="ko-KR" sz="1200" dirty="0"/>
              <a:t>in </a:t>
            </a:r>
            <a:r>
              <a:rPr lang="en-US" altLang="ko-KR" sz="1200" dirty="0"/>
              <a:t>row</a:t>
            </a:r>
            <a:r>
              <a:rPr lang="en-US" altLang="ko-KR" sz="1200" dirty="0" smtClean="0"/>
              <a:t>]	</a:t>
            </a:r>
            <a:r>
              <a:rPr lang="en-US" altLang="ko-KR" sz="1200" dirty="0"/>
              <a:t># </a:t>
            </a:r>
            <a:r>
              <a:rPr lang="ko-KR" altLang="en-US" sz="1200" dirty="0"/>
              <a:t>각 픽셀의 색을 군집의 평균색으로 </a:t>
            </a:r>
            <a:r>
              <a:rPr lang="en-US" altLang="ko-KR" sz="1200" dirty="0"/>
              <a:t>recolor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           </a:t>
            </a:r>
            <a:r>
              <a:rPr lang="en-US" altLang="ko-KR" sz="1200" dirty="0"/>
              <a:t>for </a:t>
            </a:r>
            <a:r>
              <a:rPr lang="en-US" altLang="ko-KR" sz="1200" dirty="0"/>
              <a:t>row </a:t>
            </a:r>
            <a:r>
              <a:rPr lang="en-US" altLang="ko-KR" sz="1200" dirty="0"/>
              <a:t>in </a:t>
            </a:r>
            <a:r>
              <a:rPr lang="en-US" altLang="ko-KR" sz="1200" dirty="0"/>
              <a:t>img]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plt.imshow(new_img)</a:t>
            </a:r>
            <a:br>
              <a:rPr lang="en-US" altLang="ko-KR" sz="1200" dirty="0"/>
            </a:br>
            <a:r>
              <a:rPr lang="en-US" altLang="ko-KR" sz="1200" dirty="0"/>
              <a:t>    plt.axis(</a:t>
            </a:r>
            <a:r>
              <a:rPr lang="en-US" altLang="ko-KR" sz="1200" dirty="0"/>
              <a:t>'off'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    plt.show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821100" y="5949280"/>
            <a:ext cx="488197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&lt;main</a:t>
            </a:r>
            <a:r>
              <a:rPr lang="ko-KR" altLang="en-US" sz="1200" dirty="0" smtClean="0"/>
              <a:t>에서</a:t>
            </a:r>
            <a:r>
              <a:rPr lang="en-US" altLang="ko-KR" sz="1200" dirty="0" smtClean="0"/>
              <a:t>&gt; </a:t>
            </a:r>
          </a:p>
          <a:p>
            <a:r>
              <a:rPr lang="en-US" altLang="ko-KR" sz="1200" dirty="0" smtClean="0"/>
              <a:t>input_filepath </a:t>
            </a:r>
            <a:r>
              <a:rPr lang="en-US" altLang="ko-KR" sz="1200" dirty="0"/>
              <a:t>= </a:t>
            </a:r>
            <a:r>
              <a:rPr lang="en-US" altLang="ko-KR" sz="1200" dirty="0"/>
              <a:t>"E:/temp/smallpdf-logo-large.png" # PNG</a:t>
            </a:r>
            <a:r>
              <a:rPr lang="ko-KR" altLang="en-US" sz="1200" dirty="0"/>
              <a:t>파일패쓰</a:t>
            </a:r>
            <a:br>
              <a:rPr lang="ko-KR" altLang="en-US" sz="1200" dirty="0"/>
            </a:br>
            <a:r>
              <a:rPr lang="en-US" altLang="ko-KR" sz="1200" dirty="0"/>
              <a:t>recolor_image(input_filepath</a:t>
            </a:r>
            <a:r>
              <a:rPr lang="en-US" altLang="ko-KR" sz="1200" dirty="0"/>
              <a:t>, 5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1668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19.6 </a:t>
            </a:r>
            <a:r>
              <a:rPr lang="ko-KR" altLang="en-US" dirty="0" smtClean="0"/>
              <a:t>상향식 계층군집화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354" y="764705"/>
            <a:ext cx="4706710" cy="2160240"/>
          </a:xfrm>
        </p:spPr>
        <p:txBody>
          <a:bodyPr/>
          <a:lstStyle/>
          <a:p>
            <a:r>
              <a:rPr lang="ko-KR" altLang="en-US" dirty="0"/>
              <a:t>상향식 </a:t>
            </a:r>
            <a:r>
              <a:rPr lang="ko-KR" altLang="en-US" dirty="0" smtClean="0"/>
              <a:t>계층군집화 알고리즘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데이터 포인트를 하나의 군집으로 간주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군집이 두개 이상이라면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가까운 두개의 군집을 찾아 하나의 군집으로 통합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116632"/>
            <a:ext cx="3264363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9552" y="3356992"/>
            <a:ext cx="8327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표현방식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leaf1 =([10,20],)</a:t>
            </a:r>
          </a:p>
          <a:p>
            <a:r>
              <a:rPr lang="en-US" altLang="ko-KR" dirty="0" smtClean="0"/>
              <a:t>leaf2 =([30,-10</a:t>
            </a:r>
            <a:r>
              <a:rPr lang="en-US" altLang="ko-KR" dirty="0"/>
              <a:t>],)</a:t>
            </a:r>
          </a:p>
          <a:p>
            <a:r>
              <a:rPr lang="en-US" altLang="ko-KR" dirty="0" smtClean="0"/>
              <a:t>Merged = (1,[leaf1,leaf2]) # 1: </a:t>
            </a:r>
            <a:r>
              <a:rPr lang="ko-KR" altLang="en-US" dirty="0" smtClean="0"/>
              <a:t>병합순서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 교재에서는 남은 군집의 수로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655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51520" y="908720"/>
            <a:ext cx="8496944" cy="21602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r>
              <a:rPr lang="ko-KR" altLang="en-US" dirty="0"/>
              <a:t>계통도</a:t>
            </a:r>
            <a:r>
              <a:rPr lang="en-US" altLang="ko-KR" dirty="0"/>
              <a:t>(Dendrogram)</a:t>
            </a:r>
            <a:r>
              <a:rPr lang="ko-KR" altLang="en-US" dirty="0"/>
              <a:t> 에서는 각 계층에서 군집들의 유사성을 쉽게 확인할 수 있음</a:t>
            </a:r>
            <a:endParaRPr lang="en-US" altLang="ko-KR" dirty="0"/>
          </a:p>
          <a:p>
            <a:pPr lvl="1"/>
            <a:r>
              <a:rPr lang="ko-KR" altLang="en-US" dirty="0"/>
              <a:t>흡수</a:t>
            </a:r>
            <a:r>
              <a:rPr lang="en-US" altLang="ko-KR" baseline="30000" dirty="0"/>
              <a:t>Agglomerative </a:t>
            </a:r>
            <a:r>
              <a:rPr lang="ko-KR" altLang="en-US" dirty="0"/>
              <a:t>과정 </a:t>
            </a:r>
            <a:r>
              <a:rPr lang="en-US" altLang="ko-KR" dirty="0"/>
              <a:t>: </a:t>
            </a:r>
            <a:r>
              <a:rPr lang="ko-KR" altLang="en-US" dirty="0"/>
              <a:t>아래에서 위로 처리하여 군집을 흡수</a:t>
            </a:r>
            <a:r>
              <a:rPr lang="en-US" altLang="ko-KR" dirty="0"/>
              <a:t>, n</a:t>
            </a:r>
            <a:r>
              <a:rPr lang="ko-KR" altLang="en-US" dirty="0"/>
              <a:t>개의 각 군집과 수열의 형태가 연속적인 흡수 군집화 과정으로 처리됨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분리</a:t>
            </a:r>
            <a:r>
              <a:rPr lang="en-US" altLang="ko-KR" baseline="30000" dirty="0"/>
              <a:t>Divisive </a:t>
            </a:r>
            <a:r>
              <a:rPr lang="ko-KR" altLang="en-US" dirty="0"/>
              <a:t>과정 </a:t>
            </a:r>
            <a:r>
              <a:rPr lang="en-US" altLang="ko-KR" dirty="0"/>
              <a:t>: </a:t>
            </a:r>
            <a:r>
              <a:rPr lang="ko-KR" altLang="en-US" dirty="0"/>
              <a:t>위에서 아래로 분류하는 과정으로</a:t>
            </a:r>
            <a:r>
              <a:rPr lang="en-US" altLang="ko-KR" dirty="0"/>
              <a:t>, </a:t>
            </a:r>
            <a:r>
              <a:rPr lang="ko-KR" altLang="en-US" dirty="0"/>
              <a:t>하나의 군집에 </a:t>
            </a:r>
            <a:r>
              <a:rPr lang="en-US" altLang="ko-KR" dirty="0"/>
              <a:t>n</a:t>
            </a:r>
            <a:r>
              <a:rPr lang="ko-KR" altLang="en-US" dirty="0"/>
              <a:t>개의 샘플이 있으며 연속적인 분리 과정으로 수행</a:t>
            </a:r>
            <a:r>
              <a:rPr lang="en-US" altLang="ko-KR" dirty="0"/>
              <a:t>.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996952"/>
            <a:ext cx="493788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96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1124744"/>
            <a:ext cx="7704856" cy="5416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def is_leaf(cluster):</a:t>
            </a:r>
          </a:p>
          <a:p>
            <a:r>
              <a:rPr lang="en-US" altLang="ko-KR" sz="1600" dirty="0"/>
              <a:t>    """a cluster is a leaf if it has length 1"""</a:t>
            </a:r>
          </a:p>
          <a:p>
            <a:r>
              <a:rPr lang="en-US" altLang="ko-KR" sz="1600" dirty="0"/>
              <a:t>    return len(cluster) == 1</a:t>
            </a:r>
          </a:p>
          <a:p>
            <a:endParaRPr lang="en-US" altLang="ko-KR" sz="1600" dirty="0"/>
          </a:p>
          <a:p>
            <a:r>
              <a:rPr lang="en-US" altLang="ko-KR" sz="1600" dirty="0"/>
              <a:t>def get_children(cluster):</a:t>
            </a:r>
          </a:p>
          <a:p>
            <a:r>
              <a:rPr lang="en-US" altLang="ko-KR" sz="1600" dirty="0"/>
              <a:t>    """returns the two children of this cluster if it's a merged cluster;</a:t>
            </a:r>
          </a:p>
          <a:p>
            <a:r>
              <a:rPr lang="en-US" altLang="ko-KR" sz="1600" dirty="0"/>
              <a:t>    raises an exception if this is a leaf cluster"""</a:t>
            </a:r>
          </a:p>
          <a:p>
            <a:r>
              <a:rPr lang="en-US" altLang="ko-KR" sz="1600" dirty="0"/>
              <a:t>    if is_leaf(cluster):</a:t>
            </a:r>
          </a:p>
          <a:p>
            <a:r>
              <a:rPr lang="en-US" altLang="ko-KR" sz="1600" dirty="0"/>
              <a:t>        raise TypeError("a leaf cluster has no children")</a:t>
            </a:r>
          </a:p>
          <a:p>
            <a:r>
              <a:rPr lang="en-US" altLang="ko-KR" sz="1600" dirty="0"/>
              <a:t>    else:</a:t>
            </a:r>
          </a:p>
          <a:p>
            <a:r>
              <a:rPr lang="en-US" altLang="ko-KR" sz="1600" dirty="0"/>
              <a:t>        return cluster[1]</a:t>
            </a:r>
          </a:p>
          <a:p>
            <a:endParaRPr lang="en-US" altLang="ko-KR" sz="1600" dirty="0"/>
          </a:p>
          <a:p>
            <a:r>
              <a:rPr lang="en-US" altLang="ko-KR" sz="1600" dirty="0"/>
              <a:t>def get_values(cluster):</a:t>
            </a:r>
          </a:p>
          <a:p>
            <a:r>
              <a:rPr lang="en-US" altLang="ko-KR" sz="1600" dirty="0"/>
              <a:t>    """returns the value in this cluster (if it's a leaf cluster)</a:t>
            </a:r>
          </a:p>
          <a:p>
            <a:r>
              <a:rPr lang="en-US" altLang="ko-KR" sz="1600" dirty="0"/>
              <a:t>    or all the values in the leaf clusters below it (if it's not)"""</a:t>
            </a:r>
          </a:p>
          <a:p>
            <a:r>
              <a:rPr lang="en-US" altLang="ko-KR" sz="1600" dirty="0"/>
              <a:t>    if is_leaf(cluster):</a:t>
            </a:r>
          </a:p>
          <a:p>
            <a:r>
              <a:rPr lang="en-US" altLang="ko-KR" sz="1600" dirty="0"/>
              <a:t>        return cluster # is already a 1-tuple containing value</a:t>
            </a:r>
          </a:p>
          <a:p>
            <a:r>
              <a:rPr lang="en-US" altLang="ko-KR" sz="1600" dirty="0"/>
              <a:t>    else:</a:t>
            </a:r>
          </a:p>
          <a:p>
            <a:r>
              <a:rPr lang="en-US" altLang="ko-KR" sz="1600" dirty="0"/>
              <a:t>        return [value</a:t>
            </a:r>
          </a:p>
          <a:p>
            <a:r>
              <a:rPr lang="en-US" altLang="ko-KR" sz="1600" dirty="0"/>
              <a:t>                for child in get_children(cluster)</a:t>
            </a:r>
          </a:p>
          <a:p>
            <a:r>
              <a:rPr lang="en-US" altLang="ko-KR" sz="1600" dirty="0"/>
              <a:t>                for value in get_values(child)]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76470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기본 함수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149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3356992"/>
            <a:ext cx="696697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def cluster_distance</a:t>
            </a:r>
            <a:r>
              <a:rPr lang="en-US" altLang="ko-KR" dirty="0"/>
              <a:t>(cluster1</a:t>
            </a:r>
            <a:r>
              <a:rPr lang="en-US" altLang="ko-KR" dirty="0"/>
              <a:t>, </a:t>
            </a:r>
            <a:r>
              <a:rPr lang="en-US" altLang="ko-KR" dirty="0"/>
              <a:t>cluster2</a:t>
            </a:r>
            <a:r>
              <a:rPr lang="en-US" altLang="ko-KR" dirty="0"/>
              <a:t>, </a:t>
            </a:r>
            <a:r>
              <a:rPr lang="en-US" altLang="ko-KR" dirty="0"/>
              <a:t>distance_agg=</a:t>
            </a:r>
            <a:r>
              <a:rPr lang="en-US" altLang="ko-KR" dirty="0"/>
              <a:t>min</a:t>
            </a:r>
            <a:r>
              <a:rPr lang="en-US" altLang="ko-KR" dirty="0"/>
              <a:t>):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i="1" dirty="0"/>
              <a:t>"""finds the aggregate distance between elements of cluster1</a:t>
            </a:r>
            <a:br>
              <a:rPr lang="en-US" altLang="ko-KR" i="1" dirty="0"/>
            </a:br>
            <a:r>
              <a:rPr lang="en-US" altLang="ko-KR" i="1" dirty="0"/>
              <a:t>    and elements of cluster2"""</a:t>
            </a:r>
            <a:br>
              <a:rPr lang="en-US" altLang="ko-KR" i="1" dirty="0"/>
            </a:br>
            <a:r>
              <a:rPr lang="en-US" altLang="ko-KR" i="1" dirty="0"/>
              <a:t>    </a:t>
            </a:r>
            <a:r>
              <a:rPr lang="en-US" altLang="ko-KR" dirty="0"/>
              <a:t>return </a:t>
            </a:r>
            <a:r>
              <a:rPr lang="en-US" altLang="ko-KR" dirty="0"/>
              <a:t>distance_agg([distance(input1</a:t>
            </a:r>
            <a:r>
              <a:rPr lang="en-US" altLang="ko-KR" dirty="0"/>
              <a:t>, </a:t>
            </a:r>
            <a:r>
              <a:rPr lang="en-US" altLang="ko-KR" dirty="0"/>
              <a:t>input2)</a:t>
            </a:r>
            <a:br>
              <a:rPr lang="en-US" altLang="ko-KR" dirty="0"/>
            </a:br>
            <a:r>
              <a:rPr lang="en-US" altLang="ko-KR" dirty="0"/>
              <a:t>                        </a:t>
            </a:r>
            <a:r>
              <a:rPr lang="en-US" altLang="ko-KR" dirty="0"/>
              <a:t>for </a:t>
            </a:r>
            <a:r>
              <a:rPr lang="en-US" altLang="ko-KR" dirty="0"/>
              <a:t>input1 </a:t>
            </a:r>
            <a:r>
              <a:rPr lang="en-US" altLang="ko-KR" dirty="0"/>
              <a:t>in </a:t>
            </a:r>
            <a:r>
              <a:rPr lang="en-US" altLang="ko-KR" dirty="0"/>
              <a:t>get_values(cluster1)</a:t>
            </a:r>
            <a:br>
              <a:rPr lang="en-US" altLang="ko-KR" dirty="0"/>
            </a:br>
            <a:r>
              <a:rPr lang="en-US" altLang="ko-KR" dirty="0"/>
              <a:t>                        </a:t>
            </a:r>
            <a:r>
              <a:rPr lang="en-US" altLang="ko-KR" dirty="0"/>
              <a:t>for </a:t>
            </a:r>
            <a:r>
              <a:rPr lang="en-US" altLang="ko-KR" dirty="0"/>
              <a:t>input2 </a:t>
            </a:r>
            <a:r>
              <a:rPr lang="en-US" altLang="ko-KR" dirty="0"/>
              <a:t>in </a:t>
            </a:r>
            <a:r>
              <a:rPr lang="en-US" altLang="ko-KR" dirty="0"/>
              <a:t>get_values(cluster2</a:t>
            </a:r>
            <a:r>
              <a:rPr lang="en-US" altLang="ko-KR" dirty="0" smtClean="0"/>
              <a:t>)])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23259" y="836712"/>
            <a:ext cx="8640960" cy="21602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r>
              <a:rPr lang="ko-KR" altLang="en-US" dirty="0" smtClean="0"/>
              <a:t>군집의 거리의 정의</a:t>
            </a:r>
          </a:p>
          <a:p>
            <a:pPr lvl="1"/>
            <a:r>
              <a:rPr lang="ko-KR" altLang="en-US" dirty="0" smtClean="0"/>
              <a:t>두 군집간의 최소거리</a:t>
            </a:r>
          </a:p>
          <a:p>
            <a:pPr lvl="2"/>
            <a:r>
              <a:rPr lang="ko-KR" altLang="en-US" dirty="0" smtClean="0"/>
              <a:t>경계면이 가장 가까운 군집끼리 통합 </a:t>
            </a:r>
            <a:r>
              <a:rPr lang="ko-KR" altLang="en-US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/>
              <a:t>체인처럼 연결된 군집 생성가능 </a:t>
            </a:r>
          </a:p>
          <a:p>
            <a:pPr lvl="1"/>
            <a:r>
              <a:rPr lang="ko-KR" altLang="en-US" dirty="0" smtClean="0"/>
              <a:t>두 군집간의 최대거리</a:t>
            </a:r>
          </a:p>
          <a:p>
            <a:pPr lvl="2"/>
            <a:r>
              <a:rPr lang="ko-KR" altLang="en-US" dirty="0" smtClean="0"/>
              <a:t>구형의 군집 형성</a:t>
            </a:r>
          </a:p>
          <a:p>
            <a:pPr lvl="1"/>
            <a:r>
              <a:rPr lang="ko-KR" altLang="en-US" dirty="0" smtClean="0"/>
              <a:t>두 군집의 점들간의 평균 거리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625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4988" y="260648"/>
            <a:ext cx="8274050" cy="5326083"/>
          </a:xfrm>
        </p:spPr>
        <p:txBody>
          <a:bodyPr/>
          <a:lstStyle/>
          <a:p>
            <a:r>
              <a:rPr lang="ko-KR" altLang="en-US" dirty="0" smtClean="0"/>
              <a:t>군집화 코드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764704"/>
            <a:ext cx="6981655" cy="575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def bottom_up_cluster</a:t>
            </a:r>
            <a:r>
              <a:rPr lang="en-US" altLang="ko-KR" sz="1600" dirty="0"/>
              <a:t>(inputs</a:t>
            </a:r>
            <a:r>
              <a:rPr lang="en-US" altLang="ko-KR" sz="1600" dirty="0"/>
              <a:t>, </a:t>
            </a:r>
            <a:r>
              <a:rPr lang="en-US" altLang="ko-KR" sz="1600" dirty="0"/>
              <a:t>distance_agg=</a:t>
            </a:r>
            <a:r>
              <a:rPr lang="en-US" altLang="ko-KR" sz="1600" dirty="0"/>
              <a:t>min</a:t>
            </a:r>
            <a:r>
              <a:rPr lang="en-US" altLang="ko-KR" sz="1600" dirty="0"/>
              <a:t>):</a:t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en-US" altLang="ko-KR" sz="1600" dirty="0"/>
              <a:t># start with every input a leaf cluster / 1-tuple</a:t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en-US" altLang="ko-KR" sz="1600" dirty="0"/>
              <a:t>clusters = [(input</a:t>
            </a:r>
            <a:r>
              <a:rPr lang="en-US" altLang="ko-KR" sz="1600" dirty="0"/>
              <a:t>,</a:t>
            </a:r>
            <a:r>
              <a:rPr lang="en-US" altLang="ko-KR" sz="1600" dirty="0"/>
              <a:t>) </a:t>
            </a:r>
            <a:r>
              <a:rPr lang="en-US" altLang="ko-KR" sz="1600" dirty="0"/>
              <a:t>for </a:t>
            </a:r>
            <a:r>
              <a:rPr lang="en-US" altLang="ko-KR" sz="1600" dirty="0"/>
              <a:t>input </a:t>
            </a:r>
            <a:r>
              <a:rPr lang="en-US" altLang="ko-KR" sz="1600" dirty="0"/>
              <a:t>in </a:t>
            </a:r>
            <a:r>
              <a:rPr lang="en-US" altLang="ko-KR" sz="1600" dirty="0"/>
              <a:t>inputs]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en-US" altLang="ko-KR" sz="1600" dirty="0"/>
              <a:t># as long as we have more than one cluster left...</a:t>
            </a:r>
            <a:br>
              <a:rPr lang="en-US" altLang="ko-KR" sz="1600" dirty="0"/>
            </a:br>
            <a:r>
              <a:rPr lang="en-US" altLang="ko-KR" sz="1600" dirty="0"/>
              <a:t>    while len</a:t>
            </a:r>
            <a:r>
              <a:rPr lang="en-US" altLang="ko-KR" sz="1600" dirty="0"/>
              <a:t>(clusters) &gt; </a:t>
            </a:r>
            <a:r>
              <a:rPr lang="en-US" altLang="ko-KR" sz="1600" dirty="0"/>
              <a:t>1</a:t>
            </a:r>
            <a:r>
              <a:rPr lang="en-US" altLang="ko-KR" sz="1600" dirty="0"/>
              <a:t>:</a:t>
            </a:r>
            <a:br>
              <a:rPr lang="en-US" altLang="ko-KR" sz="1600" dirty="0"/>
            </a:br>
            <a:r>
              <a:rPr lang="en-US" altLang="ko-KR" sz="1600" dirty="0"/>
              <a:t>        </a:t>
            </a:r>
            <a:r>
              <a:rPr lang="en-US" altLang="ko-KR" sz="1600" dirty="0"/>
              <a:t># find the two closest clusters</a:t>
            </a:r>
            <a:br>
              <a:rPr lang="en-US" altLang="ko-KR" sz="1600" dirty="0"/>
            </a:br>
            <a:r>
              <a:rPr lang="en-US" altLang="ko-KR" sz="1600" dirty="0"/>
              <a:t>        </a:t>
            </a:r>
            <a:r>
              <a:rPr lang="en-US" altLang="ko-KR" sz="1600" dirty="0"/>
              <a:t>c1</a:t>
            </a:r>
            <a:r>
              <a:rPr lang="en-US" altLang="ko-KR" sz="1600" dirty="0"/>
              <a:t>, </a:t>
            </a:r>
            <a:r>
              <a:rPr lang="en-US" altLang="ko-KR" sz="1600" dirty="0"/>
              <a:t>c2 = </a:t>
            </a:r>
            <a:r>
              <a:rPr lang="en-US" altLang="ko-KR" sz="1600" dirty="0"/>
              <a:t>min</a:t>
            </a:r>
            <a:r>
              <a:rPr lang="en-US" altLang="ko-KR" sz="1600" dirty="0"/>
              <a:t>([(cluster1</a:t>
            </a:r>
            <a:r>
              <a:rPr lang="en-US" altLang="ko-KR" sz="1600" dirty="0"/>
              <a:t>, </a:t>
            </a:r>
            <a:r>
              <a:rPr lang="en-US" altLang="ko-KR" sz="1600" dirty="0"/>
              <a:t>cluster2)</a:t>
            </a:r>
            <a:br>
              <a:rPr lang="en-US" altLang="ko-KR" sz="1600" dirty="0"/>
            </a:br>
            <a:r>
              <a:rPr lang="en-US" altLang="ko-KR" sz="1600" dirty="0"/>
              <a:t>                     </a:t>
            </a:r>
            <a:r>
              <a:rPr lang="en-US" altLang="ko-KR" sz="1600" dirty="0"/>
              <a:t>for </a:t>
            </a:r>
            <a:r>
              <a:rPr lang="en-US" altLang="ko-KR" sz="1600" dirty="0"/>
              <a:t>i</a:t>
            </a:r>
            <a:r>
              <a:rPr lang="en-US" altLang="ko-KR" sz="1600" dirty="0"/>
              <a:t>, </a:t>
            </a:r>
            <a:r>
              <a:rPr lang="en-US" altLang="ko-KR" sz="1600" dirty="0"/>
              <a:t>cluster1 </a:t>
            </a:r>
            <a:r>
              <a:rPr lang="en-US" altLang="ko-KR" sz="1600" dirty="0"/>
              <a:t>in enumerate</a:t>
            </a:r>
            <a:r>
              <a:rPr lang="en-US" altLang="ko-KR" sz="1600" dirty="0"/>
              <a:t>(clusters)</a:t>
            </a:r>
            <a:br>
              <a:rPr lang="en-US" altLang="ko-KR" sz="1600" dirty="0"/>
            </a:br>
            <a:r>
              <a:rPr lang="en-US" altLang="ko-KR" sz="1600" dirty="0"/>
              <a:t>                     </a:t>
            </a:r>
            <a:r>
              <a:rPr lang="en-US" altLang="ko-KR" sz="1600" dirty="0"/>
              <a:t>for </a:t>
            </a:r>
            <a:r>
              <a:rPr lang="en-US" altLang="ko-KR" sz="1600" dirty="0"/>
              <a:t>cluster2 </a:t>
            </a:r>
            <a:r>
              <a:rPr lang="en-US" altLang="ko-KR" sz="1600" dirty="0"/>
              <a:t>in </a:t>
            </a:r>
            <a:r>
              <a:rPr lang="en-US" altLang="ko-KR" sz="1600" dirty="0"/>
              <a:t>clusters[:i]]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                     key</a:t>
            </a:r>
            <a:r>
              <a:rPr lang="en-US" altLang="ko-KR" sz="1600" dirty="0"/>
              <a:t>=</a:t>
            </a:r>
            <a:r>
              <a:rPr lang="en-US" altLang="ko-KR" sz="1600" dirty="0"/>
              <a:t>lambda </a:t>
            </a:r>
            <a:r>
              <a:rPr lang="en-US" altLang="ko-KR" sz="1600" dirty="0"/>
              <a:t>p: cluster_distance(p[</a:t>
            </a:r>
            <a:r>
              <a:rPr lang="en-US" altLang="ko-KR" sz="1600" dirty="0"/>
              <a:t>0</a:t>
            </a:r>
            <a:r>
              <a:rPr lang="en-US" altLang="ko-KR" sz="1600" dirty="0"/>
              <a:t>]</a:t>
            </a:r>
            <a:r>
              <a:rPr lang="en-US" altLang="ko-KR" sz="1600" dirty="0"/>
              <a:t>, </a:t>
            </a:r>
            <a:r>
              <a:rPr lang="en-US" altLang="ko-KR" sz="1600" dirty="0"/>
              <a:t>p[</a:t>
            </a:r>
            <a:r>
              <a:rPr lang="en-US" altLang="ko-KR" sz="1600" dirty="0"/>
              <a:t>1</a:t>
            </a:r>
            <a:r>
              <a:rPr lang="en-US" altLang="ko-KR" sz="1600" dirty="0"/>
              <a:t>]</a:t>
            </a:r>
            <a:r>
              <a:rPr lang="en-US" altLang="ko-KR" sz="1600" dirty="0"/>
              <a:t>, </a:t>
            </a:r>
            <a:r>
              <a:rPr lang="en-US" altLang="ko-KR" sz="1600" dirty="0"/>
              <a:t>distance_agg))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    </a:t>
            </a:r>
            <a:r>
              <a:rPr lang="en-US" altLang="ko-KR" sz="1600" dirty="0"/>
              <a:t># remove them from the list of clusters</a:t>
            </a:r>
            <a:br>
              <a:rPr lang="en-US" altLang="ko-KR" sz="1600" dirty="0"/>
            </a:br>
            <a:r>
              <a:rPr lang="en-US" altLang="ko-KR" sz="1600" dirty="0"/>
              <a:t>        </a:t>
            </a:r>
            <a:r>
              <a:rPr lang="en-US" altLang="ko-KR" sz="1600" dirty="0"/>
              <a:t>clusters = [c </a:t>
            </a:r>
            <a:r>
              <a:rPr lang="en-US" altLang="ko-KR" sz="1600" dirty="0"/>
              <a:t>for </a:t>
            </a:r>
            <a:r>
              <a:rPr lang="en-US" altLang="ko-KR" sz="1600" dirty="0"/>
              <a:t>c </a:t>
            </a:r>
            <a:r>
              <a:rPr lang="en-US" altLang="ko-KR" sz="1600" dirty="0"/>
              <a:t>in </a:t>
            </a:r>
            <a:r>
              <a:rPr lang="en-US" altLang="ko-KR" sz="1600" dirty="0"/>
              <a:t>clusters </a:t>
            </a:r>
            <a:r>
              <a:rPr lang="en-US" altLang="ko-KR" sz="1600" dirty="0"/>
              <a:t>if </a:t>
            </a:r>
            <a:r>
              <a:rPr lang="en-US" altLang="ko-KR" sz="1600" dirty="0"/>
              <a:t>c != c1 </a:t>
            </a:r>
            <a:r>
              <a:rPr lang="en-US" altLang="ko-KR" sz="1600" dirty="0"/>
              <a:t>and </a:t>
            </a:r>
            <a:r>
              <a:rPr lang="en-US" altLang="ko-KR" sz="1600" dirty="0"/>
              <a:t>c != c2]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    </a:t>
            </a:r>
            <a:r>
              <a:rPr lang="en-US" altLang="ko-KR" sz="1600" dirty="0"/>
              <a:t># merge them, using merge_order = # of clusters left</a:t>
            </a:r>
            <a:br>
              <a:rPr lang="en-US" altLang="ko-KR" sz="1600" dirty="0"/>
            </a:br>
            <a:r>
              <a:rPr lang="en-US" altLang="ko-KR" sz="1600" dirty="0"/>
              <a:t>        </a:t>
            </a:r>
            <a:r>
              <a:rPr lang="en-US" altLang="ko-KR" sz="1600" dirty="0"/>
              <a:t>merged_cluster = (</a:t>
            </a:r>
            <a:r>
              <a:rPr lang="en-US" altLang="ko-KR" sz="1600" dirty="0"/>
              <a:t>len</a:t>
            </a:r>
            <a:r>
              <a:rPr lang="en-US" altLang="ko-KR" sz="1600" dirty="0"/>
              <a:t>(clusters)</a:t>
            </a:r>
            <a:r>
              <a:rPr lang="en-US" altLang="ko-KR" sz="1600" dirty="0"/>
              <a:t>, </a:t>
            </a:r>
            <a:r>
              <a:rPr lang="en-US" altLang="ko-KR" sz="1600" dirty="0"/>
              <a:t>[c1</a:t>
            </a:r>
            <a:r>
              <a:rPr lang="en-US" altLang="ko-KR" sz="1600" dirty="0"/>
              <a:t>, </a:t>
            </a:r>
            <a:r>
              <a:rPr lang="en-US" altLang="ko-KR" sz="1600" dirty="0"/>
              <a:t>c2])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    </a:t>
            </a:r>
            <a:r>
              <a:rPr lang="en-US" altLang="ko-KR" sz="1600" dirty="0"/>
              <a:t># and add their merge</a:t>
            </a:r>
            <a:br>
              <a:rPr lang="en-US" altLang="ko-KR" sz="1600" dirty="0"/>
            </a:br>
            <a:r>
              <a:rPr lang="en-US" altLang="ko-KR" sz="1600" dirty="0"/>
              <a:t>        </a:t>
            </a:r>
            <a:r>
              <a:rPr lang="en-US" altLang="ko-KR" sz="1600" dirty="0"/>
              <a:t>clusters.append(merged_cluster)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en-US" altLang="ko-KR" sz="1600" dirty="0"/>
              <a:t># when there's only one cluster left, return it</a:t>
            </a:r>
            <a:br>
              <a:rPr lang="en-US" altLang="ko-KR" sz="1600" dirty="0"/>
            </a:br>
            <a:r>
              <a:rPr lang="en-US" altLang="ko-KR" sz="1600" dirty="0"/>
              <a:t>    return </a:t>
            </a:r>
            <a:r>
              <a:rPr lang="en-US" altLang="ko-KR" sz="1600" dirty="0"/>
              <a:t>clusters[</a:t>
            </a:r>
            <a:r>
              <a:rPr lang="en-US" altLang="ko-KR" sz="1600" dirty="0"/>
              <a:t>0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47757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5486400" cy="47053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539552" y="9807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실행결과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614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354" y="836712"/>
            <a:ext cx="8274050" cy="532608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(2) </a:t>
            </a:r>
            <a:r>
              <a:rPr lang="ko-KR" altLang="en-US" sz="2000" dirty="0" smtClean="0"/>
              <a:t>원하는 수의 클러스터로 분할하기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(3) </a:t>
            </a:r>
            <a:r>
              <a:rPr lang="ko-KR" altLang="en-US" sz="2000" dirty="0" smtClean="0"/>
              <a:t>시각화하기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82841" y="1196752"/>
            <a:ext cx="508530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# (2) 3</a:t>
            </a:r>
            <a:r>
              <a:rPr lang="ko-KR" altLang="en-US" dirty="0"/>
              <a:t>개의 클러스터로 분할</a:t>
            </a:r>
            <a:br>
              <a:rPr lang="ko-KR" altLang="en-US" dirty="0"/>
            </a:br>
            <a:r>
              <a:rPr lang="en-US" altLang="ko-KR" dirty="0" smtClean="0"/>
              <a:t>for </a:t>
            </a:r>
            <a:r>
              <a:rPr lang="en-US" altLang="ko-KR" dirty="0"/>
              <a:t>cluster </a:t>
            </a:r>
            <a:r>
              <a:rPr lang="en-US" altLang="ko-KR" dirty="0"/>
              <a:t>in </a:t>
            </a:r>
            <a:r>
              <a:rPr lang="en-US" altLang="ko-KR" dirty="0"/>
              <a:t>generate_clusters(base_cluster</a:t>
            </a:r>
            <a:r>
              <a:rPr lang="en-US" altLang="ko-KR" dirty="0"/>
              <a:t>, 3</a:t>
            </a:r>
            <a:r>
              <a:rPr lang="en-US" altLang="ko-KR" dirty="0"/>
              <a:t>):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/>
              <a:t>print</a:t>
            </a:r>
            <a:r>
              <a:rPr lang="en-US" altLang="ko-KR" dirty="0"/>
              <a:t>(get_values(cluster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2841" y="2852936"/>
            <a:ext cx="872052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(3) </a:t>
            </a:r>
            <a:r>
              <a:rPr lang="ko-KR" altLang="en-US" dirty="0"/>
              <a:t>컬러로 구본된 그래프로</a:t>
            </a:r>
            <a:br>
              <a:rPr lang="ko-KR" altLang="en-US" dirty="0"/>
            </a:br>
            <a:r>
              <a:rPr lang="en-US" altLang="ko-KR" dirty="0"/>
              <a:t>three_cluster = [get_values(cluster) </a:t>
            </a:r>
            <a:r>
              <a:rPr lang="en-US" altLang="ko-KR" dirty="0"/>
              <a:t>for </a:t>
            </a:r>
            <a:r>
              <a:rPr lang="en-US" altLang="ko-KR" dirty="0"/>
              <a:t>cluster </a:t>
            </a:r>
            <a:r>
              <a:rPr lang="en-US" altLang="ko-KR" dirty="0"/>
              <a:t>in </a:t>
            </a:r>
            <a:r>
              <a:rPr lang="en-US" altLang="ko-KR" dirty="0"/>
              <a:t>generate_clusters(base_cluster</a:t>
            </a:r>
            <a:r>
              <a:rPr lang="en-US" altLang="ko-KR" dirty="0"/>
              <a:t>,3</a:t>
            </a:r>
            <a:r>
              <a:rPr lang="en-US" altLang="ko-KR" dirty="0"/>
              <a:t>)]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for </a:t>
            </a:r>
            <a:r>
              <a:rPr lang="en-US" altLang="ko-KR" dirty="0"/>
              <a:t>i</a:t>
            </a:r>
            <a:r>
              <a:rPr lang="en-US" altLang="ko-KR" dirty="0"/>
              <a:t>, </a:t>
            </a:r>
            <a:r>
              <a:rPr lang="en-US" altLang="ko-KR" dirty="0"/>
              <a:t>cluster</a:t>
            </a:r>
            <a:r>
              <a:rPr lang="en-US" altLang="ko-KR" dirty="0"/>
              <a:t>, </a:t>
            </a:r>
            <a:r>
              <a:rPr lang="en-US" altLang="ko-KR" dirty="0"/>
              <a:t>marker</a:t>
            </a:r>
            <a:r>
              <a:rPr lang="en-US" altLang="ko-KR" dirty="0"/>
              <a:t>, </a:t>
            </a:r>
            <a:r>
              <a:rPr lang="en-US" altLang="ko-KR" dirty="0"/>
              <a:t>color </a:t>
            </a:r>
            <a:r>
              <a:rPr lang="en-US" altLang="ko-KR" dirty="0"/>
              <a:t>in zip</a:t>
            </a:r>
            <a:r>
              <a:rPr lang="en-US" altLang="ko-KR" dirty="0"/>
              <a:t>([</a:t>
            </a:r>
            <a:r>
              <a:rPr lang="en-US" altLang="ko-KR" dirty="0"/>
              <a:t>1,2,3</a:t>
            </a:r>
            <a:r>
              <a:rPr lang="en-US" altLang="ko-KR" dirty="0"/>
              <a:t>]</a:t>
            </a:r>
            <a:r>
              <a:rPr lang="en-US" altLang="ko-KR" dirty="0"/>
              <a:t>, </a:t>
            </a:r>
            <a:r>
              <a:rPr lang="en-US" altLang="ko-KR" dirty="0"/>
              <a:t>three_cluster</a:t>
            </a:r>
            <a:r>
              <a:rPr lang="en-US" altLang="ko-KR" dirty="0"/>
              <a:t>,</a:t>
            </a:r>
            <a:r>
              <a:rPr lang="en-US" altLang="ko-KR" dirty="0"/>
              <a:t>[</a:t>
            </a:r>
            <a:r>
              <a:rPr lang="en-US" altLang="ko-KR" dirty="0"/>
              <a:t>'D', 'o','*'</a:t>
            </a:r>
            <a:r>
              <a:rPr lang="en-US" altLang="ko-KR" dirty="0"/>
              <a:t>]</a:t>
            </a:r>
            <a:r>
              <a:rPr lang="en-US" altLang="ko-KR" dirty="0"/>
              <a:t>,</a:t>
            </a:r>
            <a:r>
              <a:rPr lang="en-US" altLang="ko-KR" dirty="0"/>
              <a:t>[</a:t>
            </a:r>
            <a:r>
              <a:rPr lang="en-US" altLang="ko-KR" dirty="0"/>
              <a:t>'r','g','b'</a:t>
            </a:r>
            <a:r>
              <a:rPr lang="en-US" altLang="ko-KR" dirty="0"/>
              <a:t>]):</a:t>
            </a:r>
            <a:br>
              <a:rPr lang="en-US" altLang="ko-KR" dirty="0"/>
            </a:br>
            <a:r>
              <a:rPr lang="en-US" altLang="ko-KR" dirty="0"/>
              <a:t>    xs</a:t>
            </a:r>
            <a:r>
              <a:rPr lang="en-US" altLang="ko-KR" dirty="0"/>
              <a:t>, </a:t>
            </a:r>
            <a:r>
              <a:rPr lang="en-US" altLang="ko-KR" dirty="0"/>
              <a:t>ys = </a:t>
            </a:r>
            <a:r>
              <a:rPr lang="en-US" altLang="ko-KR" dirty="0"/>
              <a:t>zip</a:t>
            </a:r>
            <a:r>
              <a:rPr lang="en-US" altLang="ko-KR" dirty="0"/>
              <a:t>(*cluster)</a:t>
            </a:r>
            <a:br>
              <a:rPr lang="en-US" altLang="ko-KR" dirty="0"/>
            </a:br>
            <a:r>
              <a:rPr lang="en-US" altLang="ko-KR" dirty="0"/>
              <a:t>    plt.scatter(xs</a:t>
            </a:r>
            <a:r>
              <a:rPr lang="en-US" altLang="ko-KR" dirty="0"/>
              <a:t>,</a:t>
            </a:r>
            <a:r>
              <a:rPr lang="en-US" altLang="ko-KR" dirty="0"/>
              <a:t>ys</a:t>
            </a:r>
            <a:r>
              <a:rPr lang="en-US" altLang="ko-KR" dirty="0"/>
              <a:t>,color</a:t>
            </a:r>
            <a:r>
              <a:rPr lang="en-US" altLang="ko-KR" dirty="0"/>
              <a:t>=color</a:t>
            </a:r>
            <a:r>
              <a:rPr lang="en-US" altLang="ko-KR" dirty="0"/>
              <a:t>, marker</a:t>
            </a:r>
            <a:r>
              <a:rPr lang="en-US" altLang="ko-KR" dirty="0"/>
              <a:t>=marker)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/>
              <a:t># </a:t>
            </a:r>
            <a:r>
              <a:rPr lang="ko-KR" altLang="en-US" dirty="0"/>
              <a:t>중심점 표시</a:t>
            </a:r>
            <a:br>
              <a:rPr lang="ko-KR" altLang="en-US" dirty="0"/>
            </a:br>
            <a:r>
              <a:rPr lang="ko-KR" altLang="en-US" dirty="0"/>
              <a:t>    </a:t>
            </a:r>
            <a:r>
              <a:rPr lang="en-US" altLang="ko-KR" dirty="0"/>
              <a:t>x</a:t>
            </a:r>
            <a:r>
              <a:rPr lang="en-US" altLang="ko-KR" dirty="0"/>
              <a:t>,</a:t>
            </a:r>
            <a:r>
              <a:rPr lang="en-US" altLang="ko-KR" dirty="0"/>
              <a:t>y = vector_mean(cluster)</a:t>
            </a:r>
            <a:br>
              <a:rPr lang="en-US" altLang="ko-KR" dirty="0"/>
            </a:br>
            <a:r>
              <a:rPr lang="en-US" altLang="ko-KR" dirty="0"/>
              <a:t>    plt.plot(x</a:t>
            </a:r>
            <a:r>
              <a:rPr lang="en-US" altLang="ko-KR" dirty="0"/>
              <a:t>,</a:t>
            </a:r>
            <a:r>
              <a:rPr lang="en-US" altLang="ko-KR" dirty="0"/>
              <a:t>y</a:t>
            </a:r>
            <a:r>
              <a:rPr lang="en-US" altLang="ko-KR" dirty="0"/>
              <a:t>,marker</a:t>
            </a:r>
            <a:r>
              <a:rPr lang="en-US" altLang="ko-KR" dirty="0"/>
              <a:t>=</a:t>
            </a:r>
            <a:r>
              <a:rPr lang="en-US" altLang="ko-KR" dirty="0"/>
              <a:t>'$'</a:t>
            </a:r>
            <a:r>
              <a:rPr lang="en-US" altLang="ko-KR" dirty="0"/>
              <a:t>+</a:t>
            </a:r>
            <a:r>
              <a:rPr lang="en-US" altLang="ko-KR" dirty="0"/>
              <a:t>str</a:t>
            </a:r>
            <a:r>
              <a:rPr lang="en-US" altLang="ko-KR" dirty="0"/>
              <a:t>(i)+</a:t>
            </a:r>
            <a:r>
              <a:rPr lang="en-US" altLang="ko-KR" dirty="0"/>
              <a:t>'$',color</a:t>
            </a:r>
            <a:r>
              <a:rPr lang="en-US" altLang="ko-KR" dirty="0"/>
              <a:t>=</a:t>
            </a:r>
            <a:r>
              <a:rPr lang="en-US" altLang="ko-KR" dirty="0"/>
              <a:t>'black'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plt.show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6794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57531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81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19.1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354" y="1031875"/>
            <a:ext cx="8274050" cy="2208485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개요</a:t>
            </a:r>
            <a:endParaRPr lang="ko-KR" altLang="en-US" sz="1600" dirty="0"/>
          </a:p>
          <a:p>
            <a:pPr lvl="1"/>
            <a:r>
              <a:rPr lang="ko-KR" altLang="en-US" sz="1200" dirty="0" smtClean="0"/>
              <a:t>정의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주어진 </a:t>
            </a:r>
            <a:r>
              <a:rPr lang="ko-KR" altLang="en-US" sz="1200" dirty="0"/>
              <a:t>데이터 셋에 대하여</a:t>
            </a:r>
            <a:r>
              <a:rPr lang="en-US" altLang="ko-KR" sz="1200" dirty="0"/>
              <a:t>, </a:t>
            </a:r>
            <a:r>
              <a:rPr lang="ko-KR" altLang="en-US" sz="1200" dirty="0"/>
              <a:t>유사한 데이터들끼리 같은 클러스터로 모으고 다른 데이터들끼리는 서로 다른 클러스터에 속하도록 데이터들을 그룹화하는 </a:t>
            </a:r>
            <a:r>
              <a:rPr lang="ko-KR" altLang="en-US" sz="1200" dirty="0" smtClean="0"/>
              <a:t>작업</a:t>
            </a:r>
            <a:endParaRPr lang="en-US" altLang="ko-KR" sz="1200" dirty="0" smtClean="0"/>
          </a:p>
          <a:p>
            <a:pPr lvl="1"/>
            <a:r>
              <a:rPr lang="ko-KR" altLang="en-US" sz="1200" dirty="0" smtClean="0"/>
              <a:t>특징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비지도학습</a:t>
            </a:r>
            <a:endParaRPr lang="en-US" altLang="ko-KR" sz="1200" dirty="0"/>
          </a:p>
          <a:p>
            <a:pPr lvl="1"/>
            <a:endParaRPr lang="en-US" altLang="ko-KR" sz="1200" dirty="0" smtClean="0"/>
          </a:p>
          <a:p>
            <a:r>
              <a:rPr lang="ko-KR" altLang="en-US" sz="1600" dirty="0" smtClean="0"/>
              <a:t>유사성</a:t>
            </a:r>
            <a:r>
              <a:rPr lang="en-US" altLang="ko-KR" sz="1600" dirty="0"/>
              <a:t>(similarity)</a:t>
            </a:r>
            <a:r>
              <a:rPr lang="ko-KR" altLang="en-US" sz="1600" dirty="0"/>
              <a:t> 및 거리</a:t>
            </a:r>
            <a:r>
              <a:rPr lang="en-US" altLang="ko-KR" sz="1600" dirty="0"/>
              <a:t>(distance)</a:t>
            </a:r>
            <a:r>
              <a:rPr lang="ko-KR" altLang="en-US" sz="1600" dirty="0"/>
              <a:t> 측도</a:t>
            </a:r>
            <a:endParaRPr lang="en-US" altLang="ko-KR" sz="1600" dirty="0"/>
          </a:p>
          <a:p>
            <a:pPr lvl="1"/>
            <a:r>
              <a:rPr lang="ko-KR" altLang="en-US" sz="1200" dirty="0"/>
              <a:t>클러스터링을 위해서는 개체간 유사성 또는 거리를 측정할 수 있는 측도가 필요</a:t>
            </a:r>
            <a:endParaRPr lang="en-US" altLang="ko-KR" sz="1200" dirty="0"/>
          </a:p>
          <a:p>
            <a:pPr lvl="1"/>
            <a:r>
              <a:rPr lang="ko-KR" altLang="en-US" sz="1200" dirty="0"/>
              <a:t>유사성 측도</a:t>
            </a:r>
            <a:r>
              <a:rPr lang="en-US" altLang="ko-KR" sz="1200" dirty="0"/>
              <a:t>: Pearson’s correlation coefficient, Jaccard coefficient, Cosine similarity </a:t>
            </a:r>
            <a:r>
              <a:rPr lang="ko-KR" altLang="en-US" sz="1200" dirty="0"/>
              <a:t>등</a:t>
            </a:r>
            <a:endParaRPr lang="en-US" altLang="ko-KR" sz="1200" dirty="0"/>
          </a:p>
          <a:p>
            <a:pPr lvl="1"/>
            <a:r>
              <a:rPr lang="ko-KR" altLang="en-US" sz="1200" dirty="0"/>
              <a:t>거리 측도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Euclidean distance, Minkowsky distance, Hamming distance </a:t>
            </a:r>
            <a:r>
              <a:rPr lang="ko-KR" altLang="en-US" sz="1200" dirty="0" smtClean="0"/>
              <a:t>등</a:t>
            </a:r>
            <a:endParaRPr lang="ko-KR" altLang="en-US" sz="12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284984"/>
            <a:ext cx="3173923" cy="2808312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467544" y="3384376"/>
            <a:ext cx="4968552" cy="29249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6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6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r>
              <a:rPr lang="ko-KR" altLang="en-US" sz="1600" dirty="0" smtClean="0"/>
              <a:t>응용분야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전통적</a:t>
            </a:r>
            <a:r>
              <a:rPr lang="en-US" altLang="ko-KR" sz="1600" dirty="0" smtClean="0"/>
              <a:t>) </a:t>
            </a:r>
            <a:endParaRPr lang="ko-KR" altLang="en-US" sz="1600" dirty="0" smtClean="0"/>
          </a:p>
          <a:p>
            <a:pPr lvl="1"/>
            <a:r>
              <a:rPr lang="ko-KR" altLang="en-US" sz="1200" dirty="0" smtClean="0"/>
              <a:t>시장 세분화 </a:t>
            </a:r>
            <a:r>
              <a:rPr lang="en-US" altLang="ko-KR" sz="1200" dirty="0" smtClean="0"/>
              <a:t>(Market Segmentation)</a:t>
            </a:r>
          </a:p>
          <a:p>
            <a:pPr lvl="2"/>
            <a:r>
              <a:rPr lang="ko-KR" altLang="en-US" sz="1200" dirty="0" smtClean="0"/>
              <a:t>마케팅 프로세스 중 타켓 고객을 설정하기 위하여 고객들을 유사한 고객군으로 클러스터링한 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각 고객군별로 차별화된 마케팅 전략을 수립</a:t>
            </a:r>
          </a:p>
          <a:p>
            <a:pPr lvl="1"/>
            <a:r>
              <a:rPr lang="ko-KR" altLang="en-US" sz="1200" dirty="0" smtClean="0"/>
              <a:t>설비 상태 분류</a:t>
            </a:r>
          </a:p>
          <a:p>
            <a:pPr lvl="2"/>
            <a:r>
              <a:rPr lang="ko-KR" altLang="en-US" sz="1200" dirty="0" smtClean="0"/>
              <a:t>과거 특정 기간동안 관찰된 설비의 상태들을 군집화한 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각 설비 상태 클러스터별로 설비의 고장이나 제품의 불량 특징이 있는지를 </a:t>
            </a:r>
            <a:r>
              <a:rPr lang="ko-KR" altLang="en-US" sz="1200" dirty="0" smtClean="0"/>
              <a:t>확인</a:t>
            </a:r>
            <a:endParaRPr lang="ko-KR" altLang="en-US" sz="1600" dirty="0" smtClean="0"/>
          </a:p>
          <a:p>
            <a:r>
              <a:rPr lang="ko-KR" altLang="en-US" sz="1600" dirty="0" smtClean="0"/>
              <a:t>구분</a:t>
            </a:r>
          </a:p>
          <a:p>
            <a:pPr lvl="1"/>
            <a:r>
              <a:rPr lang="ko-KR" altLang="en-US" sz="1200" dirty="0" smtClean="0"/>
              <a:t>계층적 군집화 기술</a:t>
            </a:r>
          </a:p>
          <a:p>
            <a:pPr lvl="1"/>
            <a:r>
              <a:rPr lang="ko-KR" altLang="en-US" sz="1200" dirty="0" smtClean="0"/>
              <a:t>분할적 군집화 기술</a:t>
            </a:r>
            <a:endParaRPr lang="ko-KR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925248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354" y="908720"/>
            <a:ext cx="8274050" cy="5326083"/>
          </a:xfrm>
        </p:spPr>
        <p:txBody>
          <a:bodyPr/>
          <a:lstStyle/>
          <a:p>
            <a:r>
              <a:rPr lang="en-US" altLang="ko-KR" dirty="0" smtClean="0"/>
              <a:t>(4) </a:t>
            </a:r>
            <a:r>
              <a:rPr lang="ko-KR" altLang="en-US" dirty="0" smtClean="0"/>
              <a:t>클러스터간 거리를 최대거리로 할 경우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0429" y="1312832"/>
            <a:ext cx="508530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base_cluster = bottom_up_cluster(inputs</a:t>
            </a:r>
            <a:r>
              <a:rPr lang="en-US" altLang="ko-KR" dirty="0"/>
              <a:t>, max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for </a:t>
            </a:r>
            <a:r>
              <a:rPr lang="en-US" altLang="ko-KR" dirty="0"/>
              <a:t>cluster </a:t>
            </a:r>
            <a:r>
              <a:rPr lang="en-US" altLang="ko-KR" dirty="0"/>
              <a:t>in </a:t>
            </a:r>
            <a:r>
              <a:rPr lang="en-US" altLang="ko-KR" dirty="0"/>
              <a:t>generate_clusters(base_cluster</a:t>
            </a:r>
            <a:r>
              <a:rPr lang="en-US" altLang="ko-KR" dirty="0"/>
              <a:t>, 3</a:t>
            </a:r>
            <a:r>
              <a:rPr lang="en-US" altLang="ko-KR" dirty="0"/>
              <a:t>):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/>
              <a:t>print</a:t>
            </a:r>
            <a:r>
              <a:rPr lang="en-US" altLang="ko-KR" dirty="0"/>
              <a:t>(get_values(cluster))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48880"/>
            <a:ext cx="4982344" cy="383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0837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9872" y="2780928"/>
            <a:ext cx="235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Q&amp;A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14520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19.2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입력값</a:t>
            </a:r>
            <a:r>
              <a:rPr lang="en-US" altLang="ko-KR" dirty="0" smtClean="0"/>
              <a:t>: d-</a:t>
            </a:r>
            <a:r>
              <a:rPr lang="ko-KR" altLang="en-US" dirty="0" smtClean="0"/>
              <a:t>차원 공간벡터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목표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유사한 값들끼리 군집 찾기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군집의 대표값 구하기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) 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군집화 예</a:t>
            </a:r>
            <a:endParaRPr lang="en-US" altLang="ko-KR" dirty="0"/>
          </a:p>
          <a:p>
            <a:pPr lvl="1"/>
            <a:r>
              <a:rPr lang="ko-KR" altLang="en-US" dirty="0" smtClean="0"/>
              <a:t>유사한 블로그 포스트글끼리 군집화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RGB </a:t>
            </a:r>
            <a:r>
              <a:rPr lang="ko-KR" altLang="en-US" dirty="0" smtClean="0"/>
              <a:t>컬러이미지를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색으로 변환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군집화 알고리즘 </a:t>
            </a:r>
            <a:r>
              <a:rPr lang="en-US" altLang="ko-KR" dirty="0" smtClean="0"/>
              <a:t>K-means</a:t>
            </a:r>
            <a:r>
              <a:rPr lang="ko-KR" altLang="en-US" dirty="0" smtClean="0"/>
              <a:t>의 개요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주어진 군집의 수 </a:t>
            </a:r>
            <a:r>
              <a:rPr lang="en-US" altLang="ko-KR" dirty="0" smtClean="0"/>
              <a:t>K</a:t>
            </a:r>
            <a:r>
              <a:rPr lang="ko-KR" altLang="en-US" dirty="0"/>
              <a:t> </a:t>
            </a:r>
            <a:r>
              <a:rPr lang="ko-KR" altLang="en-US" dirty="0" smtClean="0"/>
              <a:t>개로 데이터들을 군집화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데이터와 데이터가 속한 군집의 중ㅅ김점</a:t>
            </a:r>
            <a:r>
              <a:rPr lang="en-US" altLang="ko-KR" dirty="0" smtClean="0"/>
              <a:t>(centroid)</a:t>
            </a:r>
            <a:r>
              <a:rPr lang="ko-KR" altLang="en-US" dirty="0" smtClean="0"/>
              <a:t>과의 거리의 제곱합을 최소화 시키며 군집</a:t>
            </a:r>
            <a:r>
              <a:rPr lang="en-US" altLang="ko-KR" dirty="0" smtClean="0"/>
              <a:t>(S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, …, S</a:t>
            </a:r>
            <a:r>
              <a:rPr lang="en-US" altLang="ko-KR" baseline="-25000" dirty="0" smtClean="0"/>
              <a:t>k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구한다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87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분할적 </a:t>
            </a:r>
            <a:r>
              <a:rPr lang="ko-KR" altLang="en-US" dirty="0" smtClean="0"/>
              <a:t>군집화 기술</a:t>
            </a:r>
            <a:endParaRPr lang="en-US" altLang="ko-KR" dirty="0"/>
          </a:p>
          <a:p>
            <a:pPr lvl="1"/>
            <a:r>
              <a:rPr lang="en-US" altLang="ko-KR" dirty="0"/>
              <a:t>k</a:t>
            </a:r>
            <a:r>
              <a:rPr lang="ko-KR" altLang="en-US" dirty="0"/>
              <a:t>개의 분할 영역을 결정하는 방법으로 </a:t>
            </a:r>
            <a:r>
              <a:rPr lang="ko-KR" altLang="en-US" dirty="0" err="1"/>
              <a:t>유클리디안</a:t>
            </a:r>
            <a:r>
              <a:rPr lang="ko-KR" altLang="en-US" dirty="0"/>
              <a:t> 거리</a:t>
            </a:r>
            <a:r>
              <a:rPr lang="en-US" altLang="ko-KR" baseline="30000" dirty="0"/>
              <a:t>Euclidean Distance </a:t>
            </a:r>
            <a:r>
              <a:rPr lang="ko-KR" altLang="en-US" dirty="0"/>
              <a:t>계산법에 기반함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대표적 방법</a:t>
            </a:r>
            <a:r>
              <a:rPr lang="en-US" altLang="ko-KR" dirty="0" smtClean="0"/>
              <a:t>: K-Means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lvl="2"/>
            <a:r>
              <a:rPr lang="ko-KR" altLang="en-US" dirty="0"/>
              <a:t>사전에 정한 </a:t>
            </a:r>
            <a:r>
              <a:rPr lang="en-US" altLang="ko-KR" dirty="0"/>
              <a:t>k</a:t>
            </a:r>
            <a:r>
              <a:rPr lang="ko-KR" altLang="en-US" dirty="0"/>
              <a:t>개의 군집으로 주어진 데이터를 분류하는 방법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알고리즘 스텝</a:t>
            </a:r>
            <a:endParaRPr lang="en-US" altLang="ko-KR" dirty="0" smtClean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1043608" y="3068960"/>
            <a:ext cx="4230688" cy="339456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>
              <a:defRPr kumimoji="0" lang="ko-KR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</a:defRPr>
            </a:lvl1pPr>
            <a:lvl2pPr>
              <a:def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</a:defRPr>
            </a:lvl2pPr>
            <a:lvl3pPr>
              <a:def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</a:defRPr>
            </a:lvl3pPr>
            <a:lvl4pPr>
              <a:def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</a:defRPr>
            </a:lvl4pPr>
            <a:lvl5pPr>
              <a:def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</a:defRPr>
            </a:lvl5pPr>
          </a:lstStyle>
          <a:p>
            <a:pPr marL="160337">
              <a:lnSpc>
                <a:spcPct val="170000"/>
              </a:lnSpc>
            </a:pPr>
            <a:r>
              <a:rPr lang="ko-KR" altLang="en-US" sz="2000" b="0" dirty="0" smtClean="0"/>
              <a:t>➊ 군집의 개수인 </a:t>
            </a:r>
            <a:r>
              <a:rPr lang="en-US" altLang="ko-KR" sz="2000" b="0" dirty="0" smtClean="0"/>
              <a:t>k</a:t>
            </a:r>
            <a:r>
              <a:rPr lang="ko-KR" altLang="en-US" sz="2000" b="0" dirty="0" smtClean="0"/>
              <a:t>를 결정하고 각 군집에 초기값으로 중심 한 개씩을 할당하여 위치를 설정</a:t>
            </a:r>
            <a:r>
              <a:rPr lang="en-US" altLang="ko-KR" sz="2000" b="0" dirty="0" smtClean="0"/>
              <a:t>.</a:t>
            </a:r>
          </a:p>
          <a:p>
            <a:pPr marL="160337">
              <a:lnSpc>
                <a:spcPct val="170000"/>
              </a:lnSpc>
            </a:pPr>
            <a:r>
              <a:rPr lang="ko-KR" altLang="en-US" sz="2000" b="0" dirty="0" smtClean="0"/>
              <a:t>➋ 각 데이터를 주어진 중심점을 기준으로 가장 가까운 군집에 할당한다</a:t>
            </a:r>
            <a:r>
              <a:rPr lang="en-US" altLang="ko-KR" sz="2000" b="0" dirty="0" smtClean="0"/>
              <a:t>. </a:t>
            </a:r>
            <a:r>
              <a:rPr lang="en-US" altLang="ko-KR" sz="2000" b="0" dirty="0" smtClean="0"/>
              <a:t>(</a:t>
            </a:r>
            <a:r>
              <a:rPr lang="ko-KR" altLang="en-US" sz="2000" b="0" dirty="0" smtClean="0"/>
              <a:t>중심점과의 </a:t>
            </a:r>
            <a:r>
              <a:rPr lang="ko-KR" altLang="en-US" sz="2000" b="0" dirty="0" smtClean="0"/>
              <a:t>거리는 유클리디안 </a:t>
            </a:r>
            <a:r>
              <a:rPr lang="ko-KR" altLang="en-US" sz="2000" b="0" dirty="0" smtClean="0"/>
              <a:t>거리 활용 가능</a:t>
            </a:r>
            <a:r>
              <a:rPr lang="en-US" altLang="ko-KR" sz="2000" b="0" dirty="0" smtClean="0"/>
              <a:t>) </a:t>
            </a:r>
            <a:endParaRPr lang="en-US" altLang="ko-KR" sz="2000" b="0" dirty="0" smtClean="0"/>
          </a:p>
          <a:p>
            <a:pPr marL="160337">
              <a:lnSpc>
                <a:spcPct val="170000"/>
              </a:lnSpc>
            </a:pPr>
            <a:r>
              <a:rPr lang="ko-KR" altLang="en-US" sz="2000" b="0" dirty="0" smtClean="0"/>
              <a:t>➌할당된 데이터를 중심으로 각 군집은 새로운 중심점을 계산</a:t>
            </a:r>
            <a:r>
              <a:rPr lang="en-US" altLang="ko-KR" sz="2000" b="0" dirty="0" smtClean="0"/>
              <a:t>.</a:t>
            </a:r>
          </a:p>
          <a:p>
            <a:pPr marL="160337">
              <a:lnSpc>
                <a:spcPct val="170000"/>
              </a:lnSpc>
            </a:pPr>
            <a:r>
              <a:rPr lang="ko-KR" altLang="en-US" sz="2000" b="0" dirty="0" smtClean="0"/>
              <a:t>➍새로운 중심점이 기존의 중심점과 차이가 있으면 ➋</a:t>
            </a:r>
            <a:r>
              <a:rPr lang="ko-KR" altLang="en-US" sz="2000" b="0" dirty="0" err="1" smtClean="0"/>
              <a:t>로</a:t>
            </a:r>
            <a:r>
              <a:rPr lang="ko-KR" altLang="en-US" sz="2000" b="0" dirty="0" smtClean="0"/>
              <a:t> 되돌아가 반복한다</a:t>
            </a:r>
            <a:r>
              <a:rPr lang="en-US" altLang="ko-KR" sz="2000" b="0" dirty="0" smtClean="0"/>
              <a:t>. </a:t>
            </a:r>
            <a:r>
              <a:rPr lang="ko-KR" altLang="en-US" sz="2000" b="0" dirty="0" smtClean="0"/>
              <a:t>새로운 중심점이 기존의 중심점과 차이가 없으면 알고리즘은 끝</a:t>
            </a:r>
            <a:r>
              <a:rPr lang="en-US" altLang="ko-KR" sz="2000" b="0" dirty="0" smtClean="0"/>
              <a:t>.</a:t>
            </a:r>
            <a:endParaRPr lang="ko-KR" altLang="en-US" sz="2000" b="0" dirty="0"/>
          </a:p>
        </p:txBody>
      </p:sp>
      <p:pic>
        <p:nvPicPr>
          <p:cNvPr id="5" name="Picture 5" descr="K means clustering algorit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212976"/>
            <a:ext cx="3276600" cy="3257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814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0633" y="195019"/>
            <a:ext cx="5115503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class </a:t>
            </a:r>
            <a:r>
              <a:rPr lang="en-US" altLang="ko-KR" sz="1200" dirty="0"/>
              <a:t>KMeans: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i="1" dirty="0"/>
              <a:t>"""performs k-means clustering"""</a:t>
            </a:r>
            <a:br>
              <a:rPr lang="en-US" altLang="ko-KR" sz="1200" i="1" dirty="0"/>
            </a:br>
            <a:r>
              <a:rPr lang="en-US" altLang="ko-KR" sz="1200" i="1" dirty="0"/>
              <a:t/>
            </a:r>
            <a:br>
              <a:rPr lang="en-US" altLang="ko-KR" sz="1200" i="1" dirty="0"/>
            </a:br>
            <a:r>
              <a:rPr lang="en-US" altLang="ko-KR" sz="1200" i="1" dirty="0"/>
              <a:t>    </a:t>
            </a:r>
            <a:r>
              <a:rPr lang="en-US" altLang="ko-KR" sz="1200" dirty="0"/>
              <a:t>def __init__</a:t>
            </a:r>
            <a:r>
              <a:rPr lang="en-US" altLang="ko-KR" sz="1200" dirty="0"/>
              <a:t>(</a:t>
            </a:r>
            <a:r>
              <a:rPr lang="en-US" altLang="ko-KR" sz="1200" dirty="0"/>
              <a:t>self, </a:t>
            </a:r>
            <a:r>
              <a:rPr lang="en-US" altLang="ko-KR" sz="1200" dirty="0"/>
              <a:t>k):</a:t>
            </a:r>
            <a:br>
              <a:rPr lang="en-US" altLang="ko-KR" sz="1200" dirty="0"/>
            </a:br>
            <a:r>
              <a:rPr lang="en-US" altLang="ko-KR" sz="1200" dirty="0"/>
              <a:t>        </a:t>
            </a:r>
            <a:r>
              <a:rPr lang="en-US" altLang="ko-KR" sz="1200" dirty="0"/>
              <a:t>self</a:t>
            </a:r>
            <a:r>
              <a:rPr lang="en-US" altLang="ko-KR" sz="1200" dirty="0"/>
              <a:t>.k = k          </a:t>
            </a:r>
            <a:r>
              <a:rPr lang="en-US" altLang="ko-KR" sz="1200" dirty="0"/>
              <a:t># number of clusters</a:t>
            </a:r>
            <a:br>
              <a:rPr lang="en-US" altLang="ko-KR" sz="1200" dirty="0"/>
            </a:br>
            <a:r>
              <a:rPr lang="en-US" altLang="ko-KR" sz="1200" dirty="0"/>
              <a:t>        self</a:t>
            </a:r>
            <a:r>
              <a:rPr lang="en-US" altLang="ko-KR" sz="1200" dirty="0"/>
              <a:t>.means = </a:t>
            </a:r>
            <a:r>
              <a:rPr lang="en-US" altLang="ko-KR" sz="1200" dirty="0"/>
              <a:t>None   # means of clusters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def classify</a:t>
            </a:r>
            <a:r>
              <a:rPr lang="en-US" altLang="ko-KR" sz="1200" dirty="0"/>
              <a:t>(</a:t>
            </a:r>
            <a:r>
              <a:rPr lang="en-US" altLang="ko-KR" sz="1200" dirty="0"/>
              <a:t>self, </a:t>
            </a:r>
            <a:r>
              <a:rPr lang="en-US" altLang="ko-KR" sz="1200" dirty="0"/>
              <a:t>input):</a:t>
            </a:r>
            <a:br>
              <a:rPr lang="en-US" altLang="ko-KR" sz="1200" dirty="0"/>
            </a:br>
            <a:r>
              <a:rPr lang="en-US" altLang="ko-KR" sz="1200" dirty="0"/>
              <a:t>        </a:t>
            </a:r>
            <a:r>
              <a:rPr lang="en-US" altLang="ko-KR" sz="1200" i="1" dirty="0"/>
              <a:t>"""return the index of the cluster closest to the input"""</a:t>
            </a:r>
            <a:br>
              <a:rPr lang="en-US" altLang="ko-KR" sz="1200" i="1" dirty="0"/>
            </a:br>
            <a:r>
              <a:rPr lang="en-US" altLang="ko-KR" sz="1200" i="1" dirty="0"/>
              <a:t>        </a:t>
            </a:r>
            <a:r>
              <a:rPr lang="en-US" altLang="ko-KR" sz="1200" dirty="0"/>
              <a:t>return min</a:t>
            </a:r>
            <a:r>
              <a:rPr lang="en-US" altLang="ko-KR" sz="1200" dirty="0"/>
              <a:t>(</a:t>
            </a:r>
            <a:r>
              <a:rPr lang="en-US" altLang="ko-KR" sz="1200" dirty="0"/>
              <a:t>range</a:t>
            </a:r>
            <a:r>
              <a:rPr lang="en-US" altLang="ko-KR" sz="1200" dirty="0"/>
              <a:t>(</a:t>
            </a:r>
            <a:r>
              <a:rPr lang="en-US" altLang="ko-KR" sz="1200" dirty="0"/>
              <a:t>self</a:t>
            </a:r>
            <a:r>
              <a:rPr lang="en-US" altLang="ko-KR" sz="1200" dirty="0"/>
              <a:t>.k)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en-US" altLang="ko-KR" sz="1200" dirty="0"/>
              <a:t>                   key</a:t>
            </a:r>
            <a:r>
              <a:rPr lang="en-US" altLang="ko-KR" sz="1200" dirty="0"/>
              <a:t>=</a:t>
            </a:r>
            <a:r>
              <a:rPr lang="en-US" altLang="ko-KR" sz="1200" dirty="0"/>
              <a:t>lambda </a:t>
            </a:r>
            <a:r>
              <a:rPr lang="en-US" altLang="ko-KR" sz="1200" dirty="0"/>
              <a:t>i: squared_distance(input</a:t>
            </a:r>
            <a:r>
              <a:rPr lang="en-US" altLang="ko-KR" sz="1200" dirty="0"/>
              <a:t>, self</a:t>
            </a:r>
            <a:r>
              <a:rPr lang="en-US" altLang="ko-KR" sz="1200" dirty="0"/>
              <a:t>.means[i</a:t>
            </a:r>
            <a:r>
              <a:rPr lang="en-US" altLang="ko-KR" sz="1200" dirty="0" smtClean="0"/>
              <a:t>]))</a:t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   def train(self, inputs):</a:t>
            </a:r>
            <a:br>
              <a:rPr lang="en-US" altLang="ko-KR" sz="1200" dirty="0" smtClean="0"/>
            </a:br>
            <a:r>
              <a:rPr lang="en-US" altLang="ko-KR" sz="1200" dirty="0" smtClean="0"/>
              <a:t>        self.means = random.sample(inputs, self.k)</a:t>
            </a:r>
            <a:br>
              <a:rPr lang="en-US" altLang="ko-KR" sz="1200" dirty="0" smtClean="0"/>
            </a:br>
            <a:r>
              <a:rPr lang="en-US" altLang="ko-KR" sz="1200" dirty="0" smtClean="0"/>
              <a:t>        assignments = None</a:t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       while True:</a:t>
            </a:r>
            <a:br>
              <a:rPr lang="en-US" altLang="ko-KR" sz="1200" dirty="0" smtClean="0"/>
            </a:br>
            <a:r>
              <a:rPr lang="en-US" altLang="ko-KR" sz="1200" dirty="0" smtClean="0"/>
              <a:t>            # Find new assignments</a:t>
            </a:r>
            <a:br>
              <a:rPr lang="en-US" altLang="ko-KR" sz="1200" dirty="0" smtClean="0"/>
            </a:br>
            <a:r>
              <a:rPr lang="en-US" altLang="ko-KR" sz="1200" dirty="0" smtClean="0"/>
              <a:t>            new_assignments = list(map(self.classify, inputs))</a:t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           # If no assignments have changed, we're done.</a:t>
            </a:r>
            <a:br>
              <a:rPr lang="en-US" altLang="ko-KR" sz="1200" dirty="0" smtClean="0"/>
            </a:br>
            <a:r>
              <a:rPr lang="en-US" altLang="ko-KR" sz="1200" dirty="0" smtClean="0"/>
              <a:t>            if assignments == new_assignments:</a:t>
            </a:r>
            <a:br>
              <a:rPr lang="en-US" altLang="ko-KR" sz="1200" dirty="0" smtClean="0"/>
            </a:br>
            <a:r>
              <a:rPr lang="en-US" altLang="ko-KR" sz="1200" dirty="0" smtClean="0"/>
              <a:t>                return</a:t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           # Otherwise keep the new assignments,</a:t>
            </a:r>
            <a:br>
              <a:rPr lang="en-US" altLang="ko-KR" sz="1200" dirty="0" smtClean="0"/>
            </a:br>
            <a:r>
              <a:rPr lang="en-US" altLang="ko-KR" sz="1200" dirty="0" smtClean="0"/>
              <a:t>            assignments = new_assignments</a:t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           for i in range(self.k):</a:t>
            </a:r>
            <a:br>
              <a:rPr lang="en-US" altLang="ko-KR" sz="1200" dirty="0" smtClean="0"/>
            </a:br>
            <a:r>
              <a:rPr lang="en-US" altLang="ko-KR" sz="1200" dirty="0" smtClean="0"/>
              <a:t>                i_points = [p for p, a in zip(inputs, assignments) if a == i]</a:t>
            </a:r>
            <a:br>
              <a:rPr lang="en-US" altLang="ko-KR" sz="1200" dirty="0" smtClean="0"/>
            </a:br>
            <a:r>
              <a:rPr lang="en-US" altLang="ko-KR" sz="1200" dirty="0" smtClean="0"/>
              <a:t>                # avoid divide-by-zero if i_points is empty</a:t>
            </a:r>
            <a:br>
              <a:rPr lang="en-US" altLang="ko-KR" sz="1200" dirty="0" smtClean="0"/>
            </a:br>
            <a:r>
              <a:rPr lang="en-US" altLang="ko-KR" sz="1200" dirty="0" smtClean="0"/>
              <a:t>                if i_points:</a:t>
            </a:r>
            <a:br>
              <a:rPr lang="en-US" altLang="ko-KR" sz="1200" dirty="0" smtClean="0"/>
            </a:br>
            <a:r>
              <a:rPr lang="en-US" altLang="ko-KR" sz="1200" dirty="0" smtClean="0"/>
              <a:t>                    self.means[i] = vector_mean(i_points)</a:t>
            </a:r>
            <a:endParaRPr lang="ko-KR" altLang="en-US" sz="1200" dirty="0"/>
          </a:p>
        </p:txBody>
      </p:sp>
      <p:sp>
        <p:nvSpPr>
          <p:cNvPr id="6" name="사각형 설명선 5"/>
          <p:cNvSpPr/>
          <p:nvPr/>
        </p:nvSpPr>
        <p:spPr>
          <a:xfrm>
            <a:off x="5436096" y="2246073"/>
            <a:ext cx="3240360" cy="1008112"/>
          </a:xfrm>
          <a:prstGeom prst="wedgeRectCallout">
            <a:avLst>
              <a:gd name="adj1" fmla="val -115914"/>
              <a:gd name="adj2" fmla="val 796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map(fn,iter): returns </a:t>
            </a:r>
            <a:r>
              <a:rPr lang="en-US" altLang="ko-KR" sz="1400" dirty="0"/>
              <a:t>a list of the results after applying the given function to each item of a given iterable (list, tuple etc.)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073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07" y="1499642"/>
            <a:ext cx="8218465" cy="4593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1052736"/>
            <a:ext cx="349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K-means </a:t>
            </a:r>
            <a:r>
              <a:rPr lang="ko-KR" altLang="en-US" dirty="0" smtClean="0"/>
              <a:t>알고리즘 군집화 과정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30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19.3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오프라인 모</a:t>
            </a:r>
            <a:r>
              <a:rPr lang="ko-KR" altLang="en-US" dirty="0"/>
              <a:t>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354" y="836712"/>
            <a:ext cx="8274050" cy="5326083"/>
          </a:xfrm>
        </p:spPr>
        <p:txBody>
          <a:bodyPr/>
          <a:lstStyle/>
          <a:p>
            <a:r>
              <a:rPr lang="ko-KR" altLang="en-US" dirty="0" smtClean="0"/>
              <a:t>모든 사람을 고려한 모임장소 찾기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개의 모임장소</a:t>
            </a:r>
            <a:r>
              <a:rPr lang="en-US" altLang="ko-KR" dirty="0" smtClean="0"/>
              <a:t>: K=3</a:t>
            </a:r>
          </a:p>
          <a:p>
            <a:pPr lvl="1"/>
            <a:r>
              <a:rPr lang="ko-KR" altLang="en-US" dirty="0" smtClean="0"/>
              <a:t>입력데이터</a:t>
            </a:r>
            <a:r>
              <a:rPr lang="en-US" altLang="ko-KR" dirty="0" smtClean="0"/>
              <a:t>: </a:t>
            </a:r>
          </a:p>
          <a:p>
            <a:pPr lvl="2"/>
            <a:r>
              <a:rPr lang="ko-KR" altLang="en-US" dirty="0" smtClean="0"/>
              <a:t>위치</a:t>
            </a:r>
            <a:r>
              <a:rPr lang="en-US" altLang="ko-KR" dirty="0" smtClean="0"/>
              <a:t>: 2</a:t>
            </a:r>
            <a:r>
              <a:rPr lang="ko-KR" altLang="en-US" dirty="0" smtClean="0"/>
              <a:t>차원 벡터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48880"/>
            <a:ext cx="3414717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if </a:t>
            </a:r>
            <a:r>
              <a:rPr lang="en-US" altLang="ko-KR" dirty="0"/>
              <a:t>__name__ == </a:t>
            </a:r>
            <a:r>
              <a:rPr lang="en-US" altLang="ko-KR" dirty="0"/>
              <a:t>"__main__"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 smtClean="0"/>
              <a:t>    </a:t>
            </a:r>
            <a:r>
              <a:rPr lang="en-US" altLang="ko-KR" dirty="0"/>
              <a:t>inputs = [[-</a:t>
            </a:r>
            <a:r>
              <a:rPr lang="en-US" altLang="ko-KR" dirty="0"/>
              <a:t>14,</a:t>
            </a:r>
            <a:r>
              <a:rPr lang="en-US" altLang="ko-KR" dirty="0"/>
              <a:t>-</a:t>
            </a:r>
            <a:r>
              <a:rPr lang="en-US" altLang="ko-KR" dirty="0"/>
              <a:t>5</a:t>
            </a:r>
            <a:r>
              <a:rPr lang="en-US" altLang="ko-KR" dirty="0" smtClean="0"/>
              <a:t>],…,[-</a:t>
            </a:r>
            <a:r>
              <a:rPr lang="en-US" altLang="ko-KR" dirty="0"/>
              <a:t>18,</a:t>
            </a:r>
            <a:r>
              <a:rPr lang="en-US" altLang="ko-KR" dirty="0"/>
              <a:t>-</a:t>
            </a:r>
            <a:r>
              <a:rPr lang="en-US" altLang="ko-KR" dirty="0"/>
              <a:t>3</a:t>
            </a:r>
            <a:r>
              <a:rPr lang="en-US" altLang="ko-KR" dirty="0"/>
              <a:t>]]</a:t>
            </a:r>
            <a:br>
              <a:rPr lang="en-US" altLang="ko-KR" dirty="0"/>
            </a:b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/>
              <a:t>random.seed(</a:t>
            </a:r>
            <a:r>
              <a:rPr lang="en-US" altLang="ko-KR" dirty="0"/>
              <a:t>0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  clusterer </a:t>
            </a:r>
            <a:r>
              <a:rPr lang="en-US" altLang="ko-KR" dirty="0"/>
              <a:t>= KMeans(</a:t>
            </a:r>
            <a:r>
              <a:rPr lang="en-US" altLang="ko-KR" dirty="0"/>
              <a:t>3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   clusterer.train(inputs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</a:t>
            </a:r>
            <a:r>
              <a:rPr lang="en-US" altLang="ko-KR" dirty="0"/>
              <a:t>print</a:t>
            </a:r>
            <a:r>
              <a:rPr lang="en-US" altLang="ko-KR" dirty="0"/>
              <a:t>(</a:t>
            </a:r>
            <a:r>
              <a:rPr lang="en-US" altLang="ko-KR" dirty="0"/>
              <a:t>"3-means:"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 smtClean="0"/>
          </a:p>
          <a:p>
            <a:r>
              <a:rPr lang="en-US" altLang="ko-KR" dirty="0" smtClean="0"/>
              <a:t>    random.seed(0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   clusterer = </a:t>
            </a:r>
            <a:r>
              <a:rPr lang="en-US" altLang="ko-KR" dirty="0" smtClean="0"/>
              <a:t>KMeans(2)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clusterer.train(inputs)</a:t>
            </a:r>
            <a:br>
              <a:rPr lang="en-US" altLang="ko-KR" dirty="0"/>
            </a:br>
            <a:r>
              <a:rPr lang="en-US" altLang="ko-KR" dirty="0"/>
              <a:t>    print</a:t>
            </a:r>
            <a:r>
              <a:rPr lang="en-US" altLang="ko-KR" dirty="0" smtClean="0"/>
              <a:t>(“2-means</a:t>
            </a:r>
            <a:r>
              <a:rPr lang="en-US" altLang="ko-KR" dirty="0"/>
              <a:t>:")</a:t>
            </a:r>
            <a:br>
              <a:rPr lang="en-US" altLang="ko-KR" dirty="0"/>
            </a:br>
            <a:r>
              <a:rPr lang="en-US" altLang="ko-KR" dirty="0"/>
              <a:t>    print(clusterer.means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12776"/>
            <a:ext cx="4298904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684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96952"/>
            <a:ext cx="4070178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996952"/>
            <a:ext cx="4070178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8848982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57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19.4 k</a:t>
            </a:r>
            <a:r>
              <a:rPr lang="ko-KR" altLang="en-US" dirty="0" smtClean="0"/>
              <a:t>값 선택하기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외부 요인으로 </a:t>
            </a:r>
            <a:r>
              <a:rPr lang="en-US" altLang="ko-KR" dirty="0" smtClean="0"/>
              <a:t>k </a:t>
            </a:r>
            <a:r>
              <a:rPr lang="ko-KR" altLang="en-US" dirty="0" smtClean="0"/>
              <a:t>값 결정</a:t>
            </a:r>
            <a:endParaRPr lang="en-US" altLang="ko-KR" dirty="0" smtClean="0"/>
          </a:p>
          <a:p>
            <a:r>
              <a:rPr lang="ko-KR" altLang="en-US" dirty="0" smtClean="0"/>
              <a:t>함수</a:t>
            </a:r>
            <a:r>
              <a:rPr lang="en-US" altLang="ko-KR" dirty="0" smtClean="0"/>
              <a:t>(k-&gt;</a:t>
            </a:r>
            <a:r>
              <a:rPr lang="ko-KR" altLang="en-US" dirty="0" smtClean="0"/>
              <a:t>거리제곱합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그래프를 보고  </a:t>
            </a:r>
            <a:r>
              <a:rPr lang="en-US" altLang="ko-KR" dirty="0" smtClean="0"/>
              <a:t>k</a:t>
            </a:r>
            <a:r>
              <a:rPr lang="ko-KR" altLang="en-US" dirty="0" smtClean="0"/>
              <a:t>를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중심점에 대해 데이터들의 거리의 제곱합을 그래프로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거리제곱합이 크지 않은 최소의 </a:t>
            </a:r>
            <a:r>
              <a:rPr lang="en-US" altLang="ko-KR" dirty="0" smtClean="0"/>
              <a:t>k </a:t>
            </a:r>
            <a:r>
              <a:rPr lang="ko-KR" altLang="en-US" dirty="0" smtClean="0"/>
              <a:t>값을 선택</a:t>
            </a:r>
            <a:endParaRPr lang="en-US" altLang="ko-KR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1040220" y="2780928"/>
            <a:ext cx="4606262" cy="3312368"/>
            <a:chOff x="1040220" y="2780928"/>
            <a:chExt cx="4606262" cy="331236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220" y="2780928"/>
              <a:ext cx="4606262" cy="3312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모서리가 둥근 사각형 설명선 6"/>
            <p:cNvSpPr/>
            <p:nvPr/>
          </p:nvSpPr>
          <p:spPr>
            <a:xfrm>
              <a:off x="2483768" y="4581128"/>
              <a:ext cx="1800200" cy="576064"/>
            </a:xfrm>
            <a:prstGeom prst="wedgeRoundRectCallout">
              <a:avLst>
                <a:gd name="adj1" fmla="val -70357"/>
                <a:gd name="adj2" fmla="val 102541"/>
                <a:gd name="adj3" fmla="val 16667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K=3</a:t>
              </a:r>
              <a:r>
                <a:rPr lang="ko-KR" altLang="en-US" dirty="0"/>
                <a:t>이 </a:t>
              </a:r>
              <a:r>
                <a:rPr lang="ko-KR" altLang="en-US" dirty="0" smtClean="0"/>
                <a:t>적절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8097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15752</TotalTime>
  <Words>817</Words>
  <Application>Microsoft Office PowerPoint</Application>
  <PresentationFormat>화면 슬라이드 쇼(4:3)</PresentationFormat>
  <Paragraphs>125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19장 군집화(Clustering)</vt:lpstr>
      <vt:lpstr>19.1 개요</vt:lpstr>
      <vt:lpstr>19.2 모델</vt:lpstr>
      <vt:lpstr>PowerPoint 프레젠테이션</vt:lpstr>
      <vt:lpstr>PowerPoint 프레젠테이션</vt:lpstr>
      <vt:lpstr>PowerPoint 프레젠테이션</vt:lpstr>
      <vt:lpstr>19.3 예시: 오프라인 모임</vt:lpstr>
      <vt:lpstr>PowerPoint 프레젠테이션</vt:lpstr>
      <vt:lpstr>19.4 k값 선택하기</vt:lpstr>
      <vt:lpstr>PowerPoint 프레젠테이션</vt:lpstr>
      <vt:lpstr>19.5 예시: 색 군집화하기</vt:lpstr>
      <vt:lpstr>19.6 상향식 계층군집화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beta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JaesunHan</dc:creator>
  <cp:lastModifiedBy>jjlee</cp:lastModifiedBy>
  <cp:revision>665</cp:revision>
  <cp:lastPrinted>2018-11-05T02:39:27Z</cp:lastPrinted>
  <dcterms:created xsi:type="dcterms:W3CDTF">2008-12-08T12:41:31Z</dcterms:created>
  <dcterms:modified xsi:type="dcterms:W3CDTF">2019-05-15T00:23:00Z</dcterms:modified>
</cp:coreProperties>
</file>